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charts/style5.xml" ContentType="application/vnd.ms-office.chart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charts/style3.xml" ContentType="application/vnd.ms-office.chartstyl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charts/colors5.xml" ContentType="application/vnd.ms-office.chartcolor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charts/style4.xml" ContentType="application/vnd.ms-office.chartstyle+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charts/colors4.xml" ContentType="application/vnd.ms-office.chartcolorstyl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1" r:id="rId2"/>
    <p:sldMasterId id="2147483684" r:id="rId3"/>
  </p:sldMasterIdLst>
  <p:notesMasterIdLst>
    <p:notesMasterId r:id="rId32"/>
  </p:notesMasterIdLst>
  <p:handoutMasterIdLst>
    <p:handoutMasterId r:id="rId33"/>
  </p:handoutMasterIdLst>
  <p:sldIdLst>
    <p:sldId id="256" r:id="rId4"/>
    <p:sldId id="257" r:id="rId5"/>
    <p:sldId id="259" r:id="rId6"/>
    <p:sldId id="261" r:id="rId7"/>
    <p:sldId id="260" r:id="rId8"/>
    <p:sldId id="262" r:id="rId9"/>
    <p:sldId id="264" r:id="rId10"/>
    <p:sldId id="280" r:id="rId11"/>
    <p:sldId id="263" r:id="rId12"/>
    <p:sldId id="281" r:id="rId13"/>
    <p:sldId id="282" r:id="rId14"/>
    <p:sldId id="285" r:id="rId15"/>
    <p:sldId id="284" r:id="rId16"/>
    <p:sldId id="283" r:id="rId17"/>
    <p:sldId id="287" r:id="rId18"/>
    <p:sldId id="288" r:id="rId19"/>
    <p:sldId id="289" r:id="rId20"/>
    <p:sldId id="290" r:id="rId21"/>
    <p:sldId id="291" r:id="rId22"/>
    <p:sldId id="286" r:id="rId23"/>
    <p:sldId id="293" r:id="rId24"/>
    <p:sldId id="294" r:id="rId25"/>
    <p:sldId id="295" r:id="rId26"/>
    <p:sldId id="297" r:id="rId27"/>
    <p:sldId id="270" r:id="rId28"/>
    <p:sldId id="296" r:id="rId29"/>
    <p:sldId id="267" r:id="rId30"/>
    <p:sldId id="272" r:id="rId31"/>
  </p:sldIdLst>
  <p:sldSz cx="12192000" cy="6858000"/>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C7525"/>
    <a:srgbClr val="4472C4"/>
    <a:srgbClr val="A5A5A5"/>
    <a:srgbClr val="FFC000"/>
    <a:srgbClr val="1D9A78"/>
    <a:srgbClr val="000000"/>
    <a:srgbClr val="404040"/>
    <a:srgbClr val="E73A1C"/>
    <a:srgbClr val="F23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102" autoAdjust="0"/>
    <p:restoredTop sz="85766" autoAdjust="0"/>
  </p:normalViewPr>
  <p:slideViewPr>
    <p:cSldViewPr snapToGrid="0" snapToObjects="1">
      <p:cViewPr varScale="1">
        <p:scale>
          <a:sx n="75" d="100"/>
          <a:sy n="75" d="100"/>
        </p:scale>
        <p:origin x="-1356" y="-10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57" d="100"/>
          <a:sy n="57" d="100"/>
        </p:scale>
        <p:origin x="2832" y="6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E:\360MoveData\Users\yezhihui\Documents\tencent%20files\2020427933\filerecv\&#23567;&#27773;&#36710;&#24179;&#23792;&#33258;&#30001;&#27969;&#30340;&#27491;&#24577;&#20998;&#24067;.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package" Target="../embeddings/Microsoft_Office_Excel____1.xlsx"/><Relationship Id="rId1" Type="http://schemas.openxmlformats.org/officeDocument/2006/relationships/themeOverride" Target="../theme/themeOverride1.xml"/><Relationship Id="rId4" Type="http://schemas.microsoft.com/office/2011/relationships/chartStyle" Target="style2.xm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___2.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Office_Excel____3.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Office_Excel____4.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defTabSz="914400">
              <a:defRPr lang="zh-CN" sz="1400" b="0" i="0" u="none" strike="noStrike" kern="1200" spc="0" baseline="0">
                <a:solidFill>
                  <a:schemeClr val="tx1">
                    <a:lumMod val="85000"/>
                    <a:lumOff val="15000"/>
                  </a:schemeClr>
                </a:solidFill>
                <a:latin typeface="+mn-lt"/>
                <a:ea typeface="+mn-ea"/>
                <a:cs typeface="+mn-cs"/>
              </a:defRPr>
            </a:pPr>
            <a:r>
              <a:rPr lang="zh-CN" altLang="en-US">
                <a:solidFill>
                  <a:schemeClr val="tx1">
                    <a:lumMod val="85000"/>
                    <a:lumOff val="15000"/>
                  </a:schemeClr>
                </a:solidFill>
              </a:rPr>
              <a:t>小汽车</a:t>
            </a:r>
            <a:r>
              <a:rPr lang="en-US" altLang="zh-CN">
                <a:solidFill>
                  <a:schemeClr val="tx1">
                    <a:lumMod val="85000"/>
                    <a:lumOff val="15000"/>
                  </a:schemeClr>
                </a:solidFill>
              </a:rPr>
              <a:t>(</a:t>
            </a:r>
            <a:r>
              <a:rPr lang="zh-CN" altLang="en-US">
                <a:solidFill>
                  <a:schemeClr val="tx1">
                    <a:lumMod val="85000"/>
                    <a:lumOff val="15000"/>
                  </a:schemeClr>
                </a:solidFill>
              </a:rPr>
              <a:t>不包括出租车</a:t>
            </a:r>
            <a:r>
              <a:rPr lang="en-US" altLang="zh-CN">
                <a:solidFill>
                  <a:schemeClr val="tx1">
                    <a:lumMod val="85000"/>
                    <a:lumOff val="15000"/>
                  </a:schemeClr>
                </a:solidFill>
              </a:rPr>
              <a:t>)</a:t>
            </a:r>
            <a:r>
              <a:rPr lang="zh-CN" altLang="en-US">
                <a:solidFill>
                  <a:schemeClr val="tx1">
                    <a:lumMod val="85000"/>
                    <a:lumOff val="15000"/>
                  </a:schemeClr>
                </a:solidFill>
              </a:rPr>
              <a:t>行程车速拟合正态分布</a:t>
            </a:r>
          </a:p>
        </c:rich>
      </c:tx>
      <c:layout/>
      <c:spPr>
        <a:noFill/>
        <a:ln>
          <a:noFill/>
        </a:ln>
        <a:effectLst/>
      </c:spPr>
    </c:title>
    <c:plotArea>
      <c:layout/>
      <c:barChart>
        <c:barDir val="col"/>
        <c:grouping val="clustered"/>
        <c:ser>
          <c:idx val="0"/>
          <c:order val="0"/>
          <c:tx>
            <c:strRef>
              <c:f>[小汽车平峰自由流的正态分布.xlsx]Sheet2!$I$1</c:f>
              <c:strCache>
                <c:ptCount val="1"/>
                <c:pt idx="0">
                  <c:v>频数</c:v>
                </c:pt>
              </c:strCache>
            </c:strRef>
          </c:tx>
          <c:spPr>
            <a:solidFill>
              <a:srgbClr val="4472C4"/>
            </a:solidFill>
            <a:ln>
              <a:noFill/>
            </a:ln>
            <a:effectLst/>
          </c:spPr>
          <c:cat>
            <c:numRef>
              <c:f>[小汽车平峰自由流的正态分布.xlsx]Sheet2!$H$2:$H$17</c:f>
              <c:numCache>
                <c:formatCode>0.00_ </c:formatCode>
                <c:ptCount val="16"/>
                <c:pt idx="0">
                  <c:v>0.88900971532210704</c:v>
                </c:pt>
                <c:pt idx="1">
                  <c:v>5.9346450842874612</c:v>
                </c:pt>
                <c:pt idx="2">
                  <c:v>10.980280453252799</c:v>
                </c:pt>
                <c:pt idx="3">
                  <c:v>16.025915822218202</c:v>
                </c:pt>
                <c:pt idx="4">
                  <c:v>21.071551191183502</c:v>
                </c:pt>
                <c:pt idx="5">
                  <c:v>26.117186560148905</c:v>
                </c:pt>
                <c:pt idx="6">
                  <c:v>31.162821929114205</c:v>
                </c:pt>
                <c:pt idx="7">
                  <c:v>36.208457298079608</c:v>
                </c:pt>
                <c:pt idx="8">
                  <c:v>41.254092667044894</c:v>
                </c:pt>
                <c:pt idx="9">
                  <c:v>46.299728036010308</c:v>
                </c:pt>
                <c:pt idx="10">
                  <c:v>51.3453634049756</c:v>
                </c:pt>
                <c:pt idx="11">
                  <c:v>56.390998773941</c:v>
                </c:pt>
                <c:pt idx="12">
                  <c:v>61.4366341429063</c:v>
                </c:pt>
                <c:pt idx="13">
                  <c:v>66.482269511871607</c:v>
                </c:pt>
                <c:pt idx="14">
                  <c:v>71.527904880836999</c:v>
                </c:pt>
                <c:pt idx="15">
                  <c:v>76.573540249802306</c:v>
                </c:pt>
              </c:numCache>
            </c:numRef>
          </c:cat>
          <c:val>
            <c:numRef>
              <c:f>[小汽车平峰自由流的正态分布.xlsx]Sheet2!$I$2:$I$17</c:f>
              <c:numCache>
                <c:formatCode>General</c:formatCode>
                <c:ptCount val="16"/>
                <c:pt idx="0">
                  <c:v>0</c:v>
                </c:pt>
                <c:pt idx="1">
                  <c:v>0</c:v>
                </c:pt>
                <c:pt idx="2">
                  <c:v>0</c:v>
                </c:pt>
                <c:pt idx="3">
                  <c:v>0</c:v>
                </c:pt>
                <c:pt idx="4">
                  <c:v>1</c:v>
                </c:pt>
                <c:pt idx="5">
                  <c:v>7</c:v>
                </c:pt>
                <c:pt idx="6">
                  <c:v>19</c:v>
                </c:pt>
                <c:pt idx="7">
                  <c:v>20</c:v>
                </c:pt>
                <c:pt idx="8">
                  <c:v>9</c:v>
                </c:pt>
                <c:pt idx="9">
                  <c:v>7</c:v>
                </c:pt>
                <c:pt idx="10">
                  <c:v>6</c:v>
                </c:pt>
                <c:pt idx="11">
                  <c:v>3</c:v>
                </c:pt>
                <c:pt idx="12">
                  <c:v>1</c:v>
                </c:pt>
                <c:pt idx="13">
                  <c:v>1</c:v>
                </c:pt>
                <c:pt idx="14">
                  <c:v>0</c:v>
                </c:pt>
                <c:pt idx="15">
                  <c:v>0</c:v>
                </c:pt>
              </c:numCache>
            </c:numRef>
          </c:val>
          <c:extLst xmlns:c16r2="http://schemas.microsoft.com/office/drawing/2015/06/chart">
            <c:ext xmlns:c16="http://schemas.microsoft.com/office/drawing/2014/chart" uri="{C3380CC4-5D6E-409C-BE32-E72D297353CC}">
              <c16:uniqueId val="{00000000-0CC2-4C84-8D74-D6D5D21A688E}"/>
            </c:ext>
          </c:extLst>
        </c:ser>
        <c:dLbls/>
        <c:axId val="107493632"/>
        <c:axId val="107507712"/>
      </c:barChart>
      <c:scatterChart>
        <c:scatterStyle val="smoothMarker"/>
        <c:ser>
          <c:idx val="1"/>
          <c:order val="1"/>
          <c:tx>
            <c:strRef>
              <c:f>[小汽车平峰自由流的正态分布.xlsx]Sheet2!$J$1</c:f>
              <c:strCache>
                <c:ptCount val="1"/>
                <c:pt idx="0">
                  <c:v>正态曲线</c:v>
                </c:pt>
              </c:strCache>
            </c:strRef>
          </c:tx>
          <c:spPr>
            <a:ln w="28575" cap="rnd">
              <a:solidFill>
                <a:srgbClr val="EC7525"/>
              </a:solidFill>
              <a:round/>
            </a:ln>
            <a:effectLst/>
          </c:spPr>
          <c:marker>
            <c:symbol val="none"/>
          </c:marker>
          <c:yVal>
            <c:numRef>
              <c:f>[小汽车平峰自由流的正态分布.xlsx]Sheet2!$J$2:$J$17</c:f>
              <c:numCache>
                <c:formatCode>General</c:formatCode>
                <c:ptCount val="16"/>
                <c:pt idx="0">
                  <c:v>9.784935472082291E-5</c:v>
                </c:pt>
                <c:pt idx="1">
                  <c:v>4.9692002579001409E-4</c:v>
                </c:pt>
                <c:pt idx="2">
                  <c:v>1.9653568271551804E-3</c:v>
                </c:pt>
                <c:pt idx="3">
                  <c:v>6.0537252131394612E-3</c:v>
                </c:pt>
                <c:pt idx="4">
                  <c:v>1.4522131850266002E-2</c:v>
                </c:pt>
                <c:pt idx="5">
                  <c:v>2.7130914122557102E-2</c:v>
                </c:pt>
                <c:pt idx="6">
                  <c:v>3.9475247119064312E-2</c:v>
                </c:pt>
                <c:pt idx="7">
                  <c:v>4.4731315207398405E-2</c:v>
                </c:pt>
                <c:pt idx="8">
                  <c:v>3.9475247119064312E-2</c:v>
                </c:pt>
                <c:pt idx="9">
                  <c:v>2.7130914122557102E-2</c:v>
                </c:pt>
                <c:pt idx="10">
                  <c:v>1.4522131850266002E-2</c:v>
                </c:pt>
                <c:pt idx="11">
                  <c:v>6.0537252131394612E-3</c:v>
                </c:pt>
                <c:pt idx="12">
                  <c:v>1.9653568271551804E-3</c:v>
                </c:pt>
                <c:pt idx="13">
                  <c:v>4.9692002579001507E-4</c:v>
                </c:pt>
                <c:pt idx="14">
                  <c:v>9.784935472082291E-5</c:v>
                </c:pt>
                <c:pt idx="15">
                  <c:v>1.5005684549009403E-5</c:v>
                </c:pt>
              </c:numCache>
            </c:numRef>
          </c:yVal>
          <c:smooth val="1"/>
          <c:extLst xmlns:c16r2="http://schemas.microsoft.com/office/drawing/2015/06/chart">
            <c:ext xmlns:c16="http://schemas.microsoft.com/office/drawing/2014/chart" uri="{C3380CC4-5D6E-409C-BE32-E72D297353CC}">
              <c16:uniqueId val="{00000001-0CC2-4C84-8D74-D6D5D21A688E}"/>
            </c:ext>
          </c:extLst>
        </c:ser>
        <c:dLbls/>
        <c:axId val="107509248"/>
        <c:axId val="107510784"/>
      </c:scatterChart>
      <c:catAx>
        <c:axId val="107493632"/>
        <c:scaling>
          <c:orientation val="minMax"/>
        </c:scaling>
        <c:axPos val="b"/>
        <c:numFmt formatCode="0.00_ "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85000"/>
                    <a:lumOff val="15000"/>
                  </a:schemeClr>
                </a:solidFill>
                <a:latin typeface="+mn-lt"/>
                <a:ea typeface="+mn-ea"/>
                <a:cs typeface="+mn-cs"/>
              </a:defRPr>
            </a:pPr>
            <a:endParaRPr lang="zh-CN"/>
          </a:p>
        </c:txPr>
        <c:crossAx val="107507712"/>
        <c:crosses val="autoZero"/>
        <c:auto val="1"/>
        <c:lblAlgn val="ctr"/>
        <c:lblOffset val="100"/>
      </c:catAx>
      <c:valAx>
        <c:axId val="107507712"/>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85000"/>
                    <a:lumOff val="15000"/>
                  </a:schemeClr>
                </a:solidFill>
                <a:latin typeface="+mn-lt"/>
                <a:ea typeface="+mn-ea"/>
                <a:cs typeface="+mn-cs"/>
              </a:defRPr>
            </a:pPr>
            <a:endParaRPr lang="zh-CN"/>
          </a:p>
        </c:txPr>
        <c:crossAx val="107493632"/>
        <c:crosses val="autoZero"/>
        <c:crossBetween val="between"/>
      </c:valAx>
      <c:valAx>
        <c:axId val="107509248"/>
        <c:scaling>
          <c:orientation val="minMax"/>
        </c:scaling>
        <c:delete val="1"/>
        <c:axPos val="b"/>
        <c:tickLblPos val="nextTo"/>
        <c:crossAx val="107510784"/>
        <c:crosses val="autoZero"/>
        <c:crossBetween val="midCat"/>
      </c:valAx>
      <c:valAx>
        <c:axId val="107510784"/>
        <c:scaling>
          <c:orientation val="minMax"/>
        </c:scaling>
        <c:axPos val="r"/>
        <c:numFmt formatCode="General" sourceLinked="1"/>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85000"/>
                    <a:lumOff val="15000"/>
                  </a:schemeClr>
                </a:solidFill>
                <a:latin typeface="+mn-lt"/>
                <a:ea typeface="+mn-ea"/>
                <a:cs typeface="+mn-cs"/>
              </a:defRPr>
            </a:pPr>
            <a:endParaRPr lang="zh-CN"/>
          </a:p>
        </c:txPr>
        <c:crossAx val="107509248"/>
        <c:crosses val="max"/>
        <c:crossBetween val="midCat"/>
      </c:valAx>
      <c:spPr>
        <a:noFill/>
        <a:ln>
          <a:noFill/>
        </a:ln>
        <a:effectLst/>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lang="zh-CN">
          <a:solidFill>
            <a:schemeClr val="tx1">
              <a:lumMod val="85000"/>
              <a:lumOff val="15000"/>
            </a:schemeClr>
          </a:solidFill>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style val="1"/>
  <c:clrMapOvr bg1="lt1" tx1="dk1" bg2="lt2" tx2="dk2" accent1="accent1" accent2="accent2" accent3="accent3" accent4="accent4" accent5="accent5" accent6="accent6" hlink="hlink" folHlink="folHlink"/>
  <c:chart>
    <c:autoTitleDeleted val="1"/>
    <c:plotArea>
      <c:layout/>
      <c:doughnutChart>
        <c:varyColors val="1"/>
        <c:ser>
          <c:idx val="0"/>
          <c:order val="0"/>
          <c:tx>
            <c:strRef>
              <c:f>工作表1!$B$1</c:f>
              <c:strCache>
                <c:ptCount val="1"/>
                <c:pt idx="0">
                  <c:v>销售额</c:v>
                </c:pt>
              </c:strCache>
            </c:strRef>
          </c:tx>
          <c:dPt>
            <c:idx val="0"/>
            <c:spPr>
              <a:solidFill>
                <a:schemeClr val="dk1">
                  <a:tint val="885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E776-469A-BE16-DA54ABE51D25}"/>
              </c:ext>
            </c:extLst>
          </c:dPt>
          <c:dPt>
            <c:idx val="1"/>
            <c:spPr>
              <a:solidFill>
                <a:schemeClr val="dk1">
                  <a:tint val="5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E776-469A-BE16-DA54ABE51D25}"/>
              </c:ext>
            </c:extLst>
          </c:dPt>
          <c:cat>
            <c:strRef>
              <c:f>工作表1!$A$2:$A$3</c:f>
              <c:strCache>
                <c:ptCount val="2"/>
                <c:pt idx="0">
                  <c:v>A</c:v>
                </c:pt>
                <c:pt idx="1">
                  <c:v>其他</c:v>
                </c:pt>
              </c:strCache>
            </c:strRef>
          </c:cat>
          <c:val>
            <c:numRef>
              <c:f>工作表1!$B$2:$B$3</c:f>
              <c:numCache>
                <c:formatCode>General</c:formatCode>
                <c:ptCount val="2"/>
                <c:pt idx="0">
                  <c:v>12.68</c:v>
                </c:pt>
                <c:pt idx="1">
                  <c:v>34.449999999999996</c:v>
                </c:pt>
              </c:numCache>
            </c:numRef>
          </c:val>
          <c:extLst xmlns:c16r2="http://schemas.microsoft.com/office/drawing/2015/06/chart">
            <c:ext xmlns:c16="http://schemas.microsoft.com/office/drawing/2014/chart" uri="{C3380CC4-5D6E-409C-BE32-E72D297353CC}">
              <c16:uniqueId val="{00000004-E776-469A-BE16-DA54ABE51D25}"/>
            </c:ext>
          </c:extLst>
        </c:ser>
        <c:dLbls/>
        <c:firstSliceAng val="0"/>
        <c:holeSize val="75"/>
      </c:doughnutChart>
      <c:spPr>
        <a:noFill/>
        <a:ln>
          <a:noFill/>
        </a:ln>
        <a:effectLst/>
      </c:spPr>
    </c:plotArea>
    <c:plotVisOnly val="1"/>
    <c:dispBlanksAs val="zero"/>
  </c:chart>
  <c:spPr>
    <a:noFill/>
    <a:ln>
      <a:noFill/>
    </a:ln>
    <a:effectLst/>
  </c:spPr>
  <c:txPr>
    <a:bodyPr/>
    <a:lstStyle/>
    <a:p>
      <a:pPr>
        <a:defRPr lang="zh-CN"/>
      </a:pPr>
      <a:endParaRPr lang="zh-CN"/>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zh-CN"/>
  <c:style val="1"/>
  <c:chart>
    <c:autoTitleDeleted val="1"/>
    <c:plotArea>
      <c:layout/>
      <c:doughnutChart>
        <c:varyColors val="1"/>
        <c:ser>
          <c:idx val="0"/>
          <c:order val="0"/>
          <c:tx>
            <c:strRef>
              <c:f>工作表1!$B$1</c:f>
              <c:strCache>
                <c:ptCount val="1"/>
                <c:pt idx="0">
                  <c:v>销售额</c:v>
                </c:pt>
              </c:strCache>
            </c:strRef>
          </c:tx>
          <c:dPt>
            <c:idx val="0"/>
            <c:spPr>
              <a:solidFill>
                <a:schemeClr val="dk1">
                  <a:tint val="885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C962-4A12-BB7B-172E205EBFC6}"/>
              </c:ext>
            </c:extLst>
          </c:dPt>
          <c:dPt>
            <c:idx val="1"/>
            <c:spPr>
              <a:solidFill>
                <a:schemeClr val="dk1">
                  <a:tint val="5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962-4A12-BB7B-172E205EBFC6}"/>
              </c:ext>
            </c:extLst>
          </c:dPt>
          <c:cat>
            <c:strRef>
              <c:f>工作表1!$A$2:$A$3</c:f>
              <c:strCache>
                <c:ptCount val="2"/>
                <c:pt idx="0">
                  <c:v>A</c:v>
                </c:pt>
                <c:pt idx="1">
                  <c:v>其他</c:v>
                </c:pt>
              </c:strCache>
            </c:strRef>
          </c:cat>
          <c:val>
            <c:numRef>
              <c:f>工作表1!$B$2:$B$3</c:f>
              <c:numCache>
                <c:formatCode>General</c:formatCode>
                <c:ptCount val="2"/>
                <c:pt idx="0">
                  <c:v>11.75</c:v>
                </c:pt>
                <c:pt idx="1">
                  <c:v>32.520000000000003</c:v>
                </c:pt>
              </c:numCache>
            </c:numRef>
          </c:val>
          <c:extLst xmlns:c16r2="http://schemas.microsoft.com/office/drawing/2015/06/chart">
            <c:ext xmlns:c16="http://schemas.microsoft.com/office/drawing/2014/chart" uri="{C3380CC4-5D6E-409C-BE32-E72D297353CC}">
              <c16:uniqueId val="{00000004-C962-4A12-BB7B-172E205EBFC6}"/>
            </c:ext>
          </c:extLst>
        </c:ser>
        <c:dLbls/>
        <c:firstSliceAng val="0"/>
        <c:holeSize val="75"/>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style val="1"/>
  <c:chart>
    <c:autoTitleDeleted val="1"/>
    <c:plotArea>
      <c:layout>
        <c:manualLayout>
          <c:layoutTarget val="inner"/>
          <c:xMode val="edge"/>
          <c:yMode val="edge"/>
          <c:x val="0.11694711930866419"/>
          <c:y val="0.16346839482837652"/>
          <c:w val="0.8830528806913357"/>
          <c:h val="0.66505623481748199"/>
        </c:manualLayout>
      </c:layout>
      <c:doughnutChart>
        <c:varyColors val="1"/>
        <c:ser>
          <c:idx val="0"/>
          <c:order val="0"/>
          <c:tx>
            <c:strRef>
              <c:f>工作表1!$B$1</c:f>
              <c:strCache>
                <c:ptCount val="1"/>
                <c:pt idx="0">
                  <c:v>销售额</c:v>
                </c:pt>
              </c:strCache>
            </c:strRef>
          </c:tx>
          <c:dPt>
            <c:idx val="0"/>
            <c:spPr>
              <a:pattFill prst="ltUpDiag">
                <a:fgClr>
                  <a:schemeClr val="dk1">
                    <a:tint val="88500"/>
                  </a:schemeClr>
                </a:fgClr>
                <a:bgClr>
                  <a:schemeClr val="dk1">
                    <a:tint val="88500"/>
                    <a:lumMod val="20000"/>
                    <a:lumOff val="80000"/>
                  </a:schemeClr>
                </a:bgClr>
              </a:pattFill>
              <a:ln w="19050">
                <a:solidFill>
                  <a:schemeClr val="lt1"/>
                </a:solidFill>
              </a:ln>
              <a:effectLst>
                <a:innerShdw blurRad="114300">
                  <a:schemeClr val="dk1">
                    <a:tint val="88500"/>
                  </a:schemeClr>
                </a:innerShdw>
              </a:effectLst>
            </c:spPr>
            <c:extLst xmlns:c16r2="http://schemas.microsoft.com/office/drawing/2015/06/chart">
              <c:ext xmlns:c16="http://schemas.microsoft.com/office/drawing/2014/chart" uri="{C3380CC4-5D6E-409C-BE32-E72D297353CC}">
                <c16:uniqueId val="{00000001-DB8B-4348-885C-30FC7051F6BF}"/>
              </c:ext>
            </c:extLst>
          </c:dPt>
          <c:dPt>
            <c:idx val="1"/>
            <c:spPr>
              <a:pattFill prst="ltUpDiag">
                <a:fgClr>
                  <a:schemeClr val="dk1">
                    <a:tint val="55000"/>
                  </a:schemeClr>
                </a:fgClr>
                <a:bgClr>
                  <a:schemeClr val="dk1">
                    <a:tint val="55000"/>
                    <a:lumMod val="20000"/>
                    <a:lumOff val="80000"/>
                  </a:schemeClr>
                </a:bgClr>
              </a:pattFill>
              <a:ln w="19050">
                <a:solidFill>
                  <a:schemeClr val="lt1"/>
                </a:solidFill>
              </a:ln>
              <a:effectLst>
                <a:innerShdw blurRad="114300">
                  <a:schemeClr val="dk1">
                    <a:tint val="55000"/>
                  </a:schemeClr>
                </a:innerShdw>
              </a:effectLst>
            </c:spPr>
            <c:extLst xmlns:c16r2="http://schemas.microsoft.com/office/drawing/2015/06/chart">
              <c:ext xmlns:c16="http://schemas.microsoft.com/office/drawing/2014/chart" uri="{C3380CC4-5D6E-409C-BE32-E72D297353CC}">
                <c16:uniqueId val="{00000003-DB8B-4348-885C-30FC7051F6BF}"/>
              </c:ext>
            </c:extLst>
          </c:dPt>
          <c:cat>
            <c:strRef>
              <c:f>工作表1!$A$2:$A$3</c:f>
              <c:strCache>
                <c:ptCount val="2"/>
                <c:pt idx="0">
                  <c:v>A</c:v>
                </c:pt>
                <c:pt idx="1">
                  <c:v>其他</c:v>
                </c:pt>
              </c:strCache>
            </c:strRef>
          </c:cat>
          <c:val>
            <c:numRef>
              <c:f>工作表1!$B$2:$B$3</c:f>
              <c:numCache>
                <c:formatCode>General</c:formatCode>
                <c:ptCount val="2"/>
                <c:pt idx="0">
                  <c:v>41</c:v>
                </c:pt>
                <c:pt idx="1">
                  <c:v>59</c:v>
                </c:pt>
              </c:numCache>
            </c:numRef>
          </c:val>
          <c:extLst xmlns:c16r2="http://schemas.microsoft.com/office/drawing/2015/06/chart">
            <c:ext xmlns:c16="http://schemas.microsoft.com/office/drawing/2014/chart" uri="{C3380CC4-5D6E-409C-BE32-E72D297353CC}">
              <c16:uniqueId val="{00000004-DB8B-4348-885C-30FC7051F6BF}"/>
            </c:ext>
          </c:extLst>
        </c:ser>
        <c:dLbls/>
        <c:firstSliceAng val="0"/>
        <c:holeSize val="70"/>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zh-CN"/>
  <c:style val="1"/>
  <c:chart>
    <c:autoTitleDeleted val="1"/>
    <c:plotArea>
      <c:layout/>
      <c:doughnutChart>
        <c:varyColors val="1"/>
        <c:ser>
          <c:idx val="0"/>
          <c:order val="0"/>
          <c:tx>
            <c:strRef>
              <c:f>工作表1!$B$1</c:f>
              <c:strCache>
                <c:ptCount val="1"/>
                <c:pt idx="0">
                  <c:v>销售额</c:v>
                </c:pt>
              </c:strCache>
            </c:strRef>
          </c:tx>
          <c:dPt>
            <c:idx val="0"/>
            <c:spPr>
              <a:pattFill prst="ltUpDiag">
                <a:fgClr>
                  <a:schemeClr val="dk1">
                    <a:tint val="88500"/>
                  </a:schemeClr>
                </a:fgClr>
                <a:bgClr>
                  <a:schemeClr val="dk1">
                    <a:tint val="88500"/>
                    <a:lumMod val="20000"/>
                    <a:lumOff val="80000"/>
                  </a:schemeClr>
                </a:bgClr>
              </a:pattFill>
              <a:ln w="19050">
                <a:solidFill>
                  <a:schemeClr val="lt1"/>
                </a:solidFill>
              </a:ln>
              <a:effectLst>
                <a:innerShdw blurRad="114300">
                  <a:schemeClr val="dk1">
                    <a:tint val="88500"/>
                  </a:schemeClr>
                </a:innerShdw>
              </a:effectLst>
            </c:spPr>
            <c:extLst xmlns:c16r2="http://schemas.microsoft.com/office/drawing/2015/06/chart">
              <c:ext xmlns:c16="http://schemas.microsoft.com/office/drawing/2014/chart" uri="{C3380CC4-5D6E-409C-BE32-E72D297353CC}">
                <c16:uniqueId val="{00000001-D020-4CC9-AA3B-6482AADFD84C}"/>
              </c:ext>
            </c:extLst>
          </c:dPt>
          <c:dPt>
            <c:idx val="1"/>
            <c:spPr>
              <a:pattFill prst="ltUpDiag">
                <a:fgClr>
                  <a:schemeClr val="dk1">
                    <a:tint val="55000"/>
                  </a:schemeClr>
                </a:fgClr>
                <a:bgClr>
                  <a:schemeClr val="dk1">
                    <a:tint val="55000"/>
                    <a:lumMod val="20000"/>
                    <a:lumOff val="80000"/>
                  </a:schemeClr>
                </a:bgClr>
              </a:pattFill>
              <a:ln w="19050">
                <a:solidFill>
                  <a:schemeClr val="lt1"/>
                </a:solidFill>
              </a:ln>
              <a:effectLst>
                <a:innerShdw blurRad="114300">
                  <a:schemeClr val="dk1">
                    <a:tint val="55000"/>
                  </a:schemeClr>
                </a:innerShdw>
              </a:effectLst>
            </c:spPr>
            <c:extLst xmlns:c16r2="http://schemas.microsoft.com/office/drawing/2015/06/chart">
              <c:ext xmlns:c16="http://schemas.microsoft.com/office/drawing/2014/chart" uri="{C3380CC4-5D6E-409C-BE32-E72D297353CC}">
                <c16:uniqueId val="{00000003-D020-4CC9-AA3B-6482AADFD84C}"/>
              </c:ext>
            </c:extLst>
          </c:dPt>
          <c:cat>
            <c:strRef>
              <c:f>工作表1!$A$2:$A$3</c:f>
              <c:strCache>
                <c:ptCount val="2"/>
                <c:pt idx="0">
                  <c:v>停驶车辆</c:v>
                </c:pt>
                <c:pt idx="1">
                  <c:v>不停驶车辆</c:v>
                </c:pt>
              </c:strCache>
            </c:strRef>
          </c:cat>
          <c:val>
            <c:numRef>
              <c:f>工作表1!$B$2:$B$3</c:f>
              <c:numCache>
                <c:formatCode>General</c:formatCode>
                <c:ptCount val="2"/>
                <c:pt idx="0">
                  <c:v>36</c:v>
                </c:pt>
                <c:pt idx="1">
                  <c:v>59</c:v>
                </c:pt>
              </c:numCache>
            </c:numRef>
          </c:val>
          <c:extLst xmlns:c16r2="http://schemas.microsoft.com/office/drawing/2015/06/chart">
            <c:ext xmlns:c16="http://schemas.microsoft.com/office/drawing/2014/chart" uri="{C3380CC4-5D6E-409C-BE32-E72D297353CC}">
              <c16:uniqueId val="{00000004-D020-4CC9-AA3B-6482AADFD84C}"/>
            </c:ext>
          </c:extLst>
        </c:ser>
        <c:dLbls/>
        <c:firstSliceAng val="0"/>
        <c:holeSize val="70"/>
      </c:doughnutChart>
      <c:spPr>
        <a:noFill/>
        <a:ln>
          <a:noFill/>
        </a:ln>
        <a:effectLst/>
      </c:spPr>
    </c:plotArea>
    <c:legend>
      <c:legendPos val="t"/>
      <c:layout/>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zh-CN"/>
        </a:p>
      </c:txPr>
    </c:legend>
    <c:plotVisOnly val="1"/>
    <c:dispBlanksAs val="zero"/>
  </c:chart>
  <c:spPr>
    <a:noFill/>
    <a:ln>
      <a:noFill/>
    </a:ln>
    <a:effectLst/>
  </c:spPr>
  <c:txPr>
    <a:bodyPr/>
    <a:lstStyle/>
    <a:p>
      <a:pPr>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AA643A-FBC3-4444-874B-513018ED567D}" type="datetimeFigureOut">
              <a:rPr lang="zh-CN" altLang="en-US" smtClean="0"/>
              <a:pPr/>
              <a:t>2018/12/11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7E4B8B1-869A-411F-8081-DB834490EB78}" type="slidenum">
              <a:rPr lang="zh-CN" altLang="en-US" smtClean="0"/>
              <a:pPr/>
              <a:t>‹#›</a:t>
            </a:fld>
            <a:endParaRPr lang="zh-CN" altLang="en-US"/>
          </a:p>
        </p:txBody>
      </p:sp>
    </p:spTree>
    <p:extLst>
      <p:ext uri="{BB962C8B-B14F-4D97-AF65-F5344CB8AC3E}">
        <p14:creationId xmlns:p14="http://schemas.microsoft.com/office/powerpoint/2010/main" xmlns="" val="901065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E1E63-6347-BD4F-A808-7F54FA34CE72}" type="datetimeFigureOut">
              <a:rPr kumimoji="1" lang="zh-CN" altLang="en-US" smtClean="0"/>
              <a:pPr/>
              <a:t>2018/12/11</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1EDE8F-5748-564A-B104-45C8D6344219}" type="slidenum">
              <a:rPr kumimoji="1" lang="zh-CN" altLang="en-US" smtClean="0"/>
              <a:pPr/>
              <a:t>‹#›</a:t>
            </a:fld>
            <a:endParaRPr kumimoji="1" lang="zh-CN" altLang="en-US"/>
          </a:p>
        </p:txBody>
      </p:sp>
    </p:spTree>
    <p:extLst>
      <p:ext uri="{BB962C8B-B14F-4D97-AF65-F5344CB8AC3E}">
        <p14:creationId xmlns:p14="http://schemas.microsoft.com/office/powerpoint/2010/main" xmlns="" val="1025525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a:t>
            </a:fld>
            <a:endParaRPr kumimoji="1" lang="zh-CN" altLang="en-US"/>
          </a:p>
        </p:txBody>
      </p:sp>
    </p:spTree>
    <p:extLst>
      <p:ext uri="{BB962C8B-B14F-4D97-AF65-F5344CB8AC3E}">
        <p14:creationId xmlns:p14="http://schemas.microsoft.com/office/powerpoint/2010/main" xmlns="" val="1726900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a:t>
            </a:fld>
            <a:endParaRPr kumimoji="1" lang="zh-CN" altLang="en-US"/>
          </a:p>
        </p:txBody>
      </p:sp>
    </p:spTree>
    <p:extLst>
      <p:ext uri="{BB962C8B-B14F-4D97-AF65-F5344CB8AC3E}">
        <p14:creationId xmlns:p14="http://schemas.microsoft.com/office/powerpoint/2010/main" xmlns="" val="1896455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a:t>
            </a:fld>
            <a:endParaRPr kumimoji="1" lang="zh-CN" altLang="en-US"/>
          </a:p>
        </p:txBody>
      </p:sp>
    </p:spTree>
    <p:extLst>
      <p:ext uri="{BB962C8B-B14F-4D97-AF65-F5344CB8AC3E}">
        <p14:creationId xmlns:p14="http://schemas.microsoft.com/office/powerpoint/2010/main" xmlns="" val="2934080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a:t>
            </a:fld>
            <a:endParaRPr kumimoji="1" lang="zh-CN" altLang="en-US"/>
          </a:p>
        </p:txBody>
      </p:sp>
    </p:spTree>
    <p:extLst>
      <p:ext uri="{BB962C8B-B14F-4D97-AF65-F5344CB8AC3E}">
        <p14:creationId xmlns:p14="http://schemas.microsoft.com/office/powerpoint/2010/main" xmlns="" val="1030895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5</a:t>
            </a:fld>
            <a:endParaRPr kumimoji="1" lang="zh-CN" altLang="en-US"/>
          </a:p>
        </p:txBody>
      </p:sp>
    </p:spTree>
    <p:extLst>
      <p:ext uri="{BB962C8B-B14F-4D97-AF65-F5344CB8AC3E}">
        <p14:creationId xmlns:p14="http://schemas.microsoft.com/office/powerpoint/2010/main" xmlns="" val="3550674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6</a:t>
            </a:fld>
            <a:endParaRPr kumimoji="1" lang="zh-CN" altLang="en-US"/>
          </a:p>
        </p:txBody>
      </p:sp>
    </p:spTree>
    <p:extLst>
      <p:ext uri="{BB962C8B-B14F-4D97-AF65-F5344CB8AC3E}">
        <p14:creationId xmlns:p14="http://schemas.microsoft.com/office/powerpoint/2010/main" xmlns="" val="2421780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我们在目的行程区间的两端终点中分别选取了两个调查点共四个调查点：</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点</a:t>
            </a:r>
            <a:r>
              <a:rPr lang="en-US" altLang="zh-CN" sz="1200" kern="1200" dirty="0">
                <a:solidFill>
                  <a:schemeClr val="tx1"/>
                </a:solidFill>
                <a:effectLst/>
                <a:latin typeface="+mn-lt"/>
                <a:ea typeface="+mn-ea"/>
                <a:cs typeface="+mn-cs"/>
              </a:rPr>
              <a:t>1</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点</a:t>
            </a:r>
            <a:r>
              <a:rPr lang="en-US" altLang="zh-CN" sz="1200" kern="1200" dirty="0">
                <a:solidFill>
                  <a:schemeClr val="tx1"/>
                </a:solidFill>
                <a:effectLst/>
                <a:latin typeface="+mn-lt"/>
                <a:ea typeface="+mn-ea"/>
                <a:cs typeface="+mn-cs"/>
              </a:rPr>
              <a:t>2</a:t>
            </a:r>
            <a:r>
              <a:rPr lang="zh-CN" altLang="en-US" sz="1200" kern="1200" dirty="0">
                <a:solidFill>
                  <a:schemeClr val="tx1"/>
                </a:solidFill>
                <a:effectLst/>
                <a:latin typeface="+mn-lt"/>
                <a:ea typeface="+mn-ea"/>
                <a:cs typeface="+mn-cs"/>
              </a:rPr>
              <a:t>、天桥点</a:t>
            </a:r>
            <a:r>
              <a:rPr lang="en-US" altLang="zh-CN" sz="1200" kern="1200" dirty="0">
                <a:solidFill>
                  <a:schemeClr val="tx1"/>
                </a:solidFill>
                <a:effectLst/>
                <a:latin typeface="+mn-lt"/>
                <a:ea typeface="+mn-ea"/>
                <a:cs typeface="+mn-cs"/>
              </a:rPr>
              <a:t>1</a:t>
            </a:r>
            <a:r>
              <a:rPr lang="zh-CN" altLang="en-US" sz="1200" kern="1200" dirty="0">
                <a:solidFill>
                  <a:schemeClr val="tx1"/>
                </a:solidFill>
                <a:effectLst/>
                <a:latin typeface="+mn-lt"/>
                <a:ea typeface="+mn-ea"/>
                <a:cs typeface="+mn-cs"/>
              </a:rPr>
              <a:t>、天桥点</a:t>
            </a:r>
            <a:r>
              <a:rPr lang="en-US" altLang="zh-CN" sz="1200" kern="1200" dirty="0">
                <a:solidFill>
                  <a:schemeClr val="tx1"/>
                </a:solidFill>
                <a:effectLst/>
                <a:latin typeface="+mn-lt"/>
                <a:ea typeface="+mn-ea"/>
                <a:cs typeface="+mn-cs"/>
              </a:rPr>
              <a:t>2</a:t>
            </a:r>
            <a:r>
              <a:rPr lang="zh-CN" altLang="en-US" sz="1200" kern="1200" dirty="0">
                <a:solidFill>
                  <a:schemeClr val="tx1"/>
                </a:solidFill>
                <a:effectLst/>
                <a:latin typeface="+mn-lt"/>
                <a:ea typeface="+mn-ea"/>
                <a:cs typeface="+mn-cs"/>
              </a:rPr>
              <a:t>。我们在每个天桥点安排一个人使用摄像机拍摄；在</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点安排两个人，其中一人用手机拍摄，由于手机广角不够大需要另一人记录</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公交车经过该</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公交车站断面的时间及车牌后</a:t>
            </a:r>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位。调查的时间为晚高峰</a:t>
            </a:r>
            <a:r>
              <a:rPr lang="en-US" altLang="zh-CN" sz="1200" kern="1200" dirty="0">
                <a:solidFill>
                  <a:schemeClr val="tx1"/>
                </a:solidFill>
                <a:effectLst/>
                <a:latin typeface="+mn-lt"/>
                <a:ea typeface="+mn-ea"/>
                <a:cs typeface="+mn-cs"/>
              </a:rPr>
              <a:t>5:00-5:30</a:t>
            </a:r>
            <a:r>
              <a:rPr lang="zh-CN" altLang="en-US" sz="1200" kern="1200" dirty="0">
                <a:solidFill>
                  <a:schemeClr val="tx1"/>
                </a:solidFill>
                <a:effectLst/>
                <a:latin typeface="+mn-lt"/>
                <a:ea typeface="+mn-ea"/>
                <a:cs typeface="+mn-cs"/>
              </a:rPr>
              <a:t>，早高峰</a:t>
            </a:r>
            <a:r>
              <a:rPr lang="en-US" altLang="zh-CN" sz="1200" kern="1200" dirty="0">
                <a:solidFill>
                  <a:schemeClr val="tx1"/>
                </a:solidFill>
                <a:effectLst/>
                <a:latin typeface="+mn-lt"/>
                <a:ea typeface="+mn-ea"/>
                <a:cs typeface="+mn-cs"/>
              </a:rPr>
              <a:t>8:10-8:40</a:t>
            </a:r>
            <a:r>
              <a:rPr lang="zh-CN" altLang="en-US" sz="1200" kern="1200" dirty="0">
                <a:solidFill>
                  <a:schemeClr val="tx1"/>
                </a:solidFill>
                <a:effectLst/>
                <a:latin typeface="+mn-lt"/>
                <a:ea typeface="+mn-ea"/>
                <a:cs typeface="+mn-cs"/>
              </a:rPr>
              <a:t>，平峰</a:t>
            </a:r>
            <a:r>
              <a:rPr lang="en-US" altLang="zh-CN" sz="1200" kern="1200" dirty="0">
                <a:solidFill>
                  <a:schemeClr val="tx1"/>
                </a:solidFill>
                <a:effectLst/>
                <a:latin typeface="+mn-lt"/>
                <a:ea typeface="+mn-ea"/>
                <a:cs typeface="+mn-cs"/>
              </a:rPr>
              <a:t>10:00-10:30</a:t>
            </a:r>
            <a:r>
              <a:rPr lang="zh-CN" altLang="en-US" sz="1200" kern="1200" dirty="0">
                <a:solidFill>
                  <a:schemeClr val="tx1"/>
                </a:solidFill>
                <a:effectLst/>
                <a:latin typeface="+mn-lt"/>
                <a:ea typeface="+mn-ea"/>
                <a:cs typeface="+mn-cs"/>
              </a:rPr>
              <a:t>中每十分钟的前五分钟，并安排一个人同步记录中山大道方向上的红绿灯配时。后期观看视频记录每一辆车的类型、车牌后三位及通过天桥</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公交车站断面的时间，以此得到车辆在目的行程区间的行程时间和行程车速并进行更深入的分析。</a:t>
            </a:r>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7</a:t>
            </a:fld>
            <a:endParaRPr kumimoji="1" lang="zh-CN" altLang="en-US"/>
          </a:p>
        </p:txBody>
      </p:sp>
    </p:spTree>
    <p:extLst>
      <p:ext uri="{BB962C8B-B14F-4D97-AF65-F5344CB8AC3E}">
        <p14:creationId xmlns:p14="http://schemas.microsoft.com/office/powerpoint/2010/main" xmlns="" val="1303317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我们在目的行程区间的两端终点中分别选取了两个调查点共四个调查点：</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点</a:t>
            </a:r>
            <a:r>
              <a:rPr lang="en-US" altLang="zh-CN" sz="1200" kern="1200" dirty="0">
                <a:solidFill>
                  <a:schemeClr val="tx1"/>
                </a:solidFill>
                <a:effectLst/>
                <a:latin typeface="+mn-lt"/>
                <a:ea typeface="+mn-ea"/>
                <a:cs typeface="+mn-cs"/>
              </a:rPr>
              <a:t>1</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点</a:t>
            </a:r>
            <a:r>
              <a:rPr lang="en-US" altLang="zh-CN" sz="1200" kern="1200" dirty="0">
                <a:solidFill>
                  <a:schemeClr val="tx1"/>
                </a:solidFill>
                <a:effectLst/>
                <a:latin typeface="+mn-lt"/>
                <a:ea typeface="+mn-ea"/>
                <a:cs typeface="+mn-cs"/>
              </a:rPr>
              <a:t>2</a:t>
            </a:r>
            <a:r>
              <a:rPr lang="zh-CN" altLang="en-US" sz="1200" kern="1200" dirty="0">
                <a:solidFill>
                  <a:schemeClr val="tx1"/>
                </a:solidFill>
                <a:effectLst/>
                <a:latin typeface="+mn-lt"/>
                <a:ea typeface="+mn-ea"/>
                <a:cs typeface="+mn-cs"/>
              </a:rPr>
              <a:t>、天桥点</a:t>
            </a:r>
            <a:r>
              <a:rPr lang="en-US" altLang="zh-CN" sz="1200" kern="1200" dirty="0">
                <a:solidFill>
                  <a:schemeClr val="tx1"/>
                </a:solidFill>
                <a:effectLst/>
                <a:latin typeface="+mn-lt"/>
                <a:ea typeface="+mn-ea"/>
                <a:cs typeface="+mn-cs"/>
              </a:rPr>
              <a:t>1</a:t>
            </a:r>
            <a:r>
              <a:rPr lang="zh-CN" altLang="en-US" sz="1200" kern="1200" dirty="0">
                <a:solidFill>
                  <a:schemeClr val="tx1"/>
                </a:solidFill>
                <a:effectLst/>
                <a:latin typeface="+mn-lt"/>
                <a:ea typeface="+mn-ea"/>
                <a:cs typeface="+mn-cs"/>
              </a:rPr>
              <a:t>、天桥点</a:t>
            </a:r>
            <a:r>
              <a:rPr lang="en-US" altLang="zh-CN" sz="1200" kern="1200" dirty="0">
                <a:solidFill>
                  <a:schemeClr val="tx1"/>
                </a:solidFill>
                <a:effectLst/>
                <a:latin typeface="+mn-lt"/>
                <a:ea typeface="+mn-ea"/>
                <a:cs typeface="+mn-cs"/>
              </a:rPr>
              <a:t>2</a:t>
            </a:r>
            <a:r>
              <a:rPr lang="zh-CN" altLang="en-US" sz="1200" kern="1200" dirty="0">
                <a:solidFill>
                  <a:schemeClr val="tx1"/>
                </a:solidFill>
                <a:effectLst/>
                <a:latin typeface="+mn-lt"/>
                <a:ea typeface="+mn-ea"/>
                <a:cs typeface="+mn-cs"/>
              </a:rPr>
              <a:t>。我们在每个天桥点安排一个人使用摄像机拍摄；在</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点安排两个人，其中一人用手机拍摄，由于手机广角不够大需要另一人记录</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公交车经过该</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公交车站断面的时间及车牌后</a:t>
            </a:r>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位。调查的时间为晚高峰</a:t>
            </a:r>
            <a:r>
              <a:rPr lang="en-US" altLang="zh-CN" sz="1200" kern="1200" dirty="0">
                <a:solidFill>
                  <a:schemeClr val="tx1"/>
                </a:solidFill>
                <a:effectLst/>
                <a:latin typeface="+mn-lt"/>
                <a:ea typeface="+mn-ea"/>
                <a:cs typeface="+mn-cs"/>
              </a:rPr>
              <a:t>5:00-5:30</a:t>
            </a:r>
            <a:r>
              <a:rPr lang="zh-CN" altLang="en-US" sz="1200" kern="1200" dirty="0">
                <a:solidFill>
                  <a:schemeClr val="tx1"/>
                </a:solidFill>
                <a:effectLst/>
                <a:latin typeface="+mn-lt"/>
                <a:ea typeface="+mn-ea"/>
                <a:cs typeface="+mn-cs"/>
              </a:rPr>
              <a:t>，早高峰</a:t>
            </a:r>
            <a:r>
              <a:rPr lang="en-US" altLang="zh-CN" sz="1200" kern="1200" dirty="0">
                <a:solidFill>
                  <a:schemeClr val="tx1"/>
                </a:solidFill>
                <a:effectLst/>
                <a:latin typeface="+mn-lt"/>
                <a:ea typeface="+mn-ea"/>
                <a:cs typeface="+mn-cs"/>
              </a:rPr>
              <a:t>8:10-8:40</a:t>
            </a:r>
            <a:r>
              <a:rPr lang="zh-CN" altLang="en-US" sz="1200" kern="1200" dirty="0">
                <a:solidFill>
                  <a:schemeClr val="tx1"/>
                </a:solidFill>
                <a:effectLst/>
                <a:latin typeface="+mn-lt"/>
                <a:ea typeface="+mn-ea"/>
                <a:cs typeface="+mn-cs"/>
              </a:rPr>
              <a:t>，平峰</a:t>
            </a:r>
            <a:r>
              <a:rPr lang="en-US" altLang="zh-CN" sz="1200" kern="1200" dirty="0">
                <a:solidFill>
                  <a:schemeClr val="tx1"/>
                </a:solidFill>
                <a:effectLst/>
                <a:latin typeface="+mn-lt"/>
                <a:ea typeface="+mn-ea"/>
                <a:cs typeface="+mn-cs"/>
              </a:rPr>
              <a:t>10:00-10:30</a:t>
            </a:r>
            <a:r>
              <a:rPr lang="zh-CN" altLang="en-US" sz="1200" kern="1200" dirty="0">
                <a:solidFill>
                  <a:schemeClr val="tx1"/>
                </a:solidFill>
                <a:effectLst/>
                <a:latin typeface="+mn-lt"/>
                <a:ea typeface="+mn-ea"/>
                <a:cs typeface="+mn-cs"/>
              </a:rPr>
              <a:t>中每十分钟的前五分钟，并安排一个人同步记录中山大道方向上的红绿灯配时。后期观看视频记录每一辆车的类型、车牌后三位及通过天桥</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公交车站断面的时间，以此得到车辆在目的行程区间的行程时间和行程车速并进行更深入的分析。</a:t>
            </a:r>
          </a:p>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8</a:t>
            </a:fld>
            <a:endParaRPr kumimoji="1" lang="zh-CN" altLang="en-US"/>
          </a:p>
        </p:txBody>
      </p:sp>
    </p:spTree>
    <p:extLst>
      <p:ext uri="{BB962C8B-B14F-4D97-AF65-F5344CB8AC3E}">
        <p14:creationId xmlns:p14="http://schemas.microsoft.com/office/powerpoint/2010/main" xmlns="" val="2718628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9</a:t>
            </a:fld>
            <a:endParaRPr kumimoji="1" lang="zh-CN" altLang="en-US"/>
          </a:p>
        </p:txBody>
      </p:sp>
    </p:spTree>
    <p:extLst>
      <p:ext uri="{BB962C8B-B14F-4D97-AF65-F5344CB8AC3E}">
        <p14:creationId xmlns:p14="http://schemas.microsoft.com/office/powerpoint/2010/main" xmlns="" val="1186099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10</a:t>
            </a:fld>
            <a:endParaRPr kumimoji="1" lang="zh-CN" altLang="en-US"/>
          </a:p>
        </p:txBody>
      </p:sp>
    </p:spTree>
    <p:extLst>
      <p:ext uri="{BB962C8B-B14F-4D97-AF65-F5344CB8AC3E}">
        <p14:creationId xmlns:p14="http://schemas.microsoft.com/office/powerpoint/2010/main" xmlns="" val="3738747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11</a:t>
            </a:fld>
            <a:endParaRPr kumimoji="1" lang="zh-CN" altLang="en-US"/>
          </a:p>
        </p:txBody>
      </p:sp>
    </p:spTree>
    <p:extLst>
      <p:ext uri="{BB962C8B-B14F-4D97-AF65-F5344CB8AC3E}">
        <p14:creationId xmlns:p14="http://schemas.microsoft.com/office/powerpoint/2010/main" xmlns="" val="3045977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12</a:t>
            </a:fld>
            <a:endParaRPr kumimoji="1" lang="zh-CN" altLang="en-US"/>
          </a:p>
        </p:txBody>
      </p:sp>
    </p:spTree>
    <p:extLst>
      <p:ext uri="{BB962C8B-B14F-4D97-AF65-F5344CB8AC3E}">
        <p14:creationId xmlns:p14="http://schemas.microsoft.com/office/powerpoint/2010/main" xmlns="" val="3708456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13</a:t>
            </a:fld>
            <a:endParaRPr kumimoji="1" lang="zh-CN" altLang="en-US"/>
          </a:p>
        </p:txBody>
      </p:sp>
    </p:spTree>
    <p:extLst>
      <p:ext uri="{BB962C8B-B14F-4D97-AF65-F5344CB8AC3E}">
        <p14:creationId xmlns:p14="http://schemas.microsoft.com/office/powerpoint/2010/main" xmlns="" val="2316218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14</a:t>
            </a:fld>
            <a:endParaRPr kumimoji="1" lang="zh-CN" altLang="en-US"/>
          </a:p>
        </p:txBody>
      </p:sp>
    </p:spTree>
    <p:extLst>
      <p:ext uri="{BB962C8B-B14F-4D97-AF65-F5344CB8AC3E}">
        <p14:creationId xmlns:p14="http://schemas.microsoft.com/office/powerpoint/2010/main" xmlns="" val="1021685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根据我们采集到的数据，算得小汽车平均行程速度为</a:t>
            </a:r>
            <a:r>
              <a:rPr lang="en-US" altLang="zh-CN" sz="1200" kern="1200" dirty="0">
                <a:solidFill>
                  <a:schemeClr val="tx1"/>
                </a:solidFill>
                <a:effectLst/>
                <a:latin typeface="+mn-lt"/>
                <a:ea typeface="+mn-ea"/>
                <a:cs typeface="+mn-cs"/>
              </a:rPr>
              <a:t>34.44km/h</a:t>
            </a:r>
            <a:r>
              <a:rPr lang="zh-CN" altLang="en-US" sz="1200" kern="1200" dirty="0">
                <a:solidFill>
                  <a:schemeClr val="tx1"/>
                </a:solidFill>
                <a:effectLst/>
                <a:latin typeface="+mn-lt"/>
                <a:ea typeface="+mn-ea"/>
                <a:cs typeface="+mn-cs"/>
              </a:rPr>
              <a:t>，标准差为</a:t>
            </a:r>
            <a:r>
              <a:rPr lang="en-US" altLang="zh-CN" sz="1200" kern="1200" dirty="0">
                <a:solidFill>
                  <a:schemeClr val="tx1"/>
                </a:solidFill>
                <a:effectLst/>
                <a:latin typeface="+mn-lt"/>
                <a:ea typeface="+mn-ea"/>
                <a:cs typeface="+mn-cs"/>
              </a:rPr>
              <a:t>6.38</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公交平均行程车速为</a:t>
            </a:r>
            <a:r>
              <a:rPr lang="en-US" altLang="zh-CN" sz="1200" kern="1200" dirty="0">
                <a:solidFill>
                  <a:schemeClr val="tx1"/>
                </a:solidFill>
                <a:effectLst/>
                <a:latin typeface="+mn-lt"/>
                <a:ea typeface="+mn-ea"/>
                <a:cs typeface="+mn-cs"/>
              </a:rPr>
              <a:t>32.52km/h</a:t>
            </a:r>
            <a:r>
              <a:rPr lang="zh-CN" altLang="en-US" sz="1200" kern="1200" dirty="0">
                <a:solidFill>
                  <a:schemeClr val="tx1"/>
                </a:solidFill>
                <a:effectLst/>
                <a:latin typeface="+mn-lt"/>
                <a:ea typeface="+mn-ea"/>
                <a:cs typeface="+mn-cs"/>
              </a:rPr>
              <a:t>，标准差为</a:t>
            </a:r>
            <a:r>
              <a:rPr lang="en-US" altLang="zh-CN" sz="1200" kern="1200" dirty="0">
                <a:solidFill>
                  <a:schemeClr val="tx1"/>
                </a:solidFill>
                <a:effectLst/>
                <a:latin typeface="+mn-lt"/>
                <a:ea typeface="+mn-ea"/>
                <a:cs typeface="+mn-cs"/>
              </a:rPr>
              <a:t>7.67</a:t>
            </a:r>
            <a:r>
              <a:rPr lang="zh-CN" altLang="en-US" sz="1200" kern="1200" dirty="0">
                <a:solidFill>
                  <a:schemeClr val="tx1"/>
                </a:solidFill>
                <a:effectLst/>
                <a:latin typeface="+mn-lt"/>
                <a:ea typeface="+mn-ea"/>
                <a:cs typeface="+mn-cs"/>
              </a:rPr>
              <a:t>；出租车平均车速为</a:t>
            </a:r>
            <a:r>
              <a:rPr lang="en-US" altLang="zh-CN" sz="1200" kern="1200" dirty="0">
                <a:solidFill>
                  <a:schemeClr val="tx1"/>
                </a:solidFill>
                <a:effectLst/>
                <a:latin typeface="+mn-lt"/>
                <a:ea typeface="+mn-ea"/>
                <a:cs typeface="+mn-cs"/>
              </a:rPr>
              <a:t>31.92km/h</a:t>
            </a:r>
            <a:r>
              <a:rPr lang="zh-CN" altLang="en-US" sz="1200" kern="1200" dirty="0">
                <a:solidFill>
                  <a:schemeClr val="tx1"/>
                </a:solidFill>
                <a:effectLst/>
                <a:latin typeface="+mn-lt"/>
                <a:ea typeface="+mn-ea"/>
                <a:cs typeface="+mn-cs"/>
              </a:rPr>
              <a:t>，标准差为</a:t>
            </a:r>
            <a:r>
              <a:rPr lang="en-US" altLang="zh-CN" sz="1200" kern="1200" dirty="0">
                <a:solidFill>
                  <a:schemeClr val="tx1"/>
                </a:solidFill>
                <a:effectLst/>
                <a:latin typeface="+mn-lt"/>
                <a:ea typeface="+mn-ea"/>
                <a:cs typeface="+mn-cs"/>
              </a:rPr>
              <a:t>6.21</a:t>
            </a:r>
            <a:r>
              <a:rPr lang="zh-CN" altLang="en-US" sz="1200" kern="1200" dirty="0">
                <a:solidFill>
                  <a:schemeClr val="tx1"/>
                </a:solidFill>
                <a:effectLst/>
                <a:latin typeface="+mn-lt"/>
                <a:ea typeface="+mn-ea"/>
                <a:cs typeface="+mn-cs"/>
              </a:rPr>
              <a:t>；货车平均行程速度为</a:t>
            </a:r>
            <a:r>
              <a:rPr lang="en-US" altLang="zh-CN" sz="1200" kern="1200" dirty="0">
                <a:solidFill>
                  <a:schemeClr val="tx1"/>
                </a:solidFill>
                <a:effectLst/>
                <a:latin typeface="+mn-lt"/>
                <a:ea typeface="+mn-ea"/>
                <a:cs typeface="+mn-cs"/>
              </a:rPr>
              <a:t>26.20km/h</a:t>
            </a:r>
            <a:r>
              <a:rPr lang="zh-CN" altLang="en-US" sz="1200" kern="1200" dirty="0">
                <a:solidFill>
                  <a:schemeClr val="tx1"/>
                </a:solidFill>
                <a:effectLst/>
                <a:latin typeface="+mn-lt"/>
                <a:ea typeface="+mn-ea"/>
                <a:cs typeface="+mn-cs"/>
              </a:rPr>
              <a:t>（由于测得数据中货车的数据只有</a:t>
            </a:r>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组，这里只计算出三辆车的平均速度，不进行正态拟合）。通过平均行程车速的对比，我们可知道通过该交叉口时，小汽车的行程车速最快，</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次之，出租车，货车最慢。</a:t>
            </a:r>
          </a:p>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15</a:t>
            </a:fld>
            <a:endParaRPr kumimoji="1" lang="zh-CN" altLang="en-US"/>
          </a:p>
        </p:txBody>
      </p:sp>
    </p:spTree>
    <p:extLst>
      <p:ext uri="{BB962C8B-B14F-4D97-AF65-F5344CB8AC3E}">
        <p14:creationId xmlns:p14="http://schemas.microsoft.com/office/powerpoint/2010/main" xmlns="" val="3469519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16</a:t>
            </a:fld>
            <a:endParaRPr kumimoji="1" lang="zh-CN" altLang="en-US"/>
          </a:p>
        </p:txBody>
      </p:sp>
    </p:spTree>
    <p:extLst>
      <p:ext uri="{BB962C8B-B14F-4D97-AF65-F5344CB8AC3E}">
        <p14:creationId xmlns:p14="http://schemas.microsoft.com/office/powerpoint/2010/main" xmlns="" val="1167673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根据高峰数据，算得小汽车平均行程速度为</a:t>
            </a:r>
            <a:r>
              <a:rPr lang="en-US" altLang="zh-CN" sz="1200" kern="1200" dirty="0">
                <a:solidFill>
                  <a:schemeClr val="tx1"/>
                </a:solidFill>
                <a:effectLst/>
                <a:latin typeface="+mn-lt"/>
                <a:ea typeface="+mn-ea"/>
                <a:cs typeface="+mn-cs"/>
              </a:rPr>
              <a:t>21.77km/h</a:t>
            </a:r>
            <a:r>
              <a:rPr lang="zh-CN" altLang="en-US" sz="1200" kern="1200" dirty="0">
                <a:solidFill>
                  <a:schemeClr val="tx1"/>
                </a:solidFill>
                <a:effectLst/>
                <a:latin typeface="+mn-lt"/>
                <a:ea typeface="+mn-ea"/>
                <a:cs typeface="+mn-cs"/>
              </a:rPr>
              <a:t>，标准差为</a:t>
            </a:r>
            <a:r>
              <a:rPr lang="en-US" altLang="zh-CN" sz="1200" kern="1200" dirty="0">
                <a:solidFill>
                  <a:schemeClr val="tx1"/>
                </a:solidFill>
                <a:effectLst/>
                <a:latin typeface="+mn-lt"/>
                <a:ea typeface="+mn-ea"/>
                <a:cs typeface="+mn-cs"/>
              </a:rPr>
              <a:t>5.57</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公交平均行程车速为</a:t>
            </a:r>
            <a:r>
              <a:rPr lang="en-US" altLang="zh-CN" sz="1200" kern="1200" dirty="0">
                <a:solidFill>
                  <a:schemeClr val="tx1"/>
                </a:solidFill>
                <a:effectLst/>
                <a:latin typeface="+mn-lt"/>
                <a:ea typeface="+mn-ea"/>
                <a:cs typeface="+mn-cs"/>
              </a:rPr>
              <a:t>20.77km/h</a:t>
            </a:r>
            <a:r>
              <a:rPr lang="zh-CN" altLang="en-US" sz="1200" kern="1200" dirty="0">
                <a:solidFill>
                  <a:schemeClr val="tx1"/>
                </a:solidFill>
                <a:effectLst/>
                <a:latin typeface="+mn-lt"/>
                <a:ea typeface="+mn-ea"/>
                <a:cs typeface="+mn-cs"/>
              </a:rPr>
              <a:t>，标准差为</a:t>
            </a:r>
            <a:r>
              <a:rPr lang="en-US" altLang="zh-CN" sz="1200" kern="1200" dirty="0">
                <a:solidFill>
                  <a:schemeClr val="tx1"/>
                </a:solidFill>
                <a:effectLst/>
                <a:latin typeface="+mn-lt"/>
                <a:ea typeface="+mn-ea"/>
                <a:cs typeface="+mn-cs"/>
              </a:rPr>
              <a:t>5.52</a:t>
            </a:r>
            <a:r>
              <a:rPr lang="zh-CN" altLang="en-US" sz="1200" kern="1200" dirty="0">
                <a:solidFill>
                  <a:schemeClr val="tx1"/>
                </a:solidFill>
                <a:effectLst/>
                <a:latin typeface="+mn-lt"/>
                <a:ea typeface="+mn-ea"/>
                <a:cs typeface="+mn-cs"/>
              </a:rPr>
              <a:t>；出租车平均行程车速为</a:t>
            </a:r>
            <a:r>
              <a:rPr lang="en-US" altLang="zh-CN" sz="1200" kern="1200" dirty="0">
                <a:solidFill>
                  <a:schemeClr val="tx1"/>
                </a:solidFill>
                <a:effectLst/>
                <a:latin typeface="+mn-lt"/>
                <a:ea typeface="+mn-ea"/>
                <a:cs typeface="+mn-cs"/>
              </a:rPr>
              <a:t>20.06km/h</a:t>
            </a:r>
            <a:r>
              <a:rPr lang="zh-CN" altLang="en-US" sz="1200" kern="1200" dirty="0">
                <a:solidFill>
                  <a:schemeClr val="tx1"/>
                </a:solidFill>
                <a:effectLst/>
                <a:latin typeface="+mn-lt"/>
                <a:ea typeface="+mn-ea"/>
                <a:cs typeface="+mn-cs"/>
              </a:rPr>
              <a:t>，标准差为</a:t>
            </a:r>
            <a:r>
              <a:rPr lang="en-US" altLang="zh-CN" sz="1200" kern="1200" dirty="0">
                <a:solidFill>
                  <a:schemeClr val="tx1"/>
                </a:solidFill>
                <a:effectLst/>
                <a:latin typeface="+mn-lt"/>
                <a:ea typeface="+mn-ea"/>
                <a:cs typeface="+mn-cs"/>
              </a:rPr>
              <a:t>7.73</a:t>
            </a:r>
            <a:r>
              <a:rPr lang="zh-CN" altLang="en-US" sz="1200" kern="1200" dirty="0">
                <a:solidFill>
                  <a:schemeClr val="tx1"/>
                </a:solidFill>
                <a:effectLst/>
                <a:latin typeface="+mn-lt"/>
                <a:ea typeface="+mn-ea"/>
                <a:cs typeface="+mn-cs"/>
              </a:rPr>
              <a:t>；高峰时段没有观测到货车数据。通过高峰平均行程车速的对比，发现依然是小汽车的行程车速最快，</a:t>
            </a:r>
            <a:r>
              <a:rPr lang="en-US" altLang="zh-CN" sz="1200" kern="1200" dirty="0">
                <a:solidFill>
                  <a:schemeClr val="tx1"/>
                </a:solidFill>
                <a:effectLst/>
                <a:latin typeface="+mn-lt"/>
                <a:ea typeface="+mn-ea"/>
                <a:cs typeface="+mn-cs"/>
              </a:rPr>
              <a:t>BRT</a:t>
            </a:r>
            <a:r>
              <a:rPr lang="zh-CN" altLang="en-US" sz="1200" kern="1200" dirty="0">
                <a:solidFill>
                  <a:schemeClr val="tx1"/>
                </a:solidFill>
                <a:effectLst/>
                <a:latin typeface="+mn-lt"/>
                <a:ea typeface="+mn-ea"/>
                <a:cs typeface="+mn-cs"/>
              </a:rPr>
              <a:t>次之，出租车最慢。</a:t>
            </a:r>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17</a:t>
            </a:fld>
            <a:endParaRPr kumimoji="1" lang="zh-CN" altLang="en-US"/>
          </a:p>
        </p:txBody>
      </p:sp>
    </p:spTree>
    <p:extLst>
      <p:ext uri="{BB962C8B-B14F-4D97-AF65-F5344CB8AC3E}">
        <p14:creationId xmlns:p14="http://schemas.microsoft.com/office/powerpoint/2010/main" xmlns="" val="3024533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18</a:t>
            </a:fld>
            <a:endParaRPr kumimoji="1" lang="zh-CN" altLang="en-US"/>
          </a:p>
        </p:txBody>
      </p:sp>
    </p:spTree>
    <p:extLst>
      <p:ext uri="{BB962C8B-B14F-4D97-AF65-F5344CB8AC3E}">
        <p14:creationId xmlns:p14="http://schemas.microsoft.com/office/powerpoint/2010/main" xmlns="" val="4086886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对于专用公交线路车速同样衰减较大的原因，分析可能为高峰时段公交车班次较多且人流量较大，公交站上下车人数较多使得公交站一侧出现公交车排队等候进站的情况，在实际观测中，也确实有该状况的发生。同时，该时段其他车流量较大且速度较慢，分析也可能会对司机心理产生影响，导致经过交叉口时车速无意识放慢。</a:t>
            </a:r>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19</a:t>
            </a:fld>
            <a:endParaRPr kumimoji="1" lang="zh-CN" altLang="en-US"/>
          </a:p>
        </p:txBody>
      </p:sp>
    </p:spTree>
    <p:extLst>
      <p:ext uri="{BB962C8B-B14F-4D97-AF65-F5344CB8AC3E}">
        <p14:creationId xmlns:p14="http://schemas.microsoft.com/office/powerpoint/2010/main" xmlns="" val="3457934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20</a:t>
            </a:fld>
            <a:endParaRPr kumimoji="1" lang="zh-CN" altLang="en-US"/>
          </a:p>
        </p:txBody>
      </p:sp>
    </p:spTree>
    <p:extLst>
      <p:ext uri="{BB962C8B-B14F-4D97-AF65-F5344CB8AC3E}">
        <p14:creationId xmlns:p14="http://schemas.microsoft.com/office/powerpoint/2010/main" xmlns="" val="1800680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21</a:t>
            </a:fld>
            <a:endParaRPr kumimoji="1" lang="zh-CN" altLang="en-US"/>
          </a:p>
        </p:txBody>
      </p:sp>
    </p:spTree>
    <p:extLst>
      <p:ext uri="{BB962C8B-B14F-4D97-AF65-F5344CB8AC3E}">
        <p14:creationId xmlns:p14="http://schemas.microsoft.com/office/powerpoint/2010/main" xmlns="" val="1173503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22</a:t>
            </a:fld>
            <a:endParaRPr kumimoji="1" lang="zh-CN" altLang="en-US"/>
          </a:p>
        </p:txBody>
      </p:sp>
    </p:spTree>
    <p:extLst>
      <p:ext uri="{BB962C8B-B14F-4D97-AF65-F5344CB8AC3E}">
        <p14:creationId xmlns:p14="http://schemas.microsoft.com/office/powerpoint/2010/main" xmlns="" val="3569973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23</a:t>
            </a:fld>
            <a:endParaRPr kumimoji="1" lang="zh-CN" altLang="en-US"/>
          </a:p>
        </p:txBody>
      </p:sp>
    </p:spTree>
    <p:extLst>
      <p:ext uri="{BB962C8B-B14F-4D97-AF65-F5344CB8AC3E}">
        <p14:creationId xmlns:p14="http://schemas.microsoft.com/office/powerpoint/2010/main" xmlns="" val="893456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24</a:t>
            </a:fld>
            <a:endParaRPr kumimoji="1" lang="zh-CN" altLang="en-US"/>
          </a:p>
        </p:txBody>
      </p:sp>
    </p:spTree>
    <p:extLst>
      <p:ext uri="{BB962C8B-B14F-4D97-AF65-F5344CB8AC3E}">
        <p14:creationId xmlns:p14="http://schemas.microsoft.com/office/powerpoint/2010/main" xmlns="" val="6571864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25</a:t>
            </a:fld>
            <a:endParaRPr kumimoji="1" lang="zh-CN" altLang="en-US"/>
          </a:p>
        </p:txBody>
      </p:sp>
    </p:spTree>
    <p:extLst>
      <p:ext uri="{BB962C8B-B14F-4D97-AF65-F5344CB8AC3E}">
        <p14:creationId xmlns:p14="http://schemas.microsoft.com/office/powerpoint/2010/main" xmlns="" val="1932536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26</a:t>
            </a:fld>
            <a:endParaRPr kumimoji="1" lang="zh-CN" altLang="en-US"/>
          </a:p>
        </p:txBody>
      </p:sp>
    </p:spTree>
    <p:extLst>
      <p:ext uri="{BB962C8B-B14F-4D97-AF65-F5344CB8AC3E}">
        <p14:creationId xmlns:p14="http://schemas.microsoft.com/office/powerpoint/2010/main" xmlns="" val="39152633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27</a:t>
            </a:fld>
            <a:endParaRPr kumimoji="1" lang="zh-CN" altLang="en-US"/>
          </a:p>
        </p:txBody>
      </p:sp>
    </p:spTree>
    <p:extLst>
      <p:ext uri="{BB962C8B-B14F-4D97-AF65-F5344CB8AC3E}">
        <p14:creationId xmlns:p14="http://schemas.microsoft.com/office/powerpoint/2010/main" xmlns="" val="35991655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28</a:t>
            </a:fld>
            <a:endParaRPr kumimoji="1" lang="zh-CN" altLang="en-US"/>
          </a:p>
        </p:txBody>
      </p:sp>
    </p:spTree>
    <p:extLst>
      <p:ext uri="{BB962C8B-B14F-4D97-AF65-F5344CB8AC3E}">
        <p14:creationId xmlns:p14="http://schemas.microsoft.com/office/powerpoint/2010/main" xmlns="" val="46973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officeplus.cn/Template/Home.shtml" TargetMode="External"/><Relationship Id="rId2" Type="http://schemas.openxmlformats.org/officeDocument/2006/relationships/image" Target="../media/image7.jpe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jpeg"/><Relationship Id="rId7"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hyperlink" Target="http://www.officeplus.cn/Template/Home.shtml" TargetMode="Externa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椭圆 1"/>
          <p:cNvSpPr/>
          <p:nvPr userDrawn="1"/>
        </p:nvSpPr>
        <p:spPr>
          <a:xfrm>
            <a:off x="3613872" y="795132"/>
            <a:ext cx="4964259" cy="4964256"/>
          </a:xfrm>
          <a:prstGeom prst="ellipse">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cs typeface="+mn-ea"/>
              <a:sym typeface="+mn-lt"/>
            </a:endParaRPr>
          </a:p>
        </p:txBody>
      </p:sp>
      <p:sp>
        <p:nvSpPr>
          <p:cNvPr id="3" name="椭圆 2"/>
          <p:cNvSpPr/>
          <p:nvPr userDrawn="1"/>
        </p:nvSpPr>
        <p:spPr>
          <a:xfrm>
            <a:off x="3879751" y="1061011"/>
            <a:ext cx="4432501" cy="443249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cs typeface="+mn-ea"/>
              <a:sym typeface="+mn-lt"/>
            </a:endParaRPr>
          </a:p>
        </p:txBody>
      </p:sp>
      <p:sp>
        <p:nvSpPr>
          <p:cNvPr id="6" name="椭圆 5"/>
          <p:cNvSpPr/>
          <p:nvPr userDrawn="1"/>
        </p:nvSpPr>
        <p:spPr>
          <a:xfrm>
            <a:off x="3841270" y="1782532"/>
            <a:ext cx="358845" cy="35884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cs typeface="+mn-ea"/>
              <a:sym typeface="+mn-lt"/>
            </a:endParaRPr>
          </a:p>
        </p:txBody>
      </p:sp>
      <p:sp>
        <p:nvSpPr>
          <p:cNvPr id="7" name="椭圆 6"/>
          <p:cNvSpPr/>
          <p:nvPr userDrawn="1"/>
        </p:nvSpPr>
        <p:spPr>
          <a:xfrm>
            <a:off x="8312252" y="3573950"/>
            <a:ext cx="358845" cy="35884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cs typeface="+mn-ea"/>
              <a:sym typeface="+mn-lt"/>
            </a:endParaRPr>
          </a:p>
        </p:txBody>
      </p:sp>
      <p:grpSp>
        <p:nvGrpSpPr>
          <p:cNvPr id="8" name="组 7"/>
          <p:cNvGrpSpPr/>
          <p:nvPr userDrawn="1"/>
        </p:nvGrpSpPr>
        <p:grpSpPr>
          <a:xfrm rot="856718">
            <a:off x="-638173" y="4102691"/>
            <a:ext cx="3509212" cy="3620011"/>
            <a:chOff x="6205698" y="1718554"/>
            <a:chExt cx="1970113" cy="2032317"/>
          </a:xfrm>
          <a:solidFill>
            <a:schemeClr val="accent1"/>
          </a:solidFill>
        </p:grpSpPr>
        <p:sp>
          <p:nvSpPr>
            <p:cNvPr id="9" name="Freeform 260"/>
            <p:cNvSpPr/>
            <p:nvPr/>
          </p:nvSpPr>
          <p:spPr bwMode="auto">
            <a:xfrm>
              <a:off x="7651846" y="3373614"/>
              <a:ext cx="523965" cy="251503"/>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0" name="Freeform 261"/>
            <p:cNvSpPr/>
            <p:nvPr/>
          </p:nvSpPr>
          <p:spPr bwMode="auto">
            <a:xfrm>
              <a:off x="7295548" y="3331698"/>
              <a:ext cx="503006" cy="377254"/>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1" name="Freeform 262"/>
            <p:cNvSpPr/>
            <p:nvPr/>
          </p:nvSpPr>
          <p:spPr bwMode="auto">
            <a:xfrm>
              <a:off x="6960210" y="3310738"/>
              <a:ext cx="565882" cy="440130"/>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2" name="Freeform 263"/>
            <p:cNvSpPr/>
            <p:nvPr/>
          </p:nvSpPr>
          <p:spPr bwMode="auto">
            <a:xfrm>
              <a:off x="6666791" y="3268822"/>
              <a:ext cx="565882" cy="482049"/>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3" name="Freeform 264"/>
            <p:cNvSpPr/>
            <p:nvPr/>
          </p:nvSpPr>
          <p:spPr bwMode="auto">
            <a:xfrm>
              <a:off x="7672805" y="3122111"/>
              <a:ext cx="503006" cy="251503"/>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4" name="Freeform 265"/>
            <p:cNvSpPr/>
            <p:nvPr/>
          </p:nvSpPr>
          <p:spPr bwMode="auto">
            <a:xfrm>
              <a:off x="7316507" y="2975400"/>
              <a:ext cx="544925" cy="314379"/>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5" name="Freeform 266"/>
            <p:cNvSpPr/>
            <p:nvPr/>
          </p:nvSpPr>
          <p:spPr bwMode="auto">
            <a:xfrm>
              <a:off x="6960210" y="2849649"/>
              <a:ext cx="670676" cy="377254"/>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6" name="Freeform 267"/>
            <p:cNvSpPr/>
            <p:nvPr/>
          </p:nvSpPr>
          <p:spPr bwMode="auto">
            <a:xfrm>
              <a:off x="6687747" y="2828689"/>
              <a:ext cx="670676" cy="356298"/>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7" name="Freeform 268"/>
            <p:cNvSpPr/>
            <p:nvPr/>
          </p:nvSpPr>
          <p:spPr bwMode="auto">
            <a:xfrm>
              <a:off x="6561993" y="2001000"/>
              <a:ext cx="230546" cy="335338"/>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8" name="Freeform 269"/>
            <p:cNvSpPr/>
            <p:nvPr/>
          </p:nvSpPr>
          <p:spPr bwMode="auto">
            <a:xfrm>
              <a:off x="6415285" y="2147710"/>
              <a:ext cx="188627" cy="419173"/>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9" name="Freeform 270"/>
            <p:cNvSpPr/>
            <p:nvPr/>
          </p:nvSpPr>
          <p:spPr bwMode="auto">
            <a:xfrm>
              <a:off x="6289533" y="2294421"/>
              <a:ext cx="188627" cy="503006"/>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0" name="Freeform 271"/>
            <p:cNvSpPr/>
            <p:nvPr/>
          </p:nvSpPr>
          <p:spPr bwMode="auto">
            <a:xfrm>
              <a:off x="6205698" y="2462089"/>
              <a:ext cx="188627" cy="523965"/>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1" name="Freeform 272"/>
            <p:cNvSpPr/>
            <p:nvPr/>
          </p:nvSpPr>
          <p:spPr bwMode="auto">
            <a:xfrm>
              <a:off x="6687747" y="2021959"/>
              <a:ext cx="188627" cy="335338"/>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2" name="Freeform 273"/>
            <p:cNvSpPr/>
            <p:nvPr/>
          </p:nvSpPr>
          <p:spPr bwMode="auto">
            <a:xfrm>
              <a:off x="6582952" y="2315381"/>
              <a:ext cx="314379" cy="272462"/>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3" name="Freeform 274"/>
            <p:cNvSpPr/>
            <p:nvPr/>
          </p:nvSpPr>
          <p:spPr bwMode="auto">
            <a:xfrm>
              <a:off x="6499117" y="2524965"/>
              <a:ext cx="398214" cy="293422"/>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4" name="Freeform 275"/>
            <p:cNvSpPr/>
            <p:nvPr/>
          </p:nvSpPr>
          <p:spPr bwMode="auto">
            <a:xfrm>
              <a:off x="6415285" y="2713595"/>
              <a:ext cx="440130" cy="314379"/>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5" name="Freeform 276"/>
            <p:cNvSpPr/>
            <p:nvPr/>
          </p:nvSpPr>
          <p:spPr bwMode="auto">
            <a:xfrm>
              <a:off x="7381073" y="1718554"/>
              <a:ext cx="230546" cy="335338"/>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6" name="Freeform 277"/>
            <p:cNvSpPr/>
            <p:nvPr/>
          </p:nvSpPr>
          <p:spPr bwMode="auto">
            <a:xfrm>
              <a:off x="7234363" y="1865265"/>
              <a:ext cx="188627" cy="419173"/>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7" name="Freeform 278"/>
            <p:cNvSpPr/>
            <p:nvPr/>
          </p:nvSpPr>
          <p:spPr bwMode="auto">
            <a:xfrm>
              <a:off x="7108611" y="2011973"/>
              <a:ext cx="209587" cy="503006"/>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8" name="Freeform 279"/>
            <p:cNvSpPr/>
            <p:nvPr/>
          </p:nvSpPr>
          <p:spPr bwMode="auto">
            <a:xfrm>
              <a:off x="7024776" y="2179644"/>
              <a:ext cx="188627" cy="523965"/>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9" name="Freeform 280"/>
            <p:cNvSpPr/>
            <p:nvPr/>
          </p:nvSpPr>
          <p:spPr bwMode="auto">
            <a:xfrm>
              <a:off x="7506825" y="1739511"/>
              <a:ext cx="188627" cy="335338"/>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0" name="Freeform 281"/>
            <p:cNvSpPr/>
            <p:nvPr/>
          </p:nvSpPr>
          <p:spPr bwMode="auto">
            <a:xfrm>
              <a:off x="7402033" y="2032933"/>
              <a:ext cx="314379" cy="272462"/>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1" name="Freeform 282"/>
            <p:cNvSpPr/>
            <p:nvPr/>
          </p:nvSpPr>
          <p:spPr bwMode="auto">
            <a:xfrm>
              <a:off x="7318198" y="2242519"/>
              <a:ext cx="398214" cy="293422"/>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2" name="Freeform 283"/>
            <p:cNvSpPr/>
            <p:nvPr/>
          </p:nvSpPr>
          <p:spPr bwMode="auto">
            <a:xfrm>
              <a:off x="7234363" y="2431147"/>
              <a:ext cx="440130" cy="293422"/>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grpSp>
        <p:nvGrpSpPr>
          <p:cNvPr id="33" name="组 32"/>
          <p:cNvGrpSpPr/>
          <p:nvPr userDrawn="1"/>
        </p:nvGrpSpPr>
        <p:grpSpPr>
          <a:xfrm rot="9809110">
            <a:off x="8699529" y="-751672"/>
            <a:ext cx="4678579" cy="4826299"/>
            <a:chOff x="6205698" y="1718554"/>
            <a:chExt cx="1970113" cy="2032317"/>
          </a:xfrm>
          <a:solidFill>
            <a:schemeClr val="accent1"/>
          </a:solidFill>
        </p:grpSpPr>
        <p:sp>
          <p:nvSpPr>
            <p:cNvPr id="34" name="Freeform 260"/>
            <p:cNvSpPr/>
            <p:nvPr/>
          </p:nvSpPr>
          <p:spPr bwMode="auto">
            <a:xfrm>
              <a:off x="7651846" y="3373614"/>
              <a:ext cx="523965" cy="251503"/>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5" name="Freeform 261"/>
            <p:cNvSpPr/>
            <p:nvPr/>
          </p:nvSpPr>
          <p:spPr bwMode="auto">
            <a:xfrm>
              <a:off x="7295548" y="3331698"/>
              <a:ext cx="503006" cy="377254"/>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6" name="Freeform 262"/>
            <p:cNvSpPr/>
            <p:nvPr/>
          </p:nvSpPr>
          <p:spPr bwMode="auto">
            <a:xfrm>
              <a:off x="6960210" y="3310738"/>
              <a:ext cx="565882" cy="440130"/>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7" name="Freeform 263"/>
            <p:cNvSpPr/>
            <p:nvPr/>
          </p:nvSpPr>
          <p:spPr bwMode="auto">
            <a:xfrm>
              <a:off x="6666791" y="3268822"/>
              <a:ext cx="565882" cy="482049"/>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8" name="Freeform 264"/>
            <p:cNvSpPr/>
            <p:nvPr/>
          </p:nvSpPr>
          <p:spPr bwMode="auto">
            <a:xfrm>
              <a:off x="7672805" y="3122111"/>
              <a:ext cx="503006" cy="251503"/>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9" name="Freeform 265"/>
            <p:cNvSpPr/>
            <p:nvPr/>
          </p:nvSpPr>
          <p:spPr bwMode="auto">
            <a:xfrm>
              <a:off x="7316507" y="2975400"/>
              <a:ext cx="544925" cy="314379"/>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0" name="Freeform 266"/>
            <p:cNvSpPr/>
            <p:nvPr/>
          </p:nvSpPr>
          <p:spPr bwMode="auto">
            <a:xfrm>
              <a:off x="6960210" y="2849649"/>
              <a:ext cx="670676" cy="377254"/>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1" name="Freeform 267"/>
            <p:cNvSpPr/>
            <p:nvPr/>
          </p:nvSpPr>
          <p:spPr bwMode="auto">
            <a:xfrm>
              <a:off x="6687747" y="2828689"/>
              <a:ext cx="670676" cy="356298"/>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2" name="Freeform 268"/>
            <p:cNvSpPr/>
            <p:nvPr/>
          </p:nvSpPr>
          <p:spPr bwMode="auto">
            <a:xfrm>
              <a:off x="6561993" y="2001000"/>
              <a:ext cx="230546" cy="335338"/>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 name="Freeform 269"/>
            <p:cNvSpPr/>
            <p:nvPr/>
          </p:nvSpPr>
          <p:spPr bwMode="auto">
            <a:xfrm>
              <a:off x="6415285" y="2147710"/>
              <a:ext cx="188627" cy="419173"/>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 name="Freeform 270"/>
            <p:cNvSpPr/>
            <p:nvPr/>
          </p:nvSpPr>
          <p:spPr bwMode="auto">
            <a:xfrm>
              <a:off x="6289533" y="2294421"/>
              <a:ext cx="188627" cy="503006"/>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 name="Freeform 271"/>
            <p:cNvSpPr/>
            <p:nvPr/>
          </p:nvSpPr>
          <p:spPr bwMode="auto">
            <a:xfrm>
              <a:off x="6205698" y="2462089"/>
              <a:ext cx="188627" cy="523965"/>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 name="Freeform 272"/>
            <p:cNvSpPr/>
            <p:nvPr/>
          </p:nvSpPr>
          <p:spPr bwMode="auto">
            <a:xfrm>
              <a:off x="6687747" y="2021959"/>
              <a:ext cx="188627" cy="335338"/>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 name="Freeform 273"/>
            <p:cNvSpPr/>
            <p:nvPr/>
          </p:nvSpPr>
          <p:spPr bwMode="auto">
            <a:xfrm>
              <a:off x="6582952" y="2315381"/>
              <a:ext cx="314379" cy="272462"/>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 name="Freeform 274"/>
            <p:cNvSpPr/>
            <p:nvPr/>
          </p:nvSpPr>
          <p:spPr bwMode="auto">
            <a:xfrm>
              <a:off x="6499117" y="2524965"/>
              <a:ext cx="398214" cy="293422"/>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 name="Freeform 275"/>
            <p:cNvSpPr/>
            <p:nvPr/>
          </p:nvSpPr>
          <p:spPr bwMode="auto">
            <a:xfrm>
              <a:off x="6415285" y="2713595"/>
              <a:ext cx="440130" cy="314379"/>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 name="Freeform 276"/>
            <p:cNvSpPr/>
            <p:nvPr/>
          </p:nvSpPr>
          <p:spPr bwMode="auto">
            <a:xfrm>
              <a:off x="7381073" y="1718554"/>
              <a:ext cx="230546" cy="335338"/>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 name="Freeform 277"/>
            <p:cNvSpPr/>
            <p:nvPr/>
          </p:nvSpPr>
          <p:spPr bwMode="auto">
            <a:xfrm>
              <a:off x="7234363" y="1865265"/>
              <a:ext cx="188627" cy="419173"/>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 name="Freeform 278"/>
            <p:cNvSpPr/>
            <p:nvPr/>
          </p:nvSpPr>
          <p:spPr bwMode="auto">
            <a:xfrm>
              <a:off x="7108611" y="2011973"/>
              <a:ext cx="209587" cy="503006"/>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 name="Freeform 279"/>
            <p:cNvSpPr/>
            <p:nvPr/>
          </p:nvSpPr>
          <p:spPr bwMode="auto">
            <a:xfrm>
              <a:off x="7024776" y="2179644"/>
              <a:ext cx="188627" cy="523965"/>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 name="Freeform 280"/>
            <p:cNvSpPr/>
            <p:nvPr/>
          </p:nvSpPr>
          <p:spPr bwMode="auto">
            <a:xfrm>
              <a:off x="7506825" y="1739511"/>
              <a:ext cx="188627" cy="335338"/>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 name="Freeform 281"/>
            <p:cNvSpPr/>
            <p:nvPr/>
          </p:nvSpPr>
          <p:spPr bwMode="auto">
            <a:xfrm>
              <a:off x="7402033" y="2032933"/>
              <a:ext cx="314379" cy="272462"/>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 name="Freeform 282"/>
            <p:cNvSpPr/>
            <p:nvPr/>
          </p:nvSpPr>
          <p:spPr bwMode="auto">
            <a:xfrm>
              <a:off x="7318198" y="2242519"/>
              <a:ext cx="398214" cy="293422"/>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 name="Freeform 283"/>
            <p:cNvSpPr/>
            <p:nvPr/>
          </p:nvSpPr>
          <p:spPr bwMode="auto">
            <a:xfrm>
              <a:off x="7234363" y="2431147"/>
              <a:ext cx="440130" cy="293422"/>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60" name="文本占位符 59"/>
          <p:cNvSpPr>
            <a:spLocks noGrp="1"/>
          </p:cNvSpPr>
          <p:nvPr>
            <p:ph type="body" sz="quarter" idx="10" hasCustomPrompt="1"/>
          </p:nvPr>
        </p:nvSpPr>
        <p:spPr>
          <a:xfrm>
            <a:off x="3324446" y="2271792"/>
            <a:ext cx="5568950" cy="1877437"/>
          </a:xfrm>
          <a:prstGeom prst="rect">
            <a:avLst/>
          </a:prstGeom>
        </p:spPr>
        <p:txBody>
          <a:bodyPr>
            <a:spAutoFit/>
          </a:bodyPr>
          <a:lstStyle>
            <a:lvl1pPr marL="0" indent="0" algn="ctr">
              <a:lnSpc>
                <a:spcPct val="100000"/>
              </a:lnSpc>
              <a:spcBef>
                <a:spcPts val="0"/>
              </a:spcBef>
              <a:buNone/>
              <a:defRPr sz="5800" b="1">
                <a:solidFill>
                  <a:schemeClr val="bg1">
                    <a:lumMod val="95000"/>
                  </a:schemeClr>
                </a:solidFill>
              </a:defRPr>
            </a:lvl1pPr>
          </a:lstStyle>
          <a:p>
            <a:pPr lvl="0"/>
            <a:r>
              <a:rPr lang="zh-CN" altLang="en-US" dirty="0"/>
              <a:t>简约清新</a:t>
            </a:r>
          </a:p>
          <a:p>
            <a:pPr lvl="0"/>
            <a:r>
              <a:rPr lang="zh-CN" altLang="en-US" dirty="0"/>
              <a:t>商务报告</a:t>
            </a:r>
          </a:p>
        </p:txBody>
      </p:sp>
      <p:sp>
        <p:nvSpPr>
          <p:cNvPr id="61" name="文本占位符 59"/>
          <p:cNvSpPr>
            <a:spLocks noGrp="1"/>
          </p:cNvSpPr>
          <p:nvPr>
            <p:ph type="body" sz="quarter" idx="11" hasCustomPrompt="1"/>
          </p:nvPr>
        </p:nvSpPr>
        <p:spPr>
          <a:xfrm>
            <a:off x="3324446" y="4150338"/>
            <a:ext cx="5568950" cy="338554"/>
          </a:xfrm>
          <a:prstGeom prst="rect">
            <a:avLst/>
          </a:prstGeom>
        </p:spPr>
        <p:txBody>
          <a:bodyPr>
            <a:spAutoFit/>
          </a:bodyPr>
          <a:lstStyle>
            <a:lvl1pPr marL="0" indent="0" algn="ctr">
              <a:lnSpc>
                <a:spcPct val="100000"/>
              </a:lnSpc>
              <a:spcBef>
                <a:spcPts val="0"/>
              </a:spcBef>
              <a:buNone/>
              <a:defRPr sz="1600" b="1">
                <a:solidFill>
                  <a:schemeClr val="bg1">
                    <a:lumMod val="95000"/>
                  </a:schemeClr>
                </a:solidFill>
              </a:defRPr>
            </a:lvl1pPr>
          </a:lstStyle>
          <a:p>
            <a:pPr lvl="0"/>
            <a:r>
              <a:rPr lang="en-US" altLang="zh-CN" dirty="0"/>
              <a:t>PRESENTED BY OfficePLUS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三项目录">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userDrawn="1"/>
        </p:nvSpPr>
        <p:spPr>
          <a:xfrm>
            <a:off x="6535053" y="0"/>
            <a:ext cx="5656948"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16000" b="1" dirty="0">
              <a:solidFill>
                <a:srgbClr val="FFFFFF"/>
              </a:solidFill>
              <a:latin typeface="Century Gothic" panose="020B0502020202020204"/>
              <a:ea typeface="微软雅黑" panose="020B0503020204020204" pitchFamily="34" charset="-122"/>
            </a:endParaRPr>
          </a:p>
        </p:txBody>
      </p:sp>
      <p:sp>
        <p:nvSpPr>
          <p:cNvPr id="3" name="矩形 2"/>
          <p:cNvSpPr/>
          <p:nvPr userDrawn="1"/>
        </p:nvSpPr>
        <p:spPr>
          <a:xfrm>
            <a:off x="6535053" y="741784"/>
            <a:ext cx="5656948" cy="89573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4" name="文本占位符 2"/>
          <p:cNvSpPr>
            <a:spLocks noGrp="1"/>
          </p:cNvSpPr>
          <p:nvPr>
            <p:ph type="body" sz="quarter" idx="14" hasCustomPrompt="1"/>
          </p:nvPr>
        </p:nvSpPr>
        <p:spPr>
          <a:xfrm>
            <a:off x="6535053" y="773869"/>
            <a:ext cx="5656948" cy="734090"/>
          </a:xfrm>
          <a:prstGeom prst="rect">
            <a:avLst/>
          </a:prstGeom>
        </p:spPr>
        <p:txBody>
          <a:bodyPr anchor="ctr"/>
          <a:lstStyle>
            <a:lvl1pPr marL="0" indent="0" algn="ctr">
              <a:lnSpc>
                <a:spcPct val="130000"/>
              </a:lnSpc>
              <a:buNone/>
              <a:defRPr sz="4400" b="1">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dirty="0"/>
              <a:t>点击输入标题</a:t>
            </a:r>
          </a:p>
        </p:txBody>
      </p:sp>
      <p:grpSp>
        <p:nvGrpSpPr>
          <p:cNvPr id="428" name="组 11"/>
          <p:cNvGrpSpPr/>
          <p:nvPr userDrawn="1"/>
        </p:nvGrpSpPr>
        <p:grpSpPr>
          <a:xfrm>
            <a:off x="747404" y="773869"/>
            <a:ext cx="5066176" cy="6096520"/>
            <a:chOff x="3036888" y="576263"/>
            <a:chExt cx="1514475" cy="1612900"/>
          </a:xfrm>
          <a:solidFill>
            <a:schemeClr val="tx1"/>
          </a:solidFill>
        </p:grpSpPr>
        <p:sp>
          <p:nvSpPr>
            <p:cNvPr id="429" name="Freeform 50"/>
            <p:cNvSpPr/>
            <p:nvPr/>
          </p:nvSpPr>
          <p:spPr bwMode="auto">
            <a:xfrm>
              <a:off x="3211513" y="639763"/>
              <a:ext cx="1171575" cy="1549400"/>
            </a:xfrm>
            <a:custGeom>
              <a:avLst/>
              <a:gdLst/>
              <a:ahLst/>
              <a:cxnLst>
                <a:cxn ang="0">
                  <a:pos x="738" y="526"/>
                </a:cxn>
                <a:cxn ang="0">
                  <a:pos x="428" y="646"/>
                </a:cxn>
                <a:cxn ang="0">
                  <a:pos x="416" y="510"/>
                </a:cxn>
                <a:cxn ang="0">
                  <a:pos x="652" y="354"/>
                </a:cxn>
                <a:cxn ang="0">
                  <a:pos x="410" y="460"/>
                </a:cxn>
                <a:cxn ang="0">
                  <a:pos x="396" y="300"/>
                </a:cxn>
                <a:cxn ang="0">
                  <a:pos x="536" y="156"/>
                </a:cxn>
                <a:cxn ang="0">
                  <a:pos x="394" y="272"/>
                </a:cxn>
                <a:cxn ang="0">
                  <a:pos x="368" y="0"/>
                </a:cxn>
                <a:cxn ang="0">
                  <a:pos x="344" y="270"/>
                </a:cxn>
                <a:cxn ang="0">
                  <a:pos x="202" y="156"/>
                </a:cxn>
                <a:cxn ang="0">
                  <a:pos x="342" y="300"/>
                </a:cxn>
                <a:cxn ang="0">
                  <a:pos x="326" y="460"/>
                </a:cxn>
                <a:cxn ang="0">
                  <a:pos x="86" y="354"/>
                </a:cxn>
                <a:cxn ang="0">
                  <a:pos x="322" y="508"/>
                </a:cxn>
                <a:cxn ang="0">
                  <a:pos x="310" y="646"/>
                </a:cxn>
                <a:cxn ang="0">
                  <a:pos x="0" y="526"/>
                </a:cxn>
                <a:cxn ang="0">
                  <a:pos x="300" y="742"/>
                </a:cxn>
                <a:cxn ang="0">
                  <a:pos x="278" y="976"/>
                </a:cxn>
                <a:cxn ang="0">
                  <a:pos x="458" y="976"/>
                </a:cxn>
                <a:cxn ang="0">
                  <a:pos x="436" y="744"/>
                </a:cxn>
                <a:cxn ang="0">
                  <a:pos x="738" y="526"/>
                </a:cxn>
              </a:cxnLst>
              <a:rect l="0" t="0" r="r" b="b"/>
              <a:pathLst>
                <a:path w="738" h="976">
                  <a:moveTo>
                    <a:pt x="738" y="526"/>
                  </a:moveTo>
                  <a:lnTo>
                    <a:pt x="428" y="646"/>
                  </a:lnTo>
                  <a:lnTo>
                    <a:pt x="416" y="510"/>
                  </a:lnTo>
                  <a:lnTo>
                    <a:pt x="652" y="354"/>
                  </a:lnTo>
                  <a:lnTo>
                    <a:pt x="410" y="460"/>
                  </a:lnTo>
                  <a:lnTo>
                    <a:pt x="396" y="300"/>
                  </a:lnTo>
                  <a:lnTo>
                    <a:pt x="536" y="156"/>
                  </a:lnTo>
                  <a:lnTo>
                    <a:pt x="394" y="272"/>
                  </a:lnTo>
                  <a:lnTo>
                    <a:pt x="368" y="0"/>
                  </a:lnTo>
                  <a:lnTo>
                    <a:pt x="344" y="270"/>
                  </a:lnTo>
                  <a:lnTo>
                    <a:pt x="202" y="156"/>
                  </a:lnTo>
                  <a:lnTo>
                    <a:pt x="342" y="300"/>
                  </a:lnTo>
                  <a:lnTo>
                    <a:pt x="326" y="460"/>
                  </a:lnTo>
                  <a:lnTo>
                    <a:pt x="86" y="354"/>
                  </a:lnTo>
                  <a:lnTo>
                    <a:pt x="322" y="508"/>
                  </a:lnTo>
                  <a:lnTo>
                    <a:pt x="310" y="646"/>
                  </a:lnTo>
                  <a:lnTo>
                    <a:pt x="0" y="526"/>
                  </a:lnTo>
                  <a:lnTo>
                    <a:pt x="300" y="742"/>
                  </a:lnTo>
                  <a:lnTo>
                    <a:pt x="278" y="976"/>
                  </a:lnTo>
                  <a:lnTo>
                    <a:pt x="458" y="976"/>
                  </a:lnTo>
                  <a:lnTo>
                    <a:pt x="436" y="744"/>
                  </a:lnTo>
                  <a:lnTo>
                    <a:pt x="738" y="5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0" name="Freeform 51"/>
            <p:cNvSpPr/>
            <p:nvPr/>
          </p:nvSpPr>
          <p:spPr bwMode="auto">
            <a:xfrm>
              <a:off x="3262313" y="1776413"/>
              <a:ext cx="63500" cy="47625"/>
            </a:xfrm>
            <a:custGeom>
              <a:avLst/>
              <a:gdLst/>
              <a:ahLst/>
              <a:cxnLst>
                <a:cxn ang="0">
                  <a:pos x="22" y="30"/>
                </a:cxn>
                <a:cxn ang="0">
                  <a:pos x="22" y="30"/>
                </a:cxn>
                <a:cxn ang="0">
                  <a:pos x="34" y="28"/>
                </a:cxn>
                <a:cxn ang="0">
                  <a:pos x="34" y="28"/>
                </a:cxn>
                <a:cxn ang="0">
                  <a:pos x="36" y="26"/>
                </a:cxn>
                <a:cxn ang="0">
                  <a:pos x="36" y="26"/>
                </a:cxn>
                <a:cxn ang="0">
                  <a:pos x="40" y="0"/>
                </a:cxn>
                <a:cxn ang="0">
                  <a:pos x="40" y="0"/>
                </a:cxn>
                <a:cxn ang="0">
                  <a:pos x="0" y="30"/>
                </a:cxn>
                <a:cxn ang="0">
                  <a:pos x="0" y="30"/>
                </a:cxn>
                <a:cxn ang="0">
                  <a:pos x="10" y="28"/>
                </a:cxn>
                <a:cxn ang="0">
                  <a:pos x="22" y="30"/>
                </a:cxn>
                <a:cxn ang="0">
                  <a:pos x="22" y="30"/>
                </a:cxn>
              </a:cxnLst>
              <a:rect l="0" t="0" r="r" b="b"/>
              <a:pathLst>
                <a:path w="40" h="30">
                  <a:moveTo>
                    <a:pt x="22" y="30"/>
                  </a:moveTo>
                  <a:lnTo>
                    <a:pt x="22" y="30"/>
                  </a:lnTo>
                  <a:lnTo>
                    <a:pt x="34" y="28"/>
                  </a:lnTo>
                  <a:lnTo>
                    <a:pt x="34" y="28"/>
                  </a:lnTo>
                  <a:lnTo>
                    <a:pt x="36" y="26"/>
                  </a:lnTo>
                  <a:lnTo>
                    <a:pt x="36" y="26"/>
                  </a:lnTo>
                  <a:lnTo>
                    <a:pt x="40" y="0"/>
                  </a:lnTo>
                  <a:lnTo>
                    <a:pt x="40" y="0"/>
                  </a:lnTo>
                  <a:lnTo>
                    <a:pt x="0" y="30"/>
                  </a:lnTo>
                  <a:lnTo>
                    <a:pt x="0" y="30"/>
                  </a:lnTo>
                  <a:lnTo>
                    <a:pt x="10" y="28"/>
                  </a:lnTo>
                  <a:lnTo>
                    <a:pt x="22" y="30"/>
                  </a:lnTo>
                  <a:lnTo>
                    <a:pt x="22"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1" name="Freeform 52"/>
            <p:cNvSpPr/>
            <p:nvPr/>
          </p:nvSpPr>
          <p:spPr bwMode="auto">
            <a:xfrm>
              <a:off x="3325813" y="1744663"/>
              <a:ext cx="44450" cy="76200"/>
            </a:xfrm>
            <a:custGeom>
              <a:avLst/>
              <a:gdLst/>
              <a:ahLst/>
              <a:cxnLst>
                <a:cxn ang="0">
                  <a:pos x="28" y="0"/>
                </a:cxn>
                <a:cxn ang="0">
                  <a:pos x="28" y="0"/>
                </a:cxn>
                <a:cxn ang="0">
                  <a:pos x="16" y="8"/>
                </a:cxn>
                <a:cxn ang="0">
                  <a:pos x="16" y="8"/>
                </a:cxn>
                <a:cxn ang="0">
                  <a:pos x="10" y="12"/>
                </a:cxn>
                <a:cxn ang="0">
                  <a:pos x="8" y="14"/>
                </a:cxn>
                <a:cxn ang="0">
                  <a:pos x="6" y="16"/>
                </a:cxn>
                <a:cxn ang="0">
                  <a:pos x="6" y="16"/>
                </a:cxn>
                <a:cxn ang="0">
                  <a:pos x="0" y="48"/>
                </a:cxn>
                <a:cxn ang="0">
                  <a:pos x="0" y="48"/>
                </a:cxn>
                <a:cxn ang="0">
                  <a:pos x="12" y="48"/>
                </a:cxn>
                <a:cxn ang="0">
                  <a:pos x="18" y="46"/>
                </a:cxn>
                <a:cxn ang="0">
                  <a:pos x="20" y="44"/>
                </a:cxn>
                <a:cxn ang="0">
                  <a:pos x="20" y="44"/>
                </a:cxn>
                <a:cxn ang="0">
                  <a:pos x="22" y="30"/>
                </a:cxn>
                <a:cxn ang="0">
                  <a:pos x="22" y="30"/>
                </a:cxn>
                <a:cxn ang="0">
                  <a:pos x="26" y="10"/>
                </a:cxn>
                <a:cxn ang="0">
                  <a:pos x="26" y="10"/>
                </a:cxn>
                <a:cxn ang="0">
                  <a:pos x="28" y="4"/>
                </a:cxn>
                <a:cxn ang="0">
                  <a:pos x="28" y="0"/>
                </a:cxn>
                <a:cxn ang="0">
                  <a:pos x="28" y="0"/>
                </a:cxn>
              </a:cxnLst>
              <a:rect l="0" t="0" r="r" b="b"/>
              <a:pathLst>
                <a:path w="28" h="48">
                  <a:moveTo>
                    <a:pt x="28" y="0"/>
                  </a:moveTo>
                  <a:lnTo>
                    <a:pt x="28" y="0"/>
                  </a:lnTo>
                  <a:lnTo>
                    <a:pt x="16" y="8"/>
                  </a:lnTo>
                  <a:lnTo>
                    <a:pt x="16" y="8"/>
                  </a:lnTo>
                  <a:lnTo>
                    <a:pt x="10" y="12"/>
                  </a:lnTo>
                  <a:lnTo>
                    <a:pt x="8" y="14"/>
                  </a:lnTo>
                  <a:lnTo>
                    <a:pt x="6" y="16"/>
                  </a:lnTo>
                  <a:lnTo>
                    <a:pt x="6" y="16"/>
                  </a:lnTo>
                  <a:lnTo>
                    <a:pt x="0" y="48"/>
                  </a:lnTo>
                  <a:lnTo>
                    <a:pt x="0" y="48"/>
                  </a:lnTo>
                  <a:lnTo>
                    <a:pt x="12" y="48"/>
                  </a:lnTo>
                  <a:lnTo>
                    <a:pt x="18" y="46"/>
                  </a:lnTo>
                  <a:lnTo>
                    <a:pt x="20" y="44"/>
                  </a:lnTo>
                  <a:lnTo>
                    <a:pt x="20" y="44"/>
                  </a:lnTo>
                  <a:lnTo>
                    <a:pt x="22" y="30"/>
                  </a:lnTo>
                  <a:lnTo>
                    <a:pt x="22" y="30"/>
                  </a:lnTo>
                  <a:lnTo>
                    <a:pt x="26" y="10"/>
                  </a:lnTo>
                  <a:lnTo>
                    <a:pt x="26" y="10"/>
                  </a:lnTo>
                  <a:lnTo>
                    <a:pt x="28" y="4"/>
                  </a:lnTo>
                  <a:lnTo>
                    <a:pt x="28" y="0"/>
                  </a:lnTo>
                  <a:lnTo>
                    <a:pt x="2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2" name="Freeform 53"/>
            <p:cNvSpPr/>
            <p:nvPr/>
          </p:nvSpPr>
          <p:spPr bwMode="auto">
            <a:xfrm>
              <a:off x="3370263" y="1712913"/>
              <a:ext cx="41275" cy="101600"/>
            </a:xfrm>
            <a:custGeom>
              <a:avLst/>
              <a:gdLst/>
              <a:ahLst/>
              <a:cxnLst>
                <a:cxn ang="0">
                  <a:pos x="20" y="34"/>
                </a:cxn>
                <a:cxn ang="0">
                  <a:pos x="20" y="34"/>
                </a:cxn>
                <a:cxn ang="0">
                  <a:pos x="26" y="0"/>
                </a:cxn>
                <a:cxn ang="0">
                  <a:pos x="26" y="0"/>
                </a:cxn>
                <a:cxn ang="0">
                  <a:pos x="10" y="12"/>
                </a:cxn>
                <a:cxn ang="0">
                  <a:pos x="10" y="12"/>
                </a:cxn>
                <a:cxn ang="0">
                  <a:pos x="6" y="16"/>
                </a:cxn>
                <a:cxn ang="0">
                  <a:pos x="6" y="22"/>
                </a:cxn>
                <a:cxn ang="0">
                  <a:pos x="6" y="22"/>
                </a:cxn>
                <a:cxn ang="0">
                  <a:pos x="0" y="64"/>
                </a:cxn>
                <a:cxn ang="0">
                  <a:pos x="0" y="64"/>
                </a:cxn>
                <a:cxn ang="0">
                  <a:pos x="10" y="60"/>
                </a:cxn>
                <a:cxn ang="0">
                  <a:pos x="16" y="56"/>
                </a:cxn>
                <a:cxn ang="0">
                  <a:pos x="18" y="52"/>
                </a:cxn>
                <a:cxn ang="0">
                  <a:pos x="18" y="52"/>
                </a:cxn>
                <a:cxn ang="0">
                  <a:pos x="20" y="34"/>
                </a:cxn>
                <a:cxn ang="0">
                  <a:pos x="20" y="34"/>
                </a:cxn>
              </a:cxnLst>
              <a:rect l="0" t="0" r="r" b="b"/>
              <a:pathLst>
                <a:path w="26" h="64">
                  <a:moveTo>
                    <a:pt x="20" y="34"/>
                  </a:moveTo>
                  <a:lnTo>
                    <a:pt x="20" y="34"/>
                  </a:lnTo>
                  <a:lnTo>
                    <a:pt x="26" y="0"/>
                  </a:lnTo>
                  <a:lnTo>
                    <a:pt x="26" y="0"/>
                  </a:lnTo>
                  <a:lnTo>
                    <a:pt x="10" y="12"/>
                  </a:lnTo>
                  <a:lnTo>
                    <a:pt x="10" y="12"/>
                  </a:lnTo>
                  <a:lnTo>
                    <a:pt x="6" y="16"/>
                  </a:lnTo>
                  <a:lnTo>
                    <a:pt x="6" y="22"/>
                  </a:lnTo>
                  <a:lnTo>
                    <a:pt x="6" y="22"/>
                  </a:lnTo>
                  <a:lnTo>
                    <a:pt x="0" y="64"/>
                  </a:lnTo>
                  <a:lnTo>
                    <a:pt x="0" y="64"/>
                  </a:lnTo>
                  <a:lnTo>
                    <a:pt x="10" y="60"/>
                  </a:lnTo>
                  <a:lnTo>
                    <a:pt x="16" y="56"/>
                  </a:lnTo>
                  <a:lnTo>
                    <a:pt x="18" y="52"/>
                  </a:lnTo>
                  <a:lnTo>
                    <a:pt x="18" y="52"/>
                  </a:lnTo>
                  <a:lnTo>
                    <a:pt x="20" y="34"/>
                  </a:lnTo>
                  <a:lnTo>
                    <a:pt x="20"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3" name="Freeform 54"/>
            <p:cNvSpPr/>
            <p:nvPr/>
          </p:nvSpPr>
          <p:spPr bwMode="auto">
            <a:xfrm>
              <a:off x="3408363" y="1687513"/>
              <a:ext cx="44450" cy="104775"/>
            </a:xfrm>
            <a:custGeom>
              <a:avLst/>
              <a:gdLst/>
              <a:ahLst/>
              <a:cxnLst>
                <a:cxn ang="0">
                  <a:pos x="10" y="12"/>
                </a:cxn>
                <a:cxn ang="0">
                  <a:pos x="10" y="12"/>
                </a:cxn>
                <a:cxn ang="0">
                  <a:pos x="8" y="18"/>
                </a:cxn>
                <a:cxn ang="0">
                  <a:pos x="8" y="24"/>
                </a:cxn>
                <a:cxn ang="0">
                  <a:pos x="8" y="24"/>
                </a:cxn>
                <a:cxn ang="0">
                  <a:pos x="0" y="66"/>
                </a:cxn>
                <a:cxn ang="0">
                  <a:pos x="0" y="66"/>
                </a:cxn>
                <a:cxn ang="0">
                  <a:pos x="8" y="60"/>
                </a:cxn>
                <a:cxn ang="0">
                  <a:pos x="14" y="52"/>
                </a:cxn>
                <a:cxn ang="0">
                  <a:pos x="20" y="46"/>
                </a:cxn>
                <a:cxn ang="0">
                  <a:pos x="24" y="36"/>
                </a:cxn>
                <a:cxn ang="0">
                  <a:pos x="26" y="28"/>
                </a:cxn>
                <a:cxn ang="0">
                  <a:pos x="28" y="18"/>
                </a:cxn>
                <a:cxn ang="0">
                  <a:pos x="28" y="10"/>
                </a:cxn>
                <a:cxn ang="0">
                  <a:pos x="26" y="0"/>
                </a:cxn>
                <a:cxn ang="0">
                  <a:pos x="26" y="0"/>
                </a:cxn>
                <a:cxn ang="0">
                  <a:pos x="10" y="12"/>
                </a:cxn>
                <a:cxn ang="0">
                  <a:pos x="10" y="12"/>
                </a:cxn>
              </a:cxnLst>
              <a:rect l="0" t="0" r="r" b="b"/>
              <a:pathLst>
                <a:path w="28" h="66">
                  <a:moveTo>
                    <a:pt x="10" y="12"/>
                  </a:moveTo>
                  <a:lnTo>
                    <a:pt x="10" y="12"/>
                  </a:lnTo>
                  <a:lnTo>
                    <a:pt x="8" y="18"/>
                  </a:lnTo>
                  <a:lnTo>
                    <a:pt x="8" y="24"/>
                  </a:lnTo>
                  <a:lnTo>
                    <a:pt x="8" y="24"/>
                  </a:lnTo>
                  <a:lnTo>
                    <a:pt x="0" y="66"/>
                  </a:lnTo>
                  <a:lnTo>
                    <a:pt x="0" y="66"/>
                  </a:lnTo>
                  <a:lnTo>
                    <a:pt x="8" y="60"/>
                  </a:lnTo>
                  <a:lnTo>
                    <a:pt x="14" y="52"/>
                  </a:lnTo>
                  <a:lnTo>
                    <a:pt x="20" y="46"/>
                  </a:lnTo>
                  <a:lnTo>
                    <a:pt x="24" y="36"/>
                  </a:lnTo>
                  <a:lnTo>
                    <a:pt x="26" y="28"/>
                  </a:lnTo>
                  <a:lnTo>
                    <a:pt x="28" y="18"/>
                  </a:lnTo>
                  <a:lnTo>
                    <a:pt x="28" y="10"/>
                  </a:lnTo>
                  <a:lnTo>
                    <a:pt x="26" y="0"/>
                  </a:lnTo>
                  <a:lnTo>
                    <a:pt x="26" y="0"/>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4" name="Freeform 55"/>
            <p:cNvSpPr/>
            <p:nvPr/>
          </p:nvSpPr>
          <p:spPr bwMode="auto">
            <a:xfrm>
              <a:off x="3255963" y="1763713"/>
              <a:ext cx="63500" cy="50800"/>
            </a:xfrm>
            <a:custGeom>
              <a:avLst/>
              <a:gdLst/>
              <a:ahLst/>
              <a:cxnLst>
                <a:cxn ang="0">
                  <a:pos x="14" y="0"/>
                </a:cxn>
                <a:cxn ang="0">
                  <a:pos x="14" y="0"/>
                </a:cxn>
                <a:cxn ang="0">
                  <a:pos x="10" y="0"/>
                </a:cxn>
                <a:cxn ang="0">
                  <a:pos x="10" y="0"/>
                </a:cxn>
                <a:cxn ang="0">
                  <a:pos x="6" y="12"/>
                </a:cxn>
                <a:cxn ang="0">
                  <a:pos x="6" y="12"/>
                </a:cxn>
                <a:cxn ang="0">
                  <a:pos x="4" y="22"/>
                </a:cxn>
                <a:cxn ang="0">
                  <a:pos x="0" y="32"/>
                </a:cxn>
                <a:cxn ang="0">
                  <a:pos x="0" y="32"/>
                </a:cxn>
                <a:cxn ang="0">
                  <a:pos x="40" y="2"/>
                </a:cxn>
                <a:cxn ang="0">
                  <a:pos x="40" y="2"/>
                </a:cxn>
                <a:cxn ang="0">
                  <a:pos x="14" y="0"/>
                </a:cxn>
                <a:cxn ang="0">
                  <a:pos x="14" y="0"/>
                </a:cxn>
              </a:cxnLst>
              <a:rect l="0" t="0" r="r" b="b"/>
              <a:pathLst>
                <a:path w="40" h="32">
                  <a:moveTo>
                    <a:pt x="14" y="0"/>
                  </a:moveTo>
                  <a:lnTo>
                    <a:pt x="14" y="0"/>
                  </a:lnTo>
                  <a:lnTo>
                    <a:pt x="10" y="0"/>
                  </a:lnTo>
                  <a:lnTo>
                    <a:pt x="10" y="0"/>
                  </a:lnTo>
                  <a:lnTo>
                    <a:pt x="6" y="12"/>
                  </a:lnTo>
                  <a:lnTo>
                    <a:pt x="6" y="12"/>
                  </a:lnTo>
                  <a:lnTo>
                    <a:pt x="4" y="22"/>
                  </a:lnTo>
                  <a:lnTo>
                    <a:pt x="0" y="32"/>
                  </a:lnTo>
                  <a:lnTo>
                    <a:pt x="0" y="32"/>
                  </a:lnTo>
                  <a:lnTo>
                    <a:pt x="40" y="2"/>
                  </a:lnTo>
                  <a:lnTo>
                    <a:pt x="40" y="2"/>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5" name="Freeform 56"/>
            <p:cNvSpPr/>
            <p:nvPr/>
          </p:nvSpPr>
          <p:spPr bwMode="auto">
            <a:xfrm>
              <a:off x="3275013" y="1725613"/>
              <a:ext cx="85725" cy="31750"/>
            </a:xfrm>
            <a:custGeom>
              <a:avLst/>
              <a:gdLst/>
              <a:ahLst/>
              <a:cxnLst>
                <a:cxn ang="0">
                  <a:pos x="54" y="4"/>
                </a:cxn>
                <a:cxn ang="0">
                  <a:pos x="54" y="4"/>
                </a:cxn>
                <a:cxn ang="0">
                  <a:pos x="50" y="4"/>
                </a:cxn>
                <a:cxn ang="0">
                  <a:pos x="44" y="4"/>
                </a:cxn>
                <a:cxn ang="0">
                  <a:pos x="44" y="4"/>
                </a:cxn>
                <a:cxn ang="0">
                  <a:pos x="24" y="2"/>
                </a:cxn>
                <a:cxn ang="0">
                  <a:pos x="24" y="2"/>
                </a:cxn>
                <a:cxn ang="0">
                  <a:pos x="8" y="0"/>
                </a:cxn>
                <a:cxn ang="0">
                  <a:pos x="8" y="0"/>
                </a:cxn>
                <a:cxn ang="0">
                  <a:pos x="6" y="2"/>
                </a:cxn>
                <a:cxn ang="0">
                  <a:pos x="4" y="8"/>
                </a:cxn>
                <a:cxn ang="0">
                  <a:pos x="0" y="18"/>
                </a:cxn>
                <a:cxn ang="0">
                  <a:pos x="0" y="18"/>
                </a:cxn>
                <a:cxn ang="0">
                  <a:pos x="32" y="20"/>
                </a:cxn>
                <a:cxn ang="0">
                  <a:pos x="32" y="20"/>
                </a:cxn>
                <a:cxn ang="0">
                  <a:pos x="36" y="20"/>
                </a:cxn>
                <a:cxn ang="0">
                  <a:pos x="38" y="18"/>
                </a:cxn>
                <a:cxn ang="0">
                  <a:pos x="42" y="14"/>
                </a:cxn>
                <a:cxn ang="0">
                  <a:pos x="42" y="14"/>
                </a:cxn>
                <a:cxn ang="0">
                  <a:pos x="54" y="4"/>
                </a:cxn>
                <a:cxn ang="0">
                  <a:pos x="54" y="4"/>
                </a:cxn>
              </a:cxnLst>
              <a:rect l="0" t="0" r="r" b="b"/>
              <a:pathLst>
                <a:path w="54" h="20">
                  <a:moveTo>
                    <a:pt x="54" y="4"/>
                  </a:moveTo>
                  <a:lnTo>
                    <a:pt x="54" y="4"/>
                  </a:lnTo>
                  <a:lnTo>
                    <a:pt x="50" y="4"/>
                  </a:lnTo>
                  <a:lnTo>
                    <a:pt x="44" y="4"/>
                  </a:lnTo>
                  <a:lnTo>
                    <a:pt x="44" y="4"/>
                  </a:lnTo>
                  <a:lnTo>
                    <a:pt x="24" y="2"/>
                  </a:lnTo>
                  <a:lnTo>
                    <a:pt x="24" y="2"/>
                  </a:lnTo>
                  <a:lnTo>
                    <a:pt x="8" y="0"/>
                  </a:lnTo>
                  <a:lnTo>
                    <a:pt x="8" y="0"/>
                  </a:lnTo>
                  <a:lnTo>
                    <a:pt x="6" y="2"/>
                  </a:lnTo>
                  <a:lnTo>
                    <a:pt x="4" y="8"/>
                  </a:lnTo>
                  <a:lnTo>
                    <a:pt x="0" y="18"/>
                  </a:lnTo>
                  <a:lnTo>
                    <a:pt x="0" y="18"/>
                  </a:lnTo>
                  <a:lnTo>
                    <a:pt x="32" y="20"/>
                  </a:lnTo>
                  <a:lnTo>
                    <a:pt x="32" y="20"/>
                  </a:lnTo>
                  <a:lnTo>
                    <a:pt x="36" y="20"/>
                  </a:lnTo>
                  <a:lnTo>
                    <a:pt x="38" y="18"/>
                  </a:lnTo>
                  <a:lnTo>
                    <a:pt x="42" y="14"/>
                  </a:lnTo>
                  <a:lnTo>
                    <a:pt x="42" y="14"/>
                  </a:lnTo>
                  <a:lnTo>
                    <a:pt x="54" y="4"/>
                  </a:lnTo>
                  <a:lnTo>
                    <a:pt x="5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6" name="Freeform 57"/>
            <p:cNvSpPr/>
            <p:nvPr/>
          </p:nvSpPr>
          <p:spPr bwMode="auto">
            <a:xfrm>
              <a:off x="3294063" y="1690688"/>
              <a:ext cx="107950" cy="31750"/>
            </a:xfrm>
            <a:custGeom>
              <a:avLst/>
              <a:gdLst/>
              <a:ahLst/>
              <a:cxnLst>
                <a:cxn ang="0">
                  <a:pos x="0" y="14"/>
                </a:cxn>
                <a:cxn ang="0">
                  <a:pos x="0" y="14"/>
                </a:cxn>
                <a:cxn ang="0">
                  <a:pos x="40" y="20"/>
                </a:cxn>
                <a:cxn ang="0">
                  <a:pos x="40" y="20"/>
                </a:cxn>
                <a:cxn ang="0">
                  <a:pos x="46" y="20"/>
                </a:cxn>
                <a:cxn ang="0">
                  <a:pos x="52" y="18"/>
                </a:cxn>
                <a:cxn ang="0">
                  <a:pos x="52" y="18"/>
                </a:cxn>
                <a:cxn ang="0">
                  <a:pos x="68" y="6"/>
                </a:cxn>
                <a:cxn ang="0">
                  <a:pos x="68" y="6"/>
                </a:cxn>
                <a:cxn ang="0">
                  <a:pos x="34" y="2"/>
                </a:cxn>
                <a:cxn ang="0">
                  <a:pos x="34" y="2"/>
                </a:cxn>
                <a:cxn ang="0">
                  <a:pos x="14" y="0"/>
                </a:cxn>
                <a:cxn ang="0">
                  <a:pos x="14" y="0"/>
                </a:cxn>
                <a:cxn ang="0">
                  <a:pos x="10" y="2"/>
                </a:cxn>
                <a:cxn ang="0">
                  <a:pos x="6" y="6"/>
                </a:cxn>
                <a:cxn ang="0">
                  <a:pos x="0" y="14"/>
                </a:cxn>
                <a:cxn ang="0">
                  <a:pos x="0" y="14"/>
                </a:cxn>
              </a:cxnLst>
              <a:rect l="0" t="0" r="r" b="b"/>
              <a:pathLst>
                <a:path w="68" h="20">
                  <a:moveTo>
                    <a:pt x="0" y="14"/>
                  </a:moveTo>
                  <a:lnTo>
                    <a:pt x="0" y="14"/>
                  </a:lnTo>
                  <a:lnTo>
                    <a:pt x="40" y="20"/>
                  </a:lnTo>
                  <a:lnTo>
                    <a:pt x="40" y="20"/>
                  </a:lnTo>
                  <a:lnTo>
                    <a:pt x="46" y="20"/>
                  </a:lnTo>
                  <a:lnTo>
                    <a:pt x="52" y="18"/>
                  </a:lnTo>
                  <a:lnTo>
                    <a:pt x="52" y="18"/>
                  </a:lnTo>
                  <a:lnTo>
                    <a:pt x="68" y="6"/>
                  </a:lnTo>
                  <a:lnTo>
                    <a:pt x="68" y="6"/>
                  </a:lnTo>
                  <a:lnTo>
                    <a:pt x="34" y="2"/>
                  </a:lnTo>
                  <a:lnTo>
                    <a:pt x="34" y="2"/>
                  </a:lnTo>
                  <a:lnTo>
                    <a:pt x="14" y="0"/>
                  </a:lnTo>
                  <a:lnTo>
                    <a:pt x="14" y="0"/>
                  </a:lnTo>
                  <a:lnTo>
                    <a:pt x="10" y="2"/>
                  </a:lnTo>
                  <a:lnTo>
                    <a:pt x="6" y="6"/>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7" name="Freeform 58"/>
            <p:cNvSpPr/>
            <p:nvPr/>
          </p:nvSpPr>
          <p:spPr bwMode="auto">
            <a:xfrm>
              <a:off x="3322638" y="1658938"/>
              <a:ext cx="114300" cy="31750"/>
            </a:xfrm>
            <a:custGeom>
              <a:avLst/>
              <a:gdLst/>
              <a:ahLst/>
              <a:cxnLst>
                <a:cxn ang="0">
                  <a:pos x="0" y="14"/>
                </a:cxn>
                <a:cxn ang="0">
                  <a:pos x="0" y="14"/>
                </a:cxn>
                <a:cxn ang="0">
                  <a:pos x="44" y="18"/>
                </a:cxn>
                <a:cxn ang="0">
                  <a:pos x="44" y="18"/>
                </a:cxn>
                <a:cxn ang="0">
                  <a:pos x="50" y="20"/>
                </a:cxn>
                <a:cxn ang="0">
                  <a:pos x="56" y="20"/>
                </a:cxn>
                <a:cxn ang="0">
                  <a:pos x="56" y="20"/>
                </a:cxn>
                <a:cxn ang="0">
                  <a:pos x="72" y="8"/>
                </a:cxn>
                <a:cxn ang="0">
                  <a:pos x="72" y="8"/>
                </a:cxn>
                <a:cxn ang="0">
                  <a:pos x="64" y="4"/>
                </a:cxn>
                <a:cxn ang="0">
                  <a:pos x="54" y="0"/>
                </a:cxn>
                <a:cxn ang="0">
                  <a:pos x="44" y="0"/>
                </a:cxn>
                <a:cxn ang="0">
                  <a:pos x="36" y="0"/>
                </a:cxn>
                <a:cxn ang="0">
                  <a:pos x="26" y="2"/>
                </a:cxn>
                <a:cxn ang="0">
                  <a:pos x="18" y="4"/>
                </a:cxn>
                <a:cxn ang="0">
                  <a:pos x="8" y="8"/>
                </a:cxn>
                <a:cxn ang="0">
                  <a:pos x="0" y="14"/>
                </a:cxn>
                <a:cxn ang="0">
                  <a:pos x="0" y="14"/>
                </a:cxn>
              </a:cxnLst>
              <a:rect l="0" t="0" r="r" b="b"/>
              <a:pathLst>
                <a:path w="72" h="20">
                  <a:moveTo>
                    <a:pt x="0" y="14"/>
                  </a:moveTo>
                  <a:lnTo>
                    <a:pt x="0" y="14"/>
                  </a:lnTo>
                  <a:lnTo>
                    <a:pt x="44" y="18"/>
                  </a:lnTo>
                  <a:lnTo>
                    <a:pt x="44" y="18"/>
                  </a:lnTo>
                  <a:lnTo>
                    <a:pt x="50" y="20"/>
                  </a:lnTo>
                  <a:lnTo>
                    <a:pt x="56" y="20"/>
                  </a:lnTo>
                  <a:lnTo>
                    <a:pt x="56" y="20"/>
                  </a:lnTo>
                  <a:lnTo>
                    <a:pt x="72" y="8"/>
                  </a:lnTo>
                  <a:lnTo>
                    <a:pt x="72" y="8"/>
                  </a:lnTo>
                  <a:lnTo>
                    <a:pt x="64" y="4"/>
                  </a:lnTo>
                  <a:lnTo>
                    <a:pt x="54" y="0"/>
                  </a:lnTo>
                  <a:lnTo>
                    <a:pt x="44" y="0"/>
                  </a:lnTo>
                  <a:lnTo>
                    <a:pt x="36" y="0"/>
                  </a:lnTo>
                  <a:lnTo>
                    <a:pt x="26" y="2"/>
                  </a:lnTo>
                  <a:lnTo>
                    <a:pt x="18" y="4"/>
                  </a:lnTo>
                  <a:lnTo>
                    <a:pt x="8" y="8"/>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8" name="Freeform 59"/>
            <p:cNvSpPr/>
            <p:nvPr/>
          </p:nvSpPr>
          <p:spPr bwMode="auto">
            <a:xfrm>
              <a:off x="3036888" y="1573213"/>
              <a:ext cx="79375" cy="38100"/>
            </a:xfrm>
            <a:custGeom>
              <a:avLst/>
              <a:gdLst/>
              <a:ahLst/>
              <a:cxnLst>
                <a:cxn ang="0">
                  <a:pos x="0" y="6"/>
                </a:cxn>
                <a:cxn ang="0">
                  <a:pos x="0" y="6"/>
                </a:cxn>
                <a:cxn ang="0">
                  <a:pos x="10" y="12"/>
                </a:cxn>
                <a:cxn ang="0">
                  <a:pos x="20" y="18"/>
                </a:cxn>
                <a:cxn ang="0">
                  <a:pos x="20" y="18"/>
                </a:cxn>
                <a:cxn ang="0">
                  <a:pos x="30" y="24"/>
                </a:cxn>
                <a:cxn ang="0">
                  <a:pos x="30" y="24"/>
                </a:cxn>
                <a:cxn ang="0">
                  <a:pos x="32" y="20"/>
                </a:cxn>
                <a:cxn ang="0">
                  <a:pos x="32" y="20"/>
                </a:cxn>
                <a:cxn ang="0">
                  <a:pos x="50" y="0"/>
                </a:cxn>
                <a:cxn ang="0">
                  <a:pos x="50" y="0"/>
                </a:cxn>
                <a:cxn ang="0">
                  <a:pos x="0" y="6"/>
                </a:cxn>
                <a:cxn ang="0">
                  <a:pos x="0" y="6"/>
                </a:cxn>
              </a:cxnLst>
              <a:rect l="0" t="0" r="r" b="b"/>
              <a:pathLst>
                <a:path w="50" h="24">
                  <a:moveTo>
                    <a:pt x="0" y="6"/>
                  </a:moveTo>
                  <a:lnTo>
                    <a:pt x="0" y="6"/>
                  </a:lnTo>
                  <a:lnTo>
                    <a:pt x="10" y="12"/>
                  </a:lnTo>
                  <a:lnTo>
                    <a:pt x="20" y="18"/>
                  </a:lnTo>
                  <a:lnTo>
                    <a:pt x="20" y="18"/>
                  </a:lnTo>
                  <a:lnTo>
                    <a:pt x="30" y="24"/>
                  </a:lnTo>
                  <a:lnTo>
                    <a:pt x="30" y="24"/>
                  </a:lnTo>
                  <a:lnTo>
                    <a:pt x="32" y="20"/>
                  </a:lnTo>
                  <a:lnTo>
                    <a:pt x="32" y="20"/>
                  </a:lnTo>
                  <a:lnTo>
                    <a:pt x="50" y="0"/>
                  </a:lnTo>
                  <a:lnTo>
                    <a:pt x="50"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9" name="Freeform 60"/>
            <p:cNvSpPr/>
            <p:nvPr/>
          </p:nvSpPr>
          <p:spPr bwMode="auto">
            <a:xfrm>
              <a:off x="3094038" y="1566863"/>
              <a:ext cx="76200" cy="57150"/>
            </a:xfrm>
            <a:custGeom>
              <a:avLst/>
              <a:gdLst/>
              <a:ahLst/>
              <a:cxnLst>
                <a:cxn ang="0">
                  <a:pos x="42" y="8"/>
                </a:cxn>
                <a:cxn ang="0">
                  <a:pos x="42" y="8"/>
                </a:cxn>
                <a:cxn ang="0">
                  <a:pos x="46" y="6"/>
                </a:cxn>
                <a:cxn ang="0">
                  <a:pos x="48" y="0"/>
                </a:cxn>
                <a:cxn ang="0">
                  <a:pos x="48" y="0"/>
                </a:cxn>
                <a:cxn ang="0">
                  <a:pos x="34" y="2"/>
                </a:cxn>
                <a:cxn ang="0">
                  <a:pos x="34" y="2"/>
                </a:cxn>
                <a:cxn ang="0">
                  <a:pos x="28" y="2"/>
                </a:cxn>
                <a:cxn ang="0">
                  <a:pos x="24" y="4"/>
                </a:cxn>
                <a:cxn ang="0">
                  <a:pos x="22" y="4"/>
                </a:cxn>
                <a:cxn ang="0">
                  <a:pos x="22" y="4"/>
                </a:cxn>
                <a:cxn ang="0">
                  <a:pos x="0" y="30"/>
                </a:cxn>
                <a:cxn ang="0">
                  <a:pos x="0" y="30"/>
                </a:cxn>
                <a:cxn ang="0">
                  <a:pos x="10" y="34"/>
                </a:cxn>
                <a:cxn ang="0">
                  <a:pos x="16" y="36"/>
                </a:cxn>
                <a:cxn ang="0">
                  <a:pos x="20" y="36"/>
                </a:cxn>
                <a:cxn ang="0">
                  <a:pos x="20" y="36"/>
                </a:cxn>
                <a:cxn ang="0">
                  <a:pos x="28" y="24"/>
                </a:cxn>
                <a:cxn ang="0">
                  <a:pos x="28" y="24"/>
                </a:cxn>
                <a:cxn ang="0">
                  <a:pos x="42" y="8"/>
                </a:cxn>
                <a:cxn ang="0">
                  <a:pos x="42" y="8"/>
                </a:cxn>
              </a:cxnLst>
              <a:rect l="0" t="0" r="r" b="b"/>
              <a:pathLst>
                <a:path w="48" h="36">
                  <a:moveTo>
                    <a:pt x="42" y="8"/>
                  </a:moveTo>
                  <a:lnTo>
                    <a:pt x="42" y="8"/>
                  </a:lnTo>
                  <a:lnTo>
                    <a:pt x="46" y="6"/>
                  </a:lnTo>
                  <a:lnTo>
                    <a:pt x="48" y="0"/>
                  </a:lnTo>
                  <a:lnTo>
                    <a:pt x="48" y="0"/>
                  </a:lnTo>
                  <a:lnTo>
                    <a:pt x="34" y="2"/>
                  </a:lnTo>
                  <a:lnTo>
                    <a:pt x="34" y="2"/>
                  </a:lnTo>
                  <a:lnTo>
                    <a:pt x="28" y="2"/>
                  </a:lnTo>
                  <a:lnTo>
                    <a:pt x="24" y="4"/>
                  </a:lnTo>
                  <a:lnTo>
                    <a:pt x="22" y="4"/>
                  </a:lnTo>
                  <a:lnTo>
                    <a:pt x="22" y="4"/>
                  </a:lnTo>
                  <a:lnTo>
                    <a:pt x="0" y="30"/>
                  </a:lnTo>
                  <a:lnTo>
                    <a:pt x="0" y="30"/>
                  </a:lnTo>
                  <a:lnTo>
                    <a:pt x="10" y="34"/>
                  </a:lnTo>
                  <a:lnTo>
                    <a:pt x="16" y="36"/>
                  </a:lnTo>
                  <a:lnTo>
                    <a:pt x="20" y="36"/>
                  </a:lnTo>
                  <a:lnTo>
                    <a:pt x="20" y="36"/>
                  </a:lnTo>
                  <a:lnTo>
                    <a:pt x="28" y="24"/>
                  </a:lnTo>
                  <a:lnTo>
                    <a:pt x="28" y="24"/>
                  </a:lnTo>
                  <a:lnTo>
                    <a:pt x="42" y="8"/>
                  </a:lnTo>
                  <a:lnTo>
                    <a:pt x="4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0" name="Freeform 61"/>
            <p:cNvSpPr/>
            <p:nvPr/>
          </p:nvSpPr>
          <p:spPr bwMode="auto">
            <a:xfrm>
              <a:off x="3135313" y="1563688"/>
              <a:ext cx="85725" cy="66675"/>
            </a:xfrm>
            <a:custGeom>
              <a:avLst/>
              <a:gdLst/>
              <a:ahLst/>
              <a:cxnLst>
                <a:cxn ang="0">
                  <a:pos x="54" y="0"/>
                </a:cxn>
                <a:cxn ang="0">
                  <a:pos x="54" y="0"/>
                </a:cxn>
                <a:cxn ang="0">
                  <a:pos x="34" y="2"/>
                </a:cxn>
                <a:cxn ang="0">
                  <a:pos x="34" y="2"/>
                </a:cxn>
                <a:cxn ang="0">
                  <a:pos x="30" y="4"/>
                </a:cxn>
                <a:cxn ang="0">
                  <a:pos x="26" y="8"/>
                </a:cxn>
                <a:cxn ang="0">
                  <a:pos x="26" y="8"/>
                </a:cxn>
                <a:cxn ang="0">
                  <a:pos x="0" y="40"/>
                </a:cxn>
                <a:cxn ang="0">
                  <a:pos x="0" y="40"/>
                </a:cxn>
                <a:cxn ang="0">
                  <a:pos x="12" y="42"/>
                </a:cxn>
                <a:cxn ang="0">
                  <a:pos x="18" y="42"/>
                </a:cxn>
                <a:cxn ang="0">
                  <a:pos x="22" y="40"/>
                </a:cxn>
                <a:cxn ang="0">
                  <a:pos x="22" y="40"/>
                </a:cxn>
                <a:cxn ang="0">
                  <a:pos x="34" y="26"/>
                </a:cxn>
                <a:cxn ang="0">
                  <a:pos x="34" y="26"/>
                </a:cxn>
                <a:cxn ang="0">
                  <a:pos x="54" y="0"/>
                </a:cxn>
                <a:cxn ang="0">
                  <a:pos x="54" y="0"/>
                </a:cxn>
              </a:cxnLst>
              <a:rect l="0" t="0" r="r" b="b"/>
              <a:pathLst>
                <a:path w="54" h="42">
                  <a:moveTo>
                    <a:pt x="54" y="0"/>
                  </a:moveTo>
                  <a:lnTo>
                    <a:pt x="54" y="0"/>
                  </a:lnTo>
                  <a:lnTo>
                    <a:pt x="34" y="2"/>
                  </a:lnTo>
                  <a:lnTo>
                    <a:pt x="34" y="2"/>
                  </a:lnTo>
                  <a:lnTo>
                    <a:pt x="30" y="4"/>
                  </a:lnTo>
                  <a:lnTo>
                    <a:pt x="26" y="8"/>
                  </a:lnTo>
                  <a:lnTo>
                    <a:pt x="26" y="8"/>
                  </a:lnTo>
                  <a:lnTo>
                    <a:pt x="0" y="40"/>
                  </a:lnTo>
                  <a:lnTo>
                    <a:pt x="0" y="40"/>
                  </a:lnTo>
                  <a:lnTo>
                    <a:pt x="12" y="42"/>
                  </a:lnTo>
                  <a:lnTo>
                    <a:pt x="18" y="42"/>
                  </a:lnTo>
                  <a:lnTo>
                    <a:pt x="22" y="40"/>
                  </a:lnTo>
                  <a:lnTo>
                    <a:pt x="22" y="40"/>
                  </a:lnTo>
                  <a:lnTo>
                    <a:pt x="34" y="26"/>
                  </a:lnTo>
                  <a:lnTo>
                    <a:pt x="34" y="26"/>
                  </a:lnTo>
                  <a:lnTo>
                    <a:pt x="54" y="0"/>
                  </a:lnTo>
                  <a:lnTo>
                    <a:pt x="5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1" name="Freeform 62"/>
            <p:cNvSpPr/>
            <p:nvPr/>
          </p:nvSpPr>
          <p:spPr bwMode="auto">
            <a:xfrm>
              <a:off x="3179763" y="1557338"/>
              <a:ext cx="85725" cy="73025"/>
            </a:xfrm>
            <a:custGeom>
              <a:avLst/>
              <a:gdLst/>
              <a:ahLst/>
              <a:cxnLst>
                <a:cxn ang="0">
                  <a:pos x="36" y="2"/>
                </a:cxn>
                <a:cxn ang="0">
                  <a:pos x="36" y="2"/>
                </a:cxn>
                <a:cxn ang="0">
                  <a:pos x="30" y="8"/>
                </a:cxn>
                <a:cxn ang="0">
                  <a:pos x="28" y="12"/>
                </a:cxn>
                <a:cxn ang="0">
                  <a:pos x="28" y="12"/>
                </a:cxn>
                <a:cxn ang="0">
                  <a:pos x="0" y="46"/>
                </a:cxn>
                <a:cxn ang="0">
                  <a:pos x="0" y="46"/>
                </a:cxn>
                <a:cxn ang="0">
                  <a:pos x="10" y="44"/>
                </a:cxn>
                <a:cxn ang="0">
                  <a:pos x="18" y="42"/>
                </a:cxn>
                <a:cxn ang="0">
                  <a:pos x="28" y="36"/>
                </a:cxn>
                <a:cxn ang="0">
                  <a:pos x="36" y="32"/>
                </a:cxn>
                <a:cxn ang="0">
                  <a:pos x="42" y="26"/>
                </a:cxn>
                <a:cxn ang="0">
                  <a:pos x="48" y="18"/>
                </a:cxn>
                <a:cxn ang="0">
                  <a:pos x="52" y="10"/>
                </a:cxn>
                <a:cxn ang="0">
                  <a:pos x="54" y="0"/>
                </a:cxn>
                <a:cxn ang="0">
                  <a:pos x="54" y="0"/>
                </a:cxn>
                <a:cxn ang="0">
                  <a:pos x="36" y="2"/>
                </a:cxn>
                <a:cxn ang="0">
                  <a:pos x="36" y="2"/>
                </a:cxn>
              </a:cxnLst>
              <a:rect l="0" t="0" r="r" b="b"/>
              <a:pathLst>
                <a:path w="54" h="46">
                  <a:moveTo>
                    <a:pt x="36" y="2"/>
                  </a:moveTo>
                  <a:lnTo>
                    <a:pt x="36" y="2"/>
                  </a:lnTo>
                  <a:lnTo>
                    <a:pt x="30" y="8"/>
                  </a:lnTo>
                  <a:lnTo>
                    <a:pt x="28" y="12"/>
                  </a:lnTo>
                  <a:lnTo>
                    <a:pt x="28" y="12"/>
                  </a:lnTo>
                  <a:lnTo>
                    <a:pt x="0" y="46"/>
                  </a:lnTo>
                  <a:lnTo>
                    <a:pt x="0" y="46"/>
                  </a:lnTo>
                  <a:lnTo>
                    <a:pt x="10" y="44"/>
                  </a:lnTo>
                  <a:lnTo>
                    <a:pt x="18" y="42"/>
                  </a:lnTo>
                  <a:lnTo>
                    <a:pt x="28" y="36"/>
                  </a:lnTo>
                  <a:lnTo>
                    <a:pt x="36" y="32"/>
                  </a:lnTo>
                  <a:lnTo>
                    <a:pt x="42" y="26"/>
                  </a:lnTo>
                  <a:lnTo>
                    <a:pt x="48" y="18"/>
                  </a:lnTo>
                  <a:lnTo>
                    <a:pt x="52" y="10"/>
                  </a:lnTo>
                  <a:lnTo>
                    <a:pt x="54" y="0"/>
                  </a:lnTo>
                  <a:lnTo>
                    <a:pt x="54" y="0"/>
                  </a:lnTo>
                  <a:lnTo>
                    <a:pt x="36" y="2"/>
                  </a:lnTo>
                  <a:lnTo>
                    <a:pt x="3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2" name="Freeform 63"/>
            <p:cNvSpPr/>
            <p:nvPr/>
          </p:nvSpPr>
          <p:spPr bwMode="auto">
            <a:xfrm>
              <a:off x="3036888" y="1535113"/>
              <a:ext cx="76200" cy="38100"/>
            </a:xfrm>
            <a:custGeom>
              <a:avLst/>
              <a:gdLst/>
              <a:ahLst/>
              <a:cxnLst>
                <a:cxn ang="0">
                  <a:pos x="28" y="2"/>
                </a:cxn>
                <a:cxn ang="0">
                  <a:pos x="28" y="2"/>
                </a:cxn>
                <a:cxn ang="0">
                  <a:pos x="24" y="0"/>
                </a:cxn>
                <a:cxn ang="0">
                  <a:pos x="24" y="0"/>
                </a:cxn>
                <a:cxn ang="0">
                  <a:pos x="16" y="8"/>
                </a:cxn>
                <a:cxn ang="0">
                  <a:pos x="16" y="8"/>
                </a:cxn>
                <a:cxn ang="0">
                  <a:pos x="8" y="18"/>
                </a:cxn>
                <a:cxn ang="0">
                  <a:pos x="0" y="24"/>
                </a:cxn>
                <a:cxn ang="0">
                  <a:pos x="0" y="24"/>
                </a:cxn>
                <a:cxn ang="0">
                  <a:pos x="48" y="18"/>
                </a:cxn>
                <a:cxn ang="0">
                  <a:pos x="48" y="18"/>
                </a:cxn>
                <a:cxn ang="0">
                  <a:pos x="28" y="2"/>
                </a:cxn>
                <a:cxn ang="0">
                  <a:pos x="28" y="2"/>
                </a:cxn>
              </a:cxnLst>
              <a:rect l="0" t="0" r="r" b="b"/>
              <a:pathLst>
                <a:path w="48" h="24">
                  <a:moveTo>
                    <a:pt x="28" y="2"/>
                  </a:moveTo>
                  <a:lnTo>
                    <a:pt x="28" y="2"/>
                  </a:lnTo>
                  <a:lnTo>
                    <a:pt x="24" y="0"/>
                  </a:lnTo>
                  <a:lnTo>
                    <a:pt x="24" y="0"/>
                  </a:lnTo>
                  <a:lnTo>
                    <a:pt x="16" y="8"/>
                  </a:lnTo>
                  <a:lnTo>
                    <a:pt x="16" y="8"/>
                  </a:lnTo>
                  <a:lnTo>
                    <a:pt x="8" y="18"/>
                  </a:lnTo>
                  <a:lnTo>
                    <a:pt x="0" y="24"/>
                  </a:lnTo>
                  <a:lnTo>
                    <a:pt x="0" y="24"/>
                  </a:lnTo>
                  <a:lnTo>
                    <a:pt x="48" y="18"/>
                  </a:lnTo>
                  <a:lnTo>
                    <a:pt x="48" y="18"/>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3" name="Freeform 64"/>
            <p:cNvSpPr/>
            <p:nvPr/>
          </p:nvSpPr>
          <p:spPr bwMode="auto">
            <a:xfrm>
              <a:off x="3084513" y="1512888"/>
              <a:ext cx="82550" cy="47625"/>
            </a:xfrm>
            <a:custGeom>
              <a:avLst/>
              <a:gdLst/>
              <a:ahLst/>
              <a:cxnLst>
                <a:cxn ang="0">
                  <a:pos x="38" y="28"/>
                </a:cxn>
                <a:cxn ang="0">
                  <a:pos x="38" y="28"/>
                </a:cxn>
                <a:cxn ang="0">
                  <a:pos x="52" y="26"/>
                </a:cxn>
                <a:cxn ang="0">
                  <a:pos x="52" y="26"/>
                </a:cxn>
                <a:cxn ang="0">
                  <a:pos x="48" y="22"/>
                </a:cxn>
                <a:cxn ang="0">
                  <a:pos x="44" y="20"/>
                </a:cxn>
                <a:cxn ang="0">
                  <a:pos x="44" y="20"/>
                </a:cxn>
                <a:cxn ang="0">
                  <a:pos x="28" y="8"/>
                </a:cxn>
                <a:cxn ang="0">
                  <a:pos x="28" y="8"/>
                </a:cxn>
                <a:cxn ang="0">
                  <a:pos x="16" y="0"/>
                </a:cxn>
                <a:cxn ang="0">
                  <a:pos x="16" y="0"/>
                </a:cxn>
                <a:cxn ang="0">
                  <a:pos x="12" y="0"/>
                </a:cxn>
                <a:cxn ang="0">
                  <a:pos x="8" y="4"/>
                </a:cxn>
                <a:cxn ang="0">
                  <a:pos x="0" y="10"/>
                </a:cxn>
                <a:cxn ang="0">
                  <a:pos x="0" y="10"/>
                </a:cxn>
                <a:cxn ang="0">
                  <a:pos x="26" y="30"/>
                </a:cxn>
                <a:cxn ang="0">
                  <a:pos x="26" y="30"/>
                </a:cxn>
                <a:cxn ang="0">
                  <a:pos x="28" y="30"/>
                </a:cxn>
                <a:cxn ang="0">
                  <a:pos x="32" y="30"/>
                </a:cxn>
                <a:cxn ang="0">
                  <a:pos x="38" y="28"/>
                </a:cxn>
                <a:cxn ang="0">
                  <a:pos x="38" y="28"/>
                </a:cxn>
              </a:cxnLst>
              <a:rect l="0" t="0" r="r" b="b"/>
              <a:pathLst>
                <a:path w="52" h="30">
                  <a:moveTo>
                    <a:pt x="38" y="28"/>
                  </a:moveTo>
                  <a:lnTo>
                    <a:pt x="38" y="28"/>
                  </a:lnTo>
                  <a:lnTo>
                    <a:pt x="52" y="26"/>
                  </a:lnTo>
                  <a:lnTo>
                    <a:pt x="52" y="26"/>
                  </a:lnTo>
                  <a:lnTo>
                    <a:pt x="48" y="22"/>
                  </a:lnTo>
                  <a:lnTo>
                    <a:pt x="44" y="20"/>
                  </a:lnTo>
                  <a:lnTo>
                    <a:pt x="44" y="20"/>
                  </a:lnTo>
                  <a:lnTo>
                    <a:pt x="28" y="8"/>
                  </a:lnTo>
                  <a:lnTo>
                    <a:pt x="28" y="8"/>
                  </a:lnTo>
                  <a:lnTo>
                    <a:pt x="16" y="0"/>
                  </a:lnTo>
                  <a:lnTo>
                    <a:pt x="16" y="0"/>
                  </a:lnTo>
                  <a:lnTo>
                    <a:pt x="12" y="0"/>
                  </a:lnTo>
                  <a:lnTo>
                    <a:pt x="8" y="4"/>
                  </a:lnTo>
                  <a:lnTo>
                    <a:pt x="0" y="10"/>
                  </a:lnTo>
                  <a:lnTo>
                    <a:pt x="0" y="10"/>
                  </a:lnTo>
                  <a:lnTo>
                    <a:pt x="26" y="30"/>
                  </a:lnTo>
                  <a:lnTo>
                    <a:pt x="26" y="30"/>
                  </a:lnTo>
                  <a:lnTo>
                    <a:pt x="28" y="30"/>
                  </a:lnTo>
                  <a:lnTo>
                    <a:pt x="32" y="30"/>
                  </a:lnTo>
                  <a:lnTo>
                    <a:pt x="38" y="28"/>
                  </a:lnTo>
                  <a:lnTo>
                    <a:pt x="3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4" name="Freeform 65"/>
            <p:cNvSpPr/>
            <p:nvPr/>
          </p:nvSpPr>
          <p:spPr bwMode="auto">
            <a:xfrm>
              <a:off x="3119438" y="1493838"/>
              <a:ext cx="101600" cy="57150"/>
            </a:xfrm>
            <a:custGeom>
              <a:avLst/>
              <a:gdLst/>
              <a:ahLst/>
              <a:cxnLst>
                <a:cxn ang="0">
                  <a:pos x="44" y="36"/>
                </a:cxn>
                <a:cxn ang="0">
                  <a:pos x="44" y="36"/>
                </a:cxn>
                <a:cxn ang="0">
                  <a:pos x="64" y="32"/>
                </a:cxn>
                <a:cxn ang="0">
                  <a:pos x="64" y="32"/>
                </a:cxn>
                <a:cxn ang="0">
                  <a:pos x="36" y="12"/>
                </a:cxn>
                <a:cxn ang="0">
                  <a:pos x="36" y="12"/>
                </a:cxn>
                <a:cxn ang="0">
                  <a:pos x="20" y="2"/>
                </a:cxn>
                <a:cxn ang="0">
                  <a:pos x="20" y="2"/>
                </a:cxn>
                <a:cxn ang="0">
                  <a:pos x="16" y="0"/>
                </a:cxn>
                <a:cxn ang="0">
                  <a:pos x="10" y="2"/>
                </a:cxn>
                <a:cxn ang="0">
                  <a:pos x="0" y="8"/>
                </a:cxn>
                <a:cxn ang="0">
                  <a:pos x="0" y="8"/>
                </a:cxn>
                <a:cxn ang="0">
                  <a:pos x="34" y="32"/>
                </a:cxn>
                <a:cxn ang="0">
                  <a:pos x="34" y="32"/>
                </a:cxn>
                <a:cxn ang="0">
                  <a:pos x="38" y="36"/>
                </a:cxn>
                <a:cxn ang="0">
                  <a:pos x="44" y="36"/>
                </a:cxn>
                <a:cxn ang="0">
                  <a:pos x="44" y="36"/>
                </a:cxn>
              </a:cxnLst>
              <a:rect l="0" t="0" r="r" b="b"/>
              <a:pathLst>
                <a:path w="64" h="36">
                  <a:moveTo>
                    <a:pt x="44" y="36"/>
                  </a:moveTo>
                  <a:lnTo>
                    <a:pt x="44" y="36"/>
                  </a:lnTo>
                  <a:lnTo>
                    <a:pt x="64" y="32"/>
                  </a:lnTo>
                  <a:lnTo>
                    <a:pt x="64" y="32"/>
                  </a:lnTo>
                  <a:lnTo>
                    <a:pt x="36" y="12"/>
                  </a:lnTo>
                  <a:lnTo>
                    <a:pt x="36" y="12"/>
                  </a:lnTo>
                  <a:lnTo>
                    <a:pt x="20" y="2"/>
                  </a:lnTo>
                  <a:lnTo>
                    <a:pt x="20" y="2"/>
                  </a:lnTo>
                  <a:lnTo>
                    <a:pt x="16" y="0"/>
                  </a:lnTo>
                  <a:lnTo>
                    <a:pt x="10" y="2"/>
                  </a:lnTo>
                  <a:lnTo>
                    <a:pt x="0" y="8"/>
                  </a:lnTo>
                  <a:lnTo>
                    <a:pt x="0" y="8"/>
                  </a:lnTo>
                  <a:lnTo>
                    <a:pt x="34" y="32"/>
                  </a:lnTo>
                  <a:lnTo>
                    <a:pt x="34" y="32"/>
                  </a:lnTo>
                  <a:lnTo>
                    <a:pt x="38" y="36"/>
                  </a:lnTo>
                  <a:lnTo>
                    <a:pt x="44" y="36"/>
                  </a:lnTo>
                  <a:lnTo>
                    <a:pt x="44"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5" name="Freeform 66"/>
            <p:cNvSpPr/>
            <p:nvPr/>
          </p:nvSpPr>
          <p:spPr bwMode="auto">
            <a:xfrm>
              <a:off x="3160713" y="1490663"/>
              <a:ext cx="104775" cy="53975"/>
            </a:xfrm>
            <a:custGeom>
              <a:avLst/>
              <a:gdLst/>
              <a:ahLst/>
              <a:cxnLst>
                <a:cxn ang="0">
                  <a:pos x="66" y="30"/>
                </a:cxn>
                <a:cxn ang="0">
                  <a:pos x="66" y="30"/>
                </a:cxn>
                <a:cxn ang="0">
                  <a:pos x="60" y="22"/>
                </a:cxn>
                <a:cxn ang="0">
                  <a:pos x="54" y="16"/>
                </a:cxn>
                <a:cxn ang="0">
                  <a:pos x="46" y="10"/>
                </a:cxn>
                <a:cxn ang="0">
                  <a:pos x="38" y="6"/>
                </a:cxn>
                <a:cxn ang="0">
                  <a:pos x="28" y="2"/>
                </a:cxn>
                <a:cxn ang="0">
                  <a:pos x="20" y="0"/>
                </a:cxn>
                <a:cxn ang="0">
                  <a:pos x="10" y="0"/>
                </a:cxn>
                <a:cxn ang="0">
                  <a:pos x="0" y="0"/>
                </a:cxn>
                <a:cxn ang="0">
                  <a:pos x="0" y="0"/>
                </a:cxn>
                <a:cxn ang="0">
                  <a:pos x="36" y="26"/>
                </a:cxn>
                <a:cxn ang="0">
                  <a:pos x="36" y="26"/>
                </a:cxn>
                <a:cxn ang="0">
                  <a:pos x="40" y="30"/>
                </a:cxn>
                <a:cxn ang="0">
                  <a:pos x="46" y="34"/>
                </a:cxn>
                <a:cxn ang="0">
                  <a:pos x="46" y="34"/>
                </a:cxn>
                <a:cxn ang="0">
                  <a:pos x="66" y="30"/>
                </a:cxn>
                <a:cxn ang="0">
                  <a:pos x="66" y="30"/>
                </a:cxn>
              </a:cxnLst>
              <a:rect l="0" t="0" r="r" b="b"/>
              <a:pathLst>
                <a:path w="66" h="34">
                  <a:moveTo>
                    <a:pt x="66" y="30"/>
                  </a:moveTo>
                  <a:lnTo>
                    <a:pt x="66" y="30"/>
                  </a:lnTo>
                  <a:lnTo>
                    <a:pt x="60" y="22"/>
                  </a:lnTo>
                  <a:lnTo>
                    <a:pt x="54" y="16"/>
                  </a:lnTo>
                  <a:lnTo>
                    <a:pt x="46" y="10"/>
                  </a:lnTo>
                  <a:lnTo>
                    <a:pt x="38" y="6"/>
                  </a:lnTo>
                  <a:lnTo>
                    <a:pt x="28" y="2"/>
                  </a:lnTo>
                  <a:lnTo>
                    <a:pt x="20" y="0"/>
                  </a:lnTo>
                  <a:lnTo>
                    <a:pt x="10" y="0"/>
                  </a:lnTo>
                  <a:lnTo>
                    <a:pt x="0" y="0"/>
                  </a:lnTo>
                  <a:lnTo>
                    <a:pt x="0" y="0"/>
                  </a:lnTo>
                  <a:lnTo>
                    <a:pt x="36" y="26"/>
                  </a:lnTo>
                  <a:lnTo>
                    <a:pt x="36" y="26"/>
                  </a:lnTo>
                  <a:lnTo>
                    <a:pt x="40" y="30"/>
                  </a:lnTo>
                  <a:lnTo>
                    <a:pt x="46" y="34"/>
                  </a:lnTo>
                  <a:lnTo>
                    <a:pt x="46" y="34"/>
                  </a:lnTo>
                  <a:lnTo>
                    <a:pt x="66" y="30"/>
                  </a:lnTo>
                  <a:lnTo>
                    <a:pt x="6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6" name="Freeform 67"/>
            <p:cNvSpPr/>
            <p:nvPr/>
          </p:nvSpPr>
          <p:spPr bwMode="auto">
            <a:xfrm>
              <a:off x="3268663" y="1338263"/>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7" name="Freeform 68"/>
            <p:cNvSpPr/>
            <p:nvPr/>
          </p:nvSpPr>
          <p:spPr bwMode="auto">
            <a:xfrm>
              <a:off x="3297238" y="1360488"/>
              <a:ext cx="28575" cy="63500"/>
            </a:xfrm>
            <a:custGeom>
              <a:avLst/>
              <a:gdLst/>
              <a:ahLst/>
              <a:cxnLst>
                <a:cxn ang="0">
                  <a:pos x="8" y="40"/>
                </a:cxn>
                <a:cxn ang="0">
                  <a:pos x="8" y="40"/>
                </a:cxn>
                <a:cxn ang="0">
                  <a:pos x="10" y="34"/>
                </a:cxn>
                <a:cxn ang="0">
                  <a:pos x="10" y="34"/>
                </a:cxn>
                <a:cxn ang="0">
                  <a:pos x="16" y="20"/>
                </a:cxn>
                <a:cxn ang="0">
                  <a:pos x="16" y="20"/>
                </a:cxn>
                <a:cxn ang="0">
                  <a:pos x="18" y="10"/>
                </a:cxn>
                <a:cxn ang="0">
                  <a:pos x="18" y="10"/>
                </a:cxn>
                <a:cxn ang="0">
                  <a:pos x="18" y="8"/>
                </a:cxn>
                <a:cxn ang="0">
                  <a:pos x="14" y="6"/>
                </a:cxn>
                <a:cxn ang="0">
                  <a:pos x="8" y="0"/>
                </a:cxn>
                <a:cxn ang="0">
                  <a:pos x="8" y="0"/>
                </a:cxn>
                <a:cxn ang="0">
                  <a:pos x="0" y="22"/>
                </a:cxn>
                <a:cxn ang="0">
                  <a:pos x="0" y="22"/>
                </a:cxn>
                <a:cxn ang="0">
                  <a:pos x="2" y="26"/>
                </a:cxn>
                <a:cxn ang="0">
                  <a:pos x="4" y="30"/>
                </a:cxn>
                <a:cxn ang="0">
                  <a:pos x="4" y="30"/>
                </a:cxn>
                <a:cxn ang="0">
                  <a:pos x="8" y="40"/>
                </a:cxn>
                <a:cxn ang="0">
                  <a:pos x="8" y="40"/>
                </a:cxn>
              </a:cxnLst>
              <a:rect l="0" t="0" r="r" b="b"/>
              <a:pathLst>
                <a:path w="18" h="40">
                  <a:moveTo>
                    <a:pt x="8" y="40"/>
                  </a:moveTo>
                  <a:lnTo>
                    <a:pt x="8" y="40"/>
                  </a:lnTo>
                  <a:lnTo>
                    <a:pt x="10" y="34"/>
                  </a:lnTo>
                  <a:lnTo>
                    <a:pt x="10" y="34"/>
                  </a:lnTo>
                  <a:lnTo>
                    <a:pt x="16" y="20"/>
                  </a:lnTo>
                  <a:lnTo>
                    <a:pt x="16" y="20"/>
                  </a:lnTo>
                  <a:lnTo>
                    <a:pt x="18" y="10"/>
                  </a:lnTo>
                  <a:lnTo>
                    <a:pt x="18" y="10"/>
                  </a:lnTo>
                  <a:lnTo>
                    <a:pt x="18" y="8"/>
                  </a:lnTo>
                  <a:lnTo>
                    <a:pt x="14" y="6"/>
                  </a:lnTo>
                  <a:lnTo>
                    <a:pt x="8" y="0"/>
                  </a:lnTo>
                  <a:lnTo>
                    <a:pt x="8" y="0"/>
                  </a:lnTo>
                  <a:lnTo>
                    <a:pt x="0" y="22"/>
                  </a:lnTo>
                  <a:lnTo>
                    <a:pt x="0" y="22"/>
                  </a:lnTo>
                  <a:lnTo>
                    <a:pt x="2" y="26"/>
                  </a:lnTo>
                  <a:lnTo>
                    <a:pt x="4" y="30"/>
                  </a:lnTo>
                  <a:lnTo>
                    <a:pt x="4" y="30"/>
                  </a:lnTo>
                  <a:lnTo>
                    <a:pt x="8" y="40"/>
                  </a:lnTo>
                  <a:lnTo>
                    <a:pt x="8"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8" name="Freeform 69"/>
            <p:cNvSpPr/>
            <p:nvPr/>
          </p:nvSpPr>
          <p:spPr bwMode="auto">
            <a:xfrm>
              <a:off x="3316288" y="1382713"/>
              <a:ext cx="28575" cy="76200"/>
            </a:xfrm>
            <a:custGeom>
              <a:avLst/>
              <a:gdLst/>
              <a:ahLst/>
              <a:cxnLst>
                <a:cxn ang="0">
                  <a:pos x="18" y="12"/>
                </a:cxn>
                <a:cxn ang="0">
                  <a:pos x="18" y="12"/>
                </a:cxn>
                <a:cxn ang="0">
                  <a:pos x="18" y="8"/>
                </a:cxn>
                <a:cxn ang="0">
                  <a:pos x="16" y="6"/>
                </a:cxn>
                <a:cxn ang="0">
                  <a:pos x="12" y="0"/>
                </a:cxn>
                <a:cxn ang="0">
                  <a:pos x="12" y="0"/>
                </a:cxn>
                <a:cxn ang="0">
                  <a:pos x="2" y="26"/>
                </a:cxn>
                <a:cxn ang="0">
                  <a:pos x="2" y="26"/>
                </a:cxn>
                <a:cxn ang="0">
                  <a:pos x="0" y="30"/>
                </a:cxn>
                <a:cxn ang="0">
                  <a:pos x="0" y="34"/>
                </a:cxn>
                <a:cxn ang="0">
                  <a:pos x="0" y="34"/>
                </a:cxn>
                <a:cxn ang="0">
                  <a:pos x="6" y="48"/>
                </a:cxn>
                <a:cxn ang="0">
                  <a:pos x="6" y="48"/>
                </a:cxn>
                <a:cxn ang="0">
                  <a:pos x="14" y="24"/>
                </a:cxn>
                <a:cxn ang="0">
                  <a:pos x="14" y="24"/>
                </a:cxn>
                <a:cxn ang="0">
                  <a:pos x="18" y="12"/>
                </a:cxn>
                <a:cxn ang="0">
                  <a:pos x="18" y="12"/>
                </a:cxn>
              </a:cxnLst>
              <a:rect l="0" t="0" r="r" b="b"/>
              <a:pathLst>
                <a:path w="18" h="48">
                  <a:moveTo>
                    <a:pt x="18" y="12"/>
                  </a:moveTo>
                  <a:lnTo>
                    <a:pt x="18" y="12"/>
                  </a:lnTo>
                  <a:lnTo>
                    <a:pt x="18" y="8"/>
                  </a:lnTo>
                  <a:lnTo>
                    <a:pt x="16" y="6"/>
                  </a:lnTo>
                  <a:lnTo>
                    <a:pt x="12" y="0"/>
                  </a:lnTo>
                  <a:lnTo>
                    <a:pt x="12" y="0"/>
                  </a:lnTo>
                  <a:lnTo>
                    <a:pt x="2" y="26"/>
                  </a:lnTo>
                  <a:lnTo>
                    <a:pt x="2" y="26"/>
                  </a:lnTo>
                  <a:lnTo>
                    <a:pt x="0" y="30"/>
                  </a:lnTo>
                  <a:lnTo>
                    <a:pt x="0" y="34"/>
                  </a:lnTo>
                  <a:lnTo>
                    <a:pt x="0" y="34"/>
                  </a:lnTo>
                  <a:lnTo>
                    <a:pt x="6" y="48"/>
                  </a:lnTo>
                  <a:lnTo>
                    <a:pt x="6" y="48"/>
                  </a:lnTo>
                  <a:lnTo>
                    <a:pt x="14" y="24"/>
                  </a:lnTo>
                  <a:lnTo>
                    <a:pt x="14" y="2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9" name="Freeform 70"/>
            <p:cNvSpPr/>
            <p:nvPr/>
          </p:nvSpPr>
          <p:spPr bwMode="auto">
            <a:xfrm>
              <a:off x="3328988" y="1408113"/>
              <a:ext cx="28575" cy="79375"/>
            </a:xfrm>
            <a:custGeom>
              <a:avLst/>
              <a:gdLst/>
              <a:ahLst/>
              <a:cxnLst>
                <a:cxn ang="0">
                  <a:pos x="6" y="50"/>
                </a:cxn>
                <a:cxn ang="0">
                  <a:pos x="6" y="50"/>
                </a:cxn>
                <a:cxn ang="0">
                  <a:pos x="12" y="44"/>
                </a:cxn>
                <a:cxn ang="0">
                  <a:pos x="14" y="38"/>
                </a:cxn>
                <a:cxn ang="0">
                  <a:pos x="18" y="26"/>
                </a:cxn>
                <a:cxn ang="0">
                  <a:pos x="18" y="12"/>
                </a:cxn>
                <a:cxn ang="0">
                  <a:pos x="14" y="0"/>
                </a:cxn>
                <a:cxn ang="0">
                  <a:pos x="14" y="0"/>
                </a:cxn>
                <a:cxn ang="0">
                  <a:pos x="4" y="28"/>
                </a:cxn>
                <a:cxn ang="0">
                  <a:pos x="4" y="28"/>
                </a:cxn>
                <a:cxn ang="0">
                  <a:pos x="2" y="32"/>
                </a:cxn>
                <a:cxn ang="0">
                  <a:pos x="0" y="38"/>
                </a:cxn>
                <a:cxn ang="0">
                  <a:pos x="0" y="38"/>
                </a:cxn>
                <a:cxn ang="0">
                  <a:pos x="6" y="50"/>
                </a:cxn>
                <a:cxn ang="0">
                  <a:pos x="6" y="50"/>
                </a:cxn>
              </a:cxnLst>
              <a:rect l="0" t="0" r="r" b="b"/>
              <a:pathLst>
                <a:path w="18" h="50">
                  <a:moveTo>
                    <a:pt x="6" y="50"/>
                  </a:moveTo>
                  <a:lnTo>
                    <a:pt x="6" y="50"/>
                  </a:lnTo>
                  <a:lnTo>
                    <a:pt x="12" y="44"/>
                  </a:lnTo>
                  <a:lnTo>
                    <a:pt x="14" y="38"/>
                  </a:lnTo>
                  <a:lnTo>
                    <a:pt x="18" y="26"/>
                  </a:lnTo>
                  <a:lnTo>
                    <a:pt x="18" y="12"/>
                  </a:lnTo>
                  <a:lnTo>
                    <a:pt x="14" y="0"/>
                  </a:lnTo>
                  <a:lnTo>
                    <a:pt x="14" y="0"/>
                  </a:lnTo>
                  <a:lnTo>
                    <a:pt x="4" y="28"/>
                  </a:lnTo>
                  <a:lnTo>
                    <a:pt x="4" y="28"/>
                  </a:lnTo>
                  <a:lnTo>
                    <a:pt x="2" y="32"/>
                  </a:lnTo>
                  <a:lnTo>
                    <a:pt x="0" y="38"/>
                  </a:lnTo>
                  <a:lnTo>
                    <a:pt x="0" y="38"/>
                  </a:lnTo>
                  <a:lnTo>
                    <a:pt x="6" y="50"/>
                  </a:lnTo>
                  <a:lnTo>
                    <a:pt x="6"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0" name="Freeform 71"/>
            <p:cNvSpPr/>
            <p:nvPr/>
          </p:nvSpPr>
          <p:spPr bwMode="auto">
            <a:xfrm>
              <a:off x="3255963" y="1341438"/>
              <a:ext cx="28575" cy="50800"/>
            </a:xfrm>
            <a:custGeom>
              <a:avLst/>
              <a:gdLst/>
              <a:ahLst/>
              <a:cxnLst>
                <a:cxn ang="0">
                  <a:pos x="2" y="16"/>
                </a:cxn>
                <a:cxn ang="0">
                  <a:pos x="2" y="16"/>
                </a:cxn>
                <a:cxn ang="0">
                  <a:pos x="0" y="24"/>
                </a:cxn>
                <a:cxn ang="0">
                  <a:pos x="0" y="24"/>
                </a:cxn>
                <a:cxn ang="0">
                  <a:pos x="2" y="24"/>
                </a:cxn>
                <a:cxn ang="0">
                  <a:pos x="2" y="24"/>
                </a:cxn>
                <a:cxn ang="0">
                  <a:pos x="18" y="32"/>
                </a:cxn>
                <a:cxn ang="0">
                  <a:pos x="18" y="32"/>
                </a:cxn>
                <a:cxn ang="0">
                  <a:pos x="6" y="0"/>
                </a:cxn>
                <a:cxn ang="0">
                  <a:pos x="6" y="0"/>
                </a:cxn>
                <a:cxn ang="0">
                  <a:pos x="4" y="8"/>
                </a:cxn>
                <a:cxn ang="0">
                  <a:pos x="2" y="16"/>
                </a:cxn>
                <a:cxn ang="0">
                  <a:pos x="2" y="16"/>
                </a:cxn>
              </a:cxnLst>
              <a:rect l="0" t="0" r="r" b="b"/>
              <a:pathLst>
                <a:path w="18" h="32">
                  <a:moveTo>
                    <a:pt x="2" y="16"/>
                  </a:moveTo>
                  <a:lnTo>
                    <a:pt x="2" y="16"/>
                  </a:lnTo>
                  <a:lnTo>
                    <a:pt x="0" y="24"/>
                  </a:lnTo>
                  <a:lnTo>
                    <a:pt x="0" y="24"/>
                  </a:lnTo>
                  <a:lnTo>
                    <a:pt x="2" y="24"/>
                  </a:lnTo>
                  <a:lnTo>
                    <a:pt x="2" y="24"/>
                  </a:lnTo>
                  <a:lnTo>
                    <a:pt x="18" y="32"/>
                  </a:lnTo>
                  <a:lnTo>
                    <a:pt x="18" y="32"/>
                  </a:lnTo>
                  <a:lnTo>
                    <a:pt x="6" y="0"/>
                  </a:lnTo>
                  <a:lnTo>
                    <a:pt x="6" y="0"/>
                  </a:lnTo>
                  <a:lnTo>
                    <a:pt x="4" y="8"/>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1" name="Freeform 72"/>
            <p:cNvSpPr/>
            <p:nvPr/>
          </p:nvSpPr>
          <p:spPr bwMode="auto">
            <a:xfrm>
              <a:off x="3252788" y="1385888"/>
              <a:ext cx="47625" cy="41275"/>
            </a:xfrm>
            <a:custGeom>
              <a:avLst/>
              <a:gdLst/>
              <a:ahLst/>
              <a:cxnLst>
                <a:cxn ang="0">
                  <a:pos x="10" y="18"/>
                </a:cxn>
                <a:cxn ang="0">
                  <a:pos x="10" y="18"/>
                </a:cxn>
                <a:cxn ang="0">
                  <a:pos x="24" y="24"/>
                </a:cxn>
                <a:cxn ang="0">
                  <a:pos x="24" y="24"/>
                </a:cxn>
                <a:cxn ang="0">
                  <a:pos x="30" y="26"/>
                </a:cxn>
                <a:cxn ang="0">
                  <a:pos x="30" y="26"/>
                </a:cxn>
                <a:cxn ang="0">
                  <a:pos x="26" y="18"/>
                </a:cxn>
                <a:cxn ang="0">
                  <a:pos x="26" y="18"/>
                </a:cxn>
                <a:cxn ang="0">
                  <a:pos x="24" y="14"/>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8"/>
                  </a:lnTo>
                  <a:lnTo>
                    <a:pt x="26" y="18"/>
                  </a:lnTo>
                  <a:lnTo>
                    <a:pt x="24" y="14"/>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2" name="Freeform 73"/>
            <p:cNvSpPr/>
            <p:nvPr/>
          </p:nvSpPr>
          <p:spPr bwMode="auto">
            <a:xfrm>
              <a:off x="3252788" y="1417638"/>
              <a:ext cx="63500" cy="44450"/>
            </a:xfrm>
            <a:custGeom>
              <a:avLst/>
              <a:gdLst/>
              <a:ahLst/>
              <a:cxnLst>
                <a:cxn ang="0">
                  <a:pos x="4" y="14"/>
                </a:cxn>
                <a:cxn ang="0">
                  <a:pos x="4" y="14"/>
                </a:cxn>
                <a:cxn ang="0">
                  <a:pos x="16" y="20"/>
                </a:cxn>
                <a:cxn ang="0">
                  <a:pos x="16" y="20"/>
                </a:cxn>
                <a:cxn ang="0">
                  <a:pos x="40" y="28"/>
                </a:cxn>
                <a:cxn ang="0">
                  <a:pos x="40" y="28"/>
                </a:cxn>
                <a:cxn ang="0">
                  <a:pos x="34" y="16"/>
                </a:cxn>
                <a:cxn ang="0">
                  <a:pos x="34" y="16"/>
                </a:cxn>
                <a:cxn ang="0">
                  <a:pos x="32" y="12"/>
                </a:cxn>
                <a:cxn ang="0">
                  <a:pos x="28" y="10"/>
                </a:cxn>
                <a:cxn ang="0">
                  <a:pos x="28" y="10"/>
                </a:cxn>
                <a:cxn ang="0">
                  <a:pos x="0" y="0"/>
                </a:cxn>
                <a:cxn ang="0">
                  <a:pos x="0" y="0"/>
                </a:cxn>
                <a:cxn ang="0">
                  <a:pos x="0" y="8"/>
                </a:cxn>
                <a:cxn ang="0">
                  <a:pos x="2" y="12"/>
                </a:cxn>
                <a:cxn ang="0">
                  <a:pos x="4" y="14"/>
                </a:cxn>
                <a:cxn ang="0">
                  <a:pos x="4" y="14"/>
                </a:cxn>
              </a:cxnLst>
              <a:rect l="0" t="0" r="r" b="b"/>
              <a:pathLst>
                <a:path w="40" h="28">
                  <a:moveTo>
                    <a:pt x="4" y="14"/>
                  </a:moveTo>
                  <a:lnTo>
                    <a:pt x="4" y="14"/>
                  </a:lnTo>
                  <a:lnTo>
                    <a:pt x="16" y="20"/>
                  </a:lnTo>
                  <a:lnTo>
                    <a:pt x="16" y="20"/>
                  </a:lnTo>
                  <a:lnTo>
                    <a:pt x="40" y="28"/>
                  </a:lnTo>
                  <a:lnTo>
                    <a:pt x="40" y="28"/>
                  </a:lnTo>
                  <a:lnTo>
                    <a:pt x="34" y="16"/>
                  </a:lnTo>
                  <a:lnTo>
                    <a:pt x="34" y="16"/>
                  </a:lnTo>
                  <a:lnTo>
                    <a:pt x="32" y="12"/>
                  </a:lnTo>
                  <a:lnTo>
                    <a:pt x="28" y="10"/>
                  </a:lnTo>
                  <a:lnTo>
                    <a:pt x="28" y="10"/>
                  </a:lnTo>
                  <a:lnTo>
                    <a:pt x="0" y="0"/>
                  </a:lnTo>
                  <a:lnTo>
                    <a:pt x="0" y="0"/>
                  </a:lnTo>
                  <a:lnTo>
                    <a:pt x="0"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3" name="Freeform 74"/>
            <p:cNvSpPr/>
            <p:nvPr/>
          </p:nvSpPr>
          <p:spPr bwMode="auto">
            <a:xfrm>
              <a:off x="3259138" y="1446213"/>
              <a:ext cx="66675" cy="47625"/>
            </a:xfrm>
            <a:custGeom>
              <a:avLst/>
              <a:gdLst/>
              <a:ahLst/>
              <a:cxnLst>
                <a:cxn ang="0">
                  <a:pos x="42" y="30"/>
                </a:cxn>
                <a:cxn ang="0">
                  <a:pos x="42" y="30"/>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30"/>
                </a:cxn>
                <a:cxn ang="0">
                  <a:pos x="42" y="30"/>
                </a:cxn>
              </a:cxnLst>
              <a:rect l="0" t="0" r="r" b="b"/>
              <a:pathLst>
                <a:path w="42" h="30">
                  <a:moveTo>
                    <a:pt x="42" y="30"/>
                  </a:moveTo>
                  <a:lnTo>
                    <a:pt x="42" y="30"/>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30"/>
                  </a:lnTo>
                  <a:lnTo>
                    <a:pt x="42"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4" name="Freeform 75"/>
            <p:cNvSpPr/>
            <p:nvPr/>
          </p:nvSpPr>
          <p:spPr bwMode="auto">
            <a:xfrm>
              <a:off x="3132138" y="1303338"/>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5" name="Freeform 76"/>
            <p:cNvSpPr/>
            <p:nvPr/>
          </p:nvSpPr>
          <p:spPr bwMode="auto">
            <a:xfrm>
              <a:off x="3160713" y="1325563"/>
              <a:ext cx="28575" cy="63500"/>
            </a:xfrm>
            <a:custGeom>
              <a:avLst/>
              <a:gdLst/>
              <a:ahLst/>
              <a:cxnLst>
                <a:cxn ang="0">
                  <a:pos x="4" y="30"/>
                </a:cxn>
                <a:cxn ang="0">
                  <a:pos x="4" y="30"/>
                </a:cxn>
                <a:cxn ang="0">
                  <a:pos x="8" y="40"/>
                </a:cxn>
                <a:cxn ang="0">
                  <a:pos x="8" y="40"/>
                </a:cxn>
                <a:cxn ang="0">
                  <a:pos x="10" y="34"/>
                </a:cxn>
                <a:cxn ang="0">
                  <a:pos x="10" y="34"/>
                </a:cxn>
                <a:cxn ang="0">
                  <a:pos x="16" y="20"/>
                </a:cxn>
                <a:cxn ang="0">
                  <a:pos x="16" y="20"/>
                </a:cxn>
                <a:cxn ang="0">
                  <a:pos x="18" y="10"/>
                </a:cxn>
                <a:cxn ang="0">
                  <a:pos x="18" y="10"/>
                </a:cxn>
                <a:cxn ang="0">
                  <a:pos x="18" y="8"/>
                </a:cxn>
                <a:cxn ang="0">
                  <a:pos x="14" y="4"/>
                </a:cxn>
                <a:cxn ang="0">
                  <a:pos x="8" y="0"/>
                </a:cxn>
                <a:cxn ang="0">
                  <a:pos x="8" y="0"/>
                </a:cxn>
                <a:cxn ang="0">
                  <a:pos x="0" y="22"/>
                </a:cxn>
                <a:cxn ang="0">
                  <a:pos x="0" y="22"/>
                </a:cxn>
                <a:cxn ang="0">
                  <a:pos x="2" y="26"/>
                </a:cxn>
                <a:cxn ang="0">
                  <a:pos x="4" y="30"/>
                </a:cxn>
                <a:cxn ang="0">
                  <a:pos x="4" y="30"/>
                </a:cxn>
              </a:cxnLst>
              <a:rect l="0" t="0" r="r" b="b"/>
              <a:pathLst>
                <a:path w="18" h="40">
                  <a:moveTo>
                    <a:pt x="4" y="30"/>
                  </a:moveTo>
                  <a:lnTo>
                    <a:pt x="4" y="30"/>
                  </a:lnTo>
                  <a:lnTo>
                    <a:pt x="8" y="40"/>
                  </a:lnTo>
                  <a:lnTo>
                    <a:pt x="8" y="40"/>
                  </a:lnTo>
                  <a:lnTo>
                    <a:pt x="10" y="34"/>
                  </a:lnTo>
                  <a:lnTo>
                    <a:pt x="10" y="34"/>
                  </a:lnTo>
                  <a:lnTo>
                    <a:pt x="16" y="20"/>
                  </a:lnTo>
                  <a:lnTo>
                    <a:pt x="16" y="20"/>
                  </a:lnTo>
                  <a:lnTo>
                    <a:pt x="18" y="10"/>
                  </a:lnTo>
                  <a:lnTo>
                    <a:pt x="18" y="10"/>
                  </a:lnTo>
                  <a:lnTo>
                    <a:pt x="18" y="8"/>
                  </a:lnTo>
                  <a:lnTo>
                    <a:pt x="14" y="4"/>
                  </a:lnTo>
                  <a:lnTo>
                    <a:pt x="8" y="0"/>
                  </a:lnTo>
                  <a:lnTo>
                    <a:pt x="8" y="0"/>
                  </a:lnTo>
                  <a:lnTo>
                    <a:pt x="0" y="22"/>
                  </a:lnTo>
                  <a:lnTo>
                    <a:pt x="0" y="22"/>
                  </a:lnTo>
                  <a:lnTo>
                    <a:pt x="2" y="26"/>
                  </a:lnTo>
                  <a:lnTo>
                    <a:pt x="4" y="30"/>
                  </a:lnTo>
                  <a:lnTo>
                    <a:pt x="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6" name="Freeform 77"/>
            <p:cNvSpPr/>
            <p:nvPr/>
          </p:nvSpPr>
          <p:spPr bwMode="auto">
            <a:xfrm>
              <a:off x="3179763" y="1347788"/>
              <a:ext cx="28575" cy="76200"/>
            </a:xfrm>
            <a:custGeom>
              <a:avLst/>
              <a:gdLst/>
              <a:ahLst/>
              <a:cxnLst>
                <a:cxn ang="0">
                  <a:pos x="0" y="34"/>
                </a:cxn>
                <a:cxn ang="0">
                  <a:pos x="0" y="34"/>
                </a:cxn>
                <a:cxn ang="0">
                  <a:pos x="6" y="48"/>
                </a:cxn>
                <a:cxn ang="0">
                  <a:pos x="6" y="48"/>
                </a:cxn>
                <a:cxn ang="0">
                  <a:pos x="14" y="24"/>
                </a:cxn>
                <a:cxn ang="0">
                  <a:pos x="14" y="24"/>
                </a:cxn>
                <a:cxn ang="0">
                  <a:pos x="18" y="12"/>
                </a:cxn>
                <a:cxn ang="0">
                  <a:pos x="18" y="12"/>
                </a:cxn>
                <a:cxn ang="0">
                  <a:pos x="18" y="8"/>
                </a:cxn>
                <a:cxn ang="0">
                  <a:pos x="16" y="4"/>
                </a:cxn>
                <a:cxn ang="0">
                  <a:pos x="10" y="0"/>
                </a:cxn>
                <a:cxn ang="0">
                  <a:pos x="10" y="0"/>
                </a:cxn>
                <a:cxn ang="0">
                  <a:pos x="0" y="26"/>
                </a:cxn>
                <a:cxn ang="0">
                  <a:pos x="0" y="26"/>
                </a:cxn>
                <a:cxn ang="0">
                  <a:pos x="0" y="30"/>
                </a:cxn>
                <a:cxn ang="0">
                  <a:pos x="0" y="34"/>
                </a:cxn>
                <a:cxn ang="0">
                  <a:pos x="0" y="34"/>
                </a:cxn>
              </a:cxnLst>
              <a:rect l="0" t="0" r="r" b="b"/>
              <a:pathLst>
                <a:path w="18" h="48">
                  <a:moveTo>
                    <a:pt x="0" y="34"/>
                  </a:moveTo>
                  <a:lnTo>
                    <a:pt x="0" y="34"/>
                  </a:lnTo>
                  <a:lnTo>
                    <a:pt x="6" y="48"/>
                  </a:lnTo>
                  <a:lnTo>
                    <a:pt x="6" y="48"/>
                  </a:lnTo>
                  <a:lnTo>
                    <a:pt x="14" y="24"/>
                  </a:lnTo>
                  <a:lnTo>
                    <a:pt x="14" y="24"/>
                  </a:lnTo>
                  <a:lnTo>
                    <a:pt x="18" y="12"/>
                  </a:lnTo>
                  <a:lnTo>
                    <a:pt x="18" y="12"/>
                  </a:lnTo>
                  <a:lnTo>
                    <a:pt x="18" y="8"/>
                  </a:lnTo>
                  <a:lnTo>
                    <a:pt x="16" y="4"/>
                  </a:lnTo>
                  <a:lnTo>
                    <a:pt x="10" y="0"/>
                  </a:lnTo>
                  <a:lnTo>
                    <a:pt x="10" y="0"/>
                  </a:lnTo>
                  <a:lnTo>
                    <a:pt x="0" y="26"/>
                  </a:lnTo>
                  <a:lnTo>
                    <a:pt x="0" y="26"/>
                  </a:lnTo>
                  <a:lnTo>
                    <a:pt x="0" y="30"/>
                  </a:lnTo>
                  <a:lnTo>
                    <a:pt x="0" y="34"/>
                  </a:lnTo>
                  <a:lnTo>
                    <a:pt x="0"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7" name="Freeform 78"/>
            <p:cNvSpPr/>
            <p:nvPr/>
          </p:nvSpPr>
          <p:spPr bwMode="auto">
            <a:xfrm>
              <a:off x="3192463" y="1373188"/>
              <a:ext cx="28575" cy="79375"/>
            </a:xfrm>
            <a:custGeom>
              <a:avLst/>
              <a:gdLst/>
              <a:ahLst/>
              <a:cxnLst>
                <a:cxn ang="0">
                  <a:pos x="14" y="0"/>
                </a:cxn>
                <a:cxn ang="0">
                  <a:pos x="14" y="0"/>
                </a:cxn>
                <a:cxn ang="0">
                  <a:pos x="4" y="28"/>
                </a:cxn>
                <a:cxn ang="0">
                  <a:pos x="4" y="28"/>
                </a:cxn>
                <a:cxn ang="0">
                  <a:pos x="2" y="32"/>
                </a:cxn>
                <a:cxn ang="0">
                  <a:pos x="0" y="36"/>
                </a:cxn>
                <a:cxn ang="0">
                  <a:pos x="0" y="36"/>
                </a:cxn>
                <a:cxn ang="0">
                  <a:pos x="6" y="50"/>
                </a:cxn>
                <a:cxn ang="0">
                  <a:pos x="6" y="50"/>
                </a:cxn>
                <a:cxn ang="0">
                  <a:pos x="10" y="44"/>
                </a:cxn>
                <a:cxn ang="0">
                  <a:pos x="14" y="38"/>
                </a:cxn>
                <a:cxn ang="0">
                  <a:pos x="18" y="26"/>
                </a:cxn>
                <a:cxn ang="0">
                  <a:pos x="18" y="12"/>
                </a:cxn>
                <a:cxn ang="0">
                  <a:pos x="14" y="0"/>
                </a:cxn>
                <a:cxn ang="0">
                  <a:pos x="14" y="0"/>
                </a:cxn>
              </a:cxnLst>
              <a:rect l="0" t="0" r="r" b="b"/>
              <a:pathLst>
                <a:path w="18" h="50">
                  <a:moveTo>
                    <a:pt x="14" y="0"/>
                  </a:moveTo>
                  <a:lnTo>
                    <a:pt x="14" y="0"/>
                  </a:lnTo>
                  <a:lnTo>
                    <a:pt x="4" y="28"/>
                  </a:lnTo>
                  <a:lnTo>
                    <a:pt x="4" y="28"/>
                  </a:lnTo>
                  <a:lnTo>
                    <a:pt x="2" y="32"/>
                  </a:lnTo>
                  <a:lnTo>
                    <a:pt x="0" y="36"/>
                  </a:lnTo>
                  <a:lnTo>
                    <a:pt x="0" y="36"/>
                  </a:lnTo>
                  <a:lnTo>
                    <a:pt x="6" y="50"/>
                  </a:lnTo>
                  <a:lnTo>
                    <a:pt x="6" y="50"/>
                  </a:lnTo>
                  <a:lnTo>
                    <a:pt x="10" y="44"/>
                  </a:lnTo>
                  <a:lnTo>
                    <a:pt x="14" y="38"/>
                  </a:lnTo>
                  <a:lnTo>
                    <a:pt x="18" y="26"/>
                  </a:lnTo>
                  <a:lnTo>
                    <a:pt x="18" y="12"/>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8" name="Freeform 79"/>
            <p:cNvSpPr/>
            <p:nvPr/>
          </p:nvSpPr>
          <p:spPr bwMode="auto">
            <a:xfrm>
              <a:off x="3119438" y="1306513"/>
              <a:ext cx="28575" cy="50800"/>
            </a:xfrm>
            <a:custGeom>
              <a:avLst/>
              <a:gdLst/>
              <a:ahLst/>
              <a:cxnLst>
                <a:cxn ang="0">
                  <a:pos x="18" y="32"/>
                </a:cxn>
                <a:cxn ang="0">
                  <a:pos x="18" y="32"/>
                </a:cxn>
                <a:cxn ang="0">
                  <a:pos x="4" y="0"/>
                </a:cxn>
                <a:cxn ang="0">
                  <a:pos x="4" y="0"/>
                </a:cxn>
                <a:cxn ang="0">
                  <a:pos x="4" y="8"/>
                </a:cxn>
                <a:cxn ang="0">
                  <a:pos x="2" y="16"/>
                </a:cxn>
                <a:cxn ang="0">
                  <a:pos x="2" y="16"/>
                </a:cxn>
                <a:cxn ang="0">
                  <a:pos x="0" y="24"/>
                </a:cxn>
                <a:cxn ang="0">
                  <a:pos x="0" y="24"/>
                </a:cxn>
                <a:cxn ang="0">
                  <a:pos x="2" y="24"/>
                </a:cxn>
                <a:cxn ang="0">
                  <a:pos x="2" y="24"/>
                </a:cxn>
                <a:cxn ang="0">
                  <a:pos x="18" y="32"/>
                </a:cxn>
                <a:cxn ang="0">
                  <a:pos x="18" y="32"/>
                </a:cxn>
              </a:cxnLst>
              <a:rect l="0" t="0" r="r" b="b"/>
              <a:pathLst>
                <a:path w="18" h="32">
                  <a:moveTo>
                    <a:pt x="18" y="32"/>
                  </a:moveTo>
                  <a:lnTo>
                    <a:pt x="18" y="32"/>
                  </a:lnTo>
                  <a:lnTo>
                    <a:pt x="4" y="0"/>
                  </a:lnTo>
                  <a:lnTo>
                    <a:pt x="4" y="0"/>
                  </a:lnTo>
                  <a:lnTo>
                    <a:pt x="4" y="8"/>
                  </a:lnTo>
                  <a:lnTo>
                    <a:pt x="2" y="16"/>
                  </a:lnTo>
                  <a:lnTo>
                    <a:pt x="2" y="16"/>
                  </a:lnTo>
                  <a:lnTo>
                    <a:pt x="0" y="24"/>
                  </a:lnTo>
                  <a:lnTo>
                    <a:pt x="0" y="24"/>
                  </a:lnTo>
                  <a:lnTo>
                    <a:pt x="2" y="24"/>
                  </a:lnTo>
                  <a:lnTo>
                    <a:pt x="2" y="24"/>
                  </a:lnTo>
                  <a:lnTo>
                    <a:pt x="18" y="32"/>
                  </a:lnTo>
                  <a:lnTo>
                    <a:pt x="18"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9" name="Freeform 80"/>
            <p:cNvSpPr/>
            <p:nvPr/>
          </p:nvSpPr>
          <p:spPr bwMode="auto">
            <a:xfrm>
              <a:off x="3116263" y="1350963"/>
              <a:ext cx="47625" cy="41275"/>
            </a:xfrm>
            <a:custGeom>
              <a:avLst/>
              <a:gdLst/>
              <a:ahLst/>
              <a:cxnLst>
                <a:cxn ang="0">
                  <a:pos x="10" y="18"/>
                </a:cxn>
                <a:cxn ang="0">
                  <a:pos x="10" y="18"/>
                </a:cxn>
                <a:cxn ang="0">
                  <a:pos x="24" y="24"/>
                </a:cxn>
                <a:cxn ang="0">
                  <a:pos x="24" y="24"/>
                </a:cxn>
                <a:cxn ang="0">
                  <a:pos x="30" y="26"/>
                </a:cxn>
                <a:cxn ang="0">
                  <a:pos x="30" y="26"/>
                </a:cxn>
                <a:cxn ang="0">
                  <a:pos x="26" y="16"/>
                </a:cxn>
                <a:cxn ang="0">
                  <a:pos x="26" y="16"/>
                </a:cxn>
                <a:cxn ang="0">
                  <a:pos x="24" y="12"/>
                </a:cxn>
                <a:cxn ang="0">
                  <a:pos x="22" y="10"/>
                </a:cxn>
                <a:cxn ang="0">
                  <a:pos x="22" y="10"/>
                </a:cxn>
                <a:cxn ang="0">
                  <a:pos x="0" y="0"/>
                </a:cxn>
                <a:cxn ang="0">
                  <a:pos x="0"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6"/>
                  </a:lnTo>
                  <a:lnTo>
                    <a:pt x="26" y="16"/>
                  </a:lnTo>
                  <a:lnTo>
                    <a:pt x="24" y="12"/>
                  </a:lnTo>
                  <a:lnTo>
                    <a:pt x="22" y="10"/>
                  </a:lnTo>
                  <a:lnTo>
                    <a:pt x="22" y="10"/>
                  </a:lnTo>
                  <a:lnTo>
                    <a:pt x="0" y="0"/>
                  </a:lnTo>
                  <a:lnTo>
                    <a:pt x="0"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0" name="Freeform 81"/>
            <p:cNvSpPr/>
            <p:nvPr/>
          </p:nvSpPr>
          <p:spPr bwMode="auto">
            <a:xfrm>
              <a:off x="3116263" y="1382713"/>
              <a:ext cx="60325" cy="44450"/>
            </a:xfrm>
            <a:custGeom>
              <a:avLst/>
              <a:gdLst/>
              <a:ahLst/>
              <a:cxnLst>
                <a:cxn ang="0">
                  <a:pos x="26" y="10"/>
                </a:cxn>
                <a:cxn ang="0">
                  <a:pos x="26" y="10"/>
                </a:cxn>
                <a:cxn ang="0">
                  <a:pos x="0" y="0"/>
                </a:cxn>
                <a:cxn ang="0">
                  <a:pos x="0" y="0"/>
                </a:cxn>
                <a:cxn ang="0">
                  <a:pos x="0" y="8"/>
                </a:cxn>
                <a:cxn ang="0">
                  <a:pos x="2" y="12"/>
                </a:cxn>
                <a:cxn ang="0">
                  <a:pos x="4" y="14"/>
                </a:cxn>
                <a:cxn ang="0">
                  <a:pos x="4" y="14"/>
                </a:cxn>
                <a:cxn ang="0">
                  <a:pos x="16" y="18"/>
                </a:cxn>
                <a:cxn ang="0">
                  <a:pos x="16" y="18"/>
                </a:cxn>
                <a:cxn ang="0">
                  <a:pos x="38" y="28"/>
                </a:cxn>
                <a:cxn ang="0">
                  <a:pos x="38" y="28"/>
                </a:cxn>
                <a:cxn ang="0">
                  <a:pos x="34" y="16"/>
                </a:cxn>
                <a:cxn ang="0">
                  <a:pos x="34" y="16"/>
                </a:cxn>
                <a:cxn ang="0">
                  <a:pos x="30" y="12"/>
                </a:cxn>
                <a:cxn ang="0">
                  <a:pos x="26" y="10"/>
                </a:cxn>
                <a:cxn ang="0">
                  <a:pos x="26" y="10"/>
                </a:cxn>
              </a:cxnLst>
              <a:rect l="0" t="0" r="r" b="b"/>
              <a:pathLst>
                <a:path w="38" h="28">
                  <a:moveTo>
                    <a:pt x="26" y="10"/>
                  </a:moveTo>
                  <a:lnTo>
                    <a:pt x="26" y="10"/>
                  </a:lnTo>
                  <a:lnTo>
                    <a:pt x="0" y="0"/>
                  </a:lnTo>
                  <a:lnTo>
                    <a:pt x="0" y="0"/>
                  </a:lnTo>
                  <a:lnTo>
                    <a:pt x="0" y="8"/>
                  </a:lnTo>
                  <a:lnTo>
                    <a:pt x="2" y="12"/>
                  </a:lnTo>
                  <a:lnTo>
                    <a:pt x="4" y="14"/>
                  </a:lnTo>
                  <a:lnTo>
                    <a:pt x="4" y="14"/>
                  </a:lnTo>
                  <a:lnTo>
                    <a:pt x="16" y="18"/>
                  </a:lnTo>
                  <a:lnTo>
                    <a:pt x="16" y="18"/>
                  </a:lnTo>
                  <a:lnTo>
                    <a:pt x="38" y="28"/>
                  </a:lnTo>
                  <a:lnTo>
                    <a:pt x="38" y="28"/>
                  </a:lnTo>
                  <a:lnTo>
                    <a:pt x="34" y="16"/>
                  </a:lnTo>
                  <a:lnTo>
                    <a:pt x="34" y="16"/>
                  </a:lnTo>
                  <a:lnTo>
                    <a:pt x="30" y="12"/>
                  </a:lnTo>
                  <a:lnTo>
                    <a:pt x="26" y="10"/>
                  </a:lnTo>
                  <a:lnTo>
                    <a:pt x="2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1" name="Freeform 82"/>
            <p:cNvSpPr/>
            <p:nvPr/>
          </p:nvSpPr>
          <p:spPr bwMode="auto">
            <a:xfrm>
              <a:off x="3122613" y="1411288"/>
              <a:ext cx="66675" cy="44450"/>
            </a:xfrm>
            <a:custGeom>
              <a:avLst/>
              <a:gdLst/>
              <a:ahLst/>
              <a:cxnLst>
                <a:cxn ang="0">
                  <a:pos x="42" y="28"/>
                </a:cxn>
                <a:cxn ang="0">
                  <a:pos x="42" y="28"/>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28"/>
                </a:cxn>
                <a:cxn ang="0">
                  <a:pos x="42" y="28"/>
                </a:cxn>
              </a:cxnLst>
              <a:rect l="0" t="0" r="r" b="b"/>
              <a:pathLst>
                <a:path w="42" h="28">
                  <a:moveTo>
                    <a:pt x="42" y="28"/>
                  </a:moveTo>
                  <a:lnTo>
                    <a:pt x="42" y="28"/>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2" name="Freeform 83"/>
            <p:cNvSpPr/>
            <p:nvPr/>
          </p:nvSpPr>
          <p:spPr bwMode="auto">
            <a:xfrm>
              <a:off x="3630613" y="1160463"/>
              <a:ext cx="31750" cy="50800"/>
            </a:xfrm>
            <a:custGeom>
              <a:avLst/>
              <a:gdLst/>
              <a:ahLst/>
              <a:cxnLst>
                <a:cxn ang="0">
                  <a:pos x="20" y="14"/>
                </a:cxn>
                <a:cxn ang="0">
                  <a:pos x="20" y="14"/>
                </a:cxn>
                <a:cxn ang="0">
                  <a:pos x="20" y="12"/>
                </a:cxn>
                <a:cxn ang="0">
                  <a:pos x="20" y="12"/>
                </a:cxn>
                <a:cxn ang="0">
                  <a:pos x="14" y="8"/>
                </a:cxn>
                <a:cxn ang="0">
                  <a:pos x="14" y="8"/>
                </a:cxn>
                <a:cxn ang="0">
                  <a:pos x="6" y="4"/>
                </a:cxn>
                <a:cxn ang="0">
                  <a:pos x="0" y="0"/>
                </a:cxn>
                <a:cxn ang="0">
                  <a:pos x="0" y="0"/>
                </a:cxn>
                <a:cxn ang="0">
                  <a:pos x="14" y="32"/>
                </a:cxn>
                <a:cxn ang="0">
                  <a:pos x="14" y="32"/>
                </a:cxn>
                <a:cxn ang="0">
                  <a:pos x="20" y="14"/>
                </a:cxn>
                <a:cxn ang="0">
                  <a:pos x="20" y="14"/>
                </a:cxn>
              </a:cxnLst>
              <a:rect l="0" t="0" r="r" b="b"/>
              <a:pathLst>
                <a:path w="20" h="32">
                  <a:moveTo>
                    <a:pt x="20" y="14"/>
                  </a:moveTo>
                  <a:lnTo>
                    <a:pt x="20" y="14"/>
                  </a:lnTo>
                  <a:lnTo>
                    <a:pt x="20" y="12"/>
                  </a:lnTo>
                  <a:lnTo>
                    <a:pt x="20" y="12"/>
                  </a:lnTo>
                  <a:lnTo>
                    <a:pt x="14" y="8"/>
                  </a:lnTo>
                  <a:lnTo>
                    <a:pt x="14" y="8"/>
                  </a:lnTo>
                  <a:lnTo>
                    <a:pt x="6" y="4"/>
                  </a:lnTo>
                  <a:lnTo>
                    <a:pt x="0" y="0"/>
                  </a:lnTo>
                  <a:lnTo>
                    <a:pt x="0" y="0"/>
                  </a:lnTo>
                  <a:lnTo>
                    <a:pt x="14" y="32"/>
                  </a:lnTo>
                  <a:lnTo>
                    <a:pt x="14" y="32"/>
                  </a:lnTo>
                  <a:lnTo>
                    <a:pt x="20" y="14"/>
                  </a:lnTo>
                  <a:lnTo>
                    <a:pt x="2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3" name="Freeform 84"/>
            <p:cNvSpPr/>
            <p:nvPr/>
          </p:nvSpPr>
          <p:spPr bwMode="auto">
            <a:xfrm>
              <a:off x="3656013" y="1182688"/>
              <a:ext cx="31750" cy="63500"/>
            </a:xfrm>
            <a:custGeom>
              <a:avLst/>
              <a:gdLst/>
              <a:ahLst/>
              <a:cxnLst>
                <a:cxn ang="0">
                  <a:pos x="8" y="0"/>
                </a:cxn>
                <a:cxn ang="0">
                  <a:pos x="8" y="0"/>
                </a:cxn>
                <a:cxn ang="0">
                  <a:pos x="0" y="22"/>
                </a:cxn>
                <a:cxn ang="0">
                  <a:pos x="0" y="22"/>
                </a:cxn>
                <a:cxn ang="0">
                  <a:pos x="2" y="26"/>
                </a:cxn>
                <a:cxn ang="0">
                  <a:pos x="4" y="30"/>
                </a:cxn>
                <a:cxn ang="0">
                  <a:pos x="4" y="30"/>
                </a:cxn>
                <a:cxn ang="0">
                  <a:pos x="8" y="40"/>
                </a:cxn>
                <a:cxn ang="0">
                  <a:pos x="8" y="40"/>
                </a:cxn>
                <a:cxn ang="0">
                  <a:pos x="10" y="32"/>
                </a:cxn>
                <a:cxn ang="0">
                  <a:pos x="10" y="32"/>
                </a:cxn>
                <a:cxn ang="0">
                  <a:pos x="16" y="20"/>
                </a:cxn>
                <a:cxn ang="0">
                  <a:pos x="16" y="20"/>
                </a:cxn>
                <a:cxn ang="0">
                  <a:pos x="20" y="10"/>
                </a:cxn>
                <a:cxn ang="0">
                  <a:pos x="20" y="10"/>
                </a:cxn>
                <a:cxn ang="0">
                  <a:pos x="18" y="8"/>
                </a:cxn>
                <a:cxn ang="0">
                  <a:pos x="14" y="4"/>
                </a:cxn>
                <a:cxn ang="0">
                  <a:pos x="8" y="0"/>
                </a:cxn>
                <a:cxn ang="0">
                  <a:pos x="8" y="0"/>
                </a:cxn>
              </a:cxnLst>
              <a:rect l="0" t="0" r="r" b="b"/>
              <a:pathLst>
                <a:path w="20" h="40">
                  <a:moveTo>
                    <a:pt x="8" y="0"/>
                  </a:moveTo>
                  <a:lnTo>
                    <a:pt x="8" y="0"/>
                  </a:lnTo>
                  <a:lnTo>
                    <a:pt x="0" y="22"/>
                  </a:lnTo>
                  <a:lnTo>
                    <a:pt x="0" y="22"/>
                  </a:lnTo>
                  <a:lnTo>
                    <a:pt x="2" y="26"/>
                  </a:lnTo>
                  <a:lnTo>
                    <a:pt x="4" y="30"/>
                  </a:lnTo>
                  <a:lnTo>
                    <a:pt x="4" y="30"/>
                  </a:lnTo>
                  <a:lnTo>
                    <a:pt x="8" y="40"/>
                  </a:lnTo>
                  <a:lnTo>
                    <a:pt x="8" y="40"/>
                  </a:lnTo>
                  <a:lnTo>
                    <a:pt x="10" y="32"/>
                  </a:lnTo>
                  <a:lnTo>
                    <a:pt x="10" y="32"/>
                  </a:lnTo>
                  <a:lnTo>
                    <a:pt x="16" y="20"/>
                  </a:lnTo>
                  <a:lnTo>
                    <a:pt x="16" y="20"/>
                  </a:lnTo>
                  <a:lnTo>
                    <a:pt x="20" y="10"/>
                  </a:lnTo>
                  <a:lnTo>
                    <a:pt x="20" y="10"/>
                  </a:lnTo>
                  <a:lnTo>
                    <a:pt x="18" y="8"/>
                  </a:lnTo>
                  <a:lnTo>
                    <a:pt x="14" y="4"/>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4" name="Freeform 85"/>
            <p:cNvSpPr/>
            <p:nvPr/>
          </p:nvSpPr>
          <p:spPr bwMode="auto">
            <a:xfrm>
              <a:off x="3675063" y="1201738"/>
              <a:ext cx="28575" cy="76200"/>
            </a:xfrm>
            <a:custGeom>
              <a:avLst/>
              <a:gdLst/>
              <a:ahLst/>
              <a:cxnLst>
                <a:cxn ang="0">
                  <a:pos x="2" y="28"/>
                </a:cxn>
                <a:cxn ang="0">
                  <a:pos x="2" y="28"/>
                </a:cxn>
                <a:cxn ang="0">
                  <a:pos x="0" y="32"/>
                </a:cxn>
                <a:cxn ang="0">
                  <a:pos x="0" y="36"/>
                </a:cxn>
                <a:cxn ang="0">
                  <a:pos x="0" y="36"/>
                </a:cxn>
                <a:cxn ang="0">
                  <a:pos x="6" y="48"/>
                </a:cxn>
                <a:cxn ang="0">
                  <a:pos x="6" y="48"/>
                </a:cxn>
                <a:cxn ang="0">
                  <a:pos x="14" y="26"/>
                </a:cxn>
                <a:cxn ang="0">
                  <a:pos x="14" y="26"/>
                </a:cxn>
                <a:cxn ang="0">
                  <a:pos x="18" y="14"/>
                </a:cxn>
                <a:cxn ang="0">
                  <a:pos x="18" y="14"/>
                </a:cxn>
                <a:cxn ang="0">
                  <a:pos x="18" y="10"/>
                </a:cxn>
                <a:cxn ang="0">
                  <a:pos x="16" y="6"/>
                </a:cxn>
                <a:cxn ang="0">
                  <a:pos x="12" y="0"/>
                </a:cxn>
                <a:cxn ang="0">
                  <a:pos x="12" y="0"/>
                </a:cxn>
                <a:cxn ang="0">
                  <a:pos x="2" y="28"/>
                </a:cxn>
                <a:cxn ang="0">
                  <a:pos x="2" y="28"/>
                </a:cxn>
              </a:cxnLst>
              <a:rect l="0" t="0" r="r" b="b"/>
              <a:pathLst>
                <a:path w="18" h="48">
                  <a:moveTo>
                    <a:pt x="2" y="28"/>
                  </a:moveTo>
                  <a:lnTo>
                    <a:pt x="2" y="28"/>
                  </a:lnTo>
                  <a:lnTo>
                    <a:pt x="0" y="32"/>
                  </a:lnTo>
                  <a:lnTo>
                    <a:pt x="0" y="36"/>
                  </a:lnTo>
                  <a:lnTo>
                    <a:pt x="0" y="36"/>
                  </a:lnTo>
                  <a:lnTo>
                    <a:pt x="6" y="48"/>
                  </a:lnTo>
                  <a:lnTo>
                    <a:pt x="6" y="48"/>
                  </a:lnTo>
                  <a:lnTo>
                    <a:pt x="14" y="26"/>
                  </a:lnTo>
                  <a:lnTo>
                    <a:pt x="14" y="26"/>
                  </a:lnTo>
                  <a:lnTo>
                    <a:pt x="18" y="14"/>
                  </a:lnTo>
                  <a:lnTo>
                    <a:pt x="18" y="14"/>
                  </a:lnTo>
                  <a:lnTo>
                    <a:pt x="18" y="10"/>
                  </a:lnTo>
                  <a:lnTo>
                    <a:pt x="16" y="6"/>
                  </a:lnTo>
                  <a:lnTo>
                    <a:pt x="12" y="0"/>
                  </a:lnTo>
                  <a:lnTo>
                    <a:pt x="12" y="0"/>
                  </a:lnTo>
                  <a:lnTo>
                    <a:pt x="2" y="28"/>
                  </a:lnTo>
                  <a:lnTo>
                    <a:pt x="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5" name="Freeform 86"/>
            <p:cNvSpPr/>
            <p:nvPr/>
          </p:nvSpPr>
          <p:spPr bwMode="auto">
            <a:xfrm>
              <a:off x="3690938" y="1230313"/>
              <a:ext cx="25400" cy="79375"/>
            </a:xfrm>
            <a:custGeom>
              <a:avLst/>
              <a:gdLst/>
              <a:ahLst/>
              <a:cxnLst>
                <a:cxn ang="0">
                  <a:pos x="0" y="36"/>
                </a:cxn>
                <a:cxn ang="0">
                  <a:pos x="0" y="36"/>
                </a:cxn>
                <a:cxn ang="0">
                  <a:pos x="6" y="50"/>
                </a:cxn>
                <a:cxn ang="0">
                  <a:pos x="6" y="50"/>
                </a:cxn>
                <a:cxn ang="0">
                  <a:pos x="10" y="44"/>
                </a:cxn>
                <a:cxn ang="0">
                  <a:pos x="12" y="38"/>
                </a:cxn>
                <a:cxn ang="0">
                  <a:pos x="16" y="26"/>
                </a:cxn>
                <a:cxn ang="0">
                  <a:pos x="16" y="12"/>
                </a:cxn>
                <a:cxn ang="0">
                  <a:pos x="12" y="0"/>
                </a:cxn>
                <a:cxn ang="0">
                  <a:pos x="12" y="0"/>
                </a:cxn>
                <a:cxn ang="0">
                  <a:pos x="2" y="28"/>
                </a:cxn>
                <a:cxn ang="0">
                  <a:pos x="2" y="28"/>
                </a:cxn>
                <a:cxn ang="0">
                  <a:pos x="0" y="32"/>
                </a:cxn>
                <a:cxn ang="0">
                  <a:pos x="0" y="36"/>
                </a:cxn>
                <a:cxn ang="0">
                  <a:pos x="0" y="36"/>
                </a:cxn>
              </a:cxnLst>
              <a:rect l="0" t="0" r="r" b="b"/>
              <a:pathLst>
                <a:path w="16" h="50">
                  <a:moveTo>
                    <a:pt x="0" y="36"/>
                  </a:moveTo>
                  <a:lnTo>
                    <a:pt x="0" y="36"/>
                  </a:lnTo>
                  <a:lnTo>
                    <a:pt x="6" y="50"/>
                  </a:lnTo>
                  <a:lnTo>
                    <a:pt x="6" y="50"/>
                  </a:lnTo>
                  <a:lnTo>
                    <a:pt x="10" y="44"/>
                  </a:lnTo>
                  <a:lnTo>
                    <a:pt x="12" y="38"/>
                  </a:lnTo>
                  <a:lnTo>
                    <a:pt x="16" y="26"/>
                  </a:lnTo>
                  <a:lnTo>
                    <a:pt x="16" y="12"/>
                  </a:lnTo>
                  <a:lnTo>
                    <a:pt x="12" y="0"/>
                  </a:lnTo>
                  <a:lnTo>
                    <a:pt x="12" y="0"/>
                  </a:lnTo>
                  <a:lnTo>
                    <a:pt x="2" y="28"/>
                  </a:lnTo>
                  <a:lnTo>
                    <a:pt x="2" y="28"/>
                  </a:lnTo>
                  <a:lnTo>
                    <a:pt x="0" y="32"/>
                  </a:lnTo>
                  <a:lnTo>
                    <a:pt x="0" y="36"/>
                  </a:lnTo>
                  <a:lnTo>
                    <a:pt x="0"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6" name="Freeform 87"/>
            <p:cNvSpPr/>
            <p:nvPr/>
          </p:nvSpPr>
          <p:spPr bwMode="auto">
            <a:xfrm>
              <a:off x="3614738" y="1163638"/>
              <a:ext cx="31750" cy="50800"/>
            </a:xfrm>
            <a:custGeom>
              <a:avLst/>
              <a:gdLst/>
              <a:ahLst/>
              <a:cxnLst>
                <a:cxn ang="0">
                  <a:pos x="2" y="14"/>
                </a:cxn>
                <a:cxn ang="0">
                  <a:pos x="2" y="14"/>
                </a:cxn>
                <a:cxn ang="0">
                  <a:pos x="0" y="24"/>
                </a:cxn>
                <a:cxn ang="0">
                  <a:pos x="0" y="24"/>
                </a:cxn>
                <a:cxn ang="0">
                  <a:pos x="2" y="24"/>
                </a:cxn>
                <a:cxn ang="0">
                  <a:pos x="2" y="24"/>
                </a:cxn>
                <a:cxn ang="0">
                  <a:pos x="20" y="32"/>
                </a:cxn>
                <a:cxn ang="0">
                  <a:pos x="20" y="32"/>
                </a:cxn>
                <a:cxn ang="0">
                  <a:pos x="6" y="0"/>
                </a:cxn>
                <a:cxn ang="0">
                  <a:pos x="6" y="0"/>
                </a:cxn>
                <a:cxn ang="0">
                  <a:pos x="4" y="8"/>
                </a:cxn>
                <a:cxn ang="0">
                  <a:pos x="2" y="14"/>
                </a:cxn>
                <a:cxn ang="0">
                  <a:pos x="2" y="14"/>
                </a:cxn>
              </a:cxnLst>
              <a:rect l="0" t="0" r="r" b="b"/>
              <a:pathLst>
                <a:path w="20" h="32">
                  <a:moveTo>
                    <a:pt x="2" y="14"/>
                  </a:moveTo>
                  <a:lnTo>
                    <a:pt x="2" y="14"/>
                  </a:lnTo>
                  <a:lnTo>
                    <a:pt x="0" y="24"/>
                  </a:lnTo>
                  <a:lnTo>
                    <a:pt x="0" y="24"/>
                  </a:lnTo>
                  <a:lnTo>
                    <a:pt x="2" y="24"/>
                  </a:lnTo>
                  <a:lnTo>
                    <a:pt x="2" y="24"/>
                  </a:lnTo>
                  <a:lnTo>
                    <a:pt x="20" y="32"/>
                  </a:lnTo>
                  <a:lnTo>
                    <a:pt x="20" y="32"/>
                  </a:lnTo>
                  <a:lnTo>
                    <a:pt x="6" y="0"/>
                  </a:lnTo>
                  <a:lnTo>
                    <a:pt x="6" y="0"/>
                  </a:lnTo>
                  <a:lnTo>
                    <a:pt x="4" y="8"/>
                  </a:lnTo>
                  <a:lnTo>
                    <a:pt x="2" y="14"/>
                  </a:lnTo>
                  <a:lnTo>
                    <a:pt x="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7" name="Freeform 88"/>
            <p:cNvSpPr/>
            <p:nvPr/>
          </p:nvSpPr>
          <p:spPr bwMode="auto">
            <a:xfrm>
              <a:off x="3611563" y="1208088"/>
              <a:ext cx="47625" cy="41275"/>
            </a:xfrm>
            <a:custGeom>
              <a:avLst/>
              <a:gdLst/>
              <a:ahLst/>
              <a:cxnLst>
                <a:cxn ang="0">
                  <a:pos x="10" y="18"/>
                </a:cxn>
                <a:cxn ang="0">
                  <a:pos x="10" y="18"/>
                </a:cxn>
                <a:cxn ang="0">
                  <a:pos x="24" y="24"/>
                </a:cxn>
                <a:cxn ang="0">
                  <a:pos x="24" y="24"/>
                </a:cxn>
                <a:cxn ang="0">
                  <a:pos x="30" y="26"/>
                </a:cxn>
                <a:cxn ang="0">
                  <a:pos x="30" y="26"/>
                </a:cxn>
                <a:cxn ang="0">
                  <a:pos x="26" y="16"/>
                </a:cxn>
                <a:cxn ang="0">
                  <a:pos x="26" y="16"/>
                </a:cxn>
                <a:cxn ang="0">
                  <a:pos x="24" y="12"/>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6"/>
                  </a:lnTo>
                  <a:lnTo>
                    <a:pt x="26" y="16"/>
                  </a:lnTo>
                  <a:lnTo>
                    <a:pt x="24" y="12"/>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8" name="Freeform 89"/>
            <p:cNvSpPr/>
            <p:nvPr/>
          </p:nvSpPr>
          <p:spPr bwMode="auto">
            <a:xfrm>
              <a:off x="3611563" y="1239838"/>
              <a:ext cx="63500" cy="44450"/>
            </a:xfrm>
            <a:custGeom>
              <a:avLst/>
              <a:gdLst/>
              <a:ahLst/>
              <a:cxnLst>
                <a:cxn ang="0">
                  <a:pos x="4" y="14"/>
                </a:cxn>
                <a:cxn ang="0">
                  <a:pos x="4" y="14"/>
                </a:cxn>
                <a:cxn ang="0">
                  <a:pos x="16" y="18"/>
                </a:cxn>
                <a:cxn ang="0">
                  <a:pos x="16" y="18"/>
                </a:cxn>
                <a:cxn ang="0">
                  <a:pos x="40" y="28"/>
                </a:cxn>
                <a:cxn ang="0">
                  <a:pos x="40" y="28"/>
                </a:cxn>
                <a:cxn ang="0">
                  <a:pos x="34" y="14"/>
                </a:cxn>
                <a:cxn ang="0">
                  <a:pos x="34" y="14"/>
                </a:cxn>
                <a:cxn ang="0">
                  <a:pos x="32" y="12"/>
                </a:cxn>
                <a:cxn ang="0">
                  <a:pos x="28" y="10"/>
                </a:cxn>
                <a:cxn ang="0">
                  <a:pos x="28" y="10"/>
                </a:cxn>
                <a:cxn ang="0">
                  <a:pos x="0" y="0"/>
                </a:cxn>
                <a:cxn ang="0">
                  <a:pos x="0" y="0"/>
                </a:cxn>
                <a:cxn ang="0">
                  <a:pos x="2" y="8"/>
                </a:cxn>
                <a:cxn ang="0">
                  <a:pos x="2" y="12"/>
                </a:cxn>
                <a:cxn ang="0">
                  <a:pos x="4" y="14"/>
                </a:cxn>
                <a:cxn ang="0">
                  <a:pos x="4" y="14"/>
                </a:cxn>
              </a:cxnLst>
              <a:rect l="0" t="0" r="r" b="b"/>
              <a:pathLst>
                <a:path w="40" h="28">
                  <a:moveTo>
                    <a:pt x="4" y="14"/>
                  </a:moveTo>
                  <a:lnTo>
                    <a:pt x="4" y="14"/>
                  </a:lnTo>
                  <a:lnTo>
                    <a:pt x="16" y="18"/>
                  </a:lnTo>
                  <a:lnTo>
                    <a:pt x="16" y="18"/>
                  </a:lnTo>
                  <a:lnTo>
                    <a:pt x="40" y="28"/>
                  </a:lnTo>
                  <a:lnTo>
                    <a:pt x="40" y="28"/>
                  </a:lnTo>
                  <a:lnTo>
                    <a:pt x="34" y="14"/>
                  </a:lnTo>
                  <a:lnTo>
                    <a:pt x="34" y="14"/>
                  </a:lnTo>
                  <a:lnTo>
                    <a:pt x="32" y="12"/>
                  </a:lnTo>
                  <a:lnTo>
                    <a:pt x="28" y="10"/>
                  </a:lnTo>
                  <a:lnTo>
                    <a:pt x="28" y="10"/>
                  </a:lnTo>
                  <a:lnTo>
                    <a:pt x="0" y="0"/>
                  </a:lnTo>
                  <a:lnTo>
                    <a:pt x="0" y="0"/>
                  </a:lnTo>
                  <a:lnTo>
                    <a:pt x="2"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9" name="Freeform 90"/>
            <p:cNvSpPr/>
            <p:nvPr/>
          </p:nvSpPr>
          <p:spPr bwMode="auto">
            <a:xfrm>
              <a:off x="3621088" y="1268413"/>
              <a:ext cx="66675" cy="44450"/>
            </a:xfrm>
            <a:custGeom>
              <a:avLst/>
              <a:gdLst/>
              <a:ahLst/>
              <a:cxnLst>
                <a:cxn ang="0">
                  <a:pos x="42" y="28"/>
                </a:cxn>
                <a:cxn ang="0">
                  <a:pos x="42" y="28"/>
                </a:cxn>
                <a:cxn ang="0">
                  <a:pos x="36" y="16"/>
                </a:cxn>
                <a:cxn ang="0">
                  <a:pos x="36" y="16"/>
                </a:cxn>
                <a:cxn ang="0">
                  <a:pos x="32" y="14"/>
                </a:cxn>
                <a:cxn ang="0">
                  <a:pos x="28" y="12"/>
                </a:cxn>
                <a:cxn ang="0">
                  <a:pos x="28" y="12"/>
                </a:cxn>
                <a:cxn ang="0">
                  <a:pos x="0" y="0"/>
                </a:cxn>
                <a:cxn ang="0">
                  <a:pos x="0" y="0"/>
                </a:cxn>
                <a:cxn ang="0">
                  <a:pos x="6" y="12"/>
                </a:cxn>
                <a:cxn ang="0">
                  <a:pos x="16" y="22"/>
                </a:cxn>
                <a:cxn ang="0">
                  <a:pos x="28" y="28"/>
                </a:cxn>
                <a:cxn ang="0">
                  <a:pos x="34" y="28"/>
                </a:cxn>
                <a:cxn ang="0">
                  <a:pos x="42" y="28"/>
                </a:cxn>
                <a:cxn ang="0">
                  <a:pos x="42" y="28"/>
                </a:cxn>
              </a:cxnLst>
              <a:rect l="0" t="0" r="r" b="b"/>
              <a:pathLst>
                <a:path w="42" h="28">
                  <a:moveTo>
                    <a:pt x="42" y="28"/>
                  </a:moveTo>
                  <a:lnTo>
                    <a:pt x="42" y="28"/>
                  </a:lnTo>
                  <a:lnTo>
                    <a:pt x="36" y="16"/>
                  </a:lnTo>
                  <a:lnTo>
                    <a:pt x="36" y="16"/>
                  </a:lnTo>
                  <a:lnTo>
                    <a:pt x="32" y="14"/>
                  </a:lnTo>
                  <a:lnTo>
                    <a:pt x="28" y="12"/>
                  </a:lnTo>
                  <a:lnTo>
                    <a:pt x="28" y="12"/>
                  </a:lnTo>
                  <a:lnTo>
                    <a:pt x="0" y="0"/>
                  </a:lnTo>
                  <a:lnTo>
                    <a:pt x="0" y="0"/>
                  </a:lnTo>
                  <a:lnTo>
                    <a:pt x="6" y="12"/>
                  </a:lnTo>
                  <a:lnTo>
                    <a:pt x="16" y="22"/>
                  </a:lnTo>
                  <a:lnTo>
                    <a:pt x="28" y="28"/>
                  </a:lnTo>
                  <a:lnTo>
                    <a:pt x="34"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0" name="Freeform 91"/>
            <p:cNvSpPr/>
            <p:nvPr/>
          </p:nvSpPr>
          <p:spPr bwMode="auto">
            <a:xfrm>
              <a:off x="3484563" y="1106488"/>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1" name="Freeform 92"/>
            <p:cNvSpPr/>
            <p:nvPr/>
          </p:nvSpPr>
          <p:spPr bwMode="auto">
            <a:xfrm>
              <a:off x="3513138" y="1128713"/>
              <a:ext cx="28575" cy="63500"/>
            </a:xfrm>
            <a:custGeom>
              <a:avLst/>
              <a:gdLst/>
              <a:ahLst/>
              <a:cxnLst>
                <a:cxn ang="0">
                  <a:pos x="8" y="40"/>
                </a:cxn>
                <a:cxn ang="0">
                  <a:pos x="8" y="40"/>
                </a:cxn>
                <a:cxn ang="0">
                  <a:pos x="10" y="34"/>
                </a:cxn>
                <a:cxn ang="0">
                  <a:pos x="10" y="34"/>
                </a:cxn>
                <a:cxn ang="0">
                  <a:pos x="16" y="20"/>
                </a:cxn>
                <a:cxn ang="0">
                  <a:pos x="16" y="20"/>
                </a:cxn>
                <a:cxn ang="0">
                  <a:pos x="18" y="10"/>
                </a:cxn>
                <a:cxn ang="0">
                  <a:pos x="18" y="10"/>
                </a:cxn>
                <a:cxn ang="0">
                  <a:pos x="18" y="8"/>
                </a:cxn>
                <a:cxn ang="0">
                  <a:pos x="14" y="4"/>
                </a:cxn>
                <a:cxn ang="0">
                  <a:pos x="8" y="0"/>
                </a:cxn>
                <a:cxn ang="0">
                  <a:pos x="8" y="0"/>
                </a:cxn>
                <a:cxn ang="0">
                  <a:pos x="0" y="22"/>
                </a:cxn>
                <a:cxn ang="0">
                  <a:pos x="0" y="22"/>
                </a:cxn>
                <a:cxn ang="0">
                  <a:pos x="2" y="26"/>
                </a:cxn>
                <a:cxn ang="0">
                  <a:pos x="4" y="30"/>
                </a:cxn>
                <a:cxn ang="0">
                  <a:pos x="4" y="30"/>
                </a:cxn>
                <a:cxn ang="0">
                  <a:pos x="8" y="40"/>
                </a:cxn>
                <a:cxn ang="0">
                  <a:pos x="8" y="40"/>
                </a:cxn>
              </a:cxnLst>
              <a:rect l="0" t="0" r="r" b="b"/>
              <a:pathLst>
                <a:path w="18" h="40">
                  <a:moveTo>
                    <a:pt x="8" y="40"/>
                  </a:moveTo>
                  <a:lnTo>
                    <a:pt x="8" y="40"/>
                  </a:lnTo>
                  <a:lnTo>
                    <a:pt x="10" y="34"/>
                  </a:lnTo>
                  <a:lnTo>
                    <a:pt x="10" y="34"/>
                  </a:lnTo>
                  <a:lnTo>
                    <a:pt x="16" y="20"/>
                  </a:lnTo>
                  <a:lnTo>
                    <a:pt x="16" y="20"/>
                  </a:lnTo>
                  <a:lnTo>
                    <a:pt x="18" y="10"/>
                  </a:lnTo>
                  <a:lnTo>
                    <a:pt x="18" y="10"/>
                  </a:lnTo>
                  <a:lnTo>
                    <a:pt x="18" y="8"/>
                  </a:lnTo>
                  <a:lnTo>
                    <a:pt x="14" y="4"/>
                  </a:lnTo>
                  <a:lnTo>
                    <a:pt x="8" y="0"/>
                  </a:lnTo>
                  <a:lnTo>
                    <a:pt x="8" y="0"/>
                  </a:lnTo>
                  <a:lnTo>
                    <a:pt x="0" y="22"/>
                  </a:lnTo>
                  <a:lnTo>
                    <a:pt x="0" y="22"/>
                  </a:lnTo>
                  <a:lnTo>
                    <a:pt x="2" y="26"/>
                  </a:lnTo>
                  <a:lnTo>
                    <a:pt x="4" y="30"/>
                  </a:lnTo>
                  <a:lnTo>
                    <a:pt x="4" y="30"/>
                  </a:lnTo>
                  <a:lnTo>
                    <a:pt x="8" y="40"/>
                  </a:lnTo>
                  <a:lnTo>
                    <a:pt x="8"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2" name="Freeform 93"/>
            <p:cNvSpPr/>
            <p:nvPr/>
          </p:nvSpPr>
          <p:spPr bwMode="auto">
            <a:xfrm>
              <a:off x="3532188" y="1150938"/>
              <a:ext cx="28575" cy="76200"/>
            </a:xfrm>
            <a:custGeom>
              <a:avLst/>
              <a:gdLst/>
              <a:ahLst/>
              <a:cxnLst>
                <a:cxn ang="0">
                  <a:pos x="18" y="12"/>
                </a:cxn>
                <a:cxn ang="0">
                  <a:pos x="18" y="12"/>
                </a:cxn>
                <a:cxn ang="0">
                  <a:pos x="18" y="8"/>
                </a:cxn>
                <a:cxn ang="0">
                  <a:pos x="16" y="4"/>
                </a:cxn>
                <a:cxn ang="0">
                  <a:pos x="10" y="0"/>
                </a:cxn>
                <a:cxn ang="0">
                  <a:pos x="10" y="0"/>
                </a:cxn>
                <a:cxn ang="0">
                  <a:pos x="0" y="26"/>
                </a:cxn>
                <a:cxn ang="0">
                  <a:pos x="0" y="26"/>
                </a:cxn>
                <a:cxn ang="0">
                  <a:pos x="0" y="30"/>
                </a:cxn>
                <a:cxn ang="0">
                  <a:pos x="0" y="34"/>
                </a:cxn>
                <a:cxn ang="0">
                  <a:pos x="0" y="34"/>
                </a:cxn>
                <a:cxn ang="0">
                  <a:pos x="6" y="48"/>
                </a:cxn>
                <a:cxn ang="0">
                  <a:pos x="6" y="48"/>
                </a:cxn>
                <a:cxn ang="0">
                  <a:pos x="14" y="24"/>
                </a:cxn>
                <a:cxn ang="0">
                  <a:pos x="14" y="24"/>
                </a:cxn>
                <a:cxn ang="0">
                  <a:pos x="18" y="12"/>
                </a:cxn>
                <a:cxn ang="0">
                  <a:pos x="18" y="12"/>
                </a:cxn>
              </a:cxnLst>
              <a:rect l="0" t="0" r="r" b="b"/>
              <a:pathLst>
                <a:path w="18" h="48">
                  <a:moveTo>
                    <a:pt x="18" y="12"/>
                  </a:moveTo>
                  <a:lnTo>
                    <a:pt x="18" y="12"/>
                  </a:lnTo>
                  <a:lnTo>
                    <a:pt x="18" y="8"/>
                  </a:lnTo>
                  <a:lnTo>
                    <a:pt x="16" y="4"/>
                  </a:lnTo>
                  <a:lnTo>
                    <a:pt x="10" y="0"/>
                  </a:lnTo>
                  <a:lnTo>
                    <a:pt x="10" y="0"/>
                  </a:lnTo>
                  <a:lnTo>
                    <a:pt x="0" y="26"/>
                  </a:lnTo>
                  <a:lnTo>
                    <a:pt x="0" y="26"/>
                  </a:lnTo>
                  <a:lnTo>
                    <a:pt x="0" y="30"/>
                  </a:lnTo>
                  <a:lnTo>
                    <a:pt x="0" y="34"/>
                  </a:lnTo>
                  <a:lnTo>
                    <a:pt x="0" y="34"/>
                  </a:lnTo>
                  <a:lnTo>
                    <a:pt x="6" y="48"/>
                  </a:lnTo>
                  <a:lnTo>
                    <a:pt x="6" y="48"/>
                  </a:lnTo>
                  <a:lnTo>
                    <a:pt x="14" y="24"/>
                  </a:lnTo>
                  <a:lnTo>
                    <a:pt x="14" y="2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3" name="Freeform 94"/>
            <p:cNvSpPr/>
            <p:nvPr/>
          </p:nvSpPr>
          <p:spPr bwMode="auto">
            <a:xfrm>
              <a:off x="3544888" y="1176338"/>
              <a:ext cx="28575" cy="79375"/>
            </a:xfrm>
            <a:custGeom>
              <a:avLst/>
              <a:gdLst/>
              <a:ahLst/>
              <a:cxnLst>
                <a:cxn ang="0">
                  <a:pos x="6" y="50"/>
                </a:cxn>
                <a:cxn ang="0">
                  <a:pos x="6" y="50"/>
                </a:cxn>
                <a:cxn ang="0">
                  <a:pos x="12" y="44"/>
                </a:cxn>
                <a:cxn ang="0">
                  <a:pos x="14" y="38"/>
                </a:cxn>
                <a:cxn ang="0">
                  <a:pos x="18" y="26"/>
                </a:cxn>
                <a:cxn ang="0">
                  <a:pos x="18" y="12"/>
                </a:cxn>
                <a:cxn ang="0">
                  <a:pos x="14" y="0"/>
                </a:cxn>
                <a:cxn ang="0">
                  <a:pos x="14" y="0"/>
                </a:cxn>
                <a:cxn ang="0">
                  <a:pos x="4" y="28"/>
                </a:cxn>
                <a:cxn ang="0">
                  <a:pos x="4" y="28"/>
                </a:cxn>
                <a:cxn ang="0">
                  <a:pos x="2" y="32"/>
                </a:cxn>
                <a:cxn ang="0">
                  <a:pos x="0" y="36"/>
                </a:cxn>
                <a:cxn ang="0">
                  <a:pos x="0" y="36"/>
                </a:cxn>
                <a:cxn ang="0">
                  <a:pos x="6" y="50"/>
                </a:cxn>
                <a:cxn ang="0">
                  <a:pos x="6" y="50"/>
                </a:cxn>
              </a:cxnLst>
              <a:rect l="0" t="0" r="r" b="b"/>
              <a:pathLst>
                <a:path w="18" h="50">
                  <a:moveTo>
                    <a:pt x="6" y="50"/>
                  </a:moveTo>
                  <a:lnTo>
                    <a:pt x="6" y="50"/>
                  </a:lnTo>
                  <a:lnTo>
                    <a:pt x="12" y="44"/>
                  </a:lnTo>
                  <a:lnTo>
                    <a:pt x="14" y="38"/>
                  </a:lnTo>
                  <a:lnTo>
                    <a:pt x="18" y="26"/>
                  </a:lnTo>
                  <a:lnTo>
                    <a:pt x="18" y="12"/>
                  </a:lnTo>
                  <a:lnTo>
                    <a:pt x="14" y="0"/>
                  </a:lnTo>
                  <a:lnTo>
                    <a:pt x="14" y="0"/>
                  </a:lnTo>
                  <a:lnTo>
                    <a:pt x="4" y="28"/>
                  </a:lnTo>
                  <a:lnTo>
                    <a:pt x="4" y="28"/>
                  </a:lnTo>
                  <a:lnTo>
                    <a:pt x="2" y="32"/>
                  </a:lnTo>
                  <a:lnTo>
                    <a:pt x="0" y="36"/>
                  </a:lnTo>
                  <a:lnTo>
                    <a:pt x="0" y="36"/>
                  </a:lnTo>
                  <a:lnTo>
                    <a:pt x="6" y="50"/>
                  </a:lnTo>
                  <a:lnTo>
                    <a:pt x="6"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4" name="Freeform 95"/>
            <p:cNvSpPr/>
            <p:nvPr/>
          </p:nvSpPr>
          <p:spPr bwMode="auto">
            <a:xfrm>
              <a:off x="3471863" y="1109663"/>
              <a:ext cx="28575" cy="50800"/>
            </a:xfrm>
            <a:custGeom>
              <a:avLst/>
              <a:gdLst/>
              <a:ahLst/>
              <a:cxnLst>
                <a:cxn ang="0">
                  <a:pos x="2" y="16"/>
                </a:cxn>
                <a:cxn ang="0">
                  <a:pos x="2" y="16"/>
                </a:cxn>
                <a:cxn ang="0">
                  <a:pos x="0" y="24"/>
                </a:cxn>
                <a:cxn ang="0">
                  <a:pos x="0" y="24"/>
                </a:cxn>
                <a:cxn ang="0">
                  <a:pos x="2" y="24"/>
                </a:cxn>
                <a:cxn ang="0">
                  <a:pos x="2" y="24"/>
                </a:cxn>
                <a:cxn ang="0">
                  <a:pos x="18" y="32"/>
                </a:cxn>
                <a:cxn ang="0">
                  <a:pos x="18" y="32"/>
                </a:cxn>
                <a:cxn ang="0">
                  <a:pos x="4" y="0"/>
                </a:cxn>
                <a:cxn ang="0">
                  <a:pos x="4" y="0"/>
                </a:cxn>
                <a:cxn ang="0">
                  <a:pos x="4" y="8"/>
                </a:cxn>
                <a:cxn ang="0">
                  <a:pos x="2" y="16"/>
                </a:cxn>
                <a:cxn ang="0">
                  <a:pos x="2" y="16"/>
                </a:cxn>
              </a:cxnLst>
              <a:rect l="0" t="0" r="r" b="b"/>
              <a:pathLst>
                <a:path w="18" h="32">
                  <a:moveTo>
                    <a:pt x="2" y="16"/>
                  </a:moveTo>
                  <a:lnTo>
                    <a:pt x="2" y="16"/>
                  </a:lnTo>
                  <a:lnTo>
                    <a:pt x="0" y="24"/>
                  </a:lnTo>
                  <a:lnTo>
                    <a:pt x="0" y="24"/>
                  </a:lnTo>
                  <a:lnTo>
                    <a:pt x="2" y="24"/>
                  </a:lnTo>
                  <a:lnTo>
                    <a:pt x="2" y="24"/>
                  </a:lnTo>
                  <a:lnTo>
                    <a:pt x="18" y="32"/>
                  </a:lnTo>
                  <a:lnTo>
                    <a:pt x="18" y="32"/>
                  </a:lnTo>
                  <a:lnTo>
                    <a:pt x="4" y="0"/>
                  </a:lnTo>
                  <a:lnTo>
                    <a:pt x="4" y="0"/>
                  </a:lnTo>
                  <a:lnTo>
                    <a:pt x="4" y="8"/>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5" name="Freeform 96"/>
            <p:cNvSpPr/>
            <p:nvPr/>
          </p:nvSpPr>
          <p:spPr bwMode="auto">
            <a:xfrm>
              <a:off x="3468688" y="1154113"/>
              <a:ext cx="47625" cy="41275"/>
            </a:xfrm>
            <a:custGeom>
              <a:avLst/>
              <a:gdLst/>
              <a:ahLst/>
              <a:cxnLst>
                <a:cxn ang="0">
                  <a:pos x="10" y="18"/>
                </a:cxn>
                <a:cxn ang="0">
                  <a:pos x="10" y="18"/>
                </a:cxn>
                <a:cxn ang="0">
                  <a:pos x="24" y="24"/>
                </a:cxn>
                <a:cxn ang="0">
                  <a:pos x="24" y="24"/>
                </a:cxn>
                <a:cxn ang="0">
                  <a:pos x="30" y="26"/>
                </a:cxn>
                <a:cxn ang="0">
                  <a:pos x="30" y="26"/>
                </a:cxn>
                <a:cxn ang="0">
                  <a:pos x="26" y="18"/>
                </a:cxn>
                <a:cxn ang="0">
                  <a:pos x="26" y="18"/>
                </a:cxn>
                <a:cxn ang="0">
                  <a:pos x="24" y="12"/>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8"/>
                  </a:lnTo>
                  <a:lnTo>
                    <a:pt x="26" y="18"/>
                  </a:lnTo>
                  <a:lnTo>
                    <a:pt x="24" y="12"/>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6" name="Freeform 97"/>
            <p:cNvSpPr/>
            <p:nvPr/>
          </p:nvSpPr>
          <p:spPr bwMode="auto">
            <a:xfrm>
              <a:off x="3468688" y="1185863"/>
              <a:ext cx="60325" cy="44450"/>
            </a:xfrm>
            <a:custGeom>
              <a:avLst/>
              <a:gdLst/>
              <a:ahLst/>
              <a:cxnLst>
                <a:cxn ang="0">
                  <a:pos x="4" y="14"/>
                </a:cxn>
                <a:cxn ang="0">
                  <a:pos x="4" y="14"/>
                </a:cxn>
                <a:cxn ang="0">
                  <a:pos x="16" y="18"/>
                </a:cxn>
                <a:cxn ang="0">
                  <a:pos x="16" y="18"/>
                </a:cxn>
                <a:cxn ang="0">
                  <a:pos x="38" y="28"/>
                </a:cxn>
                <a:cxn ang="0">
                  <a:pos x="38" y="28"/>
                </a:cxn>
                <a:cxn ang="0">
                  <a:pos x="34" y="16"/>
                </a:cxn>
                <a:cxn ang="0">
                  <a:pos x="34" y="16"/>
                </a:cxn>
                <a:cxn ang="0">
                  <a:pos x="32" y="12"/>
                </a:cxn>
                <a:cxn ang="0">
                  <a:pos x="28" y="10"/>
                </a:cxn>
                <a:cxn ang="0">
                  <a:pos x="28" y="10"/>
                </a:cxn>
                <a:cxn ang="0">
                  <a:pos x="0" y="0"/>
                </a:cxn>
                <a:cxn ang="0">
                  <a:pos x="0" y="0"/>
                </a:cxn>
                <a:cxn ang="0">
                  <a:pos x="0" y="8"/>
                </a:cxn>
                <a:cxn ang="0">
                  <a:pos x="2" y="12"/>
                </a:cxn>
                <a:cxn ang="0">
                  <a:pos x="4" y="14"/>
                </a:cxn>
                <a:cxn ang="0">
                  <a:pos x="4" y="14"/>
                </a:cxn>
              </a:cxnLst>
              <a:rect l="0" t="0" r="r" b="b"/>
              <a:pathLst>
                <a:path w="38" h="28">
                  <a:moveTo>
                    <a:pt x="4" y="14"/>
                  </a:moveTo>
                  <a:lnTo>
                    <a:pt x="4" y="14"/>
                  </a:lnTo>
                  <a:lnTo>
                    <a:pt x="16" y="18"/>
                  </a:lnTo>
                  <a:lnTo>
                    <a:pt x="16" y="18"/>
                  </a:lnTo>
                  <a:lnTo>
                    <a:pt x="38" y="28"/>
                  </a:lnTo>
                  <a:lnTo>
                    <a:pt x="38" y="28"/>
                  </a:lnTo>
                  <a:lnTo>
                    <a:pt x="34" y="16"/>
                  </a:lnTo>
                  <a:lnTo>
                    <a:pt x="34" y="16"/>
                  </a:lnTo>
                  <a:lnTo>
                    <a:pt x="32" y="12"/>
                  </a:lnTo>
                  <a:lnTo>
                    <a:pt x="28" y="10"/>
                  </a:lnTo>
                  <a:lnTo>
                    <a:pt x="28" y="10"/>
                  </a:lnTo>
                  <a:lnTo>
                    <a:pt x="0" y="0"/>
                  </a:lnTo>
                  <a:lnTo>
                    <a:pt x="0" y="0"/>
                  </a:lnTo>
                  <a:lnTo>
                    <a:pt x="0"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7" name="Freeform 98"/>
            <p:cNvSpPr/>
            <p:nvPr/>
          </p:nvSpPr>
          <p:spPr bwMode="auto">
            <a:xfrm>
              <a:off x="3475038" y="1214438"/>
              <a:ext cx="66675" cy="44450"/>
            </a:xfrm>
            <a:custGeom>
              <a:avLst/>
              <a:gdLst/>
              <a:ahLst/>
              <a:cxnLst>
                <a:cxn ang="0">
                  <a:pos x="42" y="28"/>
                </a:cxn>
                <a:cxn ang="0">
                  <a:pos x="42" y="28"/>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28"/>
                </a:cxn>
                <a:cxn ang="0">
                  <a:pos x="42" y="28"/>
                </a:cxn>
              </a:cxnLst>
              <a:rect l="0" t="0" r="r" b="b"/>
              <a:pathLst>
                <a:path w="42" h="28">
                  <a:moveTo>
                    <a:pt x="42" y="28"/>
                  </a:moveTo>
                  <a:lnTo>
                    <a:pt x="42" y="28"/>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8" name="Freeform 99"/>
            <p:cNvSpPr/>
            <p:nvPr/>
          </p:nvSpPr>
          <p:spPr bwMode="auto">
            <a:xfrm>
              <a:off x="3449638" y="1373188"/>
              <a:ext cx="34925" cy="63500"/>
            </a:xfrm>
            <a:custGeom>
              <a:avLst/>
              <a:gdLst/>
              <a:ahLst/>
              <a:cxnLst>
                <a:cxn ang="0">
                  <a:pos x="14" y="12"/>
                </a:cxn>
                <a:cxn ang="0">
                  <a:pos x="14" y="12"/>
                </a:cxn>
                <a:cxn ang="0">
                  <a:pos x="8" y="8"/>
                </a:cxn>
                <a:cxn ang="0">
                  <a:pos x="0" y="0"/>
                </a:cxn>
                <a:cxn ang="0">
                  <a:pos x="0" y="0"/>
                </a:cxn>
                <a:cxn ang="0">
                  <a:pos x="10" y="40"/>
                </a:cxn>
                <a:cxn ang="0">
                  <a:pos x="10" y="40"/>
                </a:cxn>
                <a:cxn ang="0">
                  <a:pos x="20" y="22"/>
                </a:cxn>
                <a:cxn ang="0">
                  <a:pos x="20" y="22"/>
                </a:cxn>
                <a:cxn ang="0">
                  <a:pos x="22" y="20"/>
                </a:cxn>
                <a:cxn ang="0">
                  <a:pos x="22" y="20"/>
                </a:cxn>
                <a:cxn ang="0">
                  <a:pos x="14" y="12"/>
                </a:cxn>
                <a:cxn ang="0">
                  <a:pos x="14" y="12"/>
                </a:cxn>
              </a:cxnLst>
              <a:rect l="0" t="0" r="r" b="b"/>
              <a:pathLst>
                <a:path w="22" h="40">
                  <a:moveTo>
                    <a:pt x="14" y="12"/>
                  </a:moveTo>
                  <a:lnTo>
                    <a:pt x="14" y="12"/>
                  </a:lnTo>
                  <a:lnTo>
                    <a:pt x="8" y="8"/>
                  </a:lnTo>
                  <a:lnTo>
                    <a:pt x="0" y="0"/>
                  </a:lnTo>
                  <a:lnTo>
                    <a:pt x="0" y="0"/>
                  </a:lnTo>
                  <a:lnTo>
                    <a:pt x="10" y="40"/>
                  </a:lnTo>
                  <a:lnTo>
                    <a:pt x="10" y="40"/>
                  </a:lnTo>
                  <a:lnTo>
                    <a:pt x="20" y="22"/>
                  </a:lnTo>
                  <a:lnTo>
                    <a:pt x="20" y="22"/>
                  </a:lnTo>
                  <a:lnTo>
                    <a:pt x="22" y="20"/>
                  </a:lnTo>
                  <a:lnTo>
                    <a:pt x="22" y="20"/>
                  </a:lnTo>
                  <a:lnTo>
                    <a:pt x="14" y="12"/>
                  </a:lnTo>
                  <a:lnTo>
                    <a:pt x="1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9" name="Freeform 100"/>
            <p:cNvSpPr/>
            <p:nvPr/>
          </p:nvSpPr>
          <p:spPr bwMode="auto">
            <a:xfrm>
              <a:off x="3468688" y="1411288"/>
              <a:ext cx="38100" cy="69850"/>
            </a:xfrm>
            <a:custGeom>
              <a:avLst/>
              <a:gdLst/>
              <a:ahLst/>
              <a:cxnLst>
                <a:cxn ang="0">
                  <a:pos x="14" y="0"/>
                </a:cxn>
                <a:cxn ang="0">
                  <a:pos x="14" y="0"/>
                </a:cxn>
                <a:cxn ang="0">
                  <a:pos x="0" y="22"/>
                </a:cxn>
                <a:cxn ang="0">
                  <a:pos x="0" y="22"/>
                </a:cxn>
                <a:cxn ang="0">
                  <a:pos x="0" y="28"/>
                </a:cxn>
                <a:cxn ang="0">
                  <a:pos x="2" y="32"/>
                </a:cxn>
                <a:cxn ang="0">
                  <a:pos x="2" y="32"/>
                </a:cxn>
                <a:cxn ang="0">
                  <a:pos x="4" y="44"/>
                </a:cxn>
                <a:cxn ang="0">
                  <a:pos x="4" y="44"/>
                </a:cxn>
                <a:cxn ang="0">
                  <a:pos x="6" y="40"/>
                </a:cxn>
                <a:cxn ang="0">
                  <a:pos x="8" y="36"/>
                </a:cxn>
                <a:cxn ang="0">
                  <a:pos x="8" y="36"/>
                </a:cxn>
                <a:cxn ang="0">
                  <a:pos x="18" y="22"/>
                </a:cxn>
                <a:cxn ang="0">
                  <a:pos x="18" y="22"/>
                </a:cxn>
                <a:cxn ang="0">
                  <a:pos x="24" y="12"/>
                </a:cxn>
                <a:cxn ang="0">
                  <a:pos x="24" y="12"/>
                </a:cxn>
                <a:cxn ang="0">
                  <a:pos x="22" y="10"/>
                </a:cxn>
                <a:cxn ang="0">
                  <a:pos x="20" y="6"/>
                </a:cxn>
                <a:cxn ang="0">
                  <a:pos x="14" y="0"/>
                </a:cxn>
                <a:cxn ang="0">
                  <a:pos x="14" y="0"/>
                </a:cxn>
              </a:cxnLst>
              <a:rect l="0" t="0" r="r" b="b"/>
              <a:pathLst>
                <a:path w="24" h="44">
                  <a:moveTo>
                    <a:pt x="14" y="0"/>
                  </a:moveTo>
                  <a:lnTo>
                    <a:pt x="14" y="0"/>
                  </a:lnTo>
                  <a:lnTo>
                    <a:pt x="0" y="22"/>
                  </a:lnTo>
                  <a:lnTo>
                    <a:pt x="0" y="22"/>
                  </a:lnTo>
                  <a:lnTo>
                    <a:pt x="0" y="28"/>
                  </a:lnTo>
                  <a:lnTo>
                    <a:pt x="2" y="32"/>
                  </a:lnTo>
                  <a:lnTo>
                    <a:pt x="2" y="32"/>
                  </a:lnTo>
                  <a:lnTo>
                    <a:pt x="4" y="44"/>
                  </a:lnTo>
                  <a:lnTo>
                    <a:pt x="4" y="44"/>
                  </a:lnTo>
                  <a:lnTo>
                    <a:pt x="6" y="40"/>
                  </a:lnTo>
                  <a:lnTo>
                    <a:pt x="8" y="36"/>
                  </a:lnTo>
                  <a:lnTo>
                    <a:pt x="8" y="36"/>
                  </a:lnTo>
                  <a:lnTo>
                    <a:pt x="18" y="22"/>
                  </a:lnTo>
                  <a:lnTo>
                    <a:pt x="18" y="22"/>
                  </a:lnTo>
                  <a:lnTo>
                    <a:pt x="24" y="12"/>
                  </a:lnTo>
                  <a:lnTo>
                    <a:pt x="24" y="12"/>
                  </a:lnTo>
                  <a:lnTo>
                    <a:pt x="22" y="10"/>
                  </a:lnTo>
                  <a:lnTo>
                    <a:pt x="20" y="6"/>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0" name="Freeform 101"/>
            <p:cNvSpPr/>
            <p:nvPr/>
          </p:nvSpPr>
          <p:spPr bwMode="auto">
            <a:xfrm>
              <a:off x="3478213" y="1439863"/>
              <a:ext cx="44450" cy="82550"/>
            </a:xfrm>
            <a:custGeom>
              <a:avLst/>
              <a:gdLst/>
              <a:ahLst/>
              <a:cxnLst>
                <a:cxn ang="0">
                  <a:pos x="4" y="28"/>
                </a:cxn>
                <a:cxn ang="0">
                  <a:pos x="4" y="28"/>
                </a:cxn>
                <a:cxn ang="0">
                  <a:pos x="0" y="32"/>
                </a:cxn>
                <a:cxn ang="0">
                  <a:pos x="0" y="36"/>
                </a:cxn>
                <a:cxn ang="0">
                  <a:pos x="0" y="36"/>
                </a:cxn>
                <a:cxn ang="0">
                  <a:pos x="4" y="52"/>
                </a:cxn>
                <a:cxn ang="0">
                  <a:pos x="4" y="52"/>
                </a:cxn>
                <a:cxn ang="0">
                  <a:pos x="18" y="28"/>
                </a:cxn>
                <a:cxn ang="0">
                  <a:pos x="18" y="28"/>
                </a:cxn>
                <a:cxn ang="0">
                  <a:pos x="26" y="16"/>
                </a:cxn>
                <a:cxn ang="0">
                  <a:pos x="26" y="16"/>
                </a:cxn>
                <a:cxn ang="0">
                  <a:pos x="28" y="12"/>
                </a:cxn>
                <a:cxn ang="0">
                  <a:pos x="26" y="6"/>
                </a:cxn>
                <a:cxn ang="0">
                  <a:pos x="22" y="0"/>
                </a:cxn>
                <a:cxn ang="0">
                  <a:pos x="22" y="0"/>
                </a:cxn>
                <a:cxn ang="0">
                  <a:pos x="4" y="28"/>
                </a:cxn>
                <a:cxn ang="0">
                  <a:pos x="4" y="28"/>
                </a:cxn>
              </a:cxnLst>
              <a:rect l="0" t="0" r="r" b="b"/>
              <a:pathLst>
                <a:path w="28" h="52">
                  <a:moveTo>
                    <a:pt x="4" y="28"/>
                  </a:moveTo>
                  <a:lnTo>
                    <a:pt x="4" y="28"/>
                  </a:lnTo>
                  <a:lnTo>
                    <a:pt x="0" y="32"/>
                  </a:lnTo>
                  <a:lnTo>
                    <a:pt x="0" y="36"/>
                  </a:lnTo>
                  <a:lnTo>
                    <a:pt x="0" y="36"/>
                  </a:lnTo>
                  <a:lnTo>
                    <a:pt x="4" y="52"/>
                  </a:lnTo>
                  <a:lnTo>
                    <a:pt x="4" y="52"/>
                  </a:lnTo>
                  <a:lnTo>
                    <a:pt x="18" y="28"/>
                  </a:lnTo>
                  <a:lnTo>
                    <a:pt x="18" y="28"/>
                  </a:lnTo>
                  <a:lnTo>
                    <a:pt x="26" y="16"/>
                  </a:lnTo>
                  <a:lnTo>
                    <a:pt x="26" y="16"/>
                  </a:lnTo>
                  <a:lnTo>
                    <a:pt x="28" y="12"/>
                  </a:lnTo>
                  <a:lnTo>
                    <a:pt x="26" y="6"/>
                  </a:lnTo>
                  <a:lnTo>
                    <a:pt x="22" y="0"/>
                  </a:lnTo>
                  <a:lnTo>
                    <a:pt x="22" y="0"/>
                  </a:lnTo>
                  <a:lnTo>
                    <a:pt x="4" y="28"/>
                  </a:lnTo>
                  <a:lnTo>
                    <a:pt x="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1" name="Freeform 102"/>
            <p:cNvSpPr/>
            <p:nvPr/>
          </p:nvSpPr>
          <p:spPr bwMode="auto">
            <a:xfrm>
              <a:off x="3487738" y="1471613"/>
              <a:ext cx="38100" cy="85725"/>
            </a:xfrm>
            <a:custGeom>
              <a:avLst/>
              <a:gdLst/>
              <a:ahLst/>
              <a:cxnLst>
                <a:cxn ang="0">
                  <a:pos x="0" y="38"/>
                </a:cxn>
                <a:cxn ang="0">
                  <a:pos x="0" y="38"/>
                </a:cxn>
                <a:cxn ang="0">
                  <a:pos x="2" y="54"/>
                </a:cxn>
                <a:cxn ang="0">
                  <a:pos x="2" y="54"/>
                </a:cxn>
                <a:cxn ang="0">
                  <a:pos x="10" y="50"/>
                </a:cxn>
                <a:cxn ang="0">
                  <a:pos x="14" y="44"/>
                </a:cxn>
                <a:cxn ang="0">
                  <a:pos x="18" y="38"/>
                </a:cxn>
                <a:cxn ang="0">
                  <a:pos x="22" y="30"/>
                </a:cxn>
                <a:cxn ang="0">
                  <a:pos x="24" y="16"/>
                </a:cxn>
                <a:cxn ang="0">
                  <a:pos x="24" y="0"/>
                </a:cxn>
                <a:cxn ang="0">
                  <a:pos x="24" y="0"/>
                </a:cxn>
                <a:cxn ang="0">
                  <a:pos x="4" y="30"/>
                </a:cxn>
                <a:cxn ang="0">
                  <a:pos x="4" y="30"/>
                </a:cxn>
                <a:cxn ang="0">
                  <a:pos x="2" y="34"/>
                </a:cxn>
                <a:cxn ang="0">
                  <a:pos x="0" y="38"/>
                </a:cxn>
                <a:cxn ang="0">
                  <a:pos x="0" y="38"/>
                </a:cxn>
              </a:cxnLst>
              <a:rect l="0" t="0" r="r" b="b"/>
              <a:pathLst>
                <a:path w="24" h="54">
                  <a:moveTo>
                    <a:pt x="0" y="38"/>
                  </a:moveTo>
                  <a:lnTo>
                    <a:pt x="0" y="38"/>
                  </a:lnTo>
                  <a:lnTo>
                    <a:pt x="2" y="54"/>
                  </a:lnTo>
                  <a:lnTo>
                    <a:pt x="2" y="54"/>
                  </a:lnTo>
                  <a:lnTo>
                    <a:pt x="10" y="50"/>
                  </a:lnTo>
                  <a:lnTo>
                    <a:pt x="14" y="44"/>
                  </a:lnTo>
                  <a:lnTo>
                    <a:pt x="18" y="38"/>
                  </a:lnTo>
                  <a:lnTo>
                    <a:pt x="22" y="30"/>
                  </a:lnTo>
                  <a:lnTo>
                    <a:pt x="24" y="16"/>
                  </a:lnTo>
                  <a:lnTo>
                    <a:pt x="24" y="0"/>
                  </a:lnTo>
                  <a:lnTo>
                    <a:pt x="24" y="0"/>
                  </a:lnTo>
                  <a:lnTo>
                    <a:pt x="4" y="30"/>
                  </a:lnTo>
                  <a:lnTo>
                    <a:pt x="4" y="30"/>
                  </a:lnTo>
                  <a:lnTo>
                    <a:pt x="2" y="34"/>
                  </a:lnTo>
                  <a:lnTo>
                    <a:pt x="0" y="38"/>
                  </a:lnTo>
                  <a:lnTo>
                    <a:pt x="0"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2" name="Freeform 103"/>
            <p:cNvSpPr/>
            <p:nvPr/>
          </p:nvSpPr>
          <p:spPr bwMode="auto">
            <a:xfrm>
              <a:off x="3424238" y="1376363"/>
              <a:ext cx="31750" cy="63500"/>
            </a:xfrm>
            <a:custGeom>
              <a:avLst/>
              <a:gdLst/>
              <a:ahLst/>
              <a:cxnLst>
                <a:cxn ang="0">
                  <a:pos x="4" y="16"/>
                </a:cxn>
                <a:cxn ang="0">
                  <a:pos x="4" y="16"/>
                </a:cxn>
                <a:cxn ang="0">
                  <a:pos x="0" y="26"/>
                </a:cxn>
                <a:cxn ang="0">
                  <a:pos x="0" y="26"/>
                </a:cxn>
                <a:cxn ang="0">
                  <a:pos x="2" y="26"/>
                </a:cxn>
                <a:cxn ang="0">
                  <a:pos x="2" y="26"/>
                </a:cxn>
                <a:cxn ang="0">
                  <a:pos x="20" y="40"/>
                </a:cxn>
                <a:cxn ang="0">
                  <a:pos x="20" y="40"/>
                </a:cxn>
                <a:cxn ang="0">
                  <a:pos x="12" y="0"/>
                </a:cxn>
                <a:cxn ang="0">
                  <a:pos x="12" y="0"/>
                </a:cxn>
                <a:cxn ang="0">
                  <a:pos x="8" y="8"/>
                </a:cxn>
                <a:cxn ang="0">
                  <a:pos x="4" y="16"/>
                </a:cxn>
                <a:cxn ang="0">
                  <a:pos x="4" y="16"/>
                </a:cxn>
              </a:cxnLst>
              <a:rect l="0" t="0" r="r" b="b"/>
              <a:pathLst>
                <a:path w="20" h="40">
                  <a:moveTo>
                    <a:pt x="4" y="16"/>
                  </a:moveTo>
                  <a:lnTo>
                    <a:pt x="4" y="16"/>
                  </a:lnTo>
                  <a:lnTo>
                    <a:pt x="0" y="26"/>
                  </a:lnTo>
                  <a:lnTo>
                    <a:pt x="0" y="26"/>
                  </a:lnTo>
                  <a:lnTo>
                    <a:pt x="2" y="26"/>
                  </a:lnTo>
                  <a:lnTo>
                    <a:pt x="2" y="26"/>
                  </a:lnTo>
                  <a:lnTo>
                    <a:pt x="20" y="40"/>
                  </a:lnTo>
                  <a:lnTo>
                    <a:pt x="20" y="40"/>
                  </a:lnTo>
                  <a:lnTo>
                    <a:pt x="12" y="0"/>
                  </a:lnTo>
                  <a:lnTo>
                    <a:pt x="12" y="0"/>
                  </a:lnTo>
                  <a:lnTo>
                    <a:pt x="8" y="8"/>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3" name="Freeform 104"/>
            <p:cNvSpPr/>
            <p:nvPr/>
          </p:nvSpPr>
          <p:spPr bwMode="auto">
            <a:xfrm>
              <a:off x="3414713" y="1423988"/>
              <a:ext cx="47625" cy="60325"/>
            </a:xfrm>
            <a:custGeom>
              <a:avLst/>
              <a:gdLst/>
              <a:ahLst/>
              <a:cxnLst>
                <a:cxn ang="0">
                  <a:pos x="0" y="16"/>
                </a:cxn>
                <a:cxn ang="0">
                  <a:pos x="0" y="16"/>
                </a:cxn>
                <a:cxn ang="0">
                  <a:pos x="10" y="22"/>
                </a:cxn>
                <a:cxn ang="0">
                  <a:pos x="10" y="22"/>
                </a:cxn>
                <a:cxn ang="0">
                  <a:pos x="24" y="32"/>
                </a:cxn>
                <a:cxn ang="0">
                  <a:pos x="24" y="32"/>
                </a:cxn>
                <a:cxn ang="0">
                  <a:pos x="26" y="36"/>
                </a:cxn>
                <a:cxn ang="0">
                  <a:pos x="30" y="38"/>
                </a:cxn>
                <a:cxn ang="0">
                  <a:pos x="30" y="38"/>
                </a:cxn>
                <a:cxn ang="0">
                  <a:pos x="28" y="26"/>
                </a:cxn>
                <a:cxn ang="0">
                  <a:pos x="28" y="26"/>
                </a:cxn>
                <a:cxn ang="0">
                  <a:pos x="28" y="20"/>
                </a:cxn>
                <a:cxn ang="0">
                  <a:pos x="26" y="16"/>
                </a:cxn>
                <a:cxn ang="0">
                  <a:pos x="26" y="16"/>
                </a:cxn>
                <a:cxn ang="0">
                  <a:pos x="4" y="0"/>
                </a:cxn>
                <a:cxn ang="0">
                  <a:pos x="4" y="0"/>
                </a:cxn>
                <a:cxn ang="0">
                  <a:pos x="2" y="8"/>
                </a:cxn>
                <a:cxn ang="0">
                  <a:pos x="0" y="12"/>
                </a:cxn>
                <a:cxn ang="0">
                  <a:pos x="0" y="16"/>
                </a:cxn>
                <a:cxn ang="0">
                  <a:pos x="0" y="16"/>
                </a:cxn>
              </a:cxnLst>
              <a:rect l="0" t="0" r="r" b="b"/>
              <a:pathLst>
                <a:path w="30" h="38">
                  <a:moveTo>
                    <a:pt x="0" y="16"/>
                  </a:moveTo>
                  <a:lnTo>
                    <a:pt x="0" y="16"/>
                  </a:lnTo>
                  <a:lnTo>
                    <a:pt x="10" y="22"/>
                  </a:lnTo>
                  <a:lnTo>
                    <a:pt x="10" y="22"/>
                  </a:lnTo>
                  <a:lnTo>
                    <a:pt x="24" y="32"/>
                  </a:lnTo>
                  <a:lnTo>
                    <a:pt x="24" y="32"/>
                  </a:lnTo>
                  <a:lnTo>
                    <a:pt x="26" y="36"/>
                  </a:lnTo>
                  <a:lnTo>
                    <a:pt x="30" y="38"/>
                  </a:lnTo>
                  <a:lnTo>
                    <a:pt x="30" y="38"/>
                  </a:lnTo>
                  <a:lnTo>
                    <a:pt x="28" y="26"/>
                  </a:lnTo>
                  <a:lnTo>
                    <a:pt x="28" y="26"/>
                  </a:lnTo>
                  <a:lnTo>
                    <a:pt x="28" y="20"/>
                  </a:lnTo>
                  <a:lnTo>
                    <a:pt x="26" y="16"/>
                  </a:lnTo>
                  <a:lnTo>
                    <a:pt x="26" y="16"/>
                  </a:lnTo>
                  <a:lnTo>
                    <a:pt x="4" y="0"/>
                  </a:lnTo>
                  <a:lnTo>
                    <a:pt x="4" y="0"/>
                  </a:lnTo>
                  <a:lnTo>
                    <a:pt x="2" y="8"/>
                  </a:lnTo>
                  <a:lnTo>
                    <a:pt x="0" y="12"/>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4" name="Freeform 105"/>
            <p:cNvSpPr/>
            <p:nvPr/>
          </p:nvSpPr>
          <p:spPr bwMode="auto">
            <a:xfrm>
              <a:off x="3411538" y="1458913"/>
              <a:ext cx="57150" cy="66675"/>
            </a:xfrm>
            <a:custGeom>
              <a:avLst/>
              <a:gdLst/>
              <a:ahLst/>
              <a:cxnLst>
                <a:cxn ang="0">
                  <a:pos x="2" y="16"/>
                </a:cxn>
                <a:cxn ang="0">
                  <a:pos x="2" y="16"/>
                </a:cxn>
                <a:cxn ang="0">
                  <a:pos x="14" y="26"/>
                </a:cxn>
                <a:cxn ang="0">
                  <a:pos x="14" y="26"/>
                </a:cxn>
                <a:cxn ang="0">
                  <a:pos x="36" y="42"/>
                </a:cxn>
                <a:cxn ang="0">
                  <a:pos x="36" y="42"/>
                </a:cxn>
                <a:cxn ang="0">
                  <a:pos x="34" y="26"/>
                </a:cxn>
                <a:cxn ang="0">
                  <a:pos x="34" y="26"/>
                </a:cxn>
                <a:cxn ang="0">
                  <a:pos x="32" y="22"/>
                </a:cxn>
                <a:cxn ang="0">
                  <a:pos x="28" y="18"/>
                </a:cxn>
                <a:cxn ang="0">
                  <a:pos x="28" y="18"/>
                </a:cxn>
                <a:cxn ang="0">
                  <a:pos x="0" y="0"/>
                </a:cxn>
                <a:cxn ang="0">
                  <a:pos x="0" y="0"/>
                </a:cxn>
                <a:cxn ang="0">
                  <a:pos x="0" y="8"/>
                </a:cxn>
                <a:cxn ang="0">
                  <a:pos x="0" y="14"/>
                </a:cxn>
                <a:cxn ang="0">
                  <a:pos x="2" y="16"/>
                </a:cxn>
                <a:cxn ang="0">
                  <a:pos x="2" y="16"/>
                </a:cxn>
              </a:cxnLst>
              <a:rect l="0" t="0" r="r" b="b"/>
              <a:pathLst>
                <a:path w="36" h="42">
                  <a:moveTo>
                    <a:pt x="2" y="16"/>
                  </a:moveTo>
                  <a:lnTo>
                    <a:pt x="2" y="16"/>
                  </a:lnTo>
                  <a:lnTo>
                    <a:pt x="14" y="26"/>
                  </a:lnTo>
                  <a:lnTo>
                    <a:pt x="14" y="26"/>
                  </a:lnTo>
                  <a:lnTo>
                    <a:pt x="36" y="42"/>
                  </a:lnTo>
                  <a:lnTo>
                    <a:pt x="36" y="42"/>
                  </a:lnTo>
                  <a:lnTo>
                    <a:pt x="34" y="26"/>
                  </a:lnTo>
                  <a:lnTo>
                    <a:pt x="34" y="26"/>
                  </a:lnTo>
                  <a:lnTo>
                    <a:pt x="32" y="22"/>
                  </a:lnTo>
                  <a:lnTo>
                    <a:pt x="28" y="18"/>
                  </a:lnTo>
                  <a:lnTo>
                    <a:pt x="28" y="18"/>
                  </a:lnTo>
                  <a:lnTo>
                    <a:pt x="0" y="0"/>
                  </a:lnTo>
                  <a:lnTo>
                    <a:pt x="0" y="0"/>
                  </a:lnTo>
                  <a:lnTo>
                    <a:pt x="0" y="8"/>
                  </a:lnTo>
                  <a:lnTo>
                    <a:pt x="0" y="14"/>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5" name="Freeform 106"/>
            <p:cNvSpPr/>
            <p:nvPr/>
          </p:nvSpPr>
          <p:spPr bwMode="auto">
            <a:xfrm>
              <a:off x="3411538" y="1493838"/>
              <a:ext cx="63500" cy="66675"/>
            </a:xfrm>
            <a:custGeom>
              <a:avLst/>
              <a:gdLst/>
              <a:ahLst/>
              <a:cxnLst>
                <a:cxn ang="0">
                  <a:pos x="30" y="20"/>
                </a:cxn>
                <a:cxn ang="0">
                  <a:pos x="30" y="20"/>
                </a:cxn>
                <a:cxn ang="0">
                  <a:pos x="0" y="0"/>
                </a:cxn>
                <a:cxn ang="0">
                  <a:pos x="0" y="0"/>
                </a:cxn>
                <a:cxn ang="0">
                  <a:pos x="6" y="16"/>
                </a:cxn>
                <a:cxn ang="0">
                  <a:pos x="14" y="28"/>
                </a:cxn>
                <a:cxn ang="0">
                  <a:pos x="20" y="34"/>
                </a:cxn>
                <a:cxn ang="0">
                  <a:pos x="26" y="38"/>
                </a:cxn>
                <a:cxn ang="0">
                  <a:pos x="34" y="40"/>
                </a:cxn>
                <a:cxn ang="0">
                  <a:pos x="40" y="42"/>
                </a:cxn>
                <a:cxn ang="0">
                  <a:pos x="40" y="42"/>
                </a:cxn>
                <a:cxn ang="0">
                  <a:pos x="38" y="26"/>
                </a:cxn>
                <a:cxn ang="0">
                  <a:pos x="38" y="26"/>
                </a:cxn>
                <a:cxn ang="0">
                  <a:pos x="34" y="24"/>
                </a:cxn>
                <a:cxn ang="0">
                  <a:pos x="30" y="20"/>
                </a:cxn>
                <a:cxn ang="0">
                  <a:pos x="30" y="20"/>
                </a:cxn>
              </a:cxnLst>
              <a:rect l="0" t="0" r="r" b="b"/>
              <a:pathLst>
                <a:path w="40" h="42">
                  <a:moveTo>
                    <a:pt x="30" y="20"/>
                  </a:moveTo>
                  <a:lnTo>
                    <a:pt x="30" y="20"/>
                  </a:lnTo>
                  <a:lnTo>
                    <a:pt x="0" y="0"/>
                  </a:lnTo>
                  <a:lnTo>
                    <a:pt x="0" y="0"/>
                  </a:lnTo>
                  <a:lnTo>
                    <a:pt x="6" y="16"/>
                  </a:lnTo>
                  <a:lnTo>
                    <a:pt x="14" y="28"/>
                  </a:lnTo>
                  <a:lnTo>
                    <a:pt x="20" y="34"/>
                  </a:lnTo>
                  <a:lnTo>
                    <a:pt x="26" y="38"/>
                  </a:lnTo>
                  <a:lnTo>
                    <a:pt x="34" y="40"/>
                  </a:lnTo>
                  <a:lnTo>
                    <a:pt x="40" y="42"/>
                  </a:lnTo>
                  <a:lnTo>
                    <a:pt x="40" y="42"/>
                  </a:lnTo>
                  <a:lnTo>
                    <a:pt x="38" y="26"/>
                  </a:lnTo>
                  <a:lnTo>
                    <a:pt x="38" y="26"/>
                  </a:lnTo>
                  <a:lnTo>
                    <a:pt x="34" y="24"/>
                  </a:lnTo>
                  <a:lnTo>
                    <a:pt x="30" y="20"/>
                  </a:lnTo>
                  <a:lnTo>
                    <a:pt x="3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6" name="Freeform 107"/>
            <p:cNvSpPr/>
            <p:nvPr/>
          </p:nvSpPr>
          <p:spPr bwMode="auto">
            <a:xfrm>
              <a:off x="3595688" y="1408113"/>
              <a:ext cx="38100" cy="69850"/>
            </a:xfrm>
            <a:custGeom>
              <a:avLst/>
              <a:gdLst/>
              <a:ahLst/>
              <a:cxnLst>
                <a:cxn ang="0">
                  <a:pos x="16" y="12"/>
                </a:cxn>
                <a:cxn ang="0">
                  <a:pos x="16" y="12"/>
                </a:cxn>
                <a:cxn ang="0">
                  <a:pos x="8" y="6"/>
                </a:cxn>
                <a:cxn ang="0">
                  <a:pos x="0" y="0"/>
                </a:cxn>
                <a:cxn ang="0">
                  <a:pos x="0" y="0"/>
                </a:cxn>
                <a:cxn ang="0">
                  <a:pos x="10" y="44"/>
                </a:cxn>
                <a:cxn ang="0">
                  <a:pos x="10" y="44"/>
                </a:cxn>
                <a:cxn ang="0">
                  <a:pos x="22" y="22"/>
                </a:cxn>
                <a:cxn ang="0">
                  <a:pos x="22" y="22"/>
                </a:cxn>
                <a:cxn ang="0">
                  <a:pos x="24" y="20"/>
                </a:cxn>
                <a:cxn ang="0">
                  <a:pos x="24" y="20"/>
                </a:cxn>
                <a:cxn ang="0">
                  <a:pos x="16" y="12"/>
                </a:cxn>
                <a:cxn ang="0">
                  <a:pos x="16" y="12"/>
                </a:cxn>
              </a:cxnLst>
              <a:rect l="0" t="0" r="r" b="b"/>
              <a:pathLst>
                <a:path w="24" h="44">
                  <a:moveTo>
                    <a:pt x="16" y="12"/>
                  </a:moveTo>
                  <a:lnTo>
                    <a:pt x="16" y="12"/>
                  </a:lnTo>
                  <a:lnTo>
                    <a:pt x="8" y="6"/>
                  </a:lnTo>
                  <a:lnTo>
                    <a:pt x="0" y="0"/>
                  </a:lnTo>
                  <a:lnTo>
                    <a:pt x="0" y="0"/>
                  </a:lnTo>
                  <a:lnTo>
                    <a:pt x="10" y="44"/>
                  </a:lnTo>
                  <a:lnTo>
                    <a:pt x="10" y="44"/>
                  </a:lnTo>
                  <a:lnTo>
                    <a:pt x="22" y="22"/>
                  </a:lnTo>
                  <a:lnTo>
                    <a:pt x="22" y="22"/>
                  </a:lnTo>
                  <a:lnTo>
                    <a:pt x="24" y="20"/>
                  </a:lnTo>
                  <a:lnTo>
                    <a:pt x="24" y="20"/>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7" name="Freeform 108"/>
            <p:cNvSpPr/>
            <p:nvPr/>
          </p:nvSpPr>
          <p:spPr bwMode="auto">
            <a:xfrm>
              <a:off x="3614738" y="1446213"/>
              <a:ext cx="41275" cy="79375"/>
            </a:xfrm>
            <a:custGeom>
              <a:avLst/>
              <a:gdLst/>
              <a:ahLst/>
              <a:cxnLst>
                <a:cxn ang="0">
                  <a:pos x="16" y="0"/>
                </a:cxn>
                <a:cxn ang="0">
                  <a:pos x="16" y="0"/>
                </a:cxn>
                <a:cxn ang="0">
                  <a:pos x="0" y="26"/>
                </a:cxn>
                <a:cxn ang="0">
                  <a:pos x="0" y="26"/>
                </a:cxn>
                <a:cxn ang="0">
                  <a:pos x="0" y="32"/>
                </a:cxn>
                <a:cxn ang="0">
                  <a:pos x="2" y="36"/>
                </a:cxn>
                <a:cxn ang="0">
                  <a:pos x="2" y="36"/>
                </a:cxn>
                <a:cxn ang="0">
                  <a:pos x="4" y="50"/>
                </a:cxn>
                <a:cxn ang="0">
                  <a:pos x="4" y="50"/>
                </a:cxn>
                <a:cxn ang="0">
                  <a:pos x="8" y="46"/>
                </a:cxn>
                <a:cxn ang="0">
                  <a:pos x="10" y="42"/>
                </a:cxn>
                <a:cxn ang="0">
                  <a:pos x="10" y="42"/>
                </a:cxn>
                <a:cxn ang="0">
                  <a:pos x="20" y="26"/>
                </a:cxn>
                <a:cxn ang="0">
                  <a:pos x="20" y="26"/>
                </a:cxn>
                <a:cxn ang="0">
                  <a:pos x="26" y="16"/>
                </a:cxn>
                <a:cxn ang="0">
                  <a:pos x="26" y="16"/>
                </a:cxn>
                <a:cxn ang="0">
                  <a:pos x="26" y="12"/>
                </a:cxn>
                <a:cxn ang="0">
                  <a:pos x="22" y="8"/>
                </a:cxn>
                <a:cxn ang="0">
                  <a:pos x="16" y="0"/>
                </a:cxn>
                <a:cxn ang="0">
                  <a:pos x="16" y="0"/>
                </a:cxn>
              </a:cxnLst>
              <a:rect l="0" t="0" r="r" b="b"/>
              <a:pathLst>
                <a:path w="26" h="50">
                  <a:moveTo>
                    <a:pt x="16" y="0"/>
                  </a:moveTo>
                  <a:lnTo>
                    <a:pt x="16" y="0"/>
                  </a:lnTo>
                  <a:lnTo>
                    <a:pt x="0" y="26"/>
                  </a:lnTo>
                  <a:lnTo>
                    <a:pt x="0" y="26"/>
                  </a:lnTo>
                  <a:lnTo>
                    <a:pt x="0" y="32"/>
                  </a:lnTo>
                  <a:lnTo>
                    <a:pt x="2" y="36"/>
                  </a:lnTo>
                  <a:lnTo>
                    <a:pt x="2" y="36"/>
                  </a:lnTo>
                  <a:lnTo>
                    <a:pt x="4" y="50"/>
                  </a:lnTo>
                  <a:lnTo>
                    <a:pt x="4" y="50"/>
                  </a:lnTo>
                  <a:lnTo>
                    <a:pt x="8" y="46"/>
                  </a:lnTo>
                  <a:lnTo>
                    <a:pt x="10" y="42"/>
                  </a:lnTo>
                  <a:lnTo>
                    <a:pt x="10" y="42"/>
                  </a:lnTo>
                  <a:lnTo>
                    <a:pt x="20" y="26"/>
                  </a:lnTo>
                  <a:lnTo>
                    <a:pt x="20" y="26"/>
                  </a:lnTo>
                  <a:lnTo>
                    <a:pt x="26" y="16"/>
                  </a:lnTo>
                  <a:lnTo>
                    <a:pt x="26" y="16"/>
                  </a:lnTo>
                  <a:lnTo>
                    <a:pt x="26" y="12"/>
                  </a:lnTo>
                  <a:lnTo>
                    <a:pt x="22" y="8"/>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8" name="Freeform 109"/>
            <p:cNvSpPr/>
            <p:nvPr/>
          </p:nvSpPr>
          <p:spPr bwMode="auto">
            <a:xfrm>
              <a:off x="3627438" y="1477963"/>
              <a:ext cx="47625" cy="95250"/>
            </a:xfrm>
            <a:custGeom>
              <a:avLst/>
              <a:gdLst/>
              <a:ahLst/>
              <a:cxnLst>
                <a:cxn ang="0">
                  <a:pos x="2" y="32"/>
                </a:cxn>
                <a:cxn ang="0">
                  <a:pos x="2" y="32"/>
                </a:cxn>
                <a:cxn ang="0">
                  <a:pos x="0" y="36"/>
                </a:cxn>
                <a:cxn ang="0">
                  <a:pos x="0" y="42"/>
                </a:cxn>
                <a:cxn ang="0">
                  <a:pos x="0" y="42"/>
                </a:cxn>
                <a:cxn ang="0">
                  <a:pos x="4" y="60"/>
                </a:cxn>
                <a:cxn ang="0">
                  <a:pos x="4" y="60"/>
                </a:cxn>
                <a:cxn ang="0">
                  <a:pos x="20" y="32"/>
                </a:cxn>
                <a:cxn ang="0">
                  <a:pos x="20" y="32"/>
                </a:cxn>
                <a:cxn ang="0">
                  <a:pos x="30" y="18"/>
                </a:cxn>
                <a:cxn ang="0">
                  <a:pos x="30" y="18"/>
                </a:cxn>
                <a:cxn ang="0">
                  <a:pos x="30" y="14"/>
                </a:cxn>
                <a:cxn ang="0">
                  <a:pos x="28" y="10"/>
                </a:cxn>
                <a:cxn ang="0">
                  <a:pos x="22" y="0"/>
                </a:cxn>
                <a:cxn ang="0">
                  <a:pos x="22" y="0"/>
                </a:cxn>
                <a:cxn ang="0">
                  <a:pos x="2" y="32"/>
                </a:cxn>
                <a:cxn ang="0">
                  <a:pos x="2" y="32"/>
                </a:cxn>
              </a:cxnLst>
              <a:rect l="0" t="0" r="r" b="b"/>
              <a:pathLst>
                <a:path w="30" h="60">
                  <a:moveTo>
                    <a:pt x="2" y="32"/>
                  </a:moveTo>
                  <a:lnTo>
                    <a:pt x="2" y="32"/>
                  </a:lnTo>
                  <a:lnTo>
                    <a:pt x="0" y="36"/>
                  </a:lnTo>
                  <a:lnTo>
                    <a:pt x="0" y="42"/>
                  </a:lnTo>
                  <a:lnTo>
                    <a:pt x="0" y="42"/>
                  </a:lnTo>
                  <a:lnTo>
                    <a:pt x="4" y="60"/>
                  </a:lnTo>
                  <a:lnTo>
                    <a:pt x="4" y="60"/>
                  </a:lnTo>
                  <a:lnTo>
                    <a:pt x="20" y="32"/>
                  </a:lnTo>
                  <a:lnTo>
                    <a:pt x="20" y="32"/>
                  </a:lnTo>
                  <a:lnTo>
                    <a:pt x="30" y="18"/>
                  </a:lnTo>
                  <a:lnTo>
                    <a:pt x="30" y="18"/>
                  </a:lnTo>
                  <a:lnTo>
                    <a:pt x="30" y="14"/>
                  </a:lnTo>
                  <a:lnTo>
                    <a:pt x="28" y="10"/>
                  </a:lnTo>
                  <a:lnTo>
                    <a:pt x="22" y="0"/>
                  </a:lnTo>
                  <a:lnTo>
                    <a:pt x="22" y="0"/>
                  </a:lnTo>
                  <a:lnTo>
                    <a:pt x="2" y="32"/>
                  </a:lnTo>
                  <a:lnTo>
                    <a:pt x="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9" name="Freeform 110"/>
            <p:cNvSpPr/>
            <p:nvPr/>
          </p:nvSpPr>
          <p:spPr bwMode="auto">
            <a:xfrm>
              <a:off x="3636963" y="1516063"/>
              <a:ext cx="44450" cy="95250"/>
            </a:xfrm>
            <a:custGeom>
              <a:avLst/>
              <a:gdLst/>
              <a:ahLst/>
              <a:cxnLst>
                <a:cxn ang="0">
                  <a:pos x="0" y="44"/>
                </a:cxn>
                <a:cxn ang="0">
                  <a:pos x="0" y="44"/>
                </a:cxn>
                <a:cxn ang="0">
                  <a:pos x="4" y="60"/>
                </a:cxn>
                <a:cxn ang="0">
                  <a:pos x="4" y="60"/>
                </a:cxn>
                <a:cxn ang="0">
                  <a:pos x="10" y="56"/>
                </a:cxn>
                <a:cxn ang="0">
                  <a:pos x="16" y="50"/>
                </a:cxn>
                <a:cxn ang="0">
                  <a:pos x="20" y="42"/>
                </a:cxn>
                <a:cxn ang="0">
                  <a:pos x="24" y="34"/>
                </a:cxn>
                <a:cxn ang="0">
                  <a:pos x="26" y="26"/>
                </a:cxn>
                <a:cxn ang="0">
                  <a:pos x="28" y="18"/>
                </a:cxn>
                <a:cxn ang="0">
                  <a:pos x="26" y="0"/>
                </a:cxn>
                <a:cxn ang="0">
                  <a:pos x="26" y="0"/>
                </a:cxn>
                <a:cxn ang="0">
                  <a:pos x="6" y="32"/>
                </a:cxn>
                <a:cxn ang="0">
                  <a:pos x="6" y="32"/>
                </a:cxn>
                <a:cxn ang="0">
                  <a:pos x="2" y="38"/>
                </a:cxn>
                <a:cxn ang="0">
                  <a:pos x="0" y="44"/>
                </a:cxn>
                <a:cxn ang="0">
                  <a:pos x="0" y="44"/>
                </a:cxn>
              </a:cxnLst>
              <a:rect l="0" t="0" r="r" b="b"/>
              <a:pathLst>
                <a:path w="28" h="60">
                  <a:moveTo>
                    <a:pt x="0" y="44"/>
                  </a:moveTo>
                  <a:lnTo>
                    <a:pt x="0" y="44"/>
                  </a:lnTo>
                  <a:lnTo>
                    <a:pt x="4" y="60"/>
                  </a:lnTo>
                  <a:lnTo>
                    <a:pt x="4" y="60"/>
                  </a:lnTo>
                  <a:lnTo>
                    <a:pt x="10" y="56"/>
                  </a:lnTo>
                  <a:lnTo>
                    <a:pt x="16" y="50"/>
                  </a:lnTo>
                  <a:lnTo>
                    <a:pt x="20" y="42"/>
                  </a:lnTo>
                  <a:lnTo>
                    <a:pt x="24" y="34"/>
                  </a:lnTo>
                  <a:lnTo>
                    <a:pt x="26" y="26"/>
                  </a:lnTo>
                  <a:lnTo>
                    <a:pt x="28" y="18"/>
                  </a:lnTo>
                  <a:lnTo>
                    <a:pt x="26" y="0"/>
                  </a:lnTo>
                  <a:lnTo>
                    <a:pt x="26" y="0"/>
                  </a:lnTo>
                  <a:lnTo>
                    <a:pt x="6" y="32"/>
                  </a:lnTo>
                  <a:lnTo>
                    <a:pt x="6" y="32"/>
                  </a:lnTo>
                  <a:lnTo>
                    <a:pt x="2" y="38"/>
                  </a:lnTo>
                  <a:lnTo>
                    <a:pt x="0" y="44"/>
                  </a:lnTo>
                  <a:lnTo>
                    <a:pt x="0" y="4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0" name="Freeform 111"/>
            <p:cNvSpPr/>
            <p:nvPr/>
          </p:nvSpPr>
          <p:spPr bwMode="auto">
            <a:xfrm>
              <a:off x="3567113" y="1408113"/>
              <a:ext cx="34925" cy="69850"/>
            </a:xfrm>
            <a:custGeom>
              <a:avLst/>
              <a:gdLst/>
              <a:ahLst/>
              <a:cxnLst>
                <a:cxn ang="0">
                  <a:pos x="4" y="18"/>
                </a:cxn>
                <a:cxn ang="0">
                  <a:pos x="4" y="18"/>
                </a:cxn>
                <a:cxn ang="0">
                  <a:pos x="0" y="28"/>
                </a:cxn>
                <a:cxn ang="0">
                  <a:pos x="0" y="28"/>
                </a:cxn>
                <a:cxn ang="0">
                  <a:pos x="2" y="30"/>
                </a:cxn>
                <a:cxn ang="0">
                  <a:pos x="2" y="30"/>
                </a:cxn>
                <a:cxn ang="0">
                  <a:pos x="22" y="44"/>
                </a:cxn>
                <a:cxn ang="0">
                  <a:pos x="22" y="44"/>
                </a:cxn>
                <a:cxn ang="0">
                  <a:pos x="12" y="0"/>
                </a:cxn>
                <a:cxn ang="0">
                  <a:pos x="12" y="0"/>
                </a:cxn>
                <a:cxn ang="0">
                  <a:pos x="10" y="10"/>
                </a:cxn>
                <a:cxn ang="0">
                  <a:pos x="4" y="18"/>
                </a:cxn>
                <a:cxn ang="0">
                  <a:pos x="4" y="18"/>
                </a:cxn>
              </a:cxnLst>
              <a:rect l="0" t="0" r="r" b="b"/>
              <a:pathLst>
                <a:path w="22" h="44">
                  <a:moveTo>
                    <a:pt x="4" y="18"/>
                  </a:moveTo>
                  <a:lnTo>
                    <a:pt x="4" y="18"/>
                  </a:lnTo>
                  <a:lnTo>
                    <a:pt x="0" y="28"/>
                  </a:lnTo>
                  <a:lnTo>
                    <a:pt x="0" y="28"/>
                  </a:lnTo>
                  <a:lnTo>
                    <a:pt x="2" y="30"/>
                  </a:lnTo>
                  <a:lnTo>
                    <a:pt x="2" y="30"/>
                  </a:lnTo>
                  <a:lnTo>
                    <a:pt x="22" y="44"/>
                  </a:lnTo>
                  <a:lnTo>
                    <a:pt x="22" y="44"/>
                  </a:lnTo>
                  <a:lnTo>
                    <a:pt x="12" y="0"/>
                  </a:lnTo>
                  <a:lnTo>
                    <a:pt x="12" y="0"/>
                  </a:lnTo>
                  <a:lnTo>
                    <a:pt x="10" y="10"/>
                  </a:lnTo>
                  <a:lnTo>
                    <a:pt x="4" y="18"/>
                  </a:lnTo>
                  <a:lnTo>
                    <a:pt x="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1" name="Freeform 112"/>
            <p:cNvSpPr/>
            <p:nvPr/>
          </p:nvSpPr>
          <p:spPr bwMode="auto">
            <a:xfrm>
              <a:off x="3554413" y="1462088"/>
              <a:ext cx="53975" cy="66675"/>
            </a:xfrm>
            <a:custGeom>
              <a:avLst/>
              <a:gdLst/>
              <a:ahLst/>
              <a:cxnLst>
                <a:cxn ang="0">
                  <a:pos x="0" y="18"/>
                </a:cxn>
                <a:cxn ang="0">
                  <a:pos x="0" y="18"/>
                </a:cxn>
                <a:cxn ang="0">
                  <a:pos x="12" y="26"/>
                </a:cxn>
                <a:cxn ang="0">
                  <a:pos x="12" y="26"/>
                </a:cxn>
                <a:cxn ang="0">
                  <a:pos x="26" y="36"/>
                </a:cxn>
                <a:cxn ang="0">
                  <a:pos x="26" y="36"/>
                </a:cxn>
                <a:cxn ang="0">
                  <a:pos x="30" y="40"/>
                </a:cxn>
                <a:cxn ang="0">
                  <a:pos x="34" y="42"/>
                </a:cxn>
                <a:cxn ang="0">
                  <a:pos x="34" y="42"/>
                </a:cxn>
                <a:cxn ang="0">
                  <a:pos x="32" y="28"/>
                </a:cxn>
                <a:cxn ang="0">
                  <a:pos x="32" y="28"/>
                </a:cxn>
                <a:cxn ang="0">
                  <a:pos x="32" y="22"/>
                </a:cxn>
                <a:cxn ang="0">
                  <a:pos x="30" y="18"/>
                </a:cxn>
                <a:cxn ang="0">
                  <a:pos x="30" y="18"/>
                </a:cxn>
                <a:cxn ang="0">
                  <a:pos x="6" y="0"/>
                </a:cxn>
                <a:cxn ang="0">
                  <a:pos x="6" y="0"/>
                </a:cxn>
                <a:cxn ang="0">
                  <a:pos x="2" y="10"/>
                </a:cxn>
                <a:cxn ang="0">
                  <a:pos x="0" y="14"/>
                </a:cxn>
                <a:cxn ang="0">
                  <a:pos x="0" y="18"/>
                </a:cxn>
                <a:cxn ang="0">
                  <a:pos x="0" y="18"/>
                </a:cxn>
              </a:cxnLst>
              <a:rect l="0" t="0" r="r" b="b"/>
              <a:pathLst>
                <a:path w="34" h="42">
                  <a:moveTo>
                    <a:pt x="0" y="18"/>
                  </a:moveTo>
                  <a:lnTo>
                    <a:pt x="0" y="18"/>
                  </a:lnTo>
                  <a:lnTo>
                    <a:pt x="12" y="26"/>
                  </a:lnTo>
                  <a:lnTo>
                    <a:pt x="12" y="26"/>
                  </a:lnTo>
                  <a:lnTo>
                    <a:pt x="26" y="36"/>
                  </a:lnTo>
                  <a:lnTo>
                    <a:pt x="26" y="36"/>
                  </a:lnTo>
                  <a:lnTo>
                    <a:pt x="30" y="40"/>
                  </a:lnTo>
                  <a:lnTo>
                    <a:pt x="34" y="42"/>
                  </a:lnTo>
                  <a:lnTo>
                    <a:pt x="34" y="42"/>
                  </a:lnTo>
                  <a:lnTo>
                    <a:pt x="32" y="28"/>
                  </a:lnTo>
                  <a:lnTo>
                    <a:pt x="32" y="28"/>
                  </a:lnTo>
                  <a:lnTo>
                    <a:pt x="32" y="22"/>
                  </a:lnTo>
                  <a:lnTo>
                    <a:pt x="30" y="18"/>
                  </a:lnTo>
                  <a:lnTo>
                    <a:pt x="30" y="18"/>
                  </a:lnTo>
                  <a:lnTo>
                    <a:pt x="6" y="0"/>
                  </a:lnTo>
                  <a:lnTo>
                    <a:pt x="6" y="0"/>
                  </a:lnTo>
                  <a:lnTo>
                    <a:pt x="2" y="10"/>
                  </a:lnTo>
                  <a:lnTo>
                    <a:pt x="0" y="14"/>
                  </a:lnTo>
                  <a:lnTo>
                    <a:pt x="0" y="18"/>
                  </a:lnTo>
                  <a:lnTo>
                    <a:pt x="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2" name="Freeform 113"/>
            <p:cNvSpPr/>
            <p:nvPr/>
          </p:nvSpPr>
          <p:spPr bwMode="auto">
            <a:xfrm>
              <a:off x="3551238" y="1500188"/>
              <a:ext cx="66675" cy="76200"/>
            </a:xfrm>
            <a:custGeom>
              <a:avLst/>
              <a:gdLst/>
              <a:ahLst/>
              <a:cxnLst>
                <a:cxn ang="0">
                  <a:pos x="2" y="20"/>
                </a:cxn>
                <a:cxn ang="0">
                  <a:pos x="2" y="20"/>
                </a:cxn>
                <a:cxn ang="0">
                  <a:pos x="16" y="30"/>
                </a:cxn>
                <a:cxn ang="0">
                  <a:pos x="16" y="30"/>
                </a:cxn>
                <a:cxn ang="0">
                  <a:pos x="42" y="48"/>
                </a:cxn>
                <a:cxn ang="0">
                  <a:pos x="42" y="48"/>
                </a:cxn>
                <a:cxn ang="0">
                  <a:pos x="38" y="30"/>
                </a:cxn>
                <a:cxn ang="0">
                  <a:pos x="38" y="30"/>
                </a:cxn>
                <a:cxn ang="0">
                  <a:pos x="36" y="24"/>
                </a:cxn>
                <a:cxn ang="0">
                  <a:pos x="32" y="22"/>
                </a:cxn>
                <a:cxn ang="0">
                  <a:pos x="32" y="22"/>
                </a:cxn>
                <a:cxn ang="0">
                  <a:pos x="0" y="0"/>
                </a:cxn>
                <a:cxn ang="0">
                  <a:pos x="0" y="0"/>
                </a:cxn>
                <a:cxn ang="0">
                  <a:pos x="0" y="10"/>
                </a:cxn>
                <a:cxn ang="0">
                  <a:pos x="0" y="16"/>
                </a:cxn>
                <a:cxn ang="0">
                  <a:pos x="2" y="20"/>
                </a:cxn>
                <a:cxn ang="0">
                  <a:pos x="2" y="20"/>
                </a:cxn>
              </a:cxnLst>
              <a:rect l="0" t="0" r="r" b="b"/>
              <a:pathLst>
                <a:path w="42" h="48">
                  <a:moveTo>
                    <a:pt x="2" y="20"/>
                  </a:moveTo>
                  <a:lnTo>
                    <a:pt x="2" y="20"/>
                  </a:lnTo>
                  <a:lnTo>
                    <a:pt x="16" y="30"/>
                  </a:lnTo>
                  <a:lnTo>
                    <a:pt x="16" y="30"/>
                  </a:lnTo>
                  <a:lnTo>
                    <a:pt x="42" y="48"/>
                  </a:lnTo>
                  <a:lnTo>
                    <a:pt x="42" y="48"/>
                  </a:lnTo>
                  <a:lnTo>
                    <a:pt x="38" y="30"/>
                  </a:lnTo>
                  <a:lnTo>
                    <a:pt x="38" y="30"/>
                  </a:lnTo>
                  <a:lnTo>
                    <a:pt x="36" y="24"/>
                  </a:lnTo>
                  <a:lnTo>
                    <a:pt x="32" y="22"/>
                  </a:lnTo>
                  <a:lnTo>
                    <a:pt x="32" y="22"/>
                  </a:lnTo>
                  <a:lnTo>
                    <a:pt x="0" y="0"/>
                  </a:lnTo>
                  <a:lnTo>
                    <a:pt x="0" y="0"/>
                  </a:lnTo>
                  <a:lnTo>
                    <a:pt x="0" y="10"/>
                  </a:lnTo>
                  <a:lnTo>
                    <a:pt x="0" y="16"/>
                  </a:lnTo>
                  <a:lnTo>
                    <a:pt x="2" y="20"/>
                  </a:lnTo>
                  <a:lnTo>
                    <a:pt x="2"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3" name="Freeform 114"/>
            <p:cNvSpPr/>
            <p:nvPr/>
          </p:nvSpPr>
          <p:spPr bwMode="auto">
            <a:xfrm>
              <a:off x="3554413" y="1541463"/>
              <a:ext cx="69850" cy="73025"/>
            </a:xfrm>
            <a:custGeom>
              <a:avLst/>
              <a:gdLst/>
              <a:ahLst/>
              <a:cxnLst>
                <a:cxn ang="0">
                  <a:pos x="30" y="22"/>
                </a:cxn>
                <a:cxn ang="0">
                  <a:pos x="30" y="22"/>
                </a:cxn>
                <a:cxn ang="0">
                  <a:pos x="0" y="0"/>
                </a:cxn>
                <a:cxn ang="0">
                  <a:pos x="0" y="0"/>
                </a:cxn>
                <a:cxn ang="0">
                  <a:pos x="4" y="16"/>
                </a:cxn>
                <a:cxn ang="0">
                  <a:pos x="10" y="24"/>
                </a:cxn>
                <a:cxn ang="0">
                  <a:pos x="14" y="30"/>
                </a:cxn>
                <a:cxn ang="0">
                  <a:pos x="20" y="36"/>
                </a:cxn>
                <a:cxn ang="0">
                  <a:pos x="28" y="42"/>
                </a:cxn>
                <a:cxn ang="0">
                  <a:pos x="36" y="44"/>
                </a:cxn>
                <a:cxn ang="0">
                  <a:pos x="44" y="46"/>
                </a:cxn>
                <a:cxn ang="0">
                  <a:pos x="44" y="46"/>
                </a:cxn>
                <a:cxn ang="0">
                  <a:pos x="40" y="30"/>
                </a:cxn>
                <a:cxn ang="0">
                  <a:pos x="40" y="30"/>
                </a:cxn>
                <a:cxn ang="0">
                  <a:pos x="36" y="26"/>
                </a:cxn>
                <a:cxn ang="0">
                  <a:pos x="30" y="22"/>
                </a:cxn>
                <a:cxn ang="0">
                  <a:pos x="30" y="22"/>
                </a:cxn>
              </a:cxnLst>
              <a:rect l="0" t="0" r="r" b="b"/>
              <a:pathLst>
                <a:path w="44" h="46">
                  <a:moveTo>
                    <a:pt x="30" y="22"/>
                  </a:moveTo>
                  <a:lnTo>
                    <a:pt x="30" y="22"/>
                  </a:lnTo>
                  <a:lnTo>
                    <a:pt x="0" y="0"/>
                  </a:lnTo>
                  <a:lnTo>
                    <a:pt x="0" y="0"/>
                  </a:lnTo>
                  <a:lnTo>
                    <a:pt x="4" y="16"/>
                  </a:lnTo>
                  <a:lnTo>
                    <a:pt x="10" y="24"/>
                  </a:lnTo>
                  <a:lnTo>
                    <a:pt x="14" y="30"/>
                  </a:lnTo>
                  <a:lnTo>
                    <a:pt x="20" y="36"/>
                  </a:lnTo>
                  <a:lnTo>
                    <a:pt x="28" y="42"/>
                  </a:lnTo>
                  <a:lnTo>
                    <a:pt x="36" y="44"/>
                  </a:lnTo>
                  <a:lnTo>
                    <a:pt x="44" y="46"/>
                  </a:lnTo>
                  <a:lnTo>
                    <a:pt x="44" y="46"/>
                  </a:lnTo>
                  <a:lnTo>
                    <a:pt x="40" y="30"/>
                  </a:lnTo>
                  <a:lnTo>
                    <a:pt x="40" y="30"/>
                  </a:lnTo>
                  <a:lnTo>
                    <a:pt x="36" y="26"/>
                  </a:lnTo>
                  <a:lnTo>
                    <a:pt x="30" y="22"/>
                  </a:lnTo>
                  <a:lnTo>
                    <a:pt x="3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4" name="Freeform 115"/>
            <p:cNvSpPr/>
            <p:nvPr/>
          </p:nvSpPr>
          <p:spPr bwMode="auto">
            <a:xfrm>
              <a:off x="3675063" y="884238"/>
              <a:ext cx="28575" cy="38100"/>
            </a:xfrm>
            <a:custGeom>
              <a:avLst/>
              <a:gdLst/>
              <a:ahLst/>
              <a:cxnLst>
                <a:cxn ang="0">
                  <a:pos x="16" y="10"/>
                </a:cxn>
                <a:cxn ang="0">
                  <a:pos x="16" y="10"/>
                </a:cxn>
                <a:cxn ang="0">
                  <a:pos x="18" y="10"/>
                </a:cxn>
                <a:cxn ang="0">
                  <a:pos x="18" y="10"/>
                </a:cxn>
                <a:cxn ang="0">
                  <a:pos x="12" y="6"/>
                </a:cxn>
                <a:cxn ang="0">
                  <a:pos x="12" y="6"/>
                </a:cxn>
                <a:cxn ang="0">
                  <a:pos x="6" y="2"/>
                </a:cxn>
                <a:cxn ang="0">
                  <a:pos x="0" y="0"/>
                </a:cxn>
                <a:cxn ang="0">
                  <a:pos x="0" y="0"/>
                </a:cxn>
                <a:cxn ang="0">
                  <a:pos x="12" y="24"/>
                </a:cxn>
                <a:cxn ang="0">
                  <a:pos x="12" y="24"/>
                </a:cxn>
                <a:cxn ang="0">
                  <a:pos x="16" y="10"/>
                </a:cxn>
                <a:cxn ang="0">
                  <a:pos x="16" y="10"/>
                </a:cxn>
              </a:cxnLst>
              <a:rect l="0" t="0" r="r" b="b"/>
              <a:pathLst>
                <a:path w="18" h="24">
                  <a:moveTo>
                    <a:pt x="16" y="10"/>
                  </a:moveTo>
                  <a:lnTo>
                    <a:pt x="16" y="10"/>
                  </a:lnTo>
                  <a:lnTo>
                    <a:pt x="18" y="10"/>
                  </a:lnTo>
                  <a:lnTo>
                    <a:pt x="18" y="10"/>
                  </a:lnTo>
                  <a:lnTo>
                    <a:pt x="12" y="6"/>
                  </a:lnTo>
                  <a:lnTo>
                    <a:pt x="12" y="6"/>
                  </a:lnTo>
                  <a:lnTo>
                    <a:pt x="6" y="2"/>
                  </a:lnTo>
                  <a:lnTo>
                    <a:pt x="0" y="0"/>
                  </a:lnTo>
                  <a:lnTo>
                    <a:pt x="0" y="0"/>
                  </a:lnTo>
                  <a:lnTo>
                    <a:pt x="12" y="24"/>
                  </a:lnTo>
                  <a:lnTo>
                    <a:pt x="12" y="24"/>
                  </a:lnTo>
                  <a:lnTo>
                    <a:pt x="16" y="10"/>
                  </a:lnTo>
                  <a:lnTo>
                    <a:pt x="1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5" name="Freeform 116"/>
            <p:cNvSpPr/>
            <p:nvPr/>
          </p:nvSpPr>
          <p:spPr bwMode="auto">
            <a:xfrm>
              <a:off x="3697288" y="903288"/>
              <a:ext cx="25400" cy="47625"/>
            </a:xfrm>
            <a:custGeom>
              <a:avLst/>
              <a:gdLst/>
              <a:ahLst/>
              <a:cxnLst>
                <a:cxn ang="0">
                  <a:pos x="6" y="30"/>
                </a:cxn>
                <a:cxn ang="0">
                  <a:pos x="6" y="30"/>
                </a:cxn>
                <a:cxn ang="0">
                  <a:pos x="8" y="26"/>
                </a:cxn>
                <a:cxn ang="0">
                  <a:pos x="8" y="26"/>
                </a:cxn>
                <a:cxn ang="0">
                  <a:pos x="12" y="14"/>
                </a:cxn>
                <a:cxn ang="0">
                  <a:pos x="12" y="14"/>
                </a:cxn>
                <a:cxn ang="0">
                  <a:pos x="16" y="6"/>
                </a:cxn>
                <a:cxn ang="0">
                  <a:pos x="16" y="6"/>
                </a:cxn>
                <a:cxn ang="0">
                  <a:pos x="14" y="4"/>
                </a:cxn>
                <a:cxn ang="0">
                  <a:pos x="12" y="2"/>
                </a:cxn>
                <a:cxn ang="0">
                  <a:pos x="6" y="0"/>
                </a:cxn>
                <a:cxn ang="0">
                  <a:pos x="6" y="0"/>
                </a:cxn>
                <a:cxn ang="0">
                  <a:pos x="0" y="16"/>
                </a:cxn>
                <a:cxn ang="0">
                  <a:pos x="0" y="16"/>
                </a:cxn>
                <a:cxn ang="0">
                  <a:pos x="2" y="20"/>
                </a:cxn>
                <a:cxn ang="0">
                  <a:pos x="2" y="24"/>
                </a:cxn>
                <a:cxn ang="0">
                  <a:pos x="2" y="24"/>
                </a:cxn>
                <a:cxn ang="0">
                  <a:pos x="6" y="30"/>
                </a:cxn>
                <a:cxn ang="0">
                  <a:pos x="6" y="30"/>
                </a:cxn>
              </a:cxnLst>
              <a:rect l="0" t="0" r="r" b="b"/>
              <a:pathLst>
                <a:path w="16" h="30">
                  <a:moveTo>
                    <a:pt x="6" y="30"/>
                  </a:moveTo>
                  <a:lnTo>
                    <a:pt x="6" y="30"/>
                  </a:lnTo>
                  <a:lnTo>
                    <a:pt x="8" y="26"/>
                  </a:lnTo>
                  <a:lnTo>
                    <a:pt x="8" y="26"/>
                  </a:lnTo>
                  <a:lnTo>
                    <a:pt x="12" y="14"/>
                  </a:lnTo>
                  <a:lnTo>
                    <a:pt x="12" y="14"/>
                  </a:lnTo>
                  <a:lnTo>
                    <a:pt x="16" y="6"/>
                  </a:lnTo>
                  <a:lnTo>
                    <a:pt x="16" y="6"/>
                  </a:lnTo>
                  <a:lnTo>
                    <a:pt x="14" y="4"/>
                  </a:lnTo>
                  <a:lnTo>
                    <a:pt x="12" y="2"/>
                  </a:lnTo>
                  <a:lnTo>
                    <a:pt x="6" y="0"/>
                  </a:lnTo>
                  <a:lnTo>
                    <a:pt x="6" y="0"/>
                  </a:lnTo>
                  <a:lnTo>
                    <a:pt x="0" y="16"/>
                  </a:lnTo>
                  <a:lnTo>
                    <a:pt x="0" y="16"/>
                  </a:lnTo>
                  <a:lnTo>
                    <a:pt x="2" y="20"/>
                  </a:lnTo>
                  <a:lnTo>
                    <a:pt x="2" y="24"/>
                  </a:lnTo>
                  <a:lnTo>
                    <a:pt x="2" y="24"/>
                  </a:lnTo>
                  <a:lnTo>
                    <a:pt x="6" y="30"/>
                  </a:lnTo>
                  <a:lnTo>
                    <a:pt x="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6" name="Freeform 117"/>
            <p:cNvSpPr/>
            <p:nvPr/>
          </p:nvSpPr>
          <p:spPr bwMode="auto">
            <a:xfrm>
              <a:off x="3713163" y="915988"/>
              <a:ext cx="22225" cy="63500"/>
            </a:xfrm>
            <a:custGeom>
              <a:avLst/>
              <a:gdLst/>
              <a:ahLst/>
              <a:cxnLst>
                <a:cxn ang="0">
                  <a:pos x="14" y="12"/>
                </a:cxn>
                <a:cxn ang="0">
                  <a:pos x="14" y="12"/>
                </a:cxn>
                <a:cxn ang="0">
                  <a:pos x="14" y="8"/>
                </a:cxn>
                <a:cxn ang="0">
                  <a:pos x="12" y="6"/>
                </a:cxn>
                <a:cxn ang="0">
                  <a:pos x="8" y="0"/>
                </a:cxn>
                <a:cxn ang="0">
                  <a:pos x="8" y="0"/>
                </a:cxn>
                <a:cxn ang="0">
                  <a:pos x="0" y="24"/>
                </a:cxn>
                <a:cxn ang="0">
                  <a:pos x="0" y="24"/>
                </a:cxn>
                <a:cxn ang="0">
                  <a:pos x="0" y="26"/>
                </a:cxn>
                <a:cxn ang="0">
                  <a:pos x="0" y="30"/>
                </a:cxn>
                <a:cxn ang="0">
                  <a:pos x="0" y="30"/>
                </a:cxn>
                <a:cxn ang="0">
                  <a:pos x="4" y="40"/>
                </a:cxn>
                <a:cxn ang="0">
                  <a:pos x="4" y="40"/>
                </a:cxn>
                <a:cxn ang="0">
                  <a:pos x="12" y="22"/>
                </a:cxn>
                <a:cxn ang="0">
                  <a:pos x="12" y="22"/>
                </a:cxn>
                <a:cxn ang="0">
                  <a:pos x="14" y="12"/>
                </a:cxn>
                <a:cxn ang="0">
                  <a:pos x="14" y="12"/>
                </a:cxn>
              </a:cxnLst>
              <a:rect l="0" t="0" r="r" b="b"/>
              <a:pathLst>
                <a:path w="14" h="40">
                  <a:moveTo>
                    <a:pt x="14" y="12"/>
                  </a:moveTo>
                  <a:lnTo>
                    <a:pt x="14" y="12"/>
                  </a:lnTo>
                  <a:lnTo>
                    <a:pt x="14" y="8"/>
                  </a:lnTo>
                  <a:lnTo>
                    <a:pt x="12" y="6"/>
                  </a:lnTo>
                  <a:lnTo>
                    <a:pt x="8" y="0"/>
                  </a:lnTo>
                  <a:lnTo>
                    <a:pt x="8" y="0"/>
                  </a:lnTo>
                  <a:lnTo>
                    <a:pt x="0" y="24"/>
                  </a:lnTo>
                  <a:lnTo>
                    <a:pt x="0" y="24"/>
                  </a:lnTo>
                  <a:lnTo>
                    <a:pt x="0" y="26"/>
                  </a:lnTo>
                  <a:lnTo>
                    <a:pt x="0" y="30"/>
                  </a:lnTo>
                  <a:lnTo>
                    <a:pt x="0" y="30"/>
                  </a:lnTo>
                  <a:lnTo>
                    <a:pt x="4" y="40"/>
                  </a:lnTo>
                  <a:lnTo>
                    <a:pt x="4" y="40"/>
                  </a:lnTo>
                  <a:lnTo>
                    <a:pt x="12" y="22"/>
                  </a:lnTo>
                  <a:lnTo>
                    <a:pt x="12" y="22"/>
                  </a:lnTo>
                  <a:lnTo>
                    <a:pt x="14" y="12"/>
                  </a:lnTo>
                  <a:lnTo>
                    <a:pt x="1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7" name="Freeform 118"/>
            <p:cNvSpPr/>
            <p:nvPr/>
          </p:nvSpPr>
          <p:spPr bwMode="auto">
            <a:xfrm>
              <a:off x="3722688" y="938213"/>
              <a:ext cx="22225" cy="63500"/>
            </a:xfrm>
            <a:custGeom>
              <a:avLst/>
              <a:gdLst/>
              <a:ahLst/>
              <a:cxnLst>
                <a:cxn ang="0">
                  <a:pos x="6" y="40"/>
                </a:cxn>
                <a:cxn ang="0">
                  <a:pos x="6" y="40"/>
                </a:cxn>
                <a:cxn ang="0">
                  <a:pos x="12" y="32"/>
                </a:cxn>
                <a:cxn ang="0">
                  <a:pos x="14" y="22"/>
                </a:cxn>
                <a:cxn ang="0">
                  <a:pos x="14" y="10"/>
                </a:cxn>
                <a:cxn ang="0">
                  <a:pos x="12" y="0"/>
                </a:cxn>
                <a:cxn ang="0">
                  <a:pos x="12" y="0"/>
                </a:cxn>
                <a:cxn ang="0">
                  <a:pos x="4" y="24"/>
                </a:cxn>
                <a:cxn ang="0">
                  <a:pos x="4" y="24"/>
                </a:cxn>
                <a:cxn ang="0">
                  <a:pos x="2" y="26"/>
                </a:cxn>
                <a:cxn ang="0">
                  <a:pos x="0" y="30"/>
                </a:cxn>
                <a:cxn ang="0">
                  <a:pos x="0" y="30"/>
                </a:cxn>
                <a:cxn ang="0">
                  <a:pos x="6" y="40"/>
                </a:cxn>
                <a:cxn ang="0">
                  <a:pos x="6" y="40"/>
                </a:cxn>
              </a:cxnLst>
              <a:rect l="0" t="0" r="r" b="b"/>
              <a:pathLst>
                <a:path w="14" h="40">
                  <a:moveTo>
                    <a:pt x="6" y="40"/>
                  </a:moveTo>
                  <a:lnTo>
                    <a:pt x="6" y="40"/>
                  </a:lnTo>
                  <a:lnTo>
                    <a:pt x="12" y="32"/>
                  </a:lnTo>
                  <a:lnTo>
                    <a:pt x="14" y="22"/>
                  </a:lnTo>
                  <a:lnTo>
                    <a:pt x="14" y="10"/>
                  </a:lnTo>
                  <a:lnTo>
                    <a:pt x="12" y="0"/>
                  </a:lnTo>
                  <a:lnTo>
                    <a:pt x="12" y="0"/>
                  </a:lnTo>
                  <a:lnTo>
                    <a:pt x="4" y="24"/>
                  </a:lnTo>
                  <a:lnTo>
                    <a:pt x="4" y="24"/>
                  </a:lnTo>
                  <a:lnTo>
                    <a:pt x="2" y="26"/>
                  </a:lnTo>
                  <a:lnTo>
                    <a:pt x="0" y="30"/>
                  </a:lnTo>
                  <a:lnTo>
                    <a:pt x="0" y="30"/>
                  </a:lnTo>
                  <a:lnTo>
                    <a:pt x="6" y="40"/>
                  </a:lnTo>
                  <a:lnTo>
                    <a:pt x="6"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8" name="Freeform 119"/>
            <p:cNvSpPr/>
            <p:nvPr/>
          </p:nvSpPr>
          <p:spPr bwMode="auto">
            <a:xfrm>
              <a:off x="3662363" y="884238"/>
              <a:ext cx="25400" cy="41275"/>
            </a:xfrm>
            <a:custGeom>
              <a:avLst/>
              <a:gdLst/>
              <a:ahLst/>
              <a:cxnLst>
                <a:cxn ang="0">
                  <a:pos x="2" y="12"/>
                </a:cxn>
                <a:cxn ang="0">
                  <a:pos x="2" y="12"/>
                </a:cxn>
                <a:cxn ang="0">
                  <a:pos x="0" y="20"/>
                </a:cxn>
                <a:cxn ang="0">
                  <a:pos x="0" y="20"/>
                </a:cxn>
                <a:cxn ang="0">
                  <a:pos x="2" y="20"/>
                </a:cxn>
                <a:cxn ang="0">
                  <a:pos x="2" y="20"/>
                </a:cxn>
                <a:cxn ang="0">
                  <a:pos x="16" y="26"/>
                </a:cxn>
                <a:cxn ang="0">
                  <a:pos x="16" y="26"/>
                </a:cxn>
                <a:cxn ang="0">
                  <a:pos x="4" y="0"/>
                </a:cxn>
                <a:cxn ang="0">
                  <a:pos x="4" y="0"/>
                </a:cxn>
                <a:cxn ang="0">
                  <a:pos x="4" y="6"/>
                </a:cxn>
                <a:cxn ang="0">
                  <a:pos x="2" y="12"/>
                </a:cxn>
                <a:cxn ang="0">
                  <a:pos x="2" y="12"/>
                </a:cxn>
              </a:cxnLst>
              <a:rect l="0" t="0" r="r" b="b"/>
              <a:pathLst>
                <a:path w="16" h="26">
                  <a:moveTo>
                    <a:pt x="2" y="12"/>
                  </a:moveTo>
                  <a:lnTo>
                    <a:pt x="2" y="12"/>
                  </a:lnTo>
                  <a:lnTo>
                    <a:pt x="0" y="20"/>
                  </a:lnTo>
                  <a:lnTo>
                    <a:pt x="0" y="20"/>
                  </a:lnTo>
                  <a:lnTo>
                    <a:pt x="2" y="20"/>
                  </a:lnTo>
                  <a:lnTo>
                    <a:pt x="2" y="20"/>
                  </a:lnTo>
                  <a:lnTo>
                    <a:pt x="16" y="26"/>
                  </a:lnTo>
                  <a:lnTo>
                    <a:pt x="16" y="26"/>
                  </a:lnTo>
                  <a:lnTo>
                    <a:pt x="4" y="0"/>
                  </a:lnTo>
                  <a:lnTo>
                    <a:pt x="4" y="0"/>
                  </a:lnTo>
                  <a:lnTo>
                    <a:pt x="4"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9" name="Freeform 120"/>
            <p:cNvSpPr/>
            <p:nvPr/>
          </p:nvSpPr>
          <p:spPr bwMode="auto">
            <a:xfrm>
              <a:off x="3659188" y="922338"/>
              <a:ext cx="41275" cy="31750"/>
            </a:xfrm>
            <a:custGeom>
              <a:avLst/>
              <a:gdLst/>
              <a:ahLst/>
              <a:cxnLst>
                <a:cxn ang="0">
                  <a:pos x="10" y="14"/>
                </a:cxn>
                <a:cxn ang="0">
                  <a:pos x="10" y="14"/>
                </a:cxn>
                <a:cxn ang="0">
                  <a:pos x="20" y="18"/>
                </a:cxn>
                <a:cxn ang="0">
                  <a:pos x="20" y="18"/>
                </a:cxn>
                <a:cxn ang="0">
                  <a:pos x="26" y="20"/>
                </a:cxn>
                <a:cxn ang="0">
                  <a:pos x="26" y="20"/>
                </a:cxn>
                <a:cxn ang="0">
                  <a:pos x="22" y="14"/>
                </a:cxn>
                <a:cxn ang="0">
                  <a:pos x="22" y="14"/>
                </a:cxn>
                <a:cxn ang="0">
                  <a:pos x="22" y="10"/>
                </a:cxn>
                <a:cxn ang="0">
                  <a:pos x="20" y="6"/>
                </a:cxn>
                <a:cxn ang="0">
                  <a:pos x="20" y="6"/>
                </a:cxn>
                <a:cxn ang="0">
                  <a:pos x="2" y="0"/>
                </a:cxn>
                <a:cxn ang="0">
                  <a:pos x="2" y="0"/>
                </a:cxn>
                <a:cxn ang="0">
                  <a:pos x="2" y="6"/>
                </a:cxn>
                <a:cxn ang="0">
                  <a:pos x="0" y="10"/>
                </a:cxn>
                <a:cxn ang="0">
                  <a:pos x="2" y="10"/>
                </a:cxn>
                <a:cxn ang="0">
                  <a:pos x="2" y="10"/>
                </a:cxn>
                <a:cxn ang="0">
                  <a:pos x="10" y="14"/>
                </a:cxn>
                <a:cxn ang="0">
                  <a:pos x="10" y="14"/>
                </a:cxn>
              </a:cxnLst>
              <a:rect l="0" t="0" r="r" b="b"/>
              <a:pathLst>
                <a:path w="26" h="20">
                  <a:moveTo>
                    <a:pt x="10" y="14"/>
                  </a:moveTo>
                  <a:lnTo>
                    <a:pt x="10" y="14"/>
                  </a:lnTo>
                  <a:lnTo>
                    <a:pt x="20" y="18"/>
                  </a:lnTo>
                  <a:lnTo>
                    <a:pt x="20" y="18"/>
                  </a:lnTo>
                  <a:lnTo>
                    <a:pt x="26" y="20"/>
                  </a:lnTo>
                  <a:lnTo>
                    <a:pt x="26" y="20"/>
                  </a:lnTo>
                  <a:lnTo>
                    <a:pt x="22" y="14"/>
                  </a:lnTo>
                  <a:lnTo>
                    <a:pt x="22" y="14"/>
                  </a:lnTo>
                  <a:lnTo>
                    <a:pt x="22" y="10"/>
                  </a:lnTo>
                  <a:lnTo>
                    <a:pt x="20" y="6"/>
                  </a:lnTo>
                  <a:lnTo>
                    <a:pt x="20" y="6"/>
                  </a:lnTo>
                  <a:lnTo>
                    <a:pt x="2" y="0"/>
                  </a:lnTo>
                  <a:lnTo>
                    <a:pt x="2" y="0"/>
                  </a:lnTo>
                  <a:lnTo>
                    <a:pt x="2" y="6"/>
                  </a:lnTo>
                  <a:lnTo>
                    <a:pt x="0" y="10"/>
                  </a:lnTo>
                  <a:lnTo>
                    <a:pt x="2" y="10"/>
                  </a:lnTo>
                  <a:lnTo>
                    <a:pt x="2" y="10"/>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0" name="Freeform 121"/>
            <p:cNvSpPr/>
            <p:nvPr/>
          </p:nvSpPr>
          <p:spPr bwMode="auto">
            <a:xfrm>
              <a:off x="3662363" y="947738"/>
              <a:ext cx="47625" cy="34925"/>
            </a:xfrm>
            <a:custGeom>
              <a:avLst/>
              <a:gdLst/>
              <a:ahLst/>
              <a:cxnLst>
                <a:cxn ang="0">
                  <a:pos x="2" y="10"/>
                </a:cxn>
                <a:cxn ang="0">
                  <a:pos x="2" y="10"/>
                </a:cxn>
                <a:cxn ang="0">
                  <a:pos x="12" y="14"/>
                </a:cxn>
                <a:cxn ang="0">
                  <a:pos x="12" y="14"/>
                </a:cxn>
                <a:cxn ang="0">
                  <a:pos x="30" y="22"/>
                </a:cxn>
                <a:cxn ang="0">
                  <a:pos x="30" y="22"/>
                </a:cxn>
                <a:cxn ang="0">
                  <a:pos x="26" y="12"/>
                </a:cxn>
                <a:cxn ang="0">
                  <a:pos x="26" y="12"/>
                </a:cxn>
                <a:cxn ang="0">
                  <a:pos x="24" y="10"/>
                </a:cxn>
                <a:cxn ang="0">
                  <a:pos x="22" y="8"/>
                </a:cxn>
                <a:cxn ang="0">
                  <a:pos x="22" y="8"/>
                </a:cxn>
                <a:cxn ang="0">
                  <a:pos x="0" y="0"/>
                </a:cxn>
                <a:cxn ang="0">
                  <a:pos x="0" y="0"/>
                </a:cxn>
                <a:cxn ang="0">
                  <a:pos x="0" y="6"/>
                </a:cxn>
                <a:cxn ang="0">
                  <a:pos x="0" y="8"/>
                </a:cxn>
                <a:cxn ang="0">
                  <a:pos x="2" y="10"/>
                </a:cxn>
                <a:cxn ang="0">
                  <a:pos x="2" y="10"/>
                </a:cxn>
              </a:cxnLst>
              <a:rect l="0" t="0" r="r" b="b"/>
              <a:pathLst>
                <a:path w="30" h="22">
                  <a:moveTo>
                    <a:pt x="2" y="10"/>
                  </a:moveTo>
                  <a:lnTo>
                    <a:pt x="2" y="10"/>
                  </a:lnTo>
                  <a:lnTo>
                    <a:pt x="12" y="14"/>
                  </a:lnTo>
                  <a:lnTo>
                    <a:pt x="12" y="14"/>
                  </a:lnTo>
                  <a:lnTo>
                    <a:pt x="30" y="22"/>
                  </a:lnTo>
                  <a:lnTo>
                    <a:pt x="30" y="22"/>
                  </a:lnTo>
                  <a:lnTo>
                    <a:pt x="26" y="12"/>
                  </a:lnTo>
                  <a:lnTo>
                    <a:pt x="26" y="12"/>
                  </a:lnTo>
                  <a:lnTo>
                    <a:pt x="24" y="10"/>
                  </a:lnTo>
                  <a:lnTo>
                    <a:pt x="22" y="8"/>
                  </a:lnTo>
                  <a:lnTo>
                    <a:pt x="22" y="8"/>
                  </a:lnTo>
                  <a:lnTo>
                    <a:pt x="0" y="0"/>
                  </a:lnTo>
                  <a:lnTo>
                    <a:pt x="0" y="0"/>
                  </a:lnTo>
                  <a:lnTo>
                    <a:pt x="0" y="6"/>
                  </a:lnTo>
                  <a:lnTo>
                    <a:pt x="0" y="8"/>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1" name="Freeform 122"/>
            <p:cNvSpPr/>
            <p:nvPr/>
          </p:nvSpPr>
          <p:spPr bwMode="auto">
            <a:xfrm>
              <a:off x="3668713" y="969963"/>
              <a:ext cx="53975" cy="38100"/>
            </a:xfrm>
            <a:custGeom>
              <a:avLst/>
              <a:gdLst/>
              <a:ahLst/>
              <a:cxnLst>
                <a:cxn ang="0">
                  <a:pos x="34" y="24"/>
                </a:cxn>
                <a:cxn ang="0">
                  <a:pos x="34" y="24"/>
                </a:cxn>
                <a:cxn ang="0">
                  <a:pos x="28" y="14"/>
                </a:cxn>
                <a:cxn ang="0">
                  <a:pos x="28" y="14"/>
                </a:cxn>
                <a:cxn ang="0">
                  <a:pos x="26" y="12"/>
                </a:cxn>
                <a:cxn ang="0">
                  <a:pos x="22" y="10"/>
                </a:cxn>
                <a:cxn ang="0">
                  <a:pos x="22" y="10"/>
                </a:cxn>
                <a:cxn ang="0">
                  <a:pos x="0" y="0"/>
                </a:cxn>
                <a:cxn ang="0">
                  <a:pos x="0" y="0"/>
                </a:cxn>
                <a:cxn ang="0">
                  <a:pos x="4" y="10"/>
                </a:cxn>
                <a:cxn ang="0">
                  <a:pos x="12" y="18"/>
                </a:cxn>
                <a:cxn ang="0">
                  <a:pos x="22" y="22"/>
                </a:cxn>
                <a:cxn ang="0">
                  <a:pos x="34" y="24"/>
                </a:cxn>
                <a:cxn ang="0">
                  <a:pos x="34" y="24"/>
                </a:cxn>
              </a:cxnLst>
              <a:rect l="0" t="0" r="r" b="b"/>
              <a:pathLst>
                <a:path w="34" h="24">
                  <a:moveTo>
                    <a:pt x="34" y="24"/>
                  </a:moveTo>
                  <a:lnTo>
                    <a:pt x="34" y="24"/>
                  </a:lnTo>
                  <a:lnTo>
                    <a:pt x="28" y="14"/>
                  </a:lnTo>
                  <a:lnTo>
                    <a:pt x="28" y="14"/>
                  </a:lnTo>
                  <a:lnTo>
                    <a:pt x="26" y="12"/>
                  </a:lnTo>
                  <a:lnTo>
                    <a:pt x="22" y="10"/>
                  </a:lnTo>
                  <a:lnTo>
                    <a:pt x="22" y="10"/>
                  </a:lnTo>
                  <a:lnTo>
                    <a:pt x="0" y="0"/>
                  </a:lnTo>
                  <a:lnTo>
                    <a:pt x="0" y="0"/>
                  </a:lnTo>
                  <a:lnTo>
                    <a:pt x="4" y="10"/>
                  </a:lnTo>
                  <a:lnTo>
                    <a:pt x="12" y="18"/>
                  </a:lnTo>
                  <a:lnTo>
                    <a:pt x="22" y="22"/>
                  </a:lnTo>
                  <a:lnTo>
                    <a:pt x="34" y="24"/>
                  </a:lnTo>
                  <a:lnTo>
                    <a:pt x="3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2" name="Freeform 123"/>
            <p:cNvSpPr/>
            <p:nvPr/>
          </p:nvSpPr>
          <p:spPr bwMode="auto">
            <a:xfrm>
              <a:off x="3729038" y="576263"/>
              <a:ext cx="19050" cy="25400"/>
            </a:xfrm>
            <a:custGeom>
              <a:avLst/>
              <a:gdLst/>
              <a:ahLst/>
              <a:cxnLst>
                <a:cxn ang="0">
                  <a:pos x="0" y="0"/>
                </a:cxn>
                <a:cxn ang="0">
                  <a:pos x="0" y="0"/>
                </a:cxn>
                <a:cxn ang="0">
                  <a:pos x="8" y="16"/>
                </a:cxn>
                <a:cxn ang="0">
                  <a:pos x="8" y="16"/>
                </a:cxn>
                <a:cxn ang="0">
                  <a:pos x="10" y="8"/>
                </a:cxn>
                <a:cxn ang="0">
                  <a:pos x="10" y="8"/>
                </a:cxn>
                <a:cxn ang="0">
                  <a:pos x="12" y="6"/>
                </a:cxn>
                <a:cxn ang="0">
                  <a:pos x="12" y="6"/>
                </a:cxn>
                <a:cxn ang="0">
                  <a:pos x="8" y="4"/>
                </a:cxn>
                <a:cxn ang="0">
                  <a:pos x="8" y="4"/>
                </a:cxn>
                <a:cxn ang="0">
                  <a:pos x="0" y="0"/>
                </a:cxn>
                <a:cxn ang="0">
                  <a:pos x="0" y="0"/>
                </a:cxn>
              </a:cxnLst>
              <a:rect l="0" t="0" r="r" b="b"/>
              <a:pathLst>
                <a:path w="12" h="16">
                  <a:moveTo>
                    <a:pt x="0" y="0"/>
                  </a:moveTo>
                  <a:lnTo>
                    <a:pt x="0" y="0"/>
                  </a:lnTo>
                  <a:lnTo>
                    <a:pt x="8" y="16"/>
                  </a:lnTo>
                  <a:lnTo>
                    <a:pt x="8" y="16"/>
                  </a:lnTo>
                  <a:lnTo>
                    <a:pt x="10" y="8"/>
                  </a:lnTo>
                  <a:lnTo>
                    <a:pt x="10" y="8"/>
                  </a:lnTo>
                  <a:lnTo>
                    <a:pt x="12" y="6"/>
                  </a:lnTo>
                  <a:lnTo>
                    <a:pt x="12" y="6"/>
                  </a:lnTo>
                  <a:lnTo>
                    <a:pt x="8" y="4"/>
                  </a:lnTo>
                  <a:lnTo>
                    <a:pt x="8" y="4"/>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3" name="Freeform 124"/>
            <p:cNvSpPr/>
            <p:nvPr/>
          </p:nvSpPr>
          <p:spPr bwMode="auto">
            <a:xfrm>
              <a:off x="3744913" y="588963"/>
              <a:ext cx="12700" cy="28575"/>
            </a:xfrm>
            <a:custGeom>
              <a:avLst/>
              <a:gdLst/>
              <a:ahLst/>
              <a:cxnLst>
                <a:cxn ang="0">
                  <a:pos x="2" y="0"/>
                </a:cxn>
                <a:cxn ang="0">
                  <a:pos x="2" y="0"/>
                </a:cxn>
                <a:cxn ang="0">
                  <a:pos x="0" y="10"/>
                </a:cxn>
                <a:cxn ang="0">
                  <a:pos x="0" y="10"/>
                </a:cxn>
                <a:cxn ang="0">
                  <a:pos x="0" y="14"/>
                </a:cxn>
                <a:cxn ang="0">
                  <a:pos x="0" y="14"/>
                </a:cxn>
                <a:cxn ang="0">
                  <a:pos x="4" y="18"/>
                </a:cxn>
                <a:cxn ang="0">
                  <a:pos x="4" y="18"/>
                </a:cxn>
                <a:cxn ang="0">
                  <a:pos x="4" y="16"/>
                </a:cxn>
                <a:cxn ang="0">
                  <a:pos x="4" y="16"/>
                </a:cxn>
                <a:cxn ang="0">
                  <a:pos x="6" y="8"/>
                </a:cxn>
                <a:cxn ang="0">
                  <a:pos x="6" y="8"/>
                </a:cxn>
                <a:cxn ang="0">
                  <a:pos x="8" y="4"/>
                </a:cxn>
                <a:cxn ang="0">
                  <a:pos x="8" y="4"/>
                </a:cxn>
                <a:cxn ang="0">
                  <a:pos x="6" y="2"/>
                </a:cxn>
                <a:cxn ang="0">
                  <a:pos x="2" y="0"/>
                </a:cxn>
                <a:cxn ang="0">
                  <a:pos x="2" y="0"/>
                </a:cxn>
              </a:cxnLst>
              <a:rect l="0" t="0" r="r" b="b"/>
              <a:pathLst>
                <a:path w="8" h="18">
                  <a:moveTo>
                    <a:pt x="2" y="0"/>
                  </a:moveTo>
                  <a:lnTo>
                    <a:pt x="2" y="0"/>
                  </a:lnTo>
                  <a:lnTo>
                    <a:pt x="0" y="10"/>
                  </a:lnTo>
                  <a:lnTo>
                    <a:pt x="0" y="10"/>
                  </a:lnTo>
                  <a:lnTo>
                    <a:pt x="0" y="14"/>
                  </a:lnTo>
                  <a:lnTo>
                    <a:pt x="0" y="14"/>
                  </a:lnTo>
                  <a:lnTo>
                    <a:pt x="4" y="18"/>
                  </a:lnTo>
                  <a:lnTo>
                    <a:pt x="4" y="18"/>
                  </a:lnTo>
                  <a:lnTo>
                    <a:pt x="4" y="16"/>
                  </a:lnTo>
                  <a:lnTo>
                    <a:pt x="4" y="16"/>
                  </a:lnTo>
                  <a:lnTo>
                    <a:pt x="6" y="8"/>
                  </a:lnTo>
                  <a:lnTo>
                    <a:pt x="6" y="8"/>
                  </a:lnTo>
                  <a:lnTo>
                    <a:pt x="8" y="4"/>
                  </a:lnTo>
                  <a:lnTo>
                    <a:pt x="8" y="4"/>
                  </a:lnTo>
                  <a:lnTo>
                    <a:pt x="6" y="2"/>
                  </a:lnTo>
                  <a:lnTo>
                    <a:pt x="2" y="0"/>
                  </a:lnTo>
                  <a:lnTo>
                    <a:pt x="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4" name="Freeform 125"/>
            <p:cNvSpPr/>
            <p:nvPr/>
          </p:nvSpPr>
          <p:spPr bwMode="auto">
            <a:xfrm>
              <a:off x="3751263" y="598488"/>
              <a:ext cx="15875" cy="38100"/>
            </a:xfrm>
            <a:custGeom>
              <a:avLst/>
              <a:gdLst/>
              <a:ahLst/>
              <a:cxnLst>
                <a:cxn ang="0">
                  <a:pos x="10" y="6"/>
                </a:cxn>
                <a:cxn ang="0">
                  <a:pos x="10" y="6"/>
                </a:cxn>
                <a:cxn ang="0">
                  <a:pos x="8" y="2"/>
                </a:cxn>
                <a:cxn ang="0">
                  <a:pos x="6" y="0"/>
                </a:cxn>
                <a:cxn ang="0">
                  <a:pos x="6" y="0"/>
                </a:cxn>
                <a:cxn ang="0">
                  <a:pos x="2" y="14"/>
                </a:cxn>
                <a:cxn ang="0">
                  <a:pos x="2" y="14"/>
                </a:cxn>
                <a:cxn ang="0">
                  <a:pos x="0" y="16"/>
                </a:cxn>
                <a:cxn ang="0">
                  <a:pos x="0" y="18"/>
                </a:cxn>
                <a:cxn ang="0">
                  <a:pos x="0" y="18"/>
                </a:cxn>
                <a:cxn ang="0">
                  <a:pos x="4" y="24"/>
                </a:cxn>
                <a:cxn ang="0">
                  <a:pos x="4" y="24"/>
                </a:cxn>
                <a:cxn ang="0">
                  <a:pos x="8" y="12"/>
                </a:cxn>
                <a:cxn ang="0">
                  <a:pos x="8" y="12"/>
                </a:cxn>
                <a:cxn ang="0">
                  <a:pos x="10" y="6"/>
                </a:cxn>
                <a:cxn ang="0">
                  <a:pos x="10" y="6"/>
                </a:cxn>
              </a:cxnLst>
              <a:rect l="0" t="0" r="r" b="b"/>
              <a:pathLst>
                <a:path w="10" h="24">
                  <a:moveTo>
                    <a:pt x="10" y="6"/>
                  </a:moveTo>
                  <a:lnTo>
                    <a:pt x="10" y="6"/>
                  </a:lnTo>
                  <a:lnTo>
                    <a:pt x="8" y="2"/>
                  </a:lnTo>
                  <a:lnTo>
                    <a:pt x="6" y="0"/>
                  </a:lnTo>
                  <a:lnTo>
                    <a:pt x="6" y="0"/>
                  </a:lnTo>
                  <a:lnTo>
                    <a:pt x="2" y="14"/>
                  </a:lnTo>
                  <a:lnTo>
                    <a:pt x="2" y="14"/>
                  </a:lnTo>
                  <a:lnTo>
                    <a:pt x="0" y="16"/>
                  </a:lnTo>
                  <a:lnTo>
                    <a:pt x="0" y="18"/>
                  </a:lnTo>
                  <a:lnTo>
                    <a:pt x="0" y="18"/>
                  </a:lnTo>
                  <a:lnTo>
                    <a:pt x="4" y="24"/>
                  </a:lnTo>
                  <a:lnTo>
                    <a:pt x="4" y="24"/>
                  </a:lnTo>
                  <a:lnTo>
                    <a:pt x="8" y="12"/>
                  </a:lnTo>
                  <a:lnTo>
                    <a:pt x="8" y="12"/>
                  </a:lnTo>
                  <a:lnTo>
                    <a:pt x="10" y="6"/>
                  </a:lnTo>
                  <a:lnTo>
                    <a:pt x="1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5" name="Freeform 126"/>
            <p:cNvSpPr/>
            <p:nvPr/>
          </p:nvSpPr>
          <p:spPr bwMode="auto">
            <a:xfrm>
              <a:off x="3760788" y="611188"/>
              <a:ext cx="12700" cy="38100"/>
            </a:xfrm>
            <a:custGeom>
              <a:avLst/>
              <a:gdLst/>
              <a:ahLst/>
              <a:cxnLst>
                <a:cxn ang="0">
                  <a:pos x="6" y="0"/>
                </a:cxn>
                <a:cxn ang="0">
                  <a:pos x="6" y="0"/>
                </a:cxn>
                <a:cxn ang="0">
                  <a:pos x="0" y="14"/>
                </a:cxn>
                <a:cxn ang="0">
                  <a:pos x="0" y="14"/>
                </a:cxn>
                <a:cxn ang="0">
                  <a:pos x="0" y="18"/>
                </a:cxn>
                <a:cxn ang="0">
                  <a:pos x="0" y="18"/>
                </a:cxn>
                <a:cxn ang="0">
                  <a:pos x="2" y="24"/>
                </a:cxn>
                <a:cxn ang="0">
                  <a:pos x="2" y="24"/>
                </a:cxn>
                <a:cxn ang="0">
                  <a:pos x="6" y="18"/>
                </a:cxn>
                <a:cxn ang="0">
                  <a:pos x="8" y="12"/>
                </a:cxn>
                <a:cxn ang="0">
                  <a:pos x="8" y="6"/>
                </a:cxn>
                <a:cxn ang="0">
                  <a:pos x="6" y="0"/>
                </a:cxn>
                <a:cxn ang="0">
                  <a:pos x="6" y="0"/>
                </a:cxn>
              </a:cxnLst>
              <a:rect l="0" t="0" r="r" b="b"/>
              <a:pathLst>
                <a:path w="8" h="24">
                  <a:moveTo>
                    <a:pt x="6" y="0"/>
                  </a:moveTo>
                  <a:lnTo>
                    <a:pt x="6" y="0"/>
                  </a:lnTo>
                  <a:lnTo>
                    <a:pt x="0" y="14"/>
                  </a:lnTo>
                  <a:lnTo>
                    <a:pt x="0" y="14"/>
                  </a:lnTo>
                  <a:lnTo>
                    <a:pt x="0" y="18"/>
                  </a:lnTo>
                  <a:lnTo>
                    <a:pt x="0" y="18"/>
                  </a:lnTo>
                  <a:lnTo>
                    <a:pt x="2" y="24"/>
                  </a:lnTo>
                  <a:lnTo>
                    <a:pt x="2" y="24"/>
                  </a:lnTo>
                  <a:lnTo>
                    <a:pt x="6" y="18"/>
                  </a:lnTo>
                  <a:lnTo>
                    <a:pt x="8" y="12"/>
                  </a:lnTo>
                  <a:lnTo>
                    <a:pt x="8" y="6"/>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6" name="Freeform 127"/>
            <p:cNvSpPr/>
            <p:nvPr/>
          </p:nvSpPr>
          <p:spPr bwMode="auto">
            <a:xfrm>
              <a:off x="3722688" y="579438"/>
              <a:ext cx="15875" cy="25400"/>
            </a:xfrm>
            <a:custGeom>
              <a:avLst/>
              <a:gdLst/>
              <a:ahLst/>
              <a:cxnLst>
                <a:cxn ang="0">
                  <a:pos x="2" y="8"/>
                </a:cxn>
                <a:cxn ang="0">
                  <a:pos x="2" y="8"/>
                </a:cxn>
                <a:cxn ang="0">
                  <a:pos x="0" y="12"/>
                </a:cxn>
                <a:cxn ang="0">
                  <a:pos x="0" y="12"/>
                </a:cxn>
                <a:cxn ang="0">
                  <a:pos x="2" y="12"/>
                </a:cxn>
                <a:cxn ang="0">
                  <a:pos x="2" y="12"/>
                </a:cxn>
                <a:cxn ang="0">
                  <a:pos x="10" y="16"/>
                </a:cxn>
                <a:cxn ang="0">
                  <a:pos x="10" y="16"/>
                </a:cxn>
                <a:cxn ang="0">
                  <a:pos x="2" y="0"/>
                </a:cxn>
                <a:cxn ang="0">
                  <a:pos x="2" y="0"/>
                </a:cxn>
                <a:cxn ang="0">
                  <a:pos x="2" y="8"/>
                </a:cxn>
                <a:cxn ang="0">
                  <a:pos x="2" y="8"/>
                </a:cxn>
              </a:cxnLst>
              <a:rect l="0" t="0" r="r" b="b"/>
              <a:pathLst>
                <a:path w="10" h="16">
                  <a:moveTo>
                    <a:pt x="2" y="8"/>
                  </a:moveTo>
                  <a:lnTo>
                    <a:pt x="2" y="8"/>
                  </a:lnTo>
                  <a:lnTo>
                    <a:pt x="0" y="12"/>
                  </a:lnTo>
                  <a:lnTo>
                    <a:pt x="0" y="12"/>
                  </a:lnTo>
                  <a:lnTo>
                    <a:pt x="2" y="12"/>
                  </a:lnTo>
                  <a:lnTo>
                    <a:pt x="2" y="12"/>
                  </a:lnTo>
                  <a:lnTo>
                    <a:pt x="10" y="16"/>
                  </a:lnTo>
                  <a:lnTo>
                    <a:pt x="10" y="16"/>
                  </a:lnTo>
                  <a:lnTo>
                    <a:pt x="2" y="0"/>
                  </a:lnTo>
                  <a:lnTo>
                    <a:pt x="2"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7" name="Freeform 128"/>
            <p:cNvSpPr/>
            <p:nvPr/>
          </p:nvSpPr>
          <p:spPr bwMode="auto">
            <a:xfrm>
              <a:off x="3722688" y="601663"/>
              <a:ext cx="22225" cy="19050"/>
            </a:xfrm>
            <a:custGeom>
              <a:avLst/>
              <a:gdLst/>
              <a:ahLst/>
              <a:cxnLst>
                <a:cxn ang="0">
                  <a:pos x="0" y="6"/>
                </a:cxn>
                <a:cxn ang="0">
                  <a:pos x="0" y="6"/>
                </a:cxn>
                <a:cxn ang="0">
                  <a:pos x="4" y="8"/>
                </a:cxn>
                <a:cxn ang="0">
                  <a:pos x="4" y="8"/>
                </a:cxn>
                <a:cxn ang="0">
                  <a:pos x="10" y="10"/>
                </a:cxn>
                <a:cxn ang="0">
                  <a:pos x="10" y="10"/>
                </a:cxn>
                <a:cxn ang="0">
                  <a:pos x="14" y="12"/>
                </a:cxn>
                <a:cxn ang="0">
                  <a:pos x="14" y="12"/>
                </a:cxn>
                <a:cxn ang="0">
                  <a:pos x="12" y="8"/>
                </a:cxn>
                <a:cxn ang="0">
                  <a:pos x="12" y="8"/>
                </a:cxn>
                <a:cxn ang="0">
                  <a:pos x="10" y="4"/>
                </a:cxn>
                <a:cxn ang="0">
                  <a:pos x="10" y="4"/>
                </a:cxn>
                <a:cxn ang="0">
                  <a:pos x="0" y="0"/>
                </a:cxn>
                <a:cxn ang="0">
                  <a:pos x="0" y="0"/>
                </a:cxn>
                <a:cxn ang="0">
                  <a:pos x="0" y="4"/>
                </a:cxn>
                <a:cxn ang="0">
                  <a:pos x="0" y="6"/>
                </a:cxn>
                <a:cxn ang="0">
                  <a:pos x="0" y="6"/>
                </a:cxn>
              </a:cxnLst>
              <a:rect l="0" t="0" r="r" b="b"/>
              <a:pathLst>
                <a:path w="14" h="12">
                  <a:moveTo>
                    <a:pt x="0" y="6"/>
                  </a:moveTo>
                  <a:lnTo>
                    <a:pt x="0" y="6"/>
                  </a:lnTo>
                  <a:lnTo>
                    <a:pt x="4" y="8"/>
                  </a:lnTo>
                  <a:lnTo>
                    <a:pt x="4" y="8"/>
                  </a:lnTo>
                  <a:lnTo>
                    <a:pt x="10" y="10"/>
                  </a:lnTo>
                  <a:lnTo>
                    <a:pt x="10" y="10"/>
                  </a:lnTo>
                  <a:lnTo>
                    <a:pt x="14" y="12"/>
                  </a:lnTo>
                  <a:lnTo>
                    <a:pt x="14" y="12"/>
                  </a:lnTo>
                  <a:lnTo>
                    <a:pt x="12" y="8"/>
                  </a:lnTo>
                  <a:lnTo>
                    <a:pt x="12" y="8"/>
                  </a:lnTo>
                  <a:lnTo>
                    <a:pt x="10" y="4"/>
                  </a:lnTo>
                  <a:lnTo>
                    <a:pt x="10" y="4"/>
                  </a:lnTo>
                  <a:lnTo>
                    <a:pt x="0" y="0"/>
                  </a:lnTo>
                  <a:lnTo>
                    <a:pt x="0" y="0"/>
                  </a:lnTo>
                  <a:lnTo>
                    <a:pt x="0"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8" name="Freeform 129"/>
            <p:cNvSpPr/>
            <p:nvPr/>
          </p:nvSpPr>
          <p:spPr bwMode="auto">
            <a:xfrm>
              <a:off x="3722688" y="614363"/>
              <a:ext cx="28575" cy="22225"/>
            </a:xfrm>
            <a:custGeom>
              <a:avLst/>
              <a:gdLst/>
              <a:ahLst/>
              <a:cxnLst>
                <a:cxn ang="0">
                  <a:pos x="16" y="8"/>
                </a:cxn>
                <a:cxn ang="0">
                  <a:pos x="16" y="8"/>
                </a:cxn>
                <a:cxn ang="0">
                  <a:pos x="14" y="6"/>
                </a:cxn>
                <a:cxn ang="0">
                  <a:pos x="12" y="6"/>
                </a:cxn>
                <a:cxn ang="0">
                  <a:pos x="12" y="6"/>
                </a:cxn>
                <a:cxn ang="0">
                  <a:pos x="0" y="0"/>
                </a:cxn>
                <a:cxn ang="0">
                  <a:pos x="0" y="0"/>
                </a:cxn>
                <a:cxn ang="0">
                  <a:pos x="0" y="4"/>
                </a:cxn>
                <a:cxn ang="0">
                  <a:pos x="2" y="8"/>
                </a:cxn>
                <a:cxn ang="0">
                  <a:pos x="2" y="8"/>
                </a:cxn>
                <a:cxn ang="0">
                  <a:pos x="8" y="10"/>
                </a:cxn>
                <a:cxn ang="0">
                  <a:pos x="8" y="10"/>
                </a:cxn>
                <a:cxn ang="0">
                  <a:pos x="18" y="14"/>
                </a:cxn>
                <a:cxn ang="0">
                  <a:pos x="18" y="14"/>
                </a:cxn>
                <a:cxn ang="0">
                  <a:pos x="16" y="8"/>
                </a:cxn>
                <a:cxn ang="0">
                  <a:pos x="16" y="8"/>
                </a:cxn>
              </a:cxnLst>
              <a:rect l="0" t="0" r="r" b="b"/>
              <a:pathLst>
                <a:path w="18" h="14">
                  <a:moveTo>
                    <a:pt x="16" y="8"/>
                  </a:moveTo>
                  <a:lnTo>
                    <a:pt x="16" y="8"/>
                  </a:lnTo>
                  <a:lnTo>
                    <a:pt x="14" y="6"/>
                  </a:lnTo>
                  <a:lnTo>
                    <a:pt x="12" y="6"/>
                  </a:lnTo>
                  <a:lnTo>
                    <a:pt x="12" y="6"/>
                  </a:lnTo>
                  <a:lnTo>
                    <a:pt x="0" y="0"/>
                  </a:lnTo>
                  <a:lnTo>
                    <a:pt x="0" y="0"/>
                  </a:lnTo>
                  <a:lnTo>
                    <a:pt x="0" y="4"/>
                  </a:lnTo>
                  <a:lnTo>
                    <a:pt x="2" y="8"/>
                  </a:lnTo>
                  <a:lnTo>
                    <a:pt x="2" y="8"/>
                  </a:lnTo>
                  <a:lnTo>
                    <a:pt x="8" y="10"/>
                  </a:lnTo>
                  <a:lnTo>
                    <a:pt x="8" y="10"/>
                  </a:lnTo>
                  <a:lnTo>
                    <a:pt x="18" y="14"/>
                  </a:lnTo>
                  <a:lnTo>
                    <a:pt x="18" y="14"/>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9" name="Freeform 130"/>
            <p:cNvSpPr/>
            <p:nvPr/>
          </p:nvSpPr>
          <p:spPr bwMode="auto">
            <a:xfrm>
              <a:off x="3725863" y="630238"/>
              <a:ext cx="31750" cy="22225"/>
            </a:xfrm>
            <a:custGeom>
              <a:avLst/>
              <a:gdLst/>
              <a:ahLst/>
              <a:cxnLst>
                <a:cxn ang="0">
                  <a:pos x="14" y="6"/>
                </a:cxn>
                <a:cxn ang="0">
                  <a:pos x="14" y="6"/>
                </a:cxn>
                <a:cxn ang="0">
                  <a:pos x="0" y="0"/>
                </a:cxn>
                <a:cxn ang="0">
                  <a:pos x="0" y="0"/>
                </a:cxn>
                <a:cxn ang="0">
                  <a:pos x="4" y="6"/>
                </a:cxn>
                <a:cxn ang="0">
                  <a:pos x="8" y="10"/>
                </a:cxn>
                <a:cxn ang="0">
                  <a:pos x="14" y="12"/>
                </a:cxn>
                <a:cxn ang="0">
                  <a:pos x="20" y="14"/>
                </a:cxn>
                <a:cxn ang="0">
                  <a:pos x="20" y="14"/>
                </a:cxn>
                <a:cxn ang="0">
                  <a:pos x="18" y="8"/>
                </a:cxn>
                <a:cxn ang="0">
                  <a:pos x="18" y="8"/>
                </a:cxn>
                <a:cxn ang="0">
                  <a:pos x="14" y="6"/>
                </a:cxn>
                <a:cxn ang="0">
                  <a:pos x="14" y="6"/>
                </a:cxn>
              </a:cxnLst>
              <a:rect l="0" t="0" r="r" b="b"/>
              <a:pathLst>
                <a:path w="20" h="14">
                  <a:moveTo>
                    <a:pt x="14" y="6"/>
                  </a:moveTo>
                  <a:lnTo>
                    <a:pt x="14" y="6"/>
                  </a:lnTo>
                  <a:lnTo>
                    <a:pt x="0" y="0"/>
                  </a:lnTo>
                  <a:lnTo>
                    <a:pt x="0" y="0"/>
                  </a:lnTo>
                  <a:lnTo>
                    <a:pt x="4" y="6"/>
                  </a:lnTo>
                  <a:lnTo>
                    <a:pt x="8" y="10"/>
                  </a:lnTo>
                  <a:lnTo>
                    <a:pt x="14" y="12"/>
                  </a:lnTo>
                  <a:lnTo>
                    <a:pt x="20" y="14"/>
                  </a:lnTo>
                  <a:lnTo>
                    <a:pt x="20" y="14"/>
                  </a:lnTo>
                  <a:lnTo>
                    <a:pt x="18" y="8"/>
                  </a:lnTo>
                  <a:lnTo>
                    <a:pt x="18" y="8"/>
                  </a:lnTo>
                  <a:lnTo>
                    <a:pt x="14" y="6"/>
                  </a:lnTo>
                  <a:lnTo>
                    <a:pt x="1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0" name="Freeform 131"/>
            <p:cNvSpPr/>
            <p:nvPr/>
          </p:nvSpPr>
          <p:spPr bwMode="auto">
            <a:xfrm>
              <a:off x="3627438" y="681038"/>
              <a:ext cx="19050" cy="19050"/>
            </a:xfrm>
            <a:custGeom>
              <a:avLst/>
              <a:gdLst/>
              <a:ahLst/>
              <a:cxnLst>
                <a:cxn ang="0">
                  <a:pos x="12" y="0"/>
                </a:cxn>
                <a:cxn ang="0">
                  <a:pos x="12" y="0"/>
                </a:cxn>
                <a:cxn ang="0">
                  <a:pos x="8" y="0"/>
                </a:cxn>
                <a:cxn ang="0">
                  <a:pos x="8" y="0"/>
                </a:cxn>
                <a:cxn ang="0">
                  <a:pos x="0" y="0"/>
                </a:cxn>
                <a:cxn ang="0">
                  <a:pos x="0" y="0"/>
                </a:cxn>
                <a:cxn ang="0">
                  <a:pos x="12" y="12"/>
                </a:cxn>
                <a:cxn ang="0">
                  <a:pos x="12" y="12"/>
                </a:cxn>
                <a:cxn ang="0">
                  <a:pos x="12" y="2"/>
                </a:cxn>
                <a:cxn ang="0">
                  <a:pos x="12" y="2"/>
                </a:cxn>
                <a:cxn ang="0">
                  <a:pos x="12" y="0"/>
                </a:cxn>
                <a:cxn ang="0">
                  <a:pos x="12" y="0"/>
                </a:cxn>
              </a:cxnLst>
              <a:rect l="0" t="0" r="r" b="b"/>
              <a:pathLst>
                <a:path w="12" h="12">
                  <a:moveTo>
                    <a:pt x="12" y="0"/>
                  </a:moveTo>
                  <a:lnTo>
                    <a:pt x="12" y="0"/>
                  </a:lnTo>
                  <a:lnTo>
                    <a:pt x="8" y="0"/>
                  </a:lnTo>
                  <a:lnTo>
                    <a:pt x="8" y="0"/>
                  </a:lnTo>
                  <a:lnTo>
                    <a:pt x="0" y="0"/>
                  </a:lnTo>
                  <a:lnTo>
                    <a:pt x="0" y="0"/>
                  </a:lnTo>
                  <a:lnTo>
                    <a:pt x="12" y="12"/>
                  </a:lnTo>
                  <a:lnTo>
                    <a:pt x="12" y="12"/>
                  </a:lnTo>
                  <a:lnTo>
                    <a:pt x="12" y="2"/>
                  </a:lnTo>
                  <a:lnTo>
                    <a:pt x="12"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1" name="Freeform 132"/>
            <p:cNvSpPr/>
            <p:nvPr/>
          </p:nvSpPr>
          <p:spPr bwMode="auto">
            <a:xfrm>
              <a:off x="3649663" y="684213"/>
              <a:ext cx="9525" cy="28575"/>
            </a:xfrm>
            <a:custGeom>
              <a:avLst/>
              <a:gdLst/>
              <a:ahLst/>
              <a:cxnLst>
                <a:cxn ang="0">
                  <a:pos x="6" y="6"/>
                </a:cxn>
                <a:cxn ang="0">
                  <a:pos x="6" y="6"/>
                </a:cxn>
                <a:cxn ang="0">
                  <a:pos x="6" y="2"/>
                </a:cxn>
                <a:cxn ang="0">
                  <a:pos x="6" y="2"/>
                </a:cxn>
                <a:cxn ang="0">
                  <a:pos x="2" y="0"/>
                </a:cxn>
                <a:cxn ang="0">
                  <a:pos x="0" y="0"/>
                </a:cxn>
                <a:cxn ang="0">
                  <a:pos x="0" y="0"/>
                </a:cxn>
                <a:cxn ang="0">
                  <a:pos x="0" y="10"/>
                </a:cxn>
                <a:cxn ang="0">
                  <a:pos x="0" y="10"/>
                </a:cxn>
                <a:cxn ang="0">
                  <a:pos x="2" y="14"/>
                </a:cxn>
                <a:cxn ang="0">
                  <a:pos x="2" y="14"/>
                </a:cxn>
                <a:cxn ang="0">
                  <a:pos x="6" y="18"/>
                </a:cxn>
                <a:cxn ang="0">
                  <a:pos x="6" y="18"/>
                </a:cxn>
                <a:cxn ang="0">
                  <a:pos x="6" y="14"/>
                </a:cxn>
                <a:cxn ang="0">
                  <a:pos x="6" y="14"/>
                </a:cxn>
                <a:cxn ang="0">
                  <a:pos x="6" y="6"/>
                </a:cxn>
                <a:cxn ang="0">
                  <a:pos x="6" y="6"/>
                </a:cxn>
              </a:cxnLst>
              <a:rect l="0" t="0" r="r" b="b"/>
              <a:pathLst>
                <a:path w="6" h="18">
                  <a:moveTo>
                    <a:pt x="6" y="6"/>
                  </a:moveTo>
                  <a:lnTo>
                    <a:pt x="6" y="6"/>
                  </a:lnTo>
                  <a:lnTo>
                    <a:pt x="6" y="2"/>
                  </a:lnTo>
                  <a:lnTo>
                    <a:pt x="6" y="2"/>
                  </a:lnTo>
                  <a:lnTo>
                    <a:pt x="2" y="0"/>
                  </a:lnTo>
                  <a:lnTo>
                    <a:pt x="0" y="0"/>
                  </a:lnTo>
                  <a:lnTo>
                    <a:pt x="0" y="0"/>
                  </a:lnTo>
                  <a:lnTo>
                    <a:pt x="0" y="10"/>
                  </a:lnTo>
                  <a:lnTo>
                    <a:pt x="0" y="10"/>
                  </a:lnTo>
                  <a:lnTo>
                    <a:pt x="2" y="14"/>
                  </a:lnTo>
                  <a:lnTo>
                    <a:pt x="2" y="14"/>
                  </a:lnTo>
                  <a:lnTo>
                    <a:pt x="6" y="18"/>
                  </a:lnTo>
                  <a:lnTo>
                    <a:pt x="6" y="18"/>
                  </a:lnTo>
                  <a:lnTo>
                    <a:pt x="6" y="14"/>
                  </a:lnTo>
                  <a:lnTo>
                    <a:pt x="6" y="14"/>
                  </a:lnTo>
                  <a:lnTo>
                    <a:pt x="6" y="6"/>
                  </a:lnTo>
                  <a:lnTo>
                    <a:pt x="6"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2" name="Freeform 133"/>
            <p:cNvSpPr/>
            <p:nvPr/>
          </p:nvSpPr>
          <p:spPr bwMode="auto">
            <a:xfrm>
              <a:off x="3662363" y="687388"/>
              <a:ext cx="9525" cy="34925"/>
            </a:xfrm>
            <a:custGeom>
              <a:avLst/>
              <a:gdLst/>
              <a:ahLst/>
              <a:cxnLst>
                <a:cxn ang="0">
                  <a:pos x="2" y="18"/>
                </a:cxn>
                <a:cxn ang="0">
                  <a:pos x="2" y="18"/>
                </a:cxn>
                <a:cxn ang="0">
                  <a:pos x="6" y="22"/>
                </a:cxn>
                <a:cxn ang="0">
                  <a:pos x="6" y="22"/>
                </a:cxn>
                <a:cxn ang="0">
                  <a:pos x="6" y="10"/>
                </a:cxn>
                <a:cxn ang="0">
                  <a:pos x="6" y="10"/>
                </a:cxn>
                <a:cxn ang="0">
                  <a:pos x="6" y="4"/>
                </a:cxn>
                <a:cxn ang="0">
                  <a:pos x="6" y="4"/>
                </a:cxn>
                <a:cxn ang="0">
                  <a:pos x="4" y="2"/>
                </a:cxn>
                <a:cxn ang="0">
                  <a:pos x="0" y="0"/>
                </a:cxn>
                <a:cxn ang="0">
                  <a:pos x="0" y="0"/>
                </a:cxn>
                <a:cxn ang="0">
                  <a:pos x="0" y="14"/>
                </a:cxn>
                <a:cxn ang="0">
                  <a:pos x="0" y="14"/>
                </a:cxn>
                <a:cxn ang="0">
                  <a:pos x="0" y="16"/>
                </a:cxn>
                <a:cxn ang="0">
                  <a:pos x="2" y="18"/>
                </a:cxn>
                <a:cxn ang="0">
                  <a:pos x="2" y="18"/>
                </a:cxn>
              </a:cxnLst>
              <a:rect l="0" t="0" r="r" b="b"/>
              <a:pathLst>
                <a:path w="6" h="22">
                  <a:moveTo>
                    <a:pt x="2" y="18"/>
                  </a:moveTo>
                  <a:lnTo>
                    <a:pt x="2" y="18"/>
                  </a:lnTo>
                  <a:lnTo>
                    <a:pt x="6" y="22"/>
                  </a:lnTo>
                  <a:lnTo>
                    <a:pt x="6" y="22"/>
                  </a:lnTo>
                  <a:lnTo>
                    <a:pt x="6" y="10"/>
                  </a:lnTo>
                  <a:lnTo>
                    <a:pt x="6" y="10"/>
                  </a:lnTo>
                  <a:lnTo>
                    <a:pt x="6" y="4"/>
                  </a:lnTo>
                  <a:lnTo>
                    <a:pt x="6" y="4"/>
                  </a:lnTo>
                  <a:lnTo>
                    <a:pt x="4" y="2"/>
                  </a:lnTo>
                  <a:lnTo>
                    <a:pt x="0" y="0"/>
                  </a:lnTo>
                  <a:lnTo>
                    <a:pt x="0" y="0"/>
                  </a:lnTo>
                  <a:lnTo>
                    <a:pt x="0" y="14"/>
                  </a:lnTo>
                  <a:lnTo>
                    <a:pt x="0" y="14"/>
                  </a:lnTo>
                  <a:lnTo>
                    <a:pt x="0" y="16"/>
                  </a:lnTo>
                  <a:lnTo>
                    <a:pt x="2" y="18"/>
                  </a:lnTo>
                  <a:lnTo>
                    <a:pt x="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3" name="Freeform 134"/>
            <p:cNvSpPr/>
            <p:nvPr/>
          </p:nvSpPr>
          <p:spPr bwMode="auto">
            <a:xfrm>
              <a:off x="3675063" y="696913"/>
              <a:ext cx="12700" cy="38100"/>
            </a:xfrm>
            <a:custGeom>
              <a:avLst/>
              <a:gdLst/>
              <a:ahLst/>
              <a:cxnLst>
                <a:cxn ang="0">
                  <a:pos x="0" y="14"/>
                </a:cxn>
                <a:cxn ang="0">
                  <a:pos x="0" y="14"/>
                </a:cxn>
                <a:cxn ang="0">
                  <a:pos x="0" y="18"/>
                </a:cxn>
                <a:cxn ang="0">
                  <a:pos x="0" y="18"/>
                </a:cxn>
                <a:cxn ang="0">
                  <a:pos x="6" y="24"/>
                </a:cxn>
                <a:cxn ang="0">
                  <a:pos x="6" y="24"/>
                </a:cxn>
                <a:cxn ang="0">
                  <a:pos x="8" y="18"/>
                </a:cxn>
                <a:cxn ang="0">
                  <a:pos x="6" y="10"/>
                </a:cxn>
                <a:cxn ang="0">
                  <a:pos x="4" y="4"/>
                </a:cxn>
                <a:cxn ang="0">
                  <a:pos x="0" y="0"/>
                </a:cxn>
                <a:cxn ang="0">
                  <a:pos x="0" y="0"/>
                </a:cxn>
                <a:cxn ang="0">
                  <a:pos x="0" y="14"/>
                </a:cxn>
                <a:cxn ang="0">
                  <a:pos x="0" y="14"/>
                </a:cxn>
              </a:cxnLst>
              <a:rect l="0" t="0" r="r" b="b"/>
              <a:pathLst>
                <a:path w="8" h="24">
                  <a:moveTo>
                    <a:pt x="0" y="14"/>
                  </a:moveTo>
                  <a:lnTo>
                    <a:pt x="0" y="14"/>
                  </a:lnTo>
                  <a:lnTo>
                    <a:pt x="0" y="18"/>
                  </a:lnTo>
                  <a:lnTo>
                    <a:pt x="0" y="18"/>
                  </a:lnTo>
                  <a:lnTo>
                    <a:pt x="6" y="24"/>
                  </a:lnTo>
                  <a:lnTo>
                    <a:pt x="6" y="24"/>
                  </a:lnTo>
                  <a:lnTo>
                    <a:pt x="8" y="18"/>
                  </a:lnTo>
                  <a:lnTo>
                    <a:pt x="6" y="10"/>
                  </a:lnTo>
                  <a:lnTo>
                    <a:pt x="4" y="4"/>
                  </a:lnTo>
                  <a:lnTo>
                    <a:pt x="0" y="0"/>
                  </a:lnTo>
                  <a:lnTo>
                    <a:pt x="0"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4" name="Freeform 135"/>
            <p:cNvSpPr/>
            <p:nvPr/>
          </p:nvSpPr>
          <p:spPr bwMode="auto">
            <a:xfrm>
              <a:off x="3624263" y="681038"/>
              <a:ext cx="19050" cy="19050"/>
            </a:xfrm>
            <a:custGeom>
              <a:avLst/>
              <a:gdLst/>
              <a:ahLst/>
              <a:cxnLst>
                <a:cxn ang="0">
                  <a:pos x="2" y="8"/>
                </a:cxn>
                <a:cxn ang="0">
                  <a:pos x="2" y="8"/>
                </a:cxn>
                <a:cxn ang="0">
                  <a:pos x="2" y="12"/>
                </a:cxn>
                <a:cxn ang="0">
                  <a:pos x="2" y="12"/>
                </a:cxn>
                <a:cxn ang="0">
                  <a:pos x="2" y="12"/>
                </a:cxn>
                <a:cxn ang="0">
                  <a:pos x="2" y="12"/>
                </a:cxn>
                <a:cxn ang="0">
                  <a:pos x="12" y="12"/>
                </a:cxn>
                <a:cxn ang="0">
                  <a:pos x="12" y="12"/>
                </a:cxn>
                <a:cxn ang="0">
                  <a:pos x="0" y="0"/>
                </a:cxn>
                <a:cxn ang="0">
                  <a:pos x="0" y="0"/>
                </a:cxn>
                <a:cxn ang="0">
                  <a:pos x="2" y="8"/>
                </a:cxn>
                <a:cxn ang="0">
                  <a:pos x="2" y="8"/>
                </a:cxn>
              </a:cxnLst>
              <a:rect l="0" t="0" r="r" b="b"/>
              <a:pathLst>
                <a:path w="12" h="12">
                  <a:moveTo>
                    <a:pt x="2" y="8"/>
                  </a:moveTo>
                  <a:lnTo>
                    <a:pt x="2" y="8"/>
                  </a:lnTo>
                  <a:lnTo>
                    <a:pt x="2" y="12"/>
                  </a:lnTo>
                  <a:lnTo>
                    <a:pt x="2" y="12"/>
                  </a:lnTo>
                  <a:lnTo>
                    <a:pt x="2" y="12"/>
                  </a:lnTo>
                  <a:lnTo>
                    <a:pt x="2" y="12"/>
                  </a:lnTo>
                  <a:lnTo>
                    <a:pt x="12" y="12"/>
                  </a:lnTo>
                  <a:lnTo>
                    <a:pt x="12" y="12"/>
                  </a:lnTo>
                  <a:lnTo>
                    <a:pt x="0" y="0"/>
                  </a:lnTo>
                  <a:lnTo>
                    <a:pt x="0"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5" name="Freeform 136"/>
            <p:cNvSpPr/>
            <p:nvPr/>
          </p:nvSpPr>
          <p:spPr bwMode="auto">
            <a:xfrm>
              <a:off x="3627438" y="703263"/>
              <a:ext cx="28575" cy="12700"/>
            </a:xfrm>
            <a:custGeom>
              <a:avLst/>
              <a:gdLst/>
              <a:ahLst/>
              <a:cxnLst>
                <a:cxn ang="0">
                  <a:pos x="12" y="0"/>
                </a:cxn>
                <a:cxn ang="0">
                  <a:pos x="12" y="0"/>
                </a:cxn>
                <a:cxn ang="0">
                  <a:pos x="0" y="0"/>
                </a:cxn>
                <a:cxn ang="0">
                  <a:pos x="0" y="0"/>
                </a:cxn>
                <a:cxn ang="0">
                  <a:pos x="2" y="4"/>
                </a:cxn>
                <a:cxn ang="0">
                  <a:pos x="2" y="6"/>
                </a:cxn>
                <a:cxn ang="0">
                  <a:pos x="2" y="6"/>
                </a:cxn>
                <a:cxn ang="0">
                  <a:pos x="8" y="8"/>
                </a:cxn>
                <a:cxn ang="0">
                  <a:pos x="8" y="8"/>
                </a:cxn>
                <a:cxn ang="0">
                  <a:pos x="14" y="8"/>
                </a:cxn>
                <a:cxn ang="0">
                  <a:pos x="14" y="8"/>
                </a:cxn>
                <a:cxn ang="0">
                  <a:pos x="18" y="8"/>
                </a:cxn>
                <a:cxn ang="0">
                  <a:pos x="18" y="8"/>
                </a:cxn>
                <a:cxn ang="0">
                  <a:pos x="14" y="4"/>
                </a:cxn>
                <a:cxn ang="0">
                  <a:pos x="14" y="4"/>
                </a:cxn>
                <a:cxn ang="0">
                  <a:pos x="12" y="0"/>
                </a:cxn>
                <a:cxn ang="0">
                  <a:pos x="12" y="0"/>
                </a:cxn>
              </a:cxnLst>
              <a:rect l="0" t="0" r="r" b="b"/>
              <a:pathLst>
                <a:path w="18" h="8">
                  <a:moveTo>
                    <a:pt x="12" y="0"/>
                  </a:moveTo>
                  <a:lnTo>
                    <a:pt x="12" y="0"/>
                  </a:lnTo>
                  <a:lnTo>
                    <a:pt x="0" y="0"/>
                  </a:lnTo>
                  <a:lnTo>
                    <a:pt x="0" y="0"/>
                  </a:lnTo>
                  <a:lnTo>
                    <a:pt x="2" y="4"/>
                  </a:lnTo>
                  <a:lnTo>
                    <a:pt x="2" y="6"/>
                  </a:lnTo>
                  <a:lnTo>
                    <a:pt x="2" y="6"/>
                  </a:lnTo>
                  <a:lnTo>
                    <a:pt x="8" y="8"/>
                  </a:lnTo>
                  <a:lnTo>
                    <a:pt x="8" y="8"/>
                  </a:lnTo>
                  <a:lnTo>
                    <a:pt x="14" y="8"/>
                  </a:lnTo>
                  <a:lnTo>
                    <a:pt x="14" y="8"/>
                  </a:lnTo>
                  <a:lnTo>
                    <a:pt x="18" y="8"/>
                  </a:lnTo>
                  <a:lnTo>
                    <a:pt x="18" y="8"/>
                  </a:lnTo>
                  <a:lnTo>
                    <a:pt x="14" y="4"/>
                  </a:lnTo>
                  <a:lnTo>
                    <a:pt x="14" y="4"/>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6" name="Freeform 137"/>
            <p:cNvSpPr/>
            <p:nvPr/>
          </p:nvSpPr>
          <p:spPr bwMode="auto">
            <a:xfrm>
              <a:off x="3633788" y="719138"/>
              <a:ext cx="34925" cy="9525"/>
            </a:xfrm>
            <a:custGeom>
              <a:avLst/>
              <a:gdLst/>
              <a:ahLst/>
              <a:cxnLst>
                <a:cxn ang="0">
                  <a:pos x="14" y="0"/>
                </a:cxn>
                <a:cxn ang="0">
                  <a:pos x="14" y="0"/>
                </a:cxn>
                <a:cxn ang="0">
                  <a:pos x="0" y="0"/>
                </a:cxn>
                <a:cxn ang="0">
                  <a:pos x="0" y="0"/>
                </a:cxn>
                <a:cxn ang="0">
                  <a:pos x="2" y="2"/>
                </a:cxn>
                <a:cxn ang="0">
                  <a:pos x="4" y="6"/>
                </a:cxn>
                <a:cxn ang="0">
                  <a:pos x="4" y="6"/>
                </a:cxn>
                <a:cxn ang="0">
                  <a:pos x="10" y="6"/>
                </a:cxn>
                <a:cxn ang="0">
                  <a:pos x="10" y="6"/>
                </a:cxn>
                <a:cxn ang="0">
                  <a:pos x="22" y="6"/>
                </a:cxn>
                <a:cxn ang="0">
                  <a:pos x="22" y="6"/>
                </a:cxn>
                <a:cxn ang="0">
                  <a:pos x="18" y="0"/>
                </a:cxn>
                <a:cxn ang="0">
                  <a:pos x="18" y="0"/>
                </a:cxn>
                <a:cxn ang="0">
                  <a:pos x="16" y="0"/>
                </a:cxn>
                <a:cxn ang="0">
                  <a:pos x="14" y="0"/>
                </a:cxn>
                <a:cxn ang="0">
                  <a:pos x="14" y="0"/>
                </a:cxn>
              </a:cxnLst>
              <a:rect l="0" t="0" r="r" b="b"/>
              <a:pathLst>
                <a:path w="22" h="6">
                  <a:moveTo>
                    <a:pt x="14" y="0"/>
                  </a:moveTo>
                  <a:lnTo>
                    <a:pt x="14" y="0"/>
                  </a:lnTo>
                  <a:lnTo>
                    <a:pt x="0" y="0"/>
                  </a:lnTo>
                  <a:lnTo>
                    <a:pt x="0" y="0"/>
                  </a:lnTo>
                  <a:lnTo>
                    <a:pt x="2" y="2"/>
                  </a:lnTo>
                  <a:lnTo>
                    <a:pt x="4" y="6"/>
                  </a:lnTo>
                  <a:lnTo>
                    <a:pt x="4" y="6"/>
                  </a:lnTo>
                  <a:lnTo>
                    <a:pt x="10" y="6"/>
                  </a:lnTo>
                  <a:lnTo>
                    <a:pt x="10" y="6"/>
                  </a:lnTo>
                  <a:lnTo>
                    <a:pt x="22" y="6"/>
                  </a:lnTo>
                  <a:lnTo>
                    <a:pt x="22" y="6"/>
                  </a:lnTo>
                  <a:lnTo>
                    <a:pt x="18" y="0"/>
                  </a:lnTo>
                  <a:lnTo>
                    <a:pt x="18" y="0"/>
                  </a:lnTo>
                  <a:lnTo>
                    <a:pt x="16"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7" name="Freeform 138"/>
            <p:cNvSpPr/>
            <p:nvPr/>
          </p:nvSpPr>
          <p:spPr bwMode="auto">
            <a:xfrm>
              <a:off x="3640138" y="731838"/>
              <a:ext cx="38100" cy="9525"/>
            </a:xfrm>
            <a:custGeom>
              <a:avLst/>
              <a:gdLst/>
              <a:ahLst/>
              <a:cxnLst>
                <a:cxn ang="0">
                  <a:pos x="24" y="4"/>
                </a:cxn>
                <a:cxn ang="0">
                  <a:pos x="24" y="4"/>
                </a:cxn>
                <a:cxn ang="0">
                  <a:pos x="20" y="0"/>
                </a:cxn>
                <a:cxn ang="0">
                  <a:pos x="20" y="0"/>
                </a:cxn>
                <a:cxn ang="0">
                  <a:pos x="16" y="0"/>
                </a:cxn>
                <a:cxn ang="0">
                  <a:pos x="16" y="0"/>
                </a:cxn>
                <a:cxn ang="0">
                  <a:pos x="0" y="0"/>
                </a:cxn>
                <a:cxn ang="0">
                  <a:pos x="0" y="0"/>
                </a:cxn>
                <a:cxn ang="0">
                  <a:pos x="6" y="4"/>
                </a:cxn>
                <a:cxn ang="0">
                  <a:pos x="12" y="6"/>
                </a:cxn>
                <a:cxn ang="0">
                  <a:pos x="18" y="6"/>
                </a:cxn>
                <a:cxn ang="0">
                  <a:pos x="24" y="4"/>
                </a:cxn>
                <a:cxn ang="0">
                  <a:pos x="24" y="4"/>
                </a:cxn>
              </a:cxnLst>
              <a:rect l="0" t="0" r="r" b="b"/>
              <a:pathLst>
                <a:path w="24" h="6">
                  <a:moveTo>
                    <a:pt x="24" y="4"/>
                  </a:moveTo>
                  <a:lnTo>
                    <a:pt x="24" y="4"/>
                  </a:lnTo>
                  <a:lnTo>
                    <a:pt x="20" y="0"/>
                  </a:lnTo>
                  <a:lnTo>
                    <a:pt x="20" y="0"/>
                  </a:lnTo>
                  <a:lnTo>
                    <a:pt x="16" y="0"/>
                  </a:lnTo>
                  <a:lnTo>
                    <a:pt x="16" y="0"/>
                  </a:lnTo>
                  <a:lnTo>
                    <a:pt x="0" y="0"/>
                  </a:lnTo>
                  <a:lnTo>
                    <a:pt x="0" y="0"/>
                  </a:lnTo>
                  <a:lnTo>
                    <a:pt x="6" y="4"/>
                  </a:lnTo>
                  <a:lnTo>
                    <a:pt x="12" y="6"/>
                  </a:lnTo>
                  <a:lnTo>
                    <a:pt x="18" y="6"/>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8" name="Freeform 139"/>
            <p:cNvSpPr/>
            <p:nvPr/>
          </p:nvSpPr>
          <p:spPr bwMode="auto">
            <a:xfrm>
              <a:off x="3582988" y="731838"/>
              <a:ext cx="19050" cy="19050"/>
            </a:xfrm>
            <a:custGeom>
              <a:avLst/>
              <a:gdLst/>
              <a:ahLst/>
              <a:cxnLst>
                <a:cxn ang="0">
                  <a:pos x="12" y="2"/>
                </a:cxn>
                <a:cxn ang="0">
                  <a:pos x="12" y="2"/>
                </a:cxn>
                <a:cxn ang="0">
                  <a:pos x="8" y="2"/>
                </a:cxn>
                <a:cxn ang="0">
                  <a:pos x="8" y="2"/>
                </a:cxn>
                <a:cxn ang="0">
                  <a:pos x="0" y="0"/>
                </a:cxn>
                <a:cxn ang="0">
                  <a:pos x="0" y="0"/>
                </a:cxn>
                <a:cxn ang="0">
                  <a:pos x="12" y="12"/>
                </a:cxn>
                <a:cxn ang="0">
                  <a:pos x="12" y="12"/>
                </a:cxn>
                <a:cxn ang="0">
                  <a:pos x="12" y="2"/>
                </a:cxn>
                <a:cxn ang="0">
                  <a:pos x="12" y="2"/>
                </a:cxn>
                <a:cxn ang="0">
                  <a:pos x="12" y="2"/>
                </a:cxn>
                <a:cxn ang="0">
                  <a:pos x="12" y="2"/>
                </a:cxn>
              </a:cxnLst>
              <a:rect l="0" t="0" r="r" b="b"/>
              <a:pathLst>
                <a:path w="12" h="12">
                  <a:moveTo>
                    <a:pt x="12" y="2"/>
                  </a:moveTo>
                  <a:lnTo>
                    <a:pt x="12" y="2"/>
                  </a:lnTo>
                  <a:lnTo>
                    <a:pt x="8" y="2"/>
                  </a:lnTo>
                  <a:lnTo>
                    <a:pt x="8" y="2"/>
                  </a:lnTo>
                  <a:lnTo>
                    <a:pt x="0" y="0"/>
                  </a:lnTo>
                  <a:lnTo>
                    <a:pt x="0" y="0"/>
                  </a:lnTo>
                  <a:lnTo>
                    <a:pt x="12" y="12"/>
                  </a:lnTo>
                  <a:lnTo>
                    <a:pt x="12" y="12"/>
                  </a:lnTo>
                  <a:lnTo>
                    <a:pt x="12" y="2"/>
                  </a:lnTo>
                  <a:lnTo>
                    <a:pt x="12" y="2"/>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9" name="Freeform 140"/>
            <p:cNvSpPr/>
            <p:nvPr/>
          </p:nvSpPr>
          <p:spPr bwMode="auto">
            <a:xfrm>
              <a:off x="3605213" y="735013"/>
              <a:ext cx="9525" cy="28575"/>
            </a:xfrm>
            <a:custGeom>
              <a:avLst/>
              <a:gdLst/>
              <a:ahLst/>
              <a:cxnLst>
                <a:cxn ang="0">
                  <a:pos x="6" y="8"/>
                </a:cxn>
                <a:cxn ang="0">
                  <a:pos x="6" y="8"/>
                </a:cxn>
                <a:cxn ang="0">
                  <a:pos x="6" y="2"/>
                </a:cxn>
                <a:cxn ang="0">
                  <a:pos x="6" y="2"/>
                </a:cxn>
                <a:cxn ang="0">
                  <a:pos x="4" y="2"/>
                </a:cxn>
                <a:cxn ang="0">
                  <a:pos x="0" y="0"/>
                </a:cxn>
                <a:cxn ang="0">
                  <a:pos x="0" y="0"/>
                </a:cxn>
                <a:cxn ang="0">
                  <a:pos x="0" y="12"/>
                </a:cxn>
                <a:cxn ang="0">
                  <a:pos x="0" y="12"/>
                </a:cxn>
                <a:cxn ang="0">
                  <a:pos x="2" y="14"/>
                </a:cxn>
                <a:cxn ang="0">
                  <a:pos x="2" y="14"/>
                </a:cxn>
                <a:cxn ang="0">
                  <a:pos x="6" y="18"/>
                </a:cxn>
                <a:cxn ang="0">
                  <a:pos x="6" y="18"/>
                </a:cxn>
                <a:cxn ang="0">
                  <a:pos x="6" y="14"/>
                </a:cxn>
                <a:cxn ang="0">
                  <a:pos x="6" y="14"/>
                </a:cxn>
                <a:cxn ang="0">
                  <a:pos x="6" y="8"/>
                </a:cxn>
                <a:cxn ang="0">
                  <a:pos x="6" y="8"/>
                </a:cxn>
              </a:cxnLst>
              <a:rect l="0" t="0" r="r" b="b"/>
              <a:pathLst>
                <a:path w="6" h="18">
                  <a:moveTo>
                    <a:pt x="6" y="8"/>
                  </a:moveTo>
                  <a:lnTo>
                    <a:pt x="6" y="8"/>
                  </a:lnTo>
                  <a:lnTo>
                    <a:pt x="6" y="2"/>
                  </a:lnTo>
                  <a:lnTo>
                    <a:pt x="6" y="2"/>
                  </a:lnTo>
                  <a:lnTo>
                    <a:pt x="4" y="2"/>
                  </a:lnTo>
                  <a:lnTo>
                    <a:pt x="0" y="0"/>
                  </a:lnTo>
                  <a:lnTo>
                    <a:pt x="0" y="0"/>
                  </a:lnTo>
                  <a:lnTo>
                    <a:pt x="0" y="12"/>
                  </a:lnTo>
                  <a:lnTo>
                    <a:pt x="0" y="12"/>
                  </a:lnTo>
                  <a:lnTo>
                    <a:pt x="2" y="14"/>
                  </a:lnTo>
                  <a:lnTo>
                    <a:pt x="2" y="14"/>
                  </a:lnTo>
                  <a:lnTo>
                    <a:pt x="6" y="18"/>
                  </a:lnTo>
                  <a:lnTo>
                    <a:pt x="6" y="18"/>
                  </a:lnTo>
                  <a:lnTo>
                    <a:pt x="6" y="14"/>
                  </a:lnTo>
                  <a:lnTo>
                    <a:pt x="6" y="14"/>
                  </a:lnTo>
                  <a:lnTo>
                    <a:pt x="6" y="8"/>
                  </a:lnTo>
                  <a:lnTo>
                    <a:pt x="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0" name="Freeform 141"/>
            <p:cNvSpPr/>
            <p:nvPr/>
          </p:nvSpPr>
          <p:spPr bwMode="auto">
            <a:xfrm>
              <a:off x="3617913" y="741363"/>
              <a:ext cx="9525" cy="34925"/>
            </a:xfrm>
            <a:custGeom>
              <a:avLst/>
              <a:gdLst/>
              <a:ahLst/>
              <a:cxnLst>
                <a:cxn ang="0">
                  <a:pos x="0" y="14"/>
                </a:cxn>
                <a:cxn ang="0">
                  <a:pos x="0" y="14"/>
                </a:cxn>
                <a:cxn ang="0">
                  <a:pos x="0" y="16"/>
                </a:cxn>
                <a:cxn ang="0">
                  <a:pos x="2" y="18"/>
                </a:cxn>
                <a:cxn ang="0">
                  <a:pos x="2" y="18"/>
                </a:cxn>
                <a:cxn ang="0">
                  <a:pos x="6" y="22"/>
                </a:cxn>
                <a:cxn ang="0">
                  <a:pos x="6" y="22"/>
                </a:cxn>
                <a:cxn ang="0">
                  <a:pos x="6" y="10"/>
                </a:cxn>
                <a:cxn ang="0">
                  <a:pos x="6" y="10"/>
                </a:cxn>
                <a:cxn ang="0">
                  <a:pos x="6" y="4"/>
                </a:cxn>
                <a:cxn ang="0">
                  <a:pos x="6" y="4"/>
                </a:cxn>
                <a:cxn ang="0">
                  <a:pos x="4" y="0"/>
                </a:cxn>
                <a:cxn ang="0">
                  <a:pos x="0" y="0"/>
                </a:cxn>
                <a:cxn ang="0">
                  <a:pos x="0" y="0"/>
                </a:cxn>
                <a:cxn ang="0">
                  <a:pos x="0" y="14"/>
                </a:cxn>
                <a:cxn ang="0">
                  <a:pos x="0" y="14"/>
                </a:cxn>
              </a:cxnLst>
              <a:rect l="0" t="0" r="r" b="b"/>
              <a:pathLst>
                <a:path w="6" h="22">
                  <a:moveTo>
                    <a:pt x="0" y="14"/>
                  </a:moveTo>
                  <a:lnTo>
                    <a:pt x="0" y="14"/>
                  </a:lnTo>
                  <a:lnTo>
                    <a:pt x="0" y="16"/>
                  </a:lnTo>
                  <a:lnTo>
                    <a:pt x="2" y="18"/>
                  </a:lnTo>
                  <a:lnTo>
                    <a:pt x="2" y="18"/>
                  </a:lnTo>
                  <a:lnTo>
                    <a:pt x="6" y="22"/>
                  </a:lnTo>
                  <a:lnTo>
                    <a:pt x="6" y="22"/>
                  </a:lnTo>
                  <a:lnTo>
                    <a:pt x="6" y="10"/>
                  </a:lnTo>
                  <a:lnTo>
                    <a:pt x="6" y="10"/>
                  </a:lnTo>
                  <a:lnTo>
                    <a:pt x="6" y="4"/>
                  </a:lnTo>
                  <a:lnTo>
                    <a:pt x="6" y="4"/>
                  </a:lnTo>
                  <a:lnTo>
                    <a:pt x="4" y="0"/>
                  </a:lnTo>
                  <a:lnTo>
                    <a:pt x="0" y="0"/>
                  </a:lnTo>
                  <a:lnTo>
                    <a:pt x="0"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1" name="Freeform 142"/>
            <p:cNvSpPr/>
            <p:nvPr/>
          </p:nvSpPr>
          <p:spPr bwMode="auto">
            <a:xfrm>
              <a:off x="3630613" y="747713"/>
              <a:ext cx="12700" cy="38100"/>
            </a:xfrm>
            <a:custGeom>
              <a:avLst/>
              <a:gdLst/>
              <a:ahLst/>
              <a:cxnLst>
                <a:cxn ang="0">
                  <a:pos x="0" y="0"/>
                </a:cxn>
                <a:cxn ang="0">
                  <a:pos x="0" y="0"/>
                </a:cxn>
                <a:cxn ang="0">
                  <a:pos x="0" y="16"/>
                </a:cxn>
                <a:cxn ang="0">
                  <a:pos x="0" y="16"/>
                </a:cxn>
                <a:cxn ang="0">
                  <a:pos x="2" y="20"/>
                </a:cxn>
                <a:cxn ang="0">
                  <a:pos x="2" y="20"/>
                </a:cxn>
                <a:cxn ang="0">
                  <a:pos x="6" y="24"/>
                </a:cxn>
                <a:cxn ang="0">
                  <a:pos x="6" y="24"/>
                </a:cxn>
                <a:cxn ang="0">
                  <a:pos x="8" y="18"/>
                </a:cxn>
                <a:cxn ang="0">
                  <a:pos x="6" y="12"/>
                </a:cxn>
                <a:cxn ang="0">
                  <a:pos x="4" y="6"/>
                </a:cxn>
                <a:cxn ang="0">
                  <a:pos x="0" y="0"/>
                </a:cxn>
                <a:cxn ang="0">
                  <a:pos x="0" y="0"/>
                </a:cxn>
              </a:cxnLst>
              <a:rect l="0" t="0" r="r" b="b"/>
              <a:pathLst>
                <a:path w="8" h="24">
                  <a:moveTo>
                    <a:pt x="0" y="0"/>
                  </a:moveTo>
                  <a:lnTo>
                    <a:pt x="0" y="0"/>
                  </a:lnTo>
                  <a:lnTo>
                    <a:pt x="0" y="16"/>
                  </a:lnTo>
                  <a:lnTo>
                    <a:pt x="0" y="16"/>
                  </a:lnTo>
                  <a:lnTo>
                    <a:pt x="2" y="20"/>
                  </a:lnTo>
                  <a:lnTo>
                    <a:pt x="2" y="20"/>
                  </a:lnTo>
                  <a:lnTo>
                    <a:pt x="6" y="24"/>
                  </a:lnTo>
                  <a:lnTo>
                    <a:pt x="6" y="24"/>
                  </a:lnTo>
                  <a:lnTo>
                    <a:pt x="8" y="18"/>
                  </a:lnTo>
                  <a:lnTo>
                    <a:pt x="6" y="12"/>
                  </a:lnTo>
                  <a:lnTo>
                    <a:pt x="4"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2" name="Freeform 143"/>
            <p:cNvSpPr/>
            <p:nvPr/>
          </p:nvSpPr>
          <p:spPr bwMode="auto">
            <a:xfrm>
              <a:off x="3579813" y="735013"/>
              <a:ext cx="19050" cy="19050"/>
            </a:xfrm>
            <a:custGeom>
              <a:avLst/>
              <a:gdLst/>
              <a:ahLst/>
              <a:cxnLst>
                <a:cxn ang="0">
                  <a:pos x="2" y="8"/>
                </a:cxn>
                <a:cxn ang="0">
                  <a:pos x="2" y="8"/>
                </a:cxn>
                <a:cxn ang="0">
                  <a:pos x="2" y="12"/>
                </a:cxn>
                <a:cxn ang="0">
                  <a:pos x="2" y="12"/>
                </a:cxn>
                <a:cxn ang="0">
                  <a:pos x="4" y="12"/>
                </a:cxn>
                <a:cxn ang="0">
                  <a:pos x="4" y="12"/>
                </a:cxn>
                <a:cxn ang="0">
                  <a:pos x="12" y="12"/>
                </a:cxn>
                <a:cxn ang="0">
                  <a:pos x="12" y="12"/>
                </a:cxn>
                <a:cxn ang="0">
                  <a:pos x="0" y="0"/>
                </a:cxn>
                <a:cxn ang="0">
                  <a:pos x="0" y="0"/>
                </a:cxn>
                <a:cxn ang="0">
                  <a:pos x="2" y="8"/>
                </a:cxn>
                <a:cxn ang="0">
                  <a:pos x="2" y="8"/>
                </a:cxn>
              </a:cxnLst>
              <a:rect l="0" t="0" r="r" b="b"/>
              <a:pathLst>
                <a:path w="12" h="12">
                  <a:moveTo>
                    <a:pt x="2" y="8"/>
                  </a:moveTo>
                  <a:lnTo>
                    <a:pt x="2" y="8"/>
                  </a:lnTo>
                  <a:lnTo>
                    <a:pt x="2" y="12"/>
                  </a:lnTo>
                  <a:lnTo>
                    <a:pt x="2" y="12"/>
                  </a:lnTo>
                  <a:lnTo>
                    <a:pt x="4" y="12"/>
                  </a:lnTo>
                  <a:lnTo>
                    <a:pt x="4" y="12"/>
                  </a:lnTo>
                  <a:lnTo>
                    <a:pt x="12" y="12"/>
                  </a:lnTo>
                  <a:lnTo>
                    <a:pt x="12" y="12"/>
                  </a:lnTo>
                  <a:lnTo>
                    <a:pt x="0" y="0"/>
                  </a:lnTo>
                  <a:lnTo>
                    <a:pt x="0"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3" name="Freeform 144"/>
            <p:cNvSpPr/>
            <p:nvPr/>
          </p:nvSpPr>
          <p:spPr bwMode="auto">
            <a:xfrm>
              <a:off x="3582988" y="757238"/>
              <a:ext cx="28575" cy="9525"/>
            </a:xfrm>
            <a:custGeom>
              <a:avLst/>
              <a:gdLst/>
              <a:ahLst/>
              <a:cxnLst>
                <a:cxn ang="0">
                  <a:pos x="12" y="0"/>
                </a:cxn>
                <a:cxn ang="0">
                  <a:pos x="12" y="0"/>
                </a:cxn>
                <a:cxn ang="0">
                  <a:pos x="0" y="0"/>
                </a:cxn>
                <a:cxn ang="0">
                  <a:pos x="0" y="0"/>
                </a:cxn>
                <a:cxn ang="0">
                  <a:pos x="2" y="4"/>
                </a:cxn>
                <a:cxn ang="0">
                  <a:pos x="2" y="6"/>
                </a:cxn>
                <a:cxn ang="0">
                  <a:pos x="2" y="6"/>
                </a:cxn>
                <a:cxn ang="0">
                  <a:pos x="8" y="6"/>
                </a:cxn>
                <a:cxn ang="0">
                  <a:pos x="8" y="6"/>
                </a:cxn>
                <a:cxn ang="0">
                  <a:pos x="14" y="6"/>
                </a:cxn>
                <a:cxn ang="0">
                  <a:pos x="14" y="6"/>
                </a:cxn>
                <a:cxn ang="0">
                  <a:pos x="18" y="6"/>
                </a:cxn>
                <a:cxn ang="0">
                  <a:pos x="18" y="6"/>
                </a:cxn>
                <a:cxn ang="0">
                  <a:pos x="14" y="2"/>
                </a:cxn>
                <a:cxn ang="0">
                  <a:pos x="14" y="2"/>
                </a:cxn>
                <a:cxn ang="0">
                  <a:pos x="12" y="0"/>
                </a:cxn>
                <a:cxn ang="0">
                  <a:pos x="12" y="0"/>
                </a:cxn>
              </a:cxnLst>
              <a:rect l="0" t="0" r="r" b="b"/>
              <a:pathLst>
                <a:path w="18" h="6">
                  <a:moveTo>
                    <a:pt x="12" y="0"/>
                  </a:moveTo>
                  <a:lnTo>
                    <a:pt x="12" y="0"/>
                  </a:lnTo>
                  <a:lnTo>
                    <a:pt x="0" y="0"/>
                  </a:lnTo>
                  <a:lnTo>
                    <a:pt x="0" y="0"/>
                  </a:lnTo>
                  <a:lnTo>
                    <a:pt x="2" y="4"/>
                  </a:lnTo>
                  <a:lnTo>
                    <a:pt x="2" y="6"/>
                  </a:lnTo>
                  <a:lnTo>
                    <a:pt x="2" y="6"/>
                  </a:lnTo>
                  <a:lnTo>
                    <a:pt x="8" y="6"/>
                  </a:lnTo>
                  <a:lnTo>
                    <a:pt x="8" y="6"/>
                  </a:lnTo>
                  <a:lnTo>
                    <a:pt x="14" y="6"/>
                  </a:lnTo>
                  <a:lnTo>
                    <a:pt x="14" y="6"/>
                  </a:lnTo>
                  <a:lnTo>
                    <a:pt x="18" y="6"/>
                  </a:lnTo>
                  <a:lnTo>
                    <a:pt x="18" y="6"/>
                  </a:lnTo>
                  <a:lnTo>
                    <a:pt x="14" y="2"/>
                  </a:lnTo>
                  <a:lnTo>
                    <a:pt x="14"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4" name="Freeform 145"/>
            <p:cNvSpPr/>
            <p:nvPr/>
          </p:nvSpPr>
          <p:spPr bwMode="auto">
            <a:xfrm>
              <a:off x="3589338" y="769938"/>
              <a:ext cx="34925" cy="9525"/>
            </a:xfrm>
            <a:custGeom>
              <a:avLst/>
              <a:gdLst/>
              <a:ahLst/>
              <a:cxnLst>
                <a:cxn ang="0">
                  <a:pos x="14" y="0"/>
                </a:cxn>
                <a:cxn ang="0">
                  <a:pos x="14" y="0"/>
                </a:cxn>
                <a:cxn ang="0">
                  <a:pos x="0" y="0"/>
                </a:cxn>
                <a:cxn ang="0">
                  <a:pos x="0" y="0"/>
                </a:cxn>
                <a:cxn ang="0">
                  <a:pos x="2" y="4"/>
                </a:cxn>
                <a:cxn ang="0">
                  <a:pos x="4" y="6"/>
                </a:cxn>
                <a:cxn ang="0">
                  <a:pos x="4" y="6"/>
                </a:cxn>
                <a:cxn ang="0">
                  <a:pos x="10" y="6"/>
                </a:cxn>
                <a:cxn ang="0">
                  <a:pos x="10" y="6"/>
                </a:cxn>
                <a:cxn ang="0">
                  <a:pos x="22" y="6"/>
                </a:cxn>
                <a:cxn ang="0">
                  <a:pos x="22" y="6"/>
                </a:cxn>
                <a:cxn ang="0">
                  <a:pos x="18" y="2"/>
                </a:cxn>
                <a:cxn ang="0">
                  <a:pos x="18" y="2"/>
                </a:cxn>
                <a:cxn ang="0">
                  <a:pos x="16" y="0"/>
                </a:cxn>
                <a:cxn ang="0">
                  <a:pos x="14" y="0"/>
                </a:cxn>
                <a:cxn ang="0">
                  <a:pos x="14" y="0"/>
                </a:cxn>
              </a:cxnLst>
              <a:rect l="0" t="0" r="r" b="b"/>
              <a:pathLst>
                <a:path w="22" h="6">
                  <a:moveTo>
                    <a:pt x="14" y="0"/>
                  </a:moveTo>
                  <a:lnTo>
                    <a:pt x="14" y="0"/>
                  </a:lnTo>
                  <a:lnTo>
                    <a:pt x="0" y="0"/>
                  </a:lnTo>
                  <a:lnTo>
                    <a:pt x="0" y="0"/>
                  </a:lnTo>
                  <a:lnTo>
                    <a:pt x="2" y="4"/>
                  </a:lnTo>
                  <a:lnTo>
                    <a:pt x="4" y="6"/>
                  </a:lnTo>
                  <a:lnTo>
                    <a:pt x="4" y="6"/>
                  </a:lnTo>
                  <a:lnTo>
                    <a:pt x="10" y="6"/>
                  </a:lnTo>
                  <a:lnTo>
                    <a:pt x="10" y="6"/>
                  </a:lnTo>
                  <a:lnTo>
                    <a:pt x="22" y="6"/>
                  </a:lnTo>
                  <a:lnTo>
                    <a:pt x="22" y="6"/>
                  </a:lnTo>
                  <a:lnTo>
                    <a:pt x="18" y="2"/>
                  </a:lnTo>
                  <a:lnTo>
                    <a:pt x="18" y="2"/>
                  </a:lnTo>
                  <a:lnTo>
                    <a:pt x="16"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5" name="Freeform 146"/>
            <p:cNvSpPr/>
            <p:nvPr/>
          </p:nvSpPr>
          <p:spPr bwMode="auto">
            <a:xfrm>
              <a:off x="3598863" y="782638"/>
              <a:ext cx="34925" cy="12700"/>
            </a:xfrm>
            <a:custGeom>
              <a:avLst/>
              <a:gdLst/>
              <a:ahLst/>
              <a:cxnLst>
                <a:cxn ang="0">
                  <a:pos x="14" y="0"/>
                </a:cxn>
                <a:cxn ang="0">
                  <a:pos x="14" y="0"/>
                </a:cxn>
                <a:cxn ang="0">
                  <a:pos x="0" y="0"/>
                </a:cxn>
                <a:cxn ang="0">
                  <a:pos x="0" y="0"/>
                </a:cxn>
                <a:cxn ang="0">
                  <a:pos x="4" y="4"/>
                </a:cxn>
                <a:cxn ang="0">
                  <a:pos x="10" y="6"/>
                </a:cxn>
                <a:cxn ang="0">
                  <a:pos x="16" y="8"/>
                </a:cxn>
                <a:cxn ang="0">
                  <a:pos x="22" y="6"/>
                </a:cxn>
                <a:cxn ang="0">
                  <a:pos x="22" y="6"/>
                </a:cxn>
                <a:cxn ang="0">
                  <a:pos x="18" y="0"/>
                </a:cxn>
                <a:cxn ang="0">
                  <a:pos x="18" y="0"/>
                </a:cxn>
                <a:cxn ang="0">
                  <a:pos x="14" y="0"/>
                </a:cxn>
                <a:cxn ang="0">
                  <a:pos x="14" y="0"/>
                </a:cxn>
              </a:cxnLst>
              <a:rect l="0" t="0" r="r" b="b"/>
              <a:pathLst>
                <a:path w="22" h="8">
                  <a:moveTo>
                    <a:pt x="14" y="0"/>
                  </a:moveTo>
                  <a:lnTo>
                    <a:pt x="14" y="0"/>
                  </a:lnTo>
                  <a:lnTo>
                    <a:pt x="0" y="0"/>
                  </a:lnTo>
                  <a:lnTo>
                    <a:pt x="0" y="0"/>
                  </a:lnTo>
                  <a:lnTo>
                    <a:pt x="4" y="4"/>
                  </a:lnTo>
                  <a:lnTo>
                    <a:pt x="10" y="6"/>
                  </a:lnTo>
                  <a:lnTo>
                    <a:pt x="16" y="8"/>
                  </a:lnTo>
                  <a:lnTo>
                    <a:pt x="22" y="6"/>
                  </a:lnTo>
                  <a:lnTo>
                    <a:pt x="22" y="6"/>
                  </a:lnTo>
                  <a:lnTo>
                    <a:pt x="18" y="0"/>
                  </a:lnTo>
                  <a:lnTo>
                    <a:pt x="18"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6" name="Freeform 147"/>
            <p:cNvSpPr/>
            <p:nvPr/>
          </p:nvSpPr>
          <p:spPr bwMode="auto">
            <a:xfrm>
              <a:off x="3716338" y="661988"/>
              <a:ext cx="19050" cy="31750"/>
            </a:xfrm>
            <a:custGeom>
              <a:avLst/>
              <a:gdLst/>
              <a:ahLst/>
              <a:cxnLst>
                <a:cxn ang="0">
                  <a:pos x="8" y="20"/>
                </a:cxn>
                <a:cxn ang="0">
                  <a:pos x="8" y="20"/>
                </a:cxn>
                <a:cxn ang="0">
                  <a:pos x="12" y="8"/>
                </a:cxn>
                <a:cxn ang="0">
                  <a:pos x="12" y="8"/>
                </a:cxn>
                <a:cxn ang="0">
                  <a:pos x="12" y="8"/>
                </a:cxn>
                <a:cxn ang="0">
                  <a:pos x="12" y="8"/>
                </a:cxn>
                <a:cxn ang="0">
                  <a:pos x="8" y="4"/>
                </a:cxn>
                <a:cxn ang="0">
                  <a:pos x="8" y="4"/>
                </a:cxn>
                <a:cxn ang="0">
                  <a:pos x="0" y="0"/>
                </a:cxn>
                <a:cxn ang="0">
                  <a:pos x="0" y="0"/>
                </a:cxn>
                <a:cxn ang="0">
                  <a:pos x="8" y="20"/>
                </a:cxn>
                <a:cxn ang="0">
                  <a:pos x="8" y="20"/>
                </a:cxn>
              </a:cxnLst>
              <a:rect l="0" t="0" r="r" b="b"/>
              <a:pathLst>
                <a:path w="12" h="20">
                  <a:moveTo>
                    <a:pt x="8" y="20"/>
                  </a:moveTo>
                  <a:lnTo>
                    <a:pt x="8" y="20"/>
                  </a:lnTo>
                  <a:lnTo>
                    <a:pt x="12" y="8"/>
                  </a:lnTo>
                  <a:lnTo>
                    <a:pt x="12" y="8"/>
                  </a:lnTo>
                  <a:lnTo>
                    <a:pt x="12" y="8"/>
                  </a:lnTo>
                  <a:lnTo>
                    <a:pt x="12" y="8"/>
                  </a:lnTo>
                  <a:lnTo>
                    <a:pt x="8" y="4"/>
                  </a:lnTo>
                  <a:lnTo>
                    <a:pt x="8" y="4"/>
                  </a:lnTo>
                  <a:lnTo>
                    <a:pt x="0" y="0"/>
                  </a:lnTo>
                  <a:lnTo>
                    <a:pt x="0" y="0"/>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7" name="Freeform 148"/>
            <p:cNvSpPr/>
            <p:nvPr/>
          </p:nvSpPr>
          <p:spPr bwMode="auto">
            <a:xfrm>
              <a:off x="3732213" y="677863"/>
              <a:ext cx="15875" cy="34925"/>
            </a:xfrm>
            <a:custGeom>
              <a:avLst/>
              <a:gdLst/>
              <a:ahLst/>
              <a:cxnLst>
                <a:cxn ang="0">
                  <a:pos x="6" y="18"/>
                </a:cxn>
                <a:cxn ang="0">
                  <a:pos x="6" y="18"/>
                </a:cxn>
                <a:cxn ang="0">
                  <a:pos x="8" y="10"/>
                </a:cxn>
                <a:cxn ang="0">
                  <a:pos x="8" y="10"/>
                </a:cxn>
                <a:cxn ang="0">
                  <a:pos x="10" y="4"/>
                </a:cxn>
                <a:cxn ang="0">
                  <a:pos x="10" y="4"/>
                </a:cxn>
                <a:cxn ang="0">
                  <a:pos x="8" y="2"/>
                </a:cxn>
                <a:cxn ang="0">
                  <a:pos x="4" y="0"/>
                </a:cxn>
                <a:cxn ang="0">
                  <a:pos x="4" y="0"/>
                </a:cxn>
                <a:cxn ang="0">
                  <a:pos x="0" y="12"/>
                </a:cxn>
                <a:cxn ang="0">
                  <a:pos x="0" y="12"/>
                </a:cxn>
                <a:cxn ang="0">
                  <a:pos x="0" y="14"/>
                </a:cxn>
                <a:cxn ang="0">
                  <a:pos x="2" y="16"/>
                </a:cxn>
                <a:cxn ang="0">
                  <a:pos x="2" y="16"/>
                </a:cxn>
                <a:cxn ang="0">
                  <a:pos x="4" y="22"/>
                </a:cxn>
                <a:cxn ang="0">
                  <a:pos x="4" y="22"/>
                </a:cxn>
                <a:cxn ang="0">
                  <a:pos x="6" y="18"/>
                </a:cxn>
                <a:cxn ang="0">
                  <a:pos x="6" y="18"/>
                </a:cxn>
              </a:cxnLst>
              <a:rect l="0" t="0" r="r" b="b"/>
              <a:pathLst>
                <a:path w="10" h="22">
                  <a:moveTo>
                    <a:pt x="6" y="18"/>
                  </a:moveTo>
                  <a:lnTo>
                    <a:pt x="6" y="18"/>
                  </a:lnTo>
                  <a:lnTo>
                    <a:pt x="8" y="10"/>
                  </a:lnTo>
                  <a:lnTo>
                    <a:pt x="8" y="10"/>
                  </a:lnTo>
                  <a:lnTo>
                    <a:pt x="10" y="4"/>
                  </a:lnTo>
                  <a:lnTo>
                    <a:pt x="10" y="4"/>
                  </a:lnTo>
                  <a:lnTo>
                    <a:pt x="8" y="2"/>
                  </a:lnTo>
                  <a:lnTo>
                    <a:pt x="4" y="0"/>
                  </a:lnTo>
                  <a:lnTo>
                    <a:pt x="4" y="0"/>
                  </a:lnTo>
                  <a:lnTo>
                    <a:pt x="0" y="12"/>
                  </a:lnTo>
                  <a:lnTo>
                    <a:pt x="0" y="12"/>
                  </a:lnTo>
                  <a:lnTo>
                    <a:pt x="0" y="14"/>
                  </a:lnTo>
                  <a:lnTo>
                    <a:pt x="2" y="16"/>
                  </a:lnTo>
                  <a:lnTo>
                    <a:pt x="2" y="16"/>
                  </a:lnTo>
                  <a:lnTo>
                    <a:pt x="4" y="22"/>
                  </a:lnTo>
                  <a:lnTo>
                    <a:pt x="4" y="22"/>
                  </a:lnTo>
                  <a:lnTo>
                    <a:pt x="6" y="18"/>
                  </a:lnTo>
                  <a:lnTo>
                    <a:pt x="6"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8" name="Freeform 149"/>
            <p:cNvSpPr/>
            <p:nvPr/>
          </p:nvSpPr>
          <p:spPr bwMode="auto">
            <a:xfrm>
              <a:off x="3741738" y="687388"/>
              <a:ext cx="19050" cy="44450"/>
            </a:xfrm>
            <a:custGeom>
              <a:avLst/>
              <a:gdLst/>
              <a:ahLst/>
              <a:cxnLst>
                <a:cxn ang="0">
                  <a:pos x="12" y="8"/>
                </a:cxn>
                <a:cxn ang="0">
                  <a:pos x="12" y="8"/>
                </a:cxn>
                <a:cxn ang="0">
                  <a:pos x="10" y="4"/>
                </a:cxn>
                <a:cxn ang="0">
                  <a:pos x="8" y="0"/>
                </a:cxn>
                <a:cxn ang="0">
                  <a:pos x="8" y="0"/>
                </a:cxn>
                <a:cxn ang="0">
                  <a:pos x="2" y="16"/>
                </a:cxn>
                <a:cxn ang="0">
                  <a:pos x="2" y="16"/>
                </a:cxn>
                <a:cxn ang="0">
                  <a:pos x="0" y="18"/>
                </a:cxn>
                <a:cxn ang="0">
                  <a:pos x="0" y="20"/>
                </a:cxn>
                <a:cxn ang="0">
                  <a:pos x="0" y="20"/>
                </a:cxn>
                <a:cxn ang="0">
                  <a:pos x="4" y="28"/>
                </a:cxn>
                <a:cxn ang="0">
                  <a:pos x="4" y="28"/>
                </a:cxn>
                <a:cxn ang="0">
                  <a:pos x="8" y="16"/>
                </a:cxn>
                <a:cxn ang="0">
                  <a:pos x="8" y="16"/>
                </a:cxn>
                <a:cxn ang="0">
                  <a:pos x="12" y="8"/>
                </a:cxn>
                <a:cxn ang="0">
                  <a:pos x="12" y="8"/>
                </a:cxn>
              </a:cxnLst>
              <a:rect l="0" t="0" r="r" b="b"/>
              <a:pathLst>
                <a:path w="12" h="28">
                  <a:moveTo>
                    <a:pt x="12" y="8"/>
                  </a:moveTo>
                  <a:lnTo>
                    <a:pt x="12" y="8"/>
                  </a:lnTo>
                  <a:lnTo>
                    <a:pt x="10" y="4"/>
                  </a:lnTo>
                  <a:lnTo>
                    <a:pt x="8" y="0"/>
                  </a:lnTo>
                  <a:lnTo>
                    <a:pt x="8" y="0"/>
                  </a:lnTo>
                  <a:lnTo>
                    <a:pt x="2" y="16"/>
                  </a:lnTo>
                  <a:lnTo>
                    <a:pt x="2" y="16"/>
                  </a:lnTo>
                  <a:lnTo>
                    <a:pt x="0" y="18"/>
                  </a:lnTo>
                  <a:lnTo>
                    <a:pt x="0" y="20"/>
                  </a:lnTo>
                  <a:lnTo>
                    <a:pt x="0" y="20"/>
                  </a:lnTo>
                  <a:lnTo>
                    <a:pt x="4" y="28"/>
                  </a:lnTo>
                  <a:lnTo>
                    <a:pt x="4" y="28"/>
                  </a:lnTo>
                  <a:lnTo>
                    <a:pt x="8" y="16"/>
                  </a:lnTo>
                  <a:lnTo>
                    <a:pt x="8" y="16"/>
                  </a:lnTo>
                  <a:lnTo>
                    <a:pt x="12" y="8"/>
                  </a:lnTo>
                  <a:lnTo>
                    <a:pt x="1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9" name="Freeform 150"/>
            <p:cNvSpPr/>
            <p:nvPr/>
          </p:nvSpPr>
          <p:spPr bwMode="auto">
            <a:xfrm>
              <a:off x="3751263" y="703263"/>
              <a:ext cx="15875" cy="47625"/>
            </a:xfrm>
            <a:custGeom>
              <a:avLst/>
              <a:gdLst/>
              <a:ahLst/>
              <a:cxnLst>
                <a:cxn ang="0">
                  <a:pos x="8" y="0"/>
                </a:cxn>
                <a:cxn ang="0">
                  <a:pos x="8" y="0"/>
                </a:cxn>
                <a:cxn ang="0">
                  <a:pos x="2" y="16"/>
                </a:cxn>
                <a:cxn ang="0">
                  <a:pos x="2" y="16"/>
                </a:cxn>
                <a:cxn ang="0">
                  <a:pos x="0" y="22"/>
                </a:cxn>
                <a:cxn ang="0">
                  <a:pos x="0" y="22"/>
                </a:cxn>
                <a:cxn ang="0">
                  <a:pos x="2" y="30"/>
                </a:cxn>
                <a:cxn ang="0">
                  <a:pos x="2" y="30"/>
                </a:cxn>
                <a:cxn ang="0">
                  <a:pos x="8" y="22"/>
                </a:cxn>
                <a:cxn ang="0">
                  <a:pos x="10" y="16"/>
                </a:cxn>
                <a:cxn ang="0">
                  <a:pos x="10" y="8"/>
                </a:cxn>
                <a:cxn ang="0">
                  <a:pos x="8" y="0"/>
                </a:cxn>
                <a:cxn ang="0">
                  <a:pos x="8" y="0"/>
                </a:cxn>
              </a:cxnLst>
              <a:rect l="0" t="0" r="r" b="b"/>
              <a:pathLst>
                <a:path w="10" h="30">
                  <a:moveTo>
                    <a:pt x="8" y="0"/>
                  </a:moveTo>
                  <a:lnTo>
                    <a:pt x="8" y="0"/>
                  </a:lnTo>
                  <a:lnTo>
                    <a:pt x="2" y="16"/>
                  </a:lnTo>
                  <a:lnTo>
                    <a:pt x="2" y="16"/>
                  </a:lnTo>
                  <a:lnTo>
                    <a:pt x="0" y="22"/>
                  </a:lnTo>
                  <a:lnTo>
                    <a:pt x="0" y="22"/>
                  </a:lnTo>
                  <a:lnTo>
                    <a:pt x="2" y="30"/>
                  </a:lnTo>
                  <a:lnTo>
                    <a:pt x="2" y="30"/>
                  </a:lnTo>
                  <a:lnTo>
                    <a:pt x="8" y="22"/>
                  </a:lnTo>
                  <a:lnTo>
                    <a:pt x="10" y="16"/>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0" name="Freeform 151"/>
            <p:cNvSpPr/>
            <p:nvPr/>
          </p:nvSpPr>
          <p:spPr bwMode="auto">
            <a:xfrm>
              <a:off x="3706813" y="665163"/>
              <a:ext cx="19050" cy="28575"/>
            </a:xfrm>
            <a:custGeom>
              <a:avLst/>
              <a:gdLst/>
              <a:ahLst/>
              <a:cxnLst>
                <a:cxn ang="0">
                  <a:pos x="2" y="8"/>
                </a:cxn>
                <a:cxn ang="0">
                  <a:pos x="2" y="8"/>
                </a:cxn>
                <a:cxn ang="0">
                  <a:pos x="0" y="14"/>
                </a:cxn>
                <a:cxn ang="0">
                  <a:pos x="0" y="14"/>
                </a:cxn>
                <a:cxn ang="0">
                  <a:pos x="2" y="14"/>
                </a:cxn>
                <a:cxn ang="0">
                  <a:pos x="2" y="14"/>
                </a:cxn>
                <a:cxn ang="0">
                  <a:pos x="12" y="18"/>
                </a:cxn>
                <a:cxn ang="0">
                  <a:pos x="12" y="18"/>
                </a:cxn>
                <a:cxn ang="0">
                  <a:pos x="4" y="0"/>
                </a:cxn>
                <a:cxn ang="0">
                  <a:pos x="4" y="0"/>
                </a:cxn>
                <a:cxn ang="0">
                  <a:pos x="2" y="8"/>
                </a:cxn>
                <a:cxn ang="0">
                  <a:pos x="2" y="8"/>
                </a:cxn>
              </a:cxnLst>
              <a:rect l="0" t="0" r="r" b="b"/>
              <a:pathLst>
                <a:path w="12" h="18">
                  <a:moveTo>
                    <a:pt x="2" y="8"/>
                  </a:moveTo>
                  <a:lnTo>
                    <a:pt x="2" y="8"/>
                  </a:lnTo>
                  <a:lnTo>
                    <a:pt x="0" y="14"/>
                  </a:lnTo>
                  <a:lnTo>
                    <a:pt x="0" y="14"/>
                  </a:lnTo>
                  <a:lnTo>
                    <a:pt x="2" y="14"/>
                  </a:lnTo>
                  <a:lnTo>
                    <a:pt x="2" y="14"/>
                  </a:lnTo>
                  <a:lnTo>
                    <a:pt x="12" y="18"/>
                  </a:lnTo>
                  <a:lnTo>
                    <a:pt x="12" y="18"/>
                  </a:lnTo>
                  <a:lnTo>
                    <a:pt x="4" y="0"/>
                  </a:lnTo>
                  <a:lnTo>
                    <a:pt x="4"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1" name="Freeform 152"/>
            <p:cNvSpPr/>
            <p:nvPr/>
          </p:nvSpPr>
          <p:spPr bwMode="auto">
            <a:xfrm>
              <a:off x="3706813" y="690563"/>
              <a:ext cx="25400" cy="25400"/>
            </a:xfrm>
            <a:custGeom>
              <a:avLst/>
              <a:gdLst/>
              <a:ahLst/>
              <a:cxnLst>
                <a:cxn ang="0">
                  <a:pos x="0" y="8"/>
                </a:cxn>
                <a:cxn ang="0">
                  <a:pos x="0" y="8"/>
                </a:cxn>
                <a:cxn ang="0">
                  <a:pos x="4" y="10"/>
                </a:cxn>
                <a:cxn ang="0">
                  <a:pos x="4" y="10"/>
                </a:cxn>
                <a:cxn ang="0">
                  <a:pos x="12" y="14"/>
                </a:cxn>
                <a:cxn ang="0">
                  <a:pos x="12" y="14"/>
                </a:cxn>
                <a:cxn ang="0">
                  <a:pos x="16" y="16"/>
                </a:cxn>
                <a:cxn ang="0">
                  <a:pos x="16" y="16"/>
                </a:cxn>
                <a:cxn ang="0">
                  <a:pos x="14" y="10"/>
                </a:cxn>
                <a:cxn ang="0">
                  <a:pos x="14" y="10"/>
                </a:cxn>
                <a:cxn ang="0">
                  <a:pos x="12" y="6"/>
                </a:cxn>
                <a:cxn ang="0">
                  <a:pos x="12" y="6"/>
                </a:cxn>
                <a:cxn ang="0">
                  <a:pos x="0" y="0"/>
                </a:cxn>
                <a:cxn ang="0">
                  <a:pos x="0" y="0"/>
                </a:cxn>
                <a:cxn ang="0">
                  <a:pos x="0" y="4"/>
                </a:cxn>
                <a:cxn ang="0">
                  <a:pos x="0" y="8"/>
                </a:cxn>
                <a:cxn ang="0">
                  <a:pos x="0" y="8"/>
                </a:cxn>
              </a:cxnLst>
              <a:rect l="0" t="0" r="r" b="b"/>
              <a:pathLst>
                <a:path w="16" h="16">
                  <a:moveTo>
                    <a:pt x="0" y="8"/>
                  </a:moveTo>
                  <a:lnTo>
                    <a:pt x="0" y="8"/>
                  </a:lnTo>
                  <a:lnTo>
                    <a:pt x="4" y="10"/>
                  </a:lnTo>
                  <a:lnTo>
                    <a:pt x="4" y="10"/>
                  </a:lnTo>
                  <a:lnTo>
                    <a:pt x="12" y="14"/>
                  </a:lnTo>
                  <a:lnTo>
                    <a:pt x="12" y="14"/>
                  </a:lnTo>
                  <a:lnTo>
                    <a:pt x="16" y="16"/>
                  </a:lnTo>
                  <a:lnTo>
                    <a:pt x="16" y="16"/>
                  </a:lnTo>
                  <a:lnTo>
                    <a:pt x="14" y="10"/>
                  </a:lnTo>
                  <a:lnTo>
                    <a:pt x="14" y="10"/>
                  </a:lnTo>
                  <a:lnTo>
                    <a:pt x="12" y="6"/>
                  </a:lnTo>
                  <a:lnTo>
                    <a:pt x="12" y="6"/>
                  </a:lnTo>
                  <a:lnTo>
                    <a:pt x="0" y="0"/>
                  </a:lnTo>
                  <a:lnTo>
                    <a:pt x="0" y="0"/>
                  </a:lnTo>
                  <a:lnTo>
                    <a:pt x="0"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2" name="Freeform 153"/>
            <p:cNvSpPr/>
            <p:nvPr/>
          </p:nvSpPr>
          <p:spPr bwMode="auto">
            <a:xfrm>
              <a:off x="3706813" y="709613"/>
              <a:ext cx="34925" cy="25400"/>
            </a:xfrm>
            <a:custGeom>
              <a:avLst/>
              <a:gdLst/>
              <a:ahLst/>
              <a:cxnLst>
                <a:cxn ang="0">
                  <a:pos x="0" y="0"/>
                </a:cxn>
                <a:cxn ang="0">
                  <a:pos x="0" y="0"/>
                </a:cxn>
                <a:cxn ang="0">
                  <a:pos x="0" y="4"/>
                </a:cxn>
                <a:cxn ang="0">
                  <a:pos x="2" y="8"/>
                </a:cxn>
                <a:cxn ang="0">
                  <a:pos x="2" y="8"/>
                </a:cxn>
                <a:cxn ang="0">
                  <a:pos x="8" y="10"/>
                </a:cxn>
                <a:cxn ang="0">
                  <a:pos x="8" y="10"/>
                </a:cxn>
                <a:cxn ang="0">
                  <a:pos x="22" y="16"/>
                </a:cxn>
                <a:cxn ang="0">
                  <a:pos x="22" y="16"/>
                </a:cxn>
                <a:cxn ang="0">
                  <a:pos x="18" y="8"/>
                </a:cxn>
                <a:cxn ang="0">
                  <a:pos x="18" y="8"/>
                </a:cxn>
                <a:cxn ang="0">
                  <a:pos x="18" y="6"/>
                </a:cxn>
                <a:cxn ang="0">
                  <a:pos x="14" y="6"/>
                </a:cxn>
                <a:cxn ang="0">
                  <a:pos x="14" y="6"/>
                </a:cxn>
                <a:cxn ang="0">
                  <a:pos x="0" y="0"/>
                </a:cxn>
                <a:cxn ang="0">
                  <a:pos x="0" y="0"/>
                </a:cxn>
              </a:cxnLst>
              <a:rect l="0" t="0" r="r" b="b"/>
              <a:pathLst>
                <a:path w="22" h="16">
                  <a:moveTo>
                    <a:pt x="0" y="0"/>
                  </a:moveTo>
                  <a:lnTo>
                    <a:pt x="0" y="0"/>
                  </a:lnTo>
                  <a:lnTo>
                    <a:pt x="0" y="4"/>
                  </a:lnTo>
                  <a:lnTo>
                    <a:pt x="2" y="8"/>
                  </a:lnTo>
                  <a:lnTo>
                    <a:pt x="2" y="8"/>
                  </a:lnTo>
                  <a:lnTo>
                    <a:pt x="8" y="10"/>
                  </a:lnTo>
                  <a:lnTo>
                    <a:pt x="8" y="10"/>
                  </a:lnTo>
                  <a:lnTo>
                    <a:pt x="22" y="16"/>
                  </a:lnTo>
                  <a:lnTo>
                    <a:pt x="22" y="16"/>
                  </a:lnTo>
                  <a:lnTo>
                    <a:pt x="18" y="8"/>
                  </a:lnTo>
                  <a:lnTo>
                    <a:pt x="18" y="8"/>
                  </a:lnTo>
                  <a:lnTo>
                    <a:pt x="18" y="6"/>
                  </a:lnTo>
                  <a:lnTo>
                    <a:pt x="14" y="6"/>
                  </a:lnTo>
                  <a:lnTo>
                    <a:pt x="14"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3" name="Freeform 154"/>
            <p:cNvSpPr/>
            <p:nvPr/>
          </p:nvSpPr>
          <p:spPr bwMode="auto">
            <a:xfrm>
              <a:off x="3709988" y="725488"/>
              <a:ext cx="38100" cy="28575"/>
            </a:xfrm>
            <a:custGeom>
              <a:avLst/>
              <a:gdLst/>
              <a:ahLst/>
              <a:cxnLst>
                <a:cxn ang="0">
                  <a:pos x="16" y="8"/>
                </a:cxn>
                <a:cxn ang="0">
                  <a:pos x="16" y="8"/>
                </a:cxn>
                <a:cxn ang="0">
                  <a:pos x="0" y="0"/>
                </a:cxn>
                <a:cxn ang="0">
                  <a:pos x="0" y="0"/>
                </a:cxn>
                <a:cxn ang="0">
                  <a:pos x="4" y="8"/>
                </a:cxn>
                <a:cxn ang="0">
                  <a:pos x="10" y="12"/>
                </a:cxn>
                <a:cxn ang="0">
                  <a:pos x="16" y="16"/>
                </a:cxn>
                <a:cxn ang="0">
                  <a:pos x="24" y="18"/>
                </a:cxn>
                <a:cxn ang="0">
                  <a:pos x="24" y="18"/>
                </a:cxn>
                <a:cxn ang="0">
                  <a:pos x="22" y="10"/>
                </a:cxn>
                <a:cxn ang="0">
                  <a:pos x="22" y="10"/>
                </a:cxn>
                <a:cxn ang="0">
                  <a:pos x="16" y="8"/>
                </a:cxn>
                <a:cxn ang="0">
                  <a:pos x="16" y="8"/>
                </a:cxn>
              </a:cxnLst>
              <a:rect l="0" t="0" r="r" b="b"/>
              <a:pathLst>
                <a:path w="24" h="18">
                  <a:moveTo>
                    <a:pt x="16" y="8"/>
                  </a:moveTo>
                  <a:lnTo>
                    <a:pt x="16" y="8"/>
                  </a:lnTo>
                  <a:lnTo>
                    <a:pt x="0" y="0"/>
                  </a:lnTo>
                  <a:lnTo>
                    <a:pt x="0" y="0"/>
                  </a:lnTo>
                  <a:lnTo>
                    <a:pt x="4" y="8"/>
                  </a:lnTo>
                  <a:lnTo>
                    <a:pt x="10" y="12"/>
                  </a:lnTo>
                  <a:lnTo>
                    <a:pt x="16" y="16"/>
                  </a:lnTo>
                  <a:lnTo>
                    <a:pt x="24" y="18"/>
                  </a:lnTo>
                  <a:lnTo>
                    <a:pt x="24" y="18"/>
                  </a:lnTo>
                  <a:lnTo>
                    <a:pt x="22" y="10"/>
                  </a:lnTo>
                  <a:lnTo>
                    <a:pt x="22" y="10"/>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4" name="Freeform 155"/>
            <p:cNvSpPr/>
            <p:nvPr/>
          </p:nvSpPr>
          <p:spPr bwMode="auto">
            <a:xfrm>
              <a:off x="3614738" y="817563"/>
              <a:ext cx="15875" cy="31750"/>
            </a:xfrm>
            <a:custGeom>
              <a:avLst/>
              <a:gdLst/>
              <a:ahLst/>
              <a:cxnLst>
                <a:cxn ang="0">
                  <a:pos x="10" y="14"/>
                </a:cxn>
                <a:cxn ang="0">
                  <a:pos x="10" y="14"/>
                </a:cxn>
                <a:cxn ang="0">
                  <a:pos x="10" y="10"/>
                </a:cxn>
                <a:cxn ang="0">
                  <a:pos x="10" y="10"/>
                </a:cxn>
                <a:cxn ang="0">
                  <a:pos x="6" y="0"/>
                </a:cxn>
                <a:cxn ang="0">
                  <a:pos x="6" y="0"/>
                </a:cxn>
                <a:cxn ang="0">
                  <a:pos x="0" y="20"/>
                </a:cxn>
                <a:cxn ang="0">
                  <a:pos x="0" y="20"/>
                </a:cxn>
                <a:cxn ang="0">
                  <a:pos x="10" y="14"/>
                </a:cxn>
                <a:cxn ang="0">
                  <a:pos x="10" y="14"/>
                </a:cxn>
                <a:cxn ang="0">
                  <a:pos x="10" y="14"/>
                </a:cxn>
                <a:cxn ang="0">
                  <a:pos x="10" y="14"/>
                </a:cxn>
              </a:cxnLst>
              <a:rect l="0" t="0" r="r" b="b"/>
              <a:pathLst>
                <a:path w="10" h="20">
                  <a:moveTo>
                    <a:pt x="10" y="14"/>
                  </a:moveTo>
                  <a:lnTo>
                    <a:pt x="10" y="14"/>
                  </a:lnTo>
                  <a:lnTo>
                    <a:pt x="10" y="10"/>
                  </a:lnTo>
                  <a:lnTo>
                    <a:pt x="10" y="10"/>
                  </a:lnTo>
                  <a:lnTo>
                    <a:pt x="6" y="0"/>
                  </a:lnTo>
                  <a:lnTo>
                    <a:pt x="6" y="0"/>
                  </a:lnTo>
                  <a:lnTo>
                    <a:pt x="0" y="20"/>
                  </a:lnTo>
                  <a:lnTo>
                    <a:pt x="0" y="20"/>
                  </a:lnTo>
                  <a:lnTo>
                    <a:pt x="10" y="14"/>
                  </a:lnTo>
                  <a:lnTo>
                    <a:pt x="10" y="14"/>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5" name="Freeform 156"/>
            <p:cNvSpPr/>
            <p:nvPr/>
          </p:nvSpPr>
          <p:spPr bwMode="auto">
            <a:xfrm>
              <a:off x="3611563" y="842963"/>
              <a:ext cx="25400" cy="28575"/>
            </a:xfrm>
            <a:custGeom>
              <a:avLst/>
              <a:gdLst/>
              <a:ahLst/>
              <a:cxnLst>
                <a:cxn ang="0">
                  <a:pos x="10" y="12"/>
                </a:cxn>
                <a:cxn ang="0">
                  <a:pos x="10" y="12"/>
                </a:cxn>
                <a:cxn ang="0">
                  <a:pos x="16" y="8"/>
                </a:cxn>
                <a:cxn ang="0">
                  <a:pos x="16" y="8"/>
                </a:cxn>
                <a:cxn ang="0">
                  <a:pos x="16" y="4"/>
                </a:cxn>
                <a:cxn ang="0">
                  <a:pos x="14" y="0"/>
                </a:cxn>
                <a:cxn ang="0">
                  <a:pos x="14" y="0"/>
                </a:cxn>
                <a:cxn ang="0">
                  <a:pos x="2" y="8"/>
                </a:cxn>
                <a:cxn ang="0">
                  <a:pos x="2" y="8"/>
                </a:cxn>
                <a:cxn ang="0">
                  <a:pos x="2" y="10"/>
                </a:cxn>
                <a:cxn ang="0">
                  <a:pos x="2" y="12"/>
                </a:cxn>
                <a:cxn ang="0">
                  <a:pos x="2" y="12"/>
                </a:cxn>
                <a:cxn ang="0">
                  <a:pos x="0" y="18"/>
                </a:cxn>
                <a:cxn ang="0">
                  <a:pos x="0" y="18"/>
                </a:cxn>
                <a:cxn ang="0">
                  <a:pos x="4" y="16"/>
                </a:cxn>
                <a:cxn ang="0">
                  <a:pos x="4" y="16"/>
                </a:cxn>
                <a:cxn ang="0">
                  <a:pos x="10" y="12"/>
                </a:cxn>
                <a:cxn ang="0">
                  <a:pos x="10" y="12"/>
                </a:cxn>
              </a:cxnLst>
              <a:rect l="0" t="0" r="r" b="b"/>
              <a:pathLst>
                <a:path w="16" h="18">
                  <a:moveTo>
                    <a:pt x="10" y="12"/>
                  </a:moveTo>
                  <a:lnTo>
                    <a:pt x="10" y="12"/>
                  </a:lnTo>
                  <a:lnTo>
                    <a:pt x="16" y="8"/>
                  </a:lnTo>
                  <a:lnTo>
                    <a:pt x="16" y="8"/>
                  </a:lnTo>
                  <a:lnTo>
                    <a:pt x="16" y="4"/>
                  </a:lnTo>
                  <a:lnTo>
                    <a:pt x="14" y="0"/>
                  </a:lnTo>
                  <a:lnTo>
                    <a:pt x="14" y="0"/>
                  </a:lnTo>
                  <a:lnTo>
                    <a:pt x="2" y="8"/>
                  </a:lnTo>
                  <a:lnTo>
                    <a:pt x="2" y="8"/>
                  </a:lnTo>
                  <a:lnTo>
                    <a:pt x="2" y="10"/>
                  </a:lnTo>
                  <a:lnTo>
                    <a:pt x="2" y="12"/>
                  </a:lnTo>
                  <a:lnTo>
                    <a:pt x="2" y="12"/>
                  </a:lnTo>
                  <a:lnTo>
                    <a:pt x="0" y="18"/>
                  </a:lnTo>
                  <a:lnTo>
                    <a:pt x="0" y="18"/>
                  </a:lnTo>
                  <a:lnTo>
                    <a:pt x="4" y="16"/>
                  </a:lnTo>
                  <a:lnTo>
                    <a:pt x="4" y="16"/>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6" name="Freeform 157"/>
            <p:cNvSpPr/>
            <p:nvPr/>
          </p:nvSpPr>
          <p:spPr bwMode="auto">
            <a:xfrm>
              <a:off x="3605213" y="862013"/>
              <a:ext cx="31750" cy="31750"/>
            </a:xfrm>
            <a:custGeom>
              <a:avLst/>
              <a:gdLst/>
              <a:ahLst/>
              <a:cxnLst>
                <a:cxn ang="0">
                  <a:pos x="20" y="0"/>
                </a:cxn>
                <a:cxn ang="0">
                  <a:pos x="20" y="0"/>
                </a:cxn>
                <a:cxn ang="0">
                  <a:pos x="6" y="8"/>
                </a:cxn>
                <a:cxn ang="0">
                  <a:pos x="6" y="8"/>
                </a:cxn>
                <a:cxn ang="0">
                  <a:pos x="4" y="10"/>
                </a:cxn>
                <a:cxn ang="0">
                  <a:pos x="2" y="12"/>
                </a:cxn>
                <a:cxn ang="0">
                  <a:pos x="2" y="12"/>
                </a:cxn>
                <a:cxn ang="0">
                  <a:pos x="0" y="20"/>
                </a:cxn>
                <a:cxn ang="0">
                  <a:pos x="0" y="20"/>
                </a:cxn>
                <a:cxn ang="0">
                  <a:pos x="14" y="12"/>
                </a:cxn>
                <a:cxn ang="0">
                  <a:pos x="14" y="12"/>
                </a:cxn>
                <a:cxn ang="0">
                  <a:pos x="20" y="8"/>
                </a:cxn>
                <a:cxn ang="0">
                  <a:pos x="20" y="8"/>
                </a:cxn>
                <a:cxn ang="0">
                  <a:pos x="20" y="4"/>
                </a:cxn>
                <a:cxn ang="0">
                  <a:pos x="20" y="0"/>
                </a:cxn>
                <a:cxn ang="0">
                  <a:pos x="20" y="0"/>
                </a:cxn>
              </a:cxnLst>
              <a:rect l="0" t="0" r="r" b="b"/>
              <a:pathLst>
                <a:path w="20" h="20">
                  <a:moveTo>
                    <a:pt x="20" y="0"/>
                  </a:moveTo>
                  <a:lnTo>
                    <a:pt x="20" y="0"/>
                  </a:lnTo>
                  <a:lnTo>
                    <a:pt x="6" y="8"/>
                  </a:lnTo>
                  <a:lnTo>
                    <a:pt x="6" y="8"/>
                  </a:lnTo>
                  <a:lnTo>
                    <a:pt x="4" y="10"/>
                  </a:lnTo>
                  <a:lnTo>
                    <a:pt x="2" y="12"/>
                  </a:lnTo>
                  <a:lnTo>
                    <a:pt x="2" y="12"/>
                  </a:lnTo>
                  <a:lnTo>
                    <a:pt x="0" y="20"/>
                  </a:lnTo>
                  <a:lnTo>
                    <a:pt x="0" y="20"/>
                  </a:lnTo>
                  <a:lnTo>
                    <a:pt x="14" y="12"/>
                  </a:lnTo>
                  <a:lnTo>
                    <a:pt x="14" y="12"/>
                  </a:lnTo>
                  <a:lnTo>
                    <a:pt x="20" y="8"/>
                  </a:lnTo>
                  <a:lnTo>
                    <a:pt x="20" y="8"/>
                  </a:lnTo>
                  <a:lnTo>
                    <a:pt x="20" y="4"/>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7" name="Freeform 158"/>
            <p:cNvSpPr/>
            <p:nvPr/>
          </p:nvSpPr>
          <p:spPr bwMode="auto">
            <a:xfrm>
              <a:off x="3602038" y="877888"/>
              <a:ext cx="34925" cy="34925"/>
            </a:xfrm>
            <a:custGeom>
              <a:avLst/>
              <a:gdLst/>
              <a:ahLst/>
              <a:cxnLst>
                <a:cxn ang="0">
                  <a:pos x="22" y="0"/>
                </a:cxn>
                <a:cxn ang="0">
                  <a:pos x="22" y="0"/>
                </a:cxn>
                <a:cxn ang="0">
                  <a:pos x="6" y="10"/>
                </a:cxn>
                <a:cxn ang="0">
                  <a:pos x="6" y="10"/>
                </a:cxn>
                <a:cxn ang="0">
                  <a:pos x="2" y="14"/>
                </a:cxn>
                <a:cxn ang="0">
                  <a:pos x="2" y="14"/>
                </a:cxn>
                <a:cxn ang="0">
                  <a:pos x="0" y="22"/>
                </a:cxn>
                <a:cxn ang="0">
                  <a:pos x="0" y="22"/>
                </a:cxn>
                <a:cxn ang="0">
                  <a:pos x="8" y="20"/>
                </a:cxn>
                <a:cxn ang="0">
                  <a:pos x="14" y="14"/>
                </a:cxn>
                <a:cxn ang="0">
                  <a:pos x="18" y="8"/>
                </a:cxn>
                <a:cxn ang="0">
                  <a:pos x="22" y="0"/>
                </a:cxn>
                <a:cxn ang="0">
                  <a:pos x="22" y="0"/>
                </a:cxn>
              </a:cxnLst>
              <a:rect l="0" t="0" r="r" b="b"/>
              <a:pathLst>
                <a:path w="22" h="22">
                  <a:moveTo>
                    <a:pt x="22" y="0"/>
                  </a:moveTo>
                  <a:lnTo>
                    <a:pt x="22" y="0"/>
                  </a:lnTo>
                  <a:lnTo>
                    <a:pt x="6" y="10"/>
                  </a:lnTo>
                  <a:lnTo>
                    <a:pt x="6" y="10"/>
                  </a:lnTo>
                  <a:lnTo>
                    <a:pt x="2" y="14"/>
                  </a:lnTo>
                  <a:lnTo>
                    <a:pt x="2" y="14"/>
                  </a:lnTo>
                  <a:lnTo>
                    <a:pt x="0" y="22"/>
                  </a:lnTo>
                  <a:lnTo>
                    <a:pt x="0" y="22"/>
                  </a:lnTo>
                  <a:lnTo>
                    <a:pt x="8" y="20"/>
                  </a:lnTo>
                  <a:lnTo>
                    <a:pt x="14" y="14"/>
                  </a:lnTo>
                  <a:lnTo>
                    <a:pt x="18" y="8"/>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8" name="Freeform 159"/>
            <p:cNvSpPr/>
            <p:nvPr/>
          </p:nvSpPr>
          <p:spPr bwMode="auto">
            <a:xfrm>
              <a:off x="3602038" y="817563"/>
              <a:ext cx="19050" cy="31750"/>
            </a:xfrm>
            <a:custGeom>
              <a:avLst/>
              <a:gdLst/>
              <a:ahLst/>
              <a:cxnLst>
                <a:cxn ang="0">
                  <a:pos x="12" y="0"/>
                </a:cxn>
                <a:cxn ang="0">
                  <a:pos x="12" y="0"/>
                </a:cxn>
                <a:cxn ang="0">
                  <a:pos x="4" y="6"/>
                </a:cxn>
                <a:cxn ang="0">
                  <a:pos x="4" y="6"/>
                </a:cxn>
                <a:cxn ang="0">
                  <a:pos x="0" y="10"/>
                </a:cxn>
                <a:cxn ang="0">
                  <a:pos x="0" y="10"/>
                </a:cxn>
                <a:cxn ang="0">
                  <a:pos x="0" y="10"/>
                </a:cxn>
                <a:cxn ang="0">
                  <a:pos x="0" y="10"/>
                </a:cxn>
                <a:cxn ang="0">
                  <a:pos x="6" y="20"/>
                </a:cxn>
                <a:cxn ang="0">
                  <a:pos x="6" y="20"/>
                </a:cxn>
                <a:cxn ang="0">
                  <a:pos x="12" y="0"/>
                </a:cxn>
                <a:cxn ang="0">
                  <a:pos x="12" y="0"/>
                </a:cxn>
              </a:cxnLst>
              <a:rect l="0" t="0" r="r" b="b"/>
              <a:pathLst>
                <a:path w="12" h="20">
                  <a:moveTo>
                    <a:pt x="12" y="0"/>
                  </a:moveTo>
                  <a:lnTo>
                    <a:pt x="12" y="0"/>
                  </a:lnTo>
                  <a:lnTo>
                    <a:pt x="4" y="6"/>
                  </a:lnTo>
                  <a:lnTo>
                    <a:pt x="4" y="6"/>
                  </a:lnTo>
                  <a:lnTo>
                    <a:pt x="0" y="10"/>
                  </a:lnTo>
                  <a:lnTo>
                    <a:pt x="0" y="10"/>
                  </a:lnTo>
                  <a:lnTo>
                    <a:pt x="0" y="10"/>
                  </a:lnTo>
                  <a:lnTo>
                    <a:pt x="0" y="10"/>
                  </a:lnTo>
                  <a:lnTo>
                    <a:pt x="6" y="20"/>
                  </a:lnTo>
                  <a:lnTo>
                    <a:pt x="6" y="2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9" name="Freeform 160"/>
            <p:cNvSpPr/>
            <p:nvPr/>
          </p:nvSpPr>
          <p:spPr bwMode="auto">
            <a:xfrm>
              <a:off x="3589338" y="836613"/>
              <a:ext cx="19050" cy="34925"/>
            </a:xfrm>
            <a:custGeom>
              <a:avLst/>
              <a:gdLst/>
              <a:ahLst/>
              <a:cxnLst>
                <a:cxn ang="0">
                  <a:pos x="0" y="6"/>
                </a:cxn>
                <a:cxn ang="0">
                  <a:pos x="0" y="6"/>
                </a:cxn>
                <a:cxn ang="0">
                  <a:pos x="4" y="10"/>
                </a:cxn>
                <a:cxn ang="0">
                  <a:pos x="4" y="10"/>
                </a:cxn>
                <a:cxn ang="0">
                  <a:pos x="8" y="18"/>
                </a:cxn>
                <a:cxn ang="0">
                  <a:pos x="8" y="18"/>
                </a:cxn>
                <a:cxn ang="0">
                  <a:pos x="10" y="22"/>
                </a:cxn>
                <a:cxn ang="0">
                  <a:pos x="10" y="22"/>
                </a:cxn>
                <a:cxn ang="0">
                  <a:pos x="12" y="16"/>
                </a:cxn>
                <a:cxn ang="0">
                  <a:pos x="12" y="16"/>
                </a:cxn>
                <a:cxn ang="0">
                  <a:pos x="12" y="14"/>
                </a:cxn>
                <a:cxn ang="0">
                  <a:pos x="12" y="10"/>
                </a:cxn>
                <a:cxn ang="0">
                  <a:pos x="12" y="10"/>
                </a:cxn>
                <a:cxn ang="0">
                  <a:pos x="6" y="0"/>
                </a:cxn>
                <a:cxn ang="0">
                  <a:pos x="6" y="0"/>
                </a:cxn>
                <a:cxn ang="0">
                  <a:pos x="2" y="2"/>
                </a:cxn>
                <a:cxn ang="0">
                  <a:pos x="0" y="6"/>
                </a:cxn>
                <a:cxn ang="0">
                  <a:pos x="0" y="6"/>
                </a:cxn>
              </a:cxnLst>
              <a:rect l="0" t="0" r="r" b="b"/>
              <a:pathLst>
                <a:path w="12" h="22">
                  <a:moveTo>
                    <a:pt x="0" y="6"/>
                  </a:moveTo>
                  <a:lnTo>
                    <a:pt x="0" y="6"/>
                  </a:lnTo>
                  <a:lnTo>
                    <a:pt x="4" y="10"/>
                  </a:lnTo>
                  <a:lnTo>
                    <a:pt x="4" y="10"/>
                  </a:lnTo>
                  <a:lnTo>
                    <a:pt x="8" y="18"/>
                  </a:lnTo>
                  <a:lnTo>
                    <a:pt x="8" y="18"/>
                  </a:lnTo>
                  <a:lnTo>
                    <a:pt x="10" y="22"/>
                  </a:lnTo>
                  <a:lnTo>
                    <a:pt x="10" y="22"/>
                  </a:lnTo>
                  <a:lnTo>
                    <a:pt x="12" y="16"/>
                  </a:lnTo>
                  <a:lnTo>
                    <a:pt x="12" y="16"/>
                  </a:lnTo>
                  <a:lnTo>
                    <a:pt x="12" y="14"/>
                  </a:lnTo>
                  <a:lnTo>
                    <a:pt x="12" y="10"/>
                  </a:lnTo>
                  <a:lnTo>
                    <a:pt x="12" y="10"/>
                  </a:lnTo>
                  <a:lnTo>
                    <a:pt x="6" y="0"/>
                  </a:lnTo>
                  <a:lnTo>
                    <a:pt x="6" y="0"/>
                  </a:lnTo>
                  <a:lnTo>
                    <a:pt x="2"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0" name="Freeform 161"/>
            <p:cNvSpPr/>
            <p:nvPr/>
          </p:nvSpPr>
          <p:spPr bwMode="auto">
            <a:xfrm>
              <a:off x="3582988" y="849313"/>
              <a:ext cx="19050" cy="41275"/>
            </a:xfrm>
            <a:custGeom>
              <a:avLst/>
              <a:gdLst/>
              <a:ahLst/>
              <a:cxnLst>
                <a:cxn ang="0">
                  <a:pos x="12" y="18"/>
                </a:cxn>
                <a:cxn ang="0">
                  <a:pos x="12" y="18"/>
                </a:cxn>
                <a:cxn ang="0">
                  <a:pos x="12" y="16"/>
                </a:cxn>
                <a:cxn ang="0">
                  <a:pos x="12" y="14"/>
                </a:cxn>
                <a:cxn ang="0">
                  <a:pos x="12" y="14"/>
                </a:cxn>
                <a:cxn ang="0">
                  <a:pos x="2" y="0"/>
                </a:cxn>
                <a:cxn ang="0">
                  <a:pos x="2" y="0"/>
                </a:cxn>
                <a:cxn ang="0">
                  <a:pos x="0" y="4"/>
                </a:cxn>
                <a:cxn ang="0">
                  <a:pos x="0" y="8"/>
                </a:cxn>
                <a:cxn ang="0">
                  <a:pos x="0" y="8"/>
                </a:cxn>
                <a:cxn ang="0">
                  <a:pos x="4" y="14"/>
                </a:cxn>
                <a:cxn ang="0">
                  <a:pos x="4" y="14"/>
                </a:cxn>
                <a:cxn ang="0">
                  <a:pos x="10" y="26"/>
                </a:cxn>
                <a:cxn ang="0">
                  <a:pos x="10" y="26"/>
                </a:cxn>
                <a:cxn ang="0">
                  <a:pos x="12" y="18"/>
                </a:cxn>
                <a:cxn ang="0">
                  <a:pos x="12" y="18"/>
                </a:cxn>
              </a:cxnLst>
              <a:rect l="0" t="0" r="r" b="b"/>
              <a:pathLst>
                <a:path w="12" h="26">
                  <a:moveTo>
                    <a:pt x="12" y="18"/>
                  </a:moveTo>
                  <a:lnTo>
                    <a:pt x="12" y="18"/>
                  </a:lnTo>
                  <a:lnTo>
                    <a:pt x="12" y="16"/>
                  </a:lnTo>
                  <a:lnTo>
                    <a:pt x="12" y="14"/>
                  </a:lnTo>
                  <a:lnTo>
                    <a:pt x="12" y="14"/>
                  </a:lnTo>
                  <a:lnTo>
                    <a:pt x="2" y="0"/>
                  </a:lnTo>
                  <a:lnTo>
                    <a:pt x="2" y="0"/>
                  </a:lnTo>
                  <a:lnTo>
                    <a:pt x="0" y="4"/>
                  </a:lnTo>
                  <a:lnTo>
                    <a:pt x="0" y="8"/>
                  </a:lnTo>
                  <a:lnTo>
                    <a:pt x="0" y="8"/>
                  </a:lnTo>
                  <a:lnTo>
                    <a:pt x="4" y="14"/>
                  </a:lnTo>
                  <a:lnTo>
                    <a:pt x="4" y="14"/>
                  </a:lnTo>
                  <a:lnTo>
                    <a:pt x="10" y="26"/>
                  </a:lnTo>
                  <a:lnTo>
                    <a:pt x="10" y="26"/>
                  </a:lnTo>
                  <a:lnTo>
                    <a:pt x="12" y="18"/>
                  </a:lnTo>
                  <a:lnTo>
                    <a:pt x="1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1" name="Freeform 162"/>
            <p:cNvSpPr/>
            <p:nvPr/>
          </p:nvSpPr>
          <p:spPr bwMode="auto">
            <a:xfrm>
              <a:off x="3579813" y="865188"/>
              <a:ext cx="19050" cy="44450"/>
            </a:xfrm>
            <a:custGeom>
              <a:avLst/>
              <a:gdLst/>
              <a:ahLst/>
              <a:cxnLst>
                <a:cxn ang="0">
                  <a:pos x="10" y="28"/>
                </a:cxn>
                <a:cxn ang="0">
                  <a:pos x="10" y="28"/>
                </a:cxn>
                <a:cxn ang="0">
                  <a:pos x="12" y="20"/>
                </a:cxn>
                <a:cxn ang="0">
                  <a:pos x="12" y="20"/>
                </a:cxn>
                <a:cxn ang="0">
                  <a:pos x="8" y="16"/>
                </a:cxn>
                <a:cxn ang="0">
                  <a:pos x="8" y="16"/>
                </a:cxn>
                <a:cxn ang="0">
                  <a:pos x="0" y="0"/>
                </a:cxn>
                <a:cxn ang="0">
                  <a:pos x="0" y="0"/>
                </a:cxn>
                <a:cxn ang="0">
                  <a:pos x="0" y="8"/>
                </a:cxn>
                <a:cxn ang="0">
                  <a:pos x="0" y="16"/>
                </a:cxn>
                <a:cxn ang="0">
                  <a:pos x="4" y="22"/>
                </a:cxn>
                <a:cxn ang="0">
                  <a:pos x="10" y="28"/>
                </a:cxn>
                <a:cxn ang="0">
                  <a:pos x="10" y="28"/>
                </a:cxn>
              </a:cxnLst>
              <a:rect l="0" t="0" r="r" b="b"/>
              <a:pathLst>
                <a:path w="12" h="28">
                  <a:moveTo>
                    <a:pt x="10" y="28"/>
                  </a:moveTo>
                  <a:lnTo>
                    <a:pt x="10" y="28"/>
                  </a:lnTo>
                  <a:lnTo>
                    <a:pt x="12" y="20"/>
                  </a:lnTo>
                  <a:lnTo>
                    <a:pt x="12" y="20"/>
                  </a:lnTo>
                  <a:lnTo>
                    <a:pt x="8" y="16"/>
                  </a:lnTo>
                  <a:lnTo>
                    <a:pt x="8" y="16"/>
                  </a:lnTo>
                  <a:lnTo>
                    <a:pt x="0" y="0"/>
                  </a:lnTo>
                  <a:lnTo>
                    <a:pt x="0" y="0"/>
                  </a:lnTo>
                  <a:lnTo>
                    <a:pt x="0" y="8"/>
                  </a:lnTo>
                  <a:lnTo>
                    <a:pt x="0" y="16"/>
                  </a:lnTo>
                  <a:lnTo>
                    <a:pt x="4" y="22"/>
                  </a:lnTo>
                  <a:lnTo>
                    <a:pt x="10" y="28"/>
                  </a:lnTo>
                  <a:lnTo>
                    <a:pt x="10"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2" name="Freeform 163"/>
            <p:cNvSpPr/>
            <p:nvPr/>
          </p:nvSpPr>
          <p:spPr bwMode="auto">
            <a:xfrm>
              <a:off x="3376613" y="1071563"/>
              <a:ext cx="28575" cy="41275"/>
            </a:xfrm>
            <a:custGeom>
              <a:avLst/>
              <a:gdLst/>
              <a:ahLst/>
              <a:cxnLst>
                <a:cxn ang="0">
                  <a:pos x="18" y="12"/>
                </a:cxn>
                <a:cxn ang="0">
                  <a:pos x="18" y="12"/>
                </a:cxn>
                <a:cxn ang="0">
                  <a:pos x="18" y="10"/>
                </a:cxn>
                <a:cxn ang="0">
                  <a:pos x="18" y="10"/>
                </a:cxn>
                <a:cxn ang="0">
                  <a:pos x="12" y="6"/>
                </a:cxn>
                <a:cxn ang="0">
                  <a:pos x="12" y="6"/>
                </a:cxn>
                <a:cxn ang="0">
                  <a:pos x="6" y="4"/>
                </a:cxn>
                <a:cxn ang="0">
                  <a:pos x="0" y="0"/>
                </a:cxn>
                <a:cxn ang="0">
                  <a:pos x="0" y="0"/>
                </a:cxn>
                <a:cxn ang="0">
                  <a:pos x="12" y="26"/>
                </a:cxn>
                <a:cxn ang="0">
                  <a:pos x="12" y="26"/>
                </a:cxn>
                <a:cxn ang="0">
                  <a:pos x="18" y="12"/>
                </a:cxn>
                <a:cxn ang="0">
                  <a:pos x="18" y="12"/>
                </a:cxn>
              </a:cxnLst>
              <a:rect l="0" t="0" r="r" b="b"/>
              <a:pathLst>
                <a:path w="18" h="26">
                  <a:moveTo>
                    <a:pt x="18" y="12"/>
                  </a:moveTo>
                  <a:lnTo>
                    <a:pt x="18" y="12"/>
                  </a:lnTo>
                  <a:lnTo>
                    <a:pt x="18" y="10"/>
                  </a:lnTo>
                  <a:lnTo>
                    <a:pt x="18" y="10"/>
                  </a:lnTo>
                  <a:lnTo>
                    <a:pt x="12" y="6"/>
                  </a:lnTo>
                  <a:lnTo>
                    <a:pt x="12" y="6"/>
                  </a:lnTo>
                  <a:lnTo>
                    <a:pt x="6" y="4"/>
                  </a:lnTo>
                  <a:lnTo>
                    <a:pt x="0" y="0"/>
                  </a:lnTo>
                  <a:lnTo>
                    <a:pt x="0" y="0"/>
                  </a:lnTo>
                  <a:lnTo>
                    <a:pt x="12" y="26"/>
                  </a:lnTo>
                  <a:lnTo>
                    <a:pt x="12" y="26"/>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3" name="Freeform 164"/>
            <p:cNvSpPr/>
            <p:nvPr/>
          </p:nvSpPr>
          <p:spPr bwMode="auto">
            <a:xfrm>
              <a:off x="3402013" y="1090613"/>
              <a:ext cx="22225" cy="53975"/>
            </a:xfrm>
            <a:custGeom>
              <a:avLst/>
              <a:gdLst/>
              <a:ahLst/>
              <a:cxnLst>
                <a:cxn ang="0">
                  <a:pos x="6" y="34"/>
                </a:cxn>
                <a:cxn ang="0">
                  <a:pos x="6" y="34"/>
                </a:cxn>
                <a:cxn ang="0">
                  <a:pos x="8" y="28"/>
                </a:cxn>
                <a:cxn ang="0">
                  <a:pos x="8" y="28"/>
                </a:cxn>
                <a:cxn ang="0">
                  <a:pos x="12" y="16"/>
                </a:cxn>
                <a:cxn ang="0">
                  <a:pos x="12" y="16"/>
                </a:cxn>
                <a:cxn ang="0">
                  <a:pos x="14" y="8"/>
                </a:cxn>
                <a:cxn ang="0">
                  <a:pos x="14" y="8"/>
                </a:cxn>
                <a:cxn ang="0">
                  <a:pos x="14" y="6"/>
                </a:cxn>
                <a:cxn ang="0">
                  <a:pos x="10" y="4"/>
                </a:cxn>
                <a:cxn ang="0">
                  <a:pos x="6" y="0"/>
                </a:cxn>
                <a:cxn ang="0">
                  <a:pos x="6" y="0"/>
                </a:cxn>
                <a:cxn ang="0">
                  <a:pos x="0" y="18"/>
                </a:cxn>
                <a:cxn ang="0">
                  <a:pos x="0" y="18"/>
                </a:cxn>
                <a:cxn ang="0">
                  <a:pos x="0" y="22"/>
                </a:cxn>
                <a:cxn ang="0">
                  <a:pos x="2" y="26"/>
                </a:cxn>
                <a:cxn ang="0">
                  <a:pos x="2" y="26"/>
                </a:cxn>
                <a:cxn ang="0">
                  <a:pos x="6" y="34"/>
                </a:cxn>
                <a:cxn ang="0">
                  <a:pos x="6" y="34"/>
                </a:cxn>
              </a:cxnLst>
              <a:rect l="0" t="0" r="r" b="b"/>
              <a:pathLst>
                <a:path w="14" h="34">
                  <a:moveTo>
                    <a:pt x="6" y="34"/>
                  </a:moveTo>
                  <a:lnTo>
                    <a:pt x="6" y="34"/>
                  </a:lnTo>
                  <a:lnTo>
                    <a:pt x="8" y="28"/>
                  </a:lnTo>
                  <a:lnTo>
                    <a:pt x="8" y="28"/>
                  </a:lnTo>
                  <a:lnTo>
                    <a:pt x="12" y="16"/>
                  </a:lnTo>
                  <a:lnTo>
                    <a:pt x="12" y="16"/>
                  </a:lnTo>
                  <a:lnTo>
                    <a:pt x="14" y="8"/>
                  </a:lnTo>
                  <a:lnTo>
                    <a:pt x="14" y="8"/>
                  </a:lnTo>
                  <a:lnTo>
                    <a:pt x="14" y="6"/>
                  </a:lnTo>
                  <a:lnTo>
                    <a:pt x="10" y="4"/>
                  </a:lnTo>
                  <a:lnTo>
                    <a:pt x="6" y="0"/>
                  </a:lnTo>
                  <a:lnTo>
                    <a:pt x="6" y="0"/>
                  </a:lnTo>
                  <a:lnTo>
                    <a:pt x="0" y="18"/>
                  </a:lnTo>
                  <a:lnTo>
                    <a:pt x="0" y="18"/>
                  </a:lnTo>
                  <a:lnTo>
                    <a:pt x="0" y="22"/>
                  </a:lnTo>
                  <a:lnTo>
                    <a:pt x="2" y="26"/>
                  </a:lnTo>
                  <a:lnTo>
                    <a:pt x="2" y="26"/>
                  </a:lnTo>
                  <a:lnTo>
                    <a:pt x="6" y="34"/>
                  </a:lnTo>
                  <a:lnTo>
                    <a:pt x="6"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4" name="Freeform 165"/>
            <p:cNvSpPr/>
            <p:nvPr/>
          </p:nvSpPr>
          <p:spPr bwMode="auto">
            <a:xfrm>
              <a:off x="3414713" y="1106488"/>
              <a:ext cx="25400" cy="63500"/>
            </a:xfrm>
            <a:custGeom>
              <a:avLst/>
              <a:gdLst/>
              <a:ahLst/>
              <a:cxnLst>
                <a:cxn ang="0">
                  <a:pos x="16" y="12"/>
                </a:cxn>
                <a:cxn ang="0">
                  <a:pos x="16" y="12"/>
                </a:cxn>
                <a:cxn ang="0">
                  <a:pos x="16" y="8"/>
                </a:cxn>
                <a:cxn ang="0">
                  <a:pos x="14" y="6"/>
                </a:cxn>
                <a:cxn ang="0">
                  <a:pos x="10" y="0"/>
                </a:cxn>
                <a:cxn ang="0">
                  <a:pos x="10" y="0"/>
                </a:cxn>
                <a:cxn ang="0">
                  <a:pos x="2" y="24"/>
                </a:cxn>
                <a:cxn ang="0">
                  <a:pos x="2" y="24"/>
                </a:cxn>
                <a:cxn ang="0">
                  <a:pos x="0" y="26"/>
                </a:cxn>
                <a:cxn ang="0">
                  <a:pos x="0" y="30"/>
                </a:cxn>
                <a:cxn ang="0">
                  <a:pos x="0" y="30"/>
                </a:cxn>
                <a:cxn ang="0">
                  <a:pos x="6" y="40"/>
                </a:cxn>
                <a:cxn ang="0">
                  <a:pos x="6" y="40"/>
                </a:cxn>
                <a:cxn ang="0">
                  <a:pos x="12" y="22"/>
                </a:cxn>
                <a:cxn ang="0">
                  <a:pos x="12" y="22"/>
                </a:cxn>
                <a:cxn ang="0">
                  <a:pos x="16" y="12"/>
                </a:cxn>
                <a:cxn ang="0">
                  <a:pos x="16" y="12"/>
                </a:cxn>
              </a:cxnLst>
              <a:rect l="0" t="0" r="r" b="b"/>
              <a:pathLst>
                <a:path w="16" h="40">
                  <a:moveTo>
                    <a:pt x="16" y="12"/>
                  </a:moveTo>
                  <a:lnTo>
                    <a:pt x="16" y="12"/>
                  </a:lnTo>
                  <a:lnTo>
                    <a:pt x="16" y="8"/>
                  </a:lnTo>
                  <a:lnTo>
                    <a:pt x="14" y="6"/>
                  </a:lnTo>
                  <a:lnTo>
                    <a:pt x="10" y="0"/>
                  </a:lnTo>
                  <a:lnTo>
                    <a:pt x="10" y="0"/>
                  </a:lnTo>
                  <a:lnTo>
                    <a:pt x="2" y="24"/>
                  </a:lnTo>
                  <a:lnTo>
                    <a:pt x="2" y="24"/>
                  </a:lnTo>
                  <a:lnTo>
                    <a:pt x="0" y="26"/>
                  </a:lnTo>
                  <a:lnTo>
                    <a:pt x="0" y="30"/>
                  </a:lnTo>
                  <a:lnTo>
                    <a:pt x="0" y="30"/>
                  </a:lnTo>
                  <a:lnTo>
                    <a:pt x="6" y="40"/>
                  </a:lnTo>
                  <a:lnTo>
                    <a:pt x="6" y="40"/>
                  </a:lnTo>
                  <a:lnTo>
                    <a:pt x="12" y="22"/>
                  </a:lnTo>
                  <a:lnTo>
                    <a:pt x="12" y="22"/>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5" name="Freeform 166"/>
            <p:cNvSpPr/>
            <p:nvPr/>
          </p:nvSpPr>
          <p:spPr bwMode="auto">
            <a:xfrm>
              <a:off x="3427413" y="1128713"/>
              <a:ext cx="22225" cy="66675"/>
            </a:xfrm>
            <a:custGeom>
              <a:avLst/>
              <a:gdLst/>
              <a:ahLst/>
              <a:cxnLst>
                <a:cxn ang="0">
                  <a:pos x="4" y="42"/>
                </a:cxn>
                <a:cxn ang="0">
                  <a:pos x="4" y="42"/>
                </a:cxn>
                <a:cxn ang="0">
                  <a:pos x="12" y="32"/>
                </a:cxn>
                <a:cxn ang="0">
                  <a:pos x="14" y="22"/>
                </a:cxn>
                <a:cxn ang="0">
                  <a:pos x="14" y="10"/>
                </a:cxn>
                <a:cxn ang="0">
                  <a:pos x="10" y="0"/>
                </a:cxn>
                <a:cxn ang="0">
                  <a:pos x="10" y="0"/>
                </a:cxn>
                <a:cxn ang="0">
                  <a:pos x="2" y="24"/>
                </a:cxn>
                <a:cxn ang="0">
                  <a:pos x="2" y="24"/>
                </a:cxn>
                <a:cxn ang="0">
                  <a:pos x="0" y="28"/>
                </a:cxn>
                <a:cxn ang="0">
                  <a:pos x="0" y="32"/>
                </a:cxn>
                <a:cxn ang="0">
                  <a:pos x="0" y="32"/>
                </a:cxn>
                <a:cxn ang="0">
                  <a:pos x="4" y="42"/>
                </a:cxn>
                <a:cxn ang="0">
                  <a:pos x="4" y="42"/>
                </a:cxn>
              </a:cxnLst>
              <a:rect l="0" t="0" r="r" b="b"/>
              <a:pathLst>
                <a:path w="14" h="42">
                  <a:moveTo>
                    <a:pt x="4" y="42"/>
                  </a:moveTo>
                  <a:lnTo>
                    <a:pt x="4" y="42"/>
                  </a:lnTo>
                  <a:lnTo>
                    <a:pt x="12" y="32"/>
                  </a:lnTo>
                  <a:lnTo>
                    <a:pt x="14" y="22"/>
                  </a:lnTo>
                  <a:lnTo>
                    <a:pt x="14" y="10"/>
                  </a:lnTo>
                  <a:lnTo>
                    <a:pt x="10" y="0"/>
                  </a:lnTo>
                  <a:lnTo>
                    <a:pt x="10" y="0"/>
                  </a:lnTo>
                  <a:lnTo>
                    <a:pt x="2" y="24"/>
                  </a:lnTo>
                  <a:lnTo>
                    <a:pt x="2" y="24"/>
                  </a:lnTo>
                  <a:lnTo>
                    <a:pt x="0" y="28"/>
                  </a:lnTo>
                  <a:lnTo>
                    <a:pt x="0" y="32"/>
                  </a:lnTo>
                  <a:lnTo>
                    <a:pt x="0" y="32"/>
                  </a:lnTo>
                  <a:lnTo>
                    <a:pt x="4" y="42"/>
                  </a:lnTo>
                  <a:lnTo>
                    <a:pt x="4" y="4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6" name="Freeform 167"/>
            <p:cNvSpPr/>
            <p:nvPr/>
          </p:nvSpPr>
          <p:spPr bwMode="auto">
            <a:xfrm>
              <a:off x="3363913" y="1074738"/>
              <a:ext cx="25400" cy="41275"/>
            </a:xfrm>
            <a:custGeom>
              <a:avLst/>
              <a:gdLst/>
              <a:ahLst/>
              <a:cxnLst>
                <a:cxn ang="0">
                  <a:pos x="2" y="12"/>
                </a:cxn>
                <a:cxn ang="0">
                  <a:pos x="2" y="12"/>
                </a:cxn>
                <a:cxn ang="0">
                  <a:pos x="0" y="20"/>
                </a:cxn>
                <a:cxn ang="0">
                  <a:pos x="0" y="20"/>
                </a:cxn>
                <a:cxn ang="0">
                  <a:pos x="2" y="20"/>
                </a:cxn>
                <a:cxn ang="0">
                  <a:pos x="2" y="20"/>
                </a:cxn>
                <a:cxn ang="0">
                  <a:pos x="16" y="26"/>
                </a:cxn>
                <a:cxn ang="0">
                  <a:pos x="16" y="26"/>
                </a:cxn>
                <a:cxn ang="0">
                  <a:pos x="6" y="0"/>
                </a:cxn>
                <a:cxn ang="0">
                  <a:pos x="6" y="0"/>
                </a:cxn>
                <a:cxn ang="0">
                  <a:pos x="4" y="6"/>
                </a:cxn>
                <a:cxn ang="0">
                  <a:pos x="2" y="12"/>
                </a:cxn>
                <a:cxn ang="0">
                  <a:pos x="2" y="12"/>
                </a:cxn>
              </a:cxnLst>
              <a:rect l="0" t="0" r="r" b="b"/>
              <a:pathLst>
                <a:path w="16" h="26">
                  <a:moveTo>
                    <a:pt x="2" y="12"/>
                  </a:moveTo>
                  <a:lnTo>
                    <a:pt x="2" y="12"/>
                  </a:lnTo>
                  <a:lnTo>
                    <a:pt x="0" y="20"/>
                  </a:lnTo>
                  <a:lnTo>
                    <a:pt x="0" y="20"/>
                  </a:lnTo>
                  <a:lnTo>
                    <a:pt x="2" y="20"/>
                  </a:lnTo>
                  <a:lnTo>
                    <a:pt x="2" y="20"/>
                  </a:lnTo>
                  <a:lnTo>
                    <a:pt x="16" y="26"/>
                  </a:lnTo>
                  <a:lnTo>
                    <a:pt x="16" y="26"/>
                  </a:lnTo>
                  <a:lnTo>
                    <a:pt x="6" y="0"/>
                  </a:lnTo>
                  <a:lnTo>
                    <a:pt x="6" y="0"/>
                  </a:lnTo>
                  <a:lnTo>
                    <a:pt x="4"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7" name="Freeform 168"/>
            <p:cNvSpPr/>
            <p:nvPr/>
          </p:nvSpPr>
          <p:spPr bwMode="auto">
            <a:xfrm>
              <a:off x="3363913" y="1112838"/>
              <a:ext cx="38100" cy="34925"/>
            </a:xfrm>
            <a:custGeom>
              <a:avLst/>
              <a:gdLst/>
              <a:ahLst/>
              <a:cxnLst>
                <a:cxn ang="0">
                  <a:pos x="8" y="14"/>
                </a:cxn>
                <a:cxn ang="0">
                  <a:pos x="8" y="14"/>
                </a:cxn>
                <a:cxn ang="0">
                  <a:pos x="18" y="18"/>
                </a:cxn>
                <a:cxn ang="0">
                  <a:pos x="18" y="18"/>
                </a:cxn>
                <a:cxn ang="0">
                  <a:pos x="24" y="22"/>
                </a:cxn>
                <a:cxn ang="0">
                  <a:pos x="24" y="22"/>
                </a:cxn>
                <a:cxn ang="0">
                  <a:pos x="22" y="14"/>
                </a:cxn>
                <a:cxn ang="0">
                  <a:pos x="22" y="14"/>
                </a:cxn>
                <a:cxn ang="0">
                  <a:pos x="20" y="10"/>
                </a:cxn>
                <a:cxn ang="0">
                  <a:pos x="18" y="6"/>
                </a:cxn>
                <a:cxn ang="0">
                  <a:pos x="18" y="6"/>
                </a:cxn>
                <a:cxn ang="0">
                  <a:pos x="0" y="0"/>
                </a:cxn>
                <a:cxn ang="0">
                  <a:pos x="0" y="0"/>
                </a:cxn>
                <a:cxn ang="0">
                  <a:pos x="0" y="6"/>
                </a:cxn>
                <a:cxn ang="0">
                  <a:pos x="0" y="10"/>
                </a:cxn>
                <a:cxn ang="0">
                  <a:pos x="0" y="10"/>
                </a:cxn>
                <a:cxn ang="0">
                  <a:pos x="0" y="10"/>
                </a:cxn>
                <a:cxn ang="0">
                  <a:pos x="8" y="14"/>
                </a:cxn>
                <a:cxn ang="0">
                  <a:pos x="8" y="14"/>
                </a:cxn>
              </a:cxnLst>
              <a:rect l="0" t="0" r="r" b="b"/>
              <a:pathLst>
                <a:path w="24" h="22">
                  <a:moveTo>
                    <a:pt x="8" y="14"/>
                  </a:moveTo>
                  <a:lnTo>
                    <a:pt x="8" y="14"/>
                  </a:lnTo>
                  <a:lnTo>
                    <a:pt x="18" y="18"/>
                  </a:lnTo>
                  <a:lnTo>
                    <a:pt x="18" y="18"/>
                  </a:lnTo>
                  <a:lnTo>
                    <a:pt x="24" y="22"/>
                  </a:lnTo>
                  <a:lnTo>
                    <a:pt x="24" y="22"/>
                  </a:lnTo>
                  <a:lnTo>
                    <a:pt x="22" y="14"/>
                  </a:lnTo>
                  <a:lnTo>
                    <a:pt x="22" y="14"/>
                  </a:lnTo>
                  <a:lnTo>
                    <a:pt x="20" y="10"/>
                  </a:lnTo>
                  <a:lnTo>
                    <a:pt x="18" y="6"/>
                  </a:lnTo>
                  <a:lnTo>
                    <a:pt x="18" y="6"/>
                  </a:lnTo>
                  <a:lnTo>
                    <a:pt x="0" y="0"/>
                  </a:lnTo>
                  <a:lnTo>
                    <a:pt x="0" y="0"/>
                  </a:lnTo>
                  <a:lnTo>
                    <a:pt x="0" y="6"/>
                  </a:lnTo>
                  <a:lnTo>
                    <a:pt x="0" y="10"/>
                  </a:lnTo>
                  <a:lnTo>
                    <a:pt x="0" y="10"/>
                  </a:lnTo>
                  <a:lnTo>
                    <a:pt x="0" y="10"/>
                  </a:lnTo>
                  <a:lnTo>
                    <a:pt x="8" y="14"/>
                  </a:lnTo>
                  <a:lnTo>
                    <a:pt x="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8" name="Freeform 169"/>
            <p:cNvSpPr/>
            <p:nvPr/>
          </p:nvSpPr>
          <p:spPr bwMode="auto">
            <a:xfrm>
              <a:off x="3363913" y="1138238"/>
              <a:ext cx="50800" cy="38100"/>
            </a:xfrm>
            <a:custGeom>
              <a:avLst/>
              <a:gdLst/>
              <a:ahLst/>
              <a:cxnLst>
                <a:cxn ang="0">
                  <a:pos x="4" y="12"/>
                </a:cxn>
                <a:cxn ang="0">
                  <a:pos x="4" y="12"/>
                </a:cxn>
                <a:cxn ang="0">
                  <a:pos x="12" y="16"/>
                </a:cxn>
                <a:cxn ang="0">
                  <a:pos x="12" y="16"/>
                </a:cxn>
                <a:cxn ang="0">
                  <a:pos x="32" y="24"/>
                </a:cxn>
                <a:cxn ang="0">
                  <a:pos x="32" y="24"/>
                </a:cxn>
                <a:cxn ang="0">
                  <a:pos x="28" y="12"/>
                </a:cxn>
                <a:cxn ang="0">
                  <a:pos x="28" y="12"/>
                </a:cxn>
                <a:cxn ang="0">
                  <a:pos x="26" y="10"/>
                </a:cxn>
                <a:cxn ang="0">
                  <a:pos x="22" y="8"/>
                </a:cxn>
                <a:cxn ang="0">
                  <a:pos x="22" y="8"/>
                </a:cxn>
                <a:cxn ang="0">
                  <a:pos x="0" y="0"/>
                </a:cxn>
                <a:cxn ang="0">
                  <a:pos x="0" y="0"/>
                </a:cxn>
                <a:cxn ang="0">
                  <a:pos x="0" y="6"/>
                </a:cxn>
                <a:cxn ang="0">
                  <a:pos x="2" y="10"/>
                </a:cxn>
                <a:cxn ang="0">
                  <a:pos x="4" y="12"/>
                </a:cxn>
                <a:cxn ang="0">
                  <a:pos x="4" y="12"/>
                </a:cxn>
              </a:cxnLst>
              <a:rect l="0" t="0" r="r" b="b"/>
              <a:pathLst>
                <a:path w="32" h="24">
                  <a:moveTo>
                    <a:pt x="4" y="12"/>
                  </a:moveTo>
                  <a:lnTo>
                    <a:pt x="4" y="12"/>
                  </a:lnTo>
                  <a:lnTo>
                    <a:pt x="12" y="16"/>
                  </a:lnTo>
                  <a:lnTo>
                    <a:pt x="12" y="16"/>
                  </a:lnTo>
                  <a:lnTo>
                    <a:pt x="32" y="24"/>
                  </a:lnTo>
                  <a:lnTo>
                    <a:pt x="32" y="24"/>
                  </a:lnTo>
                  <a:lnTo>
                    <a:pt x="28" y="12"/>
                  </a:lnTo>
                  <a:lnTo>
                    <a:pt x="28" y="12"/>
                  </a:lnTo>
                  <a:lnTo>
                    <a:pt x="26" y="10"/>
                  </a:lnTo>
                  <a:lnTo>
                    <a:pt x="22" y="8"/>
                  </a:lnTo>
                  <a:lnTo>
                    <a:pt x="22" y="8"/>
                  </a:lnTo>
                  <a:lnTo>
                    <a:pt x="0" y="0"/>
                  </a:lnTo>
                  <a:lnTo>
                    <a:pt x="0" y="0"/>
                  </a:lnTo>
                  <a:lnTo>
                    <a:pt x="0" y="6"/>
                  </a:lnTo>
                  <a:lnTo>
                    <a:pt x="2" y="10"/>
                  </a:lnTo>
                  <a:lnTo>
                    <a:pt x="4" y="12"/>
                  </a:lnTo>
                  <a:lnTo>
                    <a:pt x="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9" name="Freeform 170"/>
            <p:cNvSpPr/>
            <p:nvPr/>
          </p:nvSpPr>
          <p:spPr bwMode="auto">
            <a:xfrm>
              <a:off x="3370263" y="1163638"/>
              <a:ext cx="53975" cy="34925"/>
            </a:xfrm>
            <a:custGeom>
              <a:avLst/>
              <a:gdLst/>
              <a:ahLst/>
              <a:cxnLst>
                <a:cxn ang="0">
                  <a:pos x="34" y="22"/>
                </a:cxn>
                <a:cxn ang="0">
                  <a:pos x="34" y="22"/>
                </a:cxn>
                <a:cxn ang="0">
                  <a:pos x="30" y="12"/>
                </a:cxn>
                <a:cxn ang="0">
                  <a:pos x="30" y="12"/>
                </a:cxn>
                <a:cxn ang="0">
                  <a:pos x="26" y="10"/>
                </a:cxn>
                <a:cxn ang="0">
                  <a:pos x="22" y="8"/>
                </a:cxn>
                <a:cxn ang="0">
                  <a:pos x="22" y="8"/>
                </a:cxn>
                <a:cxn ang="0">
                  <a:pos x="0" y="0"/>
                </a:cxn>
                <a:cxn ang="0">
                  <a:pos x="0" y="0"/>
                </a:cxn>
                <a:cxn ang="0">
                  <a:pos x="6" y="8"/>
                </a:cxn>
                <a:cxn ang="0">
                  <a:pos x="14" y="16"/>
                </a:cxn>
                <a:cxn ang="0">
                  <a:pos x="24" y="22"/>
                </a:cxn>
                <a:cxn ang="0">
                  <a:pos x="34" y="22"/>
                </a:cxn>
                <a:cxn ang="0">
                  <a:pos x="34" y="22"/>
                </a:cxn>
              </a:cxnLst>
              <a:rect l="0" t="0" r="r" b="b"/>
              <a:pathLst>
                <a:path w="34" h="22">
                  <a:moveTo>
                    <a:pt x="34" y="22"/>
                  </a:moveTo>
                  <a:lnTo>
                    <a:pt x="34" y="22"/>
                  </a:lnTo>
                  <a:lnTo>
                    <a:pt x="30" y="12"/>
                  </a:lnTo>
                  <a:lnTo>
                    <a:pt x="30" y="12"/>
                  </a:lnTo>
                  <a:lnTo>
                    <a:pt x="26" y="10"/>
                  </a:lnTo>
                  <a:lnTo>
                    <a:pt x="22" y="8"/>
                  </a:lnTo>
                  <a:lnTo>
                    <a:pt x="22" y="8"/>
                  </a:lnTo>
                  <a:lnTo>
                    <a:pt x="0" y="0"/>
                  </a:lnTo>
                  <a:lnTo>
                    <a:pt x="0" y="0"/>
                  </a:lnTo>
                  <a:lnTo>
                    <a:pt x="6" y="8"/>
                  </a:lnTo>
                  <a:lnTo>
                    <a:pt x="14" y="16"/>
                  </a:lnTo>
                  <a:lnTo>
                    <a:pt x="24" y="22"/>
                  </a:lnTo>
                  <a:lnTo>
                    <a:pt x="34" y="22"/>
                  </a:lnTo>
                  <a:lnTo>
                    <a:pt x="34"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0" name="Freeform 171"/>
            <p:cNvSpPr/>
            <p:nvPr/>
          </p:nvSpPr>
          <p:spPr bwMode="auto">
            <a:xfrm>
              <a:off x="3214688" y="1169988"/>
              <a:ext cx="41275" cy="19050"/>
            </a:xfrm>
            <a:custGeom>
              <a:avLst/>
              <a:gdLst/>
              <a:ahLst/>
              <a:cxnLst>
                <a:cxn ang="0">
                  <a:pos x="16" y="0"/>
                </a:cxn>
                <a:cxn ang="0">
                  <a:pos x="16" y="0"/>
                </a:cxn>
                <a:cxn ang="0">
                  <a:pos x="16" y="0"/>
                </a:cxn>
                <a:cxn ang="0">
                  <a:pos x="16" y="0"/>
                </a:cxn>
                <a:cxn ang="0">
                  <a:pos x="10" y="4"/>
                </a:cxn>
                <a:cxn ang="0">
                  <a:pos x="10" y="4"/>
                </a:cxn>
                <a:cxn ang="0">
                  <a:pos x="6" y="8"/>
                </a:cxn>
                <a:cxn ang="0">
                  <a:pos x="0" y="12"/>
                </a:cxn>
                <a:cxn ang="0">
                  <a:pos x="0" y="12"/>
                </a:cxn>
                <a:cxn ang="0">
                  <a:pos x="26" y="12"/>
                </a:cxn>
                <a:cxn ang="0">
                  <a:pos x="26" y="12"/>
                </a:cxn>
                <a:cxn ang="0">
                  <a:pos x="16" y="0"/>
                </a:cxn>
                <a:cxn ang="0">
                  <a:pos x="16" y="0"/>
                </a:cxn>
              </a:cxnLst>
              <a:rect l="0" t="0" r="r" b="b"/>
              <a:pathLst>
                <a:path w="26" h="12">
                  <a:moveTo>
                    <a:pt x="16" y="0"/>
                  </a:moveTo>
                  <a:lnTo>
                    <a:pt x="16" y="0"/>
                  </a:lnTo>
                  <a:lnTo>
                    <a:pt x="16" y="0"/>
                  </a:lnTo>
                  <a:lnTo>
                    <a:pt x="16" y="0"/>
                  </a:lnTo>
                  <a:lnTo>
                    <a:pt x="10" y="4"/>
                  </a:lnTo>
                  <a:lnTo>
                    <a:pt x="10" y="4"/>
                  </a:lnTo>
                  <a:lnTo>
                    <a:pt x="6" y="8"/>
                  </a:lnTo>
                  <a:lnTo>
                    <a:pt x="0" y="12"/>
                  </a:lnTo>
                  <a:lnTo>
                    <a:pt x="0" y="12"/>
                  </a:lnTo>
                  <a:lnTo>
                    <a:pt x="26" y="12"/>
                  </a:lnTo>
                  <a:lnTo>
                    <a:pt x="26" y="12"/>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1" name="Freeform 172"/>
            <p:cNvSpPr/>
            <p:nvPr/>
          </p:nvSpPr>
          <p:spPr bwMode="auto">
            <a:xfrm>
              <a:off x="3243263" y="1157288"/>
              <a:ext cx="41275" cy="31750"/>
            </a:xfrm>
            <a:custGeom>
              <a:avLst/>
              <a:gdLst/>
              <a:ahLst/>
              <a:cxnLst>
                <a:cxn ang="0">
                  <a:pos x="18" y="20"/>
                </a:cxn>
                <a:cxn ang="0">
                  <a:pos x="18" y="20"/>
                </a:cxn>
                <a:cxn ang="0">
                  <a:pos x="26" y="20"/>
                </a:cxn>
                <a:cxn ang="0">
                  <a:pos x="26" y="20"/>
                </a:cxn>
                <a:cxn ang="0">
                  <a:pos x="24" y="16"/>
                </a:cxn>
                <a:cxn ang="0">
                  <a:pos x="24" y="16"/>
                </a:cxn>
                <a:cxn ang="0">
                  <a:pos x="16" y="6"/>
                </a:cxn>
                <a:cxn ang="0">
                  <a:pos x="16" y="6"/>
                </a:cxn>
                <a:cxn ang="0">
                  <a:pos x="10" y="0"/>
                </a:cxn>
                <a:cxn ang="0">
                  <a:pos x="10" y="0"/>
                </a:cxn>
                <a:cxn ang="0">
                  <a:pos x="6" y="2"/>
                </a:cxn>
                <a:cxn ang="0">
                  <a:pos x="0" y="6"/>
                </a:cxn>
                <a:cxn ang="0">
                  <a:pos x="0" y="6"/>
                </a:cxn>
                <a:cxn ang="0">
                  <a:pos x="12" y="20"/>
                </a:cxn>
                <a:cxn ang="0">
                  <a:pos x="12" y="20"/>
                </a:cxn>
                <a:cxn ang="0">
                  <a:pos x="16" y="20"/>
                </a:cxn>
                <a:cxn ang="0">
                  <a:pos x="18" y="20"/>
                </a:cxn>
                <a:cxn ang="0">
                  <a:pos x="18" y="20"/>
                </a:cxn>
              </a:cxnLst>
              <a:rect l="0" t="0" r="r" b="b"/>
              <a:pathLst>
                <a:path w="26" h="20">
                  <a:moveTo>
                    <a:pt x="18" y="20"/>
                  </a:moveTo>
                  <a:lnTo>
                    <a:pt x="18" y="20"/>
                  </a:lnTo>
                  <a:lnTo>
                    <a:pt x="26" y="20"/>
                  </a:lnTo>
                  <a:lnTo>
                    <a:pt x="26" y="20"/>
                  </a:lnTo>
                  <a:lnTo>
                    <a:pt x="24" y="16"/>
                  </a:lnTo>
                  <a:lnTo>
                    <a:pt x="24" y="16"/>
                  </a:lnTo>
                  <a:lnTo>
                    <a:pt x="16" y="6"/>
                  </a:lnTo>
                  <a:lnTo>
                    <a:pt x="16" y="6"/>
                  </a:lnTo>
                  <a:lnTo>
                    <a:pt x="10" y="0"/>
                  </a:lnTo>
                  <a:lnTo>
                    <a:pt x="10" y="0"/>
                  </a:lnTo>
                  <a:lnTo>
                    <a:pt x="6" y="2"/>
                  </a:lnTo>
                  <a:lnTo>
                    <a:pt x="0" y="6"/>
                  </a:lnTo>
                  <a:lnTo>
                    <a:pt x="0" y="6"/>
                  </a:lnTo>
                  <a:lnTo>
                    <a:pt x="12" y="20"/>
                  </a:lnTo>
                  <a:lnTo>
                    <a:pt x="12" y="20"/>
                  </a:lnTo>
                  <a:lnTo>
                    <a:pt x="16" y="2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2" name="Freeform 173"/>
            <p:cNvSpPr/>
            <p:nvPr/>
          </p:nvSpPr>
          <p:spPr bwMode="auto">
            <a:xfrm>
              <a:off x="3265488" y="1150938"/>
              <a:ext cx="47625" cy="38100"/>
            </a:xfrm>
            <a:custGeom>
              <a:avLst/>
              <a:gdLst/>
              <a:ahLst/>
              <a:cxnLst>
                <a:cxn ang="0">
                  <a:pos x="20" y="24"/>
                </a:cxn>
                <a:cxn ang="0">
                  <a:pos x="20" y="24"/>
                </a:cxn>
                <a:cxn ang="0">
                  <a:pos x="30" y="24"/>
                </a:cxn>
                <a:cxn ang="0">
                  <a:pos x="30" y="24"/>
                </a:cxn>
                <a:cxn ang="0">
                  <a:pos x="18" y="10"/>
                </a:cxn>
                <a:cxn ang="0">
                  <a:pos x="18" y="10"/>
                </a:cxn>
                <a:cxn ang="0">
                  <a:pos x="12" y="2"/>
                </a:cxn>
                <a:cxn ang="0">
                  <a:pos x="12" y="2"/>
                </a:cxn>
                <a:cxn ang="0">
                  <a:pos x="10" y="0"/>
                </a:cxn>
                <a:cxn ang="0">
                  <a:pos x="6" y="2"/>
                </a:cxn>
                <a:cxn ang="0">
                  <a:pos x="0" y="4"/>
                </a:cxn>
                <a:cxn ang="0">
                  <a:pos x="0" y="4"/>
                </a:cxn>
                <a:cxn ang="0">
                  <a:pos x="14" y="20"/>
                </a:cxn>
                <a:cxn ang="0">
                  <a:pos x="14" y="20"/>
                </a:cxn>
                <a:cxn ang="0">
                  <a:pos x="16" y="22"/>
                </a:cxn>
                <a:cxn ang="0">
                  <a:pos x="20" y="24"/>
                </a:cxn>
                <a:cxn ang="0">
                  <a:pos x="20" y="24"/>
                </a:cxn>
              </a:cxnLst>
              <a:rect l="0" t="0" r="r" b="b"/>
              <a:pathLst>
                <a:path w="30" h="24">
                  <a:moveTo>
                    <a:pt x="20" y="24"/>
                  </a:moveTo>
                  <a:lnTo>
                    <a:pt x="20" y="24"/>
                  </a:lnTo>
                  <a:lnTo>
                    <a:pt x="30" y="24"/>
                  </a:lnTo>
                  <a:lnTo>
                    <a:pt x="30" y="24"/>
                  </a:lnTo>
                  <a:lnTo>
                    <a:pt x="18" y="10"/>
                  </a:lnTo>
                  <a:lnTo>
                    <a:pt x="18" y="10"/>
                  </a:lnTo>
                  <a:lnTo>
                    <a:pt x="12" y="2"/>
                  </a:lnTo>
                  <a:lnTo>
                    <a:pt x="12" y="2"/>
                  </a:lnTo>
                  <a:lnTo>
                    <a:pt x="10" y="0"/>
                  </a:lnTo>
                  <a:lnTo>
                    <a:pt x="6" y="2"/>
                  </a:lnTo>
                  <a:lnTo>
                    <a:pt x="0" y="4"/>
                  </a:lnTo>
                  <a:lnTo>
                    <a:pt x="0" y="4"/>
                  </a:lnTo>
                  <a:lnTo>
                    <a:pt x="14" y="20"/>
                  </a:lnTo>
                  <a:lnTo>
                    <a:pt x="14" y="20"/>
                  </a:lnTo>
                  <a:lnTo>
                    <a:pt x="16" y="22"/>
                  </a:lnTo>
                  <a:lnTo>
                    <a:pt x="20" y="24"/>
                  </a:lnTo>
                  <a:lnTo>
                    <a:pt x="2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3" name="Freeform 174"/>
            <p:cNvSpPr/>
            <p:nvPr/>
          </p:nvSpPr>
          <p:spPr bwMode="auto">
            <a:xfrm>
              <a:off x="3290888" y="1150938"/>
              <a:ext cx="47625" cy="38100"/>
            </a:xfrm>
            <a:custGeom>
              <a:avLst/>
              <a:gdLst/>
              <a:ahLst/>
              <a:cxnLst>
                <a:cxn ang="0">
                  <a:pos x="20" y="24"/>
                </a:cxn>
                <a:cxn ang="0">
                  <a:pos x="20" y="24"/>
                </a:cxn>
                <a:cxn ang="0">
                  <a:pos x="30" y="24"/>
                </a:cxn>
                <a:cxn ang="0">
                  <a:pos x="30" y="24"/>
                </a:cxn>
                <a:cxn ang="0">
                  <a:pos x="26" y="14"/>
                </a:cxn>
                <a:cxn ang="0">
                  <a:pos x="18" y="8"/>
                </a:cxn>
                <a:cxn ang="0">
                  <a:pos x="10" y="2"/>
                </a:cxn>
                <a:cxn ang="0">
                  <a:pos x="0" y="0"/>
                </a:cxn>
                <a:cxn ang="0">
                  <a:pos x="0" y="0"/>
                </a:cxn>
                <a:cxn ang="0">
                  <a:pos x="14" y="18"/>
                </a:cxn>
                <a:cxn ang="0">
                  <a:pos x="14" y="18"/>
                </a:cxn>
                <a:cxn ang="0">
                  <a:pos x="16" y="22"/>
                </a:cxn>
                <a:cxn ang="0">
                  <a:pos x="20" y="24"/>
                </a:cxn>
                <a:cxn ang="0">
                  <a:pos x="20" y="24"/>
                </a:cxn>
              </a:cxnLst>
              <a:rect l="0" t="0" r="r" b="b"/>
              <a:pathLst>
                <a:path w="30" h="24">
                  <a:moveTo>
                    <a:pt x="20" y="24"/>
                  </a:moveTo>
                  <a:lnTo>
                    <a:pt x="20" y="24"/>
                  </a:lnTo>
                  <a:lnTo>
                    <a:pt x="30" y="24"/>
                  </a:lnTo>
                  <a:lnTo>
                    <a:pt x="30" y="24"/>
                  </a:lnTo>
                  <a:lnTo>
                    <a:pt x="26" y="14"/>
                  </a:lnTo>
                  <a:lnTo>
                    <a:pt x="18" y="8"/>
                  </a:lnTo>
                  <a:lnTo>
                    <a:pt x="10" y="2"/>
                  </a:lnTo>
                  <a:lnTo>
                    <a:pt x="0" y="0"/>
                  </a:lnTo>
                  <a:lnTo>
                    <a:pt x="0" y="0"/>
                  </a:lnTo>
                  <a:lnTo>
                    <a:pt x="14" y="18"/>
                  </a:lnTo>
                  <a:lnTo>
                    <a:pt x="14" y="18"/>
                  </a:lnTo>
                  <a:lnTo>
                    <a:pt x="16" y="22"/>
                  </a:lnTo>
                  <a:lnTo>
                    <a:pt x="20" y="24"/>
                  </a:lnTo>
                  <a:lnTo>
                    <a:pt x="2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4" name="Freeform 175"/>
            <p:cNvSpPr/>
            <p:nvPr/>
          </p:nvSpPr>
          <p:spPr bwMode="auto">
            <a:xfrm>
              <a:off x="3214688" y="1192213"/>
              <a:ext cx="41275" cy="19050"/>
            </a:xfrm>
            <a:custGeom>
              <a:avLst/>
              <a:gdLst/>
              <a:ahLst/>
              <a:cxnLst>
                <a:cxn ang="0">
                  <a:pos x="8" y="8"/>
                </a:cxn>
                <a:cxn ang="0">
                  <a:pos x="8" y="8"/>
                </a:cxn>
                <a:cxn ang="0">
                  <a:pos x="14" y="12"/>
                </a:cxn>
                <a:cxn ang="0">
                  <a:pos x="14" y="12"/>
                </a:cxn>
                <a:cxn ang="0">
                  <a:pos x="14" y="12"/>
                </a:cxn>
                <a:cxn ang="0">
                  <a:pos x="14" y="12"/>
                </a:cxn>
                <a:cxn ang="0">
                  <a:pos x="26" y="2"/>
                </a:cxn>
                <a:cxn ang="0">
                  <a:pos x="26" y="2"/>
                </a:cxn>
                <a:cxn ang="0">
                  <a:pos x="0" y="0"/>
                </a:cxn>
                <a:cxn ang="0">
                  <a:pos x="0" y="0"/>
                </a:cxn>
                <a:cxn ang="0">
                  <a:pos x="4" y="4"/>
                </a:cxn>
                <a:cxn ang="0">
                  <a:pos x="8" y="8"/>
                </a:cxn>
                <a:cxn ang="0">
                  <a:pos x="8" y="8"/>
                </a:cxn>
              </a:cxnLst>
              <a:rect l="0" t="0" r="r" b="b"/>
              <a:pathLst>
                <a:path w="26" h="12">
                  <a:moveTo>
                    <a:pt x="8" y="8"/>
                  </a:moveTo>
                  <a:lnTo>
                    <a:pt x="8" y="8"/>
                  </a:lnTo>
                  <a:lnTo>
                    <a:pt x="14" y="12"/>
                  </a:lnTo>
                  <a:lnTo>
                    <a:pt x="14" y="12"/>
                  </a:lnTo>
                  <a:lnTo>
                    <a:pt x="14" y="12"/>
                  </a:lnTo>
                  <a:lnTo>
                    <a:pt x="14" y="12"/>
                  </a:lnTo>
                  <a:lnTo>
                    <a:pt x="26" y="2"/>
                  </a:lnTo>
                  <a:lnTo>
                    <a:pt x="26" y="2"/>
                  </a:lnTo>
                  <a:lnTo>
                    <a:pt x="0" y="0"/>
                  </a:lnTo>
                  <a:lnTo>
                    <a:pt x="0" y="0"/>
                  </a:lnTo>
                  <a:lnTo>
                    <a:pt x="4" y="4"/>
                  </a:lnTo>
                  <a:lnTo>
                    <a:pt x="8" y="8"/>
                  </a:lnTo>
                  <a:lnTo>
                    <a:pt x="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5" name="Freeform 176"/>
            <p:cNvSpPr/>
            <p:nvPr/>
          </p:nvSpPr>
          <p:spPr bwMode="auto">
            <a:xfrm>
              <a:off x="3240088" y="1195388"/>
              <a:ext cx="44450" cy="28575"/>
            </a:xfrm>
            <a:custGeom>
              <a:avLst/>
              <a:gdLst/>
              <a:ahLst/>
              <a:cxnLst>
                <a:cxn ang="0">
                  <a:pos x="14" y="0"/>
                </a:cxn>
                <a:cxn ang="0">
                  <a:pos x="14" y="0"/>
                </a:cxn>
                <a:cxn ang="0">
                  <a:pos x="0" y="14"/>
                </a:cxn>
                <a:cxn ang="0">
                  <a:pos x="0" y="14"/>
                </a:cxn>
                <a:cxn ang="0">
                  <a:pos x="4" y="16"/>
                </a:cxn>
                <a:cxn ang="0">
                  <a:pos x="8" y="18"/>
                </a:cxn>
                <a:cxn ang="0">
                  <a:pos x="10" y="18"/>
                </a:cxn>
                <a:cxn ang="0">
                  <a:pos x="10" y="18"/>
                </a:cxn>
                <a:cxn ang="0">
                  <a:pos x="16" y="12"/>
                </a:cxn>
                <a:cxn ang="0">
                  <a:pos x="16" y="12"/>
                </a:cxn>
                <a:cxn ang="0">
                  <a:pos x="24" y="6"/>
                </a:cxn>
                <a:cxn ang="0">
                  <a:pos x="24" y="6"/>
                </a:cxn>
                <a:cxn ang="0">
                  <a:pos x="28" y="2"/>
                </a:cxn>
                <a:cxn ang="0">
                  <a:pos x="28" y="2"/>
                </a:cxn>
                <a:cxn ang="0">
                  <a:pos x="20" y="0"/>
                </a:cxn>
                <a:cxn ang="0">
                  <a:pos x="20" y="0"/>
                </a:cxn>
                <a:cxn ang="0">
                  <a:pos x="18" y="0"/>
                </a:cxn>
                <a:cxn ang="0">
                  <a:pos x="14" y="0"/>
                </a:cxn>
                <a:cxn ang="0">
                  <a:pos x="14" y="0"/>
                </a:cxn>
              </a:cxnLst>
              <a:rect l="0" t="0" r="r" b="b"/>
              <a:pathLst>
                <a:path w="28" h="18">
                  <a:moveTo>
                    <a:pt x="14" y="0"/>
                  </a:moveTo>
                  <a:lnTo>
                    <a:pt x="14" y="0"/>
                  </a:lnTo>
                  <a:lnTo>
                    <a:pt x="0" y="14"/>
                  </a:lnTo>
                  <a:lnTo>
                    <a:pt x="0" y="14"/>
                  </a:lnTo>
                  <a:lnTo>
                    <a:pt x="4" y="16"/>
                  </a:lnTo>
                  <a:lnTo>
                    <a:pt x="8" y="18"/>
                  </a:lnTo>
                  <a:lnTo>
                    <a:pt x="10" y="18"/>
                  </a:lnTo>
                  <a:lnTo>
                    <a:pt x="10" y="18"/>
                  </a:lnTo>
                  <a:lnTo>
                    <a:pt x="16" y="12"/>
                  </a:lnTo>
                  <a:lnTo>
                    <a:pt x="16" y="12"/>
                  </a:lnTo>
                  <a:lnTo>
                    <a:pt x="24" y="6"/>
                  </a:lnTo>
                  <a:lnTo>
                    <a:pt x="24" y="6"/>
                  </a:lnTo>
                  <a:lnTo>
                    <a:pt x="28" y="2"/>
                  </a:lnTo>
                  <a:lnTo>
                    <a:pt x="28" y="2"/>
                  </a:lnTo>
                  <a:lnTo>
                    <a:pt x="20" y="0"/>
                  </a:lnTo>
                  <a:lnTo>
                    <a:pt x="20" y="0"/>
                  </a:lnTo>
                  <a:lnTo>
                    <a:pt x="18"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6" name="Freeform 177"/>
            <p:cNvSpPr/>
            <p:nvPr/>
          </p:nvSpPr>
          <p:spPr bwMode="auto">
            <a:xfrm>
              <a:off x="3259138" y="1198563"/>
              <a:ext cx="53975" cy="34925"/>
            </a:xfrm>
            <a:custGeom>
              <a:avLst/>
              <a:gdLst/>
              <a:ahLst/>
              <a:cxnLst>
                <a:cxn ang="0">
                  <a:pos x="18" y="2"/>
                </a:cxn>
                <a:cxn ang="0">
                  <a:pos x="18" y="2"/>
                </a:cxn>
                <a:cxn ang="0">
                  <a:pos x="0" y="18"/>
                </a:cxn>
                <a:cxn ang="0">
                  <a:pos x="0" y="18"/>
                </a:cxn>
                <a:cxn ang="0">
                  <a:pos x="6" y="20"/>
                </a:cxn>
                <a:cxn ang="0">
                  <a:pos x="8" y="22"/>
                </a:cxn>
                <a:cxn ang="0">
                  <a:pos x="12" y="20"/>
                </a:cxn>
                <a:cxn ang="0">
                  <a:pos x="12" y="20"/>
                </a:cxn>
                <a:cxn ang="0">
                  <a:pos x="20" y="14"/>
                </a:cxn>
                <a:cxn ang="0">
                  <a:pos x="20" y="14"/>
                </a:cxn>
                <a:cxn ang="0">
                  <a:pos x="34" y="0"/>
                </a:cxn>
                <a:cxn ang="0">
                  <a:pos x="34" y="0"/>
                </a:cxn>
                <a:cxn ang="0">
                  <a:pos x="24" y="0"/>
                </a:cxn>
                <a:cxn ang="0">
                  <a:pos x="24" y="0"/>
                </a:cxn>
                <a:cxn ang="0">
                  <a:pos x="20" y="0"/>
                </a:cxn>
                <a:cxn ang="0">
                  <a:pos x="18" y="2"/>
                </a:cxn>
                <a:cxn ang="0">
                  <a:pos x="18" y="2"/>
                </a:cxn>
              </a:cxnLst>
              <a:rect l="0" t="0" r="r" b="b"/>
              <a:pathLst>
                <a:path w="34" h="22">
                  <a:moveTo>
                    <a:pt x="18" y="2"/>
                  </a:moveTo>
                  <a:lnTo>
                    <a:pt x="18" y="2"/>
                  </a:lnTo>
                  <a:lnTo>
                    <a:pt x="0" y="18"/>
                  </a:lnTo>
                  <a:lnTo>
                    <a:pt x="0" y="18"/>
                  </a:lnTo>
                  <a:lnTo>
                    <a:pt x="6" y="20"/>
                  </a:lnTo>
                  <a:lnTo>
                    <a:pt x="8" y="22"/>
                  </a:lnTo>
                  <a:lnTo>
                    <a:pt x="12" y="20"/>
                  </a:lnTo>
                  <a:lnTo>
                    <a:pt x="12" y="20"/>
                  </a:lnTo>
                  <a:lnTo>
                    <a:pt x="20" y="14"/>
                  </a:lnTo>
                  <a:lnTo>
                    <a:pt x="20" y="14"/>
                  </a:lnTo>
                  <a:lnTo>
                    <a:pt x="34" y="0"/>
                  </a:lnTo>
                  <a:lnTo>
                    <a:pt x="34" y="0"/>
                  </a:lnTo>
                  <a:lnTo>
                    <a:pt x="24" y="0"/>
                  </a:lnTo>
                  <a:lnTo>
                    <a:pt x="24" y="0"/>
                  </a:lnTo>
                  <a:lnTo>
                    <a:pt x="20" y="0"/>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7" name="Freeform 178"/>
            <p:cNvSpPr/>
            <p:nvPr/>
          </p:nvSpPr>
          <p:spPr bwMode="auto">
            <a:xfrm>
              <a:off x="3281363" y="1198563"/>
              <a:ext cx="53975" cy="34925"/>
            </a:xfrm>
            <a:custGeom>
              <a:avLst/>
              <a:gdLst/>
              <a:ahLst/>
              <a:cxnLst>
                <a:cxn ang="0">
                  <a:pos x="0" y="22"/>
                </a:cxn>
                <a:cxn ang="0">
                  <a:pos x="0" y="22"/>
                </a:cxn>
                <a:cxn ang="0">
                  <a:pos x="12" y="22"/>
                </a:cxn>
                <a:cxn ang="0">
                  <a:pos x="20" y="18"/>
                </a:cxn>
                <a:cxn ang="0">
                  <a:pos x="28" y="10"/>
                </a:cxn>
                <a:cxn ang="0">
                  <a:pos x="34" y="2"/>
                </a:cxn>
                <a:cxn ang="0">
                  <a:pos x="34" y="2"/>
                </a:cxn>
                <a:cxn ang="0">
                  <a:pos x="24" y="0"/>
                </a:cxn>
                <a:cxn ang="0">
                  <a:pos x="24" y="0"/>
                </a:cxn>
                <a:cxn ang="0">
                  <a:pos x="22" y="2"/>
                </a:cxn>
                <a:cxn ang="0">
                  <a:pos x="18" y="6"/>
                </a:cxn>
                <a:cxn ang="0">
                  <a:pos x="18" y="6"/>
                </a:cxn>
                <a:cxn ang="0">
                  <a:pos x="0" y="22"/>
                </a:cxn>
                <a:cxn ang="0">
                  <a:pos x="0" y="22"/>
                </a:cxn>
              </a:cxnLst>
              <a:rect l="0" t="0" r="r" b="b"/>
              <a:pathLst>
                <a:path w="34" h="22">
                  <a:moveTo>
                    <a:pt x="0" y="22"/>
                  </a:moveTo>
                  <a:lnTo>
                    <a:pt x="0" y="22"/>
                  </a:lnTo>
                  <a:lnTo>
                    <a:pt x="12" y="22"/>
                  </a:lnTo>
                  <a:lnTo>
                    <a:pt x="20" y="18"/>
                  </a:lnTo>
                  <a:lnTo>
                    <a:pt x="28" y="10"/>
                  </a:lnTo>
                  <a:lnTo>
                    <a:pt x="34" y="2"/>
                  </a:lnTo>
                  <a:lnTo>
                    <a:pt x="34" y="2"/>
                  </a:lnTo>
                  <a:lnTo>
                    <a:pt x="24" y="0"/>
                  </a:lnTo>
                  <a:lnTo>
                    <a:pt x="24" y="0"/>
                  </a:lnTo>
                  <a:lnTo>
                    <a:pt x="22" y="2"/>
                  </a:lnTo>
                  <a:lnTo>
                    <a:pt x="18" y="6"/>
                  </a:lnTo>
                  <a:lnTo>
                    <a:pt x="18" y="6"/>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8" name="Freeform 179"/>
            <p:cNvSpPr/>
            <p:nvPr/>
          </p:nvSpPr>
          <p:spPr bwMode="auto">
            <a:xfrm>
              <a:off x="3484563" y="785813"/>
              <a:ext cx="22225" cy="31750"/>
            </a:xfrm>
            <a:custGeom>
              <a:avLst/>
              <a:gdLst/>
              <a:ahLst/>
              <a:cxnLst>
                <a:cxn ang="0">
                  <a:pos x="14" y="8"/>
                </a:cxn>
                <a:cxn ang="0">
                  <a:pos x="14" y="8"/>
                </a:cxn>
                <a:cxn ang="0">
                  <a:pos x="14" y="8"/>
                </a:cxn>
                <a:cxn ang="0">
                  <a:pos x="14" y="8"/>
                </a:cxn>
                <a:cxn ang="0">
                  <a:pos x="10" y="6"/>
                </a:cxn>
                <a:cxn ang="0">
                  <a:pos x="10" y="6"/>
                </a:cxn>
                <a:cxn ang="0">
                  <a:pos x="0" y="0"/>
                </a:cxn>
                <a:cxn ang="0">
                  <a:pos x="0" y="0"/>
                </a:cxn>
                <a:cxn ang="0">
                  <a:pos x="10" y="20"/>
                </a:cxn>
                <a:cxn ang="0">
                  <a:pos x="10" y="20"/>
                </a:cxn>
                <a:cxn ang="0">
                  <a:pos x="14" y="8"/>
                </a:cxn>
                <a:cxn ang="0">
                  <a:pos x="14" y="8"/>
                </a:cxn>
              </a:cxnLst>
              <a:rect l="0" t="0" r="r" b="b"/>
              <a:pathLst>
                <a:path w="14" h="20">
                  <a:moveTo>
                    <a:pt x="14" y="8"/>
                  </a:moveTo>
                  <a:lnTo>
                    <a:pt x="14" y="8"/>
                  </a:lnTo>
                  <a:lnTo>
                    <a:pt x="14" y="8"/>
                  </a:lnTo>
                  <a:lnTo>
                    <a:pt x="14" y="8"/>
                  </a:lnTo>
                  <a:lnTo>
                    <a:pt x="10" y="6"/>
                  </a:lnTo>
                  <a:lnTo>
                    <a:pt x="10" y="6"/>
                  </a:lnTo>
                  <a:lnTo>
                    <a:pt x="0" y="0"/>
                  </a:lnTo>
                  <a:lnTo>
                    <a:pt x="0" y="0"/>
                  </a:lnTo>
                  <a:lnTo>
                    <a:pt x="10" y="20"/>
                  </a:lnTo>
                  <a:lnTo>
                    <a:pt x="10" y="20"/>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9" name="Freeform 180"/>
            <p:cNvSpPr/>
            <p:nvPr/>
          </p:nvSpPr>
          <p:spPr bwMode="auto">
            <a:xfrm>
              <a:off x="3503613" y="801688"/>
              <a:ext cx="15875" cy="34925"/>
            </a:xfrm>
            <a:custGeom>
              <a:avLst/>
              <a:gdLst/>
              <a:ahLst/>
              <a:cxnLst>
                <a:cxn ang="0">
                  <a:pos x="4" y="0"/>
                </a:cxn>
                <a:cxn ang="0">
                  <a:pos x="4" y="0"/>
                </a:cxn>
                <a:cxn ang="0">
                  <a:pos x="0" y="12"/>
                </a:cxn>
                <a:cxn ang="0">
                  <a:pos x="0" y="12"/>
                </a:cxn>
                <a:cxn ang="0">
                  <a:pos x="0" y="14"/>
                </a:cxn>
                <a:cxn ang="0">
                  <a:pos x="2" y="16"/>
                </a:cxn>
                <a:cxn ang="0">
                  <a:pos x="2" y="16"/>
                </a:cxn>
                <a:cxn ang="0">
                  <a:pos x="4" y="22"/>
                </a:cxn>
                <a:cxn ang="0">
                  <a:pos x="4" y="22"/>
                </a:cxn>
                <a:cxn ang="0">
                  <a:pos x="6" y="18"/>
                </a:cxn>
                <a:cxn ang="0">
                  <a:pos x="6" y="18"/>
                </a:cxn>
                <a:cxn ang="0">
                  <a:pos x="8" y="10"/>
                </a:cxn>
                <a:cxn ang="0">
                  <a:pos x="8" y="10"/>
                </a:cxn>
                <a:cxn ang="0">
                  <a:pos x="10" y="4"/>
                </a:cxn>
                <a:cxn ang="0">
                  <a:pos x="10" y="4"/>
                </a:cxn>
                <a:cxn ang="0">
                  <a:pos x="8" y="2"/>
                </a:cxn>
                <a:cxn ang="0">
                  <a:pos x="4" y="0"/>
                </a:cxn>
                <a:cxn ang="0">
                  <a:pos x="4" y="0"/>
                </a:cxn>
              </a:cxnLst>
              <a:rect l="0" t="0" r="r" b="b"/>
              <a:pathLst>
                <a:path w="10" h="22">
                  <a:moveTo>
                    <a:pt x="4" y="0"/>
                  </a:moveTo>
                  <a:lnTo>
                    <a:pt x="4" y="0"/>
                  </a:lnTo>
                  <a:lnTo>
                    <a:pt x="0" y="12"/>
                  </a:lnTo>
                  <a:lnTo>
                    <a:pt x="0" y="12"/>
                  </a:lnTo>
                  <a:lnTo>
                    <a:pt x="0" y="14"/>
                  </a:lnTo>
                  <a:lnTo>
                    <a:pt x="2" y="16"/>
                  </a:lnTo>
                  <a:lnTo>
                    <a:pt x="2" y="16"/>
                  </a:lnTo>
                  <a:lnTo>
                    <a:pt x="4" y="22"/>
                  </a:lnTo>
                  <a:lnTo>
                    <a:pt x="4" y="22"/>
                  </a:lnTo>
                  <a:lnTo>
                    <a:pt x="6" y="18"/>
                  </a:lnTo>
                  <a:lnTo>
                    <a:pt x="6" y="18"/>
                  </a:lnTo>
                  <a:lnTo>
                    <a:pt x="8" y="10"/>
                  </a:lnTo>
                  <a:lnTo>
                    <a:pt x="8" y="10"/>
                  </a:lnTo>
                  <a:lnTo>
                    <a:pt x="10" y="4"/>
                  </a:lnTo>
                  <a:lnTo>
                    <a:pt x="10" y="4"/>
                  </a:lnTo>
                  <a:lnTo>
                    <a:pt x="8" y="2"/>
                  </a:lnTo>
                  <a:lnTo>
                    <a:pt x="4" y="0"/>
                  </a:lnTo>
                  <a:lnTo>
                    <a:pt x="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0" name="Freeform 181"/>
            <p:cNvSpPr/>
            <p:nvPr/>
          </p:nvSpPr>
          <p:spPr bwMode="auto">
            <a:xfrm>
              <a:off x="3513138" y="811213"/>
              <a:ext cx="15875" cy="44450"/>
            </a:xfrm>
            <a:custGeom>
              <a:avLst/>
              <a:gdLst/>
              <a:ahLst/>
              <a:cxnLst>
                <a:cxn ang="0">
                  <a:pos x="0" y="22"/>
                </a:cxn>
                <a:cxn ang="0">
                  <a:pos x="0" y="22"/>
                </a:cxn>
                <a:cxn ang="0">
                  <a:pos x="4" y="28"/>
                </a:cxn>
                <a:cxn ang="0">
                  <a:pos x="4" y="28"/>
                </a:cxn>
                <a:cxn ang="0">
                  <a:pos x="8" y="14"/>
                </a:cxn>
                <a:cxn ang="0">
                  <a:pos x="8" y="14"/>
                </a:cxn>
                <a:cxn ang="0">
                  <a:pos x="10" y="8"/>
                </a:cxn>
                <a:cxn ang="0">
                  <a:pos x="10" y="8"/>
                </a:cxn>
                <a:cxn ang="0">
                  <a:pos x="10" y="4"/>
                </a:cxn>
                <a:cxn ang="0">
                  <a:pos x="6" y="0"/>
                </a:cxn>
                <a:cxn ang="0">
                  <a:pos x="6" y="0"/>
                </a:cxn>
                <a:cxn ang="0">
                  <a:pos x="0" y="16"/>
                </a:cxn>
                <a:cxn ang="0">
                  <a:pos x="0" y="16"/>
                </a:cxn>
                <a:cxn ang="0">
                  <a:pos x="0" y="18"/>
                </a:cxn>
                <a:cxn ang="0">
                  <a:pos x="0" y="22"/>
                </a:cxn>
                <a:cxn ang="0">
                  <a:pos x="0" y="22"/>
                </a:cxn>
              </a:cxnLst>
              <a:rect l="0" t="0" r="r" b="b"/>
              <a:pathLst>
                <a:path w="10" h="28">
                  <a:moveTo>
                    <a:pt x="0" y="22"/>
                  </a:moveTo>
                  <a:lnTo>
                    <a:pt x="0" y="22"/>
                  </a:lnTo>
                  <a:lnTo>
                    <a:pt x="4" y="28"/>
                  </a:lnTo>
                  <a:lnTo>
                    <a:pt x="4" y="28"/>
                  </a:lnTo>
                  <a:lnTo>
                    <a:pt x="8" y="14"/>
                  </a:lnTo>
                  <a:lnTo>
                    <a:pt x="8" y="14"/>
                  </a:lnTo>
                  <a:lnTo>
                    <a:pt x="10" y="8"/>
                  </a:lnTo>
                  <a:lnTo>
                    <a:pt x="10" y="8"/>
                  </a:lnTo>
                  <a:lnTo>
                    <a:pt x="10" y="4"/>
                  </a:lnTo>
                  <a:lnTo>
                    <a:pt x="6" y="0"/>
                  </a:lnTo>
                  <a:lnTo>
                    <a:pt x="6" y="0"/>
                  </a:lnTo>
                  <a:lnTo>
                    <a:pt x="0" y="16"/>
                  </a:lnTo>
                  <a:lnTo>
                    <a:pt x="0" y="16"/>
                  </a:lnTo>
                  <a:lnTo>
                    <a:pt x="0" y="18"/>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1" name="Freeform 182"/>
            <p:cNvSpPr/>
            <p:nvPr/>
          </p:nvSpPr>
          <p:spPr bwMode="auto">
            <a:xfrm>
              <a:off x="3522663" y="827088"/>
              <a:ext cx="15875" cy="47625"/>
            </a:xfrm>
            <a:custGeom>
              <a:avLst/>
              <a:gdLst/>
              <a:ahLst/>
              <a:cxnLst>
                <a:cxn ang="0">
                  <a:pos x="6" y="0"/>
                </a:cxn>
                <a:cxn ang="0">
                  <a:pos x="6" y="0"/>
                </a:cxn>
                <a:cxn ang="0">
                  <a:pos x="2" y="16"/>
                </a:cxn>
                <a:cxn ang="0">
                  <a:pos x="2" y="16"/>
                </a:cxn>
                <a:cxn ang="0">
                  <a:pos x="0" y="22"/>
                </a:cxn>
                <a:cxn ang="0">
                  <a:pos x="0" y="22"/>
                </a:cxn>
                <a:cxn ang="0">
                  <a:pos x="2" y="30"/>
                </a:cxn>
                <a:cxn ang="0">
                  <a:pos x="2" y="30"/>
                </a:cxn>
                <a:cxn ang="0">
                  <a:pos x="8" y="22"/>
                </a:cxn>
                <a:cxn ang="0">
                  <a:pos x="10" y="16"/>
                </a:cxn>
                <a:cxn ang="0">
                  <a:pos x="10" y="8"/>
                </a:cxn>
                <a:cxn ang="0">
                  <a:pos x="6" y="0"/>
                </a:cxn>
                <a:cxn ang="0">
                  <a:pos x="6" y="0"/>
                </a:cxn>
              </a:cxnLst>
              <a:rect l="0" t="0" r="r" b="b"/>
              <a:pathLst>
                <a:path w="10" h="30">
                  <a:moveTo>
                    <a:pt x="6" y="0"/>
                  </a:moveTo>
                  <a:lnTo>
                    <a:pt x="6" y="0"/>
                  </a:lnTo>
                  <a:lnTo>
                    <a:pt x="2" y="16"/>
                  </a:lnTo>
                  <a:lnTo>
                    <a:pt x="2" y="16"/>
                  </a:lnTo>
                  <a:lnTo>
                    <a:pt x="0" y="22"/>
                  </a:lnTo>
                  <a:lnTo>
                    <a:pt x="0" y="22"/>
                  </a:lnTo>
                  <a:lnTo>
                    <a:pt x="2" y="30"/>
                  </a:lnTo>
                  <a:lnTo>
                    <a:pt x="2" y="30"/>
                  </a:lnTo>
                  <a:lnTo>
                    <a:pt x="8" y="22"/>
                  </a:lnTo>
                  <a:lnTo>
                    <a:pt x="10" y="16"/>
                  </a:lnTo>
                  <a:lnTo>
                    <a:pt x="10" y="8"/>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2" name="Freeform 183"/>
            <p:cNvSpPr/>
            <p:nvPr/>
          </p:nvSpPr>
          <p:spPr bwMode="auto">
            <a:xfrm>
              <a:off x="3478213" y="788988"/>
              <a:ext cx="15875" cy="28575"/>
            </a:xfrm>
            <a:custGeom>
              <a:avLst/>
              <a:gdLst/>
              <a:ahLst/>
              <a:cxnLst>
                <a:cxn ang="0">
                  <a:pos x="10" y="18"/>
                </a:cxn>
                <a:cxn ang="0">
                  <a:pos x="10" y="18"/>
                </a:cxn>
                <a:cxn ang="0">
                  <a:pos x="2" y="0"/>
                </a:cxn>
                <a:cxn ang="0">
                  <a:pos x="2" y="0"/>
                </a:cxn>
                <a:cxn ang="0">
                  <a:pos x="0" y="8"/>
                </a:cxn>
                <a:cxn ang="0">
                  <a:pos x="0" y="8"/>
                </a:cxn>
                <a:cxn ang="0">
                  <a:pos x="0" y="14"/>
                </a:cxn>
                <a:cxn ang="0">
                  <a:pos x="0" y="14"/>
                </a:cxn>
                <a:cxn ang="0">
                  <a:pos x="0" y="14"/>
                </a:cxn>
                <a:cxn ang="0">
                  <a:pos x="0" y="14"/>
                </a:cxn>
                <a:cxn ang="0">
                  <a:pos x="10" y="18"/>
                </a:cxn>
                <a:cxn ang="0">
                  <a:pos x="10" y="18"/>
                </a:cxn>
              </a:cxnLst>
              <a:rect l="0" t="0" r="r" b="b"/>
              <a:pathLst>
                <a:path w="10" h="18">
                  <a:moveTo>
                    <a:pt x="10" y="18"/>
                  </a:moveTo>
                  <a:lnTo>
                    <a:pt x="10" y="18"/>
                  </a:lnTo>
                  <a:lnTo>
                    <a:pt x="2" y="0"/>
                  </a:lnTo>
                  <a:lnTo>
                    <a:pt x="2" y="0"/>
                  </a:lnTo>
                  <a:lnTo>
                    <a:pt x="0" y="8"/>
                  </a:lnTo>
                  <a:lnTo>
                    <a:pt x="0" y="8"/>
                  </a:lnTo>
                  <a:lnTo>
                    <a:pt x="0" y="14"/>
                  </a:lnTo>
                  <a:lnTo>
                    <a:pt x="0" y="14"/>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3" name="Freeform 184"/>
            <p:cNvSpPr/>
            <p:nvPr/>
          </p:nvSpPr>
          <p:spPr bwMode="auto">
            <a:xfrm>
              <a:off x="3475038" y="814388"/>
              <a:ext cx="28575" cy="25400"/>
            </a:xfrm>
            <a:custGeom>
              <a:avLst/>
              <a:gdLst/>
              <a:ahLst/>
              <a:cxnLst>
                <a:cxn ang="0">
                  <a:pos x="6" y="10"/>
                </a:cxn>
                <a:cxn ang="0">
                  <a:pos x="6" y="10"/>
                </a:cxn>
                <a:cxn ang="0">
                  <a:pos x="14" y="14"/>
                </a:cxn>
                <a:cxn ang="0">
                  <a:pos x="14" y="14"/>
                </a:cxn>
                <a:cxn ang="0">
                  <a:pos x="18" y="16"/>
                </a:cxn>
                <a:cxn ang="0">
                  <a:pos x="18" y="16"/>
                </a:cxn>
                <a:cxn ang="0">
                  <a:pos x="16" y="10"/>
                </a:cxn>
                <a:cxn ang="0">
                  <a:pos x="16" y="10"/>
                </a:cxn>
                <a:cxn ang="0">
                  <a:pos x="14" y="6"/>
                </a:cxn>
                <a:cxn ang="0">
                  <a:pos x="14" y="6"/>
                </a:cxn>
                <a:cxn ang="0">
                  <a:pos x="2" y="0"/>
                </a:cxn>
                <a:cxn ang="0">
                  <a:pos x="2" y="0"/>
                </a:cxn>
                <a:cxn ang="0">
                  <a:pos x="0" y="4"/>
                </a:cxn>
                <a:cxn ang="0">
                  <a:pos x="0" y="8"/>
                </a:cxn>
                <a:cxn ang="0">
                  <a:pos x="0" y="8"/>
                </a:cxn>
                <a:cxn ang="0">
                  <a:pos x="6" y="10"/>
                </a:cxn>
                <a:cxn ang="0">
                  <a:pos x="6" y="10"/>
                </a:cxn>
              </a:cxnLst>
              <a:rect l="0" t="0" r="r" b="b"/>
              <a:pathLst>
                <a:path w="18" h="16">
                  <a:moveTo>
                    <a:pt x="6" y="10"/>
                  </a:moveTo>
                  <a:lnTo>
                    <a:pt x="6" y="10"/>
                  </a:lnTo>
                  <a:lnTo>
                    <a:pt x="14" y="14"/>
                  </a:lnTo>
                  <a:lnTo>
                    <a:pt x="14" y="14"/>
                  </a:lnTo>
                  <a:lnTo>
                    <a:pt x="18" y="16"/>
                  </a:lnTo>
                  <a:lnTo>
                    <a:pt x="18" y="16"/>
                  </a:lnTo>
                  <a:lnTo>
                    <a:pt x="16" y="10"/>
                  </a:lnTo>
                  <a:lnTo>
                    <a:pt x="16" y="10"/>
                  </a:lnTo>
                  <a:lnTo>
                    <a:pt x="14" y="6"/>
                  </a:lnTo>
                  <a:lnTo>
                    <a:pt x="14" y="6"/>
                  </a:lnTo>
                  <a:lnTo>
                    <a:pt x="2" y="0"/>
                  </a:lnTo>
                  <a:lnTo>
                    <a:pt x="2" y="0"/>
                  </a:lnTo>
                  <a:lnTo>
                    <a:pt x="0" y="4"/>
                  </a:lnTo>
                  <a:lnTo>
                    <a:pt x="0" y="8"/>
                  </a:lnTo>
                  <a:lnTo>
                    <a:pt x="0" y="8"/>
                  </a:lnTo>
                  <a:lnTo>
                    <a:pt x="6" y="10"/>
                  </a:lnTo>
                  <a:lnTo>
                    <a:pt x="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4" name="Freeform 185"/>
            <p:cNvSpPr/>
            <p:nvPr/>
          </p:nvSpPr>
          <p:spPr bwMode="auto">
            <a:xfrm>
              <a:off x="3475038" y="833438"/>
              <a:ext cx="38100" cy="25400"/>
            </a:xfrm>
            <a:custGeom>
              <a:avLst/>
              <a:gdLst/>
              <a:ahLst/>
              <a:cxnLst>
                <a:cxn ang="0">
                  <a:pos x="0" y="0"/>
                </a:cxn>
                <a:cxn ang="0">
                  <a:pos x="0" y="0"/>
                </a:cxn>
                <a:cxn ang="0">
                  <a:pos x="2" y="4"/>
                </a:cxn>
                <a:cxn ang="0">
                  <a:pos x="4" y="8"/>
                </a:cxn>
                <a:cxn ang="0">
                  <a:pos x="4" y="8"/>
                </a:cxn>
                <a:cxn ang="0">
                  <a:pos x="10" y="10"/>
                </a:cxn>
                <a:cxn ang="0">
                  <a:pos x="10" y="10"/>
                </a:cxn>
                <a:cxn ang="0">
                  <a:pos x="24" y="16"/>
                </a:cxn>
                <a:cxn ang="0">
                  <a:pos x="24" y="16"/>
                </a:cxn>
                <a:cxn ang="0">
                  <a:pos x="20" y="8"/>
                </a:cxn>
                <a:cxn ang="0">
                  <a:pos x="20" y="8"/>
                </a:cxn>
                <a:cxn ang="0">
                  <a:pos x="18" y="6"/>
                </a:cxn>
                <a:cxn ang="0">
                  <a:pos x="16" y="6"/>
                </a:cxn>
                <a:cxn ang="0">
                  <a:pos x="16" y="6"/>
                </a:cxn>
                <a:cxn ang="0">
                  <a:pos x="0" y="0"/>
                </a:cxn>
                <a:cxn ang="0">
                  <a:pos x="0" y="0"/>
                </a:cxn>
              </a:cxnLst>
              <a:rect l="0" t="0" r="r" b="b"/>
              <a:pathLst>
                <a:path w="24" h="16">
                  <a:moveTo>
                    <a:pt x="0" y="0"/>
                  </a:moveTo>
                  <a:lnTo>
                    <a:pt x="0" y="0"/>
                  </a:lnTo>
                  <a:lnTo>
                    <a:pt x="2" y="4"/>
                  </a:lnTo>
                  <a:lnTo>
                    <a:pt x="4" y="8"/>
                  </a:lnTo>
                  <a:lnTo>
                    <a:pt x="4" y="8"/>
                  </a:lnTo>
                  <a:lnTo>
                    <a:pt x="10" y="10"/>
                  </a:lnTo>
                  <a:lnTo>
                    <a:pt x="10" y="10"/>
                  </a:lnTo>
                  <a:lnTo>
                    <a:pt x="24" y="16"/>
                  </a:lnTo>
                  <a:lnTo>
                    <a:pt x="24" y="16"/>
                  </a:lnTo>
                  <a:lnTo>
                    <a:pt x="20" y="8"/>
                  </a:lnTo>
                  <a:lnTo>
                    <a:pt x="20" y="8"/>
                  </a:lnTo>
                  <a:lnTo>
                    <a:pt x="18" y="6"/>
                  </a:lnTo>
                  <a:lnTo>
                    <a:pt x="16" y="6"/>
                  </a:lnTo>
                  <a:lnTo>
                    <a:pt x="16"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5" name="Freeform 186"/>
            <p:cNvSpPr/>
            <p:nvPr/>
          </p:nvSpPr>
          <p:spPr bwMode="auto">
            <a:xfrm>
              <a:off x="3481388" y="849313"/>
              <a:ext cx="38100" cy="28575"/>
            </a:xfrm>
            <a:custGeom>
              <a:avLst/>
              <a:gdLst/>
              <a:ahLst/>
              <a:cxnLst>
                <a:cxn ang="0">
                  <a:pos x="24" y="18"/>
                </a:cxn>
                <a:cxn ang="0">
                  <a:pos x="24" y="18"/>
                </a:cxn>
                <a:cxn ang="0">
                  <a:pos x="20" y="10"/>
                </a:cxn>
                <a:cxn ang="0">
                  <a:pos x="20" y="10"/>
                </a:cxn>
                <a:cxn ang="0">
                  <a:pos x="16" y="8"/>
                </a:cxn>
                <a:cxn ang="0">
                  <a:pos x="16" y="8"/>
                </a:cxn>
                <a:cxn ang="0">
                  <a:pos x="0" y="0"/>
                </a:cxn>
                <a:cxn ang="0">
                  <a:pos x="0" y="0"/>
                </a:cxn>
                <a:cxn ang="0">
                  <a:pos x="4" y="8"/>
                </a:cxn>
                <a:cxn ang="0">
                  <a:pos x="10" y="12"/>
                </a:cxn>
                <a:cxn ang="0">
                  <a:pos x="16" y="16"/>
                </a:cxn>
                <a:cxn ang="0">
                  <a:pos x="24" y="18"/>
                </a:cxn>
                <a:cxn ang="0">
                  <a:pos x="24" y="18"/>
                </a:cxn>
              </a:cxnLst>
              <a:rect l="0" t="0" r="r" b="b"/>
              <a:pathLst>
                <a:path w="24" h="18">
                  <a:moveTo>
                    <a:pt x="24" y="18"/>
                  </a:moveTo>
                  <a:lnTo>
                    <a:pt x="24" y="18"/>
                  </a:lnTo>
                  <a:lnTo>
                    <a:pt x="20" y="10"/>
                  </a:lnTo>
                  <a:lnTo>
                    <a:pt x="20" y="10"/>
                  </a:lnTo>
                  <a:lnTo>
                    <a:pt x="16" y="8"/>
                  </a:lnTo>
                  <a:lnTo>
                    <a:pt x="16" y="8"/>
                  </a:lnTo>
                  <a:lnTo>
                    <a:pt x="0" y="0"/>
                  </a:lnTo>
                  <a:lnTo>
                    <a:pt x="0" y="0"/>
                  </a:lnTo>
                  <a:lnTo>
                    <a:pt x="4" y="8"/>
                  </a:lnTo>
                  <a:lnTo>
                    <a:pt x="10" y="12"/>
                  </a:lnTo>
                  <a:lnTo>
                    <a:pt x="16" y="16"/>
                  </a:lnTo>
                  <a:lnTo>
                    <a:pt x="24" y="18"/>
                  </a:lnTo>
                  <a:lnTo>
                    <a:pt x="2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6" name="Freeform 187"/>
            <p:cNvSpPr/>
            <p:nvPr/>
          </p:nvSpPr>
          <p:spPr bwMode="auto">
            <a:xfrm>
              <a:off x="3344863" y="992188"/>
              <a:ext cx="31750" cy="19050"/>
            </a:xfrm>
            <a:custGeom>
              <a:avLst/>
              <a:gdLst/>
              <a:ahLst/>
              <a:cxnLst>
                <a:cxn ang="0">
                  <a:pos x="10" y="0"/>
                </a:cxn>
                <a:cxn ang="0">
                  <a:pos x="10" y="0"/>
                </a:cxn>
                <a:cxn ang="0">
                  <a:pos x="8" y="0"/>
                </a:cxn>
                <a:cxn ang="0">
                  <a:pos x="8" y="0"/>
                </a:cxn>
                <a:cxn ang="0">
                  <a:pos x="4" y="4"/>
                </a:cxn>
                <a:cxn ang="0">
                  <a:pos x="4" y="4"/>
                </a:cxn>
                <a:cxn ang="0">
                  <a:pos x="0" y="12"/>
                </a:cxn>
                <a:cxn ang="0">
                  <a:pos x="0" y="12"/>
                </a:cxn>
                <a:cxn ang="0">
                  <a:pos x="20" y="4"/>
                </a:cxn>
                <a:cxn ang="0">
                  <a:pos x="20" y="4"/>
                </a:cxn>
                <a:cxn ang="0">
                  <a:pos x="10" y="0"/>
                </a:cxn>
                <a:cxn ang="0">
                  <a:pos x="10" y="0"/>
                </a:cxn>
              </a:cxnLst>
              <a:rect l="0" t="0" r="r" b="b"/>
              <a:pathLst>
                <a:path w="20" h="12">
                  <a:moveTo>
                    <a:pt x="10" y="0"/>
                  </a:moveTo>
                  <a:lnTo>
                    <a:pt x="10" y="0"/>
                  </a:lnTo>
                  <a:lnTo>
                    <a:pt x="8" y="0"/>
                  </a:lnTo>
                  <a:lnTo>
                    <a:pt x="8" y="0"/>
                  </a:lnTo>
                  <a:lnTo>
                    <a:pt x="4" y="4"/>
                  </a:lnTo>
                  <a:lnTo>
                    <a:pt x="4" y="4"/>
                  </a:lnTo>
                  <a:lnTo>
                    <a:pt x="0" y="12"/>
                  </a:lnTo>
                  <a:lnTo>
                    <a:pt x="0" y="12"/>
                  </a:lnTo>
                  <a:lnTo>
                    <a:pt x="20" y="4"/>
                  </a:lnTo>
                  <a:lnTo>
                    <a:pt x="20"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7" name="Freeform 188"/>
            <p:cNvSpPr/>
            <p:nvPr/>
          </p:nvSpPr>
          <p:spPr bwMode="auto">
            <a:xfrm>
              <a:off x="3360738" y="979488"/>
              <a:ext cx="34925" cy="15875"/>
            </a:xfrm>
            <a:custGeom>
              <a:avLst/>
              <a:gdLst/>
              <a:ahLst/>
              <a:cxnLst>
                <a:cxn ang="0">
                  <a:pos x="16" y="10"/>
                </a:cxn>
                <a:cxn ang="0">
                  <a:pos x="16" y="10"/>
                </a:cxn>
                <a:cxn ang="0">
                  <a:pos x="22" y="8"/>
                </a:cxn>
                <a:cxn ang="0">
                  <a:pos x="22" y="8"/>
                </a:cxn>
                <a:cxn ang="0">
                  <a:pos x="18" y="6"/>
                </a:cxn>
                <a:cxn ang="0">
                  <a:pos x="18" y="6"/>
                </a:cxn>
                <a:cxn ang="0">
                  <a:pos x="10" y="2"/>
                </a:cxn>
                <a:cxn ang="0">
                  <a:pos x="10" y="2"/>
                </a:cxn>
                <a:cxn ang="0">
                  <a:pos x="6" y="0"/>
                </a:cxn>
                <a:cxn ang="0">
                  <a:pos x="6" y="0"/>
                </a:cxn>
                <a:cxn ang="0">
                  <a:pos x="2" y="2"/>
                </a:cxn>
                <a:cxn ang="0">
                  <a:pos x="0" y="6"/>
                </a:cxn>
                <a:cxn ang="0">
                  <a:pos x="0" y="6"/>
                </a:cxn>
                <a:cxn ang="0">
                  <a:pos x="12" y="10"/>
                </a:cxn>
                <a:cxn ang="0">
                  <a:pos x="12" y="10"/>
                </a:cxn>
                <a:cxn ang="0">
                  <a:pos x="14" y="10"/>
                </a:cxn>
                <a:cxn ang="0">
                  <a:pos x="16" y="10"/>
                </a:cxn>
                <a:cxn ang="0">
                  <a:pos x="16" y="10"/>
                </a:cxn>
              </a:cxnLst>
              <a:rect l="0" t="0" r="r" b="b"/>
              <a:pathLst>
                <a:path w="22" h="10">
                  <a:moveTo>
                    <a:pt x="16" y="10"/>
                  </a:moveTo>
                  <a:lnTo>
                    <a:pt x="16" y="10"/>
                  </a:lnTo>
                  <a:lnTo>
                    <a:pt x="22" y="8"/>
                  </a:lnTo>
                  <a:lnTo>
                    <a:pt x="22" y="8"/>
                  </a:lnTo>
                  <a:lnTo>
                    <a:pt x="18" y="6"/>
                  </a:lnTo>
                  <a:lnTo>
                    <a:pt x="18" y="6"/>
                  </a:lnTo>
                  <a:lnTo>
                    <a:pt x="10" y="2"/>
                  </a:lnTo>
                  <a:lnTo>
                    <a:pt x="10" y="2"/>
                  </a:lnTo>
                  <a:lnTo>
                    <a:pt x="6" y="0"/>
                  </a:lnTo>
                  <a:lnTo>
                    <a:pt x="6" y="0"/>
                  </a:lnTo>
                  <a:lnTo>
                    <a:pt x="2" y="2"/>
                  </a:lnTo>
                  <a:lnTo>
                    <a:pt x="0" y="6"/>
                  </a:lnTo>
                  <a:lnTo>
                    <a:pt x="0" y="6"/>
                  </a:lnTo>
                  <a:lnTo>
                    <a:pt x="12" y="10"/>
                  </a:lnTo>
                  <a:lnTo>
                    <a:pt x="12" y="10"/>
                  </a:lnTo>
                  <a:lnTo>
                    <a:pt x="14" y="10"/>
                  </a:lnTo>
                  <a:lnTo>
                    <a:pt x="16" y="10"/>
                  </a:lnTo>
                  <a:lnTo>
                    <a:pt x="1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8" name="Freeform 189"/>
            <p:cNvSpPr/>
            <p:nvPr/>
          </p:nvSpPr>
          <p:spPr bwMode="auto">
            <a:xfrm>
              <a:off x="3373438" y="969963"/>
              <a:ext cx="44450" cy="19050"/>
            </a:xfrm>
            <a:custGeom>
              <a:avLst/>
              <a:gdLst/>
              <a:ahLst/>
              <a:cxnLst>
                <a:cxn ang="0">
                  <a:pos x="20" y="12"/>
                </a:cxn>
                <a:cxn ang="0">
                  <a:pos x="20" y="12"/>
                </a:cxn>
                <a:cxn ang="0">
                  <a:pos x="28" y="8"/>
                </a:cxn>
                <a:cxn ang="0">
                  <a:pos x="28" y="8"/>
                </a:cxn>
                <a:cxn ang="0">
                  <a:pos x="14" y="2"/>
                </a:cxn>
                <a:cxn ang="0">
                  <a:pos x="14" y="2"/>
                </a:cxn>
                <a:cxn ang="0">
                  <a:pos x="8" y="0"/>
                </a:cxn>
                <a:cxn ang="0">
                  <a:pos x="8" y="0"/>
                </a:cxn>
                <a:cxn ang="0">
                  <a:pos x="2" y="0"/>
                </a:cxn>
                <a:cxn ang="0">
                  <a:pos x="0" y="4"/>
                </a:cxn>
                <a:cxn ang="0">
                  <a:pos x="0" y="4"/>
                </a:cxn>
                <a:cxn ang="0">
                  <a:pos x="14" y="10"/>
                </a:cxn>
                <a:cxn ang="0">
                  <a:pos x="14" y="10"/>
                </a:cxn>
                <a:cxn ang="0">
                  <a:pos x="18" y="12"/>
                </a:cxn>
                <a:cxn ang="0">
                  <a:pos x="20" y="12"/>
                </a:cxn>
                <a:cxn ang="0">
                  <a:pos x="20" y="12"/>
                </a:cxn>
              </a:cxnLst>
              <a:rect l="0" t="0" r="r" b="b"/>
              <a:pathLst>
                <a:path w="28" h="12">
                  <a:moveTo>
                    <a:pt x="20" y="12"/>
                  </a:moveTo>
                  <a:lnTo>
                    <a:pt x="20" y="12"/>
                  </a:lnTo>
                  <a:lnTo>
                    <a:pt x="28" y="8"/>
                  </a:lnTo>
                  <a:lnTo>
                    <a:pt x="28" y="8"/>
                  </a:lnTo>
                  <a:lnTo>
                    <a:pt x="14" y="2"/>
                  </a:lnTo>
                  <a:lnTo>
                    <a:pt x="14" y="2"/>
                  </a:lnTo>
                  <a:lnTo>
                    <a:pt x="8" y="0"/>
                  </a:lnTo>
                  <a:lnTo>
                    <a:pt x="8" y="0"/>
                  </a:lnTo>
                  <a:lnTo>
                    <a:pt x="2" y="0"/>
                  </a:lnTo>
                  <a:lnTo>
                    <a:pt x="0" y="4"/>
                  </a:lnTo>
                  <a:lnTo>
                    <a:pt x="0" y="4"/>
                  </a:lnTo>
                  <a:lnTo>
                    <a:pt x="14" y="10"/>
                  </a:lnTo>
                  <a:lnTo>
                    <a:pt x="14" y="10"/>
                  </a:lnTo>
                  <a:lnTo>
                    <a:pt x="18" y="12"/>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9" name="Freeform 190"/>
            <p:cNvSpPr/>
            <p:nvPr/>
          </p:nvSpPr>
          <p:spPr bwMode="auto">
            <a:xfrm>
              <a:off x="3389313" y="963613"/>
              <a:ext cx="44450" cy="19050"/>
            </a:xfrm>
            <a:custGeom>
              <a:avLst/>
              <a:gdLst/>
              <a:ahLst/>
              <a:cxnLst>
                <a:cxn ang="0">
                  <a:pos x="20" y="12"/>
                </a:cxn>
                <a:cxn ang="0">
                  <a:pos x="20" y="12"/>
                </a:cxn>
                <a:cxn ang="0">
                  <a:pos x="28" y="8"/>
                </a:cxn>
                <a:cxn ang="0">
                  <a:pos x="28" y="8"/>
                </a:cxn>
                <a:cxn ang="0">
                  <a:pos x="22" y="4"/>
                </a:cxn>
                <a:cxn ang="0">
                  <a:pos x="14" y="0"/>
                </a:cxn>
                <a:cxn ang="0">
                  <a:pos x="8" y="0"/>
                </a:cxn>
                <a:cxn ang="0">
                  <a:pos x="0" y="2"/>
                </a:cxn>
                <a:cxn ang="0">
                  <a:pos x="0" y="2"/>
                </a:cxn>
                <a:cxn ang="0">
                  <a:pos x="16" y="8"/>
                </a:cxn>
                <a:cxn ang="0">
                  <a:pos x="16" y="8"/>
                </a:cxn>
                <a:cxn ang="0">
                  <a:pos x="20" y="12"/>
                </a:cxn>
                <a:cxn ang="0">
                  <a:pos x="20" y="12"/>
                </a:cxn>
              </a:cxnLst>
              <a:rect l="0" t="0" r="r" b="b"/>
              <a:pathLst>
                <a:path w="28" h="12">
                  <a:moveTo>
                    <a:pt x="20" y="12"/>
                  </a:moveTo>
                  <a:lnTo>
                    <a:pt x="20" y="12"/>
                  </a:lnTo>
                  <a:lnTo>
                    <a:pt x="28" y="8"/>
                  </a:lnTo>
                  <a:lnTo>
                    <a:pt x="28" y="8"/>
                  </a:lnTo>
                  <a:lnTo>
                    <a:pt x="22" y="4"/>
                  </a:lnTo>
                  <a:lnTo>
                    <a:pt x="14" y="0"/>
                  </a:lnTo>
                  <a:lnTo>
                    <a:pt x="8" y="0"/>
                  </a:lnTo>
                  <a:lnTo>
                    <a:pt x="0" y="2"/>
                  </a:lnTo>
                  <a:lnTo>
                    <a:pt x="0" y="2"/>
                  </a:lnTo>
                  <a:lnTo>
                    <a:pt x="16" y="8"/>
                  </a:lnTo>
                  <a:lnTo>
                    <a:pt x="16" y="8"/>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0" name="Freeform 191"/>
            <p:cNvSpPr/>
            <p:nvPr/>
          </p:nvSpPr>
          <p:spPr bwMode="auto">
            <a:xfrm>
              <a:off x="3344863" y="1004888"/>
              <a:ext cx="31750" cy="15875"/>
            </a:xfrm>
            <a:custGeom>
              <a:avLst/>
              <a:gdLst/>
              <a:ahLst/>
              <a:cxnLst>
                <a:cxn ang="0">
                  <a:pos x="10" y="8"/>
                </a:cxn>
                <a:cxn ang="0">
                  <a:pos x="10" y="8"/>
                </a:cxn>
                <a:cxn ang="0">
                  <a:pos x="14" y="10"/>
                </a:cxn>
                <a:cxn ang="0">
                  <a:pos x="14" y="10"/>
                </a:cxn>
                <a:cxn ang="0">
                  <a:pos x="14" y="8"/>
                </a:cxn>
                <a:cxn ang="0">
                  <a:pos x="14" y="8"/>
                </a:cxn>
                <a:cxn ang="0">
                  <a:pos x="20" y="0"/>
                </a:cxn>
                <a:cxn ang="0">
                  <a:pos x="20" y="0"/>
                </a:cxn>
                <a:cxn ang="0">
                  <a:pos x="0" y="6"/>
                </a:cxn>
                <a:cxn ang="0">
                  <a:pos x="0" y="6"/>
                </a:cxn>
                <a:cxn ang="0">
                  <a:pos x="10" y="8"/>
                </a:cxn>
                <a:cxn ang="0">
                  <a:pos x="10" y="8"/>
                </a:cxn>
              </a:cxnLst>
              <a:rect l="0" t="0" r="r" b="b"/>
              <a:pathLst>
                <a:path w="20" h="10">
                  <a:moveTo>
                    <a:pt x="10" y="8"/>
                  </a:moveTo>
                  <a:lnTo>
                    <a:pt x="10" y="8"/>
                  </a:lnTo>
                  <a:lnTo>
                    <a:pt x="14" y="10"/>
                  </a:lnTo>
                  <a:lnTo>
                    <a:pt x="14" y="10"/>
                  </a:lnTo>
                  <a:lnTo>
                    <a:pt x="14" y="8"/>
                  </a:lnTo>
                  <a:lnTo>
                    <a:pt x="14" y="8"/>
                  </a:lnTo>
                  <a:lnTo>
                    <a:pt x="20" y="0"/>
                  </a:lnTo>
                  <a:lnTo>
                    <a:pt x="20" y="0"/>
                  </a:lnTo>
                  <a:lnTo>
                    <a:pt x="0" y="6"/>
                  </a:lnTo>
                  <a:lnTo>
                    <a:pt x="0" y="6"/>
                  </a:lnTo>
                  <a:lnTo>
                    <a:pt x="10" y="8"/>
                  </a:lnTo>
                  <a:lnTo>
                    <a:pt x="1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1" name="Freeform 192"/>
            <p:cNvSpPr/>
            <p:nvPr/>
          </p:nvSpPr>
          <p:spPr bwMode="auto">
            <a:xfrm>
              <a:off x="3370263" y="995363"/>
              <a:ext cx="28575" cy="28575"/>
            </a:xfrm>
            <a:custGeom>
              <a:avLst/>
              <a:gdLst/>
              <a:ahLst/>
              <a:cxnLst>
                <a:cxn ang="0">
                  <a:pos x="8" y="4"/>
                </a:cxn>
                <a:cxn ang="0">
                  <a:pos x="8" y="4"/>
                </a:cxn>
                <a:cxn ang="0">
                  <a:pos x="0" y="16"/>
                </a:cxn>
                <a:cxn ang="0">
                  <a:pos x="0" y="16"/>
                </a:cxn>
                <a:cxn ang="0">
                  <a:pos x="6" y="18"/>
                </a:cxn>
                <a:cxn ang="0">
                  <a:pos x="8" y="18"/>
                </a:cxn>
                <a:cxn ang="0">
                  <a:pos x="8" y="18"/>
                </a:cxn>
                <a:cxn ang="0">
                  <a:pos x="12" y="12"/>
                </a:cxn>
                <a:cxn ang="0">
                  <a:pos x="12" y="12"/>
                </a:cxn>
                <a:cxn ang="0">
                  <a:pos x="16" y="4"/>
                </a:cxn>
                <a:cxn ang="0">
                  <a:pos x="16" y="4"/>
                </a:cxn>
                <a:cxn ang="0">
                  <a:pos x="18" y="0"/>
                </a:cxn>
                <a:cxn ang="0">
                  <a:pos x="18" y="0"/>
                </a:cxn>
                <a:cxn ang="0">
                  <a:pos x="12" y="2"/>
                </a:cxn>
                <a:cxn ang="0">
                  <a:pos x="12" y="2"/>
                </a:cxn>
                <a:cxn ang="0">
                  <a:pos x="8" y="4"/>
                </a:cxn>
                <a:cxn ang="0">
                  <a:pos x="8" y="4"/>
                </a:cxn>
              </a:cxnLst>
              <a:rect l="0" t="0" r="r" b="b"/>
              <a:pathLst>
                <a:path w="18" h="18">
                  <a:moveTo>
                    <a:pt x="8" y="4"/>
                  </a:moveTo>
                  <a:lnTo>
                    <a:pt x="8" y="4"/>
                  </a:lnTo>
                  <a:lnTo>
                    <a:pt x="0" y="16"/>
                  </a:lnTo>
                  <a:lnTo>
                    <a:pt x="0" y="16"/>
                  </a:lnTo>
                  <a:lnTo>
                    <a:pt x="6" y="18"/>
                  </a:lnTo>
                  <a:lnTo>
                    <a:pt x="8" y="18"/>
                  </a:lnTo>
                  <a:lnTo>
                    <a:pt x="8" y="18"/>
                  </a:lnTo>
                  <a:lnTo>
                    <a:pt x="12" y="12"/>
                  </a:lnTo>
                  <a:lnTo>
                    <a:pt x="12" y="12"/>
                  </a:lnTo>
                  <a:lnTo>
                    <a:pt x="16" y="4"/>
                  </a:lnTo>
                  <a:lnTo>
                    <a:pt x="16" y="4"/>
                  </a:lnTo>
                  <a:lnTo>
                    <a:pt x="18" y="0"/>
                  </a:lnTo>
                  <a:lnTo>
                    <a:pt x="18" y="0"/>
                  </a:lnTo>
                  <a:lnTo>
                    <a:pt x="12" y="2"/>
                  </a:lnTo>
                  <a:lnTo>
                    <a:pt x="12" y="2"/>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2" name="Freeform 193"/>
            <p:cNvSpPr/>
            <p:nvPr/>
          </p:nvSpPr>
          <p:spPr bwMode="auto">
            <a:xfrm>
              <a:off x="3389313" y="989013"/>
              <a:ext cx="28575" cy="34925"/>
            </a:xfrm>
            <a:custGeom>
              <a:avLst/>
              <a:gdLst/>
              <a:ahLst/>
              <a:cxnLst>
                <a:cxn ang="0">
                  <a:pos x="8" y="6"/>
                </a:cxn>
                <a:cxn ang="0">
                  <a:pos x="8" y="6"/>
                </a:cxn>
                <a:cxn ang="0">
                  <a:pos x="0" y="22"/>
                </a:cxn>
                <a:cxn ang="0">
                  <a:pos x="0" y="22"/>
                </a:cxn>
                <a:cxn ang="0">
                  <a:pos x="4" y="22"/>
                </a:cxn>
                <a:cxn ang="0">
                  <a:pos x="8" y="20"/>
                </a:cxn>
                <a:cxn ang="0">
                  <a:pos x="8" y="20"/>
                </a:cxn>
                <a:cxn ang="0">
                  <a:pos x="12" y="14"/>
                </a:cxn>
                <a:cxn ang="0">
                  <a:pos x="12" y="14"/>
                </a:cxn>
                <a:cxn ang="0">
                  <a:pos x="18" y="0"/>
                </a:cxn>
                <a:cxn ang="0">
                  <a:pos x="18" y="0"/>
                </a:cxn>
                <a:cxn ang="0">
                  <a:pos x="10" y="4"/>
                </a:cxn>
                <a:cxn ang="0">
                  <a:pos x="10" y="4"/>
                </a:cxn>
                <a:cxn ang="0">
                  <a:pos x="8" y="4"/>
                </a:cxn>
                <a:cxn ang="0">
                  <a:pos x="8" y="6"/>
                </a:cxn>
                <a:cxn ang="0">
                  <a:pos x="8" y="6"/>
                </a:cxn>
              </a:cxnLst>
              <a:rect l="0" t="0" r="r" b="b"/>
              <a:pathLst>
                <a:path w="18" h="22">
                  <a:moveTo>
                    <a:pt x="8" y="6"/>
                  </a:moveTo>
                  <a:lnTo>
                    <a:pt x="8" y="6"/>
                  </a:lnTo>
                  <a:lnTo>
                    <a:pt x="0" y="22"/>
                  </a:lnTo>
                  <a:lnTo>
                    <a:pt x="0" y="22"/>
                  </a:lnTo>
                  <a:lnTo>
                    <a:pt x="4" y="22"/>
                  </a:lnTo>
                  <a:lnTo>
                    <a:pt x="8" y="20"/>
                  </a:lnTo>
                  <a:lnTo>
                    <a:pt x="8" y="20"/>
                  </a:lnTo>
                  <a:lnTo>
                    <a:pt x="12" y="14"/>
                  </a:lnTo>
                  <a:lnTo>
                    <a:pt x="12" y="14"/>
                  </a:lnTo>
                  <a:lnTo>
                    <a:pt x="18" y="0"/>
                  </a:lnTo>
                  <a:lnTo>
                    <a:pt x="18" y="0"/>
                  </a:lnTo>
                  <a:lnTo>
                    <a:pt x="10" y="4"/>
                  </a:lnTo>
                  <a:lnTo>
                    <a:pt x="10" y="4"/>
                  </a:lnTo>
                  <a:lnTo>
                    <a:pt x="8" y="4"/>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3" name="Freeform 194"/>
            <p:cNvSpPr/>
            <p:nvPr/>
          </p:nvSpPr>
          <p:spPr bwMode="auto">
            <a:xfrm>
              <a:off x="3408363" y="985838"/>
              <a:ext cx="28575" cy="34925"/>
            </a:xfrm>
            <a:custGeom>
              <a:avLst/>
              <a:gdLst/>
              <a:ahLst/>
              <a:cxnLst>
                <a:cxn ang="0">
                  <a:pos x="10" y="2"/>
                </a:cxn>
                <a:cxn ang="0">
                  <a:pos x="10" y="2"/>
                </a:cxn>
                <a:cxn ang="0">
                  <a:pos x="8" y="6"/>
                </a:cxn>
                <a:cxn ang="0">
                  <a:pos x="8" y="6"/>
                </a:cxn>
                <a:cxn ang="0">
                  <a:pos x="0" y="22"/>
                </a:cxn>
                <a:cxn ang="0">
                  <a:pos x="0" y="22"/>
                </a:cxn>
                <a:cxn ang="0">
                  <a:pos x="6" y="18"/>
                </a:cxn>
                <a:cxn ang="0">
                  <a:pos x="12" y="14"/>
                </a:cxn>
                <a:cxn ang="0">
                  <a:pos x="16" y="6"/>
                </a:cxn>
                <a:cxn ang="0">
                  <a:pos x="18" y="0"/>
                </a:cxn>
                <a:cxn ang="0">
                  <a:pos x="18" y="0"/>
                </a:cxn>
                <a:cxn ang="0">
                  <a:pos x="10" y="2"/>
                </a:cxn>
                <a:cxn ang="0">
                  <a:pos x="10" y="2"/>
                </a:cxn>
              </a:cxnLst>
              <a:rect l="0" t="0" r="r" b="b"/>
              <a:pathLst>
                <a:path w="18" h="22">
                  <a:moveTo>
                    <a:pt x="10" y="2"/>
                  </a:moveTo>
                  <a:lnTo>
                    <a:pt x="10" y="2"/>
                  </a:lnTo>
                  <a:lnTo>
                    <a:pt x="8" y="6"/>
                  </a:lnTo>
                  <a:lnTo>
                    <a:pt x="8" y="6"/>
                  </a:lnTo>
                  <a:lnTo>
                    <a:pt x="0" y="22"/>
                  </a:lnTo>
                  <a:lnTo>
                    <a:pt x="0" y="22"/>
                  </a:lnTo>
                  <a:lnTo>
                    <a:pt x="6" y="18"/>
                  </a:lnTo>
                  <a:lnTo>
                    <a:pt x="12" y="14"/>
                  </a:lnTo>
                  <a:lnTo>
                    <a:pt x="16" y="6"/>
                  </a:lnTo>
                  <a:lnTo>
                    <a:pt x="18" y="0"/>
                  </a:lnTo>
                  <a:lnTo>
                    <a:pt x="18" y="0"/>
                  </a:lnTo>
                  <a:lnTo>
                    <a:pt x="10" y="2"/>
                  </a:lnTo>
                  <a:lnTo>
                    <a:pt x="1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4" name="Freeform 195"/>
            <p:cNvSpPr/>
            <p:nvPr/>
          </p:nvSpPr>
          <p:spPr bwMode="auto">
            <a:xfrm>
              <a:off x="3297238" y="1039813"/>
              <a:ext cx="19050" cy="31750"/>
            </a:xfrm>
            <a:custGeom>
              <a:avLst/>
              <a:gdLst/>
              <a:ahLst/>
              <a:cxnLst>
                <a:cxn ang="0">
                  <a:pos x="10" y="10"/>
                </a:cxn>
                <a:cxn ang="0">
                  <a:pos x="10" y="10"/>
                </a:cxn>
                <a:cxn ang="0">
                  <a:pos x="12" y="8"/>
                </a:cxn>
                <a:cxn ang="0">
                  <a:pos x="12" y="8"/>
                </a:cxn>
                <a:cxn ang="0">
                  <a:pos x="6" y="6"/>
                </a:cxn>
                <a:cxn ang="0">
                  <a:pos x="6" y="6"/>
                </a:cxn>
                <a:cxn ang="0">
                  <a:pos x="0" y="0"/>
                </a:cxn>
                <a:cxn ang="0">
                  <a:pos x="0" y="0"/>
                </a:cxn>
                <a:cxn ang="0">
                  <a:pos x="6" y="20"/>
                </a:cxn>
                <a:cxn ang="0">
                  <a:pos x="6" y="20"/>
                </a:cxn>
                <a:cxn ang="0">
                  <a:pos x="10" y="10"/>
                </a:cxn>
                <a:cxn ang="0">
                  <a:pos x="10" y="10"/>
                </a:cxn>
              </a:cxnLst>
              <a:rect l="0" t="0" r="r" b="b"/>
              <a:pathLst>
                <a:path w="12" h="20">
                  <a:moveTo>
                    <a:pt x="10" y="10"/>
                  </a:moveTo>
                  <a:lnTo>
                    <a:pt x="10" y="10"/>
                  </a:lnTo>
                  <a:lnTo>
                    <a:pt x="12" y="8"/>
                  </a:lnTo>
                  <a:lnTo>
                    <a:pt x="12" y="8"/>
                  </a:lnTo>
                  <a:lnTo>
                    <a:pt x="6" y="6"/>
                  </a:lnTo>
                  <a:lnTo>
                    <a:pt x="6" y="6"/>
                  </a:lnTo>
                  <a:lnTo>
                    <a:pt x="0" y="0"/>
                  </a:lnTo>
                  <a:lnTo>
                    <a:pt x="0" y="0"/>
                  </a:lnTo>
                  <a:lnTo>
                    <a:pt x="6" y="20"/>
                  </a:lnTo>
                  <a:lnTo>
                    <a:pt x="6" y="20"/>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5" name="Freeform 196"/>
            <p:cNvSpPr/>
            <p:nvPr/>
          </p:nvSpPr>
          <p:spPr bwMode="auto">
            <a:xfrm>
              <a:off x="3309938" y="1055688"/>
              <a:ext cx="19050" cy="38100"/>
            </a:xfrm>
            <a:custGeom>
              <a:avLst/>
              <a:gdLst/>
              <a:ahLst/>
              <a:cxnLst>
                <a:cxn ang="0">
                  <a:pos x="2" y="18"/>
                </a:cxn>
                <a:cxn ang="0">
                  <a:pos x="2" y="18"/>
                </a:cxn>
                <a:cxn ang="0">
                  <a:pos x="4" y="24"/>
                </a:cxn>
                <a:cxn ang="0">
                  <a:pos x="4" y="24"/>
                </a:cxn>
                <a:cxn ang="0">
                  <a:pos x="6" y="20"/>
                </a:cxn>
                <a:cxn ang="0">
                  <a:pos x="6" y="20"/>
                </a:cxn>
                <a:cxn ang="0">
                  <a:pos x="8" y="12"/>
                </a:cxn>
                <a:cxn ang="0">
                  <a:pos x="8" y="12"/>
                </a:cxn>
                <a:cxn ang="0">
                  <a:pos x="12" y="6"/>
                </a:cxn>
                <a:cxn ang="0">
                  <a:pos x="12" y="6"/>
                </a:cxn>
                <a:cxn ang="0">
                  <a:pos x="8" y="2"/>
                </a:cxn>
                <a:cxn ang="0">
                  <a:pos x="6" y="0"/>
                </a:cxn>
                <a:cxn ang="0">
                  <a:pos x="6" y="0"/>
                </a:cxn>
                <a:cxn ang="0">
                  <a:pos x="0" y="12"/>
                </a:cxn>
                <a:cxn ang="0">
                  <a:pos x="0" y="12"/>
                </a:cxn>
                <a:cxn ang="0">
                  <a:pos x="0" y="16"/>
                </a:cxn>
                <a:cxn ang="0">
                  <a:pos x="2" y="18"/>
                </a:cxn>
                <a:cxn ang="0">
                  <a:pos x="2" y="18"/>
                </a:cxn>
              </a:cxnLst>
              <a:rect l="0" t="0" r="r" b="b"/>
              <a:pathLst>
                <a:path w="12" h="24">
                  <a:moveTo>
                    <a:pt x="2" y="18"/>
                  </a:moveTo>
                  <a:lnTo>
                    <a:pt x="2" y="18"/>
                  </a:lnTo>
                  <a:lnTo>
                    <a:pt x="4" y="24"/>
                  </a:lnTo>
                  <a:lnTo>
                    <a:pt x="4" y="24"/>
                  </a:lnTo>
                  <a:lnTo>
                    <a:pt x="6" y="20"/>
                  </a:lnTo>
                  <a:lnTo>
                    <a:pt x="6" y="20"/>
                  </a:lnTo>
                  <a:lnTo>
                    <a:pt x="8" y="12"/>
                  </a:lnTo>
                  <a:lnTo>
                    <a:pt x="8" y="12"/>
                  </a:lnTo>
                  <a:lnTo>
                    <a:pt x="12" y="6"/>
                  </a:lnTo>
                  <a:lnTo>
                    <a:pt x="12" y="6"/>
                  </a:lnTo>
                  <a:lnTo>
                    <a:pt x="8" y="2"/>
                  </a:lnTo>
                  <a:lnTo>
                    <a:pt x="6" y="0"/>
                  </a:lnTo>
                  <a:lnTo>
                    <a:pt x="6" y="0"/>
                  </a:lnTo>
                  <a:lnTo>
                    <a:pt x="0" y="12"/>
                  </a:lnTo>
                  <a:lnTo>
                    <a:pt x="0" y="12"/>
                  </a:lnTo>
                  <a:lnTo>
                    <a:pt x="0" y="16"/>
                  </a:lnTo>
                  <a:lnTo>
                    <a:pt x="2" y="18"/>
                  </a:lnTo>
                  <a:lnTo>
                    <a:pt x="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6" name="Freeform 197"/>
            <p:cNvSpPr/>
            <p:nvPr/>
          </p:nvSpPr>
          <p:spPr bwMode="auto">
            <a:xfrm>
              <a:off x="3319463" y="1068388"/>
              <a:ext cx="19050" cy="44450"/>
            </a:xfrm>
            <a:custGeom>
              <a:avLst/>
              <a:gdLst/>
              <a:ahLst/>
              <a:cxnLst>
                <a:cxn ang="0">
                  <a:pos x="0" y="20"/>
                </a:cxn>
                <a:cxn ang="0">
                  <a:pos x="0" y="20"/>
                </a:cxn>
                <a:cxn ang="0">
                  <a:pos x="2" y="28"/>
                </a:cxn>
                <a:cxn ang="0">
                  <a:pos x="2" y="28"/>
                </a:cxn>
                <a:cxn ang="0">
                  <a:pos x="8" y="14"/>
                </a:cxn>
                <a:cxn ang="0">
                  <a:pos x="8" y="14"/>
                </a:cxn>
                <a:cxn ang="0">
                  <a:pos x="12" y="8"/>
                </a:cxn>
                <a:cxn ang="0">
                  <a:pos x="12" y="8"/>
                </a:cxn>
                <a:cxn ang="0">
                  <a:pos x="10" y="4"/>
                </a:cxn>
                <a:cxn ang="0">
                  <a:pos x="8" y="0"/>
                </a:cxn>
                <a:cxn ang="0">
                  <a:pos x="8" y="0"/>
                </a:cxn>
                <a:cxn ang="0">
                  <a:pos x="0" y="16"/>
                </a:cxn>
                <a:cxn ang="0">
                  <a:pos x="0" y="16"/>
                </a:cxn>
                <a:cxn ang="0">
                  <a:pos x="0" y="18"/>
                </a:cxn>
                <a:cxn ang="0">
                  <a:pos x="0" y="20"/>
                </a:cxn>
                <a:cxn ang="0">
                  <a:pos x="0" y="20"/>
                </a:cxn>
              </a:cxnLst>
              <a:rect l="0" t="0" r="r" b="b"/>
              <a:pathLst>
                <a:path w="12" h="28">
                  <a:moveTo>
                    <a:pt x="0" y="20"/>
                  </a:moveTo>
                  <a:lnTo>
                    <a:pt x="0" y="20"/>
                  </a:lnTo>
                  <a:lnTo>
                    <a:pt x="2" y="28"/>
                  </a:lnTo>
                  <a:lnTo>
                    <a:pt x="2" y="28"/>
                  </a:lnTo>
                  <a:lnTo>
                    <a:pt x="8" y="14"/>
                  </a:lnTo>
                  <a:lnTo>
                    <a:pt x="8" y="14"/>
                  </a:lnTo>
                  <a:lnTo>
                    <a:pt x="12" y="8"/>
                  </a:lnTo>
                  <a:lnTo>
                    <a:pt x="12" y="8"/>
                  </a:lnTo>
                  <a:lnTo>
                    <a:pt x="10" y="4"/>
                  </a:lnTo>
                  <a:lnTo>
                    <a:pt x="8" y="0"/>
                  </a:lnTo>
                  <a:lnTo>
                    <a:pt x="8" y="0"/>
                  </a:lnTo>
                  <a:lnTo>
                    <a:pt x="0" y="16"/>
                  </a:lnTo>
                  <a:lnTo>
                    <a:pt x="0" y="16"/>
                  </a:lnTo>
                  <a:lnTo>
                    <a:pt x="0" y="18"/>
                  </a:lnTo>
                  <a:lnTo>
                    <a:pt x="0" y="20"/>
                  </a:lnTo>
                  <a:lnTo>
                    <a:pt x="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7" name="Freeform 198"/>
            <p:cNvSpPr/>
            <p:nvPr/>
          </p:nvSpPr>
          <p:spPr bwMode="auto">
            <a:xfrm>
              <a:off x="3325813" y="1084263"/>
              <a:ext cx="15875" cy="44450"/>
            </a:xfrm>
            <a:custGeom>
              <a:avLst/>
              <a:gdLst/>
              <a:ahLst/>
              <a:cxnLst>
                <a:cxn ang="0">
                  <a:pos x="0" y="22"/>
                </a:cxn>
                <a:cxn ang="0">
                  <a:pos x="0" y="22"/>
                </a:cxn>
                <a:cxn ang="0">
                  <a:pos x="2" y="28"/>
                </a:cxn>
                <a:cxn ang="0">
                  <a:pos x="2" y="28"/>
                </a:cxn>
                <a:cxn ang="0">
                  <a:pos x="8" y="22"/>
                </a:cxn>
                <a:cxn ang="0">
                  <a:pos x="10" y="16"/>
                </a:cxn>
                <a:cxn ang="0">
                  <a:pos x="10" y="8"/>
                </a:cxn>
                <a:cxn ang="0">
                  <a:pos x="8" y="0"/>
                </a:cxn>
                <a:cxn ang="0">
                  <a:pos x="8" y="0"/>
                </a:cxn>
                <a:cxn ang="0">
                  <a:pos x="2" y="16"/>
                </a:cxn>
                <a:cxn ang="0">
                  <a:pos x="2" y="16"/>
                </a:cxn>
                <a:cxn ang="0">
                  <a:pos x="0" y="22"/>
                </a:cxn>
                <a:cxn ang="0">
                  <a:pos x="0" y="22"/>
                </a:cxn>
              </a:cxnLst>
              <a:rect l="0" t="0" r="r" b="b"/>
              <a:pathLst>
                <a:path w="10" h="28">
                  <a:moveTo>
                    <a:pt x="0" y="22"/>
                  </a:moveTo>
                  <a:lnTo>
                    <a:pt x="0" y="22"/>
                  </a:lnTo>
                  <a:lnTo>
                    <a:pt x="2" y="28"/>
                  </a:lnTo>
                  <a:lnTo>
                    <a:pt x="2" y="28"/>
                  </a:lnTo>
                  <a:lnTo>
                    <a:pt x="8" y="22"/>
                  </a:lnTo>
                  <a:lnTo>
                    <a:pt x="10" y="16"/>
                  </a:lnTo>
                  <a:lnTo>
                    <a:pt x="10" y="8"/>
                  </a:lnTo>
                  <a:lnTo>
                    <a:pt x="8" y="0"/>
                  </a:lnTo>
                  <a:lnTo>
                    <a:pt x="8" y="0"/>
                  </a:lnTo>
                  <a:lnTo>
                    <a:pt x="2" y="16"/>
                  </a:lnTo>
                  <a:lnTo>
                    <a:pt x="2" y="16"/>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8" name="Freeform 199"/>
            <p:cNvSpPr/>
            <p:nvPr/>
          </p:nvSpPr>
          <p:spPr bwMode="auto">
            <a:xfrm>
              <a:off x="3284538" y="1042988"/>
              <a:ext cx="19050" cy="28575"/>
            </a:xfrm>
            <a:custGeom>
              <a:avLst/>
              <a:gdLst/>
              <a:ahLst/>
              <a:cxnLst>
                <a:cxn ang="0">
                  <a:pos x="12" y="18"/>
                </a:cxn>
                <a:cxn ang="0">
                  <a:pos x="12" y="18"/>
                </a:cxn>
                <a:cxn ang="0">
                  <a:pos x="4" y="0"/>
                </a:cxn>
                <a:cxn ang="0">
                  <a:pos x="4" y="0"/>
                </a:cxn>
                <a:cxn ang="0">
                  <a:pos x="2" y="8"/>
                </a:cxn>
                <a:cxn ang="0">
                  <a:pos x="2" y="8"/>
                </a:cxn>
                <a:cxn ang="0">
                  <a:pos x="0" y="12"/>
                </a:cxn>
                <a:cxn ang="0">
                  <a:pos x="0" y="12"/>
                </a:cxn>
                <a:cxn ang="0">
                  <a:pos x="2" y="14"/>
                </a:cxn>
                <a:cxn ang="0">
                  <a:pos x="2" y="14"/>
                </a:cxn>
                <a:cxn ang="0">
                  <a:pos x="12" y="18"/>
                </a:cxn>
                <a:cxn ang="0">
                  <a:pos x="12" y="18"/>
                </a:cxn>
              </a:cxnLst>
              <a:rect l="0" t="0" r="r" b="b"/>
              <a:pathLst>
                <a:path w="12" h="18">
                  <a:moveTo>
                    <a:pt x="12" y="18"/>
                  </a:moveTo>
                  <a:lnTo>
                    <a:pt x="12" y="18"/>
                  </a:lnTo>
                  <a:lnTo>
                    <a:pt x="4" y="0"/>
                  </a:lnTo>
                  <a:lnTo>
                    <a:pt x="4" y="0"/>
                  </a:lnTo>
                  <a:lnTo>
                    <a:pt x="2" y="8"/>
                  </a:lnTo>
                  <a:lnTo>
                    <a:pt x="2" y="8"/>
                  </a:lnTo>
                  <a:lnTo>
                    <a:pt x="0" y="12"/>
                  </a:lnTo>
                  <a:lnTo>
                    <a:pt x="0" y="12"/>
                  </a:lnTo>
                  <a:lnTo>
                    <a:pt x="2" y="14"/>
                  </a:lnTo>
                  <a:lnTo>
                    <a:pt x="2" y="14"/>
                  </a:lnTo>
                  <a:lnTo>
                    <a:pt x="12" y="18"/>
                  </a:lnTo>
                  <a:lnTo>
                    <a:pt x="1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9" name="Freeform 200"/>
            <p:cNvSpPr/>
            <p:nvPr/>
          </p:nvSpPr>
          <p:spPr bwMode="auto">
            <a:xfrm>
              <a:off x="3281363" y="1068388"/>
              <a:ext cx="28575" cy="25400"/>
            </a:xfrm>
            <a:custGeom>
              <a:avLst/>
              <a:gdLst/>
              <a:ahLst/>
              <a:cxnLst>
                <a:cxn ang="0">
                  <a:pos x="6" y="10"/>
                </a:cxn>
                <a:cxn ang="0">
                  <a:pos x="6" y="10"/>
                </a:cxn>
                <a:cxn ang="0">
                  <a:pos x="14" y="14"/>
                </a:cxn>
                <a:cxn ang="0">
                  <a:pos x="14" y="14"/>
                </a:cxn>
                <a:cxn ang="0">
                  <a:pos x="18" y="16"/>
                </a:cxn>
                <a:cxn ang="0">
                  <a:pos x="18" y="16"/>
                </a:cxn>
                <a:cxn ang="0">
                  <a:pos x="16" y="10"/>
                </a:cxn>
                <a:cxn ang="0">
                  <a:pos x="16" y="10"/>
                </a:cxn>
                <a:cxn ang="0">
                  <a:pos x="16" y="8"/>
                </a:cxn>
                <a:cxn ang="0">
                  <a:pos x="14" y="6"/>
                </a:cxn>
                <a:cxn ang="0">
                  <a:pos x="14" y="6"/>
                </a:cxn>
                <a:cxn ang="0">
                  <a:pos x="2" y="0"/>
                </a:cxn>
                <a:cxn ang="0">
                  <a:pos x="2" y="0"/>
                </a:cxn>
                <a:cxn ang="0">
                  <a:pos x="0" y="4"/>
                </a:cxn>
                <a:cxn ang="0">
                  <a:pos x="2" y="8"/>
                </a:cxn>
                <a:cxn ang="0">
                  <a:pos x="2" y="8"/>
                </a:cxn>
                <a:cxn ang="0">
                  <a:pos x="6" y="10"/>
                </a:cxn>
                <a:cxn ang="0">
                  <a:pos x="6" y="10"/>
                </a:cxn>
              </a:cxnLst>
              <a:rect l="0" t="0" r="r" b="b"/>
              <a:pathLst>
                <a:path w="18" h="16">
                  <a:moveTo>
                    <a:pt x="6" y="10"/>
                  </a:moveTo>
                  <a:lnTo>
                    <a:pt x="6" y="10"/>
                  </a:lnTo>
                  <a:lnTo>
                    <a:pt x="14" y="14"/>
                  </a:lnTo>
                  <a:lnTo>
                    <a:pt x="14" y="14"/>
                  </a:lnTo>
                  <a:lnTo>
                    <a:pt x="18" y="16"/>
                  </a:lnTo>
                  <a:lnTo>
                    <a:pt x="18" y="16"/>
                  </a:lnTo>
                  <a:lnTo>
                    <a:pt x="16" y="10"/>
                  </a:lnTo>
                  <a:lnTo>
                    <a:pt x="16" y="10"/>
                  </a:lnTo>
                  <a:lnTo>
                    <a:pt x="16" y="8"/>
                  </a:lnTo>
                  <a:lnTo>
                    <a:pt x="14" y="6"/>
                  </a:lnTo>
                  <a:lnTo>
                    <a:pt x="14" y="6"/>
                  </a:lnTo>
                  <a:lnTo>
                    <a:pt x="2" y="0"/>
                  </a:lnTo>
                  <a:lnTo>
                    <a:pt x="2" y="0"/>
                  </a:lnTo>
                  <a:lnTo>
                    <a:pt x="0" y="4"/>
                  </a:lnTo>
                  <a:lnTo>
                    <a:pt x="2" y="8"/>
                  </a:lnTo>
                  <a:lnTo>
                    <a:pt x="2" y="8"/>
                  </a:lnTo>
                  <a:lnTo>
                    <a:pt x="6" y="10"/>
                  </a:lnTo>
                  <a:lnTo>
                    <a:pt x="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0" name="Freeform 201"/>
            <p:cNvSpPr/>
            <p:nvPr/>
          </p:nvSpPr>
          <p:spPr bwMode="auto">
            <a:xfrm>
              <a:off x="3281363" y="1084263"/>
              <a:ext cx="34925" cy="31750"/>
            </a:xfrm>
            <a:custGeom>
              <a:avLst/>
              <a:gdLst/>
              <a:ahLst/>
              <a:cxnLst>
                <a:cxn ang="0">
                  <a:pos x="2" y="10"/>
                </a:cxn>
                <a:cxn ang="0">
                  <a:pos x="2" y="10"/>
                </a:cxn>
                <a:cxn ang="0">
                  <a:pos x="10" y="12"/>
                </a:cxn>
                <a:cxn ang="0">
                  <a:pos x="10" y="12"/>
                </a:cxn>
                <a:cxn ang="0">
                  <a:pos x="22" y="20"/>
                </a:cxn>
                <a:cxn ang="0">
                  <a:pos x="22" y="20"/>
                </a:cxn>
                <a:cxn ang="0">
                  <a:pos x="20" y="12"/>
                </a:cxn>
                <a:cxn ang="0">
                  <a:pos x="20" y="12"/>
                </a:cxn>
                <a:cxn ang="0">
                  <a:pos x="18" y="10"/>
                </a:cxn>
                <a:cxn ang="0">
                  <a:pos x="16" y="8"/>
                </a:cxn>
                <a:cxn ang="0">
                  <a:pos x="16" y="8"/>
                </a:cxn>
                <a:cxn ang="0">
                  <a:pos x="0" y="0"/>
                </a:cxn>
                <a:cxn ang="0">
                  <a:pos x="0" y="0"/>
                </a:cxn>
                <a:cxn ang="0">
                  <a:pos x="0" y="6"/>
                </a:cxn>
                <a:cxn ang="0">
                  <a:pos x="2" y="10"/>
                </a:cxn>
                <a:cxn ang="0">
                  <a:pos x="2" y="10"/>
                </a:cxn>
              </a:cxnLst>
              <a:rect l="0" t="0" r="r" b="b"/>
              <a:pathLst>
                <a:path w="22" h="20">
                  <a:moveTo>
                    <a:pt x="2" y="10"/>
                  </a:moveTo>
                  <a:lnTo>
                    <a:pt x="2" y="10"/>
                  </a:lnTo>
                  <a:lnTo>
                    <a:pt x="10" y="12"/>
                  </a:lnTo>
                  <a:lnTo>
                    <a:pt x="10" y="12"/>
                  </a:lnTo>
                  <a:lnTo>
                    <a:pt x="22" y="20"/>
                  </a:lnTo>
                  <a:lnTo>
                    <a:pt x="22" y="20"/>
                  </a:lnTo>
                  <a:lnTo>
                    <a:pt x="20" y="12"/>
                  </a:lnTo>
                  <a:lnTo>
                    <a:pt x="20" y="12"/>
                  </a:lnTo>
                  <a:lnTo>
                    <a:pt x="18" y="10"/>
                  </a:lnTo>
                  <a:lnTo>
                    <a:pt x="16" y="8"/>
                  </a:lnTo>
                  <a:lnTo>
                    <a:pt x="16" y="8"/>
                  </a:lnTo>
                  <a:lnTo>
                    <a:pt x="0" y="0"/>
                  </a:lnTo>
                  <a:lnTo>
                    <a:pt x="0" y="0"/>
                  </a:lnTo>
                  <a:lnTo>
                    <a:pt x="0" y="6"/>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1" name="Freeform 202"/>
            <p:cNvSpPr/>
            <p:nvPr/>
          </p:nvSpPr>
          <p:spPr bwMode="auto">
            <a:xfrm>
              <a:off x="3284538" y="1103313"/>
              <a:ext cx="38100" cy="28575"/>
            </a:xfrm>
            <a:custGeom>
              <a:avLst/>
              <a:gdLst/>
              <a:ahLst/>
              <a:cxnLst>
                <a:cxn ang="0">
                  <a:pos x="22" y="10"/>
                </a:cxn>
                <a:cxn ang="0">
                  <a:pos x="22" y="10"/>
                </a:cxn>
                <a:cxn ang="0">
                  <a:pos x="16" y="8"/>
                </a:cxn>
                <a:cxn ang="0">
                  <a:pos x="16" y="8"/>
                </a:cxn>
                <a:cxn ang="0">
                  <a:pos x="0" y="0"/>
                </a:cxn>
                <a:cxn ang="0">
                  <a:pos x="0" y="0"/>
                </a:cxn>
                <a:cxn ang="0">
                  <a:pos x="4" y="8"/>
                </a:cxn>
                <a:cxn ang="0">
                  <a:pos x="10" y="14"/>
                </a:cxn>
                <a:cxn ang="0">
                  <a:pos x="16" y="18"/>
                </a:cxn>
                <a:cxn ang="0">
                  <a:pos x="24" y="18"/>
                </a:cxn>
                <a:cxn ang="0">
                  <a:pos x="24" y="18"/>
                </a:cxn>
                <a:cxn ang="0">
                  <a:pos x="22" y="10"/>
                </a:cxn>
                <a:cxn ang="0">
                  <a:pos x="22" y="10"/>
                </a:cxn>
              </a:cxnLst>
              <a:rect l="0" t="0" r="r" b="b"/>
              <a:pathLst>
                <a:path w="24" h="18">
                  <a:moveTo>
                    <a:pt x="22" y="10"/>
                  </a:moveTo>
                  <a:lnTo>
                    <a:pt x="22" y="10"/>
                  </a:lnTo>
                  <a:lnTo>
                    <a:pt x="16" y="8"/>
                  </a:lnTo>
                  <a:lnTo>
                    <a:pt x="16" y="8"/>
                  </a:lnTo>
                  <a:lnTo>
                    <a:pt x="0" y="0"/>
                  </a:lnTo>
                  <a:lnTo>
                    <a:pt x="0" y="0"/>
                  </a:lnTo>
                  <a:lnTo>
                    <a:pt x="4" y="8"/>
                  </a:lnTo>
                  <a:lnTo>
                    <a:pt x="10" y="14"/>
                  </a:lnTo>
                  <a:lnTo>
                    <a:pt x="16" y="18"/>
                  </a:lnTo>
                  <a:lnTo>
                    <a:pt x="24" y="18"/>
                  </a:lnTo>
                  <a:lnTo>
                    <a:pt x="24" y="18"/>
                  </a:lnTo>
                  <a:lnTo>
                    <a:pt x="22" y="10"/>
                  </a:lnTo>
                  <a:lnTo>
                    <a:pt x="2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2" name="Freeform 203"/>
            <p:cNvSpPr/>
            <p:nvPr/>
          </p:nvSpPr>
          <p:spPr bwMode="auto">
            <a:xfrm>
              <a:off x="3694113" y="763588"/>
              <a:ext cx="25400" cy="38100"/>
            </a:xfrm>
            <a:custGeom>
              <a:avLst/>
              <a:gdLst/>
              <a:ahLst/>
              <a:cxnLst>
                <a:cxn ang="0">
                  <a:pos x="12" y="24"/>
                </a:cxn>
                <a:cxn ang="0">
                  <a:pos x="12" y="24"/>
                </a:cxn>
                <a:cxn ang="0">
                  <a:pos x="16" y="10"/>
                </a:cxn>
                <a:cxn ang="0">
                  <a:pos x="16" y="10"/>
                </a:cxn>
                <a:cxn ang="0">
                  <a:pos x="16" y="10"/>
                </a:cxn>
                <a:cxn ang="0">
                  <a:pos x="16" y="10"/>
                </a:cxn>
                <a:cxn ang="0">
                  <a:pos x="12" y="6"/>
                </a:cxn>
                <a:cxn ang="0">
                  <a:pos x="12" y="6"/>
                </a:cxn>
                <a:cxn ang="0">
                  <a:pos x="6" y="2"/>
                </a:cxn>
                <a:cxn ang="0">
                  <a:pos x="0" y="0"/>
                </a:cxn>
                <a:cxn ang="0">
                  <a:pos x="0" y="0"/>
                </a:cxn>
                <a:cxn ang="0">
                  <a:pos x="12" y="24"/>
                </a:cxn>
                <a:cxn ang="0">
                  <a:pos x="12" y="24"/>
                </a:cxn>
              </a:cxnLst>
              <a:rect l="0" t="0" r="r" b="b"/>
              <a:pathLst>
                <a:path w="16" h="24">
                  <a:moveTo>
                    <a:pt x="12" y="24"/>
                  </a:moveTo>
                  <a:lnTo>
                    <a:pt x="12" y="24"/>
                  </a:lnTo>
                  <a:lnTo>
                    <a:pt x="16" y="10"/>
                  </a:lnTo>
                  <a:lnTo>
                    <a:pt x="16" y="10"/>
                  </a:lnTo>
                  <a:lnTo>
                    <a:pt x="16" y="10"/>
                  </a:lnTo>
                  <a:lnTo>
                    <a:pt x="16" y="10"/>
                  </a:lnTo>
                  <a:lnTo>
                    <a:pt x="12" y="6"/>
                  </a:lnTo>
                  <a:lnTo>
                    <a:pt x="12" y="6"/>
                  </a:lnTo>
                  <a:lnTo>
                    <a:pt x="6" y="2"/>
                  </a:lnTo>
                  <a:lnTo>
                    <a:pt x="0" y="0"/>
                  </a:lnTo>
                  <a:lnTo>
                    <a:pt x="0" y="0"/>
                  </a:lnTo>
                  <a:lnTo>
                    <a:pt x="12" y="24"/>
                  </a:lnTo>
                  <a:lnTo>
                    <a:pt x="1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3" name="Freeform 204"/>
            <p:cNvSpPr/>
            <p:nvPr/>
          </p:nvSpPr>
          <p:spPr bwMode="auto">
            <a:xfrm>
              <a:off x="3716338" y="779463"/>
              <a:ext cx="22225" cy="47625"/>
            </a:xfrm>
            <a:custGeom>
              <a:avLst/>
              <a:gdLst/>
              <a:ahLst/>
              <a:cxnLst>
                <a:cxn ang="0">
                  <a:pos x="14" y="8"/>
                </a:cxn>
                <a:cxn ang="0">
                  <a:pos x="14" y="8"/>
                </a:cxn>
                <a:cxn ang="0">
                  <a:pos x="10" y="4"/>
                </a:cxn>
                <a:cxn ang="0">
                  <a:pos x="6" y="0"/>
                </a:cxn>
                <a:cxn ang="0">
                  <a:pos x="6" y="0"/>
                </a:cxn>
                <a:cxn ang="0">
                  <a:pos x="0" y="18"/>
                </a:cxn>
                <a:cxn ang="0">
                  <a:pos x="0" y="18"/>
                </a:cxn>
                <a:cxn ang="0">
                  <a:pos x="0" y="20"/>
                </a:cxn>
                <a:cxn ang="0">
                  <a:pos x="2" y="24"/>
                </a:cxn>
                <a:cxn ang="0">
                  <a:pos x="2" y="24"/>
                </a:cxn>
                <a:cxn ang="0">
                  <a:pos x="6" y="30"/>
                </a:cxn>
                <a:cxn ang="0">
                  <a:pos x="6" y="30"/>
                </a:cxn>
                <a:cxn ang="0">
                  <a:pos x="8" y="26"/>
                </a:cxn>
                <a:cxn ang="0">
                  <a:pos x="8" y="26"/>
                </a:cxn>
                <a:cxn ang="0">
                  <a:pos x="12" y="14"/>
                </a:cxn>
                <a:cxn ang="0">
                  <a:pos x="12" y="14"/>
                </a:cxn>
                <a:cxn ang="0">
                  <a:pos x="14" y="8"/>
                </a:cxn>
                <a:cxn ang="0">
                  <a:pos x="14" y="8"/>
                </a:cxn>
              </a:cxnLst>
              <a:rect l="0" t="0" r="r" b="b"/>
              <a:pathLst>
                <a:path w="14" h="30">
                  <a:moveTo>
                    <a:pt x="14" y="8"/>
                  </a:moveTo>
                  <a:lnTo>
                    <a:pt x="14" y="8"/>
                  </a:lnTo>
                  <a:lnTo>
                    <a:pt x="10" y="4"/>
                  </a:lnTo>
                  <a:lnTo>
                    <a:pt x="6" y="0"/>
                  </a:lnTo>
                  <a:lnTo>
                    <a:pt x="6" y="0"/>
                  </a:lnTo>
                  <a:lnTo>
                    <a:pt x="0" y="18"/>
                  </a:lnTo>
                  <a:lnTo>
                    <a:pt x="0" y="18"/>
                  </a:lnTo>
                  <a:lnTo>
                    <a:pt x="0" y="20"/>
                  </a:lnTo>
                  <a:lnTo>
                    <a:pt x="2" y="24"/>
                  </a:lnTo>
                  <a:lnTo>
                    <a:pt x="2" y="24"/>
                  </a:lnTo>
                  <a:lnTo>
                    <a:pt x="6" y="30"/>
                  </a:lnTo>
                  <a:lnTo>
                    <a:pt x="6" y="30"/>
                  </a:lnTo>
                  <a:lnTo>
                    <a:pt x="8" y="26"/>
                  </a:lnTo>
                  <a:lnTo>
                    <a:pt x="8" y="26"/>
                  </a:lnTo>
                  <a:lnTo>
                    <a:pt x="12" y="14"/>
                  </a:lnTo>
                  <a:lnTo>
                    <a:pt x="12" y="14"/>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4" name="Freeform 205"/>
            <p:cNvSpPr/>
            <p:nvPr/>
          </p:nvSpPr>
          <p:spPr bwMode="auto">
            <a:xfrm>
              <a:off x="3729038" y="795338"/>
              <a:ext cx="22225" cy="57150"/>
            </a:xfrm>
            <a:custGeom>
              <a:avLst/>
              <a:gdLst/>
              <a:ahLst/>
              <a:cxnLst>
                <a:cxn ang="0">
                  <a:pos x="14" y="10"/>
                </a:cxn>
                <a:cxn ang="0">
                  <a:pos x="14" y="10"/>
                </a:cxn>
                <a:cxn ang="0">
                  <a:pos x="14" y="8"/>
                </a:cxn>
                <a:cxn ang="0">
                  <a:pos x="14" y="4"/>
                </a:cxn>
                <a:cxn ang="0">
                  <a:pos x="10" y="0"/>
                </a:cxn>
                <a:cxn ang="0">
                  <a:pos x="10" y="0"/>
                </a:cxn>
                <a:cxn ang="0">
                  <a:pos x="2" y="20"/>
                </a:cxn>
                <a:cxn ang="0">
                  <a:pos x="2" y="20"/>
                </a:cxn>
                <a:cxn ang="0">
                  <a:pos x="0" y="24"/>
                </a:cxn>
                <a:cxn ang="0">
                  <a:pos x="0" y="26"/>
                </a:cxn>
                <a:cxn ang="0">
                  <a:pos x="0" y="26"/>
                </a:cxn>
                <a:cxn ang="0">
                  <a:pos x="6" y="36"/>
                </a:cxn>
                <a:cxn ang="0">
                  <a:pos x="6" y="36"/>
                </a:cxn>
                <a:cxn ang="0">
                  <a:pos x="12" y="20"/>
                </a:cxn>
                <a:cxn ang="0">
                  <a:pos x="12" y="20"/>
                </a:cxn>
                <a:cxn ang="0">
                  <a:pos x="14" y="10"/>
                </a:cxn>
                <a:cxn ang="0">
                  <a:pos x="14" y="10"/>
                </a:cxn>
              </a:cxnLst>
              <a:rect l="0" t="0" r="r" b="b"/>
              <a:pathLst>
                <a:path w="14" h="36">
                  <a:moveTo>
                    <a:pt x="14" y="10"/>
                  </a:moveTo>
                  <a:lnTo>
                    <a:pt x="14" y="10"/>
                  </a:lnTo>
                  <a:lnTo>
                    <a:pt x="14" y="8"/>
                  </a:lnTo>
                  <a:lnTo>
                    <a:pt x="14" y="4"/>
                  </a:lnTo>
                  <a:lnTo>
                    <a:pt x="10" y="0"/>
                  </a:lnTo>
                  <a:lnTo>
                    <a:pt x="10" y="0"/>
                  </a:lnTo>
                  <a:lnTo>
                    <a:pt x="2" y="20"/>
                  </a:lnTo>
                  <a:lnTo>
                    <a:pt x="2" y="20"/>
                  </a:lnTo>
                  <a:lnTo>
                    <a:pt x="0" y="24"/>
                  </a:lnTo>
                  <a:lnTo>
                    <a:pt x="0" y="26"/>
                  </a:lnTo>
                  <a:lnTo>
                    <a:pt x="0" y="26"/>
                  </a:lnTo>
                  <a:lnTo>
                    <a:pt x="6" y="36"/>
                  </a:lnTo>
                  <a:lnTo>
                    <a:pt x="6" y="36"/>
                  </a:lnTo>
                  <a:lnTo>
                    <a:pt x="12" y="20"/>
                  </a:lnTo>
                  <a:lnTo>
                    <a:pt x="12" y="20"/>
                  </a:lnTo>
                  <a:lnTo>
                    <a:pt x="14" y="10"/>
                  </a:lnTo>
                  <a:lnTo>
                    <a:pt x="1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nvGrpSpPr>
            <p:cNvPr id="585" name="Group 407"/>
            <p:cNvGrpSpPr/>
            <p:nvPr/>
          </p:nvGrpSpPr>
          <p:grpSpPr bwMode="auto">
            <a:xfrm>
              <a:off x="3290888" y="576263"/>
              <a:ext cx="1260475" cy="1409700"/>
              <a:chOff x="2073" y="363"/>
              <a:chExt cx="794" cy="888"/>
            </a:xfrm>
            <a:grpFill/>
          </p:grpSpPr>
          <p:sp>
            <p:nvSpPr>
              <p:cNvPr id="631" name="Freeform 207"/>
              <p:cNvSpPr/>
              <p:nvPr/>
            </p:nvSpPr>
            <p:spPr bwMode="auto">
              <a:xfrm>
                <a:off x="2357" y="513"/>
                <a:ext cx="12" cy="38"/>
              </a:xfrm>
              <a:custGeom>
                <a:avLst/>
                <a:gdLst/>
                <a:ahLst/>
                <a:cxnLst>
                  <a:cxn ang="0">
                    <a:pos x="10" y="0"/>
                  </a:cxn>
                  <a:cxn ang="0">
                    <a:pos x="10" y="0"/>
                  </a:cxn>
                  <a:cxn ang="0">
                    <a:pos x="2" y="22"/>
                  </a:cxn>
                  <a:cxn ang="0">
                    <a:pos x="2" y="22"/>
                  </a:cxn>
                  <a:cxn ang="0">
                    <a:pos x="0" y="26"/>
                  </a:cxn>
                  <a:cxn ang="0">
                    <a:pos x="0" y="28"/>
                  </a:cxn>
                  <a:cxn ang="0">
                    <a:pos x="0" y="28"/>
                  </a:cxn>
                  <a:cxn ang="0">
                    <a:pos x="4" y="38"/>
                  </a:cxn>
                  <a:cxn ang="0">
                    <a:pos x="4" y="38"/>
                  </a:cxn>
                  <a:cxn ang="0">
                    <a:pos x="10" y="30"/>
                  </a:cxn>
                  <a:cxn ang="0">
                    <a:pos x="12" y="20"/>
                  </a:cxn>
                  <a:cxn ang="0">
                    <a:pos x="12" y="10"/>
                  </a:cxn>
                  <a:cxn ang="0">
                    <a:pos x="10" y="0"/>
                  </a:cxn>
                  <a:cxn ang="0">
                    <a:pos x="10" y="0"/>
                  </a:cxn>
                </a:cxnLst>
                <a:rect l="0" t="0" r="r" b="b"/>
                <a:pathLst>
                  <a:path w="12" h="38">
                    <a:moveTo>
                      <a:pt x="10" y="0"/>
                    </a:moveTo>
                    <a:lnTo>
                      <a:pt x="10" y="0"/>
                    </a:lnTo>
                    <a:lnTo>
                      <a:pt x="2" y="22"/>
                    </a:lnTo>
                    <a:lnTo>
                      <a:pt x="2" y="22"/>
                    </a:lnTo>
                    <a:lnTo>
                      <a:pt x="0" y="26"/>
                    </a:lnTo>
                    <a:lnTo>
                      <a:pt x="0" y="28"/>
                    </a:lnTo>
                    <a:lnTo>
                      <a:pt x="0" y="28"/>
                    </a:lnTo>
                    <a:lnTo>
                      <a:pt x="4" y="38"/>
                    </a:lnTo>
                    <a:lnTo>
                      <a:pt x="4" y="38"/>
                    </a:lnTo>
                    <a:lnTo>
                      <a:pt x="10" y="30"/>
                    </a:lnTo>
                    <a:lnTo>
                      <a:pt x="12" y="20"/>
                    </a:lnTo>
                    <a:lnTo>
                      <a:pt x="12" y="10"/>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2" name="Freeform 208"/>
              <p:cNvSpPr/>
              <p:nvPr/>
            </p:nvSpPr>
            <p:spPr bwMode="auto">
              <a:xfrm>
                <a:off x="2321" y="481"/>
                <a:ext cx="14" cy="26"/>
              </a:xfrm>
              <a:custGeom>
                <a:avLst/>
                <a:gdLst/>
                <a:ahLst/>
                <a:cxnLst>
                  <a:cxn ang="0">
                    <a:pos x="2" y="12"/>
                  </a:cxn>
                  <a:cxn ang="0">
                    <a:pos x="2" y="12"/>
                  </a:cxn>
                  <a:cxn ang="0">
                    <a:pos x="0" y="20"/>
                  </a:cxn>
                  <a:cxn ang="0">
                    <a:pos x="0" y="20"/>
                  </a:cxn>
                  <a:cxn ang="0">
                    <a:pos x="2" y="20"/>
                  </a:cxn>
                  <a:cxn ang="0">
                    <a:pos x="2" y="20"/>
                  </a:cxn>
                  <a:cxn ang="0">
                    <a:pos x="14" y="26"/>
                  </a:cxn>
                  <a:cxn ang="0">
                    <a:pos x="14" y="26"/>
                  </a:cxn>
                  <a:cxn ang="0">
                    <a:pos x="4" y="0"/>
                  </a:cxn>
                  <a:cxn ang="0">
                    <a:pos x="4" y="0"/>
                  </a:cxn>
                  <a:cxn ang="0">
                    <a:pos x="2" y="6"/>
                  </a:cxn>
                  <a:cxn ang="0">
                    <a:pos x="2" y="12"/>
                  </a:cxn>
                  <a:cxn ang="0">
                    <a:pos x="2" y="12"/>
                  </a:cxn>
                </a:cxnLst>
                <a:rect l="0" t="0" r="r" b="b"/>
                <a:pathLst>
                  <a:path w="14" h="26">
                    <a:moveTo>
                      <a:pt x="2" y="12"/>
                    </a:moveTo>
                    <a:lnTo>
                      <a:pt x="2" y="12"/>
                    </a:lnTo>
                    <a:lnTo>
                      <a:pt x="0" y="20"/>
                    </a:lnTo>
                    <a:lnTo>
                      <a:pt x="0" y="20"/>
                    </a:lnTo>
                    <a:lnTo>
                      <a:pt x="2" y="20"/>
                    </a:lnTo>
                    <a:lnTo>
                      <a:pt x="2" y="20"/>
                    </a:lnTo>
                    <a:lnTo>
                      <a:pt x="14" y="26"/>
                    </a:lnTo>
                    <a:lnTo>
                      <a:pt x="14" y="26"/>
                    </a:lnTo>
                    <a:lnTo>
                      <a:pt x="4" y="0"/>
                    </a:lnTo>
                    <a:lnTo>
                      <a:pt x="4" y="0"/>
                    </a:lnTo>
                    <a:lnTo>
                      <a:pt x="2"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3" name="Freeform 209"/>
              <p:cNvSpPr/>
              <p:nvPr/>
            </p:nvSpPr>
            <p:spPr bwMode="auto">
              <a:xfrm>
                <a:off x="2319" y="503"/>
                <a:ext cx="24" cy="20"/>
              </a:xfrm>
              <a:custGeom>
                <a:avLst/>
                <a:gdLst/>
                <a:ahLst/>
                <a:cxnLst>
                  <a:cxn ang="0">
                    <a:pos x="18" y="8"/>
                  </a:cxn>
                  <a:cxn ang="0">
                    <a:pos x="18" y="8"/>
                  </a:cxn>
                  <a:cxn ang="0">
                    <a:pos x="2" y="0"/>
                  </a:cxn>
                  <a:cxn ang="0">
                    <a:pos x="2" y="0"/>
                  </a:cxn>
                  <a:cxn ang="0">
                    <a:pos x="0" y="6"/>
                  </a:cxn>
                  <a:cxn ang="0">
                    <a:pos x="0" y="12"/>
                  </a:cxn>
                  <a:cxn ang="0">
                    <a:pos x="0" y="12"/>
                  </a:cxn>
                  <a:cxn ang="0">
                    <a:pos x="8" y="14"/>
                  </a:cxn>
                  <a:cxn ang="0">
                    <a:pos x="8" y="14"/>
                  </a:cxn>
                  <a:cxn ang="0">
                    <a:pos x="18" y="18"/>
                  </a:cxn>
                  <a:cxn ang="0">
                    <a:pos x="18" y="18"/>
                  </a:cxn>
                  <a:cxn ang="0">
                    <a:pos x="24" y="20"/>
                  </a:cxn>
                  <a:cxn ang="0">
                    <a:pos x="24" y="20"/>
                  </a:cxn>
                  <a:cxn ang="0">
                    <a:pos x="20" y="14"/>
                  </a:cxn>
                  <a:cxn ang="0">
                    <a:pos x="20" y="14"/>
                  </a:cxn>
                  <a:cxn ang="0">
                    <a:pos x="20" y="10"/>
                  </a:cxn>
                  <a:cxn ang="0">
                    <a:pos x="18" y="8"/>
                  </a:cxn>
                  <a:cxn ang="0">
                    <a:pos x="18" y="8"/>
                  </a:cxn>
                </a:cxnLst>
                <a:rect l="0" t="0" r="r" b="b"/>
                <a:pathLst>
                  <a:path w="24" h="20">
                    <a:moveTo>
                      <a:pt x="18" y="8"/>
                    </a:moveTo>
                    <a:lnTo>
                      <a:pt x="18" y="8"/>
                    </a:lnTo>
                    <a:lnTo>
                      <a:pt x="2" y="0"/>
                    </a:lnTo>
                    <a:lnTo>
                      <a:pt x="2" y="0"/>
                    </a:lnTo>
                    <a:lnTo>
                      <a:pt x="0" y="6"/>
                    </a:lnTo>
                    <a:lnTo>
                      <a:pt x="0" y="12"/>
                    </a:lnTo>
                    <a:lnTo>
                      <a:pt x="0" y="12"/>
                    </a:lnTo>
                    <a:lnTo>
                      <a:pt x="8" y="14"/>
                    </a:lnTo>
                    <a:lnTo>
                      <a:pt x="8" y="14"/>
                    </a:lnTo>
                    <a:lnTo>
                      <a:pt x="18" y="18"/>
                    </a:lnTo>
                    <a:lnTo>
                      <a:pt x="18" y="18"/>
                    </a:lnTo>
                    <a:lnTo>
                      <a:pt x="24" y="20"/>
                    </a:lnTo>
                    <a:lnTo>
                      <a:pt x="24" y="20"/>
                    </a:lnTo>
                    <a:lnTo>
                      <a:pt x="20" y="14"/>
                    </a:lnTo>
                    <a:lnTo>
                      <a:pt x="20" y="14"/>
                    </a:lnTo>
                    <a:lnTo>
                      <a:pt x="20" y="10"/>
                    </a:lnTo>
                    <a:lnTo>
                      <a:pt x="18" y="8"/>
                    </a:lnTo>
                    <a:lnTo>
                      <a:pt x="1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4" name="Freeform 210"/>
              <p:cNvSpPr/>
              <p:nvPr/>
            </p:nvSpPr>
            <p:spPr bwMode="auto">
              <a:xfrm>
                <a:off x="2319" y="519"/>
                <a:ext cx="30" cy="22"/>
              </a:xfrm>
              <a:custGeom>
                <a:avLst/>
                <a:gdLst/>
                <a:ahLst/>
                <a:cxnLst>
                  <a:cxn ang="0">
                    <a:pos x="20" y="8"/>
                  </a:cxn>
                  <a:cxn ang="0">
                    <a:pos x="20" y="8"/>
                  </a:cxn>
                  <a:cxn ang="0">
                    <a:pos x="0" y="0"/>
                  </a:cxn>
                  <a:cxn ang="0">
                    <a:pos x="0" y="0"/>
                  </a:cxn>
                  <a:cxn ang="0">
                    <a:pos x="2" y="6"/>
                  </a:cxn>
                  <a:cxn ang="0">
                    <a:pos x="2" y="8"/>
                  </a:cxn>
                  <a:cxn ang="0">
                    <a:pos x="4" y="10"/>
                  </a:cxn>
                  <a:cxn ang="0">
                    <a:pos x="4" y="10"/>
                  </a:cxn>
                  <a:cxn ang="0">
                    <a:pos x="12" y="14"/>
                  </a:cxn>
                  <a:cxn ang="0">
                    <a:pos x="12" y="14"/>
                  </a:cxn>
                  <a:cxn ang="0">
                    <a:pos x="30" y="22"/>
                  </a:cxn>
                  <a:cxn ang="0">
                    <a:pos x="30" y="22"/>
                  </a:cxn>
                  <a:cxn ang="0">
                    <a:pos x="26" y="12"/>
                  </a:cxn>
                  <a:cxn ang="0">
                    <a:pos x="26" y="12"/>
                  </a:cxn>
                  <a:cxn ang="0">
                    <a:pos x="24" y="8"/>
                  </a:cxn>
                  <a:cxn ang="0">
                    <a:pos x="20" y="8"/>
                  </a:cxn>
                  <a:cxn ang="0">
                    <a:pos x="20" y="8"/>
                  </a:cxn>
                </a:cxnLst>
                <a:rect l="0" t="0" r="r" b="b"/>
                <a:pathLst>
                  <a:path w="30" h="22">
                    <a:moveTo>
                      <a:pt x="20" y="8"/>
                    </a:moveTo>
                    <a:lnTo>
                      <a:pt x="20" y="8"/>
                    </a:lnTo>
                    <a:lnTo>
                      <a:pt x="0" y="0"/>
                    </a:lnTo>
                    <a:lnTo>
                      <a:pt x="0" y="0"/>
                    </a:lnTo>
                    <a:lnTo>
                      <a:pt x="2" y="6"/>
                    </a:lnTo>
                    <a:lnTo>
                      <a:pt x="2" y="8"/>
                    </a:lnTo>
                    <a:lnTo>
                      <a:pt x="4" y="10"/>
                    </a:lnTo>
                    <a:lnTo>
                      <a:pt x="4" y="10"/>
                    </a:lnTo>
                    <a:lnTo>
                      <a:pt x="12" y="14"/>
                    </a:lnTo>
                    <a:lnTo>
                      <a:pt x="12" y="14"/>
                    </a:lnTo>
                    <a:lnTo>
                      <a:pt x="30" y="22"/>
                    </a:lnTo>
                    <a:lnTo>
                      <a:pt x="30" y="22"/>
                    </a:lnTo>
                    <a:lnTo>
                      <a:pt x="26" y="12"/>
                    </a:lnTo>
                    <a:lnTo>
                      <a:pt x="26" y="12"/>
                    </a:lnTo>
                    <a:lnTo>
                      <a:pt x="24" y="8"/>
                    </a:lnTo>
                    <a:lnTo>
                      <a:pt x="20" y="8"/>
                    </a:lnTo>
                    <a:lnTo>
                      <a:pt x="2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5" name="Freeform 211"/>
              <p:cNvSpPr/>
              <p:nvPr/>
            </p:nvSpPr>
            <p:spPr bwMode="auto">
              <a:xfrm>
                <a:off x="2323" y="533"/>
                <a:ext cx="32" cy="22"/>
              </a:xfrm>
              <a:custGeom>
                <a:avLst/>
                <a:gdLst/>
                <a:ahLst/>
                <a:cxnLst>
                  <a:cxn ang="0">
                    <a:pos x="28" y="12"/>
                  </a:cxn>
                  <a:cxn ang="0">
                    <a:pos x="28" y="12"/>
                  </a:cxn>
                  <a:cxn ang="0">
                    <a:pos x="24" y="10"/>
                  </a:cxn>
                  <a:cxn ang="0">
                    <a:pos x="22" y="8"/>
                  </a:cxn>
                  <a:cxn ang="0">
                    <a:pos x="22" y="8"/>
                  </a:cxn>
                  <a:cxn ang="0">
                    <a:pos x="0" y="0"/>
                  </a:cxn>
                  <a:cxn ang="0">
                    <a:pos x="0" y="0"/>
                  </a:cxn>
                  <a:cxn ang="0">
                    <a:pos x="6" y="8"/>
                  </a:cxn>
                  <a:cxn ang="0">
                    <a:pos x="12" y="16"/>
                  </a:cxn>
                  <a:cxn ang="0">
                    <a:pos x="22" y="20"/>
                  </a:cxn>
                  <a:cxn ang="0">
                    <a:pos x="32" y="22"/>
                  </a:cxn>
                  <a:cxn ang="0">
                    <a:pos x="32" y="22"/>
                  </a:cxn>
                  <a:cxn ang="0">
                    <a:pos x="28" y="12"/>
                  </a:cxn>
                  <a:cxn ang="0">
                    <a:pos x="28" y="12"/>
                  </a:cxn>
                </a:cxnLst>
                <a:rect l="0" t="0" r="r" b="b"/>
                <a:pathLst>
                  <a:path w="32" h="22">
                    <a:moveTo>
                      <a:pt x="28" y="12"/>
                    </a:moveTo>
                    <a:lnTo>
                      <a:pt x="28" y="12"/>
                    </a:lnTo>
                    <a:lnTo>
                      <a:pt x="24" y="10"/>
                    </a:lnTo>
                    <a:lnTo>
                      <a:pt x="22" y="8"/>
                    </a:lnTo>
                    <a:lnTo>
                      <a:pt x="22" y="8"/>
                    </a:lnTo>
                    <a:lnTo>
                      <a:pt x="0" y="0"/>
                    </a:lnTo>
                    <a:lnTo>
                      <a:pt x="0" y="0"/>
                    </a:lnTo>
                    <a:lnTo>
                      <a:pt x="6" y="8"/>
                    </a:lnTo>
                    <a:lnTo>
                      <a:pt x="12" y="16"/>
                    </a:lnTo>
                    <a:lnTo>
                      <a:pt x="22" y="20"/>
                    </a:lnTo>
                    <a:lnTo>
                      <a:pt x="32" y="22"/>
                    </a:lnTo>
                    <a:lnTo>
                      <a:pt x="32" y="22"/>
                    </a:lnTo>
                    <a:lnTo>
                      <a:pt x="28" y="12"/>
                    </a:lnTo>
                    <a:lnTo>
                      <a:pt x="2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6" name="Freeform 212"/>
              <p:cNvSpPr/>
              <p:nvPr/>
            </p:nvSpPr>
            <p:spPr bwMode="auto">
              <a:xfrm>
                <a:off x="2177" y="629"/>
                <a:ext cx="24" cy="18"/>
              </a:xfrm>
              <a:custGeom>
                <a:avLst/>
                <a:gdLst/>
                <a:ahLst/>
                <a:cxnLst>
                  <a:cxn ang="0">
                    <a:pos x="10" y="0"/>
                  </a:cxn>
                  <a:cxn ang="0">
                    <a:pos x="10" y="0"/>
                  </a:cxn>
                  <a:cxn ang="0">
                    <a:pos x="8" y="0"/>
                  </a:cxn>
                  <a:cxn ang="0">
                    <a:pos x="8" y="0"/>
                  </a:cxn>
                  <a:cxn ang="0">
                    <a:pos x="6" y="6"/>
                  </a:cxn>
                  <a:cxn ang="0">
                    <a:pos x="6" y="6"/>
                  </a:cxn>
                  <a:cxn ang="0">
                    <a:pos x="2" y="12"/>
                  </a:cxn>
                  <a:cxn ang="0">
                    <a:pos x="0" y="18"/>
                  </a:cxn>
                  <a:cxn ang="0">
                    <a:pos x="0" y="18"/>
                  </a:cxn>
                  <a:cxn ang="0">
                    <a:pos x="24" y="4"/>
                  </a:cxn>
                  <a:cxn ang="0">
                    <a:pos x="24" y="4"/>
                  </a:cxn>
                  <a:cxn ang="0">
                    <a:pos x="10" y="0"/>
                  </a:cxn>
                  <a:cxn ang="0">
                    <a:pos x="10" y="0"/>
                  </a:cxn>
                </a:cxnLst>
                <a:rect l="0" t="0" r="r" b="b"/>
                <a:pathLst>
                  <a:path w="24" h="18">
                    <a:moveTo>
                      <a:pt x="10" y="0"/>
                    </a:moveTo>
                    <a:lnTo>
                      <a:pt x="10" y="0"/>
                    </a:lnTo>
                    <a:lnTo>
                      <a:pt x="8" y="0"/>
                    </a:lnTo>
                    <a:lnTo>
                      <a:pt x="8" y="0"/>
                    </a:lnTo>
                    <a:lnTo>
                      <a:pt x="6" y="6"/>
                    </a:lnTo>
                    <a:lnTo>
                      <a:pt x="6" y="6"/>
                    </a:lnTo>
                    <a:lnTo>
                      <a:pt x="2" y="12"/>
                    </a:lnTo>
                    <a:lnTo>
                      <a:pt x="0" y="18"/>
                    </a:lnTo>
                    <a:lnTo>
                      <a:pt x="0" y="18"/>
                    </a:lnTo>
                    <a:lnTo>
                      <a:pt x="24" y="4"/>
                    </a:lnTo>
                    <a:lnTo>
                      <a:pt x="24"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7" name="Freeform 213"/>
              <p:cNvSpPr/>
              <p:nvPr/>
            </p:nvSpPr>
            <p:spPr bwMode="auto">
              <a:xfrm>
                <a:off x="2187" y="617"/>
                <a:ext cx="32" cy="12"/>
              </a:xfrm>
              <a:custGeom>
                <a:avLst/>
                <a:gdLst/>
                <a:ahLst/>
                <a:cxnLst>
                  <a:cxn ang="0">
                    <a:pos x="32" y="6"/>
                  </a:cxn>
                  <a:cxn ang="0">
                    <a:pos x="32" y="6"/>
                  </a:cxn>
                  <a:cxn ang="0">
                    <a:pos x="26" y="4"/>
                  </a:cxn>
                  <a:cxn ang="0">
                    <a:pos x="26" y="4"/>
                  </a:cxn>
                  <a:cxn ang="0">
                    <a:pos x="14" y="0"/>
                  </a:cxn>
                  <a:cxn ang="0">
                    <a:pos x="14" y="0"/>
                  </a:cxn>
                  <a:cxn ang="0">
                    <a:pos x="6" y="0"/>
                  </a:cxn>
                  <a:cxn ang="0">
                    <a:pos x="6" y="0"/>
                  </a:cxn>
                  <a:cxn ang="0">
                    <a:pos x="4" y="0"/>
                  </a:cxn>
                  <a:cxn ang="0">
                    <a:pos x="2" y="4"/>
                  </a:cxn>
                  <a:cxn ang="0">
                    <a:pos x="0" y="8"/>
                  </a:cxn>
                  <a:cxn ang="0">
                    <a:pos x="0" y="8"/>
                  </a:cxn>
                  <a:cxn ang="0">
                    <a:pos x="18" y="12"/>
                  </a:cxn>
                  <a:cxn ang="0">
                    <a:pos x="18" y="12"/>
                  </a:cxn>
                  <a:cxn ang="0">
                    <a:pos x="22" y="12"/>
                  </a:cxn>
                  <a:cxn ang="0">
                    <a:pos x="24" y="10"/>
                  </a:cxn>
                  <a:cxn ang="0">
                    <a:pos x="24" y="10"/>
                  </a:cxn>
                  <a:cxn ang="0">
                    <a:pos x="32" y="6"/>
                  </a:cxn>
                  <a:cxn ang="0">
                    <a:pos x="32" y="6"/>
                  </a:cxn>
                </a:cxnLst>
                <a:rect l="0" t="0" r="r" b="b"/>
                <a:pathLst>
                  <a:path w="32" h="12">
                    <a:moveTo>
                      <a:pt x="32" y="6"/>
                    </a:moveTo>
                    <a:lnTo>
                      <a:pt x="32" y="6"/>
                    </a:lnTo>
                    <a:lnTo>
                      <a:pt x="26" y="4"/>
                    </a:lnTo>
                    <a:lnTo>
                      <a:pt x="26" y="4"/>
                    </a:lnTo>
                    <a:lnTo>
                      <a:pt x="14" y="0"/>
                    </a:lnTo>
                    <a:lnTo>
                      <a:pt x="14" y="0"/>
                    </a:lnTo>
                    <a:lnTo>
                      <a:pt x="6" y="0"/>
                    </a:lnTo>
                    <a:lnTo>
                      <a:pt x="6" y="0"/>
                    </a:lnTo>
                    <a:lnTo>
                      <a:pt x="4" y="0"/>
                    </a:lnTo>
                    <a:lnTo>
                      <a:pt x="2" y="4"/>
                    </a:lnTo>
                    <a:lnTo>
                      <a:pt x="0" y="8"/>
                    </a:lnTo>
                    <a:lnTo>
                      <a:pt x="0" y="8"/>
                    </a:lnTo>
                    <a:lnTo>
                      <a:pt x="18" y="12"/>
                    </a:lnTo>
                    <a:lnTo>
                      <a:pt x="18" y="12"/>
                    </a:lnTo>
                    <a:lnTo>
                      <a:pt x="22" y="12"/>
                    </a:lnTo>
                    <a:lnTo>
                      <a:pt x="24" y="10"/>
                    </a:lnTo>
                    <a:lnTo>
                      <a:pt x="24" y="10"/>
                    </a:lnTo>
                    <a:lnTo>
                      <a:pt x="32" y="6"/>
                    </a:lnTo>
                    <a:lnTo>
                      <a:pt x="32"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8" name="Freeform 214"/>
              <p:cNvSpPr/>
              <p:nvPr/>
            </p:nvSpPr>
            <p:spPr bwMode="auto">
              <a:xfrm>
                <a:off x="2195" y="605"/>
                <a:ext cx="40" cy="14"/>
              </a:xfrm>
              <a:custGeom>
                <a:avLst/>
                <a:gdLst/>
                <a:ahLst/>
                <a:cxnLst>
                  <a:cxn ang="0">
                    <a:pos x="10" y="0"/>
                  </a:cxn>
                  <a:cxn ang="0">
                    <a:pos x="10" y="0"/>
                  </a:cxn>
                  <a:cxn ang="0">
                    <a:pos x="8" y="0"/>
                  </a:cxn>
                  <a:cxn ang="0">
                    <a:pos x="4" y="2"/>
                  </a:cxn>
                  <a:cxn ang="0">
                    <a:pos x="0" y="8"/>
                  </a:cxn>
                  <a:cxn ang="0">
                    <a:pos x="0" y="8"/>
                  </a:cxn>
                  <a:cxn ang="0">
                    <a:pos x="24" y="14"/>
                  </a:cxn>
                  <a:cxn ang="0">
                    <a:pos x="24" y="14"/>
                  </a:cxn>
                  <a:cxn ang="0">
                    <a:pos x="26" y="14"/>
                  </a:cxn>
                  <a:cxn ang="0">
                    <a:pos x="30" y="14"/>
                  </a:cxn>
                  <a:cxn ang="0">
                    <a:pos x="30" y="14"/>
                  </a:cxn>
                  <a:cxn ang="0">
                    <a:pos x="40" y="8"/>
                  </a:cxn>
                  <a:cxn ang="0">
                    <a:pos x="40" y="8"/>
                  </a:cxn>
                  <a:cxn ang="0">
                    <a:pos x="20" y="2"/>
                  </a:cxn>
                  <a:cxn ang="0">
                    <a:pos x="20" y="2"/>
                  </a:cxn>
                  <a:cxn ang="0">
                    <a:pos x="10" y="0"/>
                  </a:cxn>
                  <a:cxn ang="0">
                    <a:pos x="10" y="0"/>
                  </a:cxn>
                </a:cxnLst>
                <a:rect l="0" t="0" r="r" b="b"/>
                <a:pathLst>
                  <a:path w="40" h="14">
                    <a:moveTo>
                      <a:pt x="10" y="0"/>
                    </a:moveTo>
                    <a:lnTo>
                      <a:pt x="10" y="0"/>
                    </a:lnTo>
                    <a:lnTo>
                      <a:pt x="8" y="0"/>
                    </a:lnTo>
                    <a:lnTo>
                      <a:pt x="4" y="2"/>
                    </a:lnTo>
                    <a:lnTo>
                      <a:pt x="0" y="8"/>
                    </a:lnTo>
                    <a:lnTo>
                      <a:pt x="0" y="8"/>
                    </a:lnTo>
                    <a:lnTo>
                      <a:pt x="24" y="14"/>
                    </a:lnTo>
                    <a:lnTo>
                      <a:pt x="24" y="14"/>
                    </a:lnTo>
                    <a:lnTo>
                      <a:pt x="26" y="14"/>
                    </a:lnTo>
                    <a:lnTo>
                      <a:pt x="30" y="14"/>
                    </a:lnTo>
                    <a:lnTo>
                      <a:pt x="30" y="14"/>
                    </a:lnTo>
                    <a:lnTo>
                      <a:pt x="40" y="8"/>
                    </a:lnTo>
                    <a:lnTo>
                      <a:pt x="40" y="8"/>
                    </a:lnTo>
                    <a:lnTo>
                      <a:pt x="20" y="2"/>
                    </a:lnTo>
                    <a:lnTo>
                      <a:pt x="20" y="2"/>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9" name="Freeform 215"/>
              <p:cNvSpPr/>
              <p:nvPr/>
            </p:nvSpPr>
            <p:spPr bwMode="auto">
              <a:xfrm>
                <a:off x="2207" y="597"/>
                <a:ext cx="42" cy="12"/>
              </a:xfrm>
              <a:custGeom>
                <a:avLst/>
                <a:gdLst/>
                <a:ahLst/>
                <a:cxnLst>
                  <a:cxn ang="0">
                    <a:pos x="0" y="6"/>
                  </a:cxn>
                  <a:cxn ang="0">
                    <a:pos x="0" y="6"/>
                  </a:cxn>
                  <a:cxn ang="0">
                    <a:pos x="24" y="10"/>
                  </a:cxn>
                  <a:cxn ang="0">
                    <a:pos x="24" y="10"/>
                  </a:cxn>
                  <a:cxn ang="0">
                    <a:pos x="28" y="12"/>
                  </a:cxn>
                  <a:cxn ang="0">
                    <a:pos x="32" y="12"/>
                  </a:cxn>
                  <a:cxn ang="0">
                    <a:pos x="32" y="12"/>
                  </a:cxn>
                  <a:cxn ang="0">
                    <a:pos x="42" y="6"/>
                  </a:cxn>
                  <a:cxn ang="0">
                    <a:pos x="42" y="6"/>
                  </a:cxn>
                  <a:cxn ang="0">
                    <a:pos x="32" y="2"/>
                  </a:cxn>
                  <a:cxn ang="0">
                    <a:pos x="22" y="0"/>
                  </a:cxn>
                  <a:cxn ang="0">
                    <a:pos x="10" y="0"/>
                  </a:cxn>
                  <a:cxn ang="0">
                    <a:pos x="0" y="6"/>
                  </a:cxn>
                  <a:cxn ang="0">
                    <a:pos x="0" y="6"/>
                  </a:cxn>
                </a:cxnLst>
                <a:rect l="0" t="0" r="r" b="b"/>
                <a:pathLst>
                  <a:path w="42" h="12">
                    <a:moveTo>
                      <a:pt x="0" y="6"/>
                    </a:moveTo>
                    <a:lnTo>
                      <a:pt x="0" y="6"/>
                    </a:lnTo>
                    <a:lnTo>
                      <a:pt x="24" y="10"/>
                    </a:lnTo>
                    <a:lnTo>
                      <a:pt x="24" y="10"/>
                    </a:lnTo>
                    <a:lnTo>
                      <a:pt x="28" y="12"/>
                    </a:lnTo>
                    <a:lnTo>
                      <a:pt x="32" y="12"/>
                    </a:lnTo>
                    <a:lnTo>
                      <a:pt x="32" y="12"/>
                    </a:lnTo>
                    <a:lnTo>
                      <a:pt x="42" y="6"/>
                    </a:lnTo>
                    <a:lnTo>
                      <a:pt x="42" y="6"/>
                    </a:lnTo>
                    <a:lnTo>
                      <a:pt x="32" y="2"/>
                    </a:lnTo>
                    <a:lnTo>
                      <a:pt x="22" y="0"/>
                    </a:lnTo>
                    <a:lnTo>
                      <a:pt x="10"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0" name="Freeform 216"/>
              <p:cNvSpPr/>
              <p:nvPr/>
            </p:nvSpPr>
            <p:spPr bwMode="auto">
              <a:xfrm>
                <a:off x="2179" y="637"/>
                <a:ext cx="24" cy="16"/>
              </a:xfrm>
              <a:custGeom>
                <a:avLst/>
                <a:gdLst/>
                <a:ahLst/>
                <a:cxnLst>
                  <a:cxn ang="0">
                    <a:pos x="12" y="14"/>
                  </a:cxn>
                  <a:cxn ang="0">
                    <a:pos x="12" y="14"/>
                  </a:cxn>
                  <a:cxn ang="0">
                    <a:pos x="20" y="16"/>
                  </a:cxn>
                  <a:cxn ang="0">
                    <a:pos x="20" y="16"/>
                  </a:cxn>
                  <a:cxn ang="0">
                    <a:pos x="20" y="14"/>
                  </a:cxn>
                  <a:cxn ang="0">
                    <a:pos x="20" y="14"/>
                  </a:cxn>
                  <a:cxn ang="0">
                    <a:pos x="24" y="0"/>
                  </a:cxn>
                  <a:cxn ang="0">
                    <a:pos x="24" y="0"/>
                  </a:cxn>
                  <a:cxn ang="0">
                    <a:pos x="0" y="12"/>
                  </a:cxn>
                  <a:cxn ang="0">
                    <a:pos x="0" y="12"/>
                  </a:cxn>
                  <a:cxn ang="0">
                    <a:pos x="6" y="14"/>
                  </a:cxn>
                  <a:cxn ang="0">
                    <a:pos x="12" y="14"/>
                  </a:cxn>
                  <a:cxn ang="0">
                    <a:pos x="12" y="14"/>
                  </a:cxn>
                </a:cxnLst>
                <a:rect l="0" t="0" r="r" b="b"/>
                <a:pathLst>
                  <a:path w="24" h="16">
                    <a:moveTo>
                      <a:pt x="12" y="14"/>
                    </a:moveTo>
                    <a:lnTo>
                      <a:pt x="12" y="14"/>
                    </a:lnTo>
                    <a:lnTo>
                      <a:pt x="20" y="16"/>
                    </a:lnTo>
                    <a:lnTo>
                      <a:pt x="20" y="16"/>
                    </a:lnTo>
                    <a:lnTo>
                      <a:pt x="20" y="14"/>
                    </a:lnTo>
                    <a:lnTo>
                      <a:pt x="20" y="14"/>
                    </a:lnTo>
                    <a:lnTo>
                      <a:pt x="24" y="0"/>
                    </a:lnTo>
                    <a:lnTo>
                      <a:pt x="24" y="0"/>
                    </a:lnTo>
                    <a:lnTo>
                      <a:pt x="0" y="12"/>
                    </a:lnTo>
                    <a:lnTo>
                      <a:pt x="0" y="12"/>
                    </a:lnTo>
                    <a:lnTo>
                      <a:pt x="6" y="14"/>
                    </a:lnTo>
                    <a:lnTo>
                      <a:pt x="12" y="14"/>
                    </a:lnTo>
                    <a:lnTo>
                      <a:pt x="1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1" name="Freeform 217"/>
              <p:cNvSpPr/>
              <p:nvPr/>
            </p:nvSpPr>
            <p:spPr bwMode="auto">
              <a:xfrm>
                <a:off x="2203" y="627"/>
                <a:ext cx="18" cy="26"/>
              </a:xfrm>
              <a:custGeom>
                <a:avLst/>
                <a:gdLst/>
                <a:ahLst/>
                <a:cxnLst>
                  <a:cxn ang="0">
                    <a:pos x="10" y="24"/>
                  </a:cxn>
                  <a:cxn ang="0">
                    <a:pos x="10" y="24"/>
                  </a:cxn>
                  <a:cxn ang="0">
                    <a:pos x="12" y="16"/>
                  </a:cxn>
                  <a:cxn ang="0">
                    <a:pos x="12" y="16"/>
                  </a:cxn>
                  <a:cxn ang="0">
                    <a:pos x="16" y="6"/>
                  </a:cxn>
                  <a:cxn ang="0">
                    <a:pos x="16" y="6"/>
                  </a:cxn>
                  <a:cxn ang="0">
                    <a:pos x="18" y="0"/>
                  </a:cxn>
                  <a:cxn ang="0">
                    <a:pos x="18" y="0"/>
                  </a:cxn>
                  <a:cxn ang="0">
                    <a:pos x="10" y="4"/>
                  </a:cxn>
                  <a:cxn ang="0">
                    <a:pos x="10" y="4"/>
                  </a:cxn>
                  <a:cxn ang="0">
                    <a:pos x="8" y="6"/>
                  </a:cxn>
                  <a:cxn ang="0">
                    <a:pos x="4" y="8"/>
                  </a:cxn>
                  <a:cxn ang="0">
                    <a:pos x="4" y="8"/>
                  </a:cxn>
                  <a:cxn ang="0">
                    <a:pos x="0" y="26"/>
                  </a:cxn>
                  <a:cxn ang="0">
                    <a:pos x="0" y="26"/>
                  </a:cxn>
                  <a:cxn ang="0">
                    <a:pos x="6" y="26"/>
                  </a:cxn>
                  <a:cxn ang="0">
                    <a:pos x="8" y="26"/>
                  </a:cxn>
                  <a:cxn ang="0">
                    <a:pos x="10" y="24"/>
                  </a:cxn>
                  <a:cxn ang="0">
                    <a:pos x="10" y="24"/>
                  </a:cxn>
                </a:cxnLst>
                <a:rect l="0" t="0" r="r" b="b"/>
                <a:pathLst>
                  <a:path w="18" h="26">
                    <a:moveTo>
                      <a:pt x="10" y="24"/>
                    </a:moveTo>
                    <a:lnTo>
                      <a:pt x="10" y="24"/>
                    </a:lnTo>
                    <a:lnTo>
                      <a:pt x="12" y="16"/>
                    </a:lnTo>
                    <a:lnTo>
                      <a:pt x="12" y="16"/>
                    </a:lnTo>
                    <a:lnTo>
                      <a:pt x="16" y="6"/>
                    </a:lnTo>
                    <a:lnTo>
                      <a:pt x="16" y="6"/>
                    </a:lnTo>
                    <a:lnTo>
                      <a:pt x="18" y="0"/>
                    </a:lnTo>
                    <a:lnTo>
                      <a:pt x="18" y="0"/>
                    </a:lnTo>
                    <a:lnTo>
                      <a:pt x="10" y="4"/>
                    </a:lnTo>
                    <a:lnTo>
                      <a:pt x="10" y="4"/>
                    </a:lnTo>
                    <a:lnTo>
                      <a:pt x="8" y="6"/>
                    </a:lnTo>
                    <a:lnTo>
                      <a:pt x="4" y="8"/>
                    </a:lnTo>
                    <a:lnTo>
                      <a:pt x="4" y="8"/>
                    </a:lnTo>
                    <a:lnTo>
                      <a:pt x="0" y="26"/>
                    </a:lnTo>
                    <a:lnTo>
                      <a:pt x="0" y="26"/>
                    </a:lnTo>
                    <a:lnTo>
                      <a:pt x="6" y="26"/>
                    </a:lnTo>
                    <a:lnTo>
                      <a:pt x="8" y="26"/>
                    </a:lnTo>
                    <a:lnTo>
                      <a:pt x="10" y="24"/>
                    </a:lnTo>
                    <a:lnTo>
                      <a:pt x="1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2" name="Freeform 218"/>
              <p:cNvSpPr/>
              <p:nvPr/>
            </p:nvSpPr>
            <p:spPr bwMode="auto">
              <a:xfrm>
                <a:off x="2217" y="617"/>
                <a:ext cx="20" cy="34"/>
              </a:xfrm>
              <a:custGeom>
                <a:avLst/>
                <a:gdLst/>
                <a:ahLst/>
                <a:cxnLst>
                  <a:cxn ang="0">
                    <a:pos x="20" y="0"/>
                  </a:cxn>
                  <a:cxn ang="0">
                    <a:pos x="20" y="0"/>
                  </a:cxn>
                  <a:cxn ang="0">
                    <a:pos x="10" y="6"/>
                  </a:cxn>
                  <a:cxn ang="0">
                    <a:pos x="10" y="6"/>
                  </a:cxn>
                  <a:cxn ang="0">
                    <a:pos x="8" y="8"/>
                  </a:cxn>
                  <a:cxn ang="0">
                    <a:pos x="8" y="12"/>
                  </a:cxn>
                  <a:cxn ang="0">
                    <a:pos x="8" y="12"/>
                  </a:cxn>
                  <a:cxn ang="0">
                    <a:pos x="0" y="34"/>
                  </a:cxn>
                  <a:cxn ang="0">
                    <a:pos x="0" y="34"/>
                  </a:cxn>
                  <a:cxn ang="0">
                    <a:pos x="8" y="34"/>
                  </a:cxn>
                  <a:cxn ang="0">
                    <a:pos x="10" y="32"/>
                  </a:cxn>
                  <a:cxn ang="0">
                    <a:pos x="12" y="30"/>
                  </a:cxn>
                  <a:cxn ang="0">
                    <a:pos x="12" y="30"/>
                  </a:cxn>
                  <a:cxn ang="0">
                    <a:pos x="14" y="20"/>
                  </a:cxn>
                  <a:cxn ang="0">
                    <a:pos x="14" y="20"/>
                  </a:cxn>
                  <a:cxn ang="0">
                    <a:pos x="20" y="0"/>
                  </a:cxn>
                  <a:cxn ang="0">
                    <a:pos x="20" y="0"/>
                  </a:cxn>
                </a:cxnLst>
                <a:rect l="0" t="0" r="r" b="b"/>
                <a:pathLst>
                  <a:path w="20" h="34">
                    <a:moveTo>
                      <a:pt x="20" y="0"/>
                    </a:moveTo>
                    <a:lnTo>
                      <a:pt x="20" y="0"/>
                    </a:lnTo>
                    <a:lnTo>
                      <a:pt x="10" y="6"/>
                    </a:lnTo>
                    <a:lnTo>
                      <a:pt x="10" y="6"/>
                    </a:lnTo>
                    <a:lnTo>
                      <a:pt x="8" y="8"/>
                    </a:lnTo>
                    <a:lnTo>
                      <a:pt x="8" y="12"/>
                    </a:lnTo>
                    <a:lnTo>
                      <a:pt x="8" y="12"/>
                    </a:lnTo>
                    <a:lnTo>
                      <a:pt x="0" y="34"/>
                    </a:lnTo>
                    <a:lnTo>
                      <a:pt x="0" y="34"/>
                    </a:lnTo>
                    <a:lnTo>
                      <a:pt x="8" y="34"/>
                    </a:lnTo>
                    <a:lnTo>
                      <a:pt x="10" y="32"/>
                    </a:lnTo>
                    <a:lnTo>
                      <a:pt x="12" y="30"/>
                    </a:lnTo>
                    <a:lnTo>
                      <a:pt x="12" y="30"/>
                    </a:lnTo>
                    <a:lnTo>
                      <a:pt x="14" y="20"/>
                    </a:lnTo>
                    <a:lnTo>
                      <a:pt x="14" y="20"/>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3" name="Freeform 219"/>
              <p:cNvSpPr/>
              <p:nvPr/>
            </p:nvSpPr>
            <p:spPr bwMode="auto">
              <a:xfrm>
                <a:off x="2233" y="609"/>
                <a:ext cx="18" cy="36"/>
              </a:xfrm>
              <a:custGeom>
                <a:avLst/>
                <a:gdLst/>
                <a:ahLst/>
                <a:cxnLst>
                  <a:cxn ang="0">
                    <a:pos x="10" y="6"/>
                  </a:cxn>
                  <a:cxn ang="0">
                    <a:pos x="10" y="6"/>
                  </a:cxn>
                  <a:cxn ang="0">
                    <a:pos x="8" y="10"/>
                  </a:cxn>
                  <a:cxn ang="0">
                    <a:pos x="6" y="14"/>
                  </a:cxn>
                  <a:cxn ang="0">
                    <a:pos x="6" y="14"/>
                  </a:cxn>
                  <a:cxn ang="0">
                    <a:pos x="0" y="36"/>
                  </a:cxn>
                  <a:cxn ang="0">
                    <a:pos x="0" y="36"/>
                  </a:cxn>
                  <a:cxn ang="0">
                    <a:pos x="8" y="30"/>
                  </a:cxn>
                  <a:cxn ang="0">
                    <a:pos x="16" y="22"/>
                  </a:cxn>
                  <a:cxn ang="0">
                    <a:pos x="18" y="12"/>
                  </a:cxn>
                  <a:cxn ang="0">
                    <a:pos x="18" y="0"/>
                  </a:cxn>
                  <a:cxn ang="0">
                    <a:pos x="18" y="0"/>
                  </a:cxn>
                  <a:cxn ang="0">
                    <a:pos x="10" y="6"/>
                  </a:cxn>
                  <a:cxn ang="0">
                    <a:pos x="10" y="6"/>
                  </a:cxn>
                </a:cxnLst>
                <a:rect l="0" t="0" r="r" b="b"/>
                <a:pathLst>
                  <a:path w="18" h="36">
                    <a:moveTo>
                      <a:pt x="10" y="6"/>
                    </a:moveTo>
                    <a:lnTo>
                      <a:pt x="10" y="6"/>
                    </a:lnTo>
                    <a:lnTo>
                      <a:pt x="8" y="10"/>
                    </a:lnTo>
                    <a:lnTo>
                      <a:pt x="6" y="14"/>
                    </a:lnTo>
                    <a:lnTo>
                      <a:pt x="6" y="14"/>
                    </a:lnTo>
                    <a:lnTo>
                      <a:pt x="0" y="36"/>
                    </a:lnTo>
                    <a:lnTo>
                      <a:pt x="0" y="36"/>
                    </a:lnTo>
                    <a:lnTo>
                      <a:pt x="8" y="30"/>
                    </a:lnTo>
                    <a:lnTo>
                      <a:pt x="16" y="22"/>
                    </a:lnTo>
                    <a:lnTo>
                      <a:pt x="18" y="12"/>
                    </a:lnTo>
                    <a:lnTo>
                      <a:pt x="18" y="0"/>
                    </a:lnTo>
                    <a:lnTo>
                      <a:pt x="18" y="0"/>
                    </a:lnTo>
                    <a:lnTo>
                      <a:pt x="10" y="6"/>
                    </a:lnTo>
                    <a:lnTo>
                      <a:pt x="1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4" name="Freeform 220"/>
              <p:cNvSpPr/>
              <p:nvPr/>
            </p:nvSpPr>
            <p:spPr bwMode="auto">
              <a:xfrm>
                <a:off x="2137" y="567"/>
                <a:ext cx="24" cy="10"/>
              </a:xfrm>
              <a:custGeom>
                <a:avLst/>
                <a:gdLst/>
                <a:ahLst/>
                <a:cxnLst>
                  <a:cxn ang="0">
                    <a:pos x="14" y="2"/>
                  </a:cxn>
                  <a:cxn ang="0">
                    <a:pos x="14" y="2"/>
                  </a:cxn>
                  <a:cxn ang="0">
                    <a:pos x="14" y="0"/>
                  </a:cxn>
                  <a:cxn ang="0">
                    <a:pos x="14" y="0"/>
                  </a:cxn>
                  <a:cxn ang="0">
                    <a:pos x="8" y="4"/>
                  </a:cxn>
                  <a:cxn ang="0">
                    <a:pos x="8" y="4"/>
                  </a:cxn>
                  <a:cxn ang="0">
                    <a:pos x="4" y="8"/>
                  </a:cxn>
                  <a:cxn ang="0">
                    <a:pos x="0" y="10"/>
                  </a:cxn>
                  <a:cxn ang="0">
                    <a:pos x="0" y="10"/>
                  </a:cxn>
                  <a:cxn ang="0">
                    <a:pos x="24" y="10"/>
                  </a:cxn>
                  <a:cxn ang="0">
                    <a:pos x="24" y="10"/>
                  </a:cxn>
                  <a:cxn ang="0">
                    <a:pos x="14" y="2"/>
                  </a:cxn>
                  <a:cxn ang="0">
                    <a:pos x="14" y="2"/>
                  </a:cxn>
                </a:cxnLst>
                <a:rect l="0" t="0" r="r" b="b"/>
                <a:pathLst>
                  <a:path w="24" h="10">
                    <a:moveTo>
                      <a:pt x="14" y="2"/>
                    </a:moveTo>
                    <a:lnTo>
                      <a:pt x="14" y="2"/>
                    </a:lnTo>
                    <a:lnTo>
                      <a:pt x="14" y="0"/>
                    </a:lnTo>
                    <a:lnTo>
                      <a:pt x="14" y="0"/>
                    </a:lnTo>
                    <a:lnTo>
                      <a:pt x="8" y="4"/>
                    </a:lnTo>
                    <a:lnTo>
                      <a:pt x="8" y="4"/>
                    </a:lnTo>
                    <a:lnTo>
                      <a:pt x="4" y="8"/>
                    </a:lnTo>
                    <a:lnTo>
                      <a:pt x="0" y="10"/>
                    </a:lnTo>
                    <a:lnTo>
                      <a:pt x="0" y="10"/>
                    </a:lnTo>
                    <a:lnTo>
                      <a:pt x="24" y="10"/>
                    </a:lnTo>
                    <a:lnTo>
                      <a:pt x="24" y="10"/>
                    </a:lnTo>
                    <a:lnTo>
                      <a:pt x="14" y="2"/>
                    </a:lnTo>
                    <a:lnTo>
                      <a:pt x="14"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5" name="Freeform 221"/>
              <p:cNvSpPr/>
              <p:nvPr/>
            </p:nvSpPr>
            <p:spPr bwMode="auto">
              <a:xfrm>
                <a:off x="2153" y="561"/>
                <a:ext cx="26" cy="16"/>
              </a:xfrm>
              <a:custGeom>
                <a:avLst/>
                <a:gdLst/>
                <a:ahLst/>
                <a:cxnLst>
                  <a:cxn ang="0">
                    <a:pos x="18" y="16"/>
                  </a:cxn>
                  <a:cxn ang="0">
                    <a:pos x="18" y="16"/>
                  </a:cxn>
                  <a:cxn ang="0">
                    <a:pos x="26" y="16"/>
                  </a:cxn>
                  <a:cxn ang="0">
                    <a:pos x="26" y="16"/>
                  </a:cxn>
                  <a:cxn ang="0">
                    <a:pos x="22" y="12"/>
                  </a:cxn>
                  <a:cxn ang="0">
                    <a:pos x="22" y="12"/>
                  </a:cxn>
                  <a:cxn ang="0">
                    <a:pos x="14" y="4"/>
                  </a:cxn>
                  <a:cxn ang="0">
                    <a:pos x="14" y="4"/>
                  </a:cxn>
                  <a:cxn ang="0">
                    <a:pos x="8" y="0"/>
                  </a:cxn>
                  <a:cxn ang="0">
                    <a:pos x="8" y="0"/>
                  </a:cxn>
                  <a:cxn ang="0">
                    <a:pos x="4" y="2"/>
                  </a:cxn>
                  <a:cxn ang="0">
                    <a:pos x="0" y="4"/>
                  </a:cxn>
                  <a:cxn ang="0">
                    <a:pos x="0" y="4"/>
                  </a:cxn>
                  <a:cxn ang="0">
                    <a:pos x="12" y="16"/>
                  </a:cxn>
                  <a:cxn ang="0">
                    <a:pos x="12" y="16"/>
                  </a:cxn>
                  <a:cxn ang="0">
                    <a:pos x="14" y="16"/>
                  </a:cxn>
                  <a:cxn ang="0">
                    <a:pos x="18" y="16"/>
                  </a:cxn>
                  <a:cxn ang="0">
                    <a:pos x="18" y="16"/>
                  </a:cxn>
                </a:cxnLst>
                <a:rect l="0" t="0" r="r" b="b"/>
                <a:pathLst>
                  <a:path w="26" h="16">
                    <a:moveTo>
                      <a:pt x="18" y="16"/>
                    </a:moveTo>
                    <a:lnTo>
                      <a:pt x="18" y="16"/>
                    </a:lnTo>
                    <a:lnTo>
                      <a:pt x="26" y="16"/>
                    </a:lnTo>
                    <a:lnTo>
                      <a:pt x="26" y="16"/>
                    </a:lnTo>
                    <a:lnTo>
                      <a:pt x="22" y="12"/>
                    </a:lnTo>
                    <a:lnTo>
                      <a:pt x="22" y="12"/>
                    </a:lnTo>
                    <a:lnTo>
                      <a:pt x="14" y="4"/>
                    </a:lnTo>
                    <a:lnTo>
                      <a:pt x="14" y="4"/>
                    </a:lnTo>
                    <a:lnTo>
                      <a:pt x="8" y="0"/>
                    </a:lnTo>
                    <a:lnTo>
                      <a:pt x="8" y="0"/>
                    </a:lnTo>
                    <a:lnTo>
                      <a:pt x="4" y="2"/>
                    </a:lnTo>
                    <a:lnTo>
                      <a:pt x="0" y="4"/>
                    </a:lnTo>
                    <a:lnTo>
                      <a:pt x="0" y="4"/>
                    </a:lnTo>
                    <a:lnTo>
                      <a:pt x="12" y="16"/>
                    </a:lnTo>
                    <a:lnTo>
                      <a:pt x="12" y="16"/>
                    </a:lnTo>
                    <a:lnTo>
                      <a:pt x="14" y="16"/>
                    </a:lnTo>
                    <a:lnTo>
                      <a:pt x="18" y="16"/>
                    </a:lnTo>
                    <a:lnTo>
                      <a:pt x="18"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6" name="Freeform 222"/>
              <p:cNvSpPr/>
              <p:nvPr/>
            </p:nvSpPr>
            <p:spPr bwMode="auto">
              <a:xfrm>
                <a:off x="2165" y="557"/>
                <a:ext cx="30" cy="20"/>
              </a:xfrm>
              <a:custGeom>
                <a:avLst/>
                <a:gdLst/>
                <a:ahLst/>
                <a:cxnLst>
                  <a:cxn ang="0">
                    <a:pos x="20" y="20"/>
                  </a:cxn>
                  <a:cxn ang="0">
                    <a:pos x="20" y="20"/>
                  </a:cxn>
                  <a:cxn ang="0">
                    <a:pos x="30" y="18"/>
                  </a:cxn>
                  <a:cxn ang="0">
                    <a:pos x="30" y="18"/>
                  </a:cxn>
                  <a:cxn ang="0">
                    <a:pos x="16" y="8"/>
                  </a:cxn>
                  <a:cxn ang="0">
                    <a:pos x="16" y="8"/>
                  </a:cxn>
                  <a:cxn ang="0">
                    <a:pos x="10" y="2"/>
                  </a:cxn>
                  <a:cxn ang="0">
                    <a:pos x="10" y="2"/>
                  </a:cxn>
                  <a:cxn ang="0">
                    <a:pos x="8" y="0"/>
                  </a:cxn>
                  <a:cxn ang="0">
                    <a:pos x="6" y="0"/>
                  </a:cxn>
                  <a:cxn ang="0">
                    <a:pos x="0" y="2"/>
                  </a:cxn>
                  <a:cxn ang="0">
                    <a:pos x="0" y="2"/>
                  </a:cxn>
                  <a:cxn ang="0">
                    <a:pos x="14" y="16"/>
                  </a:cxn>
                  <a:cxn ang="0">
                    <a:pos x="14" y="16"/>
                  </a:cxn>
                  <a:cxn ang="0">
                    <a:pos x="16" y="18"/>
                  </a:cxn>
                  <a:cxn ang="0">
                    <a:pos x="20" y="20"/>
                  </a:cxn>
                  <a:cxn ang="0">
                    <a:pos x="20" y="20"/>
                  </a:cxn>
                </a:cxnLst>
                <a:rect l="0" t="0" r="r" b="b"/>
                <a:pathLst>
                  <a:path w="30" h="20">
                    <a:moveTo>
                      <a:pt x="20" y="20"/>
                    </a:moveTo>
                    <a:lnTo>
                      <a:pt x="20" y="20"/>
                    </a:lnTo>
                    <a:lnTo>
                      <a:pt x="30" y="18"/>
                    </a:lnTo>
                    <a:lnTo>
                      <a:pt x="30" y="18"/>
                    </a:lnTo>
                    <a:lnTo>
                      <a:pt x="16" y="8"/>
                    </a:lnTo>
                    <a:lnTo>
                      <a:pt x="16" y="8"/>
                    </a:lnTo>
                    <a:lnTo>
                      <a:pt x="10" y="2"/>
                    </a:lnTo>
                    <a:lnTo>
                      <a:pt x="10" y="2"/>
                    </a:lnTo>
                    <a:lnTo>
                      <a:pt x="8" y="0"/>
                    </a:lnTo>
                    <a:lnTo>
                      <a:pt x="6" y="0"/>
                    </a:lnTo>
                    <a:lnTo>
                      <a:pt x="0" y="2"/>
                    </a:lnTo>
                    <a:lnTo>
                      <a:pt x="0" y="2"/>
                    </a:lnTo>
                    <a:lnTo>
                      <a:pt x="14" y="16"/>
                    </a:lnTo>
                    <a:lnTo>
                      <a:pt x="14" y="16"/>
                    </a:lnTo>
                    <a:lnTo>
                      <a:pt x="16" y="18"/>
                    </a:lnTo>
                    <a:lnTo>
                      <a:pt x="20" y="20"/>
                    </a:lnTo>
                    <a:lnTo>
                      <a:pt x="2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7" name="Freeform 223"/>
              <p:cNvSpPr/>
              <p:nvPr/>
            </p:nvSpPr>
            <p:spPr bwMode="auto">
              <a:xfrm>
                <a:off x="2179" y="557"/>
                <a:ext cx="30" cy="18"/>
              </a:xfrm>
              <a:custGeom>
                <a:avLst/>
                <a:gdLst/>
                <a:ahLst/>
                <a:cxnLst>
                  <a:cxn ang="0">
                    <a:pos x="20" y="18"/>
                  </a:cxn>
                  <a:cxn ang="0">
                    <a:pos x="20" y="18"/>
                  </a:cxn>
                  <a:cxn ang="0">
                    <a:pos x="30" y="18"/>
                  </a:cxn>
                  <a:cxn ang="0">
                    <a:pos x="30" y="18"/>
                  </a:cxn>
                  <a:cxn ang="0">
                    <a:pos x="24" y="10"/>
                  </a:cxn>
                  <a:cxn ang="0">
                    <a:pos x="18" y="4"/>
                  </a:cxn>
                  <a:cxn ang="0">
                    <a:pos x="8" y="2"/>
                  </a:cxn>
                  <a:cxn ang="0">
                    <a:pos x="0" y="0"/>
                  </a:cxn>
                  <a:cxn ang="0">
                    <a:pos x="0" y="0"/>
                  </a:cxn>
                  <a:cxn ang="0">
                    <a:pos x="14" y="14"/>
                  </a:cxn>
                  <a:cxn ang="0">
                    <a:pos x="14" y="14"/>
                  </a:cxn>
                  <a:cxn ang="0">
                    <a:pos x="20" y="18"/>
                  </a:cxn>
                  <a:cxn ang="0">
                    <a:pos x="20" y="18"/>
                  </a:cxn>
                </a:cxnLst>
                <a:rect l="0" t="0" r="r" b="b"/>
                <a:pathLst>
                  <a:path w="30" h="18">
                    <a:moveTo>
                      <a:pt x="20" y="18"/>
                    </a:moveTo>
                    <a:lnTo>
                      <a:pt x="20" y="18"/>
                    </a:lnTo>
                    <a:lnTo>
                      <a:pt x="30" y="18"/>
                    </a:lnTo>
                    <a:lnTo>
                      <a:pt x="30" y="18"/>
                    </a:lnTo>
                    <a:lnTo>
                      <a:pt x="24" y="10"/>
                    </a:lnTo>
                    <a:lnTo>
                      <a:pt x="18" y="4"/>
                    </a:lnTo>
                    <a:lnTo>
                      <a:pt x="8" y="2"/>
                    </a:lnTo>
                    <a:lnTo>
                      <a:pt x="0" y="0"/>
                    </a:lnTo>
                    <a:lnTo>
                      <a:pt x="0" y="0"/>
                    </a:lnTo>
                    <a:lnTo>
                      <a:pt x="14" y="14"/>
                    </a:lnTo>
                    <a:lnTo>
                      <a:pt x="14" y="14"/>
                    </a:lnTo>
                    <a:lnTo>
                      <a:pt x="20" y="18"/>
                    </a:lnTo>
                    <a:lnTo>
                      <a:pt x="2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8" name="Freeform 224"/>
              <p:cNvSpPr/>
              <p:nvPr/>
            </p:nvSpPr>
            <p:spPr bwMode="auto">
              <a:xfrm>
                <a:off x="2137" y="581"/>
                <a:ext cx="24" cy="10"/>
              </a:xfrm>
              <a:custGeom>
                <a:avLst/>
                <a:gdLst/>
                <a:ahLst/>
                <a:cxnLst>
                  <a:cxn ang="0">
                    <a:pos x="8" y="6"/>
                  </a:cxn>
                  <a:cxn ang="0">
                    <a:pos x="8" y="6"/>
                  </a:cxn>
                  <a:cxn ang="0">
                    <a:pos x="14" y="10"/>
                  </a:cxn>
                  <a:cxn ang="0">
                    <a:pos x="14" y="10"/>
                  </a:cxn>
                  <a:cxn ang="0">
                    <a:pos x="14" y="8"/>
                  </a:cxn>
                  <a:cxn ang="0">
                    <a:pos x="14" y="8"/>
                  </a:cxn>
                  <a:cxn ang="0">
                    <a:pos x="24" y="0"/>
                  </a:cxn>
                  <a:cxn ang="0">
                    <a:pos x="24" y="0"/>
                  </a:cxn>
                  <a:cxn ang="0">
                    <a:pos x="0" y="0"/>
                  </a:cxn>
                  <a:cxn ang="0">
                    <a:pos x="0" y="0"/>
                  </a:cxn>
                  <a:cxn ang="0">
                    <a:pos x="4" y="2"/>
                  </a:cxn>
                  <a:cxn ang="0">
                    <a:pos x="8" y="6"/>
                  </a:cxn>
                  <a:cxn ang="0">
                    <a:pos x="8" y="6"/>
                  </a:cxn>
                </a:cxnLst>
                <a:rect l="0" t="0" r="r" b="b"/>
                <a:pathLst>
                  <a:path w="24" h="10">
                    <a:moveTo>
                      <a:pt x="8" y="6"/>
                    </a:moveTo>
                    <a:lnTo>
                      <a:pt x="8" y="6"/>
                    </a:lnTo>
                    <a:lnTo>
                      <a:pt x="14" y="10"/>
                    </a:lnTo>
                    <a:lnTo>
                      <a:pt x="14" y="10"/>
                    </a:lnTo>
                    <a:lnTo>
                      <a:pt x="14" y="8"/>
                    </a:lnTo>
                    <a:lnTo>
                      <a:pt x="14" y="8"/>
                    </a:lnTo>
                    <a:lnTo>
                      <a:pt x="24" y="0"/>
                    </a:lnTo>
                    <a:lnTo>
                      <a:pt x="24" y="0"/>
                    </a:lnTo>
                    <a:lnTo>
                      <a:pt x="0" y="0"/>
                    </a:lnTo>
                    <a:lnTo>
                      <a:pt x="0" y="0"/>
                    </a:lnTo>
                    <a:lnTo>
                      <a:pt x="4" y="2"/>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9" name="Freeform 225"/>
              <p:cNvSpPr/>
              <p:nvPr/>
            </p:nvSpPr>
            <p:spPr bwMode="auto">
              <a:xfrm>
                <a:off x="2153" y="581"/>
                <a:ext cx="26" cy="16"/>
              </a:xfrm>
              <a:custGeom>
                <a:avLst/>
                <a:gdLst/>
                <a:ahLst/>
                <a:cxnLst>
                  <a:cxn ang="0">
                    <a:pos x="10" y="16"/>
                  </a:cxn>
                  <a:cxn ang="0">
                    <a:pos x="10" y="16"/>
                  </a:cxn>
                  <a:cxn ang="0">
                    <a:pos x="14" y="10"/>
                  </a:cxn>
                  <a:cxn ang="0">
                    <a:pos x="14" y="10"/>
                  </a:cxn>
                  <a:cxn ang="0">
                    <a:pos x="22" y="4"/>
                  </a:cxn>
                  <a:cxn ang="0">
                    <a:pos x="22" y="4"/>
                  </a:cxn>
                  <a:cxn ang="0">
                    <a:pos x="26" y="0"/>
                  </a:cxn>
                  <a:cxn ang="0">
                    <a:pos x="26" y="0"/>
                  </a:cxn>
                  <a:cxn ang="0">
                    <a:pos x="18" y="0"/>
                  </a:cxn>
                  <a:cxn ang="0">
                    <a:pos x="18" y="0"/>
                  </a:cxn>
                  <a:cxn ang="0">
                    <a:pos x="14" y="0"/>
                  </a:cxn>
                  <a:cxn ang="0">
                    <a:pos x="12" y="0"/>
                  </a:cxn>
                  <a:cxn ang="0">
                    <a:pos x="12" y="0"/>
                  </a:cxn>
                  <a:cxn ang="0">
                    <a:pos x="0" y="10"/>
                  </a:cxn>
                  <a:cxn ang="0">
                    <a:pos x="0" y="10"/>
                  </a:cxn>
                  <a:cxn ang="0">
                    <a:pos x="4" y="14"/>
                  </a:cxn>
                  <a:cxn ang="0">
                    <a:pos x="10" y="16"/>
                  </a:cxn>
                  <a:cxn ang="0">
                    <a:pos x="10" y="16"/>
                  </a:cxn>
                </a:cxnLst>
                <a:rect l="0" t="0" r="r" b="b"/>
                <a:pathLst>
                  <a:path w="26" h="16">
                    <a:moveTo>
                      <a:pt x="10" y="16"/>
                    </a:moveTo>
                    <a:lnTo>
                      <a:pt x="10" y="16"/>
                    </a:lnTo>
                    <a:lnTo>
                      <a:pt x="14" y="10"/>
                    </a:lnTo>
                    <a:lnTo>
                      <a:pt x="14" y="10"/>
                    </a:lnTo>
                    <a:lnTo>
                      <a:pt x="22" y="4"/>
                    </a:lnTo>
                    <a:lnTo>
                      <a:pt x="22" y="4"/>
                    </a:lnTo>
                    <a:lnTo>
                      <a:pt x="26" y="0"/>
                    </a:lnTo>
                    <a:lnTo>
                      <a:pt x="26" y="0"/>
                    </a:lnTo>
                    <a:lnTo>
                      <a:pt x="18" y="0"/>
                    </a:lnTo>
                    <a:lnTo>
                      <a:pt x="18" y="0"/>
                    </a:lnTo>
                    <a:lnTo>
                      <a:pt x="14" y="0"/>
                    </a:lnTo>
                    <a:lnTo>
                      <a:pt x="12" y="0"/>
                    </a:lnTo>
                    <a:lnTo>
                      <a:pt x="12" y="0"/>
                    </a:lnTo>
                    <a:lnTo>
                      <a:pt x="0" y="10"/>
                    </a:lnTo>
                    <a:lnTo>
                      <a:pt x="0" y="10"/>
                    </a:lnTo>
                    <a:lnTo>
                      <a:pt x="4" y="14"/>
                    </a:lnTo>
                    <a:lnTo>
                      <a:pt x="10" y="16"/>
                    </a:lnTo>
                    <a:lnTo>
                      <a:pt x="1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0" name="Freeform 226"/>
              <p:cNvSpPr/>
              <p:nvPr/>
            </p:nvSpPr>
            <p:spPr bwMode="auto">
              <a:xfrm>
                <a:off x="2165" y="581"/>
                <a:ext cx="30" cy="18"/>
              </a:xfrm>
              <a:custGeom>
                <a:avLst/>
                <a:gdLst/>
                <a:ahLst/>
                <a:cxnLst>
                  <a:cxn ang="0">
                    <a:pos x="18" y="12"/>
                  </a:cxn>
                  <a:cxn ang="0">
                    <a:pos x="18" y="12"/>
                  </a:cxn>
                  <a:cxn ang="0">
                    <a:pos x="30" y="0"/>
                  </a:cxn>
                  <a:cxn ang="0">
                    <a:pos x="30" y="0"/>
                  </a:cxn>
                  <a:cxn ang="0">
                    <a:pos x="20" y="0"/>
                  </a:cxn>
                  <a:cxn ang="0">
                    <a:pos x="20" y="0"/>
                  </a:cxn>
                  <a:cxn ang="0">
                    <a:pos x="16" y="0"/>
                  </a:cxn>
                  <a:cxn ang="0">
                    <a:pos x="14" y="2"/>
                  </a:cxn>
                  <a:cxn ang="0">
                    <a:pos x="14" y="2"/>
                  </a:cxn>
                  <a:cxn ang="0">
                    <a:pos x="0" y="16"/>
                  </a:cxn>
                  <a:cxn ang="0">
                    <a:pos x="0" y="16"/>
                  </a:cxn>
                  <a:cxn ang="0">
                    <a:pos x="6" y="18"/>
                  </a:cxn>
                  <a:cxn ang="0">
                    <a:pos x="8" y="18"/>
                  </a:cxn>
                  <a:cxn ang="0">
                    <a:pos x="10" y="18"/>
                  </a:cxn>
                  <a:cxn ang="0">
                    <a:pos x="10" y="18"/>
                  </a:cxn>
                  <a:cxn ang="0">
                    <a:pos x="18" y="12"/>
                  </a:cxn>
                  <a:cxn ang="0">
                    <a:pos x="18" y="12"/>
                  </a:cxn>
                </a:cxnLst>
                <a:rect l="0" t="0" r="r" b="b"/>
                <a:pathLst>
                  <a:path w="30" h="18">
                    <a:moveTo>
                      <a:pt x="18" y="12"/>
                    </a:moveTo>
                    <a:lnTo>
                      <a:pt x="18" y="12"/>
                    </a:lnTo>
                    <a:lnTo>
                      <a:pt x="30" y="0"/>
                    </a:lnTo>
                    <a:lnTo>
                      <a:pt x="30" y="0"/>
                    </a:lnTo>
                    <a:lnTo>
                      <a:pt x="20" y="0"/>
                    </a:lnTo>
                    <a:lnTo>
                      <a:pt x="20" y="0"/>
                    </a:lnTo>
                    <a:lnTo>
                      <a:pt x="16" y="0"/>
                    </a:lnTo>
                    <a:lnTo>
                      <a:pt x="14" y="2"/>
                    </a:lnTo>
                    <a:lnTo>
                      <a:pt x="14" y="2"/>
                    </a:lnTo>
                    <a:lnTo>
                      <a:pt x="0" y="16"/>
                    </a:lnTo>
                    <a:lnTo>
                      <a:pt x="0" y="16"/>
                    </a:lnTo>
                    <a:lnTo>
                      <a:pt x="6" y="18"/>
                    </a:lnTo>
                    <a:lnTo>
                      <a:pt x="8" y="18"/>
                    </a:lnTo>
                    <a:lnTo>
                      <a:pt x="10" y="18"/>
                    </a:lnTo>
                    <a:lnTo>
                      <a:pt x="10" y="18"/>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1" name="Freeform 227"/>
              <p:cNvSpPr/>
              <p:nvPr/>
            </p:nvSpPr>
            <p:spPr bwMode="auto">
              <a:xfrm>
                <a:off x="2179" y="581"/>
                <a:ext cx="30" cy="20"/>
              </a:xfrm>
              <a:custGeom>
                <a:avLst/>
                <a:gdLst/>
                <a:ahLst/>
                <a:cxnLst>
                  <a:cxn ang="0">
                    <a:pos x="20" y="0"/>
                  </a:cxn>
                  <a:cxn ang="0">
                    <a:pos x="20" y="0"/>
                  </a:cxn>
                  <a:cxn ang="0">
                    <a:pos x="14" y="4"/>
                  </a:cxn>
                  <a:cxn ang="0">
                    <a:pos x="14" y="4"/>
                  </a:cxn>
                  <a:cxn ang="0">
                    <a:pos x="0" y="20"/>
                  </a:cxn>
                  <a:cxn ang="0">
                    <a:pos x="0" y="20"/>
                  </a:cxn>
                  <a:cxn ang="0">
                    <a:pos x="10" y="18"/>
                  </a:cxn>
                  <a:cxn ang="0">
                    <a:pos x="18" y="14"/>
                  </a:cxn>
                  <a:cxn ang="0">
                    <a:pos x="24" y="8"/>
                  </a:cxn>
                  <a:cxn ang="0">
                    <a:pos x="30" y="0"/>
                  </a:cxn>
                  <a:cxn ang="0">
                    <a:pos x="30" y="0"/>
                  </a:cxn>
                  <a:cxn ang="0">
                    <a:pos x="20" y="0"/>
                  </a:cxn>
                  <a:cxn ang="0">
                    <a:pos x="20" y="0"/>
                  </a:cxn>
                </a:cxnLst>
                <a:rect l="0" t="0" r="r" b="b"/>
                <a:pathLst>
                  <a:path w="30" h="20">
                    <a:moveTo>
                      <a:pt x="20" y="0"/>
                    </a:moveTo>
                    <a:lnTo>
                      <a:pt x="20" y="0"/>
                    </a:lnTo>
                    <a:lnTo>
                      <a:pt x="14" y="4"/>
                    </a:lnTo>
                    <a:lnTo>
                      <a:pt x="14" y="4"/>
                    </a:lnTo>
                    <a:lnTo>
                      <a:pt x="0" y="20"/>
                    </a:lnTo>
                    <a:lnTo>
                      <a:pt x="0" y="20"/>
                    </a:lnTo>
                    <a:lnTo>
                      <a:pt x="10" y="18"/>
                    </a:lnTo>
                    <a:lnTo>
                      <a:pt x="18" y="14"/>
                    </a:lnTo>
                    <a:lnTo>
                      <a:pt x="24" y="8"/>
                    </a:lnTo>
                    <a:lnTo>
                      <a:pt x="30" y="0"/>
                    </a:lnTo>
                    <a:lnTo>
                      <a:pt x="30" y="0"/>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2" name="Freeform 228"/>
              <p:cNvSpPr/>
              <p:nvPr/>
            </p:nvSpPr>
            <p:spPr bwMode="auto">
              <a:xfrm>
                <a:off x="2237" y="681"/>
                <a:ext cx="28" cy="16"/>
              </a:xfrm>
              <a:custGeom>
                <a:avLst/>
                <a:gdLst/>
                <a:ahLst/>
                <a:cxnLst>
                  <a:cxn ang="0">
                    <a:pos x="12" y="0"/>
                  </a:cxn>
                  <a:cxn ang="0">
                    <a:pos x="12" y="0"/>
                  </a:cxn>
                  <a:cxn ang="0">
                    <a:pos x="8" y="6"/>
                  </a:cxn>
                  <a:cxn ang="0">
                    <a:pos x="8" y="6"/>
                  </a:cxn>
                  <a:cxn ang="0">
                    <a:pos x="4" y="12"/>
                  </a:cxn>
                  <a:cxn ang="0">
                    <a:pos x="0" y="16"/>
                  </a:cxn>
                  <a:cxn ang="0">
                    <a:pos x="0" y="16"/>
                  </a:cxn>
                  <a:cxn ang="0">
                    <a:pos x="28" y="10"/>
                  </a:cxn>
                  <a:cxn ang="0">
                    <a:pos x="28" y="10"/>
                  </a:cxn>
                  <a:cxn ang="0">
                    <a:pos x="14" y="2"/>
                  </a:cxn>
                  <a:cxn ang="0">
                    <a:pos x="14" y="2"/>
                  </a:cxn>
                  <a:cxn ang="0">
                    <a:pos x="12" y="0"/>
                  </a:cxn>
                  <a:cxn ang="0">
                    <a:pos x="12" y="0"/>
                  </a:cxn>
                </a:cxnLst>
                <a:rect l="0" t="0" r="r" b="b"/>
                <a:pathLst>
                  <a:path w="28" h="16">
                    <a:moveTo>
                      <a:pt x="12" y="0"/>
                    </a:moveTo>
                    <a:lnTo>
                      <a:pt x="12" y="0"/>
                    </a:lnTo>
                    <a:lnTo>
                      <a:pt x="8" y="6"/>
                    </a:lnTo>
                    <a:lnTo>
                      <a:pt x="8" y="6"/>
                    </a:lnTo>
                    <a:lnTo>
                      <a:pt x="4" y="12"/>
                    </a:lnTo>
                    <a:lnTo>
                      <a:pt x="0" y="16"/>
                    </a:lnTo>
                    <a:lnTo>
                      <a:pt x="0" y="16"/>
                    </a:lnTo>
                    <a:lnTo>
                      <a:pt x="28" y="10"/>
                    </a:lnTo>
                    <a:lnTo>
                      <a:pt x="28" y="10"/>
                    </a:lnTo>
                    <a:lnTo>
                      <a:pt x="14" y="2"/>
                    </a:lnTo>
                    <a:lnTo>
                      <a:pt x="14"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3" name="Freeform 229"/>
              <p:cNvSpPr/>
              <p:nvPr/>
            </p:nvSpPr>
            <p:spPr bwMode="auto">
              <a:xfrm>
                <a:off x="2253" y="673"/>
                <a:ext cx="30" cy="16"/>
              </a:xfrm>
              <a:custGeom>
                <a:avLst/>
                <a:gdLst/>
                <a:ahLst/>
                <a:cxnLst>
                  <a:cxn ang="0">
                    <a:pos x="0" y="6"/>
                  </a:cxn>
                  <a:cxn ang="0">
                    <a:pos x="0" y="6"/>
                  </a:cxn>
                  <a:cxn ang="0">
                    <a:pos x="16" y="16"/>
                  </a:cxn>
                  <a:cxn ang="0">
                    <a:pos x="16" y="16"/>
                  </a:cxn>
                  <a:cxn ang="0">
                    <a:pos x="18" y="16"/>
                  </a:cxn>
                  <a:cxn ang="0">
                    <a:pos x="22" y="14"/>
                  </a:cxn>
                  <a:cxn ang="0">
                    <a:pos x="22" y="14"/>
                  </a:cxn>
                  <a:cxn ang="0">
                    <a:pos x="30" y="12"/>
                  </a:cxn>
                  <a:cxn ang="0">
                    <a:pos x="30" y="12"/>
                  </a:cxn>
                  <a:cxn ang="0">
                    <a:pos x="26" y="10"/>
                  </a:cxn>
                  <a:cxn ang="0">
                    <a:pos x="26" y="10"/>
                  </a:cxn>
                  <a:cxn ang="0">
                    <a:pos x="16" y="4"/>
                  </a:cxn>
                  <a:cxn ang="0">
                    <a:pos x="16" y="4"/>
                  </a:cxn>
                  <a:cxn ang="0">
                    <a:pos x="8" y="0"/>
                  </a:cxn>
                  <a:cxn ang="0">
                    <a:pos x="8" y="0"/>
                  </a:cxn>
                  <a:cxn ang="0">
                    <a:pos x="4" y="2"/>
                  </a:cxn>
                  <a:cxn ang="0">
                    <a:pos x="0" y="6"/>
                  </a:cxn>
                  <a:cxn ang="0">
                    <a:pos x="0" y="6"/>
                  </a:cxn>
                </a:cxnLst>
                <a:rect l="0" t="0" r="r" b="b"/>
                <a:pathLst>
                  <a:path w="30" h="16">
                    <a:moveTo>
                      <a:pt x="0" y="6"/>
                    </a:moveTo>
                    <a:lnTo>
                      <a:pt x="0" y="6"/>
                    </a:lnTo>
                    <a:lnTo>
                      <a:pt x="16" y="16"/>
                    </a:lnTo>
                    <a:lnTo>
                      <a:pt x="16" y="16"/>
                    </a:lnTo>
                    <a:lnTo>
                      <a:pt x="18" y="16"/>
                    </a:lnTo>
                    <a:lnTo>
                      <a:pt x="22" y="14"/>
                    </a:lnTo>
                    <a:lnTo>
                      <a:pt x="22" y="14"/>
                    </a:lnTo>
                    <a:lnTo>
                      <a:pt x="30" y="12"/>
                    </a:lnTo>
                    <a:lnTo>
                      <a:pt x="30" y="12"/>
                    </a:lnTo>
                    <a:lnTo>
                      <a:pt x="26" y="10"/>
                    </a:lnTo>
                    <a:lnTo>
                      <a:pt x="26" y="10"/>
                    </a:lnTo>
                    <a:lnTo>
                      <a:pt x="16" y="4"/>
                    </a:lnTo>
                    <a:lnTo>
                      <a:pt x="16" y="4"/>
                    </a:lnTo>
                    <a:lnTo>
                      <a:pt x="8" y="0"/>
                    </a:lnTo>
                    <a:lnTo>
                      <a:pt x="8" y="0"/>
                    </a:lnTo>
                    <a:lnTo>
                      <a:pt x="4"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4" name="Freeform 230"/>
              <p:cNvSpPr/>
              <p:nvPr/>
            </p:nvSpPr>
            <p:spPr bwMode="auto">
              <a:xfrm>
                <a:off x="2265" y="665"/>
                <a:ext cx="38" cy="20"/>
              </a:xfrm>
              <a:custGeom>
                <a:avLst/>
                <a:gdLst/>
                <a:ahLst/>
                <a:cxnLst>
                  <a:cxn ang="0">
                    <a:pos x="0" y="4"/>
                  </a:cxn>
                  <a:cxn ang="0">
                    <a:pos x="0" y="4"/>
                  </a:cxn>
                  <a:cxn ang="0">
                    <a:pos x="20" y="18"/>
                  </a:cxn>
                  <a:cxn ang="0">
                    <a:pos x="20" y="18"/>
                  </a:cxn>
                  <a:cxn ang="0">
                    <a:pos x="22" y="20"/>
                  </a:cxn>
                  <a:cxn ang="0">
                    <a:pos x="26" y="20"/>
                  </a:cxn>
                  <a:cxn ang="0">
                    <a:pos x="26" y="20"/>
                  </a:cxn>
                  <a:cxn ang="0">
                    <a:pos x="38" y="16"/>
                  </a:cxn>
                  <a:cxn ang="0">
                    <a:pos x="38" y="16"/>
                  </a:cxn>
                  <a:cxn ang="0">
                    <a:pos x="20" y="6"/>
                  </a:cxn>
                  <a:cxn ang="0">
                    <a:pos x="20" y="6"/>
                  </a:cxn>
                  <a:cxn ang="0">
                    <a:pos x="12" y="0"/>
                  </a:cxn>
                  <a:cxn ang="0">
                    <a:pos x="12" y="0"/>
                  </a:cxn>
                  <a:cxn ang="0">
                    <a:pos x="8" y="0"/>
                  </a:cxn>
                  <a:cxn ang="0">
                    <a:pos x="6" y="2"/>
                  </a:cxn>
                  <a:cxn ang="0">
                    <a:pos x="0" y="4"/>
                  </a:cxn>
                  <a:cxn ang="0">
                    <a:pos x="0" y="4"/>
                  </a:cxn>
                </a:cxnLst>
                <a:rect l="0" t="0" r="r" b="b"/>
                <a:pathLst>
                  <a:path w="38" h="20">
                    <a:moveTo>
                      <a:pt x="0" y="4"/>
                    </a:moveTo>
                    <a:lnTo>
                      <a:pt x="0" y="4"/>
                    </a:lnTo>
                    <a:lnTo>
                      <a:pt x="20" y="18"/>
                    </a:lnTo>
                    <a:lnTo>
                      <a:pt x="20" y="18"/>
                    </a:lnTo>
                    <a:lnTo>
                      <a:pt x="22" y="20"/>
                    </a:lnTo>
                    <a:lnTo>
                      <a:pt x="26" y="20"/>
                    </a:lnTo>
                    <a:lnTo>
                      <a:pt x="26" y="20"/>
                    </a:lnTo>
                    <a:lnTo>
                      <a:pt x="38" y="16"/>
                    </a:lnTo>
                    <a:lnTo>
                      <a:pt x="38" y="16"/>
                    </a:lnTo>
                    <a:lnTo>
                      <a:pt x="20" y="6"/>
                    </a:lnTo>
                    <a:lnTo>
                      <a:pt x="20" y="6"/>
                    </a:lnTo>
                    <a:lnTo>
                      <a:pt x="12" y="0"/>
                    </a:lnTo>
                    <a:lnTo>
                      <a:pt x="12" y="0"/>
                    </a:lnTo>
                    <a:lnTo>
                      <a:pt x="8" y="0"/>
                    </a:lnTo>
                    <a:lnTo>
                      <a:pt x="6"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5" name="Freeform 231"/>
              <p:cNvSpPr/>
              <p:nvPr/>
            </p:nvSpPr>
            <p:spPr bwMode="auto">
              <a:xfrm>
                <a:off x="2279" y="663"/>
                <a:ext cx="38" cy="18"/>
              </a:xfrm>
              <a:custGeom>
                <a:avLst/>
                <a:gdLst/>
                <a:ahLst/>
                <a:cxnLst>
                  <a:cxn ang="0">
                    <a:pos x="0" y="0"/>
                  </a:cxn>
                  <a:cxn ang="0">
                    <a:pos x="0" y="0"/>
                  </a:cxn>
                  <a:cxn ang="0">
                    <a:pos x="22" y="14"/>
                  </a:cxn>
                  <a:cxn ang="0">
                    <a:pos x="22" y="14"/>
                  </a:cxn>
                  <a:cxn ang="0">
                    <a:pos x="24" y="16"/>
                  </a:cxn>
                  <a:cxn ang="0">
                    <a:pos x="28" y="18"/>
                  </a:cxn>
                  <a:cxn ang="0">
                    <a:pos x="28" y="18"/>
                  </a:cxn>
                  <a:cxn ang="0">
                    <a:pos x="38" y="14"/>
                  </a:cxn>
                  <a:cxn ang="0">
                    <a:pos x="38" y="14"/>
                  </a:cxn>
                  <a:cxn ang="0">
                    <a:pos x="32" y="6"/>
                  </a:cxn>
                  <a:cxn ang="0">
                    <a:pos x="22" y="2"/>
                  </a:cxn>
                  <a:cxn ang="0">
                    <a:pos x="12" y="0"/>
                  </a:cxn>
                  <a:cxn ang="0">
                    <a:pos x="0" y="0"/>
                  </a:cxn>
                  <a:cxn ang="0">
                    <a:pos x="0" y="0"/>
                  </a:cxn>
                </a:cxnLst>
                <a:rect l="0" t="0" r="r" b="b"/>
                <a:pathLst>
                  <a:path w="38" h="18">
                    <a:moveTo>
                      <a:pt x="0" y="0"/>
                    </a:moveTo>
                    <a:lnTo>
                      <a:pt x="0" y="0"/>
                    </a:lnTo>
                    <a:lnTo>
                      <a:pt x="22" y="14"/>
                    </a:lnTo>
                    <a:lnTo>
                      <a:pt x="22" y="14"/>
                    </a:lnTo>
                    <a:lnTo>
                      <a:pt x="24" y="16"/>
                    </a:lnTo>
                    <a:lnTo>
                      <a:pt x="28" y="18"/>
                    </a:lnTo>
                    <a:lnTo>
                      <a:pt x="28" y="18"/>
                    </a:lnTo>
                    <a:lnTo>
                      <a:pt x="38" y="14"/>
                    </a:lnTo>
                    <a:lnTo>
                      <a:pt x="38" y="14"/>
                    </a:lnTo>
                    <a:lnTo>
                      <a:pt x="32" y="6"/>
                    </a:lnTo>
                    <a:lnTo>
                      <a:pt x="22" y="2"/>
                    </a:lnTo>
                    <a:lnTo>
                      <a:pt x="12" y="0"/>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6" name="Freeform 232"/>
              <p:cNvSpPr/>
              <p:nvPr/>
            </p:nvSpPr>
            <p:spPr bwMode="auto">
              <a:xfrm>
                <a:off x="2237" y="695"/>
                <a:ext cx="28" cy="14"/>
              </a:xfrm>
              <a:custGeom>
                <a:avLst/>
                <a:gdLst/>
                <a:ahLst/>
                <a:cxnLst>
                  <a:cxn ang="0">
                    <a:pos x="20" y="12"/>
                  </a:cxn>
                  <a:cxn ang="0">
                    <a:pos x="20" y="12"/>
                  </a:cxn>
                  <a:cxn ang="0">
                    <a:pos x="28" y="0"/>
                  </a:cxn>
                  <a:cxn ang="0">
                    <a:pos x="28" y="0"/>
                  </a:cxn>
                  <a:cxn ang="0">
                    <a:pos x="0" y="6"/>
                  </a:cxn>
                  <a:cxn ang="0">
                    <a:pos x="0" y="6"/>
                  </a:cxn>
                  <a:cxn ang="0">
                    <a:pos x="6" y="8"/>
                  </a:cxn>
                  <a:cxn ang="0">
                    <a:pos x="12" y="10"/>
                  </a:cxn>
                  <a:cxn ang="0">
                    <a:pos x="12" y="10"/>
                  </a:cxn>
                  <a:cxn ang="0">
                    <a:pos x="18" y="14"/>
                  </a:cxn>
                  <a:cxn ang="0">
                    <a:pos x="18" y="14"/>
                  </a:cxn>
                  <a:cxn ang="0">
                    <a:pos x="20" y="12"/>
                  </a:cxn>
                  <a:cxn ang="0">
                    <a:pos x="20" y="12"/>
                  </a:cxn>
                </a:cxnLst>
                <a:rect l="0" t="0" r="r" b="b"/>
                <a:pathLst>
                  <a:path w="28" h="14">
                    <a:moveTo>
                      <a:pt x="20" y="12"/>
                    </a:moveTo>
                    <a:lnTo>
                      <a:pt x="20" y="12"/>
                    </a:lnTo>
                    <a:lnTo>
                      <a:pt x="28" y="0"/>
                    </a:lnTo>
                    <a:lnTo>
                      <a:pt x="28" y="0"/>
                    </a:lnTo>
                    <a:lnTo>
                      <a:pt x="0" y="6"/>
                    </a:lnTo>
                    <a:lnTo>
                      <a:pt x="0" y="6"/>
                    </a:lnTo>
                    <a:lnTo>
                      <a:pt x="6" y="8"/>
                    </a:lnTo>
                    <a:lnTo>
                      <a:pt x="12" y="10"/>
                    </a:lnTo>
                    <a:lnTo>
                      <a:pt x="12" y="10"/>
                    </a:lnTo>
                    <a:lnTo>
                      <a:pt x="18" y="14"/>
                    </a:lnTo>
                    <a:lnTo>
                      <a:pt x="18" y="14"/>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7" name="Freeform 233"/>
              <p:cNvSpPr/>
              <p:nvPr/>
            </p:nvSpPr>
            <p:spPr bwMode="auto">
              <a:xfrm>
                <a:off x="2259" y="691"/>
                <a:ext cx="26" cy="22"/>
              </a:xfrm>
              <a:custGeom>
                <a:avLst/>
                <a:gdLst/>
                <a:ahLst/>
                <a:cxnLst>
                  <a:cxn ang="0">
                    <a:pos x="10" y="22"/>
                  </a:cxn>
                  <a:cxn ang="0">
                    <a:pos x="10" y="22"/>
                  </a:cxn>
                  <a:cxn ang="0">
                    <a:pos x="16" y="14"/>
                  </a:cxn>
                  <a:cxn ang="0">
                    <a:pos x="16" y="14"/>
                  </a:cxn>
                  <a:cxn ang="0">
                    <a:pos x="22" y="4"/>
                  </a:cxn>
                  <a:cxn ang="0">
                    <a:pos x="22" y="4"/>
                  </a:cxn>
                  <a:cxn ang="0">
                    <a:pos x="26" y="0"/>
                  </a:cxn>
                  <a:cxn ang="0">
                    <a:pos x="26" y="0"/>
                  </a:cxn>
                  <a:cxn ang="0">
                    <a:pos x="18" y="2"/>
                  </a:cxn>
                  <a:cxn ang="0">
                    <a:pos x="18" y="2"/>
                  </a:cxn>
                  <a:cxn ang="0">
                    <a:pos x="14" y="2"/>
                  </a:cxn>
                  <a:cxn ang="0">
                    <a:pos x="10" y="4"/>
                  </a:cxn>
                  <a:cxn ang="0">
                    <a:pos x="10" y="4"/>
                  </a:cxn>
                  <a:cxn ang="0">
                    <a:pos x="0" y="18"/>
                  </a:cxn>
                  <a:cxn ang="0">
                    <a:pos x="0" y="18"/>
                  </a:cxn>
                  <a:cxn ang="0">
                    <a:pos x="6" y="20"/>
                  </a:cxn>
                  <a:cxn ang="0">
                    <a:pos x="10" y="22"/>
                  </a:cxn>
                  <a:cxn ang="0">
                    <a:pos x="10" y="22"/>
                  </a:cxn>
                </a:cxnLst>
                <a:rect l="0" t="0" r="r" b="b"/>
                <a:pathLst>
                  <a:path w="26" h="22">
                    <a:moveTo>
                      <a:pt x="10" y="22"/>
                    </a:moveTo>
                    <a:lnTo>
                      <a:pt x="10" y="22"/>
                    </a:lnTo>
                    <a:lnTo>
                      <a:pt x="16" y="14"/>
                    </a:lnTo>
                    <a:lnTo>
                      <a:pt x="16" y="14"/>
                    </a:lnTo>
                    <a:lnTo>
                      <a:pt x="22" y="4"/>
                    </a:lnTo>
                    <a:lnTo>
                      <a:pt x="22" y="4"/>
                    </a:lnTo>
                    <a:lnTo>
                      <a:pt x="26" y="0"/>
                    </a:lnTo>
                    <a:lnTo>
                      <a:pt x="26" y="0"/>
                    </a:lnTo>
                    <a:lnTo>
                      <a:pt x="18" y="2"/>
                    </a:lnTo>
                    <a:lnTo>
                      <a:pt x="18" y="2"/>
                    </a:lnTo>
                    <a:lnTo>
                      <a:pt x="14" y="2"/>
                    </a:lnTo>
                    <a:lnTo>
                      <a:pt x="10" y="4"/>
                    </a:lnTo>
                    <a:lnTo>
                      <a:pt x="10" y="4"/>
                    </a:lnTo>
                    <a:lnTo>
                      <a:pt x="0" y="18"/>
                    </a:lnTo>
                    <a:lnTo>
                      <a:pt x="0" y="18"/>
                    </a:lnTo>
                    <a:lnTo>
                      <a:pt x="6" y="20"/>
                    </a:lnTo>
                    <a:lnTo>
                      <a:pt x="10" y="22"/>
                    </a:lnTo>
                    <a:lnTo>
                      <a:pt x="1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8" name="Freeform 234"/>
              <p:cNvSpPr/>
              <p:nvPr/>
            </p:nvSpPr>
            <p:spPr bwMode="auto">
              <a:xfrm>
                <a:off x="2273" y="687"/>
                <a:ext cx="30" cy="28"/>
              </a:xfrm>
              <a:custGeom>
                <a:avLst/>
                <a:gdLst/>
                <a:ahLst/>
                <a:cxnLst>
                  <a:cxn ang="0">
                    <a:pos x="12" y="26"/>
                  </a:cxn>
                  <a:cxn ang="0">
                    <a:pos x="12" y="26"/>
                  </a:cxn>
                  <a:cxn ang="0">
                    <a:pos x="18" y="18"/>
                  </a:cxn>
                  <a:cxn ang="0">
                    <a:pos x="18" y="18"/>
                  </a:cxn>
                  <a:cxn ang="0">
                    <a:pos x="30" y="0"/>
                  </a:cxn>
                  <a:cxn ang="0">
                    <a:pos x="30" y="0"/>
                  </a:cxn>
                  <a:cxn ang="0">
                    <a:pos x="18" y="2"/>
                  </a:cxn>
                  <a:cxn ang="0">
                    <a:pos x="18" y="2"/>
                  </a:cxn>
                  <a:cxn ang="0">
                    <a:pos x="16" y="4"/>
                  </a:cxn>
                  <a:cxn ang="0">
                    <a:pos x="14" y="8"/>
                  </a:cxn>
                  <a:cxn ang="0">
                    <a:pos x="14" y="8"/>
                  </a:cxn>
                  <a:cxn ang="0">
                    <a:pos x="0" y="26"/>
                  </a:cxn>
                  <a:cxn ang="0">
                    <a:pos x="0" y="26"/>
                  </a:cxn>
                  <a:cxn ang="0">
                    <a:pos x="8" y="28"/>
                  </a:cxn>
                  <a:cxn ang="0">
                    <a:pos x="10" y="28"/>
                  </a:cxn>
                  <a:cxn ang="0">
                    <a:pos x="12" y="26"/>
                  </a:cxn>
                  <a:cxn ang="0">
                    <a:pos x="12" y="26"/>
                  </a:cxn>
                </a:cxnLst>
                <a:rect l="0" t="0" r="r" b="b"/>
                <a:pathLst>
                  <a:path w="30" h="28">
                    <a:moveTo>
                      <a:pt x="12" y="26"/>
                    </a:moveTo>
                    <a:lnTo>
                      <a:pt x="12" y="26"/>
                    </a:lnTo>
                    <a:lnTo>
                      <a:pt x="18" y="18"/>
                    </a:lnTo>
                    <a:lnTo>
                      <a:pt x="18" y="18"/>
                    </a:lnTo>
                    <a:lnTo>
                      <a:pt x="30" y="0"/>
                    </a:lnTo>
                    <a:lnTo>
                      <a:pt x="30" y="0"/>
                    </a:lnTo>
                    <a:lnTo>
                      <a:pt x="18" y="2"/>
                    </a:lnTo>
                    <a:lnTo>
                      <a:pt x="18" y="2"/>
                    </a:lnTo>
                    <a:lnTo>
                      <a:pt x="16" y="4"/>
                    </a:lnTo>
                    <a:lnTo>
                      <a:pt x="14" y="8"/>
                    </a:lnTo>
                    <a:lnTo>
                      <a:pt x="14" y="8"/>
                    </a:lnTo>
                    <a:lnTo>
                      <a:pt x="0" y="26"/>
                    </a:lnTo>
                    <a:lnTo>
                      <a:pt x="0" y="26"/>
                    </a:lnTo>
                    <a:lnTo>
                      <a:pt x="8" y="28"/>
                    </a:lnTo>
                    <a:lnTo>
                      <a:pt x="10" y="28"/>
                    </a:lnTo>
                    <a:lnTo>
                      <a:pt x="12" y="26"/>
                    </a:lnTo>
                    <a:lnTo>
                      <a:pt x="1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9" name="Freeform 235"/>
              <p:cNvSpPr/>
              <p:nvPr/>
            </p:nvSpPr>
            <p:spPr bwMode="auto">
              <a:xfrm>
                <a:off x="2289" y="685"/>
                <a:ext cx="30" cy="28"/>
              </a:xfrm>
              <a:custGeom>
                <a:avLst/>
                <a:gdLst/>
                <a:ahLst/>
                <a:cxnLst>
                  <a:cxn ang="0">
                    <a:pos x="14" y="8"/>
                  </a:cxn>
                  <a:cxn ang="0">
                    <a:pos x="14" y="8"/>
                  </a:cxn>
                  <a:cxn ang="0">
                    <a:pos x="0" y="28"/>
                  </a:cxn>
                  <a:cxn ang="0">
                    <a:pos x="0" y="28"/>
                  </a:cxn>
                  <a:cxn ang="0">
                    <a:pos x="12" y="24"/>
                  </a:cxn>
                  <a:cxn ang="0">
                    <a:pos x="20" y="18"/>
                  </a:cxn>
                  <a:cxn ang="0">
                    <a:pos x="26" y="10"/>
                  </a:cxn>
                  <a:cxn ang="0">
                    <a:pos x="30" y="0"/>
                  </a:cxn>
                  <a:cxn ang="0">
                    <a:pos x="30" y="0"/>
                  </a:cxn>
                  <a:cxn ang="0">
                    <a:pos x="20" y="2"/>
                  </a:cxn>
                  <a:cxn ang="0">
                    <a:pos x="20" y="2"/>
                  </a:cxn>
                  <a:cxn ang="0">
                    <a:pos x="16" y="4"/>
                  </a:cxn>
                  <a:cxn ang="0">
                    <a:pos x="14" y="8"/>
                  </a:cxn>
                  <a:cxn ang="0">
                    <a:pos x="14" y="8"/>
                  </a:cxn>
                </a:cxnLst>
                <a:rect l="0" t="0" r="r" b="b"/>
                <a:pathLst>
                  <a:path w="30" h="28">
                    <a:moveTo>
                      <a:pt x="14" y="8"/>
                    </a:moveTo>
                    <a:lnTo>
                      <a:pt x="14" y="8"/>
                    </a:lnTo>
                    <a:lnTo>
                      <a:pt x="0" y="28"/>
                    </a:lnTo>
                    <a:lnTo>
                      <a:pt x="0" y="28"/>
                    </a:lnTo>
                    <a:lnTo>
                      <a:pt x="12" y="24"/>
                    </a:lnTo>
                    <a:lnTo>
                      <a:pt x="20" y="18"/>
                    </a:lnTo>
                    <a:lnTo>
                      <a:pt x="26" y="10"/>
                    </a:lnTo>
                    <a:lnTo>
                      <a:pt x="30" y="0"/>
                    </a:lnTo>
                    <a:lnTo>
                      <a:pt x="30" y="0"/>
                    </a:lnTo>
                    <a:lnTo>
                      <a:pt x="20" y="2"/>
                    </a:lnTo>
                    <a:lnTo>
                      <a:pt x="20" y="2"/>
                    </a:lnTo>
                    <a:lnTo>
                      <a:pt x="16" y="4"/>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0" name="Freeform 236"/>
              <p:cNvSpPr/>
              <p:nvPr/>
            </p:nvSpPr>
            <p:spPr bwMode="auto">
              <a:xfrm>
                <a:off x="2073" y="813"/>
                <a:ext cx="24" cy="18"/>
              </a:xfrm>
              <a:custGeom>
                <a:avLst/>
                <a:gdLst/>
                <a:ahLst/>
                <a:cxnLst>
                  <a:cxn ang="0">
                    <a:pos x="8" y="0"/>
                  </a:cxn>
                  <a:cxn ang="0">
                    <a:pos x="8" y="0"/>
                  </a:cxn>
                  <a:cxn ang="0">
                    <a:pos x="4" y="6"/>
                  </a:cxn>
                  <a:cxn ang="0">
                    <a:pos x="4" y="6"/>
                  </a:cxn>
                  <a:cxn ang="0">
                    <a:pos x="2" y="12"/>
                  </a:cxn>
                  <a:cxn ang="0">
                    <a:pos x="0" y="18"/>
                  </a:cxn>
                  <a:cxn ang="0">
                    <a:pos x="0" y="18"/>
                  </a:cxn>
                  <a:cxn ang="0">
                    <a:pos x="24" y="4"/>
                  </a:cxn>
                  <a:cxn ang="0">
                    <a:pos x="24" y="4"/>
                  </a:cxn>
                  <a:cxn ang="0">
                    <a:pos x="10" y="0"/>
                  </a:cxn>
                  <a:cxn ang="0">
                    <a:pos x="10" y="0"/>
                  </a:cxn>
                  <a:cxn ang="0">
                    <a:pos x="8" y="0"/>
                  </a:cxn>
                  <a:cxn ang="0">
                    <a:pos x="8" y="0"/>
                  </a:cxn>
                </a:cxnLst>
                <a:rect l="0" t="0" r="r" b="b"/>
                <a:pathLst>
                  <a:path w="24" h="18">
                    <a:moveTo>
                      <a:pt x="8" y="0"/>
                    </a:moveTo>
                    <a:lnTo>
                      <a:pt x="8" y="0"/>
                    </a:lnTo>
                    <a:lnTo>
                      <a:pt x="4" y="6"/>
                    </a:lnTo>
                    <a:lnTo>
                      <a:pt x="4" y="6"/>
                    </a:lnTo>
                    <a:lnTo>
                      <a:pt x="2" y="12"/>
                    </a:lnTo>
                    <a:lnTo>
                      <a:pt x="0" y="18"/>
                    </a:lnTo>
                    <a:lnTo>
                      <a:pt x="0" y="18"/>
                    </a:lnTo>
                    <a:lnTo>
                      <a:pt x="24" y="4"/>
                    </a:lnTo>
                    <a:lnTo>
                      <a:pt x="24" y="4"/>
                    </a:lnTo>
                    <a:lnTo>
                      <a:pt x="10" y="0"/>
                    </a:lnTo>
                    <a:lnTo>
                      <a:pt x="10"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1" name="Freeform 237"/>
              <p:cNvSpPr/>
              <p:nvPr/>
            </p:nvSpPr>
            <p:spPr bwMode="auto">
              <a:xfrm>
                <a:off x="2083" y="801"/>
                <a:ext cx="30" cy="14"/>
              </a:xfrm>
              <a:custGeom>
                <a:avLst/>
                <a:gdLst/>
                <a:ahLst/>
                <a:cxnLst>
                  <a:cxn ang="0">
                    <a:pos x="24" y="10"/>
                  </a:cxn>
                  <a:cxn ang="0">
                    <a:pos x="24" y="10"/>
                  </a:cxn>
                  <a:cxn ang="0">
                    <a:pos x="30" y="6"/>
                  </a:cxn>
                  <a:cxn ang="0">
                    <a:pos x="30" y="6"/>
                  </a:cxn>
                  <a:cxn ang="0">
                    <a:pos x="26" y="4"/>
                  </a:cxn>
                  <a:cxn ang="0">
                    <a:pos x="26" y="4"/>
                  </a:cxn>
                  <a:cxn ang="0">
                    <a:pos x="14" y="2"/>
                  </a:cxn>
                  <a:cxn ang="0">
                    <a:pos x="14" y="2"/>
                  </a:cxn>
                  <a:cxn ang="0">
                    <a:pos x="6" y="0"/>
                  </a:cxn>
                  <a:cxn ang="0">
                    <a:pos x="6" y="0"/>
                  </a:cxn>
                  <a:cxn ang="0">
                    <a:pos x="4" y="0"/>
                  </a:cxn>
                  <a:cxn ang="0">
                    <a:pos x="2" y="4"/>
                  </a:cxn>
                  <a:cxn ang="0">
                    <a:pos x="0" y="10"/>
                  </a:cxn>
                  <a:cxn ang="0">
                    <a:pos x="0" y="10"/>
                  </a:cxn>
                  <a:cxn ang="0">
                    <a:pos x="18" y="14"/>
                  </a:cxn>
                  <a:cxn ang="0">
                    <a:pos x="18" y="14"/>
                  </a:cxn>
                  <a:cxn ang="0">
                    <a:pos x="20" y="12"/>
                  </a:cxn>
                  <a:cxn ang="0">
                    <a:pos x="24" y="10"/>
                  </a:cxn>
                  <a:cxn ang="0">
                    <a:pos x="24" y="10"/>
                  </a:cxn>
                </a:cxnLst>
                <a:rect l="0" t="0" r="r" b="b"/>
                <a:pathLst>
                  <a:path w="30" h="14">
                    <a:moveTo>
                      <a:pt x="24" y="10"/>
                    </a:moveTo>
                    <a:lnTo>
                      <a:pt x="24" y="10"/>
                    </a:lnTo>
                    <a:lnTo>
                      <a:pt x="30" y="6"/>
                    </a:lnTo>
                    <a:lnTo>
                      <a:pt x="30" y="6"/>
                    </a:lnTo>
                    <a:lnTo>
                      <a:pt x="26" y="4"/>
                    </a:lnTo>
                    <a:lnTo>
                      <a:pt x="26" y="4"/>
                    </a:lnTo>
                    <a:lnTo>
                      <a:pt x="14" y="2"/>
                    </a:lnTo>
                    <a:lnTo>
                      <a:pt x="14" y="2"/>
                    </a:lnTo>
                    <a:lnTo>
                      <a:pt x="6" y="0"/>
                    </a:lnTo>
                    <a:lnTo>
                      <a:pt x="6" y="0"/>
                    </a:lnTo>
                    <a:lnTo>
                      <a:pt x="4" y="0"/>
                    </a:lnTo>
                    <a:lnTo>
                      <a:pt x="2" y="4"/>
                    </a:lnTo>
                    <a:lnTo>
                      <a:pt x="0" y="10"/>
                    </a:lnTo>
                    <a:lnTo>
                      <a:pt x="0" y="10"/>
                    </a:lnTo>
                    <a:lnTo>
                      <a:pt x="18" y="14"/>
                    </a:lnTo>
                    <a:lnTo>
                      <a:pt x="18" y="14"/>
                    </a:lnTo>
                    <a:lnTo>
                      <a:pt x="20" y="12"/>
                    </a:lnTo>
                    <a:lnTo>
                      <a:pt x="24" y="10"/>
                    </a:lnTo>
                    <a:lnTo>
                      <a:pt x="2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2" name="Freeform 238"/>
              <p:cNvSpPr/>
              <p:nvPr/>
            </p:nvSpPr>
            <p:spPr bwMode="auto">
              <a:xfrm>
                <a:off x="2091" y="789"/>
                <a:ext cx="38" cy="14"/>
              </a:xfrm>
              <a:custGeom>
                <a:avLst/>
                <a:gdLst/>
                <a:ahLst/>
                <a:cxnLst>
                  <a:cxn ang="0">
                    <a:pos x="30" y="14"/>
                  </a:cxn>
                  <a:cxn ang="0">
                    <a:pos x="30" y="14"/>
                  </a:cxn>
                  <a:cxn ang="0">
                    <a:pos x="38" y="8"/>
                  </a:cxn>
                  <a:cxn ang="0">
                    <a:pos x="38" y="8"/>
                  </a:cxn>
                  <a:cxn ang="0">
                    <a:pos x="20" y="4"/>
                  </a:cxn>
                  <a:cxn ang="0">
                    <a:pos x="20" y="4"/>
                  </a:cxn>
                  <a:cxn ang="0">
                    <a:pos x="10" y="0"/>
                  </a:cxn>
                  <a:cxn ang="0">
                    <a:pos x="10" y="0"/>
                  </a:cxn>
                  <a:cxn ang="0">
                    <a:pos x="6" y="2"/>
                  </a:cxn>
                  <a:cxn ang="0">
                    <a:pos x="4" y="4"/>
                  </a:cxn>
                  <a:cxn ang="0">
                    <a:pos x="0" y="8"/>
                  </a:cxn>
                  <a:cxn ang="0">
                    <a:pos x="0" y="8"/>
                  </a:cxn>
                  <a:cxn ang="0">
                    <a:pos x="22" y="14"/>
                  </a:cxn>
                  <a:cxn ang="0">
                    <a:pos x="22" y="14"/>
                  </a:cxn>
                  <a:cxn ang="0">
                    <a:pos x="26" y="14"/>
                  </a:cxn>
                  <a:cxn ang="0">
                    <a:pos x="30" y="14"/>
                  </a:cxn>
                  <a:cxn ang="0">
                    <a:pos x="30" y="14"/>
                  </a:cxn>
                </a:cxnLst>
                <a:rect l="0" t="0" r="r" b="b"/>
                <a:pathLst>
                  <a:path w="38" h="14">
                    <a:moveTo>
                      <a:pt x="30" y="14"/>
                    </a:moveTo>
                    <a:lnTo>
                      <a:pt x="30" y="14"/>
                    </a:lnTo>
                    <a:lnTo>
                      <a:pt x="38" y="8"/>
                    </a:lnTo>
                    <a:lnTo>
                      <a:pt x="38" y="8"/>
                    </a:lnTo>
                    <a:lnTo>
                      <a:pt x="20" y="4"/>
                    </a:lnTo>
                    <a:lnTo>
                      <a:pt x="20" y="4"/>
                    </a:lnTo>
                    <a:lnTo>
                      <a:pt x="10" y="0"/>
                    </a:lnTo>
                    <a:lnTo>
                      <a:pt x="10" y="0"/>
                    </a:lnTo>
                    <a:lnTo>
                      <a:pt x="6" y="2"/>
                    </a:lnTo>
                    <a:lnTo>
                      <a:pt x="4" y="4"/>
                    </a:lnTo>
                    <a:lnTo>
                      <a:pt x="0" y="8"/>
                    </a:lnTo>
                    <a:lnTo>
                      <a:pt x="0" y="8"/>
                    </a:lnTo>
                    <a:lnTo>
                      <a:pt x="22" y="14"/>
                    </a:lnTo>
                    <a:lnTo>
                      <a:pt x="22" y="14"/>
                    </a:lnTo>
                    <a:lnTo>
                      <a:pt x="26" y="14"/>
                    </a:lnTo>
                    <a:lnTo>
                      <a:pt x="30" y="14"/>
                    </a:lnTo>
                    <a:lnTo>
                      <a:pt x="3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3" name="Freeform 239"/>
              <p:cNvSpPr/>
              <p:nvPr/>
            </p:nvSpPr>
            <p:spPr bwMode="auto">
              <a:xfrm>
                <a:off x="2103" y="781"/>
                <a:ext cx="40" cy="14"/>
              </a:xfrm>
              <a:custGeom>
                <a:avLst/>
                <a:gdLst/>
                <a:ahLst/>
                <a:cxnLst>
                  <a:cxn ang="0">
                    <a:pos x="0" y="6"/>
                  </a:cxn>
                  <a:cxn ang="0">
                    <a:pos x="0" y="6"/>
                  </a:cxn>
                  <a:cxn ang="0">
                    <a:pos x="24" y="12"/>
                  </a:cxn>
                  <a:cxn ang="0">
                    <a:pos x="24" y="12"/>
                  </a:cxn>
                  <a:cxn ang="0">
                    <a:pos x="28" y="12"/>
                  </a:cxn>
                  <a:cxn ang="0">
                    <a:pos x="32" y="14"/>
                  </a:cxn>
                  <a:cxn ang="0">
                    <a:pos x="32" y="14"/>
                  </a:cxn>
                  <a:cxn ang="0">
                    <a:pos x="40" y="8"/>
                  </a:cxn>
                  <a:cxn ang="0">
                    <a:pos x="40" y="8"/>
                  </a:cxn>
                  <a:cxn ang="0">
                    <a:pos x="32" y="2"/>
                  </a:cxn>
                  <a:cxn ang="0">
                    <a:pos x="20" y="0"/>
                  </a:cxn>
                  <a:cxn ang="0">
                    <a:pos x="10" y="2"/>
                  </a:cxn>
                  <a:cxn ang="0">
                    <a:pos x="0" y="6"/>
                  </a:cxn>
                  <a:cxn ang="0">
                    <a:pos x="0" y="6"/>
                  </a:cxn>
                </a:cxnLst>
                <a:rect l="0" t="0" r="r" b="b"/>
                <a:pathLst>
                  <a:path w="40" h="14">
                    <a:moveTo>
                      <a:pt x="0" y="6"/>
                    </a:moveTo>
                    <a:lnTo>
                      <a:pt x="0" y="6"/>
                    </a:lnTo>
                    <a:lnTo>
                      <a:pt x="24" y="12"/>
                    </a:lnTo>
                    <a:lnTo>
                      <a:pt x="24" y="12"/>
                    </a:lnTo>
                    <a:lnTo>
                      <a:pt x="28" y="12"/>
                    </a:lnTo>
                    <a:lnTo>
                      <a:pt x="32" y="14"/>
                    </a:lnTo>
                    <a:lnTo>
                      <a:pt x="32" y="14"/>
                    </a:lnTo>
                    <a:lnTo>
                      <a:pt x="40" y="8"/>
                    </a:lnTo>
                    <a:lnTo>
                      <a:pt x="40" y="8"/>
                    </a:lnTo>
                    <a:lnTo>
                      <a:pt x="32" y="2"/>
                    </a:lnTo>
                    <a:lnTo>
                      <a:pt x="20" y="0"/>
                    </a:lnTo>
                    <a:lnTo>
                      <a:pt x="10"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4" name="Freeform 240"/>
              <p:cNvSpPr/>
              <p:nvPr/>
            </p:nvSpPr>
            <p:spPr bwMode="auto">
              <a:xfrm>
                <a:off x="2075" y="821"/>
                <a:ext cx="24" cy="16"/>
              </a:xfrm>
              <a:custGeom>
                <a:avLst/>
                <a:gdLst/>
                <a:ahLst/>
                <a:cxnLst>
                  <a:cxn ang="0">
                    <a:pos x="0" y="14"/>
                  </a:cxn>
                  <a:cxn ang="0">
                    <a:pos x="0" y="14"/>
                  </a:cxn>
                  <a:cxn ang="0">
                    <a:pos x="6" y="14"/>
                  </a:cxn>
                  <a:cxn ang="0">
                    <a:pos x="12" y="16"/>
                  </a:cxn>
                  <a:cxn ang="0">
                    <a:pos x="12" y="16"/>
                  </a:cxn>
                  <a:cxn ang="0">
                    <a:pos x="20" y="16"/>
                  </a:cxn>
                  <a:cxn ang="0">
                    <a:pos x="20" y="16"/>
                  </a:cxn>
                  <a:cxn ang="0">
                    <a:pos x="20" y="14"/>
                  </a:cxn>
                  <a:cxn ang="0">
                    <a:pos x="20" y="14"/>
                  </a:cxn>
                  <a:cxn ang="0">
                    <a:pos x="24" y="0"/>
                  </a:cxn>
                  <a:cxn ang="0">
                    <a:pos x="24" y="0"/>
                  </a:cxn>
                  <a:cxn ang="0">
                    <a:pos x="0" y="14"/>
                  </a:cxn>
                  <a:cxn ang="0">
                    <a:pos x="0" y="14"/>
                  </a:cxn>
                </a:cxnLst>
                <a:rect l="0" t="0" r="r" b="b"/>
                <a:pathLst>
                  <a:path w="24" h="16">
                    <a:moveTo>
                      <a:pt x="0" y="14"/>
                    </a:moveTo>
                    <a:lnTo>
                      <a:pt x="0" y="14"/>
                    </a:lnTo>
                    <a:lnTo>
                      <a:pt x="6" y="14"/>
                    </a:lnTo>
                    <a:lnTo>
                      <a:pt x="12" y="16"/>
                    </a:lnTo>
                    <a:lnTo>
                      <a:pt x="12" y="16"/>
                    </a:lnTo>
                    <a:lnTo>
                      <a:pt x="20" y="16"/>
                    </a:lnTo>
                    <a:lnTo>
                      <a:pt x="20" y="16"/>
                    </a:lnTo>
                    <a:lnTo>
                      <a:pt x="20" y="14"/>
                    </a:lnTo>
                    <a:lnTo>
                      <a:pt x="20" y="14"/>
                    </a:lnTo>
                    <a:lnTo>
                      <a:pt x="24" y="0"/>
                    </a:lnTo>
                    <a:lnTo>
                      <a:pt x="24"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5" name="Freeform 241"/>
              <p:cNvSpPr/>
              <p:nvPr/>
            </p:nvSpPr>
            <p:spPr bwMode="auto">
              <a:xfrm>
                <a:off x="2097" y="811"/>
                <a:ext cx="20" cy="26"/>
              </a:xfrm>
              <a:custGeom>
                <a:avLst/>
                <a:gdLst/>
                <a:ahLst/>
                <a:cxnLst>
                  <a:cxn ang="0">
                    <a:pos x="12" y="26"/>
                  </a:cxn>
                  <a:cxn ang="0">
                    <a:pos x="12" y="26"/>
                  </a:cxn>
                  <a:cxn ang="0">
                    <a:pos x="14" y="18"/>
                  </a:cxn>
                  <a:cxn ang="0">
                    <a:pos x="14" y="18"/>
                  </a:cxn>
                  <a:cxn ang="0">
                    <a:pos x="18" y="6"/>
                  </a:cxn>
                  <a:cxn ang="0">
                    <a:pos x="18" y="6"/>
                  </a:cxn>
                  <a:cxn ang="0">
                    <a:pos x="20" y="0"/>
                  </a:cxn>
                  <a:cxn ang="0">
                    <a:pos x="20" y="0"/>
                  </a:cxn>
                  <a:cxn ang="0">
                    <a:pos x="12" y="4"/>
                  </a:cxn>
                  <a:cxn ang="0">
                    <a:pos x="12" y="4"/>
                  </a:cxn>
                  <a:cxn ang="0">
                    <a:pos x="8" y="6"/>
                  </a:cxn>
                  <a:cxn ang="0">
                    <a:pos x="6" y="8"/>
                  </a:cxn>
                  <a:cxn ang="0">
                    <a:pos x="6" y="8"/>
                  </a:cxn>
                  <a:cxn ang="0">
                    <a:pos x="0" y="26"/>
                  </a:cxn>
                  <a:cxn ang="0">
                    <a:pos x="0" y="26"/>
                  </a:cxn>
                  <a:cxn ang="0">
                    <a:pos x="6" y="26"/>
                  </a:cxn>
                  <a:cxn ang="0">
                    <a:pos x="12" y="26"/>
                  </a:cxn>
                  <a:cxn ang="0">
                    <a:pos x="12" y="26"/>
                  </a:cxn>
                </a:cxnLst>
                <a:rect l="0" t="0" r="r" b="b"/>
                <a:pathLst>
                  <a:path w="20" h="26">
                    <a:moveTo>
                      <a:pt x="12" y="26"/>
                    </a:moveTo>
                    <a:lnTo>
                      <a:pt x="12" y="26"/>
                    </a:lnTo>
                    <a:lnTo>
                      <a:pt x="14" y="18"/>
                    </a:lnTo>
                    <a:lnTo>
                      <a:pt x="14" y="18"/>
                    </a:lnTo>
                    <a:lnTo>
                      <a:pt x="18" y="6"/>
                    </a:lnTo>
                    <a:lnTo>
                      <a:pt x="18" y="6"/>
                    </a:lnTo>
                    <a:lnTo>
                      <a:pt x="20" y="0"/>
                    </a:lnTo>
                    <a:lnTo>
                      <a:pt x="20" y="0"/>
                    </a:lnTo>
                    <a:lnTo>
                      <a:pt x="12" y="4"/>
                    </a:lnTo>
                    <a:lnTo>
                      <a:pt x="12" y="4"/>
                    </a:lnTo>
                    <a:lnTo>
                      <a:pt x="8" y="6"/>
                    </a:lnTo>
                    <a:lnTo>
                      <a:pt x="6" y="8"/>
                    </a:lnTo>
                    <a:lnTo>
                      <a:pt x="6" y="8"/>
                    </a:lnTo>
                    <a:lnTo>
                      <a:pt x="0" y="26"/>
                    </a:lnTo>
                    <a:lnTo>
                      <a:pt x="0" y="26"/>
                    </a:lnTo>
                    <a:lnTo>
                      <a:pt x="6" y="26"/>
                    </a:lnTo>
                    <a:lnTo>
                      <a:pt x="12" y="26"/>
                    </a:lnTo>
                    <a:lnTo>
                      <a:pt x="1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6" name="Freeform 242"/>
              <p:cNvSpPr/>
              <p:nvPr/>
            </p:nvSpPr>
            <p:spPr bwMode="auto">
              <a:xfrm>
                <a:off x="2113" y="803"/>
                <a:ext cx="20" cy="32"/>
              </a:xfrm>
              <a:custGeom>
                <a:avLst/>
                <a:gdLst/>
                <a:ahLst/>
                <a:cxnLst>
                  <a:cxn ang="0">
                    <a:pos x="12" y="28"/>
                  </a:cxn>
                  <a:cxn ang="0">
                    <a:pos x="12" y="28"/>
                  </a:cxn>
                  <a:cxn ang="0">
                    <a:pos x="14" y="18"/>
                  </a:cxn>
                  <a:cxn ang="0">
                    <a:pos x="14" y="18"/>
                  </a:cxn>
                  <a:cxn ang="0">
                    <a:pos x="20" y="0"/>
                  </a:cxn>
                  <a:cxn ang="0">
                    <a:pos x="20" y="0"/>
                  </a:cxn>
                  <a:cxn ang="0">
                    <a:pos x="10" y="4"/>
                  </a:cxn>
                  <a:cxn ang="0">
                    <a:pos x="10" y="4"/>
                  </a:cxn>
                  <a:cxn ang="0">
                    <a:pos x="8" y="6"/>
                  </a:cxn>
                  <a:cxn ang="0">
                    <a:pos x="6" y="10"/>
                  </a:cxn>
                  <a:cxn ang="0">
                    <a:pos x="6" y="10"/>
                  </a:cxn>
                  <a:cxn ang="0">
                    <a:pos x="0" y="32"/>
                  </a:cxn>
                  <a:cxn ang="0">
                    <a:pos x="0" y="32"/>
                  </a:cxn>
                  <a:cxn ang="0">
                    <a:pos x="6" y="32"/>
                  </a:cxn>
                  <a:cxn ang="0">
                    <a:pos x="10" y="30"/>
                  </a:cxn>
                  <a:cxn ang="0">
                    <a:pos x="12" y="28"/>
                  </a:cxn>
                  <a:cxn ang="0">
                    <a:pos x="12" y="28"/>
                  </a:cxn>
                </a:cxnLst>
                <a:rect l="0" t="0" r="r" b="b"/>
                <a:pathLst>
                  <a:path w="20" h="32">
                    <a:moveTo>
                      <a:pt x="12" y="28"/>
                    </a:moveTo>
                    <a:lnTo>
                      <a:pt x="12" y="28"/>
                    </a:lnTo>
                    <a:lnTo>
                      <a:pt x="14" y="18"/>
                    </a:lnTo>
                    <a:lnTo>
                      <a:pt x="14" y="18"/>
                    </a:lnTo>
                    <a:lnTo>
                      <a:pt x="20" y="0"/>
                    </a:lnTo>
                    <a:lnTo>
                      <a:pt x="20" y="0"/>
                    </a:lnTo>
                    <a:lnTo>
                      <a:pt x="10" y="4"/>
                    </a:lnTo>
                    <a:lnTo>
                      <a:pt x="10" y="4"/>
                    </a:lnTo>
                    <a:lnTo>
                      <a:pt x="8" y="6"/>
                    </a:lnTo>
                    <a:lnTo>
                      <a:pt x="6" y="10"/>
                    </a:lnTo>
                    <a:lnTo>
                      <a:pt x="6" y="10"/>
                    </a:lnTo>
                    <a:lnTo>
                      <a:pt x="0" y="32"/>
                    </a:lnTo>
                    <a:lnTo>
                      <a:pt x="0" y="32"/>
                    </a:lnTo>
                    <a:lnTo>
                      <a:pt x="6" y="32"/>
                    </a:lnTo>
                    <a:lnTo>
                      <a:pt x="10" y="30"/>
                    </a:lnTo>
                    <a:lnTo>
                      <a:pt x="12" y="28"/>
                    </a:lnTo>
                    <a:lnTo>
                      <a:pt x="1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7" name="Freeform 243"/>
              <p:cNvSpPr/>
              <p:nvPr/>
            </p:nvSpPr>
            <p:spPr bwMode="auto">
              <a:xfrm>
                <a:off x="2129" y="795"/>
                <a:ext cx="18" cy="36"/>
              </a:xfrm>
              <a:custGeom>
                <a:avLst/>
                <a:gdLst/>
                <a:ahLst/>
                <a:cxnLst>
                  <a:cxn ang="0">
                    <a:pos x="18" y="0"/>
                  </a:cxn>
                  <a:cxn ang="0">
                    <a:pos x="18" y="0"/>
                  </a:cxn>
                  <a:cxn ang="0">
                    <a:pos x="8" y="4"/>
                  </a:cxn>
                  <a:cxn ang="0">
                    <a:pos x="8" y="4"/>
                  </a:cxn>
                  <a:cxn ang="0">
                    <a:pos x="8" y="8"/>
                  </a:cxn>
                  <a:cxn ang="0">
                    <a:pos x="6" y="12"/>
                  </a:cxn>
                  <a:cxn ang="0">
                    <a:pos x="6" y="12"/>
                  </a:cxn>
                  <a:cxn ang="0">
                    <a:pos x="0" y="36"/>
                  </a:cxn>
                  <a:cxn ang="0">
                    <a:pos x="0" y="36"/>
                  </a:cxn>
                  <a:cxn ang="0">
                    <a:pos x="8" y="28"/>
                  </a:cxn>
                  <a:cxn ang="0">
                    <a:pos x="14" y="20"/>
                  </a:cxn>
                  <a:cxn ang="0">
                    <a:pos x="18" y="10"/>
                  </a:cxn>
                  <a:cxn ang="0">
                    <a:pos x="18" y="0"/>
                  </a:cxn>
                  <a:cxn ang="0">
                    <a:pos x="18" y="0"/>
                  </a:cxn>
                </a:cxnLst>
                <a:rect l="0" t="0" r="r" b="b"/>
                <a:pathLst>
                  <a:path w="18" h="36">
                    <a:moveTo>
                      <a:pt x="18" y="0"/>
                    </a:moveTo>
                    <a:lnTo>
                      <a:pt x="18" y="0"/>
                    </a:lnTo>
                    <a:lnTo>
                      <a:pt x="8" y="4"/>
                    </a:lnTo>
                    <a:lnTo>
                      <a:pt x="8" y="4"/>
                    </a:lnTo>
                    <a:lnTo>
                      <a:pt x="8" y="8"/>
                    </a:lnTo>
                    <a:lnTo>
                      <a:pt x="6" y="12"/>
                    </a:lnTo>
                    <a:lnTo>
                      <a:pt x="6" y="12"/>
                    </a:lnTo>
                    <a:lnTo>
                      <a:pt x="0" y="36"/>
                    </a:lnTo>
                    <a:lnTo>
                      <a:pt x="0" y="36"/>
                    </a:lnTo>
                    <a:lnTo>
                      <a:pt x="8" y="28"/>
                    </a:lnTo>
                    <a:lnTo>
                      <a:pt x="14" y="20"/>
                    </a:lnTo>
                    <a:lnTo>
                      <a:pt x="18" y="10"/>
                    </a:lnTo>
                    <a:lnTo>
                      <a:pt x="18" y="0"/>
                    </a:lnTo>
                    <a:lnTo>
                      <a:pt x="1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8" name="Freeform 244"/>
              <p:cNvSpPr/>
              <p:nvPr/>
            </p:nvSpPr>
            <p:spPr bwMode="auto">
              <a:xfrm>
                <a:off x="2143" y="1217"/>
                <a:ext cx="48" cy="34"/>
              </a:xfrm>
              <a:custGeom>
                <a:avLst/>
                <a:gdLst/>
                <a:ahLst/>
                <a:cxnLst>
                  <a:cxn ang="0">
                    <a:pos x="28" y="34"/>
                  </a:cxn>
                  <a:cxn ang="0">
                    <a:pos x="28" y="34"/>
                  </a:cxn>
                  <a:cxn ang="0">
                    <a:pos x="42" y="34"/>
                  </a:cxn>
                  <a:cxn ang="0">
                    <a:pos x="42" y="34"/>
                  </a:cxn>
                  <a:cxn ang="0">
                    <a:pos x="42" y="30"/>
                  </a:cxn>
                  <a:cxn ang="0">
                    <a:pos x="42" y="30"/>
                  </a:cxn>
                  <a:cxn ang="0">
                    <a:pos x="48" y="0"/>
                  </a:cxn>
                  <a:cxn ang="0">
                    <a:pos x="48" y="0"/>
                  </a:cxn>
                  <a:cxn ang="0">
                    <a:pos x="0" y="34"/>
                  </a:cxn>
                  <a:cxn ang="0">
                    <a:pos x="0" y="34"/>
                  </a:cxn>
                  <a:cxn ang="0">
                    <a:pos x="14" y="34"/>
                  </a:cxn>
                  <a:cxn ang="0">
                    <a:pos x="28" y="34"/>
                  </a:cxn>
                  <a:cxn ang="0">
                    <a:pos x="28" y="34"/>
                  </a:cxn>
                </a:cxnLst>
                <a:rect l="0" t="0" r="r" b="b"/>
                <a:pathLst>
                  <a:path w="48" h="34">
                    <a:moveTo>
                      <a:pt x="28" y="34"/>
                    </a:moveTo>
                    <a:lnTo>
                      <a:pt x="28" y="34"/>
                    </a:lnTo>
                    <a:lnTo>
                      <a:pt x="42" y="34"/>
                    </a:lnTo>
                    <a:lnTo>
                      <a:pt x="42" y="34"/>
                    </a:lnTo>
                    <a:lnTo>
                      <a:pt x="42" y="30"/>
                    </a:lnTo>
                    <a:lnTo>
                      <a:pt x="42" y="30"/>
                    </a:lnTo>
                    <a:lnTo>
                      <a:pt x="48" y="0"/>
                    </a:lnTo>
                    <a:lnTo>
                      <a:pt x="48" y="0"/>
                    </a:lnTo>
                    <a:lnTo>
                      <a:pt x="0" y="34"/>
                    </a:lnTo>
                    <a:lnTo>
                      <a:pt x="0" y="34"/>
                    </a:lnTo>
                    <a:lnTo>
                      <a:pt x="14" y="34"/>
                    </a:lnTo>
                    <a:lnTo>
                      <a:pt x="28" y="34"/>
                    </a:lnTo>
                    <a:lnTo>
                      <a:pt x="2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9" name="Freeform 245"/>
              <p:cNvSpPr/>
              <p:nvPr/>
            </p:nvSpPr>
            <p:spPr bwMode="auto">
              <a:xfrm>
                <a:off x="2193" y="1193"/>
                <a:ext cx="32" cy="56"/>
              </a:xfrm>
              <a:custGeom>
                <a:avLst/>
                <a:gdLst/>
                <a:ahLst/>
                <a:cxnLst>
                  <a:cxn ang="0">
                    <a:pos x="32" y="0"/>
                  </a:cxn>
                  <a:cxn ang="0">
                    <a:pos x="32" y="0"/>
                  </a:cxn>
                  <a:cxn ang="0">
                    <a:pos x="18" y="10"/>
                  </a:cxn>
                  <a:cxn ang="0">
                    <a:pos x="18" y="10"/>
                  </a:cxn>
                  <a:cxn ang="0">
                    <a:pos x="12" y="14"/>
                  </a:cxn>
                  <a:cxn ang="0">
                    <a:pos x="8" y="16"/>
                  </a:cxn>
                  <a:cxn ang="0">
                    <a:pos x="6" y="18"/>
                  </a:cxn>
                  <a:cxn ang="0">
                    <a:pos x="6" y="18"/>
                  </a:cxn>
                  <a:cxn ang="0">
                    <a:pos x="0" y="56"/>
                  </a:cxn>
                  <a:cxn ang="0">
                    <a:pos x="0" y="56"/>
                  </a:cxn>
                  <a:cxn ang="0">
                    <a:pos x="12" y="56"/>
                  </a:cxn>
                  <a:cxn ang="0">
                    <a:pos x="20" y="56"/>
                  </a:cxn>
                  <a:cxn ang="0">
                    <a:pos x="22" y="52"/>
                  </a:cxn>
                  <a:cxn ang="0">
                    <a:pos x="22" y="52"/>
                  </a:cxn>
                  <a:cxn ang="0">
                    <a:pos x="26" y="36"/>
                  </a:cxn>
                  <a:cxn ang="0">
                    <a:pos x="26" y="36"/>
                  </a:cxn>
                  <a:cxn ang="0">
                    <a:pos x="30" y="12"/>
                  </a:cxn>
                  <a:cxn ang="0">
                    <a:pos x="30" y="12"/>
                  </a:cxn>
                  <a:cxn ang="0">
                    <a:pos x="32" y="6"/>
                  </a:cxn>
                  <a:cxn ang="0">
                    <a:pos x="32" y="0"/>
                  </a:cxn>
                  <a:cxn ang="0">
                    <a:pos x="32" y="0"/>
                  </a:cxn>
                </a:cxnLst>
                <a:rect l="0" t="0" r="r" b="b"/>
                <a:pathLst>
                  <a:path w="32" h="56">
                    <a:moveTo>
                      <a:pt x="32" y="0"/>
                    </a:moveTo>
                    <a:lnTo>
                      <a:pt x="32" y="0"/>
                    </a:lnTo>
                    <a:lnTo>
                      <a:pt x="18" y="10"/>
                    </a:lnTo>
                    <a:lnTo>
                      <a:pt x="18" y="10"/>
                    </a:lnTo>
                    <a:lnTo>
                      <a:pt x="12" y="14"/>
                    </a:lnTo>
                    <a:lnTo>
                      <a:pt x="8" y="16"/>
                    </a:lnTo>
                    <a:lnTo>
                      <a:pt x="6" y="18"/>
                    </a:lnTo>
                    <a:lnTo>
                      <a:pt x="6" y="18"/>
                    </a:lnTo>
                    <a:lnTo>
                      <a:pt x="0" y="56"/>
                    </a:lnTo>
                    <a:lnTo>
                      <a:pt x="0" y="56"/>
                    </a:lnTo>
                    <a:lnTo>
                      <a:pt x="12" y="56"/>
                    </a:lnTo>
                    <a:lnTo>
                      <a:pt x="20" y="56"/>
                    </a:lnTo>
                    <a:lnTo>
                      <a:pt x="22" y="52"/>
                    </a:lnTo>
                    <a:lnTo>
                      <a:pt x="22" y="52"/>
                    </a:lnTo>
                    <a:lnTo>
                      <a:pt x="26" y="36"/>
                    </a:lnTo>
                    <a:lnTo>
                      <a:pt x="26" y="36"/>
                    </a:lnTo>
                    <a:lnTo>
                      <a:pt x="30" y="12"/>
                    </a:lnTo>
                    <a:lnTo>
                      <a:pt x="30" y="12"/>
                    </a:lnTo>
                    <a:lnTo>
                      <a:pt x="32" y="6"/>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0" name="Freeform 246"/>
              <p:cNvSpPr/>
              <p:nvPr/>
            </p:nvSpPr>
            <p:spPr bwMode="auto">
              <a:xfrm>
                <a:off x="2225" y="1171"/>
                <a:ext cx="32" cy="74"/>
              </a:xfrm>
              <a:custGeom>
                <a:avLst/>
                <a:gdLst/>
                <a:ahLst/>
                <a:cxnLst>
                  <a:cxn ang="0">
                    <a:pos x="12" y="14"/>
                  </a:cxn>
                  <a:cxn ang="0">
                    <a:pos x="12" y="14"/>
                  </a:cxn>
                  <a:cxn ang="0">
                    <a:pos x="10" y="16"/>
                  </a:cxn>
                  <a:cxn ang="0">
                    <a:pos x="8" y="18"/>
                  </a:cxn>
                  <a:cxn ang="0">
                    <a:pos x="8" y="26"/>
                  </a:cxn>
                  <a:cxn ang="0">
                    <a:pos x="8" y="26"/>
                  </a:cxn>
                  <a:cxn ang="0">
                    <a:pos x="0" y="74"/>
                  </a:cxn>
                  <a:cxn ang="0">
                    <a:pos x="0" y="74"/>
                  </a:cxn>
                  <a:cxn ang="0">
                    <a:pos x="12" y="70"/>
                  </a:cxn>
                  <a:cxn ang="0">
                    <a:pos x="18" y="66"/>
                  </a:cxn>
                  <a:cxn ang="0">
                    <a:pos x="22" y="62"/>
                  </a:cxn>
                  <a:cxn ang="0">
                    <a:pos x="22" y="62"/>
                  </a:cxn>
                  <a:cxn ang="0">
                    <a:pos x="26" y="40"/>
                  </a:cxn>
                  <a:cxn ang="0">
                    <a:pos x="26" y="40"/>
                  </a:cxn>
                  <a:cxn ang="0">
                    <a:pos x="32" y="0"/>
                  </a:cxn>
                  <a:cxn ang="0">
                    <a:pos x="32" y="0"/>
                  </a:cxn>
                  <a:cxn ang="0">
                    <a:pos x="12" y="14"/>
                  </a:cxn>
                  <a:cxn ang="0">
                    <a:pos x="12" y="14"/>
                  </a:cxn>
                </a:cxnLst>
                <a:rect l="0" t="0" r="r" b="b"/>
                <a:pathLst>
                  <a:path w="32" h="74">
                    <a:moveTo>
                      <a:pt x="12" y="14"/>
                    </a:moveTo>
                    <a:lnTo>
                      <a:pt x="12" y="14"/>
                    </a:lnTo>
                    <a:lnTo>
                      <a:pt x="10" y="16"/>
                    </a:lnTo>
                    <a:lnTo>
                      <a:pt x="8" y="18"/>
                    </a:lnTo>
                    <a:lnTo>
                      <a:pt x="8" y="26"/>
                    </a:lnTo>
                    <a:lnTo>
                      <a:pt x="8" y="26"/>
                    </a:lnTo>
                    <a:lnTo>
                      <a:pt x="0" y="74"/>
                    </a:lnTo>
                    <a:lnTo>
                      <a:pt x="0" y="74"/>
                    </a:lnTo>
                    <a:lnTo>
                      <a:pt x="12" y="70"/>
                    </a:lnTo>
                    <a:lnTo>
                      <a:pt x="18" y="66"/>
                    </a:lnTo>
                    <a:lnTo>
                      <a:pt x="22" y="62"/>
                    </a:lnTo>
                    <a:lnTo>
                      <a:pt x="22" y="62"/>
                    </a:lnTo>
                    <a:lnTo>
                      <a:pt x="26" y="40"/>
                    </a:lnTo>
                    <a:lnTo>
                      <a:pt x="26" y="40"/>
                    </a:lnTo>
                    <a:lnTo>
                      <a:pt x="32" y="0"/>
                    </a:lnTo>
                    <a:lnTo>
                      <a:pt x="32" y="0"/>
                    </a:lnTo>
                    <a:lnTo>
                      <a:pt x="12" y="14"/>
                    </a:lnTo>
                    <a:lnTo>
                      <a:pt x="1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1" name="Freeform 247"/>
              <p:cNvSpPr/>
              <p:nvPr/>
            </p:nvSpPr>
            <p:spPr bwMode="auto">
              <a:xfrm>
                <a:off x="2255" y="1151"/>
                <a:ext cx="32" cy="78"/>
              </a:xfrm>
              <a:custGeom>
                <a:avLst/>
                <a:gdLst/>
                <a:ahLst/>
                <a:cxnLst>
                  <a:cxn ang="0">
                    <a:pos x="10" y="14"/>
                  </a:cxn>
                  <a:cxn ang="0">
                    <a:pos x="10" y="14"/>
                  </a:cxn>
                  <a:cxn ang="0">
                    <a:pos x="10" y="16"/>
                  </a:cxn>
                  <a:cxn ang="0">
                    <a:pos x="8" y="20"/>
                  </a:cxn>
                  <a:cxn ang="0">
                    <a:pos x="8" y="30"/>
                  </a:cxn>
                  <a:cxn ang="0">
                    <a:pos x="8" y="30"/>
                  </a:cxn>
                  <a:cxn ang="0">
                    <a:pos x="0" y="78"/>
                  </a:cxn>
                  <a:cxn ang="0">
                    <a:pos x="0" y="78"/>
                  </a:cxn>
                  <a:cxn ang="0">
                    <a:pos x="8" y="72"/>
                  </a:cxn>
                  <a:cxn ang="0">
                    <a:pos x="16" y="64"/>
                  </a:cxn>
                  <a:cxn ang="0">
                    <a:pos x="22" y="54"/>
                  </a:cxn>
                  <a:cxn ang="0">
                    <a:pos x="28" y="44"/>
                  </a:cxn>
                  <a:cxn ang="0">
                    <a:pos x="30" y="34"/>
                  </a:cxn>
                  <a:cxn ang="0">
                    <a:pos x="32" y="22"/>
                  </a:cxn>
                  <a:cxn ang="0">
                    <a:pos x="32" y="12"/>
                  </a:cxn>
                  <a:cxn ang="0">
                    <a:pos x="30" y="0"/>
                  </a:cxn>
                  <a:cxn ang="0">
                    <a:pos x="30" y="0"/>
                  </a:cxn>
                  <a:cxn ang="0">
                    <a:pos x="10" y="14"/>
                  </a:cxn>
                  <a:cxn ang="0">
                    <a:pos x="10" y="14"/>
                  </a:cxn>
                </a:cxnLst>
                <a:rect l="0" t="0" r="r" b="b"/>
                <a:pathLst>
                  <a:path w="32" h="78">
                    <a:moveTo>
                      <a:pt x="10" y="14"/>
                    </a:moveTo>
                    <a:lnTo>
                      <a:pt x="10" y="14"/>
                    </a:lnTo>
                    <a:lnTo>
                      <a:pt x="10" y="16"/>
                    </a:lnTo>
                    <a:lnTo>
                      <a:pt x="8" y="20"/>
                    </a:lnTo>
                    <a:lnTo>
                      <a:pt x="8" y="30"/>
                    </a:lnTo>
                    <a:lnTo>
                      <a:pt x="8" y="30"/>
                    </a:lnTo>
                    <a:lnTo>
                      <a:pt x="0" y="78"/>
                    </a:lnTo>
                    <a:lnTo>
                      <a:pt x="0" y="78"/>
                    </a:lnTo>
                    <a:lnTo>
                      <a:pt x="8" y="72"/>
                    </a:lnTo>
                    <a:lnTo>
                      <a:pt x="16" y="64"/>
                    </a:lnTo>
                    <a:lnTo>
                      <a:pt x="22" y="54"/>
                    </a:lnTo>
                    <a:lnTo>
                      <a:pt x="28" y="44"/>
                    </a:lnTo>
                    <a:lnTo>
                      <a:pt x="30" y="34"/>
                    </a:lnTo>
                    <a:lnTo>
                      <a:pt x="32" y="22"/>
                    </a:lnTo>
                    <a:lnTo>
                      <a:pt x="32" y="12"/>
                    </a:lnTo>
                    <a:lnTo>
                      <a:pt x="30" y="0"/>
                    </a:lnTo>
                    <a:lnTo>
                      <a:pt x="30" y="0"/>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2" name="Freeform 248"/>
              <p:cNvSpPr/>
              <p:nvPr/>
            </p:nvSpPr>
            <p:spPr bwMode="auto">
              <a:xfrm>
                <a:off x="2139" y="1205"/>
                <a:ext cx="48" cy="40"/>
              </a:xfrm>
              <a:custGeom>
                <a:avLst/>
                <a:gdLst/>
                <a:ahLst/>
                <a:cxnLst>
                  <a:cxn ang="0">
                    <a:pos x="16" y="2"/>
                  </a:cxn>
                  <a:cxn ang="0">
                    <a:pos x="16" y="2"/>
                  </a:cxn>
                  <a:cxn ang="0">
                    <a:pos x="12" y="0"/>
                  </a:cxn>
                  <a:cxn ang="0">
                    <a:pos x="12" y="0"/>
                  </a:cxn>
                  <a:cxn ang="0">
                    <a:pos x="8" y="14"/>
                  </a:cxn>
                  <a:cxn ang="0">
                    <a:pos x="8" y="14"/>
                  </a:cxn>
                  <a:cxn ang="0">
                    <a:pos x="4" y="28"/>
                  </a:cxn>
                  <a:cxn ang="0">
                    <a:pos x="0" y="40"/>
                  </a:cxn>
                  <a:cxn ang="0">
                    <a:pos x="0" y="40"/>
                  </a:cxn>
                  <a:cxn ang="0">
                    <a:pos x="48" y="4"/>
                  </a:cxn>
                  <a:cxn ang="0">
                    <a:pos x="48" y="4"/>
                  </a:cxn>
                  <a:cxn ang="0">
                    <a:pos x="16" y="2"/>
                  </a:cxn>
                  <a:cxn ang="0">
                    <a:pos x="16" y="2"/>
                  </a:cxn>
                </a:cxnLst>
                <a:rect l="0" t="0" r="r" b="b"/>
                <a:pathLst>
                  <a:path w="48" h="40">
                    <a:moveTo>
                      <a:pt x="16" y="2"/>
                    </a:moveTo>
                    <a:lnTo>
                      <a:pt x="16" y="2"/>
                    </a:lnTo>
                    <a:lnTo>
                      <a:pt x="12" y="0"/>
                    </a:lnTo>
                    <a:lnTo>
                      <a:pt x="12" y="0"/>
                    </a:lnTo>
                    <a:lnTo>
                      <a:pt x="8" y="14"/>
                    </a:lnTo>
                    <a:lnTo>
                      <a:pt x="8" y="14"/>
                    </a:lnTo>
                    <a:lnTo>
                      <a:pt x="4" y="28"/>
                    </a:lnTo>
                    <a:lnTo>
                      <a:pt x="0" y="40"/>
                    </a:lnTo>
                    <a:lnTo>
                      <a:pt x="0" y="40"/>
                    </a:lnTo>
                    <a:lnTo>
                      <a:pt x="48" y="4"/>
                    </a:lnTo>
                    <a:lnTo>
                      <a:pt x="48" y="4"/>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3" name="Freeform 249"/>
              <p:cNvSpPr/>
              <p:nvPr/>
            </p:nvSpPr>
            <p:spPr bwMode="auto">
              <a:xfrm>
                <a:off x="2155" y="1177"/>
                <a:ext cx="64" cy="26"/>
              </a:xfrm>
              <a:custGeom>
                <a:avLst/>
                <a:gdLst/>
                <a:ahLst/>
                <a:cxnLst>
                  <a:cxn ang="0">
                    <a:pos x="28" y="2"/>
                  </a:cxn>
                  <a:cxn ang="0">
                    <a:pos x="28" y="2"/>
                  </a:cxn>
                  <a:cxn ang="0">
                    <a:pos x="10" y="0"/>
                  </a:cxn>
                  <a:cxn ang="0">
                    <a:pos x="10" y="0"/>
                  </a:cxn>
                  <a:cxn ang="0">
                    <a:pos x="8" y="4"/>
                  </a:cxn>
                  <a:cxn ang="0">
                    <a:pos x="4" y="10"/>
                  </a:cxn>
                  <a:cxn ang="0">
                    <a:pos x="0" y="22"/>
                  </a:cxn>
                  <a:cxn ang="0">
                    <a:pos x="0" y="22"/>
                  </a:cxn>
                  <a:cxn ang="0">
                    <a:pos x="38" y="26"/>
                  </a:cxn>
                  <a:cxn ang="0">
                    <a:pos x="38" y="26"/>
                  </a:cxn>
                  <a:cxn ang="0">
                    <a:pos x="42" y="26"/>
                  </a:cxn>
                  <a:cxn ang="0">
                    <a:pos x="44" y="22"/>
                  </a:cxn>
                  <a:cxn ang="0">
                    <a:pos x="50" y="18"/>
                  </a:cxn>
                  <a:cxn ang="0">
                    <a:pos x="50" y="18"/>
                  </a:cxn>
                  <a:cxn ang="0">
                    <a:pos x="64" y="8"/>
                  </a:cxn>
                  <a:cxn ang="0">
                    <a:pos x="64" y="8"/>
                  </a:cxn>
                  <a:cxn ang="0">
                    <a:pos x="58" y="6"/>
                  </a:cxn>
                  <a:cxn ang="0">
                    <a:pos x="52" y="6"/>
                  </a:cxn>
                  <a:cxn ang="0">
                    <a:pos x="52" y="6"/>
                  </a:cxn>
                  <a:cxn ang="0">
                    <a:pos x="28" y="2"/>
                  </a:cxn>
                  <a:cxn ang="0">
                    <a:pos x="28" y="2"/>
                  </a:cxn>
                </a:cxnLst>
                <a:rect l="0" t="0" r="r" b="b"/>
                <a:pathLst>
                  <a:path w="64" h="26">
                    <a:moveTo>
                      <a:pt x="28" y="2"/>
                    </a:moveTo>
                    <a:lnTo>
                      <a:pt x="28" y="2"/>
                    </a:lnTo>
                    <a:lnTo>
                      <a:pt x="10" y="0"/>
                    </a:lnTo>
                    <a:lnTo>
                      <a:pt x="10" y="0"/>
                    </a:lnTo>
                    <a:lnTo>
                      <a:pt x="8" y="4"/>
                    </a:lnTo>
                    <a:lnTo>
                      <a:pt x="4" y="10"/>
                    </a:lnTo>
                    <a:lnTo>
                      <a:pt x="0" y="22"/>
                    </a:lnTo>
                    <a:lnTo>
                      <a:pt x="0" y="22"/>
                    </a:lnTo>
                    <a:lnTo>
                      <a:pt x="38" y="26"/>
                    </a:lnTo>
                    <a:lnTo>
                      <a:pt x="38" y="26"/>
                    </a:lnTo>
                    <a:lnTo>
                      <a:pt x="42" y="26"/>
                    </a:lnTo>
                    <a:lnTo>
                      <a:pt x="44" y="22"/>
                    </a:lnTo>
                    <a:lnTo>
                      <a:pt x="50" y="18"/>
                    </a:lnTo>
                    <a:lnTo>
                      <a:pt x="50" y="18"/>
                    </a:lnTo>
                    <a:lnTo>
                      <a:pt x="64" y="8"/>
                    </a:lnTo>
                    <a:lnTo>
                      <a:pt x="64" y="8"/>
                    </a:lnTo>
                    <a:lnTo>
                      <a:pt x="58" y="6"/>
                    </a:lnTo>
                    <a:lnTo>
                      <a:pt x="52" y="6"/>
                    </a:lnTo>
                    <a:lnTo>
                      <a:pt x="52" y="6"/>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4" name="Freeform 250"/>
              <p:cNvSpPr/>
              <p:nvPr/>
            </p:nvSpPr>
            <p:spPr bwMode="auto">
              <a:xfrm>
                <a:off x="2169" y="1153"/>
                <a:ext cx="80" cy="24"/>
              </a:xfrm>
              <a:custGeom>
                <a:avLst/>
                <a:gdLst/>
                <a:ahLst/>
                <a:cxnLst>
                  <a:cxn ang="0">
                    <a:pos x="0" y="16"/>
                  </a:cxn>
                  <a:cxn ang="0">
                    <a:pos x="0" y="16"/>
                  </a:cxn>
                  <a:cxn ang="0">
                    <a:pos x="48" y="24"/>
                  </a:cxn>
                  <a:cxn ang="0">
                    <a:pos x="48" y="24"/>
                  </a:cxn>
                  <a:cxn ang="0">
                    <a:pos x="56" y="24"/>
                  </a:cxn>
                  <a:cxn ang="0">
                    <a:pos x="58" y="24"/>
                  </a:cxn>
                  <a:cxn ang="0">
                    <a:pos x="62" y="22"/>
                  </a:cxn>
                  <a:cxn ang="0">
                    <a:pos x="62" y="22"/>
                  </a:cxn>
                  <a:cxn ang="0">
                    <a:pos x="80" y="6"/>
                  </a:cxn>
                  <a:cxn ang="0">
                    <a:pos x="80" y="6"/>
                  </a:cxn>
                  <a:cxn ang="0">
                    <a:pos x="40" y="2"/>
                  </a:cxn>
                  <a:cxn ang="0">
                    <a:pos x="40" y="2"/>
                  </a:cxn>
                  <a:cxn ang="0">
                    <a:pos x="18" y="0"/>
                  </a:cxn>
                  <a:cxn ang="0">
                    <a:pos x="18" y="0"/>
                  </a:cxn>
                  <a:cxn ang="0">
                    <a:pos x="12" y="2"/>
                  </a:cxn>
                  <a:cxn ang="0">
                    <a:pos x="8" y="6"/>
                  </a:cxn>
                  <a:cxn ang="0">
                    <a:pos x="0" y="16"/>
                  </a:cxn>
                  <a:cxn ang="0">
                    <a:pos x="0" y="16"/>
                  </a:cxn>
                </a:cxnLst>
                <a:rect l="0" t="0" r="r" b="b"/>
                <a:pathLst>
                  <a:path w="80" h="24">
                    <a:moveTo>
                      <a:pt x="0" y="16"/>
                    </a:moveTo>
                    <a:lnTo>
                      <a:pt x="0" y="16"/>
                    </a:lnTo>
                    <a:lnTo>
                      <a:pt x="48" y="24"/>
                    </a:lnTo>
                    <a:lnTo>
                      <a:pt x="48" y="24"/>
                    </a:lnTo>
                    <a:lnTo>
                      <a:pt x="56" y="24"/>
                    </a:lnTo>
                    <a:lnTo>
                      <a:pt x="58" y="24"/>
                    </a:lnTo>
                    <a:lnTo>
                      <a:pt x="62" y="22"/>
                    </a:lnTo>
                    <a:lnTo>
                      <a:pt x="62" y="22"/>
                    </a:lnTo>
                    <a:lnTo>
                      <a:pt x="80" y="6"/>
                    </a:lnTo>
                    <a:lnTo>
                      <a:pt x="80" y="6"/>
                    </a:lnTo>
                    <a:lnTo>
                      <a:pt x="40" y="2"/>
                    </a:lnTo>
                    <a:lnTo>
                      <a:pt x="40" y="2"/>
                    </a:lnTo>
                    <a:lnTo>
                      <a:pt x="18" y="0"/>
                    </a:lnTo>
                    <a:lnTo>
                      <a:pt x="18" y="0"/>
                    </a:lnTo>
                    <a:lnTo>
                      <a:pt x="12" y="2"/>
                    </a:lnTo>
                    <a:lnTo>
                      <a:pt x="8" y="6"/>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5" name="Freeform 251"/>
              <p:cNvSpPr/>
              <p:nvPr/>
            </p:nvSpPr>
            <p:spPr bwMode="auto">
              <a:xfrm>
                <a:off x="2191" y="1129"/>
                <a:ext cx="86" cy="26"/>
              </a:xfrm>
              <a:custGeom>
                <a:avLst/>
                <a:gdLst/>
                <a:ahLst/>
                <a:cxnLst>
                  <a:cxn ang="0">
                    <a:pos x="66" y="24"/>
                  </a:cxn>
                  <a:cxn ang="0">
                    <a:pos x="66" y="24"/>
                  </a:cxn>
                  <a:cxn ang="0">
                    <a:pos x="86" y="10"/>
                  </a:cxn>
                  <a:cxn ang="0">
                    <a:pos x="86" y="10"/>
                  </a:cxn>
                  <a:cxn ang="0">
                    <a:pos x="74" y="4"/>
                  </a:cxn>
                  <a:cxn ang="0">
                    <a:pos x="64" y="2"/>
                  </a:cxn>
                  <a:cxn ang="0">
                    <a:pos x="54" y="0"/>
                  </a:cxn>
                  <a:cxn ang="0">
                    <a:pos x="42" y="0"/>
                  </a:cxn>
                  <a:cxn ang="0">
                    <a:pos x="32" y="2"/>
                  </a:cxn>
                  <a:cxn ang="0">
                    <a:pos x="20" y="6"/>
                  </a:cxn>
                  <a:cxn ang="0">
                    <a:pos x="10" y="10"/>
                  </a:cxn>
                  <a:cxn ang="0">
                    <a:pos x="0" y="16"/>
                  </a:cxn>
                  <a:cxn ang="0">
                    <a:pos x="0" y="16"/>
                  </a:cxn>
                  <a:cxn ang="0">
                    <a:pos x="50" y="22"/>
                  </a:cxn>
                  <a:cxn ang="0">
                    <a:pos x="50" y="22"/>
                  </a:cxn>
                  <a:cxn ang="0">
                    <a:pos x="60" y="24"/>
                  </a:cxn>
                  <a:cxn ang="0">
                    <a:pos x="64" y="26"/>
                  </a:cxn>
                  <a:cxn ang="0">
                    <a:pos x="66" y="24"/>
                  </a:cxn>
                  <a:cxn ang="0">
                    <a:pos x="66" y="24"/>
                  </a:cxn>
                </a:cxnLst>
                <a:rect l="0" t="0" r="r" b="b"/>
                <a:pathLst>
                  <a:path w="86" h="26">
                    <a:moveTo>
                      <a:pt x="66" y="24"/>
                    </a:moveTo>
                    <a:lnTo>
                      <a:pt x="66" y="24"/>
                    </a:lnTo>
                    <a:lnTo>
                      <a:pt x="86" y="10"/>
                    </a:lnTo>
                    <a:lnTo>
                      <a:pt x="86" y="10"/>
                    </a:lnTo>
                    <a:lnTo>
                      <a:pt x="74" y="4"/>
                    </a:lnTo>
                    <a:lnTo>
                      <a:pt x="64" y="2"/>
                    </a:lnTo>
                    <a:lnTo>
                      <a:pt x="54" y="0"/>
                    </a:lnTo>
                    <a:lnTo>
                      <a:pt x="42" y="0"/>
                    </a:lnTo>
                    <a:lnTo>
                      <a:pt x="32" y="2"/>
                    </a:lnTo>
                    <a:lnTo>
                      <a:pt x="20" y="6"/>
                    </a:lnTo>
                    <a:lnTo>
                      <a:pt x="10" y="10"/>
                    </a:lnTo>
                    <a:lnTo>
                      <a:pt x="0" y="16"/>
                    </a:lnTo>
                    <a:lnTo>
                      <a:pt x="0" y="16"/>
                    </a:lnTo>
                    <a:lnTo>
                      <a:pt x="50" y="22"/>
                    </a:lnTo>
                    <a:lnTo>
                      <a:pt x="50" y="22"/>
                    </a:lnTo>
                    <a:lnTo>
                      <a:pt x="60" y="24"/>
                    </a:lnTo>
                    <a:lnTo>
                      <a:pt x="64" y="26"/>
                    </a:lnTo>
                    <a:lnTo>
                      <a:pt x="66" y="24"/>
                    </a:lnTo>
                    <a:lnTo>
                      <a:pt x="6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6" name="Freeform 252"/>
              <p:cNvSpPr/>
              <p:nvPr/>
            </p:nvSpPr>
            <p:spPr bwMode="auto">
              <a:xfrm>
                <a:off x="2685" y="1119"/>
                <a:ext cx="40" cy="30"/>
              </a:xfrm>
              <a:custGeom>
                <a:avLst/>
                <a:gdLst/>
                <a:ahLst/>
                <a:cxnLst>
                  <a:cxn ang="0">
                    <a:pos x="6" y="26"/>
                  </a:cxn>
                  <a:cxn ang="0">
                    <a:pos x="6" y="26"/>
                  </a:cxn>
                  <a:cxn ang="0">
                    <a:pos x="6" y="28"/>
                  </a:cxn>
                  <a:cxn ang="0">
                    <a:pos x="6" y="28"/>
                  </a:cxn>
                  <a:cxn ang="0">
                    <a:pos x="18" y="30"/>
                  </a:cxn>
                  <a:cxn ang="0">
                    <a:pos x="18" y="30"/>
                  </a:cxn>
                  <a:cxn ang="0">
                    <a:pos x="30" y="28"/>
                  </a:cxn>
                  <a:cxn ang="0">
                    <a:pos x="40" y="30"/>
                  </a:cxn>
                  <a:cxn ang="0">
                    <a:pos x="40" y="30"/>
                  </a:cxn>
                  <a:cxn ang="0">
                    <a:pos x="0" y="0"/>
                  </a:cxn>
                  <a:cxn ang="0">
                    <a:pos x="0" y="0"/>
                  </a:cxn>
                  <a:cxn ang="0">
                    <a:pos x="6" y="26"/>
                  </a:cxn>
                  <a:cxn ang="0">
                    <a:pos x="6" y="26"/>
                  </a:cxn>
                </a:cxnLst>
                <a:rect l="0" t="0" r="r" b="b"/>
                <a:pathLst>
                  <a:path w="40" h="30">
                    <a:moveTo>
                      <a:pt x="6" y="26"/>
                    </a:moveTo>
                    <a:lnTo>
                      <a:pt x="6" y="26"/>
                    </a:lnTo>
                    <a:lnTo>
                      <a:pt x="6" y="28"/>
                    </a:lnTo>
                    <a:lnTo>
                      <a:pt x="6" y="28"/>
                    </a:lnTo>
                    <a:lnTo>
                      <a:pt x="18" y="30"/>
                    </a:lnTo>
                    <a:lnTo>
                      <a:pt x="18" y="30"/>
                    </a:lnTo>
                    <a:lnTo>
                      <a:pt x="30" y="28"/>
                    </a:lnTo>
                    <a:lnTo>
                      <a:pt x="40" y="30"/>
                    </a:lnTo>
                    <a:lnTo>
                      <a:pt x="40" y="30"/>
                    </a:lnTo>
                    <a:lnTo>
                      <a:pt x="0" y="0"/>
                    </a:lnTo>
                    <a:lnTo>
                      <a:pt x="0" y="0"/>
                    </a:lnTo>
                    <a:lnTo>
                      <a:pt x="6" y="26"/>
                    </a:lnTo>
                    <a:lnTo>
                      <a:pt x="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7" name="Freeform 253"/>
              <p:cNvSpPr/>
              <p:nvPr/>
            </p:nvSpPr>
            <p:spPr bwMode="auto">
              <a:xfrm>
                <a:off x="2657" y="1099"/>
                <a:ext cx="28" cy="48"/>
              </a:xfrm>
              <a:custGeom>
                <a:avLst/>
                <a:gdLst/>
                <a:ahLst/>
                <a:cxnLst>
                  <a:cxn ang="0">
                    <a:pos x="12" y="8"/>
                  </a:cxn>
                  <a:cxn ang="0">
                    <a:pos x="12" y="8"/>
                  </a:cxn>
                  <a:cxn ang="0">
                    <a:pos x="0" y="0"/>
                  </a:cxn>
                  <a:cxn ang="0">
                    <a:pos x="0" y="0"/>
                  </a:cxn>
                  <a:cxn ang="0">
                    <a:pos x="2" y="4"/>
                  </a:cxn>
                  <a:cxn ang="0">
                    <a:pos x="2" y="10"/>
                  </a:cxn>
                  <a:cxn ang="0">
                    <a:pos x="2" y="10"/>
                  </a:cxn>
                  <a:cxn ang="0">
                    <a:pos x="6" y="30"/>
                  </a:cxn>
                  <a:cxn ang="0">
                    <a:pos x="6" y="30"/>
                  </a:cxn>
                  <a:cxn ang="0">
                    <a:pos x="8" y="44"/>
                  </a:cxn>
                  <a:cxn ang="0">
                    <a:pos x="8" y="44"/>
                  </a:cxn>
                  <a:cxn ang="0">
                    <a:pos x="10" y="46"/>
                  </a:cxn>
                  <a:cxn ang="0">
                    <a:pos x="16" y="48"/>
                  </a:cxn>
                  <a:cxn ang="0">
                    <a:pos x="28" y="48"/>
                  </a:cxn>
                  <a:cxn ang="0">
                    <a:pos x="28" y="48"/>
                  </a:cxn>
                  <a:cxn ang="0">
                    <a:pos x="22" y="16"/>
                  </a:cxn>
                  <a:cxn ang="0">
                    <a:pos x="22" y="16"/>
                  </a:cxn>
                  <a:cxn ang="0">
                    <a:pos x="20" y="14"/>
                  </a:cxn>
                  <a:cxn ang="0">
                    <a:pos x="18" y="12"/>
                  </a:cxn>
                  <a:cxn ang="0">
                    <a:pos x="12" y="8"/>
                  </a:cxn>
                  <a:cxn ang="0">
                    <a:pos x="12" y="8"/>
                  </a:cxn>
                </a:cxnLst>
                <a:rect l="0" t="0" r="r" b="b"/>
                <a:pathLst>
                  <a:path w="28" h="48">
                    <a:moveTo>
                      <a:pt x="12" y="8"/>
                    </a:moveTo>
                    <a:lnTo>
                      <a:pt x="12" y="8"/>
                    </a:lnTo>
                    <a:lnTo>
                      <a:pt x="0" y="0"/>
                    </a:lnTo>
                    <a:lnTo>
                      <a:pt x="0" y="0"/>
                    </a:lnTo>
                    <a:lnTo>
                      <a:pt x="2" y="4"/>
                    </a:lnTo>
                    <a:lnTo>
                      <a:pt x="2" y="10"/>
                    </a:lnTo>
                    <a:lnTo>
                      <a:pt x="2" y="10"/>
                    </a:lnTo>
                    <a:lnTo>
                      <a:pt x="6" y="30"/>
                    </a:lnTo>
                    <a:lnTo>
                      <a:pt x="6" y="30"/>
                    </a:lnTo>
                    <a:lnTo>
                      <a:pt x="8" y="44"/>
                    </a:lnTo>
                    <a:lnTo>
                      <a:pt x="8" y="44"/>
                    </a:lnTo>
                    <a:lnTo>
                      <a:pt x="10" y="46"/>
                    </a:lnTo>
                    <a:lnTo>
                      <a:pt x="16" y="48"/>
                    </a:lnTo>
                    <a:lnTo>
                      <a:pt x="28" y="48"/>
                    </a:lnTo>
                    <a:lnTo>
                      <a:pt x="28" y="48"/>
                    </a:lnTo>
                    <a:lnTo>
                      <a:pt x="22" y="16"/>
                    </a:lnTo>
                    <a:lnTo>
                      <a:pt x="22" y="16"/>
                    </a:lnTo>
                    <a:lnTo>
                      <a:pt x="20" y="14"/>
                    </a:lnTo>
                    <a:lnTo>
                      <a:pt x="18" y="12"/>
                    </a:lnTo>
                    <a:lnTo>
                      <a:pt x="12" y="8"/>
                    </a:lnTo>
                    <a:lnTo>
                      <a:pt x="1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8" name="Freeform 254"/>
              <p:cNvSpPr/>
              <p:nvPr/>
            </p:nvSpPr>
            <p:spPr bwMode="auto">
              <a:xfrm>
                <a:off x="2631" y="1079"/>
                <a:ext cx="26" cy="64"/>
              </a:xfrm>
              <a:custGeom>
                <a:avLst/>
                <a:gdLst/>
                <a:ahLst/>
                <a:cxnLst>
                  <a:cxn ang="0">
                    <a:pos x="16" y="12"/>
                  </a:cxn>
                  <a:cxn ang="0">
                    <a:pos x="16" y="12"/>
                  </a:cxn>
                  <a:cxn ang="0">
                    <a:pos x="0" y="0"/>
                  </a:cxn>
                  <a:cxn ang="0">
                    <a:pos x="0" y="0"/>
                  </a:cxn>
                  <a:cxn ang="0">
                    <a:pos x="6" y="34"/>
                  </a:cxn>
                  <a:cxn ang="0">
                    <a:pos x="6" y="34"/>
                  </a:cxn>
                  <a:cxn ang="0">
                    <a:pos x="8" y="52"/>
                  </a:cxn>
                  <a:cxn ang="0">
                    <a:pos x="8" y="52"/>
                  </a:cxn>
                  <a:cxn ang="0">
                    <a:pos x="12" y="56"/>
                  </a:cxn>
                  <a:cxn ang="0">
                    <a:pos x="16" y="60"/>
                  </a:cxn>
                  <a:cxn ang="0">
                    <a:pos x="26" y="64"/>
                  </a:cxn>
                  <a:cxn ang="0">
                    <a:pos x="26" y="64"/>
                  </a:cxn>
                  <a:cxn ang="0">
                    <a:pos x="20" y="22"/>
                  </a:cxn>
                  <a:cxn ang="0">
                    <a:pos x="20" y="22"/>
                  </a:cxn>
                  <a:cxn ang="0">
                    <a:pos x="20" y="16"/>
                  </a:cxn>
                  <a:cxn ang="0">
                    <a:pos x="16" y="12"/>
                  </a:cxn>
                  <a:cxn ang="0">
                    <a:pos x="16" y="12"/>
                  </a:cxn>
                </a:cxnLst>
                <a:rect l="0" t="0" r="r" b="b"/>
                <a:pathLst>
                  <a:path w="26" h="64">
                    <a:moveTo>
                      <a:pt x="16" y="12"/>
                    </a:moveTo>
                    <a:lnTo>
                      <a:pt x="16" y="12"/>
                    </a:lnTo>
                    <a:lnTo>
                      <a:pt x="0" y="0"/>
                    </a:lnTo>
                    <a:lnTo>
                      <a:pt x="0" y="0"/>
                    </a:lnTo>
                    <a:lnTo>
                      <a:pt x="6" y="34"/>
                    </a:lnTo>
                    <a:lnTo>
                      <a:pt x="6" y="34"/>
                    </a:lnTo>
                    <a:lnTo>
                      <a:pt x="8" y="52"/>
                    </a:lnTo>
                    <a:lnTo>
                      <a:pt x="8" y="52"/>
                    </a:lnTo>
                    <a:lnTo>
                      <a:pt x="12" y="56"/>
                    </a:lnTo>
                    <a:lnTo>
                      <a:pt x="16" y="60"/>
                    </a:lnTo>
                    <a:lnTo>
                      <a:pt x="26" y="64"/>
                    </a:lnTo>
                    <a:lnTo>
                      <a:pt x="26" y="64"/>
                    </a:lnTo>
                    <a:lnTo>
                      <a:pt x="20" y="22"/>
                    </a:lnTo>
                    <a:lnTo>
                      <a:pt x="20" y="22"/>
                    </a:lnTo>
                    <a:lnTo>
                      <a:pt x="20" y="16"/>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9" name="Freeform 255"/>
              <p:cNvSpPr/>
              <p:nvPr/>
            </p:nvSpPr>
            <p:spPr bwMode="auto">
              <a:xfrm>
                <a:off x="2605" y="1063"/>
                <a:ext cx="28" cy="66"/>
              </a:xfrm>
              <a:custGeom>
                <a:avLst/>
                <a:gdLst/>
                <a:ahLst/>
                <a:cxnLst>
                  <a:cxn ang="0">
                    <a:pos x="22" y="24"/>
                  </a:cxn>
                  <a:cxn ang="0">
                    <a:pos x="22" y="24"/>
                  </a:cxn>
                  <a:cxn ang="0">
                    <a:pos x="20" y="18"/>
                  </a:cxn>
                  <a:cxn ang="0">
                    <a:pos x="18" y="12"/>
                  </a:cxn>
                  <a:cxn ang="0">
                    <a:pos x="18" y="12"/>
                  </a:cxn>
                  <a:cxn ang="0">
                    <a:pos x="4" y="0"/>
                  </a:cxn>
                  <a:cxn ang="0">
                    <a:pos x="4" y="0"/>
                  </a:cxn>
                  <a:cxn ang="0">
                    <a:pos x="2" y="10"/>
                  </a:cxn>
                  <a:cxn ang="0">
                    <a:pos x="0" y="18"/>
                  </a:cxn>
                  <a:cxn ang="0">
                    <a:pos x="2" y="28"/>
                  </a:cxn>
                  <a:cxn ang="0">
                    <a:pos x="4" y="36"/>
                  </a:cxn>
                  <a:cxn ang="0">
                    <a:pos x="8" y="46"/>
                  </a:cxn>
                  <a:cxn ang="0">
                    <a:pos x="14" y="52"/>
                  </a:cxn>
                  <a:cxn ang="0">
                    <a:pos x="20" y="60"/>
                  </a:cxn>
                  <a:cxn ang="0">
                    <a:pos x="28" y="66"/>
                  </a:cxn>
                  <a:cxn ang="0">
                    <a:pos x="28" y="66"/>
                  </a:cxn>
                  <a:cxn ang="0">
                    <a:pos x="22" y="24"/>
                  </a:cxn>
                  <a:cxn ang="0">
                    <a:pos x="22" y="24"/>
                  </a:cxn>
                </a:cxnLst>
                <a:rect l="0" t="0" r="r" b="b"/>
                <a:pathLst>
                  <a:path w="28" h="66">
                    <a:moveTo>
                      <a:pt x="22" y="24"/>
                    </a:moveTo>
                    <a:lnTo>
                      <a:pt x="22" y="24"/>
                    </a:lnTo>
                    <a:lnTo>
                      <a:pt x="20" y="18"/>
                    </a:lnTo>
                    <a:lnTo>
                      <a:pt x="18" y="12"/>
                    </a:lnTo>
                    <a:lnTo>
                      <a:pt x="18" y="12"/>
                    </a:lnTo>
                    <a:lnTo>
                      <a:pt x="4" y="0"/>
                    </a:lnTo>
                    <a:lnTo>
                      <a:pt x="4" y="0"/>
                    </a:lnTo>
                    <a:lnTo>
                      <a:pt x="2" y="10"/>
                    </a:lnTo>
                    <a:lnTo>
                      <a:pt x="0" y="18"/>
                    </a:lnTo>
                    <a:lnTo>
                      <a:pt x="2" y="28"/>
                    </a:lnTo>
                    <a:lnTo>
                      <a:pt x="4" y="36"/>
                    </a:lnTo>
                    <a:lnTo>
                      <a:pt x="8" y="46"/>
                    </a:lnTo>
                    <a:lnTo>
                      <a:pt x="14" y="52"/>
                    </a:lnTo>
                    <a:lnTo>
                      <a:pt x="20" y="60"/>
                    </a:lnTo>
                    <a:lnTo>
                      <a:pt x="28" y="66"/>
                    </a:lnTo>
                    <a:lnTo>
                      <a:pt x="28" y="66"/>
                    </a:lnTo>
                    <a:lnTo>
                      <a:pt x="22" y="24"/>
                    </a:lnTo>
                    <a:lnTo>
                      <a:pt x="2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0" name="Freeform 256"/>
              <p:cNvSpPr/>
              <p:nvPr/>
            </p:nvSpPr>
            <p:spPr bwMode="auto">
              <a:xfrm>
                <a:off x="2689" y="1111"/>
                <a:ext cx="40" cy="32"/>
              </a:xfrm>
              <a:custGeom>
                <a:avLst/>
                <a:gdLst/>
                <a:ahLst/>
                <a:cxnLst>
                  <a:cxn ang="0">
                    <a:pos x="30" y="0"/>
                  </a:cxn>
                  <a:cxn ang="0">
                    <a:pos x="30" y="0"/>
                  </a:cxn>
                  <a:cxn ang="0">
                    <a:pos x="28" y="0"/>
                  </a:cxn>
                  <a:cxn ang="0">
                    <a:pos x="28" y="0"/>
                  </a:cxn>
                  <a:cxn ang="0">
                    <a:pos x="0" y="2"/>
                  </a:cxn>
                  <a:cxn ang="0">
                    <a:pos x="0" y="2"/>
                  </a:cxn>
                  <a:cxn ang="0">
                    <a:pos x="40" y="32"/>
                  </a:cxn>
                  <a:cxn ang="0">
                    <a:pos x="40" y="32"/>
                  </a:cxn>
                  <a:cxn ang="0">
                    <a:pos x="36" y="22"/>
                  </a:cxn>
                  <a:cxn ang="0">
                    <a:pos x="34" y="12"/>
                  </a:cxn>
                  <a:cxn ang="0">
                    <a:pos x="34" y="12"/>
                  </a:cxn>
                  <a:cxn ang="0">
                    <a:pos x="30" y="0"/>
                  </a:cxn>
                  <a:cxn ang="0">
                    <a:pos x="30" y="0"/>
                  </a:cxn>
                </a:cxnLst>
                <a:rect l="0" t="0" r="r" b="b"/>
                <a:pathLst>
                  <a:path w="40" h="32">
                    <a:moveTo>
                      <a:pt x="30" y="0"/>
                    </a:moveTo>
                    <a:lnTo>
                      <a:pt x="30" y="0"/>
                    </a:lnTo>
                    <a:lnTo>
                      <a:pt x="28" y="0"/>
                    </a:lnTo>
                    <a:lnTo>
                      <a:pt x="28" y="0"/>
                    </a:lnTo>
                    <a:lnTo>
                      <a:pt x="0" y="2"/>
                    </a:lnTo>
                    <a:lnTo>
                      <a:pt x="0" y="2"/>
                    </a:lnTo>
                    <a:lnTo>
                      <a:pt x="40" y="32"/>
                    </a:lnTo>
                    <a:lnTo>
                      <a:pt x="40" y="32"/>
                    </a:lnTo>
                    <a:lnTo>
                      <a:pt x="36" y="22"/>
                    </a:lnTo>
                    <a:lnTo>
                      <a:pt x="34" y="12"/>
                    </a:lnTo>
                    <a:lnTo>
                      <a:pt x="34" y="12"/>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1" name="Freeform 257"/>
              <p:cNvSpPr/>
              <p:nvPr/>
            </p:nvSpPr>
            <p:spPr bwMode="auto">
              <a:xfrm>
                <a:off x="2663" y="1087"/>
                <a:ext cx="54" cy="20"/>
              </a:xfrm>
              <a:custGeom>
                <a:avLst/>
                <a:gdLst/>
                <a:ahLst/>
                <a:cxnLst>
                  <a:cxn ang="0">
                    <a:pos x="46" y="0"/>
                  </a:cxn>
                  <a:cxn ang="0">
                    <a:pos x="46" y="0"/>
                  </a:cxn>
                  <a:cxn ang="0">
                    <a:pos x="32" y="2"/>
                  </a:cxn>
                  <a:cxn ang="0">
                    <a:pos x="32" y="2"/>
                  </a:cxn>
                  <a:cxn ang="0">
                    <a:pos x="10" y="4"/>
                  </a:cxn>
                  <a:cxn ang="0">
                    <a:pos x="10" y="4"/>
                  </a:cxn>
                  <a:cxn ang="0">
                    <a:pos x="6" y="4"/>
                  </a:cxn>
                  <a:cxn ang="0">
                    <a:pos x="0" y="4"/>
                  </a:cxn>
                  <a:cxn ang="0">
                    <a:pos x="0" y="4"/>
                  </a:cxn>
                  <a:cxn ang="0">
                    <a:pos x="12" y="14"/>
                  </a:cxn>
                  <a:cxn ang="0">
                    <a:pos x="12" y="14"/>
                  </a:cxn>
                  <a:cxn ang="0">
                    <a:pos x="16" y="18"/>
                  </a:cxn>
                  <a:cxn ang="0">
                    <a:pos x="20" y="20"/>
                  </a:cxn>
                  <a:cxn ang="0">
                    <a:pos x="22" y="20"/>
                  </a:cxn>
                  <a:cxn ang="0">
                    <a:pos x="22" y="20"/>
                  </a:cxn>
                  <a:cxn ang="0">
                    <a:pos x="54" y="18"/>
                  </a:cxn>
                  <a:cxn ang="0">
                    <a:pos x="54" y="18"/>
                  </a:cxn>
                  <a:cxn ang="0">
                    <a:pos x="50" y="8"/>
                  </a:cxn>
                  <a:cxn ang="0">
                    <a:pos x="48" y="2"/>
                  </a:cxn>
                  <a:cxn ang="0">
                    <a:pos x="46" y="0"/>
                  </a:cxn>
                  <a:cxn ang="0">
                    <a:pos x="46" y="0"/>
                  </a:cxn>
                </a:cxnLst>
                <a:rect l="0" t="0" r="r" b="b"/>
                <a:pathLst>
                  <a:path w="54" h="20">
                    <a:moveTo>
                      <a:pt x="46" y="0"/>
                    </a:moveTo>
                    <a:lnTo>
                      <a:pt x="46" y="0"/>
                    </a:lnTo>
                    <a:lnTo>
                      <a:pt x="32" y="2"/>
                    </a:lnTo>
                    <a:lnTo>
                      <a:pt x="32" y="2"/>
                    </a:lnTo>
                    <a:lnTo>
                      <a:pt x="10" y="4"/>
                    </a:lnTo>
                    <a:lnTo>
                      <a:pt x="10" y="4"/>
                    </a:lnTo>
                    <a:lnTo>
                      <a:pt x="6" y="4"/>
                    </a:lnTo>
                    <a:lnTo>
                      <a:pt x="0" y="4"/>
                    </a:lnTo>
                    <a:lnTo>
                      <a:pt x="0" y="4"/>
                    </a:lnTo>
                    <a:lnTo>
                      <a:pt x="12" y="14"/>
                    </a:lnTo>
                    <a:lnTo>
                      <a:pt x="12" y="14"/>
                    </a:lnTo>
                    <a:lnTo>
                      <a:pt x="16" y="18"/>
                    </a:lnTo>
                    <a:lnTo>
                      <a:pt x="20" y="20"/>
                    </a:lnTo>
                    <a:lnTo>
                      <a:pt x="22" y="20"/>
                    </a:lnTo>
                    <a:lnTo>
                      <a:pt x="22" y="20"/>
                    </a:lnTo>
                    <a:lnTo>
                      <a:pt x="54" y="18"/>
                    </a:lnTo>
                    <a:lnTo>
                      <a:pt x="54" y="18"/>
                    </a:lnTo>
                    <a:lnTo>
                      <a:pt x="50" y="8"/>
                    </a:lnTo>
                    <a:lnTo>
                      <a:pt x="48" y="2"/>
                    </a:lnTo>
                    <a:lnTo>
                      <a:pt x="46" y="0"/>
                    </a:lnTo>
                    <a:lnTo>
                      <a:pt x="4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2" name="Freeform 258"/>
              <p:cNvSpPr/>
              <p:nvPr/>
            </p:nvSpPr>
            <p:spPr bwMode="auto">
              <a:xfrm>
                <a:off x="2637" y="1065"/>
                <a:ext cx="68" cy="20"/>
              </a:xfrm>
              <a:custGeom>
                <a:avLst/>
                <a:gdLst/>
                <a:ahLst/>
                <a:cxnLst>
                  <a:cxn ang="0">
                    <a:pos x="28" y="20"/>
                  </a:cxn>
                  <a:cxn ang="0">
                    <a:pos x="28" y="20"/>
                  </a:cxn>
                  <a:cxn ang="0">
                    <a:pos x="68" y="14"/>
                  </a:cxn>
                  <a:cxn ang="0">
                    <a:pos x="68" y="14"/>
                  </a:cxn>
                  <a:cxn ang="0">
                    <a:pos x="62" y="6"/>
                  </a:cxn>
                  <a:cxn ang="0">
                    <a:pos x="58" y="2"/>
                  </a:cxn>
                  <a:cxn ang="0">
                    <a:pos x="54" y="0"/>
                  </a:cxn>
                  <a:cxn ang="0">
                    <a:pos x="54" y="0"/>
                  </a:cxn>
                  <a:cxn ang="0">
                    <a:pos x="36" y="2"/>
                  </a:cxn>
                  <a:cxn ang="0">
                    <a:pos x="36" y="2"/>
                  </a:cxn>
                  <a:cxn ang="0">
                    <a:pos x="0" y="6"/>
                  </a:cxn>
                  <a:cxn ang="0">
                    <a:pos x="0" y="6"/>
                  </a:cxn>
                  <a:cxn ang="0">
                    <a:pos x="16" y="18"/>
                  </a:cxn>
                  <a:cxn ang="0">
                    <a:pos x="16" y="18"/>
                  </a:cxn>
                  <a:cxn ang="0">
                    <a:pos x="22" y="20"/>
                  </a:cxn>
                  <a:cxn ang="0">
                    <a:pos x="28" y="20"/>
                  </a:cxn>
                  <a:cxn ang="0">
                    <a:pos x="28" y="20"/>
                  </a:cxn>
                </a:cxnLst>
                <a:rect l="0" t="0" r="r" b="b"/>
                <a:pathLst>
                  <a:path w="68" h="20">
                    <a:moveTo>
                      <a:pt x="28" y="20"/>
                    </a:moveTo>
                    <a:lnTo>
                      <a:pt x="28" y="20"/>
                    </a:lnTo>
                    <a:lnTo>
                      <a:pt x="68" y="14"/>
                    </a:lnTo>
                    <a:lnTo>
                      <a:pt x="68" y="14"/>
                    </a:lnTo>
                    <a:lnTo>
                      <a:pt x="62" y="6"/>
                    </a:lnTo>
                    <a:lnTo>
                      <a:pt x="58" y="2"/>
                    </a:lnTo>
                    <a:lnTo>
                      <a:pt x="54" y="0"/>
                    </a:lnTo>
                    <a:lnTo>
                      <a:pt x="54" y="0"/>
                    </a:lnTo>
                    <a:lnTo>
                      <a:pt x="36" y="2"/>
                    </a:lnTo>
                    <a:lnTo>
                      <a:pt x="36" y="2"/>
                    </a:lnTo>
                    <a:lnTo>
                      <a:pt x="0" y="6"/>
                    </a:lnTo>
                    <a:lnTo>
                      <a:pt x="0" y="6"/>
                    </a:lnTo>
                    <a:lnTo>
                      <a:pt x="16" y="18"/>
                    </a:lnTo>
                    <a:lnTo>
                      <a:pt x="16" y="18"/>
                    </a:lnTo>
                    <a:lnTo>
                      <a:pt x="22" y="20"/>
                    </a:lnTo>
                    <a:lnTo>
                      <a:pt x="28" y="20"/>
                    </a:lnTo>
                    <a:lnTo>
                      <a:pt x="2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3" name="Freeform 259"/>
              <p:cNvSpPr/>
              <p:nvPr/>
            </p:nvSpPr>
            <p:spPr bwMode="auto">
              <a:xfrm>
                <a:off x="2615" y="1045"/>
                <a:ext cx="72" cy="20"/>
              </a:xfrm>
              <a:custGeom>
                <a:avLst/>
                <a:gdLst/>
                <a:ahLst/>
                <a:cxnLst>
                  <a:cxn ang="0">
                    <a:pos x="30" y="18"/>
                  </a:cxn>
                  <a:cxn ang="0">
                    <a:pos x="30" y="18"/>
                  </a:cxn>
                  <a:cxn ang="0">
                    <a:pos x="72" y="14"/>
                  </a:cxn>
                  <a:cxn ang="0">
                    <a:pos x="72" y="14"/>
                  </a:cxn>
                  <a:cxn ang="0">
                    <a:pos x="64" y="8"/>
                  </a:cxn>
                  <a:cxn ang="0">
                    <a:pos x="54" y="4"/>
                  </a:cxn>
                  <a:cxn ang="0">
                    <a:pos x="46" y="2"/>
                  </a:cxn>
                  <a:cxn ang="0">
                    <a:pos x="36" y="0"/>
                  </a:cxn>
                  <a:cxn ang="0">
                    <a:pos x="28" y="0"/>
                  </a:cxn>
                  <a:cxn ang="0">
                    <a:pos x="18" y="0"/>
                  </a:cxn>
                  <a:cxn ang="0">
                    <a:pos x="10" y="4"/>
                  </a:cxn>
                  <a:cxn ang="0">
                    <a:pos x="0" y="8"/>
                  </a:cxn>
                  <a:cxn ang="0">
                    <a:pos x="0" y="8"/>
                  </a:cxn>
                  <a:cxn ang="0">
                    <a:pos x="16" y="20"/>
                  </a:cxn>
                  <a:cxn ang="0">
                    <a:pos x="16" y="20"/>
                  </a:cxn>
                  <a:cxn ang="0">
                    <a:pos x="22" y="20"/>
                  </a:cxn>
                  <a:cxn ang="0">
                    <a:pos x="30" y="18"/>
                  </a:cxn>
                  <a:cxn ang="0">
                    <a:pos x="30" y="18"/>
                  </a:cxn>
                </a:cxnLst>
                <a:rect l="0" t="0" r="r" b="b"/>
                <a:pathLst>
                  <a:path w="72" h="20">
                    <a:moveTo>
                      <a:pt x="30" y="18"/>
                    </a:moveTo>
                    <a:lnTo>
                      <a:pt x="30" y="18"/>
                    </a:lnTo>
                    <a:lnTo>
                      <a:pt x="72" y="14"/>
                    </a:lnTo>
                    <a:lnTo>
                      <a:pt x="72" y="14"/>
                    </a:lnTo>
                    <a:lnTo>
                      <a:pt x="64" y="8"/>
                    </a:lnTo>
                    <a:lnTo>
                      <a:pt x="54" y="4"/>
                    </a:lnTo>
                    <a:lnTo>
                      <a:pt x="46" y="2"/>
                    </a:lnTo>
                    <a:lnTo>
                      <a:pt x="36" y="0"/>
                    </a:lnTo>
                    <a:lnTo>
                      <a:pt x="28" y="0"/>
                    </a:lnTo>
                    <a:lnTo>
                      <a:pt x="18" y="0"/>
                    </a:lnTo>
                    <a:lnTo>
                      <a:pt x="10" y="4"/>
                    </a:lnTo>
                    <a:lnTo>
                      <a:pt x="0" y="8"/>
                    </a:lnTo>
                    <a:lnTo>
                      <a:pt x="0" y="8"/>
                    </a:lnTo>
                    <a:lnTo>
                      <a:pt x="16" y="20"/>
                    </a:lnTo>
                    <a:lnTo>
                      <a:pt x="16" y="20"/>
                    </a:lnTo>
                    <a:lnTo>
                      <a:pt x="22" y="20"/>
                    </a:lnTo>
                    <a:lnTo>
                      <a:pt x="30" y="18"/>
                    </a:lnTo>
                    <a:lnTo>
                      <a:pt x="3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4" name="Freeform 260"/>
              <p:cNvSpPr/>
              <p:nvPr/>
            </p:nvSpPr>
            <p:spPr bwMode="auto">
              <a:xfrm>
                <a:off x="2817" y="991"/>
                <a:ext cx="50" cy="24"/>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5" name="Freeform 261"/>
              <p:cNvSpPr/>
              <p:nvPr/>
            </p:nvSpPr>
            <p:spPr bwMode="auto">
              <a:xfrm>
                <a:off x="2783" y="987"/>
                <a:ext cx="48" cy="36"/>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6" name="Freeform 262"/>
              <p:cNvSpPr/>
              <p:nvPr/>
            </p:nvSpPr>
            <p:spPr bwMode="auto">
              <a:xfrm>
                <a:off x="2751" y="985"/>
                <a:ext cx="54" cy="42"/>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7" name="Freeform 263"/>
              <p:cNvSpPr/>
              <p:nvPr/>
            </p:nvSpPr>
            <p:spPr bwMode="auto">
              <a:xfrm>
                <a:off x="2723" y="981"/>
                <a:ext cx="54" cy="46"/>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8" name="Freeform 264"/>
              <p:cNvSpPr/>
              <p:nvPr/>
            </p:nvSpPr>
            <p:spPr bwMode="auto">
              <a:xfrm>
                <a:off x="2819" y="967"/>
                <a:ext cx="48" cy="24"/>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9" name="Freeform 265"/>
              <p:cNvSpPr/>
              <p:nvPr/>
            </p:nvSpPr>
            <p:spPr bwMode="auto">
              <a:xfrm>
                <a:off x="2785" y="953"/>
                <a:ext cx="52" cy="30"/>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0" name="Freeform 266"/>
              <p:cNvSpPr/>
              <p:nvPr/>
            </p:nvSpPr>
            <p:spPr bwMode="auto">
              <a:xfrm>
                <a:off x="2751" y="941"/>
                <a:ext cx="64" cy="36"/>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1" name="Freeform 267"/>
              <p:cNvSpPr/>
              <p:nvPr/>
            </p:nvSpPr>
            <p:spPr bwMode="auto">
              <a:xfrm>
                <a:off x="2725" y="939"/>
                <a:ext cx="64" cy="34"/>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2" name="Freeform 268"/>
              <p:cNvSpPr/>
              <p:nvPr/>
            </p:nvSpPr>
            <p:spPr bwMode="auto">
              <a:xfrm>
                <a:off x="2699" y="843"/>
                <a:ext cx="22" cy="32"/>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3" name="Freeform 269"/>
              <p:cNvSpPr/>
              <p:nvPr/>
            </p:nvSpPr>
            <p:spPr bwMode="auto">
              <a:xfrm>
                <a:off x="2685" y="857"/>
                <a:ext cx="18" cy="40"/>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4" name="Freeform 270"/>
              <p:cNvSpPr/>
              <p:nvPr/>
            </p:nvSpPr>
            <p:spPr bwMode="auto">
              <a:xfrm>
                <a:off x="2673" y="871"/>
                <a:ext cx="18" cy="48"/>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5" name="Freeform 271"/>
              <p:cNvSpPr/>
              <p:nvPr/>
            </p:nvSpPr>
            <p:spPr bwMode="auto">
              <a:xfrm>
                <a:off x="2665" y="887"/>
                <a:ext cx="18" cy="50"/>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6" name="Freeform 272"/>
              <p:cNvSpPr/>
              <p:nvPr/>
            </p:nvSpPr>
            <p:spPr bwMode="auto">
              <a:xfrm>
                <a:off x="2711" y="845"/>
                <a:ext cx="18" cy="32"/>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7" name="Freeform 273"/>
              <p:cNvSpPr/>
              <p:nvPr/>
            </p:nvSpPr>
            <p:spPr bwMode="auto">
              <a:xfrm>
                <a:off x="2701" y="873"/>
                <a:ext cx="30" cy="26"/>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8" name="Freeform 274"/>
              <p:cNvSpPr/>
              <p:nvPr/>
            </p:nvSpPr>
            <p:spPr bwMode="auto">
              <a:xfrm>
                <a:off x="2693" y="893"/>
                <a:ext cx="38" cy="28"/>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9" name="Freeform 275"/>
              <p:cNvSpPr/>
              <p:nvPr/>
            </p:nvSpPr>
            <p:spPr bwMode="auto">
              <a:xfrm>
                <a:off x="2685" y="911"/>
                <a:ext cx="42" cy="30"/>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0" name="Freeform 276"/>
              <p:cNvSpPr/>
              <p:nvPr/>
            </p:nvSpPr>
            <p:spPr bwMode="auto">
              <a:xfrm>
                <a:off x="2785" y="821"/>
                <a:ext cx="22" cy="32"/>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1" name="Freeform 277"/>
              <p:cNvSpPr/>
              <p:nvPr/>
            </p:nvSpPr>
            <p:spPr bwMode="auto">
              <a:xfrm>
                <a:off x="2771" y="835"/>
                <a:ext cx="18" cy="40"/>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2" name="Freeform 278"/>
              <p:cNvSpPr/>
              <p:nvPr/>
            </p:nvSpPr>
            <p:spPr bwMode="auto">
              <a:xfrm>
                <a:off x="2759" y="849"/>
                <a:ext cx="20" cy="48"/>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3" name="Freeform 279"/>
              <p:cNvSpPr/>
              <p:nvPr/>
            </p:nvSpPr>
            <p:spPr bwMode="auto">
              <a:xfrm>
                <a:off x="2751" y="865"/>
                <a:ext cx="18" cy="50"/>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4" name="Freeform 280"/>
              <p:cNvSpPr/>
              <p:nvPr/>
            </p:nvSpPr>
            <p:spPr bwMode="auto">
              <a:xfrm>
                <a:off x="2797" y="823"/>
                <a:ext cx="18" cy="32"/>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5" name="Freeform 281"/>
              <p:cNvSpPr/>
              <p:nvPr/>
            </p:nvSpPr>
            <p:spPr bwMode="auto">
              <a:xfrm>
                <a:off x="2787" y="851"/>
                <a:ext cx="30" cy="26"/>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6" name="Freeform 282"/>
              <p:cNvSpPr/>
              <p:nvPr/>
            </p:nvSpPr>
            <p:spPr bwMode="auto">
              <a:xfrm>
                <a:off x="2779" y="871"/>
                <a:ext cx="38" cy="28"/>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7" name="Freeform 283"/>
              <p:cNvSpPr/>
              <p:nvPr/>
            </p:nvSpPr>
            <p:spPr bwMode="auto">
              <a:xfrm>
                <a:off x="2771" y="889"/>
                <a:ext cx="42" cy="28"/>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8" name="Freeform 284"/>
              <p:cNvSpPr/>
              <p:nvPr/>
            </p:nvSpPr>
            <p:spPr bwMode="auto">
              <a:xfrm>
                <a:off x="2473" y="731"/>
                <a:ext cx="22" cy="32"/>
              </a:xfrm>
              <a:custGeom>
                <a:avLst/>
                <a:gdLst/>
                <a:ahLst/>
                <a:cxnLst>
                  <a:cxn ang="0">
                    <a:pos x="0" y="12"/>
                  </a:cxn>
                  <a:cxn ang="0">
                    <a:pos x="0" y="12"/>
                  </a:cxn>
                  <a:cxn ang="0">
                    <a:pos x="0" y="14"/>
                  </a:cxn>
                  <a:cxn ang="0">
                    <a:pos x="0" y="14"/>
                  </a:cxn>
                  <a:cxn ang="0">
                    <a:pos x="6" y="32"/>
                  </a:cxn>
                  <a:cxn ang="0">
                    <a:pos x="6" y="32"/>
                  </a:cxn>
                  <a:cxn ang="0">
                    <a:pos x="22" y="0"/>
                  </a:cxn>
                  <a:cxn ang="0">
                    <a:pos x="22" y="0"/>
                  </a:cxn>
                  <a:cxn ang="0">
                    <a:pos x="14" y="4"/>
                  </a:cxn>
                  <a:cxn ang="0">
                    <a:pos x="8" y="8"/>
                  </a:cxn>
                  <a:cxn ang="0">
                    <a:pos x="8" y="8"/>
                  </a:cxn>
                  <a:cxn ang="0">
                    <a:pos x="0" y="12"/>
                  </a:cxn>
                  <a:cxn ang="0">
                    <a:pos x="0" y="12"/>
                  </a:cxn>
                </a:cxnLst>
                <a:rect l="0" t="0" r="r" b="b"/>
                <a:pathLst>
                  <a:path w="22" h="32">
                    <a:moveTo>
                      <a:pt x="0" y="12"/>
                    </a:moveTo>
                    <a:lnTo>
                      <a:pt x="0" y="12"/>
                    </a:lnTo>
                    <a:lnTo>
                      <a:pt x="0" y="14"/>
                    </a:lnTo>
                    <a:lnTo>
                      <a:pt x="0" y="14"/>
                    </a:lnTo>
                    <a:lnTo>
                      <a:pt x="6" y="32"/>
                    </a:lnTo>
                    <a:lnTo>
                      <a:pt x="6" y="32"/>
                    </a:lnTo>
                    <a:lnTo>
                      <a:pt x="22" y="0"/>
                    </a:lnTo>
                    <a:lnTo>
                      <a:pt x="22" y="0"/>
                    </a:lnTo>
                    <a:lnTo>
                      <a:pt x="14" y="4"/>
                    </a:lnTo>
                    <a:lnTo>
                      <a:pt x="8" y="8"/>
                    </a:lnTo>
                    <a:lnTo>
                      <a:pt x="8" y="8"/>
                    </a:lnTo>
                    <a:lnTo>
                      <a:pt x="0" y="12"/>
                    </a:lnTo>
                    <a:lnTo>
                      <a:pt x="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9" name="Freeform 285"/>
              <p:cNvSpPr/>
              <p:nvPr/>
            </p:nvSpPr>
            <p:spPr bwMode="auto">
              <a:xfrm>
                <a:off x="2459" y="745"/>
                <a:ext cx="18" cy="40"/>
              </a:xfrm>
              <a:custGeom>
                <a:avLst/>
                <a:gdLst/>
                <a:ahLst/>
                <a:cxnLst>
                  <a:cxn ang="0">
                    <a:pos x="0" y="10"/>
                  </a:cxn>
                  <a:cxn ang="0">
                    <a:pos x="0" y="10"/>
                  </a:cxn>
                  <a:cxn ang="0">
                    <a:pos x="2" y="20"/>
                  </a:cxn>
                  <a:cxn ang="0">
                    <a:pos x="2" y="20"/>
                  </a:cxn>
                  <a:cxn ang="0">
                    <a:pos x="8" y="32"/>
                  </a:cxn>
                  <a:cxn ang="0">
                    <a:pos x="8" y="32"/>
                  </a:cxn>
                  <a:cxn ang="0">
                    <a:pos x="10" y="40"/>
                  </a:cxn>
                  <a:cxn ang="0">
                    <a:pos x="10" y="40"/>
                  </a:cxn>
                  <a:cxn ang="0">
                    <a:pos x="14" y="30"/>
                  </a:cxn>
                  <a:cxn ang="0">
                    <a:pos x="14" y="30"/>
                  </a:cxn>
                  <a:cxn ang="0">
                    <a:pos x="16" y="26"/>
                  </a:cxn>
                  <a:cxn ang="0">
                    <a:pos x="18" y="22"/>
                  </a:cxn>
                  <a:cxn ang="0">
                    <a:pos x="18" y="22"/>
                  </a:cxn>
                  <a:cxn ang="0">
                    <a:pos x="10" y="0"/>
                  </a:cxn>
                  <a:cxn ang="0">
                    <a:pos x="10" y="0"/>
                  </a:cxn>
                  <a:cxn ang="0">
                    <a:pos x="4" y="4"/>
                  </a:cxn>
                  <a:cxn ang="0">
                    <a:pos x="0" y="8"/>
                  </a:cxn>
                  <a:cxn ang="0">
                    <a:pos x="0" y="10"/>
                  </a:cxn>
                  <a:cxn ang="0">
                    <a:pos x="0" y="10"/>
                  </a:cxn>
                </a:cxnLst>
                <a:rect l="0" t="0" r="r" b="b"/>
                <a:pathLst>
                  <a:path w="18" h="40">
                    <a:moveTo>
                      <a:pt x="0" y="10"/>
                    </a:moveTo>
                    <a:lnTo>
                      <a:pt x="0" y="10"/>
                    </a:lnTo>
                    <a:lnTo>
                      <a:pt x="2" y="20"/>
                    </a:lnTo>
                    <a:lnTo>
                      <a:pt x="2" y="20"/>
                    </a:lnTo>
                    <a:lnTo>
                      <a:pt x="8" y="32"/>
                    </a:lnTo>
                    <a:lnTo>
                      <a:pt x="8" y="32"/>
                    </a:lnTo>
                    <a:lnTo>
                      <a:pt x="10" y="40"/>
                    </a:lnTo>
                    <a:lnTo>
                      <a:pt x="10" y="40"/>
                    </a:lnTo>
                    <a:lnTo>
                      <a:pt x="14" y="30"/>
                    </a:lnTo>
                    <a:lnTo>
                      <a:pt x="14" y="30"/>
                    </a:lnTo>
                    <a:lnTo>
                      <a:pt x="16" y="26"/>
                    </a:lnTo>
                    <a:lnTo>
                      <a:pt x="18" y="22"/>
                    </a:lnTo>
                    <a:lnTo>
                      <a:pt x="18" y="22"/>
                    </a:lnTo>
                    <a:lnTo>
                      <a:pt x="10" y="0"/>
                    </a:lnTo>
                    <a:lnTo>
                      <a:pt x="10" y="0"/>
                    </a:lnTo>
                    <a:lnTo>
                      <a:pt x="4" y="4"/>
                    </a:lnTo>
                    <a:lnTo>
                      <a:pt x="0" y="8"/>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0" name="Freeform 286"/>
              <p:cNvSpPr/>
              <p:nvPr/>
            </p:nvSpPr>
            <p:spPr bwMode="auto">
              <a:xfrm>
                <a:off x="2447" y="757"/>
                <a:ext cx="18" cy="48"/>
              </a:xfrm>
              <a:custGeom>
                <a:avLst/>
                <a:gdLst/>
                <a:ahLst/>
                <a:cxnLst>
                  <a:cxn ang="0">
                    <a:pos x="18" y="36"/>
                  </a:cxn>
                  <a:cxn ang="0">
                    <a:pos x="18" y="36"/>
                  </a:cxn>
                  <a:cxn ang="0">
                    <a:pos x="18" y="32"/>
                  </a:cxn>
                  <a:cxn ang="0">
                    <a:pos x="18" y="28"/>
                  </a:cxn>
                  <a:cxn ang="0">
                    <a:pos x="18" y="28"/>
                  </a:cxn>
                  <a:cxn ang="0">
                    <a:pos x="8" y="0"/>
                  </a:cxn>
                  <a:cxn ang="0">
                    <a:pos x="8" y="0"/>
                  </a:cxn>
                  <a:cxn ang="0">
                    <a:pos x="2" y="6"/>
                  </a:cxn>
                  <a:cxn ang="0">
                    <a:pos x="0" y="10"/>
                  </a:cxn>
                  <a:cxn ang="0">
                    <a:pos x="0" y="14"/>
                  </a:cxn>
                  <a:cxn ang="0">
                    <a:pos x="0" y="14"/>
                  </a:cxn>
                  <a:cxn ang="0">
                    <a:pos x="4" y="26"/>
                  </a:cxn>
                  <a:cxn ang="0">
                    <a:pos x="4" y="26"/>
                  </a:cxn>
                  <a:cxn ang="0">
                    <a:pos x="12" y="48"/>
                  </a:cxn>
                  <a:cxn ang="0">
                    <a:pos x="12" y="48"/>
                  </a:cxn>
                  <a:cxn ang="0">
                    <a:pos x="18" y="36"/>
                  </a:cxn>
                  <a:cxn ang="0">
                    <a:pos x="18" y="36"/>
                  </a:cxn>
                </a:cxnLst>
                <a:rect l="0" t="0" r="r" b="b"/>
                <a:pathLst>
                  <a:path w="18" h="48">
                    <a:moveTo>
                      <a:pt x="18" y="36"/>
                    </a:moveTo>
                    <a:lnTo>
                      <a:pt x="18" y="36"/>
                    </a:lnTo>
                    <a:lnTo>
                      <a:pt x="18" y="32"/>
                    </a:lnTo>
                    <a:lnTo>
                      <a:pt x="18" y="28"/>
                    </a:lnTo>
                    <a:lnTo>
                      <a:pt x="18" y="28"/>
                    </a:lnTo>
                    <a:lnTo>
                      <a:pt x="8" y="0"/>
                    </a:lnTo>
                    <a:lnTo>
                      <a:pt x="8" y="0"/>
                    </a:lnTo>
                    <a:lnTo>
                      <a:pt x="2" y="6"/>
                    </a:lnTo>
                    <a:lnTo>
                      <a:pt x="0" y="10"/>
                    </a:lnTo>
                    <a:lnTo>
                      <a:pt x="0" y="14"/>
                    </a:lnTo>
                    <a:lnTo>
                      <a:pt x="0" y="14"/>
                    </a:lnTo>
                    <a:lnTo>
                      <a:pt x="4" y="26"/>
                    </a:lnTo>
                    <a:lnTo>
                      <a:pt x="4" y="26"/>
                    </a:lnTo>
                    <a:lnTo>
                      <a:pt x="12" y="48"/>
                    </a:lnTo>
                    <a:lnTo>
                      <a:pt x="12" y="48"/>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1" name="Freeform 287"/>
              <p:cNvSpPr/>
              <p:nvPr/>
            </p:nvSpPr>
            <p:spPr bwMode="auto">
              <a:xfrm>
                <a:off x="2439" y="775"/>
                <a:ext cx="18" cy="50"/>
              </a:xfrm>
              <a:custGeom>
                <a:avLst/>
                <a:gdLst/>
                <a:ahLst/>
                <a:cxnLst>
                  <a:cxn ang="0">
                    <a:pos x="12" y="50"/>
                  </a:cxn>
                  <a:cxn ang="0">
                    <a:pos x="12" y="50"/>
                  </a:cxn>
                  <a:cxn ang="0">
                    <a:pos x="18" y="36"/>
                  </a:cxn>
                  <a:cxn ang="0">
                    <a:pos x="18" y="36"/>
                  </a:cxn>
                  <a:cxn ang="0">
                    <a:pos x="16" y="32"/>
                  </a:cxn>
                  <a:cxn ang="0">
                    <a:pos x="14" y="28"/>
                  </a:cxn>
                  <a:cxn ang="0">
                    <a:pos x="14" y="28"/>
                  </a:cxn>
                  <a:cxn ang="0">
                    <a:pos x="4" y="0"/>
                  </a:cxn>
                  <a:cxn ang="0">
                    <a:pos x="4" y="0"/>
                  </a:cxn>
                  <a:cxn ang="0">
                    <a:pos x="0" y="12"/>
                  </a:cxn>
                  <a:cxn ang="0">
                    <a:pos x="0" y="26"/>
                  </a:cxn>
                  <a:cxn ang="0">
                    <a:pos x="4" y="38"/>
                  </a:cxn>
                  <a:cxn ang="0">
                    <a:pos x="6" y="44"/>
                  </a:cxn>
                  <a:cxn ang="0">
                    <a:pos x="12" y="50"/>
                  </a:cxn>
                  <a:cxn ang="0">
                    <a:pos x="12" y="50"/>
                  </a:cxn>
                </a:cxnLst>
                <a:rect l="0" t="0" r="r" b="b"/>
                <a:pathLst>
                  <a:path w="18" h="50">
                    <a:moveTo>
                      <a:pt x="12" y="50"/>
                    </a:moveTo>
                    <a:lnTo>
                      <a:pt x="12" y="50"/>
                    </a:lnTo>
                    <a:lnTo>
                      <a:pt x="18" y="36"/>
                    </a:lnTo>
                    <a:lnTo>
                      <a:pt x="18" y="36"/>
                    </a:lnTo>
                    <a:lnTo>
                      <a:pt x="16" y="32"/>
                    </a:lnTo>
                    <a:lnTo>
                      <a:pt x="14" y="28"/>
                    </a:lnTo>
                    <a:lnTo>
                      <a:pt x="14" y="28"/>
                    </a:lnTo>
                    <a:lnTo>
                      <a:pt x="4" y="0"/>
                    </a:lnTo>
                    <a:lnTo>
                      <a:pt x="4" y="0"/>
                    </a:lnTo>
                    <a:lnTo>
                      <a:pt x="0" y="12"/>
                    </a:lnTo>
                    <a:lnTo>
                      <a:pt x="0" y="26"/>
                    </a:lnTo>
                    <a:lnTo>
                      <a:pt x="4" y="38"/>
                    </a:lnTo>
                    <a:lnTo>
                      <a:pt x="6" y="44"/>
                    </a:lnTo>
                    <a:lnTo>
                      <a:pt x="12" y="50"/>
                    </a:lnTo>
                    <a:lnTo>
                      <a:pt x="12"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2" name="Freeform 288"/>
              <p:cNvSpPr/>
              <p:nvPr/>
            </p:nvSpPr>
            <p:spPr bwMode="auto">
              <a:xfrm>
                <a:off x="2485" y="733"/>
                <a:ext cx="18" cy="32"/>
              </a:xfrm>
              <a:custGeom>
                <a:avLst/>
                <a:gdLst/>
                <a:ahLst/>
                <a:cxnLst>
                  <a:cxn ang="0">
                    <a:pos x="18" y="24"/>
                  </a:cxn>
                  <a:cxn ang="0">
                    <a:pos x="18" y="24"/>
                  </a:cxn>
                  <a:cxn ang="0">
                    <a:pos x="16" y="14"/>
                  </a:cxn>
                  <a:cxn ang="0">
                    <a:pos x="16" y="14"/>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4"/>
                    </a:lnTo>
                    <a:lnTo>
                      <a:pt x="16" y="14"/>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3" name="Freeform 289"/>
              <p:cNvSpPr/>
              <p:nvPr/>
            </p:nvSpPr>
            <p:spPr bwMode="auto">
              <a:xfrm>
                <a:off x="2475" y="761"/>
                <a:ext cx="30" cy="26"/>
              </a:xfrm>
              <a:custGeom>
                <a:avLst/>
                <a:gdLst/>
                <a:ahLst/>
                <a:cxnLst>
                  <a:cxn ang="0">
                    <a:pos x="28" y="0"/>
                  </a:cxn>
                  <a:cxn ang="0">
                    <a:pos x="28" y="0"/>
                  </a:cxn>
                  <a:cxn ang="0">
                    <a:pos x="8" y="10"/>
                  </a:cxn>
                  <a:cxn ang="0">
                    <a:pos x="8" y="10"/>
                  </a:cxn>
                  <a:cxn ang="0">
                    <a:pos x="6" y="12"/>
                  </a:cxn>
                  <a:cxn ang="0">
                    <a:pos x="4" y="16"/>
                  </a:cxn>
                  <a:cxn ang="0">
                    <a:pos x="4" y="16"/>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28" y="0"/>
                  </a:cxn>
                  <a:cxn ang="0">
                    <a:pos x="28" y="0"/>
                  </a:cxn>
                </a:cxnLst>
                <a:rect l="0" t="0" r="r" b="b"/>
                <a:pathLst>
                  <a:path w="30" h="26">
                    <a:moveTo>
                      <a:pt x="28" y="0"/>
                    </a:moveTo>
                    <a:lnTo>
                      <a:pt x="28" y="0"/>
                    </a:lnTo>
                    <a:lnTo>
                      <a:pt x="8" y="10"/>
                    </a:lnTo>
                    <a:lnTo>
                      <a:pt x="8" y="10"/>
                    </a:lnTo>
                    <a:lnTo>
                      <a:pt x="6" y="12"/>
                    </a:lnTo>
                    <a:lnTo>
                      <a:pt x="4" y="16"/>
                    </a:lnTo>
                    <a:lnTo>
                      <a:pt x="4" y="16"/>
                    </a:lnTo>
                    <a:lnTo>
                      <a:pt x="0" y="26"/>
                    </a:lnTo>
                    <a:lnTo>
                      <a:pt x="0" y="26"/>
                    </a:lnTo>
                    <a:lnTo>
                      <a:pt x="6" y="24"/>
                    </a:lnTo>
                    <a:lnTo>
                      <a:pt x="6" y="24"/>
                    </a:lnTo>
                    <a:lnTo>
                      <a:pt x="20" y="18"/>
                    </a:lnTo>
                    <a:lnTo>
                      <a:pt x="20" y="18"/>
                    </a:lnTo>
                    <a:lnTo>
                      <a:pt x="30" y="14"/>
                    </a:lnTo>
                    <a:lnTo>
                      <a:pt x="30" y="14"/>
                    </a:lnTo>
                    <a:lnTo>
                      <a:pt x="30" y="12"/>
                    </a:lnTo>
                    <a:lnTo>
                      <a:pt x="30" y="8"/>
                    </a:lnTo>
                    <a:lnTo>
                      <a:pt x="28" y="0"/>
                    </a:lnTo>
                    <a:lnTo>
                      <a:pt x="2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4" name="Freeform 290"/>
              <p:cNvSpPr/>
              <p:nvPr/>
            </p:nvSpPr>
            <p:spPr bwMode="auto">
              <a:xfrm>
                <a:off x="2467" y="781"/>
                <a:ext cx="38" cy="28"/>
              </a:xfrm>
              <a:custGeom>
                <a:avLst/>
                <a:gdLst/>
                <a:ahLst/>
                <a:cxnLst>
                  <a:cxn ang="0">
                    <a:pos x="38" y="0"/>
                  </a:cxn>
                  <a:cxn ang="0">
                    <a:pos x="38" y="0"/>
                  </a:cxn>
                  <a:cxn ang="0">
                    <a:pos x="10" y="10"/>
                  </a:cxn>
                  <a:cxn ang="0">
                    <a:pos x="10" y="10"/>
                  </a:cxn>
                  <a:cxn ang="0">
                    <a:pos x="6" y="12"/>
                  </a:cxn>
                  <a:cxn ang="0">
                    <a:pos x="4" y="14"/>
                  </a:cxn>
                  <a:cxn ang="0">
                    <a:pos x="4" y="14"/>
                  </a:cxn>
                  <a:cxn ang="0">
                    <a:pos x="0" y="28"/>
                  </a:cxn>
                  <a:cxn ang="0">
                    <a:pos x="0" y="28"/>
                  </a:cxn>
                  <a:cxn ang="0">
                    <a:pos x="22" y="18"/>
                  </a:cxn>
                  <a:cxn ang="0">
                    <a:pos x="22" y="18"/>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0" y="10"/>
                    </a:lnTo>
                    <a:lnTo>
                      <a:pt x="10" y="10"/>
                    </a:lnTo>
                    <a:lnTo>
                      <a:pt x="6" y="12"/>
                    </a:lnTo>
                    <a:lnTo>
                      <a:pt x="4" y="14"/>
                    </a:lnTo>
                    <a:lnTo>
                      <a:pt x="4" y="14"/>
                    </a:lnTo>
                    <a:lnTo>
                      <a:pt x="0" y="28"/>
                    </a:lnTo>
                    <a:lnTo>
                      <a:pt x="0" y="28"/>
                    </a:lnTo>
                    <a:lnTo>
                      <a:pt x="22" y="18"/>
                    </a:lnTo>
                    <a:lnTo>
                      <a:pt x="22" y="18"/>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5" name="Freeform 291"/>
              <p:cNvSpPr/>
              <p:nvPr/>
            </p:nvSpPr>
            <p:spPr bwMode="auto">
              <a:xfrm>
                <a:off x="2459" y="799"/>
                <a:ext cx="42" cy="28"/>
              </a:xfrm>
              <a:custGeom>
                <a:avLst/>
                <a:gdLst/>
                <a:ahLst/>
                <a:cxnLst>
                  <a:cxn ang="0">
                    <a:pos x="42" y="0"/>
                  </a:cxn>
                  <a:cxn ang="0">
                    <a:pos x="42" y="0"/>
                  </a:cxn>
                  <a:cxn ang="0">
                    <a:pos x="14" y="12"/>
                  </a:cxn>
                  <a:cxn ang="0">
                    <a:pos x="14" y="12"/>
                  </a:cxn>
                  <a:cxn ang="0">
                    <a:pos x="8" y="14"/>
                  </a:cxn>
                  <a:cxn ang="0">
                    <a:pos x="4" y="16"/>
                  </a:cxn>
                  <a:cxn ang="0">
                    <a:pos x="4" y="16"/>
                  </a:cxn>
                  <a:cxn ang="0">
                    <a:pos x="0" y="28"/>
                  </a:cxn>
                  <a:cxn ang="0">
                    <a:pos x="0" y="28"/>
                  </a:cxn>
                  <a:cxn ang="0">
                    <a:pos x="6" y="28"/>
                  </a:cxn>
                  <a:cxn ang="0">
                    <a:pos x="12" y="28"/>
                  </a:cxn>
                  <a:cxn ang="0">
                    <a:pos x="24" y="22"/>
                  </a:cxn>
                  <a:cxn ang="0">
                    <a:pos x="34" y="12"/>
                  </a:cxn>
                  <a:cxn ang="0">
                    <a:pos x="42" y="0"/>
                  </a:cxn>
                  <a:cxn ang="0">
                    <a:pos x="42" y="0"/>
                  </a:cxn>
                </a:cxnLst>
                <a:rect l="0" t="0" r="r" b="b"/>
                <a:pathLst>
                  <a:path w="42" h="28">
                    <a:moveTo>
                      <a:pt x="42" y="0"/>
                    </a:moveTo>
                    <a:lnTo>
                      <a:pt x="42" y="0"/>
                    </a:lnTo>
                    <a:lnTo>
                      <a:pt x="14" y="12"/>
                    </a:lnTo>
                    <a:lnTo>
                      <a:pt x="14" y="12"/>
                    </a:lnTo>
                    <a:lnTo>
                      <a:pt x="8" y="14"/>
                    </a:lnTo>
                    <a:lnTo>
                      <a:pt x="4" y="16"/>
                    </a:lnTo>
                    <a:lnTo>
                      <a:pt x="4" y="16"/>
                    </a:lnTo>
                    <a:lnTo>
                      <a:pt x="0" y="28"/>
                    </a:lnTo>
                    <a:lnTo>
                      <a:pt x="0" y="28"/>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6" name="Freeform 292"/>
              <p:cNvSpPr/>
              <p:nvPr/>
            </p:nvSpPr>
            <p:spPr bwMode="auto">
              <a:xfrm>
                <a:off x="2563" y="697"/>
                <a:ext cx="22" cy="32"/>
              </a:xfrm>
              <a:custGeom>
                <a:avLst/>
                <a:gdLst/>
                <a:ahLst/>
                <a:cxnLst>
                  <a:cxn ang="0">
                    <a:pos x="0" y="12"/>
                  </a:cxn>
                  <a:cxn ang="0">
                    <a:pos x="0" y="12"/>
                  </a:cxn>
                  <a:cxn ang="0">
                    <a:pos x="0" y="14"/>
                  </a:cxn>
                  <a:cxn ang="0">
                    <a:pos x="0" y="14"/>
                  </a:cxn>
                  <a:cxn ang="0">
                    <a:pos x="6" y="32"/>
                  </a:cxn>
                  <a:cxn ang="0">
                    <a:pos x="6" y="32"/>
                  </a:cxn>
                  <a:cxn ang="0">
                    <a:pos x="22" y="0"/>
                  </a:cxn>
                  <a:cxn ang="0">
                    <a:pos x="22" y="0"/>
                  </a:cxn>
                  <a:cxn ang="0">
                    <a:pos x="14" y="4"/>
                  </a:cxn>
                  <a:cxn ang="0">
                    <a:pos x="8" y="8"/>
                  </a:cxn>
                  <a:cxn ang="0">
                    <a:pos x="8" y="8"/>
                  </a:cxn>
                  <a:cxn ang="0">
                    <a:pos x="0" y="12"/>
                  </a:cxn>
                  <a:cxn ang="0">
                    <a:pos x="0" y="12"/>
                  </a:cxn>
                </a:cxnLst>
                <a:rect l="0" t="0" r="r" b="b"/>
                <a:pathLst>
                  <a:path w="22" h="32">
                    <a:moveTo>
                      <a:pt x="0" y="12"/>
                    </a:moveTo>
                    <a:lnTo>
                      <a:pt x="0" y="12"/>
                    </a:lnTo>
                    <a:lnTo>
                      <a:pt x="0" y="14"/>
                    </a:lnTo>
                    <a:lnTo>
                      <a:pt x="0" y="14"/>
                    </a:lnTo>
                    <a:lnTo>
                      <a:pt x="6" y="32"/>
                    </a:lnTo>
                    <a:lnTo>
                      <a:pt x="6" y="32"/>
                    </a:lnTo>
                    <a:lnTo>
                      <a:pt x="22" y="0"/>
                    </a:lnTo>
                    <a:lnTo>
                      <a:pt x="22" y="0"/>
                    </a:lnTo>
                    <a:lnTo>
                      <a:pt x="14" y="4"/>
                    </a:lnTo>
                    <a:lnTo>
                      <a:pt x="8" y="8"/>
                    </a:lnTo>
                    <a:lnTo>
                      <a:pt x="8" y="8"/>
                    </a:lnTo>
                    <a:lnTo>
                      <a:pt x="0" y="12"/>
                    </a:lnTo>
                    <a:lnTo>
                      <a:pt x="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7" name="Freeform 293"/>
              <p:cNvSpPr/>
              <p:nvPr/>
            </p:nvSpPr>
            <p:spPr bwMode="auto">
              <a:xfrm>
                <a:off x="2549" y="711"/>
                <a:ext cx="18" cy="40"/>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4"/>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4"/>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8" name="Freeform 294"/>
              <p:cNvSpPr/>
              <p:nvPr/>
            </p:nvSpPr>
            <p:spPr bwMode="auto">
              <a:xfrm>
                <a:off x="2537" y="725"/>
                <a:ext cx="18" cy="48"/>
              </a:xfrm>
              <a:custGeom>
                <a:avLst/>
                <a:gdLst/>
                <a:ahLst/>
                <a:cxnLst>
                  <a:cxn ang="0">
                    <a:pos x="18" y="34"/>
                  </a:cxn>
                  <a:cxn ang="0">
                    <a:pos x="18" y="34"/>
                  </a:cxn>
                  <a:cxn ang="0">
                    <a:pos x="18"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4"/>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9" name="Freeform 295"/>
              <p:cNvSpPr/>
              <p:nvPr/>
            </p:nvSpPr>
            <p:spPr bwMode="auto">
              <a:xfrm>
                <a:off x="2529" y="741"/>
                <a:ext cx="18" cy="50"/>
              </a:xfrm>
              <a:custGeom>
                <a:avLst/>
                <a:gdLst/>
                <a:ahLst/>
                <a:cxnLst>
                  <a:cxn ang="0">
                    <a:pos x="18" y="36"/>
                  </a:cxn>
                  <a:cxn ang="0">
                    <a:pos x="18" y="36"/>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Lst>
                <a:rect l="0" t="0" r="r" b="b"/>
                <a:pathLst>
                  <a:path w="18" h="50">
                    <a:moveTo>
                      <a:pt x="18" y="36"/>
                    </a:moveTo>
                    <a:lnTo>
                      <a:pt x="18" y="36"/>
                    </a:lnTo>
                    <a:lnTo>
                      <a:pt x="16" y="32"/>
                    </a:lnTo>
                    <a:lnTo>
                      <a:pt x="14" y="28"/>
                    </a:lnTo>
                    <a:lnTo>
                      <a:pt x="14" y="28"/>
                    </a:lnTo>
                    <a:lnTo>
                      <a:pt x="4" y="0"/>
                    </a:lnTo>
                    <a:lnTo>
                      <a:pt x="4" y="0"/>
                    </a:lnTo>
                    <a:lnTo>
                      <a:pt x="0" y="12"/>
                    </a:lnTo>
                    <a:lnTo>
                      <a:pt x="0" y="26"/>
                    </a:lnTo>
                    <a:lnTo>
                      <a:pt x="4" y="38"/>
                    </a:lnTo>
                    <a:lnTo>
                      <a:pt x="8" y="44"/>
                    </a:lnTo>
                    <a:lnTo>
                      <a:pt x="12" y="50"/>
                    </a:lnTo>
                    <a:lnTo>
                      <a:pt x="12" y="50"/>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0" name="Freeform 296"/>
              <p:cNvSpPr/>
              <p:nvPr/>
            </p:nvSpPr>
            <p:spPr bwMode="auto">
              <a:xfrm>
                <a:off x="2575" y="699"/>
                <a:ext cx="18" cy="32"/>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1" name="Freeform 297"/>
              <p:cNvSpPr/>
              <p:nvPr/>
            </p:nvSpPr>
            <p:spPr bwMode="auto">
              <a:xfrm>
                <a:off x="2565" y="727"/>
                <a:ext cx="30" cy="26"/>
              </a:xfrm>
              <a:custGeom>
                <a:avLst/>
                <a:gdLst/>
                <a:ahLst/>
                <a:cxnLst>
                  <a:cxn ang="0">
                    <a:pos x="30" y="0"/>
                  </a:cxn>
                  <a:cxn ang="0">
                    <a:pos x="30" y="0"/>
                  </a:cxn>
                  <a:cxn ang="0">
                    <a:pos x="8" y="10"/>
                  </a:cxn>
                  <a:cxn ang="0">
                    <a:pos x="8" y="10"/>
                  </a:cxn>
                  <a:cxn ang="0">
                    <a:pos x="6" y="12"/>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2"/>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2" name="Freeform 298"/>
              <p:cNvSpPr/>
              <p:nvPr/>
            </p:nvSpPr>
            <p:spPr bwMode="auto">
              <a:xfrm>
                <a:off x="2557" y="747"/>
                <a:ext cx="38" cy="28"/>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3" name="Freeform 299"/>
              <p:cNvSpPr/>
              <p:nvPr/>
            </p:nvSpPr>
            <p:spPr bwMode="auto">
              <a:xfrm>
                <a:off x="2549" y="765"/>
                <a:ext cx="42" cy="28"/>
              </a:xfrm>
              <a:custGeom>
                <a:avLst/>
                <a:gdLst/>
                <a:ahLst/>
                <a:cxnLst>
                  <a:cxn ang="0">
                    <a:pos x="42" y="0"/>
                  </a:cxn>
                  <a:cxn ang="0">
                    <a:pos x="42" y="0"/>
                  </a:cxn>
                  <a:cxn ang="0">
                    <a:pos x="14" y="12"/>
                  </a:cxn>
                  <a:cxn ang="0">
                    <a:pos x="14" y="12"/>
                  </a:cxn>
                  <a:cxn ang="0">
                    <a:pos x="8" y="14"/>
                  </a:cxn>
                  <a:cxn ang="0">
                    <a:pos x="4" y="16"/>
                  </a:cxn>
                  <a:cxn ang="0">
                    <a:pos x="4" y="16"/>
                  </a:cxn>
                  <a:cxn ang="0">
                    <a:pos x="0" y="28"/>
                  </a:cxn>
                  <a:cxn ang="0">
                    <a:pos x="0" y="28"/>
                  </a:cxn>
                  <a:cxn ang="0">
                    <a:pos x="6" y="28"/>
                  </a:cxn>
                  <a:cxn ang="0">
                    <a:pos x="12" y="28"/>
                  </a:cxn>
                  <a:cxn ang="0">
                    <a:pos x="24" y="22"/>
                  </a:cxn>
                  <a:cxn ang="0">
                    <a:pos x="34" y="12"/>
                  </a:cxn>
                  <a:cxn ang="0">
                    <a:pos x="42" y="0"/>
                  </a:cxn>
                  <a:cxn ang="0">
                    <a:pos x="42" y="0"/>
                  </a:cxn>
                </a:cxnLst>
                <a:rect l="0" t="0" r="r" b="b"/>
                <a:pathLst>
                  <a:path w="42" h="28">
                    <a:moveTo>
                      <a:pt x="42" y="0"/>
                    </a:moveTo>
                    <a:lnTo>
                      <a:pt x="42" y="0"/>
                    </a:lnTo>
                    <a:lnTo>
                      <a:pt x="14" y="12"/>
                    </a:lnTo>
                    <a:lnTo>
                      <a:pt x="14" y="12"/>
                    </a:lnTo>
                    <a:lnTo>
                      <a:pt x="8" y="14"/>
                    </a:lnTo>
                    <a:lnTo>
                      <a:pt x="4" y="16"/>
                    </a:lnTo>
                    <a:lnTo>
                      <a:pt x="4" y="16"/>
                    </a:lnTo>
                    <a:lnTo>
                      <a:pt x="0" y="28"/>
                    </a:lnTo>
                    <a:lnTo>
                      <a:pt x="0" y="28"/>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4" name="Freeform 300"/>
              <p:cNvSpPr/>
              <p:nvPr/>
            </p:nvSpPr>
            <p:spPr bwMode="auto">
              <a:xfrm>
                <a:off x="2585" y="865"/>
                <a:ext cx="22" cy="40"/>
              </a:xfrm>
              <a:custGeom>
                <a:avLst/>
                <a:gdLst/>
                <a:ahLst/>
                <a:cxnLst>
                  <a:cxn ang="0">
                    <a:pos x="8" y="12"/>
                  </a:cxn>
                  <a:cxn ang="0">
                    <a:pos x="8" y="12"/>
                  </a:cxn>
                  <a:cxn ang="0">
                    <a:pos x="0" y="20"/>
                  </a:cxn>
                  <a:cxn ang="0">
                    <a:pos x="0" y="20"/>
                  </a:cxn>
                  <a:cxn ang="0">
                    <a:pos x="2" y="22"/>
                  </a:cxn>
                  <a:cxn ang="0">
                    <a:pos x="2" y="22"/>
                  </a:cxn>
                  <a:cxn ang="0">
                    <a:pos x="12" y="40"/>
                  </a:cxn>
                  <a:cxn ang="0">
                    <a:pos x="12" y="40"/>
                  </a:cxn>
                  <a:cxn ang="0">
                    <a:pos x="22" y="0"/>
                  </a:cxn>
                  <a:cxn ang="0">
                    <a:pos x="22" y="0"/>
                  </a:cxn>
                  <a:cxn ang="0">
                    <a:pos x="16" y="8"/>
                  </a:cxn>
                  <a:cxn ang="0">
                    <a:pos x="8" y="12"/>
                  </a:cxn>
                  <a:cxn ang="0">
                    <a:pos x="8" y="12"/>
                  </a:cxn>
                </a:cxnLst>
                <a:rect l="0" t="0" r="r" b="b"/>
                <a:pathLst>
                  <a:path w="22" h="40">
                    <a:moveTo>
                      <a:pt x="8" y="12"/>
                    </a:moveTo>
                    <a:lnTo>
                      <a:pt x="8" y="12"/>
                    </a:lnTo>
                    <a:lnTo>
                      <a:pt x="0" y="20"/>
                    </a:lnTo>
                    <a:lnTo>
                      <a:pt x="0" y="20"/>
                    </a:lnTo>
                    <a:lnTo>
                      <a:pt x="2" y="22"/>
                    </a:lnTo>
                    <a:lnTo>
                      <a:pt x="2" y="22"/>
                    </a:lnTo>
                    <a:lnTo>
                      <a:pt x="12" y="40"/>
                    </a:lnTo>
                    <a:lnTo>
                      <a:pt x="12" y="40"/>
                    </a:lnTo>
                    <a:lnTo>
                      <a:pt x="22" y="0"/>
                    </a:lnTo>
                    <a:lnTo>
                      <a:pt x="22" y="0"/>
                    </a:lnTo>
                    <a:lnTo>
                      <a:pt x="16" y="8"/>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5" name="Freeform 301"/>
              <p:cNvSpPr/>
              <p:nvPr/>
            </p:nvSpPr>
            <p:spPr bwMode="auto">
              <a:xfrm>
                <a:off x="2571" y="889"/>
                <a:ext cx="24" cy="44"/>
              </a:xfrm>
              <a:custGeom>
                <a:avLst/>
                <a:gdLst/>
                <a:ahLst/>
                <a:cxnLst>
                  <a:cxn ang="0">
                    <a:pos x="20" y="44"/>
                  </a:cxn>
                  <a:cxn ang="0">
                    <a:pos x="20" y="44"/>
                  </a:cxn>
                  <a:cxn ang="0">
                    <a:pos x="24" y="32"/>
                  </a:cxn>
                  <a:cxn ang="0">
                    <a:pos x="24" y="32"/>
                  </a:cxn>
                  <a:cxn ang="0">
                    <a:pos x="24" y="28"/>
                  </a:cxn>
                  <a:cxn ang="0">
                    <a:pos x="24" y="22"/>
                  </a:cxn>
                  <a:cxn ang="0">
                    <a:pos x="24" y="22"/>
                  </a:cxn>
                  <a:cxn ang="0">
                    <a:pos x="10" y="0"/>
                  </a:cxn>
                  <a:cxn ang="0">
                    <a:pos x="10" y="0"/>
                  </a:cxn>
                  <a:cxn ang="0">
                    <a:pos x="4" y="6"/>
                  </a:cxn>
                  <a:cxn ang="0">
                    <a:pos x="2" y="10"/>
                  </a:cxn>
                  <a:cxn ang="0">
                    <a:pos x="0" y="12"/>
                  </a:cxn>
                  <a:cxn ang="0">
                    <a:pos x="0" y="12"/>
                  </a:cxn>
                  <a:cxn ang="0">
                    <a:pos x="8" y="22"/>
                  </a:cxn>
                  <a:cxn ang="0">
                    <a:pos x="8" y="22"/>
                  </a:cxn>
                  <a:cxn ang="0">
                    <a:pos x="16" y="36"/>
                  </a:cxn>
                  <a:cxn ang="0">
                    <a:pos x="16" y="36"/>
                  </a:cxn>
                  <a:cxn ang="0">
                    <a:pos x="18" y="40"/>
                  </a:cxn>
                  <a:cxn ang="0">
                    <a:pos x="20" y="44"/>
                  </a:cxn>
                  <a:cxn ang="0">
                    <a:pos x="20" y="44"/>
                  </a:cxn>
                </a:cxnLst>
                <a:rect l="0" t="0" r="r" b="b"/>
                <a:pathLst>
                  <a:path w="24" h="44">
                    <a:moveTo>
                      <a:pt x="20" y="44"/>
                    </a:moveTo>
                    <a:lnTo>
                      <a:pt x="20" y="44"/>
                    </a:lnTo>
                    <a:lnTo>
                      <a:pt x="24" y="32"/>
                    </a:lnTo>
                    <a:lnTo>
                      <a:pt x="24" y="32"/>
                    </a:lnTo>
                    <a:lnTo>
                      <a:pt x="24" y="28"/>
                    </a:lnTo>
                    <a:lnTo>
                      <a:pt x="24" y="22"/>
                    </a:lnTo>
                    <a:lnTo>
                      <a:pt x="24" y="22"/>
                    </a:lnTo>
                    <a:lnTo>
                      <a:pt x="10" y="0"/>
                    </a:lnTo>
                    <a:lnTo>
                      <a:pt x="10" y="0"/>
                    </a:lnTo>
                    <a:lnTo>
                      <a:pt x="4" y="6"/>
                    </a:lnTo>
                    <a:lnTo>
                      <a:pt x="2" y="10"/>
                    </a:lnTo>
                    <a:lnTo>
                      <a:pt x="0" y="12"/>
                    </a:lnTo>
                    <a:lnTo>
                      <a:pt x="0" y="12"/>
                    </a:lnTo>
                    <a:lnTo>
                      <a:pt x="8" y="22"/>
                    </a:lnTo>
                    <a:lnTo>
                      <a:pt x="8" y="22"/>
                    </a:lnTo>
                    <a:lnTo>
                      <a:pt x="16" y="36"/>
                    </a:lnTo>
                    <a:lnTo>
                      <a:pt x="16" y="36"/>
                    </a:lnTo>
                    <a:lnTo>
                      <a:pt x="18" y="40"/>
                    </a:lnTo>
                    <a:lnTo>
                      <a:pt x="20" y="44"/>
                    </a:lnTo>
                    <a:lnTo>
                      <a:pt x="20" y="4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6" name="Freeform 302"/>
              <p:cNvSpPr/>
              <p:nvPr/>
            </p:nvSpPr>
            <p:spPr bwMode="auto">
              <a:xfrm>
                <a:off x="2563" y="907"/>
                <a:ext cx="26" cy="52"/>
              </a:xfrm>
              <a:custGeom>
                <a:avLst/>
                <a:gdLst/>
                <a:ahLst/>
                <a:cxnLst>
                  <a:cxn ang="0">
                    <a:pos x="26" y="36"/>
                  </a:cxn>
                  <a:cxn ang="0">
                    <a:pos x="26" y="36"/>
                  </a:cxn>
                  <a:cxn ang="0">
                    <a:pos x="26" y="32"/>
                  </a:cxn>
                  <a:cxn ang="0">
                    <a:pos x="24" y="28"/>
                  </a:cxn>
                  <a:cxn ang="0">
                    <a:pos x="24" y="28"/>
                  </a:cxn>
                  <a:cxn ang="0">
                    <a:pos x="6" y="0"/>
                  </a:cxn>
                  <a:cxn ang="0">
                    <a:pos x="6" y="0"/>
                  </a:cxn>
                  <a:cxn ang="0">
                    <a:pos x="0" y="6"/>
                  </a:cxn>
                  <a:cxn ang="0">
                    <a:pos x="0" y="12"/>
                  </a:cxn>
                  <a:cxn ang="0">
                    <a:pos x="0" y="16"/>
                  </a:cxn>
                  <a:cxn ang="0">
                    <a:pos x="0" y="16"/>
                  </a:cxn>
                  <a:cxn ang="0">
                    <a:pos x="8" y="28"/>
                  </a:cxn>
                  <a:cxn ang="0">
                    <a:pos x="8" y="28"/>
                  </a:cxn>
                  <a:cxn ang="0">
                    <a:pos x="22" y="52"/>
                  </a:cxn>
                  <a:cxn ang="0">
                    <a:pos x="22" y="52"/>
                  </a:cxn>
                  <a:cxn ang="0">
                    <a:pos x="26" y="36"/>
                  </a:cxn>
                  <a:cxn ang="0">
                    <a:pos x="26" y="36"/>
                  </a:cxn>
                </a:cxnLst>
                <a:rect l="0" t="0" r="r" b="b"/>
                <a:pathLst>
                  <a:path w="26" h="52">
                    <a:moveTo>
                      <a:pt x="26" y="36"/>
                    </a:moveTo>
                    <a:lnTo>
                      <a:pt x="26" y="36"/>
                    </a:lnTo>
                    <a:lnTo>
                      <a:pt x="26" y="32"/>
                    </a:lnTo>
                    <a:lnTo>
                      <a:pt x="24" y="28"/>
                    </a:lnTo>
                    <a:lnTo>
                      <a:pt x="24" y="28"/>
                    </a:lnTo>
                    <a:lnTo>
                      <a:pt x="6" y="0"/>
                    </a:lnTo>
                    <a:lnTo>
                      <a:pt x="6" y="0"/>
                    </a:lnTo>
                    <a:lnTo>
                      <a:pt x="0" y="6"/>
                    </a:lnTo>
                    <a:lnTo>
                      <a:pt x="0" y="12"/>
                    </a:lnTo>
                    <a:lnTo>
                      <a:pt x="0" y="16"/>
                    </a:lnTo>
                    <a:lnTo>
                      <a:pt x="0" y="16"/>
                    </a:lnTo>
                    <a:lnTo>
                      <a:pt x="8" y="28"/>
                    </a:lnTo>
                    <a:lnTo>
                      <a:pt x="8" y="28"/>
                    </a:lnTo>
                    <a:lnTo>
                      <a:pt x="22" y="52"/>
                    </a:lnTo>
                    <a:lnTo>
                      <a:pt x="22" y="52"/>
                    </a:lnTo>
                    <a:lnTo>
                      <a:pt x="26" y="36"/>
                    </a:lnTo>
                    <a:lnTo>
                      <a:pt x="26"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7" name="Freeform 303"/>
              <p:cNvSpPr/>
              <p:nvPr/>
            </p:nvSpPr>
            <p:spPr bwMode="auto">
              <a:xfrm>
                <a:off x="2559" y="927"/>
                <a:ext cx="26" cy="54"/>
              </a:xfrm>
              <a:custGeom>
                <a:avLst/>
                <a:gdLst/>
                <a:ahLst/>
                <a:cxnLst>
                  <a:cxn ang="0">
                    <a:pos x="22" y="54"/>
                  </a:cxn>
                  <a:cxn ang="0">
                    <a:pos x="22" y="54"/>
                  </a:cxn>
                  <a:cxn ang="0">
                    <a:pos x="26" y="38"/>
                  </a:cxn>
                  <a:cxn ang="0">
                    <a:pos x="26" y="38"/>
                  </a:cxn>
                  <a:cxn ang="0">
                    <a:pos x="22" y="34"/>
                  </a:cxn>
                  <a:cxn ang="0">
                    <a:pos x="20" y="30"/>
                  </a:cxn>
                  <a:cxn ang="0">
                    <a:pos x="20" y="30"/>
                  </a:cxn>
                  <a:cxn ang="0">
                    <a:pos x="0" y="0"/>
                  </a:cxn>
                  <a:cxn ang="0">
                    <a:pos x="0" y="0"/>
                  </a:cxn>
                  <a:cxn ang="0">
                    <a:pos x="0" y="16"/>
                  </a:cxn>
                  <a:cxn ang="0">
                    <a:pos x="2" y="30"/>
                  </a:cxn>
                  <a:cxn ang="0">
                    <a:pos x="6" y="38"/>
                  </a:cxn>
                  <a:cxn ang="0">
                    <a:pos x="10" y="44"/>
                  </a:cxn>
                  <a:cxn ang="0">
                    <a:pos x="16" y="50"/>
                  </a:cxn>
                  <a:cxn ang="0">
                    <a:pos x="22" y="54"/>
                  </a:cxn>
                  <a:cxn ang="0">
                    <a:pos x="22" y="54"/>
                  </a:cxn>
                </a:cxnLst>
                <a:rect l="0" t="0" r="r" b="b"/>
                <a:pathLst>
                  <a:path w="26" h="54">
                    <a:moveTo>
                      <a:pt x="22" y="54"/>
                    </a:moveTo>
                    <a:lnTo>
                      <a:pt x="22" y="54"/>
                    </a:lnTo>
                    <a:lnTo>
                      <a:pt x="26" y="38"/>
                    </a:lnTo>
                    <a:lnTo>
                      <a:pt x="26" y="38"/>
                    </a:lnTo>
                    <a:lnTo>
                      <a:pt x="22" y="34"/>
                    </a:lnTo>
                    <a:lnTo>
                      <a:pt x="20" y="30"/>
                    </a:lnTo>
                    <a:lnTo>
                      <a:pt x="20" y="30"/>
                    </a:lnTo>
                    <a:lnTo>
                      <a:pt x="0" y="0"/>
                    </a:lnTo>
                    <a:lnTo>
                      <a:pt x="0" y="0"/>
                    </a:lnTo>
                    <a:lnTo>
                      <a:pt x="0" y="16"/>
                    </a:lnTo>
                    <a:lnTo>
                      <a:pt x="2" y="30"/>
                    </a:lnTo>
                    <a:lnTo>
                      <a:pt x="6" y="38"/>
                    </a:lnTo>
                    <a:lnTo>
                      <a:pt x="10" y="44"/>
                    </a:lnTo>
                    <a:lnTo>
                      <a:pt x="16" y="50"/>
                    </a:lnTo>
                    <a:lnTo>
                      <a:pt x="22" y="54"/>
                    </a:lnTo>
                    <a:lnTo>
                      <a:pt x="22" y="5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8" name="Freeform 304"/>
              <p:cNvSpPr/>
              <p:nvPr/>
            </p:nvSpPr>
            <p:spPr bwMode="auto">
              <a:xfrm>
                <a:off x="2603" y="867"/>
                <a:ext cx="20" cy="40"/>
              </a:xfrm>
              <a:custGeom>
                <a:avLst/>
                <a:gdLst/>
                <a:ahLst/>
                <a:cxnLst>
                  <a:cxn ang="0">
                    <a:pos x="8" y="0"/>
                  </a:cxn>
                  <a:cxn ang="0">
                    <a:pos x="8" y="0"/>
                  </a:cxn>
                  <a:cxn ang="0">
                    <a:pos x="0" y="40"/>
                  </a:cxn>
                  <a:cxn ang="0">
                    <a:pos x="0" y="40"/>
                  </a:cxn>
                  <a:cxn ang="0">
                    <a:pos x="18" y="26"/>
                  </a:cxn>
                  <a:cxn ang="0">
                    <a:pos x="18" y="26"/>
                  </a:cxn>
                  <a:cxn ang="0">
                    <a:pos x="20" y="26"/>
                  </a:cxn>
                  <a:cxn ang="0">
                    <a:pos x="20" y="26"/>
                  </a:cxn>
                  <a:cxn ang="0">
                    <a:pos x="16" y="16"/>
                  </a:cxn>
                  <a:cxn ang="0">
                    <a:pos x="16" y="16"/>
                  </a:cxn>
                  <a:cxn ang="0">
                    <a:pos x="12" y="8"/>
                  </a:cxn>
                  <a:cxn ang="0">
                    <a:pos x="8" y="0"/>
                  </a:cxn>
                  <a:cxn ang="0">
                    <a:pos x="8" y="0"/>
                  </a:cxn>
                </a:cxnLst>
                <a:rect l="0" t="0" r="r" b="b"/>
                <a:pathLst>
                  <a:path w="20" h="40">
                    <a:moveTo>
                      <a:pt x="8" y="0"/>
                    </a:moveTo>
                    <a:lnTo>
                      <a:pt x="8" y="0"/>
                    </a:lnTo>
                    <a:lnTo>
                      <a:pt x="0" y="40"/>
                    </a:lnTo>
                    <a:lnTo>
                      <a:pt x="0" y="40"/>
                    </a:lnTo>
                    <a:lnTo>
                      <a:pt x="18" y="26"/>
                    </a:lnTo>
                    <a:lnTo>
                      <a:pt x="18" y="26"/>
                    </a:lnTo>
                    <a:lnTo>
                      <a:pt x="20" y="26"/>
                    </a:lnTo>
                    <a:lnTo>
                      <a:pt x="20" y="26"/>
                    </a:lnTo>
                    <a:lnTo>
                      <a:pt x="16" y="16"/>
                    </a:lnTo>
                    <a:lnTo>
                      <a:pt x="16" y="16"/>
                    </a:lnTo>
                    <a:lnTo>
                      <a:pt x="12"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9" name="Freeform 305"/>
              <p:cNvSpPr/>
              <p:nvPr/>
            </p:nvSpPr>
            <p:spPr bwMode="auto">
              <a:xfrm>
                <a:off x="2599" y="897"/>
                <a:ext cx="30" cy="38"/>
              </a:xfrm>
              <a:custGeom>
                <a:avLst/>
                <a:gdLst/>
                <a:ahLst/>
                <a:cxnLst>
                  <a:cxn ang="0">
                    <a:pos x="2" y="26"/>
                  </a:cxn>
                  <a:cxn ang="0">
                    <a:pos x="2" y="26"/>
                  </a:cxn>
                  <a:cxn ang="0">
                    <a:pos x="0" y="38"/>
                  </a:cxn>
                  <a:cxn ang="0">
                    <a:pos x="0" y="38"/>
                  </a:cxn>
                  <a:cxn ang="0">
                    <a:pos x="4" y="36"/>
                  </a:cxn>
                  <a:cxn ang="0">
                    <a:pos x="6" y="32"/>
                  </a:cxn>
                  <a:cxn ang="0">
                    <a:pos x="6" y="32"/>
                  </a:cxn>
                  <a:cxn ang="0">
                    <a:pos x="20" y="22"/>
                  </a:cxn>
                  <a:cxn ang="0">
                    <a:pos x="20" y="22"/>
                  </a:cxn>
                  <a:cxn ang="0">
                    <a:pos x="30" y="16"/>
                  </a:cxn>
                  <a:cxn ang="0">
                    <a:pos x="30" y="16"/>
                  </a:cxn>
                  <a:cxn ang="0">
                    <a:pos x="30" y="12"/>
                  </a:cxn>
                  <a:cxn ang="0">
                    <a:pos x="30" y="8"/>
                  </a:cxn>
                  <a:cxn ang="0">
                    <a:pos x="26" y="0"/>
                  </a:cxn>
                  <a:cxn ang="0">
                    <a:pos x="26" y="0"/>
                  </a:cxn>
                  <a:cxn ang="0">
                    <a:pos x="4" y="16"/>
                  </a:cxn>
                  <a:cxn ang="0">
                    <a:pos x="4" y="16"/>
                  </a:cxn>
                  <a:cxn ang="0">
                    <a:pos x="2" y="20"/>
                  </a:cxn>
                  <a:cxn ang="0">
                    <a:pos x="2" y="26"/>
                  </a:cxn>
                  <a:cxn ang="0">
                    <a:pos x="2" y="26"/>
                  </a:cxn>
                </a:cxnLst>
                <a:rect l="0" t="0" r="r" b="b"/>
                <a:pathLst>
                  <a:path w="30" h="38">
                    <a:moveTo>
                      <a:pt x="2" y="26"/>
                    </a:moveTo>
                    <a:lnTo>
                      <a:pt x="2" y="26"/>
                    </a:lnTo>
                    <a:lnTo>
                      <a:pt x="0" y="38"/>
                    </a:lnTo>
                    <a:lnTo>
                      <a:pt x="0" y="38"/>
                    </a:lnTo>
                    <a:lnTo>
                      <a:pt x="4" y="36"/>
                    </a:lnTo>
                    <a:lnTo>
                      <a:pt x="6" y="32"/>
                    </a:lnTo>
                    <a:lnTo>
                      <a:pt x="6" y="32"/>
                    </a:lnTo>
                    <a:lnTo>
                      <a:pt x="20" y="22"/>
                    </a:lnTo>
                    <a:lnTo>
                      <a:pt x="20" y="22"/>
                    </a:lnTo>
                    <a:lnTo>
                      <a:pt x="30" y="16"/>
                    </a:lnTo>
                    <a:lnTo>
                      <a:pt x="30" y="16"/>
                    </a:lnTo>
                    <a:lnTo>
                      <a:pt x="30" y="12"/>
                    </a:lnTo>
                    <a:lnTo>
                      <a:pt x="30" y="8"/>
                    </a:lnTo>
                    <a:lnTo>
                      <a:pt x="26" y="0"/>
                    </a:lnTo>
                    <a:lnTo>
                      <a:pt x="26" y="0"/>
                    </a:lnTo>
                    <a:lnTo>
                      <a:pt x="4" y="16"/>
                    </a:lnTo>
                    <a:lnTo>
                      <a:pt x="4" y="16"/>
                    </a:lnTo>
                    <a:lnTo>
                      <a:pt x="2" y="20"/>
                    </a:lnTo>
                    <a:lnTo>
                      <a:pt x="2" y="26"/>
                    </a:lnTo>
                    <a:lnTo>
                      <a:pt x="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0" name="Freeform 306"/>
              <p:cNvSpPr/>
              <p:nvPr/>
            </p:nvSpPr>
            <p:spPr bwMode="auto">
              <a:xfrm>
                <a:off x="2595" y="919"/>
                <a:ext cx="38" cy="42"/>
              </a:xfrm>
              <a:custGeom>
                <a:avLst/>
                <a:gdLst/>
                <a:ahLst/>
                <a:cxnLst>
                  <a:cxn ang="0">
                    <a:pos x="36" y="0"/>
                  </a:cxn>
                  <a:cxn ang="0">
                    <a:pos x="36" y="0"/>
                  </a:cxn>
                  <a:cxn ang="0">
                    <a:pos x="8" y="18"/>
                  </a:cxn>
                  <a:cxn ang="0">
                    <a:pos x="8" y="18"/>
                  </a:cxn>
                  <a:cxn ang="0">
                    <a:pos x="4" y="22"/>
                  </a:cxn>
                  <a:cxn ang="0">
                    <a:pos x="2" y="26"/>
                  </a:cxn>
                  <a:cxn ang="0">
                    <a:pos x="2" y="26"/>
                  </a:cxn>
                  <a:cxn ang="0">
                    <a:pos x="0" y="42"/>
                  </a:cxn>
                  <a:cxn ang="0">
                    <a:pos x="0" y="42"/>
                  </a:cxn>
                  <a:cxn ang="0">
                    <a:pos x="22" y="26"/>
                  </a:cxn>
                  <a:cxn ang="0">
                    <a:pos x="22" y="26"/>
                  </a:cxn>
                  <a:cxn ang="0">
                    <a:pos x="34" y="16"/>
                  </a:cxn>
                  <a:cxn ang="0">
                    <a:pos x="34" y="16"/>
                  </a:cxn>
                  <a:cxn ang="0">
                    <a:pos x="36" y="14"/>
                  </a:cxn>
                  <a:cxn ang="0">
                    <a:pos x="38" y="8"/>
                  </a:cxn>
                  <a:cxn ang="0">
                    <a:pos x="36" y="0"/>
                  </a:cxn>
                  <a:cxn ang="0">
                    <a:pos x="36" y="0"/>
                  </a:cxn>
                </a:cxnLst>
                <a:rect l="0" t="0" r="r" b="b"/>
                <a:pathLst>
                  <a:path w="38" h="42">
                    <a:moveTo>
                      <a:pt x="36" y="0"/>
                    </a:moveTo>
                    <a:lnTo>
                      <a:pt x="36" y="0"/>
                    </a:lnTo>
                    <a:lnTo>
                      <a:pt x="8" y="18"/>
                    </a:lnTo>
                    <a:lnTo>
                      <a:pt x="8" y="18"/>
                    </a:lnTo>
                    <a:lnTo>
                      <a:pt x="4" y="22"/>
                    </a:lnTo>
                    <a:lnTo>
                      <a:pt x="2" y="26"/>
                    </a:lnTo>
                    <a:lnTo>
                      <a:pt x="2" y="26"/>
                    </a:lnTo>
                    <a:lnTo>
                      <a:pt x="0" y="42"/>
                    </a:lnTo>
                    <a:lnTo>
                      <a:pt x="0" y="42"/>
                    </a:lnTo>
                    <a:lnTo>
                      <a:pt x="22" y="26"/>
                    </a:lnTo>
                    <a:lnTo>
                      <a:pt x="22" y="26"/>
                    </a:lnTo>
                    <a:lnTo>
                      <a:pt x="34" y="16"/>
                    </a:lnTo>
                    <a:lnTo>
                      <a:pt x="34" y="16"/>
                    </a:lnTo>
                    <a:lnTo>
                      <a:pt x="36" y="14"/>
                    </a:lnTo>
                    <a:lnTo>
                      <a:pt x="38" y="8"/>
                    </a:lnTo>
                    <a:lnTo>
                      <a:pt x="36" y="0"/>
                    </a:lnTo>
                    <a:lnTo>
                      <a:pt x="3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1" name="Freeform 307"/>
              <p:cNvSpPr/>
              <p:nvPr/>
            </p:nvSpPr>
            <p:spPr bwMode="auto">
              <a:xfrm>
                <a:off x="2591" y="941"/>
                <a:ext cx="40" cy="42"/>
              </a:xfrm>
              <a:custGeom>
                <a:avLst/>
                <a:gdLst/>
                <a:ahLst/>
                <a:cxnLst>
                  <a:cxn ang="0">
                    <a:pos x="40" y="0"/>
                  </a:cxn>
                  <a:cxn ang="0">
                    <a:pos x="40" y="0"/>
                  </a:cxn>
                  <a:cxn ang="0">
                    <a:pos x="12" y="20"/>
                  </a:cxn>
                  <a:cxn ang="0">
                    <a:pos x="12" y="20"/>
                  </a:cxn>
                  <a:cxn ang="0">
                    <a:pos x="6" y="24"/>
                  </a:cxn>
                  <a:cxn ang="0">
                    <a:pos x="2" y="26"/>
                  </a:cxn>
                  <a:cxn ang="0">
                    <a:pos x="2" y="26"/>
                  </a:cxn>
                  <a:cxn ang="0">
                    <a:pos x="0" y="42"/>
                  </a:cxn>
                  <a:cxn ang="0">
                    <a:pos x="0" y="42"/>
                  </a:cxn>
                  <a:cxn ang="0">
                    <a:pos x="8" y="40"/>
                  </a:cxn>
                  <a:cxn ang="0">
                    <a:pos x="14" y="38"/>
                  </a:cxn>
                  <a:cxn ang="0">
                    <a:pos x="20" y="34"/>
                  </a:cxn>
                  <a:cxn ang="0">
                    <a:pos x="26" y="28"/>
                  </a:cxn>
                  <a:cxn ang="0">
                    <a:pos x="34" y="16"/>
                  </a:cxn>
                  <a:cxn ang="0">
                    <a:pos x="40" y="0"/>
                  </a:cxn>
                  <a:cxn ang="0">
                    <a:pos x="40" y="0"/>
                  </a:cxn>
                </a:cxnLst>
                <a:rect l="0" t="0" r="r" b="b"/>
                <a:pathLst>
                  <a:path w="40" h="42">
                    <a:moveTo>
                      <a:pt x="40" y="0"/>
                    </a:moveTo>
                    <a:lnTo>
                      <a:pt x="40" y="0"/>
                    </a:lnTo>
                    <a:lnTo>
                      <a:pt x="12" y="20"/>
                    </a:lnTo>
                    <a:lnTo>
                      <a:pt x="12" y="20"/>
                    </a:lnTo>
                    <a:lnTo>
                      <a:pt x="6" y="24"/>
                    </a:lnTo>
                    <a:lnTo>
                      <a:pt x="2" y="26"/>
                    </a:lnTo>
                    <a:lnTo>
                      <a:pt x="2" y="26"/>
                    </a:lnTo>
                    <a:lnTo>
                      <a:pt x="0" y="42"/>
                    </a:lnTo>
                    <a:lnTo>
                      <a:pt x="0" y="42"/>
                    </a:lnTo>
                    <a:lnTo>
                      <a:pt x="8" y="40"/>
                    </a:lnTo>
                    <a:lnTo>
                      <a:pt x="14" y="38"/>
                    </a:lnTo>
                    <a:lnTo>
                      <a:pt x="20" y="34"/>
                    </a:lnTo>
                    <a:lnTo>
                      <a:pt x="26" y="28"/>
                    </a:lnTo>
                    <a:lnTo>
                      <a:pt x="34" y="16"/>
                    </a:lnTo>
                    <a:lnTo>
                      <a:pt x="40" y="0"/>
                    </a:lnTo>
                    <a:lnTo>
                      <a:pt x="4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2" name="Freeform 308"/>
              <p:cNvSpPr/>
              <p:nvPr/>
            </p:nvSpPr>
            <p:spPr bwMode="auto">
              <a:xfrm>
                <a:off x="2491" y="887"/>
                <a:ext cx="24" cy="44"/>
              </a:xfrm>
              <a:custGeom>
                <a:avLst/>
                <a:gdLst/>
                <a:ahLst/>
                <a:cxnLst>
                  <a:cxn ang="0">
                    <a:pos x="8" y="12"/>
                  </a:cxn>
                  <a:cxn ang="0">
                    <a:pos x="8" y="12"/>
                  </a:cxn>
                  <a:cxn ang="0">
                    <a:pos x="0" y="20"/>
                  </a:cxn>
                  <a:cxn ang="0">
                    <a:pos x="0" y="20"/>
                  </a:cxn>
                  <a:cxn ang="0">
                    <a:pos x="2" y="22"/>
                  </a:cxn>
                  <a:cxn ang="0">
                    <a:pos x="2" y="22"/>
                  </a:cxn>
                  <a:cxn ang="0">
                    <a:pos x="14" y="44"/>
                  </a:cxn>
                  <a:cxn ang="0">
                    <a:pos x="14" y="44"/>
                  </a:cxn>
                  <a:cxn ang="0">
                    <a:pos x="24" y="0"/>
                  </a:cxn>
                  <a:cxn ang="0">
                    <a:pos x="24" y="0"/>
                  </a:cxn>
                  <a:cxn ang="0">
                    <a:pos x="16" y="6"/>
                  </a:cxn>
                  <a:cxn ang="0">
                    <a:pos x="8" y="12"/>
                  </a:cxn>
                  <a:cxn ang="0">
                    <a:pos x="8" y="12"/>
                  </a:cxn>
                </a:cxnLst>
                <a:rect l="0" t="0" r="r" b="b"/>
                <a:pathLst>
                  <a:path w="24" h="44">
                    <a:moveTo>
                      <a:pt x="8" y="12"/>
                    </a:moveTo>
                    <a:lnTo>
                      <a:pt x="8" y="12"/>
                    </a:lnTo>
                    <a:lnTo>
                      <a:pt x="0" y="20"/>
                    </a:lnTo>
                    <a:lnTo>
                      <a:pt x="0" y="20"/>
                    </a:lnTo>
                    <a:lnTo>
                      <a:pt x="2" y="22"/>
                    </a:lnTo>
                    <a:lnTo>
                      <a:pt x="2" y="22"/>
                    </a:lnTo>
                    <a:lnTo>
                      <a:pt x="14" y="44"/>
                    </a:lnTo>
                    <a:lnTo>
                      <a:pt x="14" y="44"/>
                    </a:lnTo>
                    <a:lnTo>
                      <a:pt x="24" y="0"/>
                    </a:lnTo>
                    <a:lnTo>
                      <a:pt x="24" y="0"/>
                    </a:lnTo>
                    <a:lnTo>
                      <a:pt x="16" y="6"/>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3" name="Freeform 309"/>
              <p:cNvSpPr/>
              <p:nvPr/>
            </p:nvSpPr>
            <p:spPr bwMode="auto">
              <a:xfrm>
                <a:off x="2477" y="911"/>
                <a:ext cx="26" cy="50"/>
              </a:xfrm>
              <a:custGeom>
                <a:avLst/>
                <a:gdLst/>
                <a:ahLst/>
                <a:cxnLst>
                  <a:cxn ang="0">
                    <a:pos x="22" y="50"/>
                  </a:cxn>
                  <a:cxn ang="0">
                    <a:pos x="22" y="50"/>
                  </a:cxn>
                  <a:cxn ang="0">
                    <a:pos x="24" y="36"/>
                  </a:cxn>
                  <a:cxn ang="0">
                    <a:pos x="24" y="36"/>
                  </a:cxn>
                  <a:cxn ang="0">
                    <a:pos x="26" y="32"/>
                  </a:cxn>
                  <a:cxn ang="0">
                    <a:pos x="26" y="26"/>
                  </a:cxn>
                  <a:cxn ang="0">
                    <a:pos x="26" y="26"/>
                  </a:cxn>
                  <a:cxn ang="0">
                    <a:pos x="10" y="0"/>
                  </a:cxn>
                  <a:cxn ang="0">
                    <a:pos x="10" y="0"/>
                  </a:cxn>
                  <a:cxn ang="0">
                    <a:pos x="4" y="8"/>
                  </a:cxn>
                  <a:cxn ang="0">
                    <a:pos x="0" y="12"/>
                  </a:cxn>
                  <a:cxn ang="0">
                    <a:pos x="0" y="16"/>
                  </a:cxn>
                  <a:cxn ang="0">
                    <a:pos x="0" y="16"/>
                  </a:cxn>
                  <a:cxn ang="0">
                    <a:pos x="6" y="26"/>
                  </a:cxn>
                  <a:cxn ang="0">
                    <a:pos x="6" y="26"/>
                  </a:cxn>
                  <a:cxn ang="0">
                    <a:pos x="16" y="42"/>
                  </a:cxn>
                  <a:cxn ang="0">
                    <a:pos x="16" y="42"/>
                  </a:cxn>
                  <a:cxn ang="0">
                    <a:pos x="18" y="46"/>
                  </a:cxn>
                  <a:cxn ang="0">
                    <a:pos x="22" y="50"/>
                  </a:cxn>
                  <a:cxn ang="0">
                    <a:pos x="22" y="50"/>
                  </a:cxn>
                </a:cxnLst>
                <a:rect l="0" t="0" r="r" b="b"/>
                <a:pathLst>
                  <a:path w="26" h="50">
                    <a:moveTo>
                      <a:pt x="22" y="50"/>
                    </a:moveTo>
                    <a:lnTo>
                      <a:pt x="22" y="50"/>
                    </a:lnTo>
                    <a:lnTo>
                      <a:pt x="24" y="36"/>
                    </a:lnTo>
                    <a:lnTo>
                      <a:pt x="24" y="36"/>
                    </a:lnTo>
                    <a:lnTo>
                      <a:pt x="26" y="32"/>
                    </a:lnTo>
                    <a:lnTo>
                      <a:pt x="26" y="26"/>
                    </a:lnTo>
                    <a:lnTo>
                      <a:pt x="26" y="26"/>
                    </a:lnTo>
                    <a:lnTo>
                      <a:pt x="10" y="0"/>
                    </a:lnTo>
                    <a:lnTo>
                      <a:pt x="10" y="0"/>
                    </a:lnTo>
                    <a:lnTo>
                      <a:pt x="4" y="8"/>
                    </a:lnTo>
                    <a:lnTo>
                      <a:pt x="0" y="12"/>
                    </a:lnTo>
                    <a:lnTo>
                      <a:pt x="0" y="16"/>
                    </a:lnTo>
                    <a:lnTo>
                      <a:pt x="0" y="16"/>
                    </a:lnTo>
                    <a:lnTo>
                      <a:pt x="6" y="26"/>
                    </a:lnTo>
                    <a:lnTo>
                      <a:pt x="6" y="26"/>
                    </a:lnTo>
                    <a:lnTo>
                      <a:pt x="16" y="42"/>
                    </a:lnTo>
                    <a:lnTo>
                      <a:pt x="16" y="42"/>
                    </a:lnTo>
                    <a:lnTo>
                      <a:pt x="18" y="46"/>
                    </a:lnTo>
                    <a:lnTo>
                      <a:pt x="22" y="50"/>
                    </a:lnTo>
                    <a:lnTo>
                      <a:pt x="22"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4" name="Freeform 310"/>
              <p:cNvSpPr/>
              <p:nvPr/>
            </p:nvSpPr>
            <p:spPr bwMode="auto">
              <a:xfrm>
                <a:off x="2465" y="931"/>
                <a:ext cx="32" cy="60"/>
              </a:xfrm>
              <a:custGeom>
                <a:avLst/>
                <a:gdLst/>
                <a:ahLst/>
                <a:cxnLst>
                  <a:cxn ang="0">
                    <a:pos x="32" y="42"/>
                  </a:cxn>
                  <a:cxn ang="0">
                    <a:pos x="32" y="42"/>
                  </a:cxn>
                  <a:cxn ang="0">
                    <a:pos x="30" y="36"/>
                  </a:cxn>
                  <a:cxn ang="0">
                    <a:pos x="28" y="32"/>
                  </a:cxn>
                  <a:cxn ang="0">
                    <a:pos x="28" y="32"/>
                  </a:cxn>
                  <a:cxn ang="0">
                    <a:pos x="8" y="0"/>
                  </a:cxn>
                  <a:cxn ang="0">
                    <a:pos x="8" y="0"/>
                  </a:cxn>
                  <a:cxn ang="0">
                    <a:pos x="2" y="10"/>
                  </a:cxn>
                  <a:cxn ang="0">
                    <a:pos x="0" y="14"/>
                  </a:cxn>
                  <a:cxn ang="0">
                    <a:pos x="2" y="18"/>
                  </a:cxn>
                  <a:cxn ang="0">
                    <a:pos x="2" y="18"/>
                  </a:cxn>
                  <a:cxn ang="0">
                    <a:pos x="10" y="32"/>
                  </a:cxn>
                  <a:cxn ang="0">
                    <a:pos x="10" y="32"/>
                  </a:cxn>
                  <a:cxn ang="0">
                    <a:pos x="26" y="60"/>
                  </a:cxn>
                  <a:cxn ang="0">
                    <a:pos x="26" y="60"/>
                  </a:cxn>
                  <a:cxn ang="0">
                    <a:pos x="32" y="42"/>
                  </a:cxn>
                  <a:cxn ang="0">
                    <a:pos x="32" y="42"/>
                  </a:cxn>
                </a:cxnLst>
                <a:rect l="0" t="0" r="r" b="b"/>
                <a:pathLst>
                  <a:path w="32" h="60">
                    <a:moveTo>
                      <a:pt x="32" y="42"/>
                    </a:moveTo>
                    <a:lnTo>
                      <a:pt x="32" y="42"/>
                    </a:lnTo>
                    <a:lnTo>
                      <a:pt x="30" y="36"/>
                    </a:lnTo>
                    <a:lnTo>
                      <a:pt x="28" y="32"/>
                    </a:lnTo>
                    <a:lnTo>
                      <a:pt x="28" y="32"/>
                    </a:lnTo>
                    <a:lnTo>
                      <a:pt x="8" y="0"/>
                    </a:lnTo>
                    <a:lnTo>
                      <a:pt x="8" y="0"/>
                    </a:lnTo>
                    <a:lnTo>
                      <a:pt x="2" y="10"/>
                    </a:lnTo>
                    <a:lnTo>
                      <a:pt x="0" y="14"/>
                    </a:lnTo>
                    <a:lnTo>
                      <a:pt x="2" y="18"/>
                    </a:lnTo>
                    <a:lnTo>
                      <a:pt x="2" y="18"/>
                    </a:lnTo>
                    <a:lnTo>
                      <a:pt x="10" y="32"/>
                    </a:lnTo>
                    <a:lnTo>
                      <a:pt x="10" y="32"/>
                    </a:lnTo>
                    <a:lnTo>
                      <a:pt x="26" y="60"/>
                    </a:lnTo>
                    <a:lnTo>
                      <a:pt x="26" y="60"/>
                    </a:lnTo>
                    <a:lnTo>
                      <a:pt x="32" y="42"/>
                    </a:lnTo>
                    <a:lnTo>
                      <a:pt x="32" y="4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5" name="Freeform 311"/>
              <p:cNvSpPr/>
              <p:nvPr/>
            </p:nvSpPr>
            <p:spPr bwMode="auto">
              <a:xfrm>
                <a:off x="2461" y="955"/>
                <a:ext cx="30" cy="60"/>
              </a:xfrm>
              <a:custGeom>
                <a:avLst/>
                <a:gdLst/>
                <a:ahLst/>
                <a:cxnLst>
                  <a:cxn ang="0">
                    <a:pos x="26" y="60"/>
                  </a:cxn>
                  <a:cxn ang="0">
                    <a:pos x="26" y="60"/>
                  </a:cxn>
                  <a:cxn ang="0">
                    <a:pos x="30" y="44"/>
                  </a:cxn>
                  <a:cxn ang="0">
                    <a:pos x="30" y="44"/>
                  </a:cxn>
                  <a:cxn ang="0">
                    <a:pos x="26" y="38"/>
                  </a:cxn>
                  <a:cxn ang="0">
                    <a:pos x="22" y="32"/>
                  </a:cxn>
                  <a:cxn ang="0">
                    <a:pos x="22" y="32"/>
                  </a:cxn>
                  <a:cxn ang="0">
                    <a:pos x="2" y="0"/>
                  </a:cxn>
                  <a:cxn ang="0">
                    <a:pos x="2" y="0"/>
                  </a:cxn>
                  <a:cxn ang="0">
                    <a:pos x="0" y="18"/>
                  </a:cxn>
                  <a:cxn ang="0">
                    <a:pos x="2" y="26"/>
                  </a:cxn>
                  <a:cxn ang="0">
                    <a:pos x="4" y="34"/>
                  </a:cxn>
                  <a:cxn ang="0">
                    <a:pos x="8" y="42"/>
                  </a:cxn>
                  <a:cxn ang="0">
                    <a:pos x="12" y="50"/>
                  </a:cxn>
                  <a:cxn ang="0">
                    <a:pos x="18" y="56"/>
                  </a:cxn>
                  <a:cxn ang="0">
                    <a:pos x="26" y="60"/>
                  </a:cxn>
                  <a:cxn ang="0">
                    <a:pos x="26" y="60"/>
                  </a:cxn>
                </a:cxnLst>
                <a:rect l="0" t="0" r="r" b="b"/>
                <a:pathLst>
                  <a:path w="30" h="60">
                    <a:moveTo>
                      <a:pt x="26" y="60"/>
                    </a:moveTo>
                    <a:lnTo>
                      <a:pt x="26" y="60"/>
                    </a:lnTo>
                    <a:lnTo>
                      <a:pt x="30" y="44"/>
                    </a:lnTo>
                    <a:lnTo>
                      <a:pt x="30" y="44"/>
                    </a:lnTo>
                    <a:lnTo>
                      <a:pt x="26" y="38"/>
                    </a:lnTo>
                    <a:lnTo>
                      <a:pt x="22" y="32"/>
                    </a:lnTo>
                    <a:lnTo>
                      <a:pt x="22" y="32"/>
                    </a:lnTo>
                    <a:lnTo>
                      <a:pt x="2" y="0"/>
                    </a:lnTo>
                    <a:lnTo>
                      <a:pt x="2" y="0"/>
                    </a:lnTo>
                    <a:lnTo>
                      <a:pt x="0" y="18"/>
                    </a:lnTo>
                    <a:lnTo>
                      <a:pt x="2" y="26"/>
                    </a:lnTo>
                    <a:lnTo>
                      <a:pt x="4" y="34"/>
                    </a:lnTo>
                    <a:lnTo>
                      <a:pt x="8" y="42"/>
                    </a:lnTo>
                    <a:lnTo>
                      <a:pt x="12" y="50"/>
                    </a:lnTo>
                    <a:lnTo>
                      <a:pt x="18" y="56"/>
                    </a:lnTo>
                    <a:lnTo>
                      <a:pt x="26" y="60"/>
                    </a:lnTo>
                    <a:lnTo>
                      <a:pt x="26" y="6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6" name="Freeform 312"/>
              <p:cNvSpPr/>
              <p:nvPr/>
            </p:nvSpPr>
            <p:spPr bwMode="auto">
              <a:xfrm>
                <a:off x="2513" y="887"/>
                <a:ext cx="20" cy="44"/>
              </a:xfrm>
              <a:custGeom>
                <a:avLst/>
                <a:gdLst/>
                <a:ahLst/>
                <a:cxnLst>
                  <a:cxn ang="0">
                    <a:pos x="8" y="0"/>
                  </a:cxn>
                  <a:cxn ang="0">
                    <a:pos x="8" y="0"/>
                  </a:cxn>
                  <a:cxn ang="0">
                    <a:pos x="0" y="44"/>
                  </a:cxn>
                  <a:cxn ang="0">
                    <a:pos x="0" y="44"/>
                  </a:cxn>
                  <a:cxn ang="0">
                    <a:pos x="18" y="30"/>
                  </a:cxn>
                  <a:cxn ang="0">
                    <a:pos x="18" y="30"/>
                  </a:cxn>
                  <a:cxn ang="0">
                    <a:pos x="20" y="28"/>
                  </a:cxn>
                  <a:cxn ang="0">
                    <a:pos x="20" y="28"/>
                  </a:cxn>
                  <a:cxn ang="0">
                    <a:pos x="16" y="18"/>
                  </a:cxn>
                  <a:cxn ang="0">
                    <a:pos x="16" y="18"/>
                  </a:cxn>
                  <a:cxn ang="0">
                    <a:pos x="12" y="10"/>
                  </a:cxn>
                  <a:cxn ang="0">
                    <a:pos x="8" y="0"/>
                  </a:cxn>
                  <a:cxn ang="0">
                    <a:pos x="8" y="0"/>
                  </a:cxn>
                </a:cxnLst>
                <a:rect l="0" t="0" r="r" b="b"/>
                <a:pathLst>
                  <a:path w="20" h="44">
                    <a:moveTo>
                      <a:pt x="8" y="0"/>
                    </a:moveTo>
                    <a:lnTo>
                      <a:pt x="8" y="0"/>
                    </a:lnTo>
                    <a:lnTo>
                      <a:pt x="0" y="44"/>
                    </a:lnTo>
                    <a:lnTo>
                      <a:pt x="0" y="44"/>
                    </a:lnTo>
                    <a:lnTo>
                      <a:pt x="18" y="30"/>
                    </a:lnTo>
                    <a:lnTo>
                      <a:pt x="18" y="30"/>
                    </a:lnTo>
                    <a:lnTo>
                      <a:pt x="20" y="28"/>
                    </a:lnTo>
                    <a:lnTo>
                      <a:pt x="20" y="28"/>
                    </a:lnTo>
                    <a:lnTo>
                      <a:pt x="16" y="18"/>
                    </a:lnTo>
                    <a:lnTo>
                      <a:pt x="16" y="18"/>
                    </a:lnTo>
                    <a:lnTo>
                      <a:pt x="12" y="1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7" name="Freeform 313"/>
              <p:cNvSpPr/>
              <p:nvPr/>
            </p:nvSpPr>
            <p:spPr bwMode="auto">
              <a:xfrm>
                <a:off x="2507" y="921"/>
                <a:ext cx="34" cy="42"/>
              </a:xfrm>
              <a:custGeom>
                <a:avLst/>
                <a:gdLst/>
                <a:ahLst/>
                <a:cxnLst>
                  <a:cxn ang="0">
                    <a:pos x="2" y="28"/>
                  </a:cxn>
                  <a:cxn ang="0">
                    <a:pos x="2" y="28"/>
                  </a:cxn>
                  <a:cxn ang="0">
                    <a:pos x="0" y="42"/>
                  </a:cxn>
                  <a:cxn ang="0">
                    <a:pos x="0" y="42"/>
                  </a:cxn>
                  <a:cxn ang="0">
                    <a:pos x="4" y="40"/>
                  </a:cxn>
                  <a:cxn ang="0">
                    <a:pos x="8" y="36"/>
                  </a:cxn>
                  <a:cxn ang="0">
                    <a:pos x="8" y="36"/>
                  </a:cxn>
                  <a:cxn ang="0">
                    <a:pos x="22" y="26"/>
                  </a:cxn>
                  <a:cxn ang="0">
                    <a:pos x="22" y="26"/>
                  </a:cxn>
                  <a:cxn ang="0">
                    <a:pos x="34" y="18"/>
                  </a:cxn>
                  <a:cxn ang="0">
                    <a:pos x="34" y="18"/>
                  </a:cxn>
                  <a:cxn ang="0">
                    <a:pos x="34" y="14"/>
                  </a:cxn>
                  <a:cxn ang="0">
                    <a:pos x="32" y="10"/>
                  </a:cxn>
                  <a:cxn ang="0">
                    <a:pos x="28" y="0"/>
                  </a:cxn>
                  <a:cxn ang="0">
                    <a:pos x="28" y="0"/>
                  </a:cxn>
                  <a:cxn ang="0">
                    <a:pos x="4" y="18"/>
                  </a:cxn>
                  <a:cxn ang="0">
                    <a:pos x="4" y="18"/>
                  </a:cxn>
                  <a:cxn ang="0">
                    <a:pos x="2" y="22"/>
                  </a:cxn>
                  <a:cxn ang="0">
                    <a:pos x="2" y="28"/>
                  </a:cxn>
                  <a:cxn ang="0">
                    <a:pos x="2" y="28"/>
                  </a:cxn>
                </a:cxnLst>
                <a:rect l="0" t="0" r="r" b="b"/>
                <a:pathLst>
                  <a:path w="34" h="42">
                    <a:moveTo>
                      <a:pt x="2" y="28"/>
                    </a:moveTo>
                    <a:lnTo>
                      <a:pt x="2" y="28"/>
                    </a:lnTo>
                    <a:lnTo>
                      <a:pt x="0" y="42"/>
                    </a:lnTo>
                    <a:lnTo>
                      <a:pt x="0" y="42"/>
                    </a:lnTo>
                    <a:lnTo>
                      <a:pt x="4" y="40"/>
                    </a:lnTo>
                    <a:lnTo>
                      <a:pt x="8" y="36"/>
                    </a:lnTo>
                    <a:lnTo>
                      <a:pt x="8" y="36"/>
                    </a:lnTo>
                    <a:lnTo>
                      <a:pt x="22" y="26"/>
                    </a:lnTo>
                    <a:lnTo>
                      <a:pt x="22" y="26"/>
                    </a:lnTo>
                    <a:lnTo>
                      <a:pt x="34" y="18"/>
                    </a:lnTo>
                    <a:lnTo>
                      <a:pt x="34" y="18"/>
                    </a:lnTo>
                    <a:lnTo>
                      <a:pt x="34" y="14"/>
                    </a:lnTo>
                    <a:lnTo>
                      <a:pt x="32" y="10"/>
                    </a:lnTo>
                    <a:lnTo>
                      <a:pt x="28" y="0"/>
                    </a:lnTo>
                    <a:lnTo>
                      <a:pt x="28" y="0"/>
                    </a:lnTo>
                    <a:lnTo>
                      <a:pt x="4" y="18"/>
                    </a:lnTo>
                    <a:lnTo>
                      <a:pt x="4" y="18"/>
                    </a:lnTo>
                    <a:lnTo>
                      <a:pt x="2" y="22"/>
                    </a:lnTo>
                    <a:lnTo>
                      <a:pt x="2" y="28"/>
                    </a:lnTo>
                    <a:lnTo>
                      <a:pt x="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8" name="Freeform 314"/>
              <p:cNvSpPr/>
              <p:nvPr/>
            </p:nvSpPr>
            <p:spPr bwMode="auto">
              <a:xfrm>
                <a:off x="2501" y="945"/>
                <a:ext cx="42" cy="48"/>
              </a:xfrm>
              <a:custGeom>
                <a:avLst/>
                <a:gdLst/>
                <a:ahLst/>
                <a:cxnLst>
                  <a:cxn ang="0">
                    <a:pos x="42" y="0"/>
                  </a:cxn>
                  <a:cxn ang="0">
                    <a:pos x="42" y="0"/>
                  </a:cxn>
                  <a:cxn ang="0">
                    <a:pos x="10" y="22"/>
                  </a:cxn>
                  <a:cxn ang="0">
                    <a:pos x="10" y="22"/>
                  </a:cxn>
                  <a:cxn ang="0">
                    <a:pos x="6" y="24"/>
                  </a:cxn>
                  <a:cxn ang="0">
                    <a:pos x="4" y="30"/>
                  </a:cxn>
                  <a:cxn ang="0">
                    <a:pos x="4" y="30"/>
                  </a:cxn>
                  <a:cxn ang="0">
                    <a:pos x="0" y="48"/>
                  </a:cxn>
                  <a:cxn ang="0">
                    <a:pos x="0" y="48"/>
                  </a:cxn>
                  <a:cxn ang="0">
                    <a:pos x="26" y="30"/>
                  </a:cxn>
                  <a:cxn ang="0">
                    <a:pos x="26" y="30"/>
                  </a:cxn>
                  <a:cxn ang="0">
                    <a:pos x="40" y="20"/>
                  </a:cxn>
                  <a:cxn ang="0">
                    <a:pos x="40" y="20"/>
                  </a:cxn>
                  <a:cxn ang="0">
                    <a:pos x="42" y="16"/>
                  </a:cxn>
                  <a:cxn ang="0">
                    <a:pos x="42" y="10"/>
                  </a:cxn>
                  <a:cxn ang="0">
                    <a:pos x="42" y="0"/>
                  </a:cxn>
                  <a:cxn ang="0">
                    <a:pos x="42" y="0"/>
                  </a:cxn>
                </a:cxnLst>
                <a:rect l="0" t="0" r="r" b="b"/>
                <a:pathLst>
                  <a:path w="42" h="48">
                    <a:moveTo>
                      <a:pt x="42" y="0"/>
                    </a:moveTo>
                    <a:lnTo>
                      <a:pt x="42" y="0"/>
                    </a:lnTo>
                    <a:lnTo>
                      <a:pt x="10" y="22"/>
                    </a:lnTo>
                    <a:lnTo>
                      <a:pt x="10" y="22"/>
                    </a:lnTo>
                    <a:lnTo>
                      <a:pt x="6" y="24"/>
                    </a:lnTo>
                    <a:lnTo>
                      <a:pt x="4" y="30"/>
                    </a:lnTo>
                    <a:lnTo>
                      <a:pt x="4" y="30"/>
                    </a:lnTo>
                    <a:lnTo>
                      <a:pt x="0" y="48"/>
                    </a:lnTo>
                    <a:lnTo>
                      <a:pt x="0" y="48"/>
                    </a:lnTo>
                    <a:lnTo>
                      <a:pt x="26" y="30"/>
                    </a:lnTo>
                    <a:lnTo>
                      <a:pt x="26" y="30"/>
                    </a:lnTo>
                    <a:lnTo>
                      <a:pt x="40" y="20"/>
                    </a:lnTo>
                    <a:lnTo>
                      <a:pt x="40" y="20"/>
                    </a:lnTo>
                    <a:lnTo>
                      <a:pt x="42" y="16"/>
                    </a:lnTo>
                    <a:lnTo>
                      <a:pt x="42" y="10"/>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9" name="Freeform 315"/>
              <p:cNvSpPr/>
              <p:nvPr/>
            </p:nvSpPr>
            <p:spPr bwMode="auto">
              <a:xfrm>
                <a:off x="2497" y="971"/>
                <a:ext cx="44" cy="46"/>
              </a:xfrm>
              <a:custGeom>
                <a:avLst/>
                <a:gdLst/>
                <a:ahLst/>
                <a:cxnLst>
                  <a:cxn ang="0">
                    <a:pos x="44" y="0"/>
                  </a:cxn>
                  <a:cxn ang="0">
                    <a:pos x="44" y="0"/>
                  </a:cxn>
                  <a:cxn ang="0">
                    <a:pos x="14" y="22"/>
                  </a:cxn>
                  <a:cxn ang="0">
                    <a:pos x="14" y="22"/>
                  </a:cxn>
                  <a:cxn ang="0">
                    <a:pos x="8" y="26"/>
                  </a:cxn>
                  <a:cxn ang="0">
                    <a:pos x="4" y="30"/>
                  </a:cxn>
                  <a:cxn ang="0">
                    <a:pos x="4" y="30"/>
                  </a:cxn>
                  <a:cxn ang="0">
                    <a:pos x="0" y="46"/>
                  </a:cxn>
                  <a:cxn ang="0">
                    <a:pos x="0" y="46"/>
                  </a:cxn>
                  <a:cxn ang="0">
                    <a:pos x="8" y="44"/>
                  </a:cxn>
                  <a:cxn ang="0">
                    <a:pos x="16" y="42"/>
                  </a:cxn>
                  <a:cxn ang="0">
                    <a:pos x="24" y="36"/>
                  </a:cxn>
                  <a:cxn ang="0">
                    <a:pos x="30" y="30"/>
                  </a:cxn>
                  <a:cxn ang="0">
                    <a:pos x="36" y="24"/>
                  </a:cxn>
                  <a:cxn ang="0">
                    <a:pos x="40" y="16"/>
                  </a:cxn>
                  <a:cxn ang="0">
                    <a:pos x="44" y="0"/>
                  </a:cxn>
                  <a:cxn ang="0">
                    <a:pos x="44" y="0"/>
                  </a:cxn>
                </a:cxnLst>
                <a:rect l="0" t="0" r="r" b="b"/>
                <a:pathLst>
                  <a:path w="44" h="46">
                    <a:moveTo>
                      <a:pt x="44" y="0"/>
                    </a:moveTo>
                    <a:lnTo>
                      <a:pt x="44" y="0"/>
                    </a:lnTo>
                    <a:lnTo>
                      <a:pt x="14" y="22"/>
                    </a:lnTo>
                    <a:lnTo>
                      <a:pt x="14" y="22"/>
                    </a:lnTo>
                    <a:lnTo>
                      <a:pt x="8" y="26"/>
                    </a:lnTo>
                    <a:lnTo>
                      <a:pt x="4" y="30"/>
                    </a:lnTo>
                    <a:lnTo>
                      <a:pt x="4" y="30"/>
                    </a:lnTo>
                    <a:lnTo>
                      <a:pt x="0" y="46"/>
                    </a:lnTo>
                    <a:lnTo>
                      <a:pt x="0" y="46"/>
                    </a:lnTo>
                    <a:lnTo>
                      <a:pt x="8" y="44"/>
                    </a:lnTo>
                    <a:lnTo>
                      <a:pt x="16" y="42"/>
                    </a:lnTo>
                    <a:lnTo>
                      <a:pt x="24" y="36"/>
                    </a:lnTo>
                    <a:lnTo>
                      <a:pt x="30" y="30"/>
                    </a:lnTo>
                    <a:lnTo>
                      <a:pt x="36" y="24"/>
                    </a:lnTo>
                    <a:lnTo>
                      <a:pt x="40" y="16"/>
                    </a:lnTo>
                    <a:lnTo>
                      <a:pt x="44" y="0"/>
                    </a:lnTo>
                    <a:lnTo>
                      <a:pt x="4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0" name="Freeform 316"/>
              <p:cNvSpPr/>
              <p:nvPr/>
            </p:nvSpPr>
            <p:spPr bwMode="auto">
              <a:xfrm>
                <a:off x="2449" y="557"/>
                <a:ext cx="16" cy="24"/>
              </a:xfrm>
              <a:custGeom>
                <a:avLst/>
                <a:gdLst/>
                <a:ahLst/>
                <a:cxnLst>
                  <a:cxn ang="0">
                    <a:pos x="0" y="10"/>
                  </a:cxn>
                  <a:cxn ang="0">
                    <a:pos x="0" y="10"/>
                  </a:cxn>
                  <a:cxn ang="0">
                    <a:pos x="0" y="10"/>
                  </a:cxn>
                  <a:cxn ang="0">
                    <a:pos x="0" y="10"/>
                  </a:cxn>
                  <a:cxn ang="0">
                    <a:pos x="4" y="24"/>
                  </a:cxn>
                  <a:cxn ang="0">
                    <a:pos x="4" y="24"/>
                  </a:cxn>
                  <a:cxn ang="0">
                    <a:pos x="16" y="0"/>
                  </a:cxn>
                  <a:cxn ang="0">
                    <a:pos x="16" y="0"/>
                  </a:cxn>
                  <a:cxn ang="0">
                    <a:pos x="10" y="2"/>
                  </a:cxn>
                  <a:cxn ang="0">
                    <a:pos x="6" y="6"/>
                  </a:cxn>
                  <a:cxn ang="0">
                    <a:pos x="6" y="6"/>
                  </a:cxn>
                  <a:cxn ang="0">
                    <a:pos x="0" y="10"/>
                  </a:cxn>
                  <a:cxn ang="0">
                    <a:pos x="0" y="10"/>
                  </a:cxn>
                </a:cxnLst>
                <a:rect l="0" t="0" r="r" b="b"/>
                <a:pathLst>
                  <a:path w="16" h="24">
                    <a:moveTo>
                      <a:pt x="0" y="10"/>
                    </a:moveTo>
                    <a:lnTo>
                      <a:pt x="0" y="10"/>
                    </a:lnTo>
                    <a:lnTo>
                      <a:pt x="0" y="10"/>
                    </a:lnTo>
                    <a:lnTo>
                      <a:pt x="0" y="10"/>
                    </a:lnTo>
                    <a:lnTo>
                      <a:pt x="4" y="24"/>
                    </a:lnTo>
                    <a:lnTo>
                      <a:pt x="4" y="24"/>
                    </a:lnTo>
                    <a:lnTo>
                      <a:pt x="16" y="0"/>
                    </a:lnTo>
                    <a:lnTo>
                      <a:pt x="16" y="0"/>
                    </a:lnTo>
                    <a:lnTo>
                      <a:pt x="10" y="2"/>
                    </a:lnTo>
                    <a:lnTo>
                      <a:pt x="6" y="6"/>
                    </a:lnTo>
                    <a:lnTo>
                      <a:pt x="6" y="6"/>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1" name="Freeform 317"/>
              <p:cNvSpPr/>
              <p:nvPr/>
            </p:nvSpPr>
            <p:spPr bwMode="auto">
              <a:xfrm>
                <a:off x="2437" y="569"/>
                <a:ext cx="14" cy="30"/>
              </a:xfrm>
              <a:custGeom>
                <a:avLst/>
                <a:gdLst/>
                <a:ahLst/>
                <a:cxnLst>
                  <a:cxn ang="0">
                    <a:pos x="6" y="26"/>
                  </a:cxn>
                  <a:cxn ang="0">
                    <a:pos x="6" y="26"/>
                  </a:cxn>
                  <a:cxn ang="0">
                    <a:pos x="8" y="30"/>
                  </a:cxn>
                  <a:cxn ang="0">
                    <a:pos x="8" y="30"/>
                  </a:cxn>
                  <a:cxn ang="0">
                    <a:pos x="12" y="24"/>
                  </a:cxn>
                  <a:cxn ang="0">
                    <a:pos x="12" y="24"/>
                  </a:cxn>
                  <a:cxn ang="0">
                    <a:pos x="14" y="20"/>
                  </a:cxn>
                  <a:cxn ang="0">
                    <a:pos x="14" y="16"/>
                  </a:cxn>
                  <a:cxn ang="0">
                    <a:pos x="14" y="16"/>
                  </a:cxn>
                  <a:cxn ang="0">
                    <a:pos x="8" y="0"/>
                  </a:cxn>
                  <a:cxn ang="0">
                    <a:pos x="8" y="0"/>
                  </a:cxn>
                  <a:cxn ang="0">
                    <a:pos x="2" y="2"/>
                  </a:cxn>
                  <a:cxn ang="0">
                    <a:pos x="0" y="4"/>
                  </a:cxn>
                  <a:cxn ang="0">
                    <a:pos x="0" y="6"/>
                  </a:cxn>
                  <a:cxn ang="0">
                    <a:pos x="0" y="6"/>
                  </a:cxn>
                  <a:cxn ang="0">
                    <a:pos x="2" y="14"/>
                  </a:cxn>
                  <a:cxn ang="0">
                    <a:pos x="2" y="14"/>
                  </a:cxn>
                  <a:cxn ang="0">
                    <a:pos x="6" y="26"/>
                  </a:cxn>
                  <a:cxn ang="0">
                    <a:pos x="6" y="26"/>
                  </a:cxn>
                </a:cxnLst>
                <a:rect l="0" t="0" r="r" b="b"/>
                <a:pathLst>
                  <a:path w="14" h="30">
                    <a:moveTo>
                      <a:pt x="6" y="26"/>
                    </a:moveTo>
                    <a:lnTo>
                      <a:pt x="6" y="26"/>
                    </a:lnTo>
                    <a:lnTo>
                      <a:pt x="8" y="30"/>
                    </a:lnTo>
                    <a:lnTo>
                      <a:pt x="8" y="30"/>
                    </a:lnTo>
                    <a:lnTo>
                      <a:pt x="12" y="24"/>
                    </a:lnTo>
                    <a:lnTo>
                      <a:pt x="12" y="24"/>
                    </a:lnTo>
                    <a:lnTo>
                      <a:pt x="14" y="20"/>
                    </a:lnTo>
                    <a:lnTo>
                      <a:pt x="14" y="16"/>
                    </a:lnTo>
                    <a:lnTo>
                      <a:pt x="14" y="16"/>
                    </a:lnTo>
                    <a:lnTo>
                      <a:pt x="8" y="0"/>
                    </a:lnTo>
                    <a:lnTo>
                      <a:pt x="8" y="0"/>
                    </a:lnTo>
                    <a:lnTo>
                      <a:pt x="2" y="2"/>
                    </a:lnTo>
                    <a:lnTo>
                      <a:pt x="0" y="4"/>
                    </a:lnTo>
                    <a:lnTo>
                      <a:pt x="0" y="6"/>
                    </a:lnTo>
                    <a:lnTo>
                      <a:pt x="0" y="6"/>
                    </a:lnTo>
                    <a:lnTo>
                      <a:pt x="2" y="14"/>
                    </a:lnTo>
                    <a:lnTo>
                      <a:pt x="2" y="14"/>
                    </a:lnTo>
                    <a:lnTo>
                      <a:pt x="6" y="26"/>
                    </a:lnTo>
                    <a:lnTo>
                      <a:pt x="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2" name="Freeform 318"/>
              <p:cNvSpPr/>
              <p:nvPr/>
            </p:nvSpPr>
            <p:spPr bwMode="auto">
              <a:xfrm>
                <a:off x="2427" y="577"/>
                <a:ext cx="16" cy="40"/>
              </a:xfrm>
              <a:custGeom>
                <a:avLst/>
                <a:gdLst/>
                <a:ahLst/>
                <a:cxnLst>
                  <a:cxn ang="0">
                    <a:pos x="14" y="30"/>
                  </a:cxn>
                  <a:cxn ang="0">
                    <a:pos x="14" y="30"/>
                  </a:cxn>
                  <a:cxn ang="0">
                    <a:pos x="16" y="26"/>
                  </a:cxn>
                  <a:cxn ang="0">
                    <a:pos x="14" y="24"/>
                  </a:cxn>
                  <a:cxn ang="0">
                    <a:pos x="14" y="24"/>
                  </a:cxn>
                  <a:cxn ang="0">
                    <a:pos x="6" y="0"/>
                  </a:cxn>
                  <a:cxn ang="0">
                    <a:pos x="6" y="0"/>
                  </a:cxn>
                  <a:cxn ang="0">
                    <a:pos x="2" y="6"/>
                  </a:cxn>
                  <a:cxn ang="0">
                    <a:pos x="0" y="8"/>
                  </a:cxn>
                  <a:cxn ang="0">
                    <a:pos x="0" y="12"/>
                  </a:cxn>
                  <a:cxn ang="0">
                    <a:pos x="0" y="12"/>
                  </a:cxn>
                  <a:cxn ang="0">
                    <a:pos x="4" y="22"/>
                  </a:cxn>
                  <a:cxn ang="0">
                    <a:pos x="4" y="22"/>
                  </a:cxn>
                  <a:cxn ang="0">
                    <a:pos x="10" y="40"/>
                  </a:cxn>
                  <a:cxn ang="0">
                    <a:pos x="10" y="40"/>
                  </a:cxn>
                  <a:cxn ang="0">
                    <a:pos x="14" y="30"/>
                  </a:cxn>
                  <a:cxn ang="0">
                    <a:pos x="14" y="30"/>
                  </a:cxn>
                </a:cxnLst>
                <a:rect l="0" t="0" r="r" b="b"/>
                <a:pathLst>
                  <a:path w="16" h="40">
                    <a:moveTo>
                      <a:pt x="14" y="30"/>
                    </a:moveTo>
                    <a:lnTo>
                      <a:pt x="14" y="30"/>
                    </a:lnTo>
                    <a:lnTo>
                      <a:pt x="16" y="26"/>
                    </a:lnTo>
                    <a:lnTo>
                      <a:pt x="14" y="24"/>
                    </a:lnTo>
                    <a:lnTo>
                      <a:pt x="14" y="24"/>
                    </a:lnTo>
                    <a:lnTo>
                      <a:pt x="6" y="0"/>
                    </a:lnTo>
                    <a:lnTo>
                      <a:pt x="6" y="0"/>
                    </a:lnTo>
                    <a:lnTo>
                      <a:pt x="2" y="6"/>
                    </a:lnTo>
                    <a:lnTo>
                      <a:pt x="0" y="8"/>
                    </a:lnTo>
                    <a:lnTo>
                      <a:pt x="0" y="12"/>
                    </a:lnTo>
                    <a:lnTo>
                      <a:pt x="0" y="12"/>
                    </a:lnTo>
                    <a:lnTo>
                      <a:pt x="4" y="22"/>
                    </a:lnTo>
                    <a:lnTo>
                      <a:pt x="4" y="22"/>
                    </a:lnTo>
                    <a:lnTo>
                      <a:pt x="10" y="40"/>
                    </a:lnTo>
                    <a:lnTo>
                      <a:pt x="10" y="40"/>
                    </a:lnTo>
                    <a:lnTo>
                      <a:pt x="14" y="30"/>
                    </a:lnTo>
                    <a:lnTo>
                      <a:pt x="1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3" name="Freeform 319"/>
              <p:cNvSpPr/>
              <p:nvPr/>
            </p:nvSpPr>
            <p:spPr bwMode="auto">
              <a:xfrm>
                <a:off x="2421" y="591"/>
                <a:ext cx="14" cy="40"/>
              </a:xfrm>
              <a:custGeom>
                <a:avLst/>
                <a:gdLst/>
                <a:ahLst/>
                <a:cxnLst>
                  <a:cxn ang="0">
                    <a:pos x="14" y="30"/>
                  </a:cxn>
                  <a:cxn ang="0">
                    <a:pos x="14" y="30"/>
                  </a:cxn>
                  <a:cxn ang="0">
                    <a:pos x="12" y="26"/>
                  </a:cxn>
                  <a:cxn ang="0">
                    <a:pos x="12" y="24"/>
                  </a:cxn>
                  <a:cxn ang="0">
                    <a:pos x="12" y="24"/>
                  </a:cxn>
                  <a:cxn ang="0">
                    <a:pos x="4" y="0"/>
                  </a:cxn>
                  <a:cxn ang="0">
                    <a:pos x="4" y="0"/>
                  </a:cxn>
                  <a:cxn ang="0">
                    <a:pos x="0" y="10"/>
                  </a:cxn>
                  <a:cxn ang="0">
                    <a:pos x="0" y="22"/>
                  </a:cxn>
                  <a:cxn ang="0">
                    <a:pos x="2" y="32"/>
                  </a:cxn>
                  <a:cxn ang="0">
                    <a:pos x="8" y="40"/>
                  </a:cxn>
                  <a:cxn ang="0">
                    <a:pos x="8" y="40"/>
                  </a:cxn>
                  <a:cxn ang="0">
                    <a:pos x="14" y="30"/>
                  </a:cxn>
                  <a:cxn ang="0">
                    <a:pos x="14" y="30"/>
                  </a:cxn>
                </a:cxnLst>
                <a:rect l="0" t="0" r="r" b="b"/>
                <a:pathLst>
                  <a:path w="14" h="40">
                    <a:moveTo>
                      <a:pt x="14" y="30"/>
                    </a:moveTo>
                    <a:lnTo>
                      <a:pt x="14" y="30"/>
                    </a:lnTo>
                    <a:lnTo>
                      <a:pt x="12" y="26"/>
                    </a:lnTo>
                    <a:lnTo>
                      <a:pt x="12" y="24"/>
                    </a:lnTo>
                    <a:lnTo>
                      <a:pt x="12" y="24"/>
                    </a:lnTo>
                    <a:lnTo>
                      <a:pt x="4" y="0"/>
                    </a:lnTo>
                    <a:lnTo>
                      <a:pt x="4" y="0"/>
                    </a:lnTo>
                    <a:lnTo>
                      <a:pt x="0" y="10"/>
                    </a:lnTo>
                    <a:lnTo>
                      <a:pt x="0" y="22"/>
                    </a:lnTo>
                    <a:lnTo>
                      <a:pt x="2" y="32"/>
                    </a:lnTo>
                    <a:lnTo>
                      <a:pt x="8" y="40"/>
                    </a:lnTo>
                    <a:lnTo>
                      <a:pt x="8" y="40"/>
                    </a:lnTo>
                    <a:lnTo>
                      <a:pt x="14" y="30"/>
                    </a:lnTo>
                    <a:lnTo>
                      <a:pt x="1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4" name="Freeform 320"/>
              <p:cNvSpPr/>
              <p:nvPr/>
            </p:nvSpPr>
            <p:spPr bwMode="auto">
              <a:xfrm>
                <a:off x="2457" y="557"/>
                <a:ext cx="16" cy="26"/>
              </a:xfrm>
              <a:custGeom>
                <a:avLst/>
                <a:gdLst/>
                <a:ahLst/>
                <a:cxnLst>
                  <a:cxn ang="0">
                    <a:pos x="16" y="20"/>
                  </a:cxn>
                  <a:cxn ang="0">
                    <a:pos x="16" y="20"/>
                  </a:cxn>
                  <a:cxn ang="0">
                    <a:pos x="14" y="12"/>
                  </a:cxn>
                  <a:cxn ang="0">
                    <a:pos x="14" y="12"/>
                  </a:cxn>
                  <a:cxn ang="0">
                    <a:pos x="12" y="6"/>
                  </a:cxn>
                  <a:cxn ang="0">
                    <a:pos x="12" y="0"/>
                  </a:cxn>
                  <a:cxn ang="0">
                    <a:pos x="12" y="0"/>
                  </a:cxn>
                  <a:cxn ang="0">
                    <a:pos x="0" y="26"/>
                  </a:cxn>
                  <a:cxn ang="0">
                    <a:pos x="0" y="26"/>
                  </a:cxn>
                  <a:cxn ang="0">
                    <a:pos x="14" y="20"/>
                  </a:cxn>
                  <a:cxn ang="0">
                    <a:pos x="14" y="20"/>
                  </a:cxn>
                  <a:cxn ang="0">
                    <a:pos x="16" y="20"/>
                  </a:cxn>
                  <a:cxn ang="0">
                    <a:pos x="16" y="20"/>
                  </a:cxn>
                </a:cxnLst>
                <a:rect l="0" t="0" r="r" b="b"/>
                <a:pathLst>
                  <a:path w="16" h="26">
                    <a:moveTo>
                      <a:pt x="16" y="20"/>
                    </a:moveTo>
                    <a:lnTo>
                      <a:pt x="16" y="20"/>
                    </a:lnTo>
                    <a:lnTo>
                      <a:pt x="14" y="12"/>
                    </a:lnTo>
                    <a:lnTo>
                      <a:pt x="14" y="12"/>
                    </a:lnTo>
                    <a:lnTo>
                      <a:pt x="12" y="6"/>
                    </a:lnTo>
                    <a:lnTo>
                      <a:pt x="12" y="0"/>
                    </a:lnTo>
                    <a:lnTo>
                      <a:pt x="12" y="0"/>
                    </a:lnTo>
                    <a:lnTo>
                      <a:pt x="0" y="26"/>
                    </a:lnTo>
                    <a:lnTo>
                      <a:pt x="0" y="26"/>
                    </a:lnTo>
                    <a:lnTo>
                      <a:pt x="14" y="20"/>
                    </a:lnTo>
                    <a:lnTo>
                      <a:pt x="14" y="20"/>
                    </a:lnTo>
                    <a:lnTo>
                      <a:pt x="16" y="20"/>
                    </a:lnTo>
                    <a:lnTo>
                      <a:pt x="1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5" name="Freeform 321"/>
              <p:cNvSpPr/>
              <p:nvPr/>
            </p:nvSpPr>
            <p:spPr bwMode="auto">
              <a:xfrm>
                <a:off x="2449" y="581"/>
                <a:ext cx="26" cy="20"/>
              </a:xfrm>
              <a:custGeom>
                <a:avLst/>
                <a:gdLst/>
                <a:ahLst/>
                <a:cxnLst>
                  <a:cxn ang="0">
                    <a:pos x="24" y="0"/>
                  </a:cxn>
                  <a:cxn ang="0">
                    <a:pos x="24" y="0"/>
                  </a:cxn>
                  <a:cxn ang="0">
                    <a:pos x="6" y="6"/>
                  </a:cxn>
                  <a:cxn ang="0">
                    <a:pos x="6" y="6"/>
                  </a:cxn>
                  <a:cxn ang="0">
                    <a:pos x="6" y="10"/>
                  </a:cxn>
                  <a:cxn ang="0">
                    <a:pos x="4" y="14"/>
                  </a:cxn>
                  <a:cxn ang="0">
                    <a:pos x="4" y="14"/>
                  </a:cxn>
                  <a:cxn ang="0">
                    <a:pos x="0" y="20"/>
                  </a:cxn>
                  <a:cxn ang="0">
                    <a:pos x="0" y="20"/>
                  </a:cxn>
                  <a:cxn ang="0">
                    <a:pos x="6" y="18"/>
                  </a:cxn>
                  <a:cxn ang="0">
                    <a:pos x="6" y="18"/>
                  </a:cxn>
                  <a:cxn ang="0">
                    <a:pos x="18" y="14"/>
                  </a:cxn>
                  <a:cxn ang="0">
                    <a:pos x="18" y="14"/>
                  </a:cxn>
                  <a:cxn ang="0">
                    <a:pos x="24" y="10"/>
                  </a:cxn>
                  <a:cxn ang="0">
                    <a:pos x="24" y="10"/>
                  </a:cxn>
                  <a:cxn ang="0">
                    <a:pos x="26" y="10"/>
                  </a:cxn>
                  <a:cxn ang="0">
                    <a:pos x="26" y="6"/>
                  </a:cxn>
                  <a:cxn ang="0">
                    <a:pos x="24" y="0"/>
                  </a:cxn>
                  <a:cxn ang="0">
                    <a:pos x="24" y="0"/>
                  </a:cxn>
                </a:cxnLst>
                <a:rect l="0" t="0" r="r" b="b"/>
                <a:pathLst>
                  <a:path w="26" h="20">
                    <a:moveTo>
                      <a:pt x="24" y="0"/>
                    </a:moveTo>
                    <a:lnTo>
                      <a:pt x="24" y="0"/>
                    </a:lnTo>
                    <a:lnTo>
                      <a:pt x="6" y="6"/>
                    </a:lnTo>
                    <a:lnTo>
                      <a:pt x="6" y="6"/>
                    </a:lnTo>
                    <a:lnTo>
                      <a:pt x="6" y="10"/>
                    </a:lnTo>
                    <a:lnTo>
                      <a:pt x="4" y="14"/>
                    </a:lnTo>
                    <a:lnTo>
                      <a:pt x="4" y="14"/>
                    </a:lnTo>
                    <a:lnTo>
                      <a:pt x="0" y="20"/>
                    </a:lnTo>
                    <a:lnTo>
                      <a:pt x="0" y="20"/>
                    </a:lnTo>
                    <a:lnTo>
                      <a:pt x="6" y="18"/>
                    </a:lnTo>
                    <a:lnTo>
                      <a:pt x="6" y="18"/>
                    </a:lnTo>
                    <a:lnTo>
                      <a:pt x="18" y="14"/>
                    </a:lnTo>
                    <a:lnTo>
                      <a:pt x="18" y="14"/>
                    </a:lnTo>
                    <a:lnTo>
                      <a:pt x="24" y="10"/>
                    </a:lnTo>
                    <a:lnTo>
                      <a:pt x="24" y="10"/>
                    </a:lnTo>
                    <a:lnTo>
                      <a:pt x="26" y="10"/>
                    </a:lnTo>
                    <a:lnTo>
                      <a:pt x="26" y="6"/>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6" name="Freeform 322"/>
              <p:cNvSpPr/>
              <p:nvPr/>
            </p:nvSpPr>
            <p:spPr bwMode="auto">
              <a:xfrm>
                <a:off x="2443" y="597"/>
                <a:ext cx="30" cy="22"/>
              </a:xfrm>
              <a:custGeom>
                <a:avLst/>
                <a:gdLst/>
                <a:ahLst/>
                <a:cxnLst>
                  <a:cxn ang="0">
                    <a:pos x="30" y="0"/>
                  </a:cxn>
                  <a:cxn ang="0">
                    <a:pos x="30" y="0"/>
                  </a:cxn>
                  <a:cxn ang="0">
                    <a:pos x="10" y="8"/>
                  </a:cxn>
                  <a:cxn ang="0">
                    <a:pos x="10" y="8"/>
                  </a:cxn>
                  <a:cxn ang="0">
                    <a:pos x="6" y="10"/>
                  </a:cxn>
                  <a:cxn ang="0">
                    <a:pos x="4" y="12"/>
                  </a:cxn>
                  <a:cxn ang="0">
                    <a:pos x="4" y="12"/>
                  </a:cxn>
                  <a:cxn ang="0">
                    <a:pos x="0" y="22"/>
                  </a:cxn>
                  <a:cxn ang="0">
                    <a:pos x="0" y="22"/>
                  </a:cxn>
                  <a:cxn ang="0">
                    <a:pos x="18" y="14"/>
                  </a:cxn>
                  <a:cxn ang="0">
                    <a:pos x="18" y="14"/>
                  </a:cxn>
                  <a:cxn ang="0">
                    <a:pos x="28" y="10"/>
                  </a:cxn>
                  <a:cxn ang="0">
                    <a:pos x="28" y="10"/>
                  </a:cxn>
                  <a:cxn ang="0">
                    <a:pos x="30" y="8"/>
                  </a:cxn>
                  <a:cxn ang="0">
                    <a:pos x="30" y="6"/>
                  </a:cxn>
                  <a:cxn ang="0">
                    <a:pos x="30" y="0"/>
                  </a:cxn>
                  <a:cxn ang="0">
                    <a:pos x="30" y="0"/>
                  </a:cxn>
                </a:cxnLst>
                <a:rect l="0" t="0" r="r" b="b"/>
                <a:pathLst>
                  <a:path w="30" h="22">
                    <a:moveTo>
                      <a:pt x="30" y="0"/>
                    </a:moveTo>
                    <a:lnTo>
                      <a:pt x="30" y="0"/>
                    </a:lnTo>
                    <a:lnTo>
                      <a:pt x="10" y="8"/>
                    </a:lnTo>
                    <a:lnTo>
                      <a:pt x="10" y="8"/>
                    </a:lnTo>
                    <a:lnTo>
                      <a:pt x="6" y="10"/>
                    </a:lnTo>
                    <a:lnTo>
                      <a:pt x="4" y="12"/>
                    </a:lnTo>
                    <a:lnTo>
                      <a:pt x="4" y="12"/>
                    </a:lnTo>
                    <a:lnTo>
                      <a:pt x="0" y="22"/>
                    </a:lnTo>
                    <a:lnTo>
                      <a:pt x="0" y="22"/>
                    </a:lnTo>
                    <a:lnTo>
                      <a:pt x="18" y="14"/>
                    </a:lnTo>
                    <a:lnTo>
                      <a:pt x="18" y="14"/>
                    </a:lnTo>
                    <a:lnTo>
                      <a:pt x="28" y="10"/>
                    </a:lnTo>
                    <a:lnTo>
                      <a:pt x="28" y="10"/>
                    </a:lnTo>
                    <a:lnTo>
                      <a:pt x="30" y="8"/>
                    </a:lnTo>
                    <a:lnTo>
                      <a:pt x="30" y="6"/>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7" name="Freeform 323"/>
              <p:cNvSpPr/>
              <p:nvPr/>
            </p:nvSpPr>
            <p:spPr bwMode="auto">
              <a:xfrm>
                <a:off x="2437" y="611"/>
                <a:ext cx="34" cy="24"/>
              </a:xfrm>
              <a:custGeom>
                <a:avLst/>
                <a:gdLst/>
                <a:ahLst/>
                <a:cxnLst>
                  <a:cxn ang="0">
                    <a:pos x="34" y="0"/>
                  </a:cxn>
                  <a:cxn ang="0">
                    <a:pos x="34" y="0"/>
                  </a:cxn>
                  <a:cxn ang="0">
                    <a:pos x="10" y="10"/>
                  </a:cxn>
                  <a:cxn ang="0">
                    <a:pos x="10" y="10"/>
                  </a:cxn>
                  <a:cxn ang="0">
                    <a:pos x="6" y="12"/>
                  </a:cxn>
                  <a:cxn ang="0">
                    <a:pos x="4" y="14"/>
                  </a:cxn>
                  <a:cxn ang="0">
                    <a:pos x="4" y="14"/>
                  </a:cxn>
                  <a:cxn ang="0">
                    <a:pos x="0" y="24"/>
                  </a:cxn>
                  <a:cxn ang="0">
                    <a:pos x="0" y="24"/>
                  </a:cxn>
                  <a:cxn ang="0">
                    <a:pos x="10" y="22"/>
                  </a:cxn>
                  <a:cxn ang="0">
                    <a:pos x="20" y="18"/>
                  </a:cxn>
                  <a:cxn ang="0">
                    <a:pos x="28" y="10"/>
                  </a:cxn>
                  <a:cxn ang="0">
                    <a:pos x="34" y="0"/>
                  </a:cxn>
                  <a:cxn ang="0">
                    <a:pos x="34" y="0"/>
                  </a:cxn>
                </a:cxnLst>
                <a:rect l="0" t="0" r="r" b="b"/>
                <a:pathLst>
                  <a:path w="34" h="24">
                    <a:moveTo>
                      <a:pt x="34" y="0"/>
                    </a:moveTo>
                    <a:lnTo>
                      <a:pt x="34" y="0"/>
                    </a:lnTo>
                    <a:lnTo>
                      <a:pt x="10" y="10"/>
                    </a:lnTo>
                    <a:lnTo>
                      <a:pt x="10" y="10"/>
                    </a:lnTo>
                    <a:lnTo>
                      <a:pt x="6" y="12"/>
                    </a:lnTo>
                    <a:lnTo>
                      <a:pt x="4" y="14"/>
                    </a:lnTo>
                    <a:lnTo>
                      <a:pt x="4" y="14"/>
                    </a:lnTo>
                    <a:lnTo>
                      <a:pt x="0" y="24"/>
                    </a:lnTo>
                    <a:lnTo>
                      <a:pt x="0" y="24"/>
                    </a:lnTo>
                    <a:lnTo>
                      <a:pt x="10" y="22"/>
                    </a:lnTo>
                    <a:lnTo>
                      <a:pt x="20" y="18"/>
                    </a:lnTo>
                    <a:lnTo>
                      <a:pt x="28" y="10"/>
                    </a:lnTo>
                    <a:lnTo>
                      <a:pt x="34" y="0"/>
                    </a:lnTo>
                    <a:lnTo>
                      <a:pt x="3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8" name="Freeform 324"/>
              <p:cNvSpPr/>
              <p:nvPr/>
            </p:nvSpPr>
            <p:spPr bwMode="auto">
              <a:xfrm>
                <a:off x="2421" y="363"/>
                <a:ext cx="10" cy="16"/>
              </a:xfrm>
              <a:custGeom>
                <a:avLst/>
                <a:gdLst/>
                <a:ahLst/>
                <a:cxnLst>
                  <a:cxn ang="0">
                    <a:pos x="0" y="6"/>
                  </a:cxn>
                  <a:cxn ang="0">
                    <a:pos x="0" y="6"/>
                  </a:cxn>
                  <a:cxn ang="0">
                    <a:pos x="0" y="8"/>
                  </a:cxn>
                  <a:cxn ang="0">
                    <a:pos x="0" y="8"/>
                  </a:cxn>
                  <a:cxn ang="0">
                    <a:pos x="2" y="16"/>
                  </a:cxn>
                  <a:cxn ang="0">
                    <a:pos x="2" y="16"/>
                  </a:cxn>
                  <a:cxn ang="0">
                    <a:pos x="10" y="0"/>
                  </a:cxn>
                  <a:cxn ang="0">
                    <a:pos x="10" y="0"/>
                  </a:cxn>
                  <a:cxn ang="0">
                    <a:pos x="2" y="4"/>
                  </a:cxn>
                  <a:cxn ang="0">
                    <a:pos x="2" y="4"/>
                  </a:cxn>
                  <a:cxn ang="0">
                    <a:pos x="0" y="6"/>
                  </a:cxn>
                  <a:cxn ang="0">
                    <a:pos x="0" y="6"/>
                  </a:cxn>
                </a:cxnLst>
                <a:rect l="0" t="0" r="r" b="b"/>
                <a:pathLst>
                  <a:path w="10" h="16">
                    <a:moveTo>
                      <a:pt x="0" y="6"/>
                    </a:moveTo>
                    <a:lnTo>
                      <a:pt x="0" y="6"/>
                    </a:lnTo>
                    <a:lnTo>
                      <a:pt x="0" y="8"/>
                    </a:lnTo>
                    <a:lnTo>
                      <a:pt x="0" y="8"/>
                    </a:lnTo>
                    <a:lnTo>
                      <a:pt x="2" y="16"/>
                    </a:lnTo>
                    <a:lnTo>
                      <a:pt x="2" y="16"/>
                    </a:lnTo>
                    <a:lnTo>
                      <a:pt x="10" y="0"/>
                    </a:lnTo>
                    <a:lnTo>
                      <a:pt x="10" y="0"/>
                    </a:lnTo>
                    <a:lnTo>
                      <a:pt x="2" y="4"/>
                    </a:lnTo>
                    <a:lnTo>
                      <a:pt x="2"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9" name="Freeform 325"/>
              <p:cNvSpPr/>
              <p:nvPr/>
            </p:nvSpPr>
            <p:spPr bwMode="auto">
              <a:xfrm>
                <a:off x="2413" y="371"/>
                <a:ext cx="10" cy="18"/>
              </a:xfrm>
              <a:custGeom>
                <a:avLst/>
                <a:gdLst/>
                <a:ahLst/>
                <a:cxnLst>
                  <a:cxn ang="0">
                    <a:pos x="0" y="4"/>
                  </a:cxn>
                  <a:cxn ang="0">
                    <a:pos x="0" y="4"/>
                  </a:cxn>
                  <a:cxn ang="0">
                    <a:pos x="2" y="8"/>
                  </a:cxn>
                  <a:cxn ang="0">
                    <a:pos x="2" y="8"/>
                  </a:cxn>
                  <a:cxn ang="0">
                    <a:pos x="4" y="16"/>
                  </a:cxn>
                  <a:cxn ang="0">
                    <a:pos x="4" y="16"/>
                  </a:cxn>
                  <a:cxn ang="0">
                    <a:pos x="6" y="18"/>
                  </a:cxn>
                  <a:cxn ang="0">
                    <a:pos x="6" y="18"/>
                  </a:cxn>
                  <a:cxn ang="0">
                    <a:pos x="8" y="14"/>
                  </a:cxn>
                  <a:cxn ang="0">
                    <a:pos x="8" y="14"/>
                  </a:cxn>
                  <a:cxn ang="0">
                    <a:pos x="10" y="10"/>
                  </a:cxn>
                  <a:cxn ang="0">
                    <a:pos x="10" y="10"/>
                  </a:cxn>
                  <a:cxn ang="0">
                    <a:pos x="6" y="0"/>
                  </a:cxn>
                  <a:cxn ang="0">
                    <a:pos x="6" y="0"/>
                  </a:cxn>
                  <a:cxn ang="0">
                    <a:pos x="2" y="2"/>
                  </a:cxn>
                  <a:cxn ang="0">
                    <a:pos x="0" y="4"/>
                  </a:cxn>
                  <a:cxn ang="0">
                    <a:pos x="0" y="4"/>
                  </a:cxn>
                </a:cxnLst>
                <a:rect l="0" t="0" r="r" b="b"/>
                <a:pathLst>
                  <a:path w="10" h="18">
                    <a:moveTo>
                      <a:pt x="0" y="4"/>
                    </a:moveTo>
                    <a:lnTo>
                      <a:pt x="0" y="4"/>
                    </a:lnTo>
                    <a:lnTo>
                      <a:pt x="2" y="8"/>
                    </a:lnTo>
                    <a:lnTo>
                      <a:pt x="2" y="8"/>
                    </a:lnTo>
                    <a:lnTo>
                      <a:pt x="4" y="16"/>
                    </a:lnTo>
                    <a:lnTo>
                      <a:pt x="4" y="16"/>
                    </a:lnTo>
                    <a:lnTo>
                      <a:pt x="6" y="18"/>
                    </a:lnTo>
                    <a:lnTo>
                      <a:pt x="6" y="18"/>
                    </a:lnTo>
                    <a:lnTo>
                      <a:pt x="8" y="14"/>
                    </a:lnTo>
                    <a:lnTo>
                      <a:pt x="8" y="14"/>
                    </a:lnTo>
                    <a:lnTo>
                      <a:pt x="10" y="10"/>
                    </a:lnTo>
                    <a:lnTo>
                      <a:pt x="10" y="10"/>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0" name="Freeform 326"/>
              <p:cNvSpPr/>
              <p:nvPr/>
            </p:nvSpPr>
            <p:spPr bwMode="auto">
              <a:xfrm>
                <a:off x="2407" y="377"/>
                <a:ext cx="10" cy="24"/>
              </a:xfrm>
              <a:custGeom>
                <a:avLst/>
                <a:gdLst/>
                <a:ahLst/>
                <a:cxnLst>
                  <a:cxn ang="0">
                    <a:pos x="0" y="6"/>
                  </a:cxn>
                  <a:cxn ang="0">
                    <a:pos x="0" y="6"/>
                  </a:cxn>
                  <a:cxn ang="0">
                    <a:pos x="2" y="12"/>
                  </a:cxn>
                  <a:cxn ang="0">
                    <a:pos x="2" y="12"/>
                  </a:cxn>
                  <a:cxn ang="0">
                    <a:pos x="6" y="24"/>
                  </a:cxn>
                  <a:cxn ang="0">
                    <a:pos x="6" y="24"/>
                  </a:cxn>
                  <a:cxn ang="0">
                    <a:pos x="10" y="18"/>
                  </a:cxn>
                  <a:cxn ang="0">
                    <a:pos x="10" y="18"/>
                  </a:cxn>
                  <a:cxn ang="0">
                    <a:pos x="10" y="16"/>
                  </a:cxn>
                  <a:cxn ang="0">
                    <a:pos x="8" y="14"/>
                  </a:cxn>
                  <a:cxn ang="0">
                    <a:pos x="8" y="14"/>
                  </a:cxn>
                  <a:cxn ang="0">
                    <a:pos x="4" y="0"/>
                  </a:cxn>
                  <a:cxn ang="0">
                    <a:pos x="4" y="0"/>
                  </a:cxn>
                  <a:cxn ang="0">
                    <a:pos x="2" y="2"/>
                  </a:cxn>
                  <a:cxn ang="0">
                    <a:pos x="0" y="6"/>
                  </a:cxn>
                  <a:cxn ang="0">
                    <a:pos x="0" y="6"/>
                  </a:cxn>
                </a:cxnLst>
                <a:rect l="0" t="0" r="r" b="b"/>
                <a:pathLst>
                  <a:path w="10" h="24">
                    <a:moveTo>
                      <a:pt x="0" y="6"/>
                    </a:moveTo>
                    <a:lnTo>
                      <a:pt x="0" y="6"/>
                    </a:lnTo>
                    <a:lnTo>
                      <a:pt x="2" y="12"/>
                    </a:lnTo>
                    <a:lnTo>
                      <a:pt x="2" y="12"/>
                    </a:lnTo>
                    <a:lnTo>
                      <a:pt x="6" y="24"/>
                    </a:lnTo>
                    <a:lnTo>
                      <a:pt x="6" y="24"/>
                    </a:lnTo>
                    <a:lnTo>
                      <a:pt x="10" y="18"/>
                    </a:lnTo>
                    <a:lnTo>
                      <a:pt x="10" y="18"/>
                    </a:lnTo>
                    <a:lnTo>
                      <a:pt x="10" y="16"/>
                    </a:lnTo>
                    <a:lnTo>
                      <a:pt x="8" y="14"/>
                    </a:lnTo>
                    <a:lnTo>
                      <a:pt x="8" y="14"/>
                    </a:lnTo>
                    <a:lnTo>
                      <a:pt x="4" y="0"/>
                    </a:lnTo>
                    <a:lnTo>
                      <a:pt x="4" y="0"/>
                    </a:lnTo>
                    <a:lnTo>
                      <a:pt x="2"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1" name="Freeform 327"/>
              <p:cNvSpPr/>
              <p:nvPr/>
            </p:nvSpPr>
            <p:spPr bwMode="auto">
              <a:xfrm>
                <a:off x="2403" y="385"/>
                <a:ext cx="10" cy="24"/>
              </a:xfrm>
              <a:custGeom>
                <a:avLst/>
                <a:gdLst/>
                <a:ahLst/>
                <a:cxnLst>
                  <a:cxn ang="0">
                    <a:pos x="6" y="24"/>
                  </a:cxn>
                  <a:cxn ang="0">
                    <a:pos x="6" y="24"/>
                  </a:cxn>
                  <a:cxn ang="0">
                    <a:pos x="10" y="18"/>
                  </a:cxn>
                  <a:cxn ang="0">
                    <a:pos x="10" y="18"/>
                  </a:cxn>
                  <a:cxn ang="0">
                    <a:pos x="8" y="14"/>
                  </a:cxn>
                  <a:cxn ang="0">
                    <a:pos x="8" y="14"/>
                  </a:cxn>
                  <a:cxn ang="0">
                    <a:pos x="2" y="0"/>
                  </a:cxn>
                  <a:cxn ang="0">
                    <a:pos x="2" y="0"/>
                  </a:cxn>
                  <a:cxn ang="0">
                    <a:pos x="0" y="6"/>
                  </a:cxn>
                  <a:cxn ang="0">
                    <a:pos x="0" y="12"/>
                  </a:cxn>
                  <a:cxn ang="0">
                    <a:pos x="2" y="18"/>
                  </a:cxn>
                  <a:cxn ang="0">
                    <a:pos x="6" y="24"/>
                  </a:cxn>
                  <a:cxn ang="0">
                    <a:pos x="6" y="24"/>
                  </a:cxn>
                </a:cxnLst>
                <a:rect l="0" t="0" r="r" b="b"/>
                <a:pathLst>
                  <a:path w="10" h="24">
                    <a:moveTo>
                      <a:pt x="6" y="24"/>
                    </a:moveTo>
                    <a:lnTo>
                      <a:pt x="6" y="24"/>
                    </a:lnTo>
                    <a:lnTo>
                      <a:pt x="10" y="18"/>
                    </a:lnTo>
                    <a:lnTo>
                      <a:pt x="10" y="18"/>
                    </a:lnTo>
                    <a:lnTo>
                      <a:pt x="8" y="14"/>
                    </a:lnTo>
                    <a:lnTo>
                      <a:pt x="8" y="14"/>
                    </a:lnTo>
                    <a:lnTo>
                      <a:pt x="2" y="0"/>
                    </a:lnTo>
                    <a:lnTo>
                      <a:pt x="2" y="0"/>
                    </a:lnTo>
                    <a:lnTo>
                      <a:pt x="0" y="6"/>
                    </a:lnTo>
                    <a:lnTo>
                      <a:pt x="0" y="12"/>
                    </a:lnTo>
                    <a:lnTo>
                      <a:pt x="2" y="18"/>
                    </a:lnTo>
                    <a:lnTo>
                      <a:pt x="6" y="24"/>
                    </a:lnTo>
                    <a:lnTo>
                      <a:pt x="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2" name="Freeform 328"/>
              <p:cNvSpPr/>
              <p:nvPr/>
            </p:nvSpPr>
            <p:spPr bwMode="auto">
              <a:xfrm>
                <a:off x="2425" y="365"/>
                <a:ext cx="10" cy="16"/>
              </a:xfrm>
              <a:custGeom>
                <a:avLst/>
                <a:gdLst/>
                <a:ahLst/>
                <a:cxnLst>
                  <a:cxn ang="0">
                    <a:pos x="8" y="0"/>
                  </a:cxn>
                  <a:cxn ang="0">
                    <a:pos x="8" y="0"/>
                  </a:cxn>
                  <a:cxn ang="0">
                    <a:pos x="0" y="16"/>
                  </a:cxn>
                  <a:cxn ang="0">
                    <a:pos x="0" y="16"/>
                  </a:cxn>
                  <a:cxn ang="0">
                    <a:pos x="8" y="12"/>
                  </a:cxn>
                  <a:cxn ang="0">
                    <a:pos x="8" y="12"/>
                  </a:cxn>
                  <a:cxn ang="0">
                    <a:pos x="10" y="12"/>
                  </a:cxn>
                  <a:cxn ang="0">
                    <a:pos x="10" y="12"/>
                  </a:cxn>
                  <a:cxn ang="0">
                    <a:pos x="10" y="8"/>
                  </a:cxn>
                  <a:cxn ang="0">
                    <a:pos x="10" y="8"/>
                  </a:cxn>
                  <a:cxn ang="0">
                    <a:pos x="8" y="0"/>
                  </a:cxn>
                  <a:cxn ang="0">
                    <a:pos x="8" y="0"/>
                  </a:cxn>
                </a:cxnLst>
                <a:rect l="0" t="0" r="r" b="b"/>
                <a:pathLst>
                  <a:path w="10" h="16">
                    <a:moveTo>
                      <a:pt x="8" y="0"/>
                    </a:moveTo>
                    <a:lnTo>
                      <a:pt x="8" y="0"/>
                    </a:lnTo>
                    <a:lnTo>
                      <a:pt x="0" y="16"/>
                    </a:lnTo>
                    <a:lnTo>
                      <a:pt x="0" y="16"/>
                    </a:lnTo>
                    <a:lnTo>
                      <a:pt x="8" y="12"/>
                    </a:lnTo>
                    <a:lnTo>
                      <a:pt x="8" y="12"/>
                    </a:lnTo>
                    <a:lnTo>
                      <a:pt x="10" y="12"/>
                    </a:lnTo>
                    <a:lnTo>
                      <a:pt x="10" y="12"/>
                    </a:lnTo>
                    <a:lnTo>
                      <a:pt x="10" y="8"/>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3" name="Freeform 329"/>
              <p:cNvSpPr/>
              <p:nvPr/>
            </p:nvSpPr>
            <p:spPr bwMode="auto">
              <a:xfrm>
                <a:off x="2421" y="379"/>
                <a:ext cx="14" cy="12"/>
              </a:xfrm>
              <a:custGeom>
                <a:avLst/>
                <a:gdLst/>
                <a:ahLst/>
                <a:cxnLst>
                  <a:cxn ang="0">
                    <a:pos x="4" y="4"/>
                  </a:cxn>
                  <a:cxn ang="0">
                    <a:pos x="4" y="4"/>
                  </a:cxn>
                  <a:cxn ang="0">
                    <a:pos x="2" y="8"/>
                  </a:cxn>
                  <a:cxn ang="0">
                    <a:pos x="2" y="8"/>
                  </a:cxn>
                  <a:cxn ang="0">
                    <a:pos x="0" y="12"/>
                  </a:cxn>
                  <a:cxn ang="0">
                    <a:pos x="0" y="12"/>
                  </a:cxn>
                  <a:cxn ang="0">
                    <a:pos x="4" y="10"/>
                  </a:cxn>
                  <a:cxn ang="0">
                    <a:pos x="4" y="10"/>
                  </a:cxn>
                  <a:cxn ang="0">
                    <a:pos x="10" y="8"/>
                  </a:cxn>
                  <a:cxn ang="0">
                    <a:pos x="10" y="8"/>
                  </a:cxn>
                  <a:cxn ang="0">
                    <a:pos x="14" y="6"/>
                  </a:cxn>
                  <a:cxn ang="0">
                    <a:pos x="14" y="6"/>
                  </a:cxn>
                  <a:cxn ang="0">
                    <a:pos x="14" y="4"/>
                  </a:cxn>
                  <a:cxn ang="0">
                    <a:pos x="14" y="0"/>
                  </a:cxn>
                  <a:cxn ang="0">
                    <a:pos x="14" y="0"/>
                  </a:cxn>
                  <a:cxn ang="0">
                    <a:pos x="4" y="4"/>
                  </a:cxn>
                  <a:cxn ang="0">
                    <a:pos x="4" y="4"/>
                  </a:cxn>
                </a:cxnLst>
                <a:rect l="0" t="0" r="r" b="b"/>
                <a:pathLst>
                  <a:path w="14" h="12">
                    <a:moveTo>
                      <a:pt x="4" y="4"/>
                    </a:moveTo>
                    <a:lnTo>
                      <a:pt x="4" y="4"/>
                    </a:lnTo>
                    <a:lnTo>
                      <a:pt x="2" y="8"/>
                    </a:lnTo>
                    <a:lnTo>
                      <a:pt x="2" y="8"/>
                    </a:lnTo>
                    <a:lnTo>
                      <a:pt x="0" y="12"/>
                    </a:lnTo>
                    <a:lnTo>
                      <a:pt x="0" y="12"/>
                    </a:lnTo>
                    <a:lnTo>
                      <a:pt x="4" y="10"/>
                    </a:lnTo>
                    <a:lnTo>
                      <a:pt x="4" y="10"/>
                    </a:lnTo>
                    <a:lnTo>
                      <a:pt x="10" y="8"/>
                    </a:lnTo>
                    <a:lnTo>
                      <a:pt x="10" y="8"/>
                    </a:lnTo>
                    <a:lnTo>
                      <a:pt x="14" y="6"/>
                    </a:lnTo>
                    <a:lnTo>
                      <a:pt x="14" y="6"/>
                    </a:lnTo>
                    <a:lnTo>
                      <a:pt x="14" y="4"/>
                    </a:lnTo>
                    <a:lnTo>
                      <a:pt x="14" y="0"/>
                    </a:lnTo>
                    <a:lnTo>
                      <a:pt x="14" y="0"/>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4" name="Freeform 330"/>
              <p:cNvSpPr/>
              <p:nvPr/>
            </p:nvSpPr>
            <p:spPr bwMode="auto">
              <a:xfrm>
                <a:off x="2417" y="387"/>
                <a:ext cx="18" cy="14"/>
              </a:xfrm>
              <a:custGeom>
                <a:avLst/>
                <a:gdLst/>
                <a:ahLst/>
                <a:cxnLst>
                  <a:cxn ang="0">
                    <a:pos x="16" y="8"/>
                  </a:cxn>
                  <a:cxn ang="0">
                    <a:pos x="16" y="8"/>
                  </a:cxn>
                  <a:cxn ang="0">
                    <a:pos x="18" y="4"/>
                  </a:cxn>
                  <a:cxn ang="0">
                    <a:pos x="18" y="0"/>
                  </a:cxn>
                  <a:cxn ang="0">
                    <a:pos x="18" y="0"/>
                  </a:cxn>
                  <a:cxn ang="0">
                    <a:pos x="6" y="6"/>
                  </a:cxn>
                  <a:cxn ang="0">
                    <a:pos x="6" y="6"/>
                  </a:cxn>
                  <a:cxn ang="0">
                    <a:pos x="4" y="6"/>
                  </a:cxn>
                  <a:cxn ang="0">
                    <a:pos x="2" y="8"/>
                  </a:cxn>
                  <a:cxn ang="0">
                    <a:pos x="2" y="8"/>
                  </a:cxn>
                  <a:cxn ang="0">
                    <a:pos x="0" y="14"/>
                  </a:cxn>
                  <a:cxn ang="0">
                    <a:pos x="0" y="14"/>
                  </a:cxn>
                  <a:cxn ang="0">
                    <a:pos x="10" y="10"/>
                  </a:cxn>
                  <a:cxn ang="0">
                    <a:pos x="10" y="10"/>
                  </a:cxn>
                  <a:cxn ang="0">
                    <a:pos x="16" y="8"/>
                  </a:cxn>
                  <a:cxn ang="0">
                    <a:pos x="16" y="8"/>
                  </a:cxn>
                </a:cxnLst>
                <a:rect l="0" t="0" r="r" b="b"/>
                <a:pathLst>
                  <a:path w="18" h="14">
                    <a:moveTo>
                      <a:pt x="16" y="8"/>
                    </a:moveTo>
                    <a:lnTo>
                      <a:pt x="16" y="8"/>
                    </a:lnTo>
                    <a:lnTo>
                      <a:pt x="18" y="4"/>
                    </a:lnTo>
                    <a:lnTo>
                      <a:pt x="18" y="0"/>
                    </a:lnTo>
                    <a:lnTo>
                      <a:pt x="18" y="0"/>
                    </a:lnTo>
                    <a:lnTo>
                      <a:pt x="6" y="6"/>
                    </a:lnTo>
                    <a:lnTo>
                      <a:pt x="6" y="6"/>
                    </a:lnTo>
                    <a:lnTo>
                      <a:pt x="4" y="6"/>
                    </a:lnTo>
                    <a:lnTo>
                      <a:pt x="2" y="8"/>
                    </a:lnTo>
                    <a:lnTo>
                      <a:pt x="2" y="8"/>
                    </a:lnTo>
                    <a:lnTo>
                      <a:pt x="0" y="14"/>
                    </a:lnTo>
                    <a:lnTo>
                      <a:pt x="0" y="14"/>
                    </a:lnTo>
                    <a:lnTo>
                      <a:pt x="10" y="10"/>
                    </a:lnTo>
                    <a:lnTo>
                      <a:pt x="10" y="10"/>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5" name="Freeform 331"/>
              <p:cNvSpPr/>
              <p:nvPr/>
            </p:nvSpPr>
            <p:spPr bwMode="auto">
              <a:xfrm>
                <a:off x="2413" y="397"/>
                <a:ext cx="20" cy="14"/>
              </a:xfrm>
              <a:custGeom>
                <a:avLst/>
                <a:gdLst/>
                <a:ahLst/>
                <a:cxnLst>
                  <a:cxn ang="0">
                    <a:pos x="0" y="14"/>
                  </a:cxn>
                  <a:cxn ang="0">
                    <a:pos x="0" y="14"/>
                  </a:cxn>
                  <a:cxn ang="0">
                    <a:pos x="6" y="12"/>
                  </a:cxn>
                  <a:cxn ang="0">
                    <a:pos x="12" y="10"/>
                  </a:cxn>
                  <a:cxn ang="0">
                    <a:pos x="18" y="6"/>
                  </a:cxn>
                  <a:cxn ang="0">
                    <a:pos x="20" y="0"/>
                  </a:cxn>
                  <a:cxn ang="0">
                    <a:pos x="20" y="0"/>
                  </a:cxn>
                  <a:cxn ang="0">
                    <a:pos x="6" y="6"/>
                  </a:cxn>
                  <a:cxn ang="0">
                    <a:pos x="6" y="6"/>
                  </a:cxn>
                  <a:cxn ang="0">
                    <a:pos x="2" y="8"/>
                  </a:cxn>
                  <a:cxn ang="0">
                    <a:pos x="2" y="8"/>
                  </a:cxn>
                  <a:cxn ang="0">
                    <a:pos x="0" y="14"/>
                  </a:cxn>
                  <a:cxn ang="0">
                    <a:pos x="0" y="14"/>
                  </a:cxn>
                </a:cxnLst>
                <a:rect l="0" t="0" r="r" b="b"/>
                <a:pathLst>
                  <a:path w="20" h="14">
                    <a:moveTo>
                      <a:pt x="0" y="14"/>
                    </a:moveTo>
                    <a:lnTo>
                      <a:pt x="0" y="14"/>
                    </a:lnTo>
                    <a:lnTo>
                      <a:pt x="6" y="12"/>
                    </a:lnTo>
                    <a:lnTo>
                      <a:pt x="12" y="10"/>
                    </a:lnTo>
                    <a:lnTo>
                      <a:pt x="18" y="6"/>
                    </a:lnTo>
                    <a:lnTo>
                      <a:pt x="20" y="0"/>
                    </a:lnTo>
                    <a:lnTo>
                      <a:pt x="20" y="0"/>
                    </a:lnTo>
                    <a:lnTo>
                      <a:pt x="6" y="6"/>
                    </a:lnTo>
                    <a:lnTo>
                      <a:pt x="6" y="6"/>
                    </a:lnTo>
                    <a:lnTo>
                      <a:pt x="2" y="8"/>
                    </a:lnTo>
                    <a:lnTo>
                      <a:pt x="2" y="8"/>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6" name="Freeform 332"/>
              <p:cNvSpPr/>
              <p:nvPr/>
            </p:nvSpPr>
            <p:spPr bwMode="auto">
              <a:xfrm>
                <a:off x="2483" y="429"/>
                <a:ext cx="12" cy="10"/>
              </a:xfrm>
              <a:custGeom>
                <a:avLst/>
                <a:gdLst/>
                <a:ahLst/>
                <a:cxnLst>
                  <a:cxn ang="0">
                    <a:pos x="12" y="0"/>
                  </a:cxn>
                  <a:cxn ang="0">
                    <a:pos x="12" y="0"/>
                  </a:cxn>
                  <a:cxn ang="0">
                    <a:pos x="6" y="0"/>
                  </a:cxn>
                  <a:cxn ang="0">
                    <a:pos x="6" y="0"/>
                  </a:cxn>
                  <a:cxn ang="0">
                    <a:pos x="2" y="0"/>
                  </a:cxn>
                  <a:cxn ang="0">
                    <a:pos x="2" y="0"/>
                  </a:cxn>
                  <a:cxn ang="0">
                    <a:pos x="2" y="2"/>
                  </a:cxn>
                  <a:cxn ang="0">
                    <a:pos x="2" y="2"/>
                  </a:cxn>
                  <a:cxn ang="0">
                    <a:pos x="0" y="10"/>
                  </a:cxn>
                  <a:cxn ang="0">
                    <a:pos x="0" y="10"/>
                  </a:cxn>
                  <a:cxn ang="0">
                    <a:pos x="12" y="0"/>
                  </a:cxn>
                  <a:cxn ang="0">
                    <a:pos x="12" y="0"/>
                  </a:cxn>
                </a:cxnLst>
                <a:rect l="0" t="0" r="r" b="b"/>
                <a:pathLst>
                  <a:path w="12" h="10">
                    <a:moveTo>
                      <a:pt x="12" y="0"/>
                    </a:moveTo>
                    <a:lnTo>
                      <a:pt x="12" y="0"/>
                    </a:lnTo>
                    <a:lnTo>
                      <a:pt x="6" y="0"/>
                    </a:lnTo>
                    <a:lnTo>
                      <a:pt x="6" y="0"/>
                    </a:lnTo>
                    <a:lnTo>
                      <a:pt x="2" y="0"/>
                    </a:lnTo>
                    <a:lnTo>
                      <a:pt x="2" y="0"/>
                    </a:lnTo>
                    <a:lnTo>
                      <a:pt x="2" y="2"/>
                    </a:lnTo>
                    <a:lnTo>
                      <a:pt x="2" y="2"/>
                    </a:lnTo>
                    <a:lnTo>
                      <a:pt x="0" y="10"/>
                    </a:lnTo>
                    <a:lnTo>
                      <a:pt x="0" y="1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7" name="Freeform 333"/>
              <p:cNvSpPr/>
              <p:nvPr/>
            </p:nvSpPr>
            <p:spPr bwMode="auto">
              <a:xfrm>
                <a:off x="2475" y="431"/>
                <a:ext cx="6" cy="18"/>
              </a:xfrm>
              <a:custGeom>
                <a:avLst/>
                <a:gdLst/>
                <a:ahLst/>
                <a:cxnLst>
                  <a:cxn ang="0">
                    <a:pos x="0" y="2"/>
                  </a:cxn>
                  <a:cxn ang="0">
                    <a:pos x="0" y="2"/>
                  </a:cxn>
                  <a:cxn ang="0">
                    <a:pos x="0" y="6"/>
                  </a:cxn>
                  <a:cxn ang="0">
                    <a:pos x="0" y="6"/>
                  </a:cxn>
                  <a:cxn ang="0">
                    <a:pos x="0" y="14"/>
                  </a:cxn>
                  <a:cxn ang="0">
                    <a:pos x="0" y="14"/>
                  </a:cxn>
                  <a:cxn ang="0">
                    <a:pos x="0" y="18"/>
                  </a:cxn>
                  <a:cxn ang="0">
                    <a:pos x="0" y="18"/>
                  </a:cxn>
                  <a:cxn ang="0">
                    <a:pos x="4" y="14"/>
                  </a:cxn>
                  <a:cxn ang="0">
                    <a:pos x="4" y="14"/>
                  </a:cxn>
                  <a:cxn ang="0">
                    <a:pos x="6" y="10"/>
                  </a:cxn>
                  <a:cxn ang="0">
                    <a:pos x="6" y="10"/>
                  </a:cxn>
                  <a:cxn ang="0">
                    <a:pos x="6" y="0"/>
                  </a:cxn>
                  <a:cxn ang="0">
                    <a:pos x="6" y="0"/>
                  </a:cxn>
                  <a:cxn ang="0">
                    <a:pos x="4" y="0"/>
                  </a:cxn>
                  <a:cxn ang="0">
                    <a:pos x="0" y="2"/>
                  </a:cxn>
                  <a:cxn ang="0">
                    <a:pos x="0" y="2"/>
                  </a:cxn>
                </a:cxnLst>
                <a:rect l="0" t="0" r="r" b="b"/>
                <a:pathLst>
                  <a:path w="6" h="18">
                    <a:moveTo>
                      <a:pt x="0" y="2"/>
                    </a:moveTo>
                    <a:lnTo>
                      <a:pt x="0" y="2"/>
                    </a:lnTo>
                    <a:lnTo>
                      <a:pt x="0" y="6"/>
                    </a:lnTo>
                    <a:lnTo>
                      <a:pt x="0" y="6"/>
                    </a:lnTo>
                    <a:lnTo>
                      <a:pt x="0" y="14"/>
                    </a:lnTo>
                    <a:lnTo>
                      <a:pt x="0" y="14"/>
                    </a:lnTo>
                    <a:lnTo>
                      <a:pt x="0" y="18"/>
                    </a:lnTo>
                    <a:lnTo>
                      <a:pt x="0" y="18"/>
                    </a:lnTo>
                    <a:lnTo>
                      <a:pt x="4" y="14"/>
                    </a:lnTo>
                    <a:lnTo>
                      <a:pt x="4" y="14"/>
                    </a:lnTo>
                    <a:lnTo>
                      <a:pt x="6" y="10"/>
                    </a:lnTo>
                    <a:lnTo>
                      <a:pt x="6" y="10"/>
                    </a:lnTo>
                    <a:lnTo>
                      <a:pt x="6" y="0"/>
                    </a:lnTo>
                    <a:lnTo>
                      <a:pt x="6" y="0"/>
                    </a:lnTo>
                    <a:lnTo>
                      <a:pt x="4" y="0"/>
                    </a:lnTo>
                    <a:lnTo>
                      <a:pt x="0" y="2"/>
                    </a:lnTo>
                    <a:lnTo>
                      <a:pt x="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8" name="Freeform 334"/>
              <p:cNvSpPr/>
              <p:nvPr/>
            </p:nvSpPr>
            <p:spPr bwMode="auto">
              <a:xfrm>
                <a:off x="2467" y="433"/>
                <a:ext cx="6" cy="22"/>
              </a:xfrm>
              <a:custGeom>
                <a:avLst/>
                <a:gdLst/>
                <a:ahLst/>
                <a:cxnLst>
                  <a:cxn ang="0">
                    <a:pos x="0" y="4"/>
                  </a:cxn>
                  <a:cxn ang="0">
                    <a:pos x="0" y="4"/>
                  </a:cxn>
                  <a:cxn ang="0">
                    <a:pos x="0" y="10"/>
                  </a:cxn>
                  <a:cxn ang="0">
                    <a:pos x="0" y="10"/>
                  </a:cxn>
                  <a:cxn ang="0">
                    <a:pos x="0" y="22"/>
                  </a:cxn>
                  <a:cxn ang="0">
                    <a:pos x="0" y="22"/>
                  </a:cxn>
                  <a:cxn ang="0">
                    <a:pos x="4" y="18"/>
                  </a:cxn>
                  <a:cxn ang="0">
                    <a:pos x="4" y="18"/>
                  </a:cxn>
                  <a:cxn ang="0">
                    <a:pos x="6" y="16"/>
                  </a:cxn>
                  <a:cxn ang="0">
                    <a:pos x="6" y="14"/>
                  </a:cxn>
                  <a:cxn ang="0">
                    <a:pos x="6" y="14"/>
                  </a:cxn>
                  <a:cxn ang="0">
                    <a:pos x="6" y="0"/>
                  </a:cxn>
                  <a:cxn ang="0">
                    <a:pos x="6" y="0"/>
                  </a:cxn>
                  <a:cxn ang="0">
                    <a:pos x="2" y="2"/>
                  </a:cxn>
                  <a:cxn ang="0">
                    <a:pos x="0" y="4"/>
                  </a:cxn>
                  <a:cxn ang="0">
                    <a:pos x="0" y="4"/>
                  </a:cxn>
                </a:cxnLst>
                <a:rect l="0" t="0" r="r" b="b"/>
                <a:pathLst>
                  <a:path w="6" h="22">
                    <a:moveTo>
                      <a:pt x="0" y="4"/>
                    </a:moveTo>
                    <a:lnTo>
                      <a:pt x="0" y="4"/>
                    </a:lnTo>
                    <a:lnTo>
                      <a:pt x="0" y="10"/>
                    </a:lnTo>
                    <a:lnTo>
                      <a:pt x="0" y="10"/>
                    </a:lnTo>
                    <a:lnTo>
                      <a:pt x="0" y="22"/>
                    </a:lnTo>
                    <a:lnTo>
                      <a:pt x="0" y="22"/>
                    </a:lnTo>
                    <a:lnTo>
                      <a:pt x="4" y="18"/>
                    </a:lnTo>
                    <a:lnTo>
                      <a:pt x="4" y="18"/>
                    </a:lnTo>
                    <a:lnTo>
                      <a:pt x="6" y="16"/>
                    </a:lnTo>
                    <a:lnTo>
                      <a:pt x="6" y="14"/>
                    </a:lnTo>
                    <a:lnTo>
                      <a:pt x="6" y="14"/>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9" name="Freeform 335"/>
              <p:cNvSpPr/>
              <p:nvPr/>
            </p:nvSpPr>
            <p:spPr bwMode="auto">
              <a:xfrm>
                <a:off x="2457" y="439"/>
                <a:ext cx="8" cy="24"/>
              </a:xfrm>
              <a:custGeom>
                <a:avLst/>
                <a:gdLst/>
                <a:ahLst/>
                <a:cxnLst>
                  <a:cxn ang="0">
                    <a:pos x="2" y="24"/>
                  </a:cxn>
                  <a:cxn ang="0">
                    <a:pos x="2" y="24"/>
                  </a:cxn>
                  <a:cxn ang="0">
                    <a:pos x="8" y="18"/>
                  </a:cxn>
                  <a:cxn ang="0">
                    <a:pos x="8" y="18"/>
                  </a:cxn>
                  <a:cxn ang="0">
                    <a:pos x="8" y="14"/>
                  </a:cxn>
                  <a:cxn ang="0">
                    <a:pos x="8" y="14"/>
                  </a:cxn>
                  <a:cxn ang="0">
                    <a:pos x="8" y="0"/>
                  </a:cxn>
                  <a:cxn ang="0">
                    <a:pos x="8" y="0"/>
                  </a:cxn>
                  <a:cxn ang="0">
                    <a:pos x="4" y="4"/>
                  </a:cxn>
                  <a:cxn ang="0">
                    <a:pos x="2" y="10"/>
                  </a:cxn>
                  <a:cxn ang="0">
                    <a:pos x="0" y="18"/>
                  </a:cxn>
                  <a:cxn ang="0">
                    <a:pos x="2" y="24"/>
                  </a:cxn>
                  <a:cxn ang="0">
                    <a:pos x="2" y="24"/>
                  </a:cxn>
                </a:cxnLst>
                <a:rect l="0" t="0" r="r" b="b"/>
                <a:pathLst>
                  <a:path w="8" h="24">
                    <a:moveTo>
                      <a:pt x="2" y="24"/>
                    </a:moveTo>
                    <a:lnTo>
                      <a:pt x="2" y="24"/>
                    </a:lnTo>
                    <a:lnTo>
                      <a:pt x="8" y="18"/>
                    </a:lnTo>
                    <a:lnTo>
                      <a:pt x="8" y="18"/>
                    </a:lnTo>
                    <a:lnTo>
                      <a:pt x="8" y="14"/>
                    </a:lnTo>
                    <a:lnTo>
                      <a:pt x="8" y="14"/>
                    </a:lnTo>
                    <a:lnTo>
                      <a:pt x="8" y="0"/>
                    </a:lnTo>
                    <a:lnTo>
                      <a:pt x="8" y="0"/>
                    </a:lnTo>
                    <a:lnTo>
                      <a:pt x="4" y="4"/>
                    </a:lnTo>
                    <a:lnTo>
                      <a:pt x="2" y="10"/>
                    </a:lnTo>
                    <a:lnTo>
                      <a:pt x="0" y="18"/>
                    </a:lnTo>
                    <a:lnTo>
                      <a:pt x="2" y="24"/>
                    </a:lnTo>
                    <a:lnTo>
                      <a:pt x="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0" name="Freeform 336"/>
              <p:cNvSpPr/>
              <p:nvPr/>
            </p:nvSpPr>
            <p:spPr bwMode="auto">
              <a:xfrm>
                <a:off x="2485" y="429"/>
                <a:ext cx="12" cy="12"/>
              </a:xfrm>
              <a:custGeom>
                <a:avLst/>
                <a:gdLst/>
                <a:ahLst/>
                <a:cxnLst>
                  <a:cxn ang="0">
                    <a:pos x="10" y="12"/>
                  </a:cxn>
                  <a:cxn ang="0">
                    <a:pos x="10" y="12"/>
                  </a:cxn>
                  <a:cxn ang="0">
                    <a:pos x="10" y="12"/>
                  </a:cxn>
                  <a:cxn ang="0">
                    <a:pos x="10" y="12"/>
                  </a:cxn>
                  <a:cxn ang="0">
                    <a:pos x="12" y="8"/>
                  </a:cxn>
                  <a:cxn ang="0">
                    <a:pos x="12" y="8"/>
                  </a:cxn>
                  <a:cxn ang="0">
                    <a:pos x="12" y="0"/>
                  </a:cxn>
                  <a:cxn ang="0">
                    <a:pos x="12" y="0"/>
                  </a:cxn>
                  <a:cxn ang="0">
                    <a:pos x="0" y="12"/>
                  </a:cxn>
                  <a:cxn ang="0">
                    <a:pos x="0" y="12"/>
                  </a:cxn>
                  <a:cxn ang="0">
                    <a:pos x="10" y="12"/>
                  </a:cxn>
                  <a:cxn ang="0">
                    <a:pos x="10" y="12"/>
                  </a:cxn>
                </a:cxnLst>
                <a:rect l="0" t="0" r="r" b="b"/>
                <a:pathLst>
                  <a:path w="12" h="12">
                    <a:moveTo>
                      <a:pt x="10" y="12"/>
                    </a:moveTo>
                    <a:lnTo>
                      <a:pt x="10" y="12"/>
                    </a:lnTo>
                    <a:lnTo>
                      <a:pt x="10" y="12"/>
                    </a:lnTo>
                    <a:lnTo>
                      <a:pt x="10" y="12"/>
                    </a:lnTo>
                    <a:lnTo>
                      <a:pt x="12" y="8"/>
                    </a:lnTo>
                    <a:lnTo>
                      <a:pt x="12" y="8"/>
                    </a:lnTo>
                    <a:lnTo>
                      <a:pt x="12" y="0"/>
                    </a:lnTo>
                    <a:lnTo>
                      <a:pt x="12" y="0"/>
                    </a:lnTo>
                    <a:lnTo>
                      <a:pt x="0" y="12"/>
                    </a:lnTo>
                    <a:lnTo>
                      <a:pt x="0" y="12"/>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1" name="Freeform 337"/>
              <p:cNvSpPr/>
              <p:nvPr/>
            </p:nvSpPr>
            <p:spPr bwMode="auto">
              <a:xfrm>
                <a:off x="2477" y="443"/>
                <a:ext cx="18" cy="8"/>
              </a:xfrm>
              <a:custGeom>
                <a:avLst/>
                <a:gdLst/>
                <a:ahLst/>
                <a:cxnLst>
                  <a:cxn ang="0">
                    <a:pos x="4" y="4"/>
                  </a:cxn>
                  <a:cxn ang="0">
                    <a:pos x="4" y="4"/>
                  </a:cxn>
                  <a:cxn ang="0">
                    <a:pos x="0" y="8"/>
                  </a:cxn>
                  <a:cxn ang="0">
                    <a:pos x="0" y="8"/>
                  </a:cxn>
                  <a:cxn ang="0">
                    <a:pos x="4" y="8"/>
                  </a:cxn>
                  <a:cxn ang="0">
                    <a:pos x="4" y="8"/>
                  </a:cxn>
                  <a:cxn ang="0">
                    <a:pos x="10" y="8"/>
                  </a:cxn>
                  <a:cxn ang="0">
                    <a:pos x="10" y="8"/>
                  </a:cxn>
                  <a:cxn ang="0">
                    <a:pos x="16" y="6"/>
                  </a:cxn>
                  <a:cxn ang="0">
                    <a:pos x="16" y="6"/>
                  </a:cxn>
                  <a:cxn ang="0">
                    <a:pos x="18" y="4"/>
                  </a:cxn>
                  <a:cxn ang="0">
                    <a:pos x="18" y="0"/>
                  </a:cxn>
                  <a:cxn ang="0">
                    <a:pos x="18" y="0"/>
                  </a:cxn>
                  <a:cxn ang="0">
                    <a:pos x="6" y="0"/>
                  </a:cxn>
                  <a:cxn ang="0">
                    <a:pos x="6" y="0"/>
                  </a:cxn>
                  <a:cxn ang="0">
                    <a:pos x="4" y="4"/>
                  </a:cxn>
                  <a:cxn ang="0">
                    <a:pos x="4" y="4"/>
                  </a:cxn>
                </a:cxnLst>
                <a:rect l="0" t="0" r="r" b="b"/>
                <a:pathLst>
                  <a:path w="18" h="8">
                    <a:moveTo>
                      <a:pt x="4" y="4"/>
                    </a:moveTo>
                    <a:lnTo>
                      <a:pt x="4" y="4"/>
                    </a:lnTo>
                    <a:lnTo>
                      <a:pt x="0" y="8"/>
                    </a:lnTo>
                    <a:lnTo>
                      <a:pt x="0" y="8"/>
                    </a:lnTo>
                    <a:lnTo>
                      <a:pt x="4" y="8"/>
                    </a:lnTo>
                    <a:lnTo>
                      <a:pt x="4" y="8"/>
                    </a:lnTo>
                    <a:lnTo>
                      <a:pt x="10" y="8"/>
                    </a:lnTo>
                    <a:lnTo>
                      <a:pt x="10" y="8"/>
                    </a:lnTo>
                    <a:lnTo>
                      <a:pt x="16" y="6"/>
                    </a:lnTo>
                    <a:lnTo>
                      <a:pt x="16" y="6"/>
                    </a:lnTo>
                    <a:lnTo>
                      <a:pt x="18" y="4"/>
                    </a:lnTo>
                    <a:lnTo>
                      <a:pt x="18" y="0"/>
                    </a:lnTo>
                    <a:lnTo>
                      <a:pt x="18" y="0"/>
                    </a:lnTo>
                    <a:lnTo>
                      <a:pt x="6" y="0"/>
                    </a:lnTo>
                    <a:lnTo>
                      <a:pt x="6" y="0"/>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2" name="Freeform 338"/>
              <p:cNvSpPr/>
              <p:nvPr/>
            </p:nvSpPr>
            <p:spPr bwMode="auto">
              <a:xfrm>
                <a:off x="2469" y="453"/>
                <a:ext cx="22" cy="6"/>
              </a:xfrm>
              <a:custGeom>
                <a:avLst/>
                <a:gdLst/>
                <a:ahLst/>
                <a:cxnLst>
                  <a:cxn ang="0">
                    <a:pos x="0" y="6"/>
                  </a:cxn>
                  <a:cxn ang="0">
                    <a:pos x="0" y="6"/>
                  </a:cxn>
                  <a:cxn ang="0">
                    <a:pos x="12" y="6"/>
                  </a:cxn>
                  <a:cxn ang="0">
                    <a:pos x="12" y="6"/>
                  </a:cxn>
                  <a:cxn ang="0">
                    <a:pos x="18" y="6"/>
                  </a:cxn>
                  <a:cxn ang="0">
                    <a:pos x="18" y="6"/>
                  </a:cxn>
                  <a:cxn ang="0">
                    <a:pos x="22" y="2"/>
                  </a:cxn>
                  <a:cxn ang="0">
                    <a:pos x="22" y="0"/>
                  </a:cxn>
                  <a:cxn ang="0">
                    <a:pos x="22" y="0"/>
                  </a:cxn>
                  <a:cxn ang="0">
                    <a:pos x="8" y="0"/>
                  </a:cxn>
                  <a:cxn ang="0">
                    <a:pos x="8" y="0"/>
                  </a:cxn>
                  <a:cxn ang="0">
                    <a:pos x="6" y="0"/>
                  </a:cxn>
                  <a:cxn ang="0">
                    <a:pos x="6" y="0"/>
                  </a:cxn>
                  <a:cxn ang="0">
                    <a:pos x="6" y="0"/>
                  </a:cxn>
                  <a:cxn ang="0">
                    <a:pos x="0" y="6"/>
                  </a:cxn>
                  <a:cxn ang="0">
                    <a:pos x="0" y="6"/>
                  </a:cxn>
                </a:cxnLst>
                <a:rect l="0" t="0" r="r" b="b"/>
                <a:pathLst>
                  <a:path w="22" h="6">
                    <a:moveTo>
                      <a:pt x="0" y="6"/>
                    </a:moveTo>
                    <a:lnTo>
                      <a:pt x="0" y="6"/>
                    </a:lnTo>
                    <a:lnTo>
                      <a:pt x="12" y="6"/>
                    </a:lnTo>
                    <a:lnTo>
                      <a:pt x="12" y="6"/>
                    </a:lnTo>
                    <a:lnTo>
                      <a:pt x="18" y="6"/>
                    </a:lnTo>
                    <a:lnTo>
                      <a:pt x="18" y="6"/>
                    </a:lnTo>
                    <a:lnTo>
                      <a:pt x="22" y="2"/>
                    </a:lnTo>
                    <a:lnTo>
                      <a:pt x="22" y="0"/>
                    </a:lnTo>
                    <a:lnTo>
                      <a:pt x="22" y="0"/>
                    </a:lnTo>
                    <a:lnTo>
                      <a:pt x="8" y="0"/>
                    </a:lnTo>
                    <a:lnTo>
                      <a:pt x="8" y="0"/>
                    </a:lnTo>
                    <a:lnTo>
                      <a:pt x="6" y="0"/>
                    </a:lnTo>
                    <a:lnTo>
                      <a:pt x="6" y="0"/>
                    </a:lnTo>
                    <a:lnTo>
                      <a:pt x="6"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3" name="Freeform 339"/>
              <p:cNvSpPr/>
              <p:nvPr/>
            </p:nvSpPr>
            <p:spPr bwMode="auto">
              <a:xfrm>
                <a:off x="2463" y="461"/>
                <a:ext cx="24" cy="6"/>
              </a:xfrm>
              <a:custGeom>
                <a:avLst/>
                <a:gdLst/>
                <a:ahLst/>
                <a:cxnLst>
                  <a:cxn ang="0">
                    <a:pos x="8" y="0"/>
                  </a:cxn>
                  <a:cxn ang="0">
                    <a:pos x="8" y="0"/>
                  </a:cxn>
                  <a:cxn ang="0">
                    <a:pos x="4" y="0"/>
                  </a:cxn>
                  <a:cxn ang="0">
                    <a:pos x="4" y="0"/>
                  </a:cxn>
                  <a:cxn ang="0">
                    <a:pos x="0" y="4"/>
                  </a:cxn>
                  <a:cxn ang="0">
                    <a:pos x="0" y="4"/>
                  </a:cxn>
                  <a:cxn ang="0">
                    <a:pos x="6" y="6"/>
                  </a:cxn>
                  <a:cxn ang="0">
                    <a:pos x="12" y="6"/>
                  </a:cxn>
                  <a:cxn ang="0">
                    <a:pos x="18" y="4"/>
                  </a:cxn>
                  <a:cxn ang="0">
                    <a:pos x="24" y="0"/>
                  </a:cxn>
                  <a:cxn ang="0">
                    <a:pos x="24" y="0"/>
                  </a:cxn>
                  <a:cxn ang="0">
                    <a:pos x="8" y="0"/>
                  </a:cxn>
                  <a:cxn ang="0">
                    <a:pos x="8" y="0"/>
                  </a:cxn>
                </a:cxnLst>
                <a:rect l="0" t="0" r="r" b="b"/>
                <a:pathLst>
                  <a:path w="24" h="6">
                    <a:moveTo>
                      <a:pt x="8" y="0"/>
                    </a:moveTo>
                    <a:lnTo>
                      <a:pt x="8" y="0"/>
                    </a:lnTo>
                    <a:lnTo>
                      <a:pt x="4" y="0"/>
                    </a:lnTo>
                    <a:lnTo>
                      <a:pt x="4" y="0"/>
                    </a:lnTo>
                    <a:lnTo>
                      <a:pt x="0" y="4"/>
                    </a:lnTo>
                    <a:lnTo>
                      <a:pt x="0" y="4"/>
                    </a:lnTo>
                    <a:lnTo>
                      <a:pt x="6" y="6"/>
                    </a:lnTo>
                    <a:lnTo>
                      <a:pt x="12" y="6"/>
                    </a:lnTo>
                    <a:lnTo>
                      <a:pt x="18" y="4"/>
                    </a:lnTo>
                    <a:lnTo>
                      <a:pt x="24" y="0"/>
                    </a:lnTo>
                    <a:lnTo>
                      <a:pt x="24"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4" name="Freeform 340"/>
              <p:cNvSpPr/>
              <p:nvPr/>
            </p:nvSpPr>
            <p:spPr bwMode="auto">
              <a:xfrm>
                <a:off x="2511" y="461"/>
                <a:ext cx="12" cy="12"/>
              </a:xfrm>
              <a:custGeom>
                <a:avLst/>
                <a:gdLst/>
                <a:ahLst/>
                <a:cxnLst>
                  <a:cxn ang="0">
                    <a:pos x="12" y="0"/>
                  </a:cxn>
                  <a:cxn ang="0">
                    <a:pos x="12" y="0"/>
                  </a:cxn>
                  <a:cxn ang="0">
                    <a:pos x="6" y="2"/>
                  </a:cxn>
                  <a:cxn ang="0">
                    <a:pos x="6" y="2"/>
                  </a:cxn>
                  <a:cxn ang="0">
                    <a:pos x="0" y="2"/>
                  </a:cxn>
                  <a:cxn ang="0">
                    <a:pos x="0" y="2"/>
                  </a:cxn>
                  <a:cxn ang="0">
                    <a:pos x="0" y="2"/>
                  </a:cxn>
                  <a:cxn ang="0">
                    <a:pos x="0" y="2"/>
                  </a:cxn>
                  <a:cxn ang="0">
                    <a:pos x="0" y="12"/>
                  </a:cxn>
                  <a:cxn ang="0">
                    <a:pos x="0" y="12"/>
                  </a:cxn>
                  <a:cxn ang="0">
                    <a:pos x="12" y="0"/>
                  </a:cxn>
                  <a:cxn ang="0">
                    <a:pos x="12" y="0"/>
                  </a:cxn>
                </a:cxnLst>
                <a:rect l="0" t="0" r="r" b="b"/>
                <a:pathLst>
                  <a:path w="12" h="12">
                    <a:moveTo>
                      <a:pt x="12" y="0"/>
                    </a:moveTo>
                    <a:lnTo>
                      <a:pt x="12" y="0"/>
                    </a:lnTo>
                    <a:lnTo>
                      <a:pt x="6" y="2"/>
                    </a:lnTo>
                    <a:lnTo>
                      <a:pt x="6" y="2"/>
                    </a:lnTo>
                    <a:lnTo>
                      <a:pt x="0" y="2"/>
                    </a:lnTo>
                    <a:lnTo>
                      <a:pt x="0" y="2"/>
                    </a:lnTo>
                    <a:lnTo>
                      <a:pt x="0" y="2"/>
                    </a:lnTo>
                    <a:lnTo>
                      <a:pt x="0" y="2"/>
                    </a:lnTo>
                    <a:lnTo>
                      <a:pt x="0" y="12"/>
                    </a:lnTo>
                    <a:lnTo>
                      <a:pt x="0" y="1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5" name="Freeform 341"/>
              <p:cNvSpPr/>
              <p:nvPr/>
            </p:nvSpPr>
            <p:spPr bwMode="auto">
              <a:xfrm>
                <a:off x="2503" y="463"/>
                <a:ext cx="6" cy="18"/>
              </a:xfrm>
              <a:custGeom>
                <a:avLst/>
                <a:gdLst/>
                <a:ahLst/>
                <a:cxnLst>
                  <a:cxn ang="0">
                    <a:pos x="0" y="2"/>
                  </a:cxn>
                  <a:cxn ang="0">
                    <a:pos x="0" y="2"/>
                  </a:cxn>
                  <a:cxn ang="0">
                    <a:pos x="0" y="8"/>
                  </a:cxn>
                  <a:cxn ang="0">
                    <a:pos x="0" y="8"/>
                  </a:cxn>
                  <a:cxn ang="0">
                    <a:pos x="0" y="14"/>
                  </a:cxn>
                  <a:cxn ang="0">
                    <a:pos x="0" y="14"/>
                  </a:cxn>
                  <a:cxn ang="0">
                    <a:pos x="0" y="18"/>
                  </a:cxn>
                  <a:cxn ang="0">
                    <a:pos x="0" y="18"/>
                  </a:cxn>
                  <a:cxn ang="0">
                    <a:pos x="4" y="14"/>
                  </a:cxn>
                  <a:cxn ang="0">
                    <a:pos x="4" y="14"/>
                  </a:cxn>
                  <a:cxn ang="0">
                    <a:pos x="6" y="12"/>
                  </a:cxn>
                  <a:cxn ang="0">
                    <a:pos x="6" y="12"/>
                  </a:cxn>
                  <a:cxn ang="0">
                    <a:pos x="6" y="0"/>
                  </a:cxn>
                  <a:cxn ang="0">
                    <a:pos x="6" y="0"/>
                  </a:cxn>
                  <a:cxn ang="0">
                    <a:pos x="4" y="2"/>
                  </a:cxn>
                  <a:cxn ang="0">
                    <a:pos x="0" y="2"/>
                  </a:cxn>
                  <a:cxn ang="0">
                    <a:pos x="0" y="2"/>
                  </a:cxn>
                </a:cxnLst>
                <a:rect l="0" t="0" r="r" b="b"/>
                <a:pathLst>
                  <a:path w="6" h="18">
                    <a:moveTo>
                      <a:pt x="0" y="2"/>
                    </a:moveTo>
                    <a:lnTo>
                      <a:pt x="0" y="2"/>
                    </a:lnTo>
                    <a:lnTo>
                      <a:pt x="0" y="8"/>
                    </a:lnTo>
                    <a:lnTo>
                      <a:pt x="0" y="8"/>
                    </a:lnTo>
                    <a:lnTo>
                      <a:pt x="0" y="14"/>
                    </a:lnTo>
                    <a:lnTo>
                      <a:pt x="0" y="14"/>
                    </a:lnTo>
                    <a:lnTo>
                      <a:pt x="0" y="18"/>
                    </a:lnTo>
                    <a:lnTo>
                      <a:pt x="0" y="18"/>
                    </a:lnTo>
                    <a:lnTo>
                      <a:pt x="4" y="14"/>
                    </a:lnTo>
                    <a:lnTo>
                      <a:pt x="4" y="14"/>
                    </a:lnTo>
                    <a:lnTo>
                      <a:pt x="6" y="12"/>
                    </a:lnTo>
                    <a:lnTo>
                      <a:pt x="6" y="12"/>
                    </a:lnTo>
                    <a:lnTo>
                      <a:pt x="6" y="0"/>
                    </a:lnTo>
                    <a:lnTo>
                      <a:pt x="6" y="0"/>
                    </a:lnTo>
                    <a:lnTo>
                      <a:pt x="4" y="2"/>
                    </a:lnTo>
                    <a:lnTo>
                      <a:pt x="0" y="2"/>
                    </a:lnTo>
                    <a:lnTo>
                      <a:pt x="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6" name="Freeform 342"/>
              <p:cNvSpPr/>
              <p:nvPr/>
            </p:nvSpPr>
            <p:spPr bwMode="auto">
              <a:xfrm>
                <a:off x="2495" y="467"/>
                <a:ext cx="6" cy="22"/>
              </a:xfrm>
              <a:custGeom>
                <a:avLst/>
                <a:gdLst/>
                <a:ahLst/>
                <a:cxnLst>
                  <a:cxn ang="0">
                    <a:pos x="0" y="4"/>
                  </a:cxn>
                  <a:cxn ang="0">
                    <a:pos x="0" y="4"/>
                  </a:cxn>
                  <a:cxn ang="0">
                    <a:pos x="0" y="10"/>
                  </a:cxn>
                  <a:cxn ang="0">
                    <a:pos x="0" y="10"/>
                  </a:cxn>
                  <a:cxn ang="0">
                    <a:pos x="0" y="22"/>
                  </a:cxn>
                  <a:cxn ang="0">
                    <a:pos x="0" y="22"/>
                  </a:cxn>
                  <a:cxn ang="0">
                    <a:pos x="4" y="18"/>
                  </a:cxn>
                  <a:cxn ang="0">
                    <a:pos x="4" y="18"/>
                  </a:cxn>
                  <a:cxn ang="0">
                    <a:pos x="6" y="16"/>
                  </a:cxn>
                  <a:cxn ang="0">
                    <a:pos x="6" y="14"/>
                  </a:cxn>
                  <a:cxn ang="0">
                    <a:pos x="6" y="14"/>
                  </a:cxn>
                  <a:cxn ang="0">
                    <a:pos x="6" y="0"/>
                  </a:cxn>
                  <a:cxn ang="0">
                    <a:pos x="6" y="0"/>
                  </a:cxn>
                  <a:cxn ang="0">
                    <a:pos x="2" y="0"/>
                  </a:cxn>
                  <a:cxn ang="0">
                    <a:pos x="0" y="4"/>
                  </a:cxn>
                  <a:cxn ang="0">
                    <a:pos x="0" y="4"/>
                  </a:cxn>
                </a:cxnLst>
                <a:rect l="0" t="0" r="r" b="b"/>
                <a:pathLst>
                  <a:path w="6" h="22">
                    <a:moveTo>
                      <a:pt x="0" y="4"/>
                    </a:moveTo>
                    <a:lnTo>
                      <a:pt x="0" y="4"/>
                    </a:lnTo>
                    <a:lnTo>
                      <a:pt x="0" y="10"/>
                    </a:lnTo>
                    <a:lnTo>
                      <a:pt x="0" y="10"/>
                    </a:lnTo>
                    <a:lnTo>
                      <a:pt x="0" y="22"/>
                    </a:lnTo>
                    <a:lnTo>
                      <a:pt x="0" y="22"/>
                    </a:lnTo>
                    <a:lnTo>
                      <a:pt x="4" y="18"/>
                    </a:lnTo>
                    <a:lnTo>
                      <a:pt x="4" y="18"/>
                    </a:lnTo>
                    <a:lnTo>
                      <a:pt x="6" y="16"/>
                    </a:lnTo>
                    <a:lnTo>
                      <a:pt x="6" y="14"/>
                    </a:lnTo>
                    <a:lnTo>
                      <a:pt x="6" y="14"/>
                    </a:lnTo>
                    <a:lnTo>
                      <a:pt x="6" y="0"/>
                    </a:lnTo>
                    <a:lnTo>
                      <a:pt x="6" y="0"/>
                    </a:lnTo>
                    <a:lnTo>
                      <a:pt x="2" y="0"/>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7" name="Freeform 343"/>
              <p:cNvSpPr/>
              <p:nvPr/>
            </p:nvSpPr>
            <p:spPr bwMode="auto">
              <a:xfrm>
                <a:off x="2485" y="471"/>
                <a:ext cx="8" cy="24"/>
              </a:xfrm>
              <a:custGeom>
                <a:avLst/>
                <a:gdLst/>
                <a:ahLst/>
                <a:cxnLst>
                  <a:cxn ang="0">
                    <a:pos x="8" y="20"/>
                  </a:cxn>
                  <a:cxn ang="0">
                    <a:pos x="8" y="20"/>
                  </a:cxn>
                  <a:cxn ang="0">
                    <a:pos x="8" y="16"/>
                  </a:cxn>
                  <a:cxn ang="0">
                    <a:pos x="8" y="16"/>
                  </a:cxn>
                  <a:cxn ang="0">
                    <a:pos x="8" y="0"/>
                  </a:cxn>
                  <a:cxn ang="0">
                    <a:pos x="8" y="0"/>
                  </a:cxn>
                  <a:cxn ang="0">
                    <a:pos x="4" y="6"/>
                  </a:cxn>
                  <a:cxn ang="0">
                    <a:pos x="2" y="12"/>
                  </a:cxn>
                  <a:cxn ang="0">
                    <a:pos x="0" y="18"/>
                  </a:cxn>
                  <a:cxn ang="0">
                    <a:pos x="2" y="24"/>
                  </a:cxn>
                  <a:cxn ang="0">
                    <a:pos x="2" y="24"/>
                  </a:cxn>
                  <a:cxn ang="0">
                    <a:pos x="8" y="20"/>
                  </a:cxn>
                  <a:cxn ang="0">
                    <a:pos x="8" y="20"/>
                  </a:cxn>
                </a:cxnLst>
                <a:rect l="0" t="0" r="r" b="b"/>
                <a:pathLst>
                  <a:path w="8" h="24">
                    <a:moveTo>
                      <a:pt x="8" y="20"/>
                    </a:moveTo>
                    <a:lnTo>
                      <a:pt x="8" y="20"/>
                    </a:lnTo>
                    <a:lnTo>
                      <a:pt x="8" y="16"/>
                    </a:lnTo>
                    <a:lnTo>
                      <a:pt x="8" y="16"/>
                    </a:lnTo>
                    <a:lnTo>
                      <a:pt x="8" y="0"/>
                    </a:lnTo>
                    <a:lnTo>
                      <a:pt x="8" y="0"/>
                    </a:lnTo>
                    <a:lnTo>
                      <a:pt x="4" y="6"/>
                    </a:lnTo>
                    <a:lnTo>
                      <a:pt x="2" y="12"/>
                    </a:lnTo>
                    <a:lnTo>
                      <a:pt x="0" y="18"/>
                    </a:lnTo>
                    <a:lnTo>
                      <a:pt x="2" y="24"/>
                    </a:lnTo>
                    <a:lnTo>
                      <a:pt x="2" y="24"/>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8" name="Freeform 344"/>
              <p:cNvSpPr/>
              <p:nvPr/>
            </p:nvSpPr>
            <p:spPr bwMode="auto">
              <a:xfrm>
                <a:off x="2513" y="463"/>
                <a:ext cx="12" cy="12"/>
              </a:xfrm>
              <a:custGeom>
                <a:avLst/>
                <a:gdLst/>
                <a:ahLst/>
                <a:cxnLst>
                  <a:cxn ang="0">
                    <a:pos x="10" y="12"/>
                  </a:cxn>
                  <a:cxn ang="0">
                    <a:pos x="10" y="12"/>
                  </a:cxn>
                  <a:cxn ang="0">
                    <a:pos x="10" y="8"/>
                  </a:cxn>
                  <a:cxn ang="0">
                    <a:pos x="10" y="8"/>
                  </a:cxn>
                  <a:cxn ang="0">
                    <a:pos x="12" y="0"/>
                  </a:cxn>
                  <a:cxn ang="0">
                    <a:pos x="12" y="0"/>
                  </a:cxn>
                  <a:cxn ang="0">
                    <a:pos x="0" y="12"/>
                  </a:cxn>
                  <a:cxn ang="0">
                    <a:pos x="0" y="12"/>
                  </a:cxn>
                  <a:cxn ang="0">
                    <a:pos x="10" y="12"/>
                  </a:cxn>
                  <a:cxn ang="0">
                    <a:pos x="10" y="12"/>
                  </a:cxn>
                  <a:cxn ang="0">
                    <a:pos x="10" y="12"/>
                  </a:cxn>
                  <a:cxn ang="0">
                    <a:pos x="10" y="12"/>
                  </a:cxn>
                </a:cxnLst>
                <a:rect l="0" t="0" r="r" b="b"/>
                <a:pathLst>
                  <a:path w="12" h="12">
                    <a:moveTo>
                      <a:pt x="10" y="12"/>
                    </a:moveTo>
                    <a:lnTo>
                      <a:pt x="10" y="12"/>
                    </a:lnTo>
                    <a:lnTo>
                      <a:pt x="10" y="8"/>
                    </a:lnTo>
                    <a:lnTo>
                      <a:pt x="10" y="8"/>
                    </a:lnTo>
                    <a:lnTo>
                      <a:pt x="12" y="0"/>
                    </a:lnTo>
                    <a:lnTo>
                      <a:pt x="12" y="0"/>
                    </a:lnTo>
                    <a:lnTo>
                      <a:pt x="0" y="12"/>
                    </a:lnTo>
                    <a:lnTo>
                      <a:pt x="0" y="12"/>
                    </a:lnTo>
                    <a:lnTo>
                      <a:pt x="10" y="12"/>
                    </a:lnTo>
                    <a:lnTo>
                      <a:pt x="10" y="12"/>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9" name="Freeform 345"/>
              <p:cNvSpPr/>
              <p:nvPr/>
            </p:nvSpPr>
            <p:spPr bwMode="auto">
              <a:xfrm>
                <a:off x="2505" y="477"/>
                <a:ext cx="18" cy="6"/>
              </a:xfrm>
              <a:custGeom>
                <a:avLst/>
                <a:gdLst/>
                <a:ahLst/>
                <a:cxnLst>
                  <a:cxn ang="0">
                    <a:pos x="4" y="2"/>
                  </a:cxn>
                  <a:cxn ang="0">
                    <a:pos x="4" y="2"/>
                  </a:cxn>
                  <a:cxn ang="0">
                    <a:pos x="0" y="6"/>
                  </a:cxn>
                  <a:cxn ang="0">
                    <a:pos x="0" y="6"/>
                  </a:cxn>
                  <a:cxn ang="0">
                    <a:pos x="4" y="6"/>
                  </a:cxn>
                  <a:cxn ang="0">
                    <a:pos x="4" y="6"/>
                  </a:cxn>
                  <a:cxn ang="0">
                    <a:pos x="10" y="6"/>
                  </a:cxn>
                  <a:cxn ang="0">
                    <a:pos x="10" y="6"/>
                  </a:cxn>
                  <a:cxn ang="0">
                    <a:pos x="16" y="6"/>
                  </a:cxn>
                  <a:cxn ang="0">
                    <a:pos x="16" y="6"/>
                  </a:cxn>
                  <a:cxn ang="0">
                    <a:pos x="16" y="4"/>
                  </a:cxn>
                  <a:cxn ang="0">
                    <a:pos x="18" y="0"/>
                  </a:cxn>
                  <a:cxn ang="0">
                    <a:pos x="18" y="0"/>
                  </a:cxn>
                  <a:cxn ang="0">
                    <a:pos x="6" y="0"/>
                  </a:cxn>
                  <a:cxn ang="0">
                    <a:pos x="6" y="0"/>
                  </a:cxn>
                  <a:cxn ang="0">
                    <a:pos x="4" y="2"/>
                  </a:cxn>
                  <a:cxn ang="0">
                    <a:pos x="4" y="2"/>
                  </a:cxn>
                </a:cxnLst>
                <a:rect l="0" t="0" r="r" b="b"/>
                <a:pathLst>
                  <a:path w="18" h="6">
                    <a:moveTo>
                      <a:pt x="4" y="2"/>
                    </a:moveTo>
                    <a:lnTo>
                      <a:pt x="4" y="2"/>
                    </a:lnTo>
                    <a:lnTo>
                      <a:pt x="0" y="6"/>
                    </a:lnTo>
                    <a:lnTo>
                      <a:pt x="0" y="6"/>
                    </a:lnTo>
                    <a:lnTo>
                      <a:pt x="4" y="6"/>
                    </a:lnTo>
                    <a:lnTo>
                      <a:pt x="4" y="6"/>
                    </a:lnTo>
                    <a:lnTo>
                      <a:pt x="10" y="6"/>
                    </a:lnTo>
                    <a:lnTo>
                      <a:pt x="10" y="6"/>
                    </a:lnTo>
                    <a:lnTo>
                      <a:pt x="16" y="6"/>
                    </a:lnTo>
                    <a:lnTo>
                      <a:pt x="16" y="6"/>
                    </a:lnTo>
                    <a:lnTo>
                      <a:pt x="16" y="4"/>
                    </a:lnTo>
                    <a:lnTo>
                      <a:pt x="18" y="0"/>
                    </a:lnTo>
                    <a:lnTo>
                      <a:pt x="18" y="0"/>
                    </a:lnTo>
                    <a:lnTo>
                      <a:pt x="6" y="0"/>
                    </a:lnTo>
                    <a:lnTo>
                      <a:pt x="6" y="0"/>
                    </a:lnTo>
                    <a:lnTo>
                      <a:pt x="4" y="2"/>
                    </a:lnTo>
                    <a:lnTo>
                      <a:pt x="4"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0" name="Freeform 346"/>
              <p:cNvSpPr/>
              <p:nvPr/>
            </p:nvSpPr>
            <p:spPr bwMode="auto">
              <a:xfrm>
                <a:off x="2497" y="485"/>
                <a:ext cx="22" cy="6"/>
              </a:xfrm>
              <a:custGeom>
                <a:avLst/>
                <a:gdLst/>
                <a:ahLst/>
                <a:cxnLst>
                  <a:cxn ang="0">
                    <a:pos x="0" y="6"/>
                  </a:cxn>
                  <a:cxn ang="0">
                    <a:pos x="0" y="6"/>
                  </a:cxn>
                  <a:cxn ang="0">
                    <a:pos x="12" y="6"/>
                  </a:cxn>
                  <a:cxn ang="0">
                    <a:pos x="12" y="6"/>
                  </a:cxn>
                  <a:cxn ang="0">
                    <a:pos x="18" y="6"/>
                  </a:cxn>
                  <a:cxn ang="0">
                    <a:pos x="18" y="6"/>
                  </a:cxn>
                  <a:cxn ang="0">
                    <a:pos x="22" y="4"/>
                  </a:cxn>
                  <a:cxn ang="0">
                    <a:pos x="22" y="0"/>
                  </a:cxn>
                  <a:cxn ang="0">
                    <a:pos x="22" y="0"/>
                  </a:cxn>
                  <a:cxn ang="0">
                    <a:pos x="8" y="0"/>
                  </a:cxn>
                  <a:cxn ang="0">
                    <a:pos x="8" y="0"/>
                  </a:cxn>
                  <a:cxn ang="0">
                    <a:pos x="6" y="0"/>
                  </a:cxn>
                  <a:cxn ang="0">
                    <a:pos x="4" y="2"/>
                  </a:cxn>
                  <a:cxn ang="0">
                    <a:pos x="4" y="2"/>
                  </a:cxn>
                  <a:cxn ang="0">
                    <a:pos x="0" y="6"/>
                  </a:cxn>
                  <a:cxn ang="0">
                    <a:pos x="0" y="6"/>
                  </a:cxn>
                </a:cxnLst>
                <a:rect l="0" t="0" r="r" b="b"/>
                <a:pathLst>
                  <a:path w="22" h="6">
                    <a:moveTo>
                      <a:pt x="0" y="6"/>
                    </a:moveTo>
                    <a:lnTo>
                      <a:pt x="0" y="6"/>
                    </a:lnTo>
                    <a:lnTo>
                      <a:pt x="12" y="6"/>
                    </a:lnTo>
                    <a:lnTo>
                      <a:pt x="12" y="6"/>
                    </a:lnTo>
                    <a:lnTo>
                      <a:pt x="18" y="6"/>
                    </a:lnTo>
                    <a:lnTo>
                      <a:pt x="18" y="6"/>
                    </a:lnTo>
                    <a:lnTo>
                      <a:pt x="22" y="4"/>
                    </a:lnTo>
                    <a:lnTo>
                      <a:pt x="22" y="0"/>
                    </a:lnTo>
                    <a:lnTo>
                      <a:pt x="22" y="0"/>
                    </a:lnTo>
                    <a:lnTo>
                      <a:pt x="8" y="0"/>
                    </a:lnTo>
                    <a:lnTo>
                      <a:pt x="8" y="0"/>
                    </a:lnTo>
                    <a:lnTo>
                      <a:pt x="6" y="0"/>
                    </a:lnTo>
                    <a:lnTo>
                      <a:pt x="4" y="2"/>
                    </a:lnTo>
                    <a:lnTo>
                      <a:pt x="4"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1" name="Freeform 347"/>
              <p:cNvSpPr/>
              <p:nvPr/>
            </p:nvSpPr>
            <p:spPr bwMode="auto">
              <a:xfrm>
                <a:off x="2491" y="493"/>
                <a:ext cx="24" cy="8"/>
              </a:xfrm>
              <a:custGeom>
                <a:avLst/>
                <a:gdLst/>
                <a:ahLst/>
                <a:cxnLst>
                  <a:cxn ang="0">
                    <a:pos x="8" y="0"/>
                  </a:cxn>
                  <a:cxn ang="0">
                    <a:pos x="8" y="0"/>
                  </a:cxn>
                  <a:cxn ang="0">
                    <a:pos x="4" y="0"/>
                  </a:cxn>
                  <a:cxn ang="0">
                    <a:pos x="4" y="0"/>
                  </a:cxn>
                  <a:cxn ang="0">
                    <a:pos x="0" y="6"/>
                  </a:cxn>
                  <a:cxn ang="0">
                    <a:pos x="0" y="6"/>
                  </a:cxn>
                  <a:cxn ang="0">
                    <a:pos x="6" y="8"/>
                  </a:cxn>
                  <a:cxn ang="0">
                    <a:pos x="12" y="6"/>
                  </a:cxn>
                  <a:cxn ang="0">
                    <a:pos x="18" y="4"/>
                  </a:cxn>
                  <a:cxn ang="0">
                    <a:pos x="24" y="0"/>
                  </a:cxn>
                  <a:cxn ang="0">
                    <a:pos x="24" y="0"/>
                  </a:cxn>
                  <a:cxn ang="0">
                    <a:pos x="8" y="0"/>
                  </a:cxn>
                  <a:cxn ang="0">
                    <a:pos x="8" y="0"/>
                  </a:cxn>
                </a:cxnLst>
                <a:rect l="0" t="0" r="r" b="b"/>
                <a:pathLst>
                  <a:path w="24" h="8">
                    <a:moveTo>
                      <a:pt x="8" y="0"/>
                    </a:moveTo>
                    <a:lnTo>
                      <a:pt x="8" y="0"/>
                    </a:lnTo>
                    <a:lnTo>
                      <a:pt x="4" y="0"/>
                    </a:lnTo>
                    <a:lnTo>
                      <a:pt x="4" y="0"/>
                    </a:lnTo>
                    <a:lnTo>
                      <a:pt x="0" y="6"/>
                    </a:lnTo>
                    <a:lnTo>
                      <a:pt x="0" y="6"/>
                    </a:lnTo>
                    <a:lnTo>
                      <a:pt x="6" y="8"/>
                    </a:lnTo>
                    <a:lnTo>
                      <a:pt x="12" y="6"/>
                    </a:lnTo>
                    <a:lnTo>
                      <a:pt x="18" y="4"/>
                    </a:lnTo>
                    <a:lnTo>
                      <a:pt x="24" y="0"/>
                    </a:lnTo>
                    <a:lnTo>
                      <a:pt x="24"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2" name="Freeform 348"/>
              <p:cNvSpPr/>
              <p:nvPr/>
            </p:nvSpPr>
            <p:spPr bwMode="auto">
              <a:xfrm>
                <a:off x="2427" y="417"/>
                <a:ext cx="12" cy="20"/>
              </a:xfrm>
              <a:custGeom>
                <a:avLst/>
                <a:gdLst/>
                <a:ahLst/>
                <a:cxnLst>
                  <a:cxn ang="0">
                    <a:pos x="0" y="8"/>
                  </a:cxn>
                  <a:cxn ang="0">
                    <a:pos x="0" y="8"/>
                  </a:cxn>
                  <a:cxn ang="0">
                    <a:pos x="0" y="8"/>
                  </a:cxn>
                  <a:cxn ang="0">
                    <a:pos x="0" y="8"/>
                  </a:cxn>
                  <a:cxn ang="0">
                    <a:pos x="4" y="20"/>
                  </a:cxn>
                  <a:cxn ang="0">
                    <a:pos x="4" y="20"/>
                  </a:cxn>
                  <a:cxn ang="0">
                    <a:pos x="12" y="0"/>
                  </a:cxn>
                  <a:cxn ang="0">
                    <a:pos x="12" y="0"/>
                  </a:cxn>
                  <a:cxn ang="0">
                    <a:pos x="4" y="4"/>
                  </a:cxn>
                  <a:cxn ang="0">
                    <a:pos x="4" y="4"/>
                  </a:cxn>
                  <a:cxn ang="0">
                    <a:pos x="0" y="8"/>
                  </a:cxn>
                  <a:cxn ang="0">
                    <a:pos x="0" y="8"/>
                  </a:cxn>
                </a:cxnLst>
                <a:rect l="0" t="0" r="r" b="b"/>
                <a:pathLst>
                  <a:path w="12" h="20">
                    <a:moveTo>
                      <a:pt x="0" y="8"/>
                    </a:moveTo>
                    <a:lnTo>
                      <a:pt x="0" y="8"/>
                    </a:lnTo>
                    <a:lnTo>
                      <a:pt x="0" y="8"/>
                    </a:lnTo>
                    <a:lnTo>
                      <a:pt x="0" y="8"/>
                    </a:lnTo>
                    <a:lnTo>
                      <a:pt x="4" y="20"/>
                    </a:lnTo>
                    <a:lnTo>
                      <a:pt x="4" y="20"/>
                    </a:lnTo>
                    <a:lnTo>
                      <a:pt x="12" y="0"/>
                    </a:lnTo>
                    <a:lnTo>
                      <a:pt x="12" y="0"/>
                    </a:lnTo>
                    <a:lnTo>
                      <a:pt x="4" y="4"/>
                    </a:lnTo>
                    <a:lnTo>
                      <a:pt x="4"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3" name="Freeform 349"/>
              <p:cNvSpPr/>
              <p:nvPr/>
            </p:nvSpPr>
            <p:spPr bwMode="auto">
              <a:xfrm>
                <a:off x="2419" y="427"/>
                <a:ext cx="10" cy="22"/>
              </a:xfrm>
              <a:custGeom>
                <a:avLst/>
                <a:gdLst/>
                <a:ahLst/>
                <a:cxnLst>
                  <a:cxn ang="0">
                    <a:pos x="6" y="0"/>
                  </a:cxn>
                  <a:cxn ang="0">
                    <a:pos x="6" y="0"/>
                  </a:cxn>
                  <a:cxn ang="0">
                    <a:pos x="2" y="2"/>
                  </a:cxn>
                  <a:cxn ang="0">
                    <a:pos x="0" y="4"/>
                  </a:cxn>
                  <a:cxn ang="0">
                    <a:pos x="0" y="4"/>
                  </a:cxn>
                  <a:cxn ang="0">
                    <a:pos x="2" y="10"/>
                  </a:cxn>
                  <a:cxn ang="0">
                    <a:pos x="2" y="10"/>
                  </a:cxn>
                  <a:cxn ang="0">
                    <a:pos x="4" y="18"/>
                  </a:cxn>
                  <a:cxn ang="0">
                    <a:pos x="4" y="18"/>
                  </a:cxn>
                  <a:cxn ang="0">
                    <a:pos x="6" y="22"/>
                  </a:cxn>
                  <a:cxn ang="0">
                    <a:pos x="6" y="22"/>
                  </a:cxn>
                  <a:cxn ang="0">
                    <a:pos x="8" y="16"/>
                  </a:cxn>
                  <a:cxn ang="0">
                    <a:pos x="8" y="16"/>
                  </a:cxn>
                  <a:cxn ang="0">
                    <a:pos x="10" y="14"/>
                  </a:cxn>
                  <a:cxn ang="0">
                    <a:pos x="10" y="12"/>
                  </a:cxn>
                  <a:cxn ang="0">
                    <a:pos x="10" y="12"/>
                  </a:cxn>
                  <a:cxn ang="0">
                    <a:pos x="6" y="0"/>
                  </a:cxn>
                  <a:cxn ang="0">
                    <a:pos x="6" y="0"/>
                  </a:cxn>
                </a:cxnLst>
                <a:rect l="0" t="0" r="r" b="b"/>
                <a:pathLst>
                  <a:path w="10" h="22">
                    <a:moveTo>
                      <a:pt x="6" y="0"/>
                    </a:moveTo>
                    <a:lnTo>
                      <a:pt x="6" y="0"/>
                    </a:lnTo>
                    <a:lnTo>
                      <a:pt x="2" y="2"/>
                    </a:lnTo>
                    <a:lnTo>
                      <a:pt x="0" y="4"/>
                    </a:lnTo>
                    <a:lnTo>
                      <a:pt x="0" y="4"/>
                    </a:lnTo>
                    <a:lnTo>
                      <a:pt x="2" y="10"/>
                    </a:lnTo>
                    <a:lnTo>
                      <a:pt x="2" y="10"/>
                    </a:lnTo>
                    <a:lnTo>
                      <a:pt x="4" y="18"/>
                    </a:lnTo>
                    <a:lnTo>
                      <a:pt x="4" y="18"/>
                    </a:lnTo>
                    <a:lnTo>
                      <a:pt x="6" y="22"/>
                    </a:lnTo>
                    <a:lnTo>
                      <a:pt x="6" y="22"/>
                    </a:lnTo>
                    <a:lnTo>
                      <a:pt x="8" y="16"/>
                    </a:lnTo>
                    <a:lnTo>
                      <a:pt x="8" y="16"/>
                    </a:lnTo>
                    <a:lnTo>
                      <a:pt x="10" y="14"/>
                    </a:lnTo>
                    <a:lnTo>
                      <a:pt x="10" y="12"/>
                    </a:lnTo>
                    <a:lnTo>
                      <a:pt x="10" y="12"/>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4" name="Freeform 350"/>
              <p:cNvSpPr/>
              <p:nvPr/>
            </p:nvSpPr>
            <p:spPr bwMode="auto">
              <a:xfrm>
                <a:off x="2411" y="433"/>
                <a:ext cx="12" cy="28"/>
              </a:xfrm>
              <a:custGeom>
                <a:avLst/>
                <a:gdLst/>
                <a:ahLst/>
                <a:cxnLst>
                  <a:cxn ang="0">
                    <a:pos x="0" y="8"/>
                  </a:cxn>
                  <a:cxn ang="0">
                    <a:pos x="0" y="8"/>
                  </a:cxn>
                  <a:cxn ang="0">
                    <a:pos x="4" y="16"/>
                  </a:cxn>
                  <a:cxn ang="0">
                    <a:pos x="4" y="16"/>
                  </a:cxn>
                  <a:cxn ang="0">
                    <a:pos x="8" y="28"/>
                  </a:cxn>
                  <a:cxn ang="0">
                    <a:pos x="8" y="28"/>
                  </a:cxn>
                  <a:cxn ang="0">
                    <a:pos x="12" y="20"/>
                  </a:cxn>
                  <a:cxn ang="0">
                    <a:pos x="12" y="20"/>
                  </a:cxn>
                  <a:cxn ang="0">
                    <a:pos x="12" y="18"/>
                  </a:cxn>
                  <a:cxn ang="0">
                    <a:pos x="12" y="16"/>
                  </a:cxn>
                  <a:cxn ang="0">
                    <a:pos x="12" y="16"/>
                  </a:cxn>
                  <a:cxn ang="0">
                    <a:pos x="6" y="0"/>
                  </a:cxn>
                  <a:cxn ang="0">
                    <a:pos x="6" y="0"/>
                  </a:cxn>
                  <a:cxn ang="0">
                    <a:pos x="2" y="4"/>
                  </a:cxn>
                  <a:cxn ang="0">
                    <a:pos x="0" y="8"/>
                  </a:cxn>
                  <a:cxn ang="0">
                    <a:pos x="0" y="8"/>
                  </a:cxn>
                </a:cxnLst>
                <a:rect l="0" t="0" r="r" b="b"/>
                <a:pathLst>
                  <a:path w="12" h="28">
                    <a:moveTo>
                      <a:pt x="0" y="8"/>
                    </a:moveTo>
                    <a:lnTo>
                      <a:pt x="0" y="8"/>
                    </a:lnTo>
                    <a:lnTo>
                      <a:pt x="4" y="16"/>
                    </a:lnTo>
                    <a:lnTo>
                      <a:pt x="4" y="16"/>
                    </a:lnTo>
                    <a:lnTo>
                      <a:pt x="8" y="28"/>
                    </a:lnTo>
                    <a:lnTo>
                      <a:pt x="8" y="28"/>
                    </a:lnTo>
                    <a:lnTo>
                      <a:pt x="12" y="20"/>
                    </a:lnTo>
                    <a:lnTo>
                      <a:pt x="12" y="20"/>
                    </a:lnTo>
                    <a:lnTo>
                      <a:pt x="12" y="18"/>
                    </a:lnTo>
                    <a:lnTo>
                      <a:pt x="12" y="16"/>
                    </a:lnTo>
                    <a:lnTo>
                      <a:pt x="12" y="16"/>
                    </a:lnTo>
                    <a:lnTo>
                      <a:pt x="6" y="0"/>
                    </a:lnTo>
                    <a:lnTo>
                      <a:pt x="6" y="0"/>
                    </a:lnTo>
                    <a:lnTo>
                      <a:pt x="2"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5" name="Freeform 351"/>
              <p:cNvSpPr/>
              <p:nvPr/>
            </p:nvSpPr>
            <p:spPr bwMode="auto">
              <a:xfrm>
                <a:off x="2407" y="443"/>
                <a:ext cx="10" cy="30"/>
              </a:xfrm>
              <a:custGeom>
                <a:avLst/>
                <a:gdLst/>
                <a:ahLst/>
                <a:cxnLst>
                  <a:cxn ang="0">
                    <a:pos x="10" y="22"/>
                  </a:cxn>
                  <a:cxn ang="0">
                    <a:pos x="10" y="22"/>
                  </a:cxn>
                  <a:cxn ang="0">
                    <a:pos x="8" y="16"/>
                  </a:cxn>
                  <a:cxn ang="0">
                    <a:pos x="8" y="16"/>
                  </a:cxn>
                  <a:cxn ang="0">
                    <a:pos x="2" y="0"/>
                  </a:cxn>
                  <a:cxn ang="0">
                    <a:pos x="2" y="0"/>
                  </a:cxn>
                  <a:cxn ang="0">
                    <a:pos x="0" y="8"/>
                  </a:cxn>
                  <a:cxn ang="0">
                    <a:pos x="0" y="16"/>
                  </a:cxn>
                  <a:cxn ang="0">
                    <a:pos x="2" y="22"/>
                  </a:cxn>
                  <a:cxn ang="0">
                    <a:pos x="8" y="30"/>
                  </a:cxn>
                  <a:cxn ang="0">
                    <a:pos x="8" y="30"/>
                  </a:cxn>
                  <a:cxn ang="0">
                    <a:pos x="10" y="22"/>
                  </a:cxn>
                  <a:cxn ang="0">
                    <a:pos x="10" y="22"/>
                  </a:cxn>
                </a:cxnLst>
                <a:rect l="0" t="0" r="r" b="b"/>
                <a:pathLst>
                  <a:path w="10" h="30">
                    <a:moveTo>
                      <a:pt x="10" y="22"/>
                    </a:moveTo>
                    <a:lnTo>
                      <a:pt x="10" y="22"/>
                    </a:lnTo>
                    <a:lnTo>
                      <a:pt x="8" y="16"/>
                    </a:lnTo>
                    <a:lnTo>
                      <a:pt x="8" y="16"/>
                    </a:lnTo>
                    <a:lnTo>
                      <a:pt x="2" y="0"/>
                    </a:lnTo>
                    <a:lnTo>
                      <a:pt x="2" y="0"/>
                    </a:lnTo>
                    <a:lnTo>
                      <a:pt x="0" y="8"/>
                    </a:lnTo>
                    <a:lnTo>
                      <a:pt x="0" y="16"/>
                    </a:lnTo>
                    <a:lnTo>
                      <a:pt x="2" y="22"/>
                    </a:lnTo>
                    <a:lnTo>
                      <a:pt x="8" y="30"/>
                    </a:lnTo>
                    <a:lnTo>
                      <a:pt x="8" y="30"/>
                    </a:lnTo>
                    <a:lnTo>
                      <a:pt x="10" y="22"/>
                    </a:lnTo>
                    <a:lnTo>
                      <a:pt x="1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6" name="Freeform 352"/>
              <p:cNvSpPr/>
              <p:nvPr/>
            </p:nvSpPr>
            <p:spPr bwMode="auto">
              <a:xfrm>
                <a:off x="2433" y="419"/>
                <a:ext cx="12" cy="18"/>
              </a:xfrm>
              <a:custGeom>
                <a:avLst/>
                <a:gdLst/>
                <a:ahLst/>
                <a:cxnLst>
                  <a:cxn ang="0">
                    <a:pos x="8" y="0"/>
                  </a:cxn>
                  <a:cxn ang="0">
                    <a:pos x="8" y="0"/>
                  </a:cxn>
                  <a:cxn ang="0">
                    <a:pos x="0" y="18"/>
                  </a:cxn>
                  <a:cxn ang="0">
                    <a:pos x="0" y="18"/>
                  </a:cxn>
                  <a:cxn ang="0">
                    <a:pos x="10" y="14"/>
                  </a:cxn>
                  <a:cxn ang="0">
                    <a:pos x="10" y="14"/>
                  </a:cxn>
                  <a:cxn ang="0">
                    <a:pos x="12" y="14"/>
                  </a:cxn>
                  <a:cxn ang="0">
                    <a:pos x="12" y="14"/>
                  </a:cxn>
                  <a:cxn ang="0">
                    <a:pos x="12" y="8"/>
                  </a:cxn>
                  <a:cxn ang="0">
                    <a:pos x="12" y="8"/>
                  </a:cxn>
                  <a:cxn ang="0">
                    <a:pos x="8" y="0"/>
                  </a:cxn>
                  <a:cxn ang="0">
                    <a:pos x="8" y="0"/>
                  </a:cxn>
                </a:cxnLst>
                <a:rect l="0" t="0" r="r" b="b"/>
                <a:pathLst>
                  <a:path w="12" h="18">
                    <a:moveTo>
                      <a:pt x="8" y="0"/>
                    </a:moveTo>
                    <a:lnTo>
                      <a:pt x="8" y="0"/>
                    </a:lnTo>
                    <a:lnTo>
                      <a:pt x="0" y="18"/>
                    </a:lnTo>
                    <a:lnTo>
                      <a:pt x="0" y="18"/>
                    </a:lnTo>
                    <a:lnTo>
                      <a:pt x="10" y="14"/>
                    </a:lnTo>
                    <a:lnTo>
                      <a:pt x="10" y="14"/>
                    </a:lnTo>
                    <a:lnTo>
                      <a:pt x="12" y="14"/>
                    </a:lnTo>
                    <a:lnTo>
                      <a:pt x="12" y="14"/>
                    </a:lnTo>
                    <a:lnTo>
                      <a:pt x="12" y="8"/>
                    </a:lnTo>
                    <a:lnTo>
                      <a:pt x="12"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7" name="Freeform 353"/>
              <p:cNvSpPr/>
              <p:nvPr/>
            </p:nvSpPr>
            <p:spPr bwMode="auto">
              <a:xfrm>
                <a:off x="2429" y="435"/>
                <a:ext cx="18" cy="16"/>
              </a:xfrm>
              <a:custGeom>
                <a:avLst/>
                <a:gdLst/>
                <a:ahLst/>
                <a:cxnLst>
                  <a:cxn ang="0">
                    <a:pos x="4" y="6"/>
                  </a:cxn>
                  <a:cxn ang="0">
                    <a:pos x="4" y="6"/>
                  </a:cxn>
                  <a:cxn ang="0">
                    <a:pos x="2" y="8"/>
                  </a:cxn>
                  <a:cxn ang="0">
                    <a:pos x="2" y="10"/>
                  </a:cxn>
                  <a:cxn ang="0">
                    <a:pos x="2" y="10"/>
                  </a:cxn>
                  <a:cxn ang="0">
                    <a:pos x="0" y="16"/>
                  </a:cxn>
                  <a:cxn ang="0">
                    <a:pos x="0" y="16"/>
                  </a:cxn>
                  <a:cxn ang="0">
                    <a:pos x="4" y="14"/>
                  </a:cxn>
                  <a:cxn ang="0">
                    <a:pos x="4" y="14"/>
                  </a:cxn>
                  <a:cxn ang="0">
                    <a:pos x="12" y="10"/>
                  </a:cxn>
                  <a:cxn ang="0">
                    <a:pos x="12" y="10"/>
                  </a:cxn>
                  <a:cxn ang="0">
                    <a:pos x="16" y="8"/>
                  </a:cxn>
                  <a:cxn ang="0">
                    <a:pos x="16" y="8"/>
                  </a:cxn>
                  <a:cxn ang="0">
                    <a:pos x="18" y="4"/>
                  </a:cxn>
                  <a:cxn ang="0">
                    <a:pos x="16" y="0"/>
                  </a:cxn>
                  <a:cxn ang="0">
                    <a:pos x="16" y="0"/>
                  </a:cxn>
                  <a:cxn ang="0">
                    <a:pos x="4" y="6"/>
                  </a:cxn>
                  <a:cxn ang="0">
                    <a:pos x="4" y="6"/>
                  </a:cxn>
                </a:cxnLst>
                <a:rect l="0" t="0" r="r" b="b"/>
                <a:pathLst>
                  <a:path w="18" h="16">
                    <a:moveTo>
                      <a:pt x="4" y="6"/>
                    </a:moveTo>
                    <a:lnTo>
                      <a:pt x="4" y="6"/>
                    </a:lnTo>
                    <a:lnTo>
                      <a:pt x="2" y="8"/>
                    </a:lnTo>
                    <a:lnTo>
                      <a:pt x="2" y="10"/>
                    </a:lnTo>
                    <a:lnTo>
                      <a:pt x="2" y="10"/>
                    </a:lnTo>
                    <a:lnTo>
                      <a:pt x="0" y="16"/>
                    </a:lnTo>
                    <a:lnTo>
                      <a:pt x="0" y="16"/>
                    </a:lnTo>
                    <a:lnTo>
                      <a:pt x="4" y="14"/>
                    </a:lnTo>
                    <a:lnTo>
                      <a:pt x="4" y="14"/>
                    </a:lnTo>
                    <a:lnTo>
                      <a:pt x="12" y="10"/>
                    </a:lnTo>
                    <a:lnTo>
                      <a:pt x="12" y="10"/>
                    </a:lnTo>
                    <a:lnTo>
                      <a:pt x="16" y="8"/>
                    </a:lnTo>
                    <a:lnTo>
                      <a:pt x="16" y="8"/>
                    </a:lnTo>
                    <a:lnTo>
                      <a:pt x="18" y="4"/>
                    </a:lnTo>
                    <a:lnTo>
                      <a:pt x="16" y="0"/>
                    </a:lnTo>
                    <a:lnTo>
                      <a:pt x="16" y="0"/>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8" name="Freeform 354"/>
              <p:cNvSpPr/>
              <p:nvPr/>
            </p:nvSpPr>
            <p:spPr bwMode="auto">
              <a:xfrm>
                <a:off x="2423" y="447"/>
                <a:ext cx="24" cy="16"/>
              </a:xfrm>
              <a:custGeom>
                <a:avLst/>
                <a:gdLst/>
                <a:ahLst/>
                <a:cxnLst>
                  <a:cxn ang="0">
                    <a:pos x="0" y="16"/>
                  </a:cxn>
                  <a:cxn ang="0">
                    <a:pos x="0" y="16"/>
                  </a:cxn>
                  <a:cxn ang="0">
                    <a:pos x="14" y="10"/>
                  </a:cxn>
                  <a:cxn ang="0">
                    <a:pos x="14" y="10"/>
                  </a:cxn>
                  <a:cxn ang="0">
                    <a:pos x="20" y="8"/>
                  </a:cxn>
                  <a:cxn ang="0">
                    <a:pos x="20" y="8"/>
                  </a:cxn>
                  <a:cxn ang="0">
                    <a:pos x="22" y="4"/>
                  </a:cxn>
                  <a:cxn ang="0">
                    <a:pos x="24" y="0"/>
                  </a:cxn>
                  <a:cxn ang="0">
                    <a:pos x="24" y="0"/>
                  </a:cxn>
                  <a:cxn ang="0">
                    <a:pos x="8" y="6"/>
                  </a:cxn>
                  <a:cxn ang="0">
                    <a:pos x="8" y="6"/>
                  </a:cxn>
                  <a:cxn ang="0">
                    <a:pos x="6" y="6"/>
                  </a:cxn>
                  <a:cxn ang="0">
                    <a:pos x="4" y="8"/>
                  </a:cxn>
                  <a:cxn ang="0">
                    <a:pos x="4" y="8"/>
                  </a:cxn>
                  <a:cxn ang="0">
                    <a:pos x="0" y="16"/>
                  </a:cxn>
                  <a:cxn ang="0">
                    <a:pos x="0" y="16"/>
                  </a:cxn>
                </a:cxnLst>
                <a:rect l="0" t="0" r="r" b="b"/>
                <a:pathLst>
                  <a:path w="24" h="16">
                    <a:moveTo>
                      <a:pt x="0" y="16"/>
                    </a:moveTo>
                    <a:lnTo>
                      <a:pt x="0" y="16"/>
                    </a:lnTo>
                    <a:lnTo>
                      <a:pt x="14" y="10"/>
                    </a:lnTo>
                    <a:lnTo>
                      <a:pt x="14" y="10"/>
                    </a:lnTo>
                    <a:lnTo>
                      <a:pt x="20" y="8"/>
                    </a:lnTo>
                    <a:lnTo>
                      <a:pt x="20" y="8"/>
                    </a:lnTo>
                    <a:lnTo>
                      <a:pt x="22" y="4"/>
                    </a:lnTo>
                    <a:lnTo>
                      <a:pt x="24" y="0"/>
                    </a:lnTo>
                    <a:lnTo>
                      <a:pt x="24" y="0"/>
                    </a:lnTo>
                    <a:lnTo>
                      <a:pt x="8" y="6"/>
                    </a:lnTo>
                    <a:lnTo>
                      <a:pt x="8" y="6"/>
                    </a:lnTo>
                    <a:lnTo>
                      <a:pt x="6" y="6"/>
                    </a:lnTo>
                    <a:lnTo>
                      <a:pt x="4" y="8"/>
                    </a:lnTo>
                    <a:lnTo>
                      <a:pt x="4" y="8"/>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9" name="Freeform 355"/>
              <p:cNvSpPr/>
              <p:nvPr/>
            </p:nvSpPr>
            <p:spPr bwMode="auto">
              <a:xfrm>
                <a:off x="2419" y="457"/>
                <a:ext cx="24" cy="18"/>
              </a:xfrm>
              <a:custGeom>
                <a:avLst/>
                <a:gdLst/>
                <a:ahLst/>
                <a:cxnLst>
                  <a:cxn ang="0">
                    <a:pos x="24" y="0"/>
                  </a:cxn>
                  <a:cxn ang="0">
                    <a:pos x="24" y="0"/>
                  </a:cxn>
                  <a:cxn ang="0">
                    <a:pos x="8" y="8"/>
                  </a:cxn>
                  <a:cxn ang="0">
                    <a:pos x="8" y="8"/>
                  </a:cxn>
                  <a:cxn ang="0">
                    <a:pos x="4" y="10"/>
                  </a:cxn>
                  <a:cxn ang="0">
                    <a:pos x="4" y="10"/>
                  </a:cxn>
                  <a:cxn ang="0">
                    <a:pos x="0" y="18"/>
                  </a:cxn>
                  <a:cxn ang="0">
                    <a:pos x="0" y="18"/>
                  </a:cxn>
                  <a:cxn ang="0">
                    <a:pos x="8" y="16"/>
                  </a:cxn>
                  <a:cxn ang="0">
                    <a:pos x="14" y="12"/>
                  </a:cxn>
                  <a:cxn ang="0">
                    <a:pos x="20" y="8"/>
                  </a:cxn>
                  <a:cxn ang="0">
                    <a:pos x="24" y="0"/>
                  </a:cxn>
                  <a:cxn ang="0">
                    <a:pos x="24" y="0"/>
                  </a:cxn>
                </a:cxnLst>
                <a:rect l="0" t="0" r="r" b="b"/>
                <a:pathLst>
                  <a:path w="24" h="18">
                    <a:moveTo>
                      <a:pt x="24" y="0"/>
                    </a:moveTo>
                    <a:lnTo>
                      <a:pt x="24" y="0"/>
                    </a:lnTo>
                    <a:lnTo>
                      <a:pt x="8" y="8"/>
                    </a:lnTo>
                    <a:lnTo>
                      <a:pt x="8" y="8"/>
                    </a:lnTo>
                    <a:lnTo>
                      <a:pt x="4" y="10"/>
                    </a:lnTo>
                    <a:lnTo>
                      <a:pt x="4" y="10"/>
                    </a:lnTo>
                    <a:lnTo>
                      <a:pt x="0" y="18"/>
                    </a:lnTo>
                    <a:lnTo>
                      <a:pt x="0" y="18"/>
                    </a:lnTo>
                    <a:lnTo>
                      <a:pt x="8" y="16"/>
                    </a:lnTo>
                    <a:lnTo>
                      <a:pt x="14" y="12"/>
                    </a:lnTo>
                    <a:lnTo>
                      <a:pt x="20" y="8"/>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0" name="Freeform 356"/>
              <p:cNvSpPr/>
              <p:nvPr/>
            </p:nvSpPr>
            <p:spPr bwMode="auto">
              <a:xfrm>
                <a:off x="2493" y="515"/>
                <a:ext cx="10" cy="20"/>
              </a:xfrm>
              <a:custGeom>
                <a:avLst/>
                <a:gdLst/>
                <a:ahLst/>
                <a:cxnLst>
                  <a:cxn ang="0">
                    <a:pos x="0" y="14"/>
                  </a:cxn>
                  <a:cxn ang="0">
                    <a:pos x="0" y="14"/>
                  </a:cxn>
                  <a:cxn ang="0">
                    <a:pos x="0" y="14"/>
                  </a:cxn>
                  <a:cxn ang="0">
                    <a:pos x="0" y="14"/>
                  </a:cxn>
                  <a:cxn ang="0">
                    <a:pos x="10" y="20"/>
                  </a:cxn>
                  <a:cxn ang="0">
                    <a:pos x="10" y="20"/>
                  </a:cxn>
                  <a:cxn ang="0">
                    <a:pos x="4" y="0"/>
                  </a:cxn>
                  <a:cxn ang="0">
                    <a:pos x="4" y="0"/>
                  </a:cxn>
                  <a:cxn ang="0">
                    <a:pos x="2" y="10"/>
                  </a:cxn>
                  <a:cxn ang="0">
                    <a:pos x="2" y="10"/>
                  </a:cxn>
                  <a:cxn ang="0">
                    <a:pos x="0" y="14"/>
                  </a:cxn>
                  <a:cxn ang="0">
                    <a:pos x="0" y="14"/>
                  </a:cxn>
                </a:cxnLst>
                <a:rect l="0" t="0" r="r" b="b"/>
                <a:pathLst>
                  <a:path w="10" h="20">
                    <a:moveTo>
                      <a:pt x="0" y="14"/>
                    </a:moveTo>
                    <a:lnTo>
                      <a:pt x="0" y="14"/>
                    </a:lnTo>
                    <a:lnTo>
                      <a:pt x="0" y="14"/>
                    </a:lnTo>
                    <a:lnTo>
                      <a:pt x="0" y="14"/>
                    </a:lnTo>
                    <a:lnTo>
                      <a:pt x="10" y="20"/>
                    </a:lnTo>
                    <a:lnTo>
                      <a:pt x="10" y="20"/>
                    </a:lnTo>
                    <a:lnTo>
                      <a:pt x="4" y="0"/>
                    </a:lnTo>
                    <a:lnTo>
                      <a:pt x="4" y="0"/>
                    </a:lnTo>
                    <a:lnTo>
                      <a:pt x="2" y="10"/>
                    </a:lnTo>
                    <a:lnTo>
                      <a:pt x="2" y="1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1" name="Freeform 357"/>
              <p:cNvSpPr/>
              <p:nvPr/>
            </p:nvSpPr>
            <p:spPr bwMode="auto">
              <a:xfrm>
                <a:off x="2489" y="531"/>
                <a:ext cx="16" cy="18"/>
              </a:xfrm>
              <a:custGeom>
                <a:avLst/>
                <a:gdLst/>
                <a:ahLst/>
                <a:cxnLst>
                  <a:cxn ang="0">
                    <a:pos x="0" y="8"/>
                  </a:cxn>
                  <a:cxn ang="0">
                    <a:pos x="0" y="8"/>
                  </a:cxn>
                  <a:cxn ang="0">
                    <a:pos x="6" y="12"/>
                  </a:cxn>
                  <a:cxn ang="0">
                    <a:pos x="6" y="12"/>
                  </a:cxn>
                  <a:cxn ang="0">
                    <a:pos x="12" y="16"/>
                  </a:cxn>
                  <a:cxn ang="0">
                    <a:pos x="12" y="16"/>
                  </a:cxn>
                  <a:cxn ang="0">
                    <a:pos x="16" y="18"/>
                  </a:cxn>
                  <a:cxn ang="0">
                    <a:pos x="16" y="18"/>
                  </a:cxn>
                  <a:cxn ang="0">
                    <a:pos x="16" y="12"/>
                  </a:cxn>
                  <a:cxn ang="0">
                    <a:pos x="16" y="12"/>
                  </a:cxn>
                  <a:cxn ang="0">
                    <a:pos x="14" y="10"/>
                  </a:cxn>
                  <a:cxn ang="0">
                    <a:pos x="14" y="8"/>
                  </a:cxn>
                  <a:cxn ang="0">
                    <a:pos x="14" y="8"/>
                  </a:cxn>
                  <a:cxn ang="0">
                    <a:pos x="2" y="0"/>
                  </a:cxn>
                  <a:cxn ang="0">
                    <a:pos x="2" y="0"/>
                  </a:cxn>
                  <a:cxn ang="0">
                    <a:pos x="2" y="4"/>
                  </a:cxn>
                  <a:cxn ang="0">
                    <a:pos x="0" y="8"/>
                  </a:cxn>
                  <a:cxn ang="0">
                    <a:pos x="0" y="8"/>
                  </a:cxn>
                </a:cxnLst>
                <a:rect l="0" t="0" r="r" b="b"/>
                <a:pathLst>
                  <a:path w="16" h="18">
                    <a:moveTo>
                      <a:pt x="0" y="8"/>
                    </a:moveTo>
                    <a:lnTo>
                      <a:pt x="0" y="8"/>
                    </a:lnTo>
                    <a:lnTo>
                      <a:pt x="6" y="12"/>
                    </a:lnTo>
                    <a:lnTo>
                      <a:pt x="6" y="12"/>
                    </a:lnTo>
                    <a:lnTo>
                      <a:pt x="12" y="16"/>
                    </a:lnTo>
                    <a:lnTo>
                      <a:pt x="12" y="16"/>
                    </a:lnTo>
                    <a:lnTo>
                      <a:pt x="16" y="18"/>
                    </a:lnTo>
                    <a:lnTo>
                      <a:pt x="16" y="18"/>
                    </a:lnTo>
                    <a:lnTo>
                      <a:pt x="16" y="12"/>
                    </a:lnTo>
                    <a:lnTo>
                      <a:pt x="16" y="12"/>
                    </a:lnTo>
                    <a:lnTo>
                      <a:pt x="14" y="10"/>
                    </a:lnTo>
                    <a:lnTo>
                      <a:pt x="14" y="8"/>
                    </a:lnTo>
                    <a:lnTo>
                      <a:pt x="14" y="8"/>
                    </a:lnTo>
                    <a:lnTo>
                      <a:pt x="2" y="0"/>
                    </a:lnTo>
                    <a:lnTo>
                      <a:pt x="2" y="0"/>
                    </a:lnTo>
                    <a:lnTo>
                      <a:pt x="2"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2" name="Freeform 358"/>
              <p:cNvSpPr/>
              <p:nvPr/>
            </p:nvSpPr>
            <p:spPr bwMode="auto">
              <a:xfrm>
                <a:off x="2489" y="543"/>
                <a:ext cx="20" cy="20"/>
              </a:xfrm>
              <a:custGeom>
                <a:avLst/>
                <a:gdLst/>
                <a:ahLst/>
                <a:cxnLst>
                  <a:cxn ang="0">
                    <a:pos x="8" y="12"/>
                  </a:cxn>
                  <a:cxn ang="0">
                    <a:pos x="8" y="12"/>
                  </a:cxn>
                  <a:cxn ang="0">
                    <a:pos x="20" y="20"/>
                  </a:cxn>
                  <a:cxn ang="0">
                    <a:pos x="20" y="20"/>
                  </a:cxn>
                  <a:cxn ang="0">
                    <a:pos x="18" y="12"/>
                  </a:cxn>
                  <a:cxn ang="0">
                    <a:pos x="18" y="12"/>
                  </a:cxn>
                  <a:cxn ang="0">
                    <a:pos x="16" y="10"/>
                  </a:cxn>
                  <a:cxn ang="0">
                    <a:pos x="14" y="8"/>
                  </a:cxn>
                  <a:cxn ang="0">
                    <a:pos x="14" y="8"/>
                  </a:cxn>
                  <a:cxn ang="0">
                    <a:pos x="0" y="0"/>
                  </a:cxn>
                  <a:cxn ang="0">
                    <a:pos x="0" y="0"/>
                  </a:cxn>
                  <a:cxn ang="0">
                    <a:pos x="0" y="4"/>
                  </a:cxn>
                  <a:cxn ang="0">
                    <a:pos x="0" y="8"/>
                  </a:cxn>
                  <a:cxn ang="0">
                    <a:pos x="0" y="8"/>
                  </a:cxn>
                  <a:cxn ang="0">
                    <a:pos x="8" y="12"/>
                  </a:cxn>
                  <a:cxn ang="0">
                    <a:pos x="8" y="12"/>
                  </a:cxn>
                </a:cxnLst>
                <a:rect l="0" t="0" r="r" b="b"/>
                <a:pathLst>
                  <a:path w="20" h="20">
                    <a:moveTo>
                      <a:pt x="8" y="12"/>
                    </a:moveTo>
                    <a:lnTo>
                      <a:pt x="8" y="12"/>
                    </a:lnTo>
                    <a:lnTo>
                      <a:pt x="20" y="20"/>
                    </a:lnTo>
                    <a:lnTo>
                      <a:pt x="20" y="20"/>
                    </a:lnTo>
                    <a:lnTo>
                      <a:pt x="18" y="12"/>
                    </a:lnTo>
                    <a:lnTo>
                      <a:pt x="18" y="12"/>
                    </a:lnTo>
                    <a:lnTo>
                      <a:pt x="16" y="10"/>
                    </a:lnTo>
                    <a:lnTo>
                      <a:pt x="14" y="8"/>
                    </a:lnTo>
                    <a:lnTo>
                      <a:pt x="14" y="8"/>
                    </a:lnTo>
                    <a:lnTo>
                      <a:pt x="0" y="0"/>
                    </a:lnTo>
                    <a:lnTo>
                      <a:pt x="0" y="0"/>
                    </a:lnTo>
                    <a:lnTo>
                      <a:pt x="0" y="4"/>
                    </a:lnTo>
                    <a:lnTo>
                      <a:pt x="0" y="8"/>
                    </a:lnTo>
                    <a:lnTo>
                      <a:pt x="0" y="8"/>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3" name="Freeform 359"/>
              <p:cNvSpPr/>
              <p:nvPr/>
            </p:nvSpPr>
            <p:spPr bwMode="auto">
              <a:xfrm>
                <a:off x="2489" y="553"/>
                <a:ext cx="22" cy="22"/>
              </a:xfrm>
              <a:custGeom>
                <a:avLst/>
                <a:gdLst/>
                <a:ahLst/>
                <a:cxnLst>
                  <a:cxn ang="0">
                    <a:pos x="22" y="22"/>
                  </a:cxn>
                  <a:cxn ang="0">
                    <a:pos x="22" y="22"/>
                  </a:cxn>
                  <a:cxn ang="0">
                    <a:pos x="20" y="14"/>
                  </a:cxn>
                  <a:cxn ang="0">
                    <a:pos x="20" y="14"/>
                  </a:cxn>
                  <a:cxn ang="0">
                    <a:pos x="16" y="10"/>
                  </a:cxn>
                  <a:cxn ang="0">
                    <a:pos x="16" y="10"/>
                  </a:cxn>
                  <a:cxn ang="0">
                    <a:pos x="0" y="0"/>
                  </a:cxn>
                  <a:cxn ang="0">
                    <a:pos x="0" y="0"/>
                  </a:cxn>
                  <a:cxn ang="0">
                    <a:pos x="4" y="8"/>
                  </a:cxn>
                  <a:cxn ang="0">
                    <a:pos x="8" y="14"/>
                  </a:cxn>
                  <a:cxn ang="0">
                    <a:pos x="14" y="20"/>
                  </a:cxn>
                  <a:cxn ang="0">
                    <a:pos x="22" y="22"/>
                  </a:cxn>
                  <a:cxn ang="0">
                    <a:pos x="22" y="22"/>
                  </a:cxn>
                </a:cxnLst>
                <a:rect l="0" t="0" r="r" b="b"/>
                <a:pathLst>
                  <a:path w="22" h="22">
                    <a:moveTo>
                      <a:pt x="22" y="22"/>
                    </a:moveTo>
                    <a:lnTo>
                      <a:pt x="22" y="22"/>
                    </a:lnTo>
                    <a:lnTo>
                      <a:pt x="20" y="14"/>
                    </a:lnTo>
                    <a:lnTo>
                      <a:pt x="20" y="14"/>
                    </a:lnTo>
                    <a:lnTo>
                      <a:pt x="16" y="10"/>
                    </a:lnTo>
                    <a:lnTo>
                      <a:pt x="16" y="10"/>
                    </a:lnTo>
                    <a:lnTo>
                      <a:pt x="0" y="0"/>
                    </a:lnTo>
                    <a:lnTo>
                      <a:pt x="0" y="0"/>
                    </a:lnTo>
                    <a:lnTo>
                      <a:pt x="4" y="8"/>
                    </a:lnTo>
                    <a:lnTo>
                      <a:pt x="8" y="14"/>
                    </a:lnTo>
                    <a:lnTo>
                      <a:pt x="14" y="20"/>
                    </a:lnTo>
                    <a:lnTo>
                      <a:pt x="22" y="22"/>
                    </a:lnTo>
                    <a:lnTo>
                      <a:pt x="22"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4" name="Freeform 360"/>
              <p:cNvSpPr/>
              <p:nvPr/>
            </p:nvSpPr>
            <p:spPr bwMode="auto">
              <a:xfrm>
                <a:off x="2501" y="515"/>
                <a:ext cx="10" cy="20"/>
              </a:xfrm>
              <a:custGeom>
                <a:avLst/>
                <a:gdLst/>
                <a:ahLst/>
                <a:cxnLst>
                  <a:cxn ang="0">
                    <a:pos x="10" y="10"/>
                  </a:cxn>
                  <a:cxn ang="0">
                    <a:pos x="10" y="10"/>
                  </a:cxn>
                  <a:cxn ang="0">
                    <a:pos x="6" y="6"/>
                  </a:cxn>
                  <a:cxn ang="0">
                    <a:pos x="6" y="6"/>
                  </a:cxn>
                  <a:cxn ang="0">
                    <a:pos x="0" y="0"/>
                  </a:cxn>
                  <a:cxn ang="0">
                    <a:pos x="0" y="0"/>
                  </a:cxn>
                  <a:cxn ang="0">
                    <a:pos x="4" y="20"/>
                  </a:cxn>
                  <a:cxn ang="0">
                    <a:pos x="4" y="20"/>
                  </a:cxn>
                  <a:cxn ang="0">
                    <a:pos x="10" y="10"/>
                  </a:cxn>
                  <a:cxn ang="0">
                    <a:pos x="10" y="10"/>
                  </a:cxn>
                  <a:cxn ang="0">
                    <a:pos x="10" y="10"/>
                  </a:cxn>
                  <a:cxn ang="0">
                    <a:pos x="10" y="10"/>
                  </a:cxn>
                </a:cxnLst>
                <a:rect l="0" t="0" r="r" b="b"/>
                <a:pathLst>
                  <a:path w="10" h="20">
                    <a:moveTo>
                      <a:pt x="10" y="10"/>
                    </a:moveTo>
                    <a:lnTo>
                      <a:pt x="10" y="10"/>
                    </a:lnTo>
                    <a:lnTo>
                      <a:pt x="6" y="6"/>
                    </a:lnTo>
                    <a:lnTo>
                      <a:pt x="6" y="6"/>
                    </a:lnTo>
                    <a:lnTo>
                      <a:pt x="0" y="0"/>
                    </a:lnTo>
                    <a:lnTo>
                      <a:pt x="0" y="0"/>
                    </a:lnTo>
                    <a:lnTo>
                      <a:pt x="4" y="20"/>
                    </a:lnTo>
                    <a:lnTo>
                      <a:pt x="4" y="20"/>
                    </a:lnTo>
                    <a:lnTo>
                      <a:pt x="10" y="10"/>
                    </a:lnTo>
                    <a:lnTo>
                      <a:pt x="10" y="10"/>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5" name="Freeform 361"/>
              <p:cNvSpPr/>
              <p:nvPr/>
            </p:nvSpPr>
            <p:spPr bwMode="auto">
              <a:xfrm>
                <a:off x="2507" y="527"/>
                <a:ext cx="12" cy="22"/>
              </a:xfrm>
              <a:custGeom>
                <a:avLst/>
                <a:gdLst/>
                <a:ahLst/>
                <a:cxnLst>
                  <a:cxn ang="0">
                    <a:pos x="2" y="22"/>
                  </a:cxn>
                  <a:cxn ang="0">
                    <a:pos x="2" y="22"/>
                  </a:cxn>
                  <a:cxn ang="0">
                    <a:pos x="4" y="18"/>
                  </a:cxn>
                  <a:cxn ang="0">
                    <a:pos x="4" y="18"/>
                  </a:cxn>
                  <a:cxn ang="0">
                    <a:pos x="8" y="10"/>
                  </a:cxn>
                  <a:cxn ang="0">
                    <a:pos x="8" y="10"/>
                  </a:cxn>
                  <a:cxn ang="0">
                    <a:pos x="12" y="6"/>
                  </a:cxn>
                  <a:cxn ang="0">
                    <a:pos x="12" y="6"/>
                  </a:cxn>
                  <a:cxn ang="0">
                    <a:pos x="10" y="2"/>
                  </a:cxn>
                  <a:cxn ang="0">
                    <a:pos x="6" y="0"/>
                  </a:cxn>
                  <a:cxn ang="0">
                    <a:pos x="6" y="0"/>
                  </a:cxn>
                  <a:cxn ang="0">
                    <a:pos x="0" y="10"/>
                  </a:cxn>
                  <a:cxn ang="0">
                    <a:pos x="0" y="10"/>
                  </a:cxn>
                  <a:cxn ang="0">
                    <a:pos x="0" y="14"/>
                  </a:cxn>
                  <a:cxn ang="0">
                    <a:pos x="0" y="16"/>
                  </a:cxn>
                  <a:cxn ang="0">
                    <a:pos x="0" y="16"/>
                  </a:cxn>
                  <a:cxn ang="0">
                    <a:pos x="2" y="22"/>
                  </a:cxn>
                  <a:cxn ang="0">
                    <a:pos x="2" y="22"/>
                  </a:cxn>
                </a:cxnLst>
                <a:rect l="0" t="0" r="r" b="b"/>
                <a:pathLst>
                  <a:path w="12" h="22">
                    <a:moveTo>
                      <a:pt x="2" y="22"/>
                    </a:moveTo>
                    <a:lnTo>
                      <a:pt x="2" y="22"/>
                    </a:lnTo>
                    <a:lnTo>
                      <a:pt x="4" y="18"/>
                    </a:lnTo>
                    <a:lnTo>
                      <a:pt x="4" y="18"/>
                    </a:lnTo>
                    <a:lnTo>
                      <a:pt x="8" y="10"/>
                    </a:lnTo>
                    <a:lnTo>
                      <a:pt x="8" y="10"/>
                    </a:lnTo>
                    <a:lnTo>
                      <a:pt x="12" y="6"/>
                    </a:lnTo>
                    <a:lnTo>
                      <a:pt x="12" y="6"/>
                    </a:lnTo>
                    <a:lnTo>
                      <a:pt x="10" y="2"/>
                    </a:lnTo>
                    <a:lnTo>
                      <a:pt x="6" y="0"/>
                    </a:lnTo>
                    <a:lnTo>
                      <a:pt x="6" y="0"/>
                    </a:lnTo>
                    <a:lnTo>
                      <a:pt x="0" y="10"/>
                    </a:lnTo>
                    <a:lnTo>
                      <a:pt x="0" y="10"/>
                    </a:lnTo>
                    <a:lnTo>
                      <a:pt x="0" y="14"/>
                    </a:lnTo>
                    <a:lnTo>
                      <a:pt x="0" y="16"/>
                    </a:lnTo>
                    <a:lnTo>
                      <a:pt x="0" y="16"/>
                    </a:lnTo>
                    <a:lnTo>
                      <a:pt x="2" y="22"/>
                    </a:lnTo>
                    <a:lnTo>
                      <a:pt x="2"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6" name="Freeform 362"/>
              <p:cNvSpPr/>
              <p:nvPr/>
            </p:nvSpPr>
            <p:spPr bwMode="auto">
              <a:xfrm>
                <a:off x="2511" y="535"/>
                <a:ext cx="12" cy="26"/>
              </a:xfrm>
              <a:custGeom>
                <a:avLst/>
                <a:gdLst/>
                <a:ahLst/>
                <a:cxnLst>
                  <a:cxn ang="0">
                    <a:pos x="8" y="14"/>
                  </a:cxn>
                  <a:cxn ang="0">
                    <a:pos x="8" y="14"/>
                  </a:cxn>
                  <a:cxn ang="0">
                    <a:pos x="12" y="8"/>
                  </a:cxn>
                  <a:cxn ang="0">
                    <a:pos x="12" y="8"/>
                  </a:cxn>
                  <a:cxn ang="0">
                    <a:pos x="12" y="4"/>
                  </a:cxn>
                  <a:cxn ang="0">
                    <a:pos x="10" y="0"/>
                  </a:cxn>
                  <a:cxn ang="0">
                    <a:pos x="10" y="0"/>
                  </a:cxn>
                  <a:cxn ang="0">
                    <a:pos x="0" y="14"/>
                  </a:cxn>
                  <a:cxn ang="0">
                    <a:pos x="0" y="14"/>
                  </a:cxn>
                  <a:cxn ang="0">
                    <a:pos x="0" y="16"/>
                  </a:cxn>
                  <a:cxn ang="0">
                    <a:pos x="0" y="18"/>
                  </a:cxn>
                  <a:cxn ang="0">
                    <a:pos x="0" y="18"/>
                  </a:cxn>
                  <a:cxn ang="0">
                    <a:pos x="2" y="26"/>
                  </a:cxn>
                  <a:cxn ang="0">
                    <a:pos x="2" y="26"/>
                  </a:cxn>
                  <a:cxn ang="0">
                    <a:pos x="8" y="14"/>
                  </a:cxn>
                  <a:cxn ang="0">
                    <a:pos x="8" y="14"/>
                  </a:cxn>
                </a:cxnLst>
                <a:rect l="0" t="0" r="r" b="b"/>
                <a:pathLst>
                  <a:path w="12" h="26">
                    <a:moveTo>
                      <a:pt x="8" y="14"/>
                    </a:moveTo>
                    <a:lnTo>
                      <a:pt x="8" y="14"/>
                    </a:lnTo>
                    <a:lnTo>
                      <a:pt x="12" y="8"/>
                    </a:lnTo>
                    <a:lnTo>
                      <a:pt x="12" y="8"/>
                    </a:lnTo>
                    <a:lnTo>
                      <a:pt x="12" y="4"/>
                    </a:lnTo>
                    <a:lnTo>
                      <a:pt x="10" y="0"/>
                    </a:lnTo>
                    <a:lnTo>
                      <a:pt x="10" y="0"/>
                    </a:lnTo>
                    <a:lnTo>
                      <a:pt x="0" y="14"/>
                    </a:lnTo>
                    <a:lnTo>
                      <a:pt x="0" y="14"/>
                    </a:lnTo>
                    <a:lnTo>
                      <a:pt x="0" y="16"/>
                    </a:lnTo>
                    <a:lnTo>
                      <a:pt x="0" y="18"/>
                    </a:lnTo>
                    <a:lnTo>
                      <a:pt x="0" y="18"/>
                    </a:lnTo>
                    <a:lnTo>
                      <a:pt x="2" y="26"/>
                    </a:lnTo>
                    <a:lnTo>
                      <a:pt x="2" y="26"/>
                    </a:lnTo>
                    <a:lnTo>
                      <a:pt x="8" y="14"/>
                    </a:lnTo>
                    <a:lnTo>
                      <a:pt x="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7" name="Freeform 363"/>
              <p:cNvSpPr/>
              <p:nvPr/>
            </p:nvSpPr>
            <p:spPr bwMode="auto">
              <a:xfrm>
                <a:off x="2513" y="545"/>
                <a:ext cx="14" cy="28"/>
              </a:xfrm>
              <a:custGeom>
                <a:avLst/>
                <a:gdLst/>
                <a:ahLst/>
                <a:cxnLst>
                  <a:cxn ang="0">
                    <a:pos x="12" y="0"/>
                  </a:cxn>
                  <a:cxn ang="0">
                    <a:pos x="12" y="0"/>
                  </a:cxn>
                  <a:cxn ang="0">
                    <a:pos x="4" y="16"/>
                  </a:cxn>
                  <a:cxn ang="0">
                    <a:pos x="4" y="16"/>
                  </a:cxn>
                  <a:cxn ang="0">
                    <a:pos x="0" y="20"/>
                  </a:cxn>
                  <a:cxn ang="0">
                    <a:pos x="0" y="20"/>
                  </a:cxn>
                  <a:cxn ang="0">
                    <a:pos x="2" y="28"/>
                  </a:cxn>
                  <a:cxn ang="0">
                    <a:pos x="2" y="28"/>
                  </a:cxn>
                  <a:cxn ang="0">
                    <a:pos x="8" y="22"/>
                  </a:cxn>
                  <a:cxn ang="0">
                    <a:pos x="12" y="16"/>
                  </a:cxn>
                  <a:cxn ang="0">
                    <a:pos x="14" y="8"/>
                  </a:cxn>
                  <a:cxn ang="0">
                    <a:pos x="12" y="0"/>
                  </a:cxn>
                  <a:cxn ang="0">
                    <a:pos x="12" y="0"/>
                  </a:cxn>
                </a:cxnLst>
                <a:rect l="0" t="0" r="r" b="b"/>
                <a:pathLst>
                  <a:path w="14" h="28">
                    <a:moveTo>
                      <a:pt x="12" y="0"/>
                    </a:moveTo>
                    <a:lnTo>
                      <a:pt x="12" y="0"/>
                    </a:lnTo>
                    <a:lnTo>
                      <a:pt x="4" y="16"/>
                    </a:lnTo>
                    <a:lnTo>
                      <a:pt x="4" y="16"/>
                    </a:lnTo>
                    <a:lnTo>
                      <a:pt x="0" y="20"/>
                    </a:lnTo>
                    <a:lnTo>
                      <a:pt x="0" y="20"/>
                    </a:lnTo>
                    <a:lnTo>
                      <a:pt x="2" y="28"/>
                    </a:lnTo>
                    <a:lnTo>
                      <a:pt x="2" y="28"/>
                    </a:lnTo>
                    <a:lnTo>
                      <a:pt x="8" y="22"/>
                    </a:lnTo>
                    <a:lnTo>
                      <a:pt x="12" y="16"/>
                    </a:lnTo>
                    <a:lnTo>
                      <a:pt x="14" y="8"/>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8" name="Freeform 364"/>
              <p:cNvSpPr/>
              <p:nvPr/>
            </p:nvSpPr>
            <p:spPr bwMode="auto">
              <a:xfrm>
                <a:off x="2635" y="675"/>
                <a:ext cx="18" cy="26"/>
              </a:xfrm>
              <a:custGeom>
                <a:avLst/>
                <a:gdLst/>
                <a:ahLst/>
                <a:cxnLst>
                  <a:cxn ang="0">
                    <a:pos x="18" y="0"/>
                  </a:cxn>
                  <a:cxn ang="0">
                    <a:pos x="18" y="0"/>
                  </a:cxn>
                  <a:cxn ang="0">
                    <a:pos x="12" y="4"/>
                  </a:cxn>
                  <a:cxn ang="0">
                    <a:pos x="6" y="6"/>
                  </a:cxn>
                  <a:cxn ang="0">
                    <a:pos x="6" y="6"/>
                  </a:cxn>
                  <a:cxn ang="0">
                    <a:pos x="0" y="10"/>
                  </a:cxn>
                  <a:cxn ang="0">
                    <a:pos x="0" y="10"/>
                  </a:cxn>
                  <a:cxn ang="0">
                    <a:pos x="0" y="12"/>
                  </a:cxn>
                  <a:cxn ang="0">
                    <a:pos x="0" y="12"/>
                  </a:cxn>
                  <a:cxn ang="0">
                    <a:pos x="6" y="26"/>
                  </a:cxn>
                  <a:cxn ang="0">
                    <a:pos x="6" y="26"/>
                  </a:cxn>
                  <a:cxn ang="0">
                    <a:pos x="18" y="0"/>
                  </a:cxn>
                  <a:cxn ang="0">
                    <a:pos x="18" y="0"/>
                  </a:cxn>
                </a:cxnLst>
                <a:rect l="0" t="0" r="r" b="b"/>
                <a:pathLst>
                  <a:path w="18" h="26">
                    <a:moveTo>
                      <a:pt x="18" y="0"/>
                    </a:moveTo>
                    <a:lnTo>
                      <a:pt x="18" y="0"/>
                    </a:lnTo>
                    <a:lnTo>
                      <a:pt x="12" y="4"/>
                    </a:lnTo>
                    <a:lnTo>
                      <a:pt x="6" y="6"/>
                    </a:lnTo>
                    <a:lnTo>
                      <a:pt x="6" y="6"/>
                    </a:lnTo>
                    <a:lnTo>
                      <a:pt x="0" y="10"/>
                    </a:lnTo>
                    <a:lnTo>
                      <a:pt x="0" y="10"/>
                    </a:lnTo>
                    <a:lnTo>
                      <a:pt x="0" y="12"/>
                    </a:lnTo>
                    <a:lnTo>
                      <a:pt x="0" y="12"/>
                    </a:lnTo>
                    <a:lnTo>
                      <a:pt x="6" y="26"/>
                    </a:lnTo>
                    <a:lnTo>
                      <a:pt x="6" y="26"/>
                    </a:lnTo>
                    <a:lnTo>
                      <a:pt x="18" y="0"/>
                    </a:lnTo>
                    <a:lnTo>
                      <a:pt x="1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9" name="Freeform 365"/>
              <p:cNvSpPr/>
              <p:nvPr/>
            </p:nvSpPr>
            <p:spPr bwMode="auto">
              <a:xfrm>
                <a:off x="2623" y="687"/>
                <a:ext cx="16" cy="34"/>
              </a:xfrm>
              <a:custGeom>
                <a:avLst/>
                <a:gdLst/>
                <a:ahLst/>
                <a:cxnLst>
                  <a:cxn ang="0">
                    <a:pos x="0" y="8"/>
                  </a:cxn>
                  <a:cxn ang="0">
                    <a:pos x="0" y="8"/>
                  </a:cxn>
                  <a:cxn ang="0">
                    <a:pos x="2" y="16"/>
                  </a:cxn>
                  <a:cxn ang="0">
                    <a:pos x="2" y="16"/>
                  </a:cxn>
                  <a:cxn ang="0">
                    <a:pos x="6" y="28"/>
                  </a:cxn>
                  <a:cxn ang="0">
                    <a:pos x="6" y="28"/>
                  </a:cxn>
                  <a:cxn ang="0">
                    <a:pos x="8" y="34"/>
                  </a:cxn>
                  <a:cxn ang="0">
                    <a:pos x="8" y="34"/>
                  </a:cxn>
                  <a:cxn ang="0">
                    <a:pos x="12" y="26"/>
                  </a:cxn>
                  <a:cxn ang="0">
                    <a:pos x="12" y="26"/>
                  </a:cxn>
                  <a:cxn ang="0">
                    <a:pos x="14" y="22"/>
                  </a:cxn>
                  <a:cxn ang="0">
                    <a:pos x="16" y="18"/>
                  </a:cxn>
                  <a:cxn ang="0">
                    <a:pos x="16" y="18"/>
                  </a:cxn>
                  <a:cxn ang="0">
                    <a:pos x="10" y="0"/>
                  </a:cxn>
                  <a:cxn ang="0">
                    <a:pos x="10" y="0"/>
                  </a:cxn>
                  <a:cxn ang="0">
                    <a:pos x="4" y="4"/>
                  </a:cxn>
                  <a:cxn ang="0">
                    <a:pos x="2" y="6"/>
                  </a:cxn>
                  <a:cxn ang="0">
                    <a:pos x="0" y="8"/>
                  </a:cxn>
                  <a:cxn ang="0">
                    <a:pos x="0" y="8"/>
                  </a:cxn>
                </a:cxnLst>
                <a:rect l="0" t="0" r="r" b="b"/>
                <a:pathLst>
                  <a:path w="16" h="34">
                    <a:moveTo>
                      <a:pt x="0" y="8"/>
                    </a:moveTo>
                    <a:lnTo>
                      <a:pt x="0" y="8"/>
                    </a:lnTo>
                    <a:lnTo>
                      <a:pt x="2" y="16"/>
                    </a:lnTo>
                    <a:lnTo>
                      <a:pt x="2" y="16"/>
                    </a:lnTo>
                    <a:lnTo>
                      <a:pt x="6" y="28"/>
                    </a:lnTo>
                    <a:lnTo>
                      <a:pt x="6" y="28"/>
                    </a:lnTo>
                    <a:lnTo>
                      <a:pt x="8" y="34"/>
                    </a:lnTo>
                    <a:lnTo>
                      <a:pt x="8" y="34"/>
                    </a:lnTo>
                    <a:lnTo>
                      <a:pt x="12" y="26"/>
                    </a:lnTo>
                    <a:lnTo>
                      <a:pt x="12" y="26"/>
                    </a:lnTo>
                    <a:lnTo>
                      <a:pt x="14" y="22"/>
                    </a:lnTo>
                    <a:lnTo>
                      <a:pt x="16" y="18"/>
                    </a:lnTo>
                    <a:lnTo>
                      <a:pt x="16" y="18"/>
                    </a:lnTo>
                    <a:lnTo>
                      <a:pt x="10" y="0"/>
                    </a:lnTo>
                    <a:lnTo>
                      <a:pt x="10" y="0"/>
                    </a:lnTo>
                    <a:lnTo>
                      <a:pt x="4" y="4"/>
                    </a:lnTo>
                    <a:lnTo>
                      <a:pt x="2" y="6"/>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0" name="Freeform 366"/>
              <p:cNvSpPr/>
              <p:nvPr/>
            </p:nvSpPr>
            <p:spPr bwMode="auto">
              <a:xfrm>
                <a:off x="2613" y="697"/>
                <a:ext cx="16" cy="40"/>
              </a:xfrm>
              <a:custGeom>
                <a:avLst/>
                <a:gdLst/>
                <a:ahLst/>
                <a:cxnLst>
                  <a:cxn ang="0">
                    <a:pos x="16" y="30"/>
                  </a:cxn>
                  <a:cxn ang="0">
                    <a:pos x="16" y="30"/>
                  </a:cxn>
                  <a:cxn ang="0">
                    <a:pos x="16" y="26"/>
                  </a:cxn>
                  <a:cxn ang="0">
                    <a:pos x="14" y="24"/>
                  </a:cxn>
                  <a:cxn ang="0">
                    <a:pos x="14" y="24"/>
                  </a:cxn>
                  <a:cxn ang="0">
                    <a:pos x="6" y="0"/>
                  </a:cxn>
                  <a:cxn ang="0">
                    <a:pos x="6" y="0"/>
                  </a:cxn>
                  <a:cxn ang="0">
                    <a:pos x="2" y="6"/>
                  </a:cxn>
                  <a:cxn ang="0">
                    <a:pos x="0" y="8"/>
                  </a:cxn>
                  <a:cxn ang="0">
                    <a:pos x="0" y="12"/>
                  </a:cxn>
                  <a:cxn ang="0">
                    <a:pos x="0" y="12"/>
                  </a:cxn>
                  <a:cxn ang="0">
                    <a:pos x="4" y="22"/>
                  </a:cxn>
                  <a:cxn ang="0">
                    <a:pos x="4" y="22"/>
                  </a:cxn>
                  <a:cxn ang="0">
                    <a:pos x="10" y="40"/>
                  </a:cxn>
                  <a:cxn ang="0">
                    <a:pos x="10" y="40"/>
                  </a:cxn>
                  <a:cxn ang="0">
                    <a:pos x="16" y="30"/>
                  </a:cxn>
                  <a:cxn ang="0">
                    <a:pos x="16" y="30"/>
                  </a:cxn>
                </a:cxnLst>
                <a:rect l="0" t="0" r="r" b="b"/>
                <a:pathLst>
                  <a:path w="16" h="40">
                    <a:moveTo>
                      <a:pt x="16" y="30"/>
                    </a:moveTo>
                    <a:lnTo>
                      <a:pt x="16" y="30"/>
                    </a:lnTo>
                    <a:lnTo>
                      <a:pt x="16" y="26"/>
                    </a:lnTo>
                    <a:lnTo>
                      <a:pt x="14" y="24"/>
                    </a:lnTo>
                    <a:lnTo>
                      <a:pt x="14" y="24"/>
                    </a:lnTo>
                    <a:lnTo>
                      <a:pt x="6" y="0"/>
                    </a:lnTo>
                    <a:lnTo>
                      <a:pt x="6" y="0"/>
                    </a:lnTo>
                    <a:lnTo>
                      <a:pt x="2" y="6"/>
                    </a:lnTo>
                    <a:lnTo>
                      <a:pt x="0" y="8"/>
                    </a:lnTo>
                    <a:lnTo>
                      <a:pt x="0" y="12"/>
                    </a:lnTo>
                    <a:lnTo>
                      <a:pt x="0" y="12"/>
                    </a:lnTo>
                    <a:lnTo>
                      <a:pt x="4" y="22"/>
                    </a:lnTo>
                    <a:lnTo>
                      <a:pt x="4" y="22"/>
                    </a:lnTo>
                    <a:lnTo>
                      <a:pt x="10" y="40"/>
                    </a:lnTo>
                    <a:lnTo>
                      <a:pt x="10" y="40"/>
                    </a:lnTo>
                    <a:lnTo>
                      <a:pt x="16" y="30"/>
                    </a:lnTo>
                    <a:lnTo>
                      <a:pt x="1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1" name="Freeform 367"/>
              <p:cNvSpPr/>
              <p:nvPr/>
            </p:nvSpPr>
            <p:spPr bwMode="auto">
              <a:xfrm>
                <a:off x="2607" y="711"/>
                <a:ext cx="14" cy="42"/>
              </a:xfrm>
              <a:custGeom>
                <a:avLst/>
                <a:gdLst/>
                <a:ahLst/>
                <a:cxnLst>
                  <a:cxn ang="0">
                    <a:pos x="14" y="32"/>
                  </a:cxn>
                  <a:cxn ang="0">
                    <a:pos x="14" y="32"/>
                  </a:cxn>
                  <a:cxn ang="0">
                    <a:pos x="14" y="28"/>
                  </a:cxn>
                  <a:cxn ang="0">
                    <a:pos x="12" y="24"/>
                  </a:cxn>
                  <a:cxn ang="0">
                    <a:pos x="12" y="24"/>
                  </a:cxn>
                  <a:cxn ang="0">
                    <a:pos x="4" y="0"/>
                  </a:cxn>
                  <a:cxn ang="0">
                    <a:pos x="4" y="0"/>
                  </a:cxn>
                  <a:cxn ang="0">
                    <a:pos x="0" y="10"/>
                  </a:cxn>
                  <a:cxn ang="0">
                    <a:pos x="0" y="22"/>
                  </a:cxn>
                  <a:cxn ang="0">
                    <a:pos x="4" y="32"/>
                  </a:cxn>
                  <a:cxn ang="0">
                    <a:pos x="10" y="42"/>
                  </a:cxn>
                  <a:cxn ang="0">
                    <a:pos x="10" y="42"/>
                  </a:cxn>
                  <a:cxn ang="0">
                    <a:pos x="14" y="32"/>
                  </a:cxn>
                  <a:cxn ang="0">
                    <a:pos x="14" y="32"/>
                  </a:cxn>
                </a:cxnLst>
                <a:rect l="0" t="0" r="r" b="b"/>
                <a:pathLst>
                  <a:path w="14" h="42">
                    <a:moveTo>
                      <a:pt x="14" y="32"/>
                    </a:moveTo>
                    <a:lnTo>
                      <a:pt x="14" y="32"/>
                    </a:lnTo>
                    <a:lnTo>
                      <a:pt x="14" y="28"/>
                    </a:lnTo>
                    <a:lnTo>
                      <a:pt x="12" y="24"/>
                    </a:lnTo>
                    <a:lnTo>
                      <a:pt x="12" y="24"/>
                    </a:lnTo>
                    <a:lnTo>
                      <a:pt x="4" y="0"/>
                    </a:lnTo>
                    <a:lnTo>
                      <a:pt x="4" y="0"/>
                    </a:lnTo>
                    <a:lnTo>
                      <a:pt x="0" y="10"/>
                    </a:lnTo>
                    <a:lnTo>
                      <a:pt x="0" y="22"/>
                    </a:lnTo>
                    <a:lnTo>
                      <a:pt x="4" y="32"/>
                    </a:lnTo>
                    <a:lnTo>
                      <a:pt x="10" y="42"/>
                    </a:lnTo>
                    <a:lnTo>
                      <a:pt x="10" y="42"/>
                    </a:lnTo>
                    <a:lnTo>
                      <a:pt x="14" y="32"/>
                    </a:lnTo>
                    <a:lnTo>
                      <a:pt x="14"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2" name="Freeform 368"/>
              <p:cNvSpPr/>
              <p:nvPr/>
            </p:nvSpPr>
            <p:spPr bwMode="auto">
              <a:xfrm>
                <a:off x="2645" y="677"/>
                <a:ext cx="16" cy="26"/>
              </a:xfrm>
              <a:custGeom>
                <a:avLst/>
                <a:gdLst/>
                <a:ahLst/>
                <a:cxnLst>
                  <a:cxn ang="0">
                    <a:pos x="16" y="20"/>
                  </a:cxn>
                  <a:cxn ang="0">
                    <a:pos x="16" y="20"/>
                  </a:cxn>
                  <a:cxn ang="0">
                    <a:pos x="14" y="12"/>
                  </a:cxn>
                  <a:cxn ang="0">
                    <a:pos x="14" y="12"/>
                  </a:cxn>
                  <a:cxn ang="0">
                    <a:pos x="12" y="6"/>
                  </a:cxn>
                  <a:cxn ang="0">
                    <a:pos x="12" y="0"/>
                  </a:cxn>
                  <a:cxn ang="0">
                    <a:pos x="12" y="0"/>
                  </a:cxn>
                  <a:cxn ang="0">
                    <a:pos x="0" y="26"/>
                  </a:cxn>
                  <a:cxn ang="0">
                    <a:pos x="0" y="26"/>
                  </a:cxn>
                  <a:cxn ang="0">
                    <a:pos x="14" y="20"/>
                  </a:cxn>
                  <a:cxn ang="0">
                    <a:pos x="14" y="20"/>
                  </a:cxn>
                  <a:cxn ang="0">
                    <a:pos x="16" y="20"/>
                  </a:cxn>
                  <a:cxn ang="0">
                    <a:pos x="16" y="20"/>
                  </a:cxn>
                </a:cxnLst>
                <a:rect l="0" t="0" r="r" b="b"/>
                <a:pathLst>
                  <a:path w="16" h="26">
                    <a:moveTo>
                      <a:pt x="16" y="20"/>
                    </a:moveTo>
                    <a:lnTo>
                      <a:pt x="16" y="20"/>
                    </a:lnTo>
                    <a:lnTo>
                      <a:pt x="14" y="12"/>
                    </a:lnTo>
                    <a:lnTo>
                      <a:pt x="14" y="12"/>
                    </a:lnTo>
                    <a:lnTo>
                      <a:pt x="12" y="6"/>
                    </a:lnTo>
                    <a:lnTo>
                      <a:pt x="12" y="0"/>
                    </a:lnTo>
                    <a:lnTo>
                      <a:pt x="12" y="0"/>
                    </a:lnTo>
                    <a:lnTo>
                      <a:pt x="0" y="26"/>
                    </a:lnTo>
                    <a:lnTo>
                      <a:pt x="0" y="26"/>
                    </a:lnTo>
                    <a:lnTo>
                      <a:pt x="14" y="20"/>
                    </a:lnTo>
                    <a:lnTo>
                      <a:pt x="14" y="20"/>
                    </a:lnTo>
                    <a:lnTo>
                      <a:pt x="16" y="20"/>
                    </a:lnTo>
                    <a:lnTo>
                      <a:pt x="1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3" name="Freeform 369"/>
              <p:cNvSpPr/>
              <p:nvPr/>
            </p:nvSpPr>
            <p:spPr bwMode="auto">
              <a:xfrm>
                <a:off x="2637" y="701"/>
                <a:ext cx="26" cy="22"/>
              </a:xfrm>
              <a:custGeom>
                <a:avLst/>
                <a:gdLst/>
                <a:ahLst/>
                <a:cxnLst>
                  <a:cxn ang="0">
                    <a:pos x="24" y="0"/>
                  </a:cxn>
                  <a:cxn ang="0">
                    <a:pos x="24" y="0"/>
                  </a:cxn>
                  <a:cxn ang="0">
                    <a:pos x="6" y="6"/>
                  </a:cxn>
                  <a:cxn ang="0">
                    <a:pos x="6" y="6"/>
                  </a:cxn>
                  <a:cxn ang="0">
                    <a:pos x="4" y="10"/>
                  </a:cxn>
                  <a:cxn ang="0">
                    <a:pos x="4" y="14"/>
                  </a:cxn>
                  <a:cxn ang="0">
                    <a:pos x="4" y="14"/>
                  </a:cxn>
                  <a:cxn ang="0">
                    <a:pos x="0" y="22"/>
                  </a:cxn>
                  <a:cxn ang="0">
                    <a:pos x="0" y="22"/>
                  </a:cxn>
                  <a:cxn ang="0">
                    <a:pos x="6" y="18"/>
                  </a:cxn>
                  <a:cxn ang="0">
                    <a:pos x="6" y="18"/>
                  </a:cxn>
                  <a:cxn ang="0">
                    <a:pos x="16" y="14"/>
                  </a:cxn>
                  <a:cxn ang="0">
                    <a:pos x="16" y="14"/>
                  </a:cxn>
                  <a:cxn ang="0">
                    <a:pos x="24" y="10"/>
                  </a:cxn>
                  <a:cxn ang="0">
                    <a:pos x="24" y="10"/>
                  </a:cxn>
                  <a:cxn ang="0">
                    <a:pos x="26" y="10"/>
                  </a:cxn>
                  <a:cxn ang="0">
                    <a:pos x="24" y="6"/>
                  </a:cxn>
                  <a:cxn ang="0">
                    <a:pos x="24" y="0"/>
                  </a:cxn>
                  <a:cxn ang="0">
                    <a:pos x="24" y="0"/>
                  </a:cxn>
                </a:cxnLst>
                <a:rect l="0" t="0" r="r" b="b"/>
                <a:pathLst>
                  <a:path w="26" h="22">
                    <a:moveTo>
                      <a:pt x="24" y="0"/>
                    </a:moveTo>
                    <a:lnTo>
                      <a:pt x="24" y="0"/>
                    </a:lnTo>
                    <a:lnTo>
                      <a:pt x="6" y="6"/>
                    </a:lnTo>
                    <a:lnTo>
                      <a:pt x="6" y="6"/>
                    </a:lnTo>
                    <a:lnTo>
                      <a:pt x="4" y="10"/>
                    </a:lnTo>
                    <a:lnTo>
                      <a:pt x="4" y="14"/>
                    </a:lnTo>
                    <a:lnTo>
                      <a:pt x="4" y="14"/>
                    </a:lnTo>
                    <a:lnTo>
                      <a:pt x="0" y="22"/>
                    </a:lnTo>
                    <a:lnTo>
                      <a:pt x="0" y="22"/>
                    </a:lnTo>
                    <a:lnTo>
                      <a:pt x="6" y="18"/>
                    </a:lnTo>
                    <a:lnTo>
                      <a:pt x="6" y="18"/>
                    </a:lnTo>
                    <a:lnTo>
                      <a:pt x="16" y="14"/>
                    </a:lnTo>
                    <a:lnTo>
                      <a:pt x="16" y="14"/>
                    </a:lnTo>
                    <a:lnTo>
                      <a:pt x="24" y="10"/>
                    </a:lnTo>
                    <a:lnTo>
                      <a:pt x="24" y="10"/>
                    </a:lnTo>
                    <a:lnTo>
                      <a:pt x="26" y="10"/>
                    </a:lnTo>
                    <a:lnTo>
                      <a:pt x="24" y="6"/>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4" name="Freeform 370"/>
              <p:cNvSpPr/>
              <p:nvPr/>
            </p:nvSpPr>
            <p:spPr bwMode="auto">
              <a:xfrm>
                <a:off x="2629" y="717"/>
                <a:ext cx="32" cy="24"/>
              </a:xfrm>
              <a:custGeom>
                <a:avLst/>
                <a:gdLst/>
                <a:ahLst/>
                <a:cxnLst>
                  <a:cxn ang="0">
                    <a:pos x="32" y="0"/>
                  </a:cxn>
                  <a:cxn ang="0">
                    <a:pos x="32" y="0"/>
                  </a:cxn>
                  <a:cxn ang="0">
                    <a:pos x="10" y="8"/>
                  </a:cxn>
                  <a:cxn ang="0">
                    <a:pos x="10" y="8"/>
                  </a:cxn>
                  <a:cxn ang="0">
                    <a:pos x="8" y="10"/>
                  </a:cxn>
                  <a:cxn ang="0">
                    <a:pos x="4" y="12"/>
                  </a:cxn>
                  <a:cxn ang="0">
                    <a:pos x="4" y="12"/>
                  </a:cxn>
                  <a:cxn ang="0">
                    <a:pos x="0" y="24"/>
                  </a:cxn>
                  <a:cxn ang="0">
                    <a:pos x="0" y="24"/>
                  </a:cxn>
                  <a:cxn ang="0">
                    <a:pos x="20" y="16"/>
                  </a:cxn>
                  <a:cxn ang="0">
                    <a:pos x="20" y="16"/>
                  </a:cxn>
                  <a:cxn ang="0">
                    <a:pos x="30" y="12"/>
                  </a:cxn>
                  <a:cxn ang="0">
                    <a:pos x="30" y="12"/>
                  </a:cxn>
                  <a:cxn ang="0">
                    <a:pos x="32" y="10"/>
                  </a:cxn>
                  <a:cxn ang="0">
                    <a:pos x="32" y="6"/>
                  </a:cxn>
                  <a:cxn ang="0">
                    <a:pos x="32" y="0"/>
                  </a:cxn>
                  <a:cxn ang="0">
                    <a:pos x="32" y="0"/>
                  </a:cxn>
                </a:cxnLst>
                <a:rect l="0" t="0" r="r" b="b"/>
                <a:pathLst>
                  <a:path w="32" h="24">
                    <a:moveTo>
                      <a:pt x="32" y="0"/>
                    </a:moveTo>
                    <a:lnTo>
                      <a:pt x="32" y="0"/>
                    </a:lnTo>
                    <a:lnTo>
                      <a:pt x="10" y="8"/>
                    </a:lnTo>
                    <a:lnTo>
                      <a:pt x="10" y="8"/>
                    </a:lnTo>
                    <a:lnTo>
                      <a:pt x="8" y="10"/>
                    </a:lnTo>
                    <a:lnTo>
                      <a:pt x="4" y="12"/>
                    </a:lnTo>
                    <a:lnTo>
                      <a:pt x="4" y="12"/>
                    </a:lnTo>
                    <a:lnTo>
                      <a:pt x="0" y="24"/>
                    </a:lnTo>
                    <a:lnTo>
                      <a:pt x="0" y="24"/>
                    </a:lnTo>
                    <a:lnTo>
                      <a:pt x="20" y="16"/>
                    </a:lnTo>
                    <a:lnTo>
                      <a:pt x="20" y="16"/>
                    </a:lnTo>
                    <a:lnTo>
                      <a:pt x="30" y="12"/>
                    </a:lnTo>
                    <a:lnTo>
                      <a:pt x="30" y="12"/>
                    </a:lnTo>
                    <a:lnTo>
                      <a:pt x="32" y="10"/>
                    </a:lnTo>
                    <a:lnTo>
                      <a:pt x="32" y="6"/>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5" name="Freeform 371"/>
              <p:cNvSpPr/>
              <p:nvPr/>
            </p:nvSpPr>
            <p:spPr bwMode="auto">
              <a:xfrm>
                <a:off x="2623" y="733"/>
                <a:ext cx="34" cy="22"/>
              </a:xfrm>
              <a:custGeom>
                <a:avLst/>
                <a:gdLst/>
                <a:ahLst/>
                <a:cxnLst>
                  <a:cxn ang="0">
                    <a:pos x="34" y="0"/>
                  </a:cxn>
                  <a:cxn ang="0">
                    <a:pos x="34" y="0"/>
                  </a:cxn>
                  <a:cxn ang="0">
                    <a:pos x="12" y="8"/>
                  </a:cxn>
                  <a:cxn ang="0">
                    <a:pos x="12" y="8"/>
                  </a:cxn>
                  <a:cxn ang="0">
                    <a:pos x="8" y="10"/>
                  </a:cxn>
                  <a:cxn ang="0">
                    <a:pos x="4" y="12"/>
                  </a:cxn>
                  <a:cxn ang="0">
                    <a:pos x="4" y="12"/>
                  </a:cxn>
                  <a:cxn ang="0">
                    <a:pos x="0" y="22"/>
                  </a:cxn>
                  <a:cxn ang="0">
                    <a:pos x="0" y="22"/>
                  </a:cxn>
                  <a:cxn ang="0">
                    <a:pos x="12" y="22"/>
                  </a:cxn>
                  <a:cxn ang="0">
                    <a:pos x="22" y="16"/>
                  </a:cxn>
                  <a:cxn ang="0">
                    <a:pos x="30" y="8"/>
                  </a:cxn>
                  <a:cxn ang="0">
                    <a:pos x="34" y="0"/>
                  </a:cxn>
                  <a:cxn ang="0">
                    <a:pos x="34" y="0"/>
                  </a:cxn>
                </a:cxnLst>
                <a:rect l="0" t="0" r="r" b="b"/>
                <a:pathLst>
                  <a:path w="34" h="22">
                    <a:moveTo>
                      <a:pt x="34" y="0"/>
                    </a:moveTo>
                    <a:lnTo>
                      <a:pt x="34" y="0"/>
                    </a:lnTo>
                    <a:lnTo>
                      <a:pt x="12" y="8"/>
                    </a:lnTo>
                    <a:lnTo>
                      <a:pt x="12" y="8"/>
                    </a:lnTo>
                    <a:lnTo>
                      <a:pt x="8" y="10"/>
                    </a:lnTo>
                    <a:lnTo>
                      <a:pt x="4" y="12"/>
                    </a:lnTo>
                    <a:lnTo>
                      <a:pt x="4" y="12"/>
                    </a:lnTo>
                    <a:lnTo>
                      <a:pt x="0" y="22"/>
                    </a:lnTo>
                    <a:lnTo>
                      <a:pt x="0" y="22"/>
                    </a:lnTo>
                    <a:lnTo>
                      <a:pt x="12" y="22"/>
                    </a:lnTo>
                    <a:lnTo>
                      <a:pt x="22" y="16"/>
                    </a:lnTo>
                    <a:lnTo>
                      <a:pt x="30" y="8"/>
                    </a:lnTo>
                    <a:lnTo>
                      <a:pt x="34" y="0"/>
                    </a:lnTo>
                    <a:lnTo>
                      <a:pt x="3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6" name="Freeform 372"/>
              <p:cNvSpPr/>
              <p:nvPr/>
            </p:nvSpPr>
            <p:spPr bwMode="auto">
              <a:xfrm>
                <a:off x="2729" y="737"/>
                <a:ext cx="26" cy="12"/>
              </a:xfrm>
              <a:custGeom>
                <a:avLst/>
                <a:gdLst/>
                <a:ahLst/>
                <a:cxnLst>
                  <a:cxn ang="0">
                    <a:pos x="26" y="12"/>
                  </a:cxn>
                  <a:cxn ang="0">
                    <a:pos x="26" y="12"/>
                  </a:cxn>
                  <a:cxn ang="0">
                    <a:pos x="22" y="8"/>
                  </a:cxn>
                  <a:cxn ang="0">
                    <a:pos x="16" y="4"/>
                  </a:cxn>
                  <a:cxn ang="0">
                    <a:pos x="16" y="4"/>
                  </a:cxn>
                  <a:cxn ang="0">
                    <a:pos x="10" y="0"/>
                  </a:cxn>
                  <a:cxn ang="0">
                    <a:pos x="10" y="0"/>
                  </a:cxn>
                  <a:cxn ang="0">
                    <a:pos x="10" y="0"/>
                  </a:cxn>
                  <a:cxn ang="0">
                    <a:pos x="10" y="0"/>
                  </a:cxn>
                  <a:cxn ang="0">
                    <a:pos x="0" y="12"/>
                  </a:cxn>
                  <a:cxn ang="0">
                    <a:pos x="0" y="12"/>
                  </a:cxn>
                  <a:cxn ang="0">
                    <a:pos x="26" y="12"/>
                  </a:cxn>
                  <a:cxn ang="0">
                    <a:pos x="26" y="12"/>
                  </a:cxn>
                </a:cxnLst>
                <a:rect l="0" t="0" r="r" b="b"/>
                <a:pathLst>
                  <a:path w="26" h="12">
                    <a:moveTo>
                      <a:pt x="26" y="12"/>
                    </a:moveTo>
                    <a:lnTo>
                      <a:pt x="26" y="12"/>
                    </a:lnTo>
                    <a:lnTo>
                      <a:pt x="22" y="8"/>
                    </a:lnTo>
                    <a:lnTo>
                      <a:pt x="16" y="4"/>
                    </a:lnTo>
                    <a:lnTo>
                      <a:pt x="16" y="4"/>
                    </a:lnTo>
                    <a:lnTo>
                      <a:pt x="10" y="0"/>
                    </a:lnTo>
                    <a:lnTo>
                      <a:pt x="10" y="0"/>
                    </a:lnTo>
                    <a:lnTo>
                      <a:pt x="10" y="0"/>
                    </a:lnTo>
                    <a:lnTo>
                      <a:pt x="10" y="0"/>
                    </a:lnTo>
                    <a:lnTo>
                      <a:pt x="0" y="12"/>
                    </a:lnTo>
                    <a:lnTo>
                      <a:pt x="0" y="12"/>
                    </a:lnTo>
                    <a:lnTo>
                      <a:pt x="26" y="12"/>
                    </a:lnTo>
                    <a:lnTo>
                      <a:pt x="2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7" name="Freeform 373"/>
              <p:cNvSpPr/>
              <p:nvPr/>
            </p:nvSpPr>
            <p:spPr bwMode="auto">
              <a:xfrm>
                <a:off x="2711" y="729"/>
                <a:ext cx="26" cy="20"/>
              </a:xfrm>
              <a:custGeom>
                <a:avLst/>
                <a:gdLst/>
                <a:ahLst/>
                <a:cxnLst>
                  <a:cxn ang="0">
                    <a:pos x="4" y="16"/>
                  </a:cxn>
                  <a:cxn ang="0">
                    <a:pos x="4" y="16"/>
                  </a:cxn>
                  <a:cxn ang="0">
                    <a:pos x="0" y="20"/>
                  </a:cxn>
                  <a:cxn ang="0">
                    <a:pos x="0" y="20"/>
                  </a:cxn>
                  <a:cxn ang="0">
                    <a:pos x="8" y="20"/>
                  </a:cxn>
                  <a:cxn ang="0">
                    <a:pos x="8" y="20"/>
                  </a:cxn>
                  <a:cxn ang="0">
                    <a:pos x="10" y="20"/>
                  </a:cxn>
                  <a:cxn ang="0">
                    <a:pos x="14" y="20"/>
                  </a:cxn>
                  <a:cxn ang="0">
                    <a:pos x="14" y="20"/>
                  </a:cxn>
                  <a:cxn ang="0">
                    <a:pos x="26" y="6"/>
                  </a:cxn>
                  <a:cxn ang="0">
                    <a:pos x="26" y="6"/>
                  </a:cxn>
                  <a:cxn ang="0">
                    <a:pos x="20" y="2"/>
                  </a:cxn>
                  <a:cxn ang="0">
                    <a:pos x="16" y="0"/>
                  </a:cxn>
                  <a:cxn ang="0">
                    <a:pos x="16" y="0"/>
                  </a:cxn>
                  <a:cxn ang="0">
                    <a:pos x="10" y="6"/>
                  </a:cxn>
                  <a:cxn ang="0">
                    <a:pos x="10" y="6"/>
                  </a:cxn>
                  <a:cxn ang="0">
                    <a:pos x="4" y="16"/>
                  </a:cxn>
                  <a:cxn ang="0">
                    <a:pos x="4" y="16"/>
                  </a:cxn>
                </a:cxnLst>
                <a:rect l="0" t="0" r="r" b="b"/>
                <a:pathLst>
                  <a:path w="26" h="20">
                    <a:moveTo>
                      <a:pt x="4" y="16"/>
                    </a:moveTo>
                    <a:lnTo>
                      <a:pt x="4" y="16"/>
                    </a:lnTo>
                    <a:lnTo>
                      <a:pt x="0" y="20"/>
                    </a:lnTo>
                    <a:lnTo>
                      <a:pt x="0" y="20"/>
                    </a:lnTo>
                    <a:lnTo>
                      <a:pt x="8" y="20"/>
                    </a:lnTo>
                    <a:lnTo>
                      <a:pt x="8" y="20"/>
                    </a:lnTo>
                    <a:lnTo>
                      <a:pt x="10" y="20"/>
                    </a:lnTo>
                    <a:lnTo>
                      <a:pt x="14" y="20"/>
                    </a:lnTo>
                    <a:lnTo>
                      <a:pt x="14" y="20"/>
                    </a:lnTo>
                    <a:lnTo>
                      <a:pt x="26" y="6"/>
                    </a:lnTo>
                    <a:lnTo>
                      <a:pt x="26" y="6"/>
                    </a:lnTo>
                    <a:lnTo>
                      <a:pt x="20" y="2"/>
                    </a:lnTo>
                    <a:lnTo>
                      <a:pt x="16" y="0"/>
                    </a:lnTo>
                    <a:lnTo>
                      <a:pt x="16" y="0"/>
                    </a:lnTo>
                    <a:lnTo>
                      <a:pt x="10" y="6"/>
                    </a:lnTo>
                    <a:lnTo>
                      <a:pt x="10" y="6"/>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8" name="Freeform 374"/>
              <p:cNvSpPr/>
              <p:nvPr/>
            </p:nvSpPr>
            <p:spPr bwMode="auto">
              <a:xfrm>
                <a:off x="2693" y="725"/>
                <a:ext cx="30" cy="24"/>
              </a:xfrm>
              <a:custGeom>
                <a:avLst/>
                <a:gdLst/>
                <a:ahLst/>
                <a:cxnLst>
                  <a:cxn ang="0">
                    <a:pos x="12" y="10"/>
                  </a:cxn>
                  <a:cxn ang="0">
                    <a:pos x="12" y="10"/>
                  </a:cxn>
                  <a:cxn ang="0">
                    <a:pos x="0" y="24"/>
                  </a:cxn>
                  <a:cxn ang="0">
                    <a:pos x="0" y="24"/>
                  </a:cxn>
                  <a:cxn ang="0">
                    <a:pos x="10" y="24"/>
                  </a:cxn>
                  <a:cxn ang="0">
                    <a:pos x="10" y="24"/>
                  </a:cxn>
                  <a:cxn ang="0">
                    <a:pos x="14" y="22"/>
                  </a:cxn>
                  <a:cxn ang="0">
                    <a:pos x="16" y="20"/>
                  </a:cxn>
                  <a:cxn ang="0">
                    <a:pos x="16" y="20"/>
                  </a:cxn>
                  <a:cxn ang="0">
                    <a:pos x="30" y="4"/>
                  </a:cxn>
                  <a:cxn ang="0">
                    <a:pos x="30" y="4"/>
                  </a:cxn>
                  <a:cxn ang="0">
                    <a:pos x="24" y="2"/>
                  </a:cxn>
                  <a:cxn ang="0">
                    <a:pos x="20" y="0"/>
                  </a:cxn>
                  <a:cxn ang="0">
                    <a:pos x="18" y="2"/>
                  </a:cxn>
                  <a:cxn ang="0">
                    <a:pos x="18" y="2"/>
                  </a:cxn>
                  <a:cxn ang="0">
                    <a:pos x="12" y="10"/>
                  </a:cxn>
                  <a:cxn ang="0">
                    <a:pos x="12" y="10"/>
                  </a:cxn>
                </a:cxnLst>
                <a:rect l="0" t="0" r="r" b="b"/>
                <a:pathLst>
                  <a:path w="30" h="24">
                    <a:moveTo>
                      <a:pt x="12" y="10"/>
                    </a:moveTo>
                    <a:lnTo>
                      <a:pt x="12" y="10"/>
                    </a:lnTo>
                    <a:lnTo>
                      <a:pt x="0" y="24"/>
                    </a:lnTo>
                    <a:lnTo>
                      <a:pt x="0" y="24"/>
                    </a:lnTo>
                    <a:lnTo>
                      <a:pt x="10" y="24"/>
                    </a:lnTo>
                    <a:lnTo>
                      <a:pt x="10" y="24"/>
                    </a:lnTo>
                    <a:lnTo>
                      <a:pt x="14" y="22"/>
                    </a:lnTo>
                    <a:lnTo>
                      <a:pt x="16" y="20"/>
                    </a:lnTo>
                    <a:lnTo>
                      <a:pt x="16" y="20"/>
                    </a:lnTo>
                    <a:lnTo>
                      <a:pt x="30" y="4"/>
                    </a:lnTo>
                    <a:lnTo>
                      <a:pt x="30" y="4"/>
                    </a:lnTo>
                    <a:lnTo>
                      <a:pt x="24" y="2"/>
                    </a:lnTo>
                    <a:lnTo>
                      <a:pt x="20" y="0"/>
                    </a:lnTo>
                    <a:lnTo>
                      <a:pt x="18" y="2"/>
                    </a:lnTo>
                    <a:lnTo>
                      <a:pt x="18" y="2"/>
                    </a:lnTo>
                    <a:lnTo>
                      <a:pt x="12" y="10"/>
                    </a:lnTo>
                    <a:lnTo>
                      <a:pt x="1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9" name="Freeform 375"/>
              <p:cNvSpPr/>
              <p:nvPr/>
            </p:nvSpPr>
            <p:spPr bwMode="auto">
              <a:xfrm>
                <a:off x="2677" y="725"/>
                <a:ext cx="30" cy="24"/>
              </a:xfrm>
              <a:custGeom>
                <a:avLst/>
                <a:gdLst/>
                <a:ahLst/>
                <a:cxnLst>
                  <a:cxn ang="0">
                    <a:pos x="0" y="24"/>
                  </a:cxn>
                  <a:cxn ang="0">
                    <a:pos x="0" y="24"/>
                  </a:cxn>
                  <a:cxn ang="0">
                    <a:pos x="12" y="24"/>
                  </a:cxn>
                  <a:cxn ang="0">
                    <a:pos x="12" y="24"/>
                  </a:cxn>
                  <a:cxn ang="0">
                    <a:pos x="14" y="22"/>
                  </a:cxn>
                  <a:cxn ang="0">
                    <a:pos x="16" y="18"/>
                  </a:cxn>
                  <a:cxn ang="0">
                    <a:pos x="16" y="18"/>
                  </a:cxn>
                  <a:cxn ang="0">
                    <a:pos x="30" y="0"/>
                  </a:cxn>
                  <a:cxn ang="0">
                    <a:pos x="30" y="0"/>
                  </a:cxn>
                  <a:cxn ang="0">
                    <a:pos x="20" y="2"/>
                  </a:cxn>
                  <a:cxn ang="0">
                    <a:pos x="12" y="8"/>
                  </a:cxn>
                  <a:cxn ang="0">
                    <a:pos x="6" y="14"/>
                  </a:cxn>
                  <a:cxn ang="0">
                    <a:pos x="0" y="24"/>
                  </a:cxn>
                  <a:cxn ang="0">
                    <a:pos x="0" y="24"/>
                  </a:cxn>
                </a:cxnLst>
                <a:rect l="0" t="0" r="r" b="b"/>
                <a:pathLst>
                  <a:path w="30" h="24">
                    <a:moveTo>
                      <a:pt x="0" y="24"/>
                    </a:moveTo>
                    <a:lnTo>
                      <a:pt x="0" y="24"/>
                    </a:lnTo>
                    <a:lnTo>
                      <a:pt x="12" y="24"/>
                    </a:lnTo>
                    <a:lnTo>
                      <a:pt x="12" y="24"/>
                    </a:lnTo>
                    <a:lnTo>
                      <a:pt x="14" y="22"/>
                    </a:lnTo>
                    <a:lnTo>
                      <a:pt x="16" y="18"/>
                    </a:lnTo>
                    <a:lnTo>
                      <a:pt x="16" y="18"/>
                    </a:lnTo>
                    <a:lnTo>
                      <a:pt x="30" y="0"/>
                    </a:lnTo>
                    <a:lnTo>
                      <a:pt x="30" y="0"/>
                    </a:lnTo>
                    <a:lnTo>
                      <a:pt x="20" y="2"/>
                    </a:lnTo>
                    <a:lnTo>
                      <a:pt x="12" y="8"/>
                    </a:lnTo>
                    <a:lnTo>
                      <a:pt x="6" y="14"/>
                    </a:lnTo>
                    <a:lnTo>
                      <a:pt x="0" y="24"/>
                    </a:lnTo>
                    <a:lnTo>
                      <a:pt x="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0" name="Freeform 376"/>
              <p:cNvSpPr/>
              <p:nvPr/>
            </p:nvSpPr>
            <p:spPr bwMode="auto">
              <a:xfrm>
                <a:off x="2729" y="751"/>
                <a:ext cx="26" cy="12"/>
              </a:xfrm>
              <a:custGeom>
                <a:avLst/>
                <a:gdLst/>
                <a:ahLst/>
                <a:cxnLst>
                  <a:cxn ang="0">
                    <a:pos x="12" y="12"/>
                  </a:cxn>
                  <a:cxn ang="0">
                    <a:pos x="12" y="12"/>
                  </a:cxn>
                  <a:cxn ang="0">
                    <a:pos x="12" y="12"/>
                  </a:cxn>
                  <a:cxn ang="0">
                    <a:pos x="12" y="12"/>
                  </a:cxn>
                  <a:cxn ang="0">
                    <a:pos x="18" y="8"/>
                  </a:cxn>
                  <a:cxn ang="0">
                    <a:pos x="18" y="8"/>
                  </a:cxn>
                  <a:cxn ang="0">
                    <a:pos x="22" y="4"/>
                  </a:cxn>
                  <a:cxn ang="0">
                    <a:pos x="26" y="0"/>
                  </a:cxn>
                  <a:cxn ang="0">
                    <a:pos x="26" y="0"/>
                  </a:cxn>
                  <a:cxn ang="0">
                    <a:pos x="0" y="2"/>
                  </a:cxn>
                  <a:cxn ang="0">
                    <a:pos x="0" y="2"/>
                  </a:cxn>
                  <a:cxn ang="0">
                    <a:pos x="12" y="12"/>
                  </a:cxn>
                  <a:cxn ang="0">
                    <a:pos x="12" y="12"/>
                  </a:cxn>
                </a:cxnLst>
                <a:rect l="0" t="0" r="r" b="b"/>
                <a:pathLst>
                  <a:path w="26" h="12">
                    <a:moveTo>
                      <a:pt x="12" y="12"/>
                    </a:moveTo>
                    <a:lnTo>
                      <a:pt x="12" y="12"/>
                    </a:lnTo>
                    <a:lnTo>
                      <a:pt x="12" y="12"/>
                    </a:lnTo>
                    <a:lnTo>
                      <a:pt x="12" y="12"/>
                    </a:lnTo>
                    <a:lnTo>
                      <a:pt x="18" y="8"/>
                    </a:lnTo>
                    <a:lnTo>
                      <a:pt x="18" y="8"/>
                    </a:lnTo>
                    <a:lnTo>
                      <a:pt x="22" y="4"/>
                    </a:lnTo>
                    <a:lnTo>
                      <a:pt x="26" y="0"/>
                    </a:lnTo>
                    <a:lnTo>
                      <a:pt x="26" y="0"/>
                    </a:lnTo>
                    <a:lnTo>
                      <a:pt x="0" y="2"/>
                    </a:lnTo>
                    <a:lnTo>
                      <a:pt x="0" y="2"/>
                    </a:lnTo>
                    <a:lnTo>
                      <a:pt x="12" y="12"/>
                    </a:lnTo>
                    <a:lnTo>
                      <a:pt x="1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1" name="Freeform 377"/>
              <p:cNvSpPr/>
              <p:nvPr/>
            </p:nvSpPr>
            <p:spPr bwMode="auto">
              <a:xfrm>
                <a:off x="2711" y="753"/>
                <a:ext cx="28" cy="18"/>
              </a:xfrm>
              <a:custGeom>
                <a:avLst/>
                <a:gdLst/>
                <a:ahLst/>
                <a:cxnLst>
                  <a:cxn ang="0">
                    <a:pos x="14" y="0"/>
                  </a:cxn>
                  <a:cxn ang="0">
                    <a:pos x="14" y="0"/>
                  </a:cxn>
                  <a:cxn ang="0">
                    <a:pos x="12" y="0"/>
                  </a:cxn>
                  <a:cxn ang="0">
                    <a:pos x="8" y="0"/>
                  </a:cxn>
                  <a:cxn ang="0">
                    <a:pos x="8" y="0"/>
                  </a:cxn>
                  <a:cxn ang="0">
                    <a:pos x="0" y="2"/>
                  </a:cxn>
                  <a:cxn ang="0">
                    <a:pos x="0" y="2"/>
                  </a:cxn>
                  <a:cxn ang="0">
                    <a:pos x="4" y="6"/>
                  </a:cxn>
                  <a:cxn ang="0">
                    <a:pos x="4" y="6"/>
                  </a:cxn>
                  <a:cxn ang="0">
                    <a:pos x="14" y="12"/>
                  </a:cxn>
                  <a:cxn ang="0">
                    <a:pos x="14" y="12"/>
                  </a:cxn>
                  <a:cxn ang="0">
                    <a:pos x="20" y="18"/>
                  </a:cxn>
                  <a:cxn ang="0">
                    <a:pos x="20" y="18"/>
                  </a:cxn>
                  <a:cxn ang="0">
                    <a:pos x="22" y="18"/>
                  </a:cxn>
                  <a:cxn ang="0">
                    <a:pos x="24" y="16"/>
                  </a:cxn>
                  <a:cxn ang="0">
                    <a:pos x="28" y="14"/>
                  </a:cxn>
                  <a:cxn ang="0">
                    <a:pos x="28" y="14"/>
                  </a:cxn>
                  <a:cxn ang="0">
                    <a:pos x="14" y="0"/>
                  </a:cxn>
                  <a:cxn ang="0">
                    <a:pos x="14" y="0"/>
                  </a:cxn>
                </a:cxnLst>
                <a:rect l="0" t="0" r="r" b="b"/>
                <a:pathLst>
                  <a:path w="28" h="18">
                    <a:moveTo>
                      <a:pt x="14" y="0"/>
                    </a:moveTo>
                    <a:lnTo>
                      <a:pt x="14" y="0"/>
                    </a:lnTo>
                    <a:lnTo>
                      <a:pt x="12" y="0"/>
                    </a:lnTo>
                    <a:lnTo>
                      <a:pt x="8" y="0"/>
                    </a:lnTo>
                    <a:lnTo>
                      <a:pt x="8" y="0"/>
                    </a:lnTo>
                    <a:lnTo>
                      <a:pt x="0" y="2"/>
                    </a:lnTo>
                    <a:lnTo>
                      <a:pt x="0" y="2"/>
                    </a:lnTo>
                    <a:lnTo>
                      <a:pt x="4" y="6"/>
                    </a:lnTo>
                    <a:lnTo>
                      <a:pt x="4" y="6"/>
                    </a:lnTo>
                    <a:lnTo>
                      <a:pt x="14" y="12"/>
                    </a:lnTo>
                    <a:lnTo>
                      <a:pt x="14" y="12"/>
                    </a:lnTo>
                    <a:lnTo>
                      <a:pt x="20" y="18"/>
                    </a:lnTo>
                    <a:lnTo>
                      <a:pt x="20" y="18"/>
                    </a:lnTo>
                    <a:lnTo>
                      <a:pt x="22" y="18"/>
                    </a:lnTo>
                    <a:lnTo>
                      <a:pt x="24" y="16"/>
                    </a:lnTo>
                    <a:lnTo>
                      <a:pt x="28" y="14"/>
                    </a:lnTo>
                    <a:lnTo>
                      <a:pt x="28" y="14"/>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2" name="Freeform 378"/>
              <p:cNvSpPr/>
              <p:nvPr/>
            </p:nvSpPr>
            <p:spPr bwMode="auto">
              <a:xfrm>
                <a:off x="2693" y="755"/>
                <a:ext cx="34" cy="22"/>
              </a:xfrm>
              <a:custGeom>
                <a:avLst/>
                <a:gdLst/>
                <a:ahLst/>
                <a:cxnLst>
                  <a:cxn ang="0">
                    <a:pos x="12" y="0"/>
                  </a:cxn>
                  <a:cxn ang="0">
                    <a:pos x="12" y="0"/>
                  </a:cxn>
                  <a:cxn ang="0">
                    <a:pos x="0" y="0"/>
                  </a:cxn>
                  <a:cxn ang="0">
                    <a:pos x="0" y="0"/>
                  </a:cxn>
                  <a:cxn ang="0">
                    <a:pos x="16" y="14"/>
                  </a:cxn>
                  <a:cxn ang="0">
                    <a:pos x="16" y="14"/>
                  </a:cxn>
                  <a:cxn ang="0">
                    <a:pos x="24" y="20"/>
                  </a:cxn>
                  <a:cxn ang="0">
                    <a:pos x="24" y="20"/>
                  </a:cxn>
                  <a:cxn ang="0">
                    <a:pos x="26" y="22"/>
                  </a:cxn>
                  <a:cxn ang="0">
                    <a:pos x="28" y="20"/>
                  </a:cxn>
                  <a:cxn ang="0">
                    <a:pos x="34" y="18"/>
                  </a:cxn>
                  <a:cxn ang="0">
                    <a:pos x="34" y="18"/>
                  </a:cxn>
                  <a:cxn ang="0">
                    <a:pos x="16" y="2"/>
                  </a:cxn>
                  <a:cxn ang="0">
                    <a:pos x="16" y="2"/>
                  </a:cxn>
                  <a:cxn ang="0">
                    <a:pos x="14" y="0"/>
                  </a:cxn>
                  <a:cxn ang="0">
                    <a:pos x="12" y="0"/>
                  </a:cxn>
                  <a:cxn ang="0">
                    <a:pos x="12" y="0"/>
                  </a:cxn>
                </a:cxnLst>
                <a:rect l="0" t="0" r="r" b="b"/>
                <a:pathLst>
                  <a:path w="34" h="22">
                    <a:moveTo>
                      <a:pt x="12" y="0"/>
                    </a:moveTo>
                    <a:lnTo>
                      <a:pt x="12" y="0"/>
                    </a:lnTo>
                    <a:lnTo>
                      <a:pt x="0" y="0"/>
                    </a:lnTo>
                    <a:lnTo>
                      <a:pt x="0" y="0"/>
                    </a:lnTo>
                    <a:lnTo>
                      <a:pt x="16" y="14"/>
                    </a:lnTo>
                    <a:lnTo>
                      <a:pt x="16" y="14"/>
                    </a:lnTo>
                    <a:lnTo>
                      <a:pt x="24" y="20"/>
                    </a:lnTo>
                    <a:lnTo>
                      <a:pt x="24" y="20"/>
                    </a:lnTo>
                    <a:lnTo>
                      <a:pt x="26" y="22"/>
                    </a:lnTo>
                    <a:lnTo>
                      <a:pt x="28" y="20"/>
                    </a:lnTo>
                    <a:lnTo>
                      <a:pt x="34" y="18"/>
                    </a:lnTo>
                    <a:lnTo>
                      <a:pt x="34" y="18"/>
                    </a:lnTo>
                    <a:lnTo>
                      <a:pt x="16" y="2"/>
                    </a:lnTo>
                    <a:lnTo>
                      <a:pt x="16" y="2"/>
                    </a:lnTo>
                    <a:lnTo>
                      <a:pt x="14" y="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3" name="Freeform 379"/>
              <p:cNvSpPr/>
              <p:nvPr/>
            </p:nvSpPr>
            <p:spPr bwMode="auto">
              <a:xfrm>
                <a:off x="2679" y="755"/>
                <a:ext cx="34" cy="22"/>
              </a:xfrm>
              <a:custGeom>
                <a:avLst/>
                <a:gdLst/>
                <a:ahLst/>
                <a:cxnLst>
                  <a:cxn ang="0">
                    <a:pos x="10" y="0"/>
                  </a:cxn>
                  <a:cxn ang="0">
                    <a:pos x="10" y="0"/>
                  </a:cxn>
                  <a:cxn ang="0">
                    <a:pos x="0" y="2"/>
                  </a:cxn>
                  <a:cxn ang="0">
                    <a:pos x="0" y="2"/>
                  </a:cxn>
                  <a:cxn ang="0">
                    <a:pos x="6" y="10"/>
                  </a:cxn>
                  <a:cxn ang="0">
                    <a:pos x="14" y="18"/>
                  </a:cxn>
                  <a:cxn ang="0">
                    <a:pos x="24" y="22"/>
                  </a:cxn>
                  <a:cxn ang="0">
                    <a:pos x="34" y="22"/>
                  </a:cxn>
                  <a:cxn ang="0">
                    <a:pos x="34" y="22"/>
                  </a:cxn>
                  <a:cxn ang="0">
                    <a:pos x="16" y="6"/>
                  </a:cxn>
                  <a:cxn ang="0">
                    <a:pos x="16" y="6"/>
                  </a:cxn>
                  <a:cxn ang="0">
                    <a:pos x="12" y="2"/>
                  </a:cxn>
                  <a:cxn ang="0">
                    <a:pos x="10" y="0"/>
                  </a:cxn>
                  <a:cxn ang="0">
                    <a:pos x="10" y="0"/>
                  </a:cxn>
                </a:cxnLst>
                <a:rect l="0" t="0" r="r" b="b"/>
                <a:pathLst>
                  <a:path w="34" h="22">
                    <a:moveTo>
                      <a:pt x="10" y="0"/>
                    </a:moveTo>
                    <a:lnTo>
                      <a:pt x="10" y="0"/>
                    </a:lnTo>
                    <a:lnTo>
                      <a:pt x="0" y="2"/>
                    </a:lnTo>
                    <a:lnTo>
                      <a:pt x="0" y="2"/>
                    </a:lnTo>
                    <a:lnTo>
                      <a:pt x="6" y="10"/>
                    </a:lnTo>
                    <a:lnTo>
                      <a:pt x="14" y="18"/>
                    </a:lnTo>
                    <a:lnTo>
                      <a:pt x="24" y="22"/>
                    </a:lnTo>
                    <a:lnTo>
                      <a:pt x="34" y="22"/>
                    </a:lnTo>
                    <a:lnTo>
                      <a:pt x="34" y="22"/>
                    </a:lnTo>
                    <a:lnTo>
                      <a:pt x="16" y="6"/>
                    </a:lnTo>
                    <a:lnTo>
                      <a:pt x="16" y="6"/>
                    </a:lnTo>
                    <a:lnTo>
                      <a:pt x="12" y="2"/>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4" name="Freeform 380"/>
              <p:cNvSpPr/>
              <p:nvPr/>
            </p:nvSpPr>
            <p:spPr bwMode="auto">
              <a:xfrm>
                <a:off x="2571" y="495"/>
                <a:ext cx="14" cy="20"/>
              </a:xfrm>
              <a:custGeom>
                <a:avLst/>
                <a:gdLst/>
                <a:ahLst/>
                <a:cxnLst>
                  <a:cxn ang="0">
                    <a:pos x="0" y="8"/>
                  </a:cxn>
                  <a:cxn ang="0">
                    <a:pos x="0" y="8"/>
                  </a:cxn>
                  <a:cxn ang="0">
                    <a:pos x="2" y="8"/>
                  </a:cxn>
                  <a:cxn ang="0">
                    <a:pos x="2" y="8"/>
                  </a:cxn>
                  <a:cxn ang="0">
                    <a:pos x="4" y="20"/>
                  </a:cxn>
                  <a:cxn ang="0">
                    <a:pos x="4" y="20"/>
                  </a:cxn>
                  <a:cxn ang="0">
                    <a:pos x="14" y="0"/>
                  </a:cxn>
                  <a:cxn ang="0">
                    <a:pos x="14" y="0"/>
                  </a:cxn>
                  <a:cxn ang="0">
                    <a:pos x="6" y="6"/>
                  </a:cxn>
                  <a:cxn ang="0">
                    <a:pos x="6" y="6"/>
                  </a:cxn>
                  <a:cxn ang="0">
                    <a:pos x="0" y="8"/>
                  </a:cxn>
                  <a:cxn ang="0">
                    <a:pos x="0" y="8"/>
                  </a:cxn>
                </a:cxnLst>
                <a:rect l="0" t="0" r="r" b="b"/>
                <a:pathLst>
                  <a:path w="14" h="20">
                    <a:moveTo>
                      <a:pt x="0" y="8"/>
                    </a:moveTo>
                    <a:lnTo>
                      <a:pt x="0" y="8"/>
                    </a:lnTo>
                    <a:lnTo>
                      <a:pt x="2" y="8"/>
                    </a:lnTo>
                    <a:lnTo>
                      <a:pt x="2" y="8"/>
                    </a:lnTo>
                    <a:lnTo>
                      <a:pt x="4" y="20"/>
                    </a:lnTo>
                    <a:lnTo>
                      <a:pt x="4" y="20"/>
                    </a:lnTo>
                    <a:lnTo>
                      <a:pt x="14" y="0"/>
                    </a:lnTo>
                    <a:lnTo>
                      <a:pt x="14" y="0"/>
                    </a:lnTo>
                    <a:lnTo>
                      <a:pt x="6" y="6"/>
                    </a:lnTo>
                    <a:lnTo>
                      <a:pt x="6" y="6"/>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5" name="Freeform 381"/>
              <p:cNvSpPr/>
              <p:nvPr/>
            </p:nvSpPr>
            <p:spPr bwMode="auto">
              <a:xfrm>
                <a:off x="2563" y="505"/>
                <a:ext cx="12" cy="22"/>
              </a:xfrm>
              <a:custGeom>
                <a:avLst/>
                <a:gdLst/>
                <a:ahLst/>
                <a:cxnLst>
                  <a:cxn ang="0">
                    <a:pos x="0" y="4"/>
                  </a:cxn>
                  <a:cxn ang="0">
                    <a:pos x="0" y="4"/>
                  </a:cxn>
                  <a:cxn ang="0">
                    <a:pos x="2" y="10"/>
                  </a:cxn>
                  <a:cxn ang="0">
                    <a:pos x="2" y="10"/>
                  </a:cxn>
                  <a:cxn ang="0">
                    <a:pos x="6" y="18"/>
                  </a:cxn>
                  <a:cxn ang="0">
                    <a:pos x="6" y="18"/>
                  </a:cxn>
                  <a:cxn ang="0">
                    <a:pos x="6" y="22"/>
                  </a:cxn>
                  <a:cxn ang="0">
                    <a:pos x="6" y="22"/>
                  </a:cxn>
                  <a:cxn ang="0">
                    <a:pos x="10" y="16"/>
                  </a:cxn>
                  <a:cxn ang="0">
                    <a:pos x="10" y="16"/>
                  </a:cxn>
                  <a:cxn ang="0">
                    <a:pos x="10" y="14"/>
                  </a:cxn>
                  <a:cxn ang="0">
                    <a:pos x="12" y="12"/>
                  </a:cxn>
                  <a:cxn ang="0">
                    <a:pos x="12" y="12"/>
                  </a:cxn>
                  <a:cxn ang="0">
                    <a:pos x="6" y="0"/>
                  </a:cxn>
                  <a:cxn ang="0">
                    <a:pos x="6" y="0"/>
                  </a:cxn>
                  <a:cxn ang="0">
                    <a:pos x="2" y="2"/>
                  </a:cxn>
                  <a:cxn ang="0">
                    <a:pos x="0" y="4"/>
                  </a:cxn>
                  <a:cxn ang="0">
                    <a:pos x="0" y="4"/>
                  </a:cxn>
                </a:cxnLst>
                <a:rect l="0" t="0" r="r" b="b"/>
                <a:pathLst>
                  <a:path w="12" h="22">
                    <a:moveTo>
                      <a:pt x="0" y="4"/>
                    </a:moveTo>
                    <a:lnTo>
                      <a:pt x="0" y="4"/>
                    </a:lnTo>
                    <a:lnTo>
                      <a:pt x="2" y="10"/>
                    </a:lnTo>
                    <a:lnTo>
                      <a:pt x="2" y="10"/>
                    </a:lnTo>
                    <a:lnTo>
                      <a:pt x="6" y="18"/>
                    </a:lnTo>
                    <a:lnTo>
                      <a:pt x="6" y="18"/>
                    </a:lnTo>
                    <a:lnTo>
                      <a:pt x="6" y="22"/>
                    </a:lnTo>
                    <a:lnTo>
                      <a:pt x="6" y="22"/>
                    </a:lnTo>
                    <a:lnTo>
                      <a:pt x="10" y="16"/>
                    </a:lnTo>
                    <a:lnTo>
                      <a:pt x="10" y="16"/>
                    </a:lnTo>
                    <a:lnTo>
                      <a:pt x="10" y="14"/>
                    </a:lnTo>
                    <a:lnTo>
                      <a:pt x="12" y="12"/>
                    </a:lnTo>
                    <a:lnTo>
                      <a:pt x="12" y="12"/>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6" name="Freeform 382"/>
              <p:cNvSpPr/>
              <p:nvPr/>
            </p:nvSpPr>
            <p:spPr bwMode="auto">
              <a:xfrm>
                <a:off x="2557" y="511"/>
                <a:ext cx="10" cy="28"/>
              </a:xfrm>
              <a:custGeom>
                <a:avLst/>
                <a:gdLst/>
                <a:ahLst/>
                <a:cxnLst>
                  <a:cxn ang="0">
                    <a:pos x="0" y="8"/>
                  </a:cxn>
                  <a:cxn ang="0">
                    <a:pos x="0" y="8"/>
                  </a:cxn>
                  <a:cxn ang="0">
                    <a:pos x="2" y="14"/>
                  </a:cxn>
                  <a:cxn ang="0">
                    <a:pos x="2" y="14"/>
                  </a:cxn>
                  <a:cxn ang="0">
                    <a:pos x="6" y="28"/>
                  </a:cxn>
                  <a:cxn ang="0">
                    <a:pos x="6" y="28"/>
                  </a:cxn>
                  <a:cxn ang="0">
                    <a:pos x="10" y="22"/>
                  </a:cxn>
                  <a:cxn ang="0">
                    <a:pos x="10" y="22"/>
                  </a:cxn>
                  <a:cxn ang="0">
                    <a:pos x="10" y="18"/>
                  </a:cxn>
                  <a:cxn ang="0">
                    <a:pos x="10" y="16"/>
                  </a:cxn>
                  <a:cxn ang="0">
                    <a:pos x="10" y="16"/>
                  </a:cxn>
                  <a:cxn ang="0">
                    <a:pos x="4" y="0"/>
                  </a:cxn>
                  <a:cxn ang="0">
                    <a:pos x="4" y="0"/>
                  </a:cxn>
                  <a:cxn ang="0">
                    <a:pos x="0" y="4"/>
                  </a:cxn>
                  <a:cxn ang="0">
                    <a:pos x="0" y="8"/>
                  </a:cxn>
                  <a:cxn ang="0">
                    <a:pos x="0" y="8"/>
                  </a:cxn>
                </a:cxnLst>
                <a:rect l="0" t="0" r="r" b="b"/>
                <a:pathLst>
                  <a:path w="10" h="28">
                    <a:moveTo>
                      <a:pt x="0" y="8"/>
                    </a:moveTo>
                    <a:lnTo>
                      <a:pt x="0" y="8"/>
                    </a:lnTo>
                    <a:lnTo>
                      <a:pt x="2" y="14"/>
                    </a:lnTo>
                    <a:lnTo>
                      <a:pt x="2" y="14"/>
                    </a:lnTo>
                    <a:lnTo>
                      <a:pt x="6" y="28"/>
                    </a:lnTo>
                    <a:lnTo>
                      <a:pt x="6" y="28"/>
                    </a:lnTo>
                    <a:lnTo>
                      <a:pt x="10" y="22"/>
                    </a:lnTo>
                    <a:lnTo>
                      <a:pt x="10" y="22"/>
                    </a:lnTo>
                    <a:lnTo>
                      <a:pt x="10" y="18"/>
                    </a:lnTo>
                    <a:lnTo>
                      <a:pt x="10" y="16"/>
                    </a:lnTo>
                    <a:lnTo>
                      <a:pt x="10" y="16"/>
                    </a:lnTo>
                    <a:lnTo>
                      <a:pt x="4" y="0"/>
                    </a:lnTo>
                    <a:lnTo>
                      <a:pt x="4" y="0"/>
                    </a:lnTo>
                    <a:lnTo>
                      <a:pt x="0"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7" name="Freeform 383"/>
              <p:cNvSpPr/>
              <p:nvPr/>
            </p:nvSpPr>
            <p:spPr bwMode="auto">
              <a:xfrm>
                <a:off x="2551" y="521"/>
                <a:ext cx="12" cy="30"/>
              </a:xfrm>
              <a:custGeom>
                <a:avLst/>
                <a:gdLst/>
                <a:ahLst/>
                <a:cxnLst>
                  <a:cxn ang="0">
                    <a:pos x="8" y="30"/>
                  </a:cxn>
                  <a:cxn ang="0">
                    <a:pos x="8" y="30"/>
                  </a:cxn>
                  <a:cxn ang="0">
                    <a:pos x="12" y="22"/>
                  </a:cxn>
                  <a:cxn ang="0">
                    <a:pos x="12" y="22"/>
                  </a:cxn>
                  <a:cxn ang="0">
                    <a:pos x="10" y="16"/>
                  </a:cxn>
                  <a:cxn ang="0">
                    <a:pos x="10" y="16"/>
                  </a:cxn>
                  <a:cxn ang="0">
                    <a:pos x="4" y="0"/>
                  </a:cxn>
                  <a:cxn ang="0">
                    <a:pos x="4" y="0"/>
                  </a:cxn>
                  <a:cxn ang="0">
                    <a:pos x="2" y="8"/>
                  </a:cxn>
                  <a:cxn ang="0">
                    <a:pos x="0" y="16"/>
                  </a:cxn>
                  <a:cxn ang="0">
                    <a:pos x="4" y="22"/>
                  </a:cxn>
                  <a:cxn ang="0">
                    <a:pos x="8" y="30"/>
                  </a:cxn>
                  <a:cxn ang="0">
                    <a:pos x="8" y="30"/>
                  </a:cxn>
                </a:cxnLst>
                <a:rect l="0" t="0" r="r" b="b"/>
                <a:pathLst>
                  <a:path w="12" h="30">
                    <a:moveTo>
                      <a:pt x="8" y="30"/>
                    </a:moveTo>
                    <a:lnTo>
                      <a:pt x="8" y="30"/>
                    </a:lnTo>
                    <a:lnTo>
                      <a:pt x="12" y="22"/>
                    </a:lnTo>
                    <a:lnTo>
                      <a:pt x="12" y="22"/>
                    </a:lnTo>
                    <a:lnTo>
                      <a:pt x="10" y="16"/>
                    </a:lnTo>
                    <a:lnTo>
                      <a:pt x="10" y="16"/>
                    </a:lnTo>
                    <a:lnTo>
                      <a:pt x="4" y="0"/>
                    </a:lnTo>
                    <a:lnTo>
                      <a:pt x="4" y="0"/>
                    </a:lnTo>
                    <a:lnTo>
                      <a:pt x="2" y="8"/>
                    </a:lnTo>
                    <a:lnTo>
                      <a:pt x="0" y="16"/>
                    </a:lnTo>
                    <a:lnTo>
                      <a:pt x="4" y="22"/>
                    </a:lnTo>
                    <a:lnTo>
                      <a:pt x="8" y="30"/>
                    </a:lnTo>
                    <a:lnTo>
                      <a:pt x="8"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8" name="Freeform 384"/>
              <p:cNvSpPr/>
              <p:nvPr/>
            </p:nvSpPr>
            <p:spPr bwMode="auto">
              <a:xfrm>
                <a:off x="2579" y="497"/>
                <a:ext cx="10" cy="18"/>
              </a:xfrm>
              <a:custGeom>
                <a:avLst/>
                <a:gdLst/>
                <a:ahLst/>
                <a:cxnLst>
                  <a:cxn ang="0">
                    <a:pos x="8" y="0"/>
                  </a:cxn>
                  <a:cxn ang="0">
                    <a:pos x="8" y="0"/>
                  </a:cxn>
                  <a:cxn ang="0">
                    <a:pos x="0" y="18"/>
                  </a:cxn>
                  <a:cxn ang="0">
                    <a:pos x="0" y="18"/>
                  </a:cxn>
                  <a:cxn ang="0">
                    <a:pos x="10" y="14"/>
                  </a:cxn>
                  <a:cxn ang="0">
                    <a:pos x="10" y="14"/>
                  </a:cxn>
                  <a:cxn ang="0">
                    <a:pos x="10" y="14"/>
                  </a:cxn>
                  <a:cxn ang="0">
                    <a:pos x="10" y="14"/>
                  </a:cxn>
                  <a:cxn ang="0">
                    <a:pos x="10" y="8"/>
                  </a:cxn>
                  <a:cxn ang="0">
                    <a:pos x="10" y="8"/>
                  </a:cxn>
                  <a:cxn ang="0">
                    <a:pos x="8" y="0"/>
                  </a:cxn>
                  <a:cxn ang="0">
                    <a:pos x="8" y="0"/>
                  </a:cxn>
                </a:cxnLst>
                <a:rect l="0" t="0" r="r" b="b"/>
                <a:pathLst>
                  <a:path w="10" h="18">
                    <a:moveTo>
                      <a:pt x="8" y="0"/>
                    </a:moveTo>
                    <a:lnTo>
                      <a:pt x="8" y="0"/>
                    </a:lnTo>
                    <a:lnTo>
                      <a:pt x="0" y="18"/>
                    </a:lnTo>
                    <a:lnTo>
                      <a:pt x="0" y="18"/>
                    </a:lnTo>
                    <a:lnTo>
                      <a:pt x="10" y="14"/>
                    </a:lnTo>
                    <a:lnTo>
                      <a:pt x="10" y="14"/>
                    </a:lnTo>
                    <a:lnTo>
                      <a:pt x="10" y="14"/>
                    </a:lnTo>
                    <a:lnTo>
                      <a:pt x="10" y="14"/>
                    </a:lnTo>
                    <a:lnTo>
                      <a:pt x="10" y="8"/>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9" name="Freeform 385"/>
              <p:cNvSpPr/>
              <p:nvPr/>
            </p:nvSpPr>
            <p:spPr bwMode="auto">
              <a:xfrm>
                <a:off x="2573" y="513"/>
                <a:ext cx="18" cy="16"/>
              </a:xfrm>
              <a:custGeom>
                <a:avLst/>
                <a:gdLst/>
                <a:ahLst/>
                <a:cxnLst>
                  <a:cxn ang="0">
                    <a:pos x="4" y="6"/>
                  </a:cxn>
                  <a:cxn ang="0">
                    <a:pos x="4" y="6"/>
                  </a:cxn>
                  <a:cxn ang="0">
                    <a:pos x="4" y="8"/>
                  </a:cxn>
                  <a:cxn ang="0">
                    <a:pos x="2" y="10"/>
                  </a:cxn>
                  <a:cxn ang="0">
                    <a:pos x="2" y="10"/>
                  </a:cxn>
                  <a:cxn ang="0">
                    <a:pos x="0" y="16"/>
                  </a:cxn>
                  <a:cxn ang="0">
                    <a:pos x="0" y="16"/>
                  </a:cxn>
                  <a:cxn ang="0">
                    <a:pos x="4" y="14"/>
                  </a:cxn>
                  <a:cxn ang="0">
                    <a:pos x="4" y="14"/>
                  </a:cxn>
                  <a:cxn ang="0">
                    <a:pos x="12" y="10"/>
                  </a:cxn>
                  <a:cxn ang="0">
                    <a:pos x="12" y="10"/>
                  </a:cxn>
                  <a:cxn ang="0">
                    <a:pos x="18" y="8"/>
                  </a:cxn>
                  <a:cxn ang="0">
                    <a:pos x="18" y="8"/>
                  </a:cxn>
                  <a:cxn ang="0">
                    <a:pos x="18" y="4"/>
                  </a:cxn>
                  <a:cxn ang="0">
                    <a:pos x="18" y="0"/>
                  </a:cxn>
                  <a:cxn ang="0">
                    <a:pos x="18" y="0"/>
                  </a:cxn>
                  <a:cxn ang="0">
                    <a:pos x="4" y="6"/>
                  </a:cxn>
                  <a:cxn ang="0">
                    <a:pos x="4" y="6"/>
                  </a:cxn>
                </a:cxnLst>
                <a:rect l="0" t="0" r="r" b="b"/>
                <a:pathLst>
                  <a:path w="18" h="16">
                    <a:moveTo>
                      <a:pt x="4" y="6"/>
                    </a:moveTo>
                    <a:lnTo>
                      <a:pt x="4" y="6"/>
                    </a:lnTo>
                    <a:lnTo>
                      <a:pt x="4" y="8"/>
                    </a:lnTo>
                    <a:lnTo>
                      <a:pt x="2" y="10"/>
                    </a:lnTo>
                    <a:lnTo>
                      <a:pt x="2" y="10"/>
                    </a:lnTo>
                    <a:lnTo>
                      <a:pt x="0" y="16"/>
                    </a:lnTo>
                    <a:lnTo>
                      <a:pt x="0" y="16"/>
                    </a:lnTo>
                    <a:lnTo>
                      <a:pt x="4" y="14"/>
                    </a:lnTo>
                    <a:lnTo>
                      <a:pt x="4" y="14"/>
                    </a:lnTo>
                    <a:lnTo>
                      <a:pt x="12" y="10"/>
                    </a:lnTo>
                    <a:lnTo>
                      <a:pt x="12" y="10"/>
                    </a:lnTo>
                    <a:lnTo>
                      <a:pt x="18" y="8"/>
                    </a:lnTo>
                    <a:lnTo>
                      <a:pt x="18" y="8"/>
                    </a:lnTo>
                    <a:lnTo>
                      <a:pt x="18" y="4"/>
                    </a:lnTo>
                    <a:lnTo>
                      <a:pt x="18" y="0"/>
                    </a:lnTo>
                    <a:lnTo>
                      <a:pt x="18" y="0"/>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0" name="Freeform 386"/>
              <p:cNvSpPr/>
              <p:nvPr/>
            </p:nvSpPr>
            <p:spPr bwMode="auto">
              <a:xfrm>
                <a:off x="2567" y="525"/>
                <a:ext cx="24" cy="16"/>
              </a:xfrm>
              <a:custGeom>
                <a:avLst/>
                <a:gdLst/>
                <a:ahLst/>
                <a:cxnLst>
                  <a:cxn ang="0">
                    <a:pos x="22" y="8"/>
                  </a:cxn>
                  <a:cxn ang="0">
                    <a:pos x="22" y="8"/>
                  </a:cxn>
                  <a:cxn ang="0">
                    <a:pos x="24" y="4"/>
                  </a:cxn>
                  <a:cxn ang="0">
                    <a:pos x="24" y="0"/>
                  </a:cxn>
                  <a:cxn ang="0">
                    <a:pos x="24" y="0"/>
                  </a:cxn>
                  <a:cxn ang="0">
                    <a:pos x="8" y="6"/>
                  </a:cxn>
                  <a:cxn ang="0">
                    <a:pos x="8" y="6"/>
                  </a:cxn>
                  <a:cxn ang="0">
                    <a:pos x="6" y="6"/>
                  </a:cxn>
                  <a:cxn ang="0">
                    <a:pos x="4" y="8"/>
                  </a:cxn>
                  <a:cxn ang="0">
                    <a:pos x="4" y="8"/>
                  </a:cxn>
                  <a:cxn ang="0">
                    <a:pos x="0" y="16"/>
                  </a:cxn>
                  <a:cxn ang="0">
                    <a:pos x="0" y="16"/>
                  </a:cxn>
                  <a:cxn ang="0">
                    <a:pos x="14" y="10"/>
                  </a:cxn>
                  <a:cxn ang="0">
                    <a:pos x="14" y="10"/>
                  </a:cxn>
                  <a:cxn ang="0">
                    <a:pos x="22" y="8"/>
                  </a:cxn>
                  <a:cxn ang="0">
                    <a:pos x="22" y="8"/>
                  </a:cxn>
                </a:cxnLst>
                <a:rect l="0" t="0" r="r" b="b"/>
                <a:pathLst>
                  <a:path w="24" h="16">
                    <a:moveTo>
                      <a:pt x="22" y="8"/>
                    </a:moveTo>
                    <a:lnTo>
                      <a:pt x="22" y="8"/>
                    </a:lnTo>
                    <a:lnTo>
                      <a:pt x="24" y="4"/>
                    </a:lnTo>
                    <a:lnTo>
                      <a:pt x="24" y="0"/>
                    </a:lnTo>
                    <a:lnTo>
                      <a:pt x="24" y="0"/>
                    </a:lnTo>
                    <a:lnTo>
                      <a:pt x="8" y="6"/>
                    </a:lnTo>
                    <a:lnTo>
                      <a:pt x="8" y="6"/>
                    </a:lnTo>
                    <a:lnTo>
                      <a:pt x="6" y="6"/>
                    </a:lnTo>
                    <a:lnTo>
                      <a:pt x="4" y="8"/>
                    </a:lnTo>
                    <a:lnTo>
                      <a:pt x="4" y="8"/>
                    </a:lnTo>
                    <a:lnTo>
                      <a:pt x="0" y="16"/>
                    </a:lnTo>
                    <a:lnTo>
                      <a:pt x="0" y="16"/>
                    </a:lnTo>
                    <a:lnTo>
                      <a:pt x="14" y="10"/>
                    </a:lnTo>
                    <a:lnTo>
                      <a:pt x="14" y="10"/>
                    </a:lnTo>
                    <a:lnTo>
                      <a:pt x="22" y="8"/>
                    </a:lnTo>
                    <a:lnTo>
                      <a:pt x="2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1" name="Freeform 387"/>
              <p:cNvSpPr/>
              <p:nvPr/>
            </p:nvSpPr>
            <p:spPr bwMode="auto">
              <a:xfrm>
                <a:off x="2563" y="535"/>
                <a:ext cx="24" cy="18"/>
              </a:xfrm>
              <a:custGeom>
                <a:avLst/>
                <a:gdLst/>
                <a:ahLst/>
                <a:cxnLst>
                  <a:cxn ang="0">
                    <a:pos x="4" y="10"/>
                  </a:cxn>
                  <a:cxn ang="0">
                    <a:pos x="4" y="10"/>
                  </a:cxn>
                  <a:cxn ang="0">
                    <a:pos x="0" y="18"/>
                  </a:cxn>
                  <a:cxn ang="0">
                    <a:pos x="0" y="18"/>
                  </a:cxn>
                  <a:cxn ang="0">
                    <a:pos x="8" y="16"/>
                  </a:cxn>
                  <a:cxn ang="0">
                    <a:pos x="16" y="12"/>
                  </a:cxn>
                  <a:cxn ang="0">
                    <a:pos x="20" y="8"/>
                  </a:cxn>
                  <a:cxn ang="0">
                    <a:pos x="24" y="0"/>
                  </a:cxn>
                  <a:cxn ang="0">
                    <a:pos x="24" y="0"/>
                  </a:cxn>
                  <a:cxn ang="0">
                    <a:pos x="8" y="8"/>
                  </a:cxn>
                  <a:cxn ang="0">
                    <a:pos x="8" y="8"/>
                  </a:cxn>
                  <a:cxn ang="0">
                    <a:pos x="4" y="10"/>
                  </a:cxn>
                  <a:cxn ang="0">
                    <a:pos x="4" y="10"/>
                  </a:cxn>
                </a:cxnLst>
                <a:rect l="0" t="0" r="r" b="b"/>
                <a:pathLst>
                  <a:path w="24" h="18">
                    <a:moveTo>
                      <a:pt x="4" y="10"/>
                    </a:moveTo>
                    <a:lnTo>
                      <a:pt x="4" y="10"/>
                    </a:lnTo>
                    <a:lnTo>
                      <a:pt x="0" y="18"/>
                    </a:lnTo>
                    <a:lnTo>
                      <a:pt x="0" y="18"/>
                    </a:lnTo>
                    <a:lnTo>
                      <a:pt x="8" y="16"/>
                    </a:lnTo>
                    <a:lnTo>
                      <a:pt x="16" y="12"/>
                    </a:lnTo>
                    <a:lnTo>
                      <a:pt x="20" y="8"/>
                    </a:lnTo>
                    <a:lnTo>
                      <a:pt x="24" y="0"/>
                    </a:lnTo>
                    <a:lnTo>
                      <a:pt x="24" y="0"/>
                    </a:lnTo>
                    <a:lnTo>
                      <a:pt x="8" y="8"/>
                    </a:lnTo>
                    <a:lnTo>
                      <a:pt x="8" y="8"/>
                    </a:lnTo>
                    <a:lnTo>
                      <a:pt x="4" y="10"/>
                    </a:lnTo>
                    <a:lnTo>
                      <a:pt x="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2" name="Freeform 388"/>
              <p:cNvSpPr/>
              <p:nvPr/>
            </p:nvSpPr>
            <p:spPr bwMode="auto">
              <a:xfrm>
                <a:off x="2655" y="625"/>
                <a:ext cx="18" cy="12"/>
              </a:xfrm>
              <a:custGeom>
                <a:avLst/>
                <a:gdLst/>
                <a:ahLst/>
                <a:cxnLst>
                  <a:cxn ang="0">
                    <a:pos x="18" y="12"/>
                  </a:cxn>
                  <a:cxn ang="0">
                    <a:pos x="18" y="12"/>
                  </a:cxn>
                  <a:cxn ang="0">
                    <a:pos x="14" y="4"/>
                  </a:cxn>
                  <a:cxn ang="0">
                    <a:pos x="14" y="4"/>
                  </a:cxn>
                  <a:cxn ang="0">
                    <a:pos x="10" y="0"/>
                  </a:cxn>
                  <a:cxn ang="0">
                    <a:pos x="10" y="0"/>
                  </a:cxn>
                  <a:cxn ang="0">
                    <a:pos x="10" y="0"/>
                  </a:cxn>
                  <a:cxn ang="0">
                    <a:pos x="10" y="0"/>
                  </a:cxn>
                  <a:cxn ang="0">
                    <a:pos x="0" y="4"/>
                  </a:cxn>
                  <a:cxn ang="0">
                    <a:pos x="0" y="4"/>
                  </a:cxn>
                  <a:cxn ang="0">
                    <a:pos x="18" y="12"/>
                  </a:cxn>
                  <a:cxn ang="0">
                    <a:pos x="18" y="12"/>
                  </a:cxn>
                </a:cxnLst>
                <a:rect l="0" t="0" r="r" b="b"/>
                <a:pathLst>
                  <a:path w="18" h="12">
                    <a:moveTo>
                      <a:pt x="18" y="12"/>
                    </a:moveTo>
                    <a:lnTo>
                      <a:pt x="18" y="12"/>
                    </a:lnTo>
                    <a:lnTo>
                      <a:pt x="14" y="4"/>
                    </a:lnTo>
                    <a:lnTo>
                      <a:pt x="14" y="4"/>
                    </a:lnTo>
                    <a:lnTo>
                      <a:pt x="10" y="0"/>
                    </a:lnTo>
                    <a:lnTo>
                      <a:pt x="10" y="0"/>
                    </a:lnTo>
                    <a:lnTo>
                      <a:pt x="10" y="0"/>
                    </a:lnTo>
                    <a:lnTo>
                      <a:pt x="10" y="0"/>
                    </a:lnTo>
                    <a:lnTo>
                      <a:pt x="0" y="4"/>
                    </a:lnTo>
                    <a:lnTo>
                      <a:pt x="0" y="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3" name="Freeform 389"/>
              <p:cNvSpPr/>
              <p:nvPr/>
            </p:nvSpPr>
            <p:spPr bwMode="auto">
              <a:xfrm>
                <a:off x="2641" y="617"/>
                <a:ext cx="22" cy="10"/>
              </a:xfrm>
              <a:custGeom>
                <a:avLst/>
                <a:gdLst/>
                <a:ahLst/>
                <a:cxnLst>
                  <a:cxn ang="0">
                    <a:pos x="4" y="6"/>
                  </a:cxn>
                  <a:cxn ang="0">
                    <a:pos x="4" y="6"/>
                  </a:cxn>
                  <a:cxn ang="0">
                    <a:pos x="0" y="8"/>
                  </a:cxn>
                  <a:cxn ang="0">
                    <a:pos x="0" y="8"/>
                  </a:cxn>
                  <a:cxn ang="0">
                    <a:pos x="6" y="10"/>
                  </a:cxn>
                  <a:cxn ang="0">
                    <a:pos x="6" y="10"/>
                  </a:cxn>
                  <a:cxn ang="0">
                    <a:pos x="8" y="10"/>
                  </a:cxn>
                  <a:cxn ang="0">
                    <a:pos x="10" y="10"/>
                  </a:cxn>
                  <a:cxn ang="0">
                    <a:pos x="10" y="10"/>
                  </a:cxn>
                  <a:cxn ang="0">
                    <a:pos x="22" y="6"/>
                  </a:cxn>
                  <a:cxn ang="0">
                    <a:pos x="22" y="6"/>
                  </a:cxn>
                  <a:cxn ang="0">
                    <a:pos x="20" y="2"/>
                  </a:cxn>
                  <a:cxn ang="0">
                    <a:pos x="18" y="0"/>
                  </a:cxn>
                  <a:cxn ang="0">
                    <a:pos x="18" y="0"/>
                  </a:cxn>
                  <a:cxn ang="0">
                    <a:pos x="12" y="2"/>
                  </a:cxn>
                  <a:cxn ang="0">
                    <a:pos x="12" y="2"/>
                  </a:cxn>
                  <a:cxn ang="0">
                    <a:pos x="4" y="6"/>
                  </a:cxn>
                  <a:cxn ang="0">
                    <a:pos x="4" y="6"/>
                  </a:cxn>
                </a:cxnLst>
                <a:rect l="0" t="0" r="r" b="b"/>
                <a:pathLst>
                  <a:path w="22" h="10">
                    <a:moveTo>
                      <a:pt x="4" y="6"/>
                    </a:moveTo>
                    <a:lnTo>
                      <a:pt x="4" y="6"/>
                    </a:lnTo>
                    <a:lnTo>
                      <a:pt x="0" y="8"/>
                    </a:lnTo>
                    <a:lnTo>
                      <a:pt x="0" y="8"/>
                    </a:lnTo>
                    <a:lnTo>
                      <a:pt x="6" y="10"/>
                    </a:lnTo>
                    <a:lnTo>
                      <a:pt x="6" y="10"/>
                    </a:lnTo>
                    <a:lnTo>
                      <a:pt x="8" y="10"/>
                    </a:lnTo>
                    <a:lnTo>
                      <a:pt x="10" y="10"/>
                    </a:lnTo>
                    <a:lnTo>
                      <a:pt x="10" y="10"/>
                    </a:lnTo>
                    <a:lnTo>
                      <a:pt x="22" y="6"/>
                    </a:lnTo>
                    <a:lnTo>
                      <a:pt x="22" y="6"/>
                    </a:lnTo>
                    <a:lnTo>
                      <a:pt x="20" y="2"/>
                    </a:lnTo>
                    <a:lnTo>
                      <a:pt x="18" y="0"/>
                    </a:lnTo>
                    <a:lnTo>
                      <a:pt x="18" y="0"/>
                    </a:lnTo>
                    <a:lnTo>
                      <a:pt x="12" y="2"/>
                    </a:lnTo>
                    <a:lnTo>
                      <a:pt x="12" y="2"/>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4" name="Freeform 390"/>
              <p:cNvSpPr/>
              <p:nvPr/>
            </p:nvSpPr>
            <p:spPr bwMode="auto">
              <a:xfrm>
                <a:off x="2629" y="611"/>
                <a:ext cx="26" cy="12"/>
              </a:xfrm>
              <a:custGeom>
                <a:avLst/>
                <a:gdLst/>
                <a:ahLst/>
                <a:cxnLst>
                  <a:cxn ang="0">
                    <a:pos x="0" y="8"/>
                  </a:cxn>
                  <a:cxn ang="0">
                    <a:pos x="0" y="8"/>
                  </a:cxn>
                  <a:cxn ang="0">
                    <a:pos x="6" y="12"/>
                  </a:cxn>
                  <a:cxn ang="0">
                    <a:pos x="6" y="12"/>
                  </a:cxn>
                  <a:cxn ang="0">
                    <a:pos x="10" y="12"/>
                  </a:cxn>
                  <a:cxn ang="0">
                    <a:pos x="12" y="10"/>
                  </a:cxn>
                  <a:cxn ang="0">
                    <a:pos x="12" y="10"/>
                  </a:cxn>
                  <a:cxn ang="0">
                    <a:pos x="26" y="4"/>
                  </a:cxn>
                  <a:cxn ang="0">
                    <a:pos x="26" y="4"/>
                  </a:cxn>
                  <a:cxn ang="0">
                    <a:pos x="24" y="0"/>
                  </a:cxn>
                  <a:cxn ang="0">
                    <a:pos x="20" y="0"/>
                  </a:cxn>
                  <a:cxn ang="0">
                    <a:pos x="20" y="0"/>
                  </a:cxn>
                  <a:cxn ang="0">
                    <a:pos x="12" y="2"/>
                  </a:cxn>
                  <a:cxn ang="0">
                    <a:pos x="12" y="2"/>
                  </a:cxn>
                  <a:cxn ang="0">
                    <a:pos x="0" y="8"/>
                  </a:cxn>
                  <a:cxn ang="0">
                    <a:pos x="0" y="8"/>
                  </a:cxn>
                </a:cxnLst>
                <a:rect l="0" t="0" r="r" b="b"/>
                <a:pathLst>
                  <a:path w="26" h="12">
                    <a:moveTo>
                      <a:pt x="0" y="8"/>
                    </a:moveTo>
                    <a:lnTo>
                      <a:pt x="0" y="8"/>
                    </a:lnTo>
                    <a:lnTo>
                      <a:pt x="6" y="12"/>
                    </a:lnTo>
                    <a:lnTo>
                      <a:pt x="6" y="12"/>
                    </a:lnTo>
                    <a:lnTo>
                      <a:pt x="10" y="12"/>
                    </a:lnTo>
                    <a:lnTo>
                      <a:pt x="12" y="10"/>
                    </a:lnTo>
                    <a:lnTo>
                      <a:pt x="12" y="10"/>
                    </a:lnTo>
                    <a:lnTo>
                      <a:pt x="26" y="4"/>
                    </a:lnTo>
                    <a:lnTo>
                      <a:pt x="26" y="4"/>
                    </a:lnTo>
                    <a:lnTo>
                      <a:pt x="24" y="0"/>
                    </a:lnTo>
                    <a:lnTo>
                      <a:pt x="20" y="0"/>
                    </a:lnTo>
                    <a:lnTo>
                      <a:pt x="20" y="0"/>
                    </a:lnTo>
                    <a:lnTo>
                      <a:pt x="12" y="2"/>
                    </a:lnTo>
                    <a:lnTo>
                      <a:pt x="12" y="2"/>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5" name="Freeform 391"/>
              <p:cNvSpPr/>
              <p:nvPr/>
            </p:nvSpPr>
            <p:spPr bwMode="auto">
              <a:xfrm>
                <a:off x="2617" y="607"/>
                <a:ext cx="28" cy="12"/>
              </a:xfrm>
              <a:custGeom>
                <a:avLst/>
                <a:gdLst/>
                <a:ahLst/>
                <a:cxnLst>
                  <a:cxn ang="0">
                    <a:pos x="0" y="8"/>
                  </a:cxn>
                  <a:cxn ang="0">
                    <a:pos x="0" y="8"/>
                  </a:cxn>
                  <a:cxn ang="0">
                    <a:pos x="8" y="12"/>
                  </a:cxn>
                  <a:cxn ang="0">
                    <a:pos x="8" y="12"/>
                  </a:cxn>
                  <a:cxn ang="0">
                    <a:pos x="12" y="8"/>
                  </a:cxn>
                  <a:cxn ang="0">
                    <a:pos x="12" y="8"/>
                  </a:cxn>
                  <a:cxn ang="0">
                    <a:pos x="28" y="2"/>
                  </a:cxn>
                  <a:cxn ang="0">
                    <a:pos x="28" y="2"/>
                  </a:cxn>
                  <a:cxn ang="0">
                    <a:pos x="22" y="0"/>
                  </a:cxn>
                  <a:cxn ang="0">
                    <a:pos x="14" y="0"/>
                  </a:cxn>
                  <a:cxn ang="0">
                    <a:pos x="6" y="4"/>
                  </a:cxn>
                  <a:cxn ang="0">
                    <a:pos x="0" y="8"/>
                  </a:cxn>
                  <a:cxn ang="0">
                    <a:pos x="0" y="8"/>
                  </a:cxn>
                </a:cxnLst>
                <a:rect l="0" t="0" r="r" b="b"/>
                <a:pathLst>
                  <a:path w="28" h="12">
                    <a:moveTo>
                      <a:pt x="0" y="8"/>
                    </a:moveTo>
                    <a:lnTo>
                      <a:pt x="0" y="8"/>
                    </a:lnTo>
                    <a:lnTo>
                      <a:pt x="8" y="12"/>
                    </a:lnTo>
                    <a:lnTo>
                      <a:pt x="8" y="12"/>
                    </a:lnTo>
                    <a:lnTo>
                      <a:pt x="12" y="8"/>
                    </a:lnTo>
                    <a:lnTo>
                      <a:pt x="12" y="8"/>
                    </a:lnTo>
                    <a:lnTo>
                      <a:pt x="28" y="2"/>
                    </a:lnTo>
                    <a:lnTo>
                      <a:pt x="28" y="2"/>
                    </a:lnTo>
                    <a:lnTo>
                      <a:pt x="22" y="0"/>
                    </a:lnTo>
                    <a:lnTo>
                      <a:pt x="14" y="0"/>
                    </a:lnTo>
                    <a:lnTo>
                      <a:pt x="6"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6" name="Freeform 392"/>
              <p:cNvSpPr/>
              <p:nvPr/>
            </p:nvSpPr>
            <p:spPr bwMode="auto">
              <a:xfrm>
                <a:off x="2653" y="633"/>
                <a:ext cx="20" cy="10"/>
              </a:xfrm>
              <a:custGeom>
                <a:avLst/>
                <a:gdLst/>
                <a:ahLst/>
                <a:cxnLst>
                  <a:cxn ang="0">
                    <a:pos x="20" y="6"/>
                  </a:cxn>
                  <a:cxn ang="0">
                    <a:pos x="20" y="6"/>
                  </a:cxn>
                  <a:cxn ang="0">
                    <a:pos x="0" y="0"/>
                  </a:cxn>
                  <a:cxn ang="0">
                    <a:pos x="0" y="0"/>
                  </a:cxn>
                  <a:cxn ang="0">
                    <a:pos x="6" y="8"/>
                  </a:cxn>
                  <a:cxn ang="0">
                    <a:pos x="6" y="8"/>
                  </a:cxn>
                  <a:cxn ang="0">
                    <a:pos x="6" y="10"/>
                  </a:cxn>
                  <a:cxn ang="0">
                    <a:pos x="6" y="10"/>
                  </a:cxn>
                  <a:cxn ang="0">
                    <a:pos x="10" y="8"/>
                  </a:cxn>
                  <a:cxn ang="0">
                    <a:pos x="10" y="8"/>
                  </a:cxn>
                  <a:cxn ang="0">
                    <a:pos x="20" y="6"/>
                  </a:cxn>
                  <a:cxn ang="0">
                    <a:pos x="20" y="6"/>
                  </a:cxn>
                </a:cxnLst>
                <a:rect l="0" t="0" r="r" b="b"/>
                <a:pathLst>
                  <a:path w="20" h="10">
                    <a:moveTo>
                      <a:pt x="20" y="6"/>
                    </a:moveTo>
                    <a:lnTo>
                      <a:pt x="20" y="6"/>
                    </a:lnTo>
                    <a:lnTo>
                      <a:pt x="0" y="0"/>
                    </a:lnTo>
                    <a:lnTo>
                      <a:pt x="0" y="0"/>
                    </a:lnTo>
                    <a:lnTo>
                      <a:pt x="6" y="8"/>
                    </a:lnTo>
                    <a:lnTo>
                      <a:pt x="6" y="8"/>
                    </a:lnTo>
                    <a:lnTo>
                      <a:pt x="6" y="10"/>
                    </a:lnTo>
                    <a:lnTo>
                      <a:pt x="6" y="10"/>
                    </a:lnTo>
                    <a:lnTo>
                      <a:pt x="10" y="8"/>
                    </a:lnTo>
                    <a:lnTo>
                      <a:pt x="10" y="8"/>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7" name="Freeform 393"/>
              <p:cNvSpPr/>
              <p:nvPr/>
            </p:nvSpPr>
            <p:spPr bwMode="auto">
              <a:xfrm>
                <a:off x="2639" y="627"/>
                <a:ext cx="18" cy="18"/>
              </a:xfrm>
              <a:custGeom>
                <a:avLst/>
                <a:gdLst/>
                <a:ahLst/>
                <a:cxnLst>
                  <a:cxn ang="0">
                    <a:pos x="6" y="2"/>
                  </a:cxn>
                  <a:cxn ang="0">
                    <a:pos x="6" y="2"/>
                  </a:cxn>
                  <a:cxn ang="0">
                    <a:pos x="0" y="0"/>
                  </a:cxn>
                  <a:cxn ang="0">
                    <a:pos x="0" y="0"/>
                  </a:cxn>
                  <a:cxn ang="0">
                    <a:pos x="2" y="4"/>
                  </a:cxn>
                  <a:cxn ang="0">
                    <a:pos x="2" y="4"/>
                  </a:cxn>
                  <a:cxn ang="0">
                    <a:pos x="6" y="12"/>
                  </a:cxn>
                  <a:cxn ang="0">
                    <a:pos x="6" y="12"/>
                  </a:cxn>
                  <a:cxn ang="0">
                    <a:pos x="10" y="18"/>
                  </a:cxn>
                  <a:cxn ang="0">
                    <a:pos x="10" y="18"/>
                  </a:cxn>
                  <a:cxn ang="0">
                    <a:pos x="14" y="18"/>
                  </a:cxn>
                  <a:cxn ang="0">
                    <a:pos x="18" y="16"/>
                  </a:cxn>
                  <a:cxn ang="0">
                    <a:pos x="18" y="16"/>
                  </a:cxn>
                  <a:cxn ang="0">
                    <a:pos x="12" y="4"/>
                  </a:cxn>
                  <a:cxn ang="0">
                    <a:pos x="12" y="4"/>
                  </a:cxn>
                  <a:cxn ang="0">
                    <a:pos x="10" y="4"/>
                  </a:cxn>
                  <a:cxn ang="0">
                    <a:pos x="6" y="2"/>
                  </a:cxn>
                  <a:cxn ang="0">
                    <a:pos x="6" y="2"/>
                  </a:cxn>
                </a:cxnLst>
                <a:rect l="0" t="0" r="r" b="b"/>
                <a:pathLst>
                  <a:path w="18" h="18">
                    <a:moveTo>
                      <a:pt x="6" y="2"/>
                    </a:moveTo>
                    <a:lnTo>
                      <a:pt x="6" y="2"/>
                    </a:lnTo>
                    <a:lnTo>
                      <a:pt x="0" y="0"/>
                    </a:lnTo>
                    <a:lnTo>
                      <a:pt x="0" y="0"/>
                    </a:lnTo>
                    <a:lnTo>
                      <a:pt x="2" y="4"/>
                    </a:lnTo>
                    <a:lnTo>
                      <a:pt x="2" y="4"/>
                    </a:lnTo>
                    <a:lnTo>
                      <a:pt x="6" y="12"/>
                    </a:lnTo>
                    <a:lnTo>
                      <a:pt x="6" y="12"/>
                    </a:lnTo>
                    <a:lnTo>
                      <a:pt x="10" y="18"/>
                    </a:lnTo>
                    <a:lnTo>
                      <a:pt x="10" y="18"/>
                    </a:lnTo>
                    <a:lnTo>
                      <a:pt x="14" y="18"/>
                    </a:lnTo>
                    <a:lnTo>
                      <a:pt x="18" y="16"/>
                    </a:lnTo>
                    <a:lnTo>
                      <a:pt x="18" y="16"/>
                    </a:lnTo>
                    <a:lnTo>
                      <a:pt x="12" y="4"/>
                    </a:lnTo>
                    <a:lnTo>
                      <a:pt x="12" y="4"/>
                    </a:lnTo>
                    <a:lnTo>
                      <a:pt x="10" y="4"/>
                    </a:lnTo>
                    <a:lnTo>
                      <a:pt x="6" y="2"/>
                    </a:lnTo>
                    <a:lnTo>
                      <a:pt x="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8" name="Freeform 394"/>
              <p:cNvSpPr/>
              <p:nvPr/>
            </p:nvSpPr>
            <p:spPr bwMode="auto">
              <a:xfrm>
                <a:off x="2627" y="623"/>
                <a:ext cx="18" cy="22"/>
              </a:xfrm>
              <a:custGeom>
                <a:avLst/>
                <a:gdLst/>
                <a:ahLst/>
                <a:cxnLst>
                  <a:cxn ang="0">
                    <a:pos x="8" y="4"/>
                  </a:cxn>
                  <a:cxn ang="0">
                    <a:pos x="8" y="4"/>
                  </a:cxn>
                  <a:cxn ang="0">
                    <a:pos x="0" y="0"/>
                  </a:cxn>
                  <a:cxn ang="0">
                    <a:pos x="0" y="0"/>
                  </a:cxn>
                  <a:cxn ang="0">
                    <a:pos x="6" y="14"/>
                  </a:cxn>
                  <a:cxn ang="0">
                    <a:pos x="6" y="14"/>
                  </a:cxn>
                  <a:cxn ang="0">
                    <a:pos x="10" y="20"/>
                  </a:cxn>
                  <a:cxn ang="0">
                    <a:pos x="10" y="20"/>
                  </a:cxn>
                  <a:cxn ang="0">
                    <a:pos x="14" y="22"/>
                  </a:cxn>
                  <a:cxn ang="0">
                    <a:pos x="18" y="22"/>
                  </a:cxn>
                  <a:cxn ang="0">
                    <a:pos x="18" y="22"/>
                  </a:cxn>
                  <a:cxn ang="0">
                    <a:pos x="10" y="6"/>
                  </a:cxn>
                  <a:cxn ang="0">
                    <a:pos x="10" y="6"/>
                  </a:cxn>
                  <a:cxn ang="0">
                    <a:pos x="10" y="4"/>
                  </a:cxn>
                  <a:cxn ang="0">
                    <a:pos x="8" y="4"/>
                  </a:cxn>
                  <a:cxn ang="0">
                    <a:pos x="8" y="4"/>
                  </a:cxn>
                </a:cxnLst>
                <a:rect l="0" t="0" r="r" b="b"/>
                <a:pathLst>
                  <a:path w="18" h="22">
                    <a:moveTo>
                      <a:pt x="8" y="4"/>
                    </a:moveTo>
                    <a:lnTo>
                      <a:pt x="8" y="4"/>
                    </a:lnTo>
                    <a:lnTo>
                      <a:pt x="0" y="0"/>
                    </a:lnTo>
                    <a:lnTo>
                      <a:pt x="0" y="0"/>
                    </a:lnTo>
                    <a:lnTo>
                      <a:pt x="6" y="14"/>
                    </a:lnTo>
                    <a:lnTo>
                      <a:pt x="6" y="14"/>
                    </a:lnTo>
                    <a:lnTo>
                      <a:pt x="10" y="20"/>
                    </a:lnTo>
                    <a:lnTo>
                      <a:pt x="10" y="20"/>
                    </a:lnTo>
                    <a:lnTo>
                      <a:pt x="14" y="22"/>
                    </a:lnTo>
                    <a:lnTo>
                      <a:pt x="18" y="22"/>
                    </a:lnTo>
                    <a:lnTo>
                      <a:pt x="18" y="22"/>
                    </a:lnTo>
                    <a:lnTo>
                      <a:pt x="10" y="6"/>
                    </a:lnTo>
                    <a:lnTo>
                      <a:pt x="10" y="6"/>
                    </a:lnTo>
                    <a:lnTo>
                      <a:pt x="10" y="4"/>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9" name="Freeform 395"/>
              <p:cNvSpPr/>
              <p:nvPr/>
            </p:nvSpPr>
            <p:spPr bwMode="auto">
              <a:xfrm>
                <a:off x="2615" y="621"/>
                <a:ext cx="18" cy="22"/>
              </a:xfrm>
              <a:custGeom>
                <a:avLst/>
                <a:gdLst/>
                <a:ahLst/>
                <a:cxnLst>
                  <a:cxn ang="0">
                    <a:pos x="8" y="2"/>
                  </a:cxn>
                  <a:cxn ang="0">
                    <a:pos x="8" y="2"/>
                  </a:cxn>
                  <a:cxn ang="0">
                    <a:pos x="0" y="0"/>
                  </a:cxn>
                  <a:cxn ang="0">
                    <a:pos x="0" y="0"/>
                  </a:cxn>
                  <a:cxn ang="0">
                    <a:pos x="2" y="6"/>
                  </a:cxn>
                  <a:cxn ang="0">
                    <a:pos x="6" y="14"/>
                  </a:cxn>
                  <a:cxn ang="0">
                    <a:pos x="12" y="18"/>
                  </a:cxn>
                  <a:cxn ang="0">
                    <a:pos x="18" y="22"/>
                  </a:cxn>
                  <a:cxn ang="0">
                    <a:pos x="18" y="22"/>
                  </a:cxn>
                  <a:cxn ang="0">
                    <a:pos x="10" y="6"/>
                  </a:cxn>
                  <a:cxn ang="0">
                    <a:pos x="10" y="6"/>
                  </a:cxn>
                  <a:cxn ang="0">
                    <a:pos x="8" y="2"/>
                  </a:cxn>
                  <a:cxn ang="0">
                    <a:pos x="8" y="2"/>
                  </a:cxn>
                </a:cxnLst>
                <a:rect l="0" t="0" r="r" b="b"/>
                <a:pathLst>
                  <a:path w="18" h="22">
                    <a:moveTo>
                      <a:pt x="8" y="2"/>
                    </a:moveTo>
                    <a:lnTo>
                      <a:pt x="8" y="2"/>
                    </a:lnTo>
                    <a:lnTo>
                      <a:pt x="0" y="0"/>
                    </a:lnTo>
                    <a:lnTo>
                      <a:pt x="0" y="0"/>
                    </a:lnTo>
                    <a:lnTo>
                      <a:pt x="2" y="6"/>
                    </a:lnTo>
                    <a:lnTo>
                      <a:pt x="6" y="14"/>
                    </a:lnTo>
                    <a:lnTo>
                      <a:pt x="12" y="18"/>
                    </a:lnTo>
                    <a:lnTo>
                      <a:pt x="18" y="22"/>
                    </a:lnTo>
                    <a:lnTo>
                      <a:pt x="18" y="22"/>
                    </a:lnTo>
                    <a:lnTo>
                      <a:pt x="10" y="6"/>
                    </a:lnTo>
                    <a:lnTo>
                      <a:pt x="10" y="6"/>
                    </a:lnTo>
                    <a:lnTo>
                      <a:pt x="8" y="2"/>
                    </a:lnTo>
                    <a:lnTo>
                      <a:pt x="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0" name="Freeform 396"/>
              <p:cNvSpPr/>
              <p:nvPr/>
            </p:nvSpPr>
            <p:spPr bwMode="auto">
              <a:xfrm>
                <a:off x="2693" y="655"/>
                <a:ext cx="12" cy="20"/>
              </a:xfrm>
              <a:custGeom>
                <a:avLst/>
                <a:gdLst/>
                <a:ahLst/>
                <a:cxnLst>
                  <a:cxn ang="0">
                    <a:pos x="4" y="20"/>
                  </a:cxn>
                  <a:cxn ang="0">
                    <a:pos x="4" y="20"/>
                  </a:cxn>
                  <a:cxn ang="0">
                    <a:pos x="12" y="0"/>
                  </a:cxn>
                  <a:cxn ang="0">
                    <a:pos x="12" y="0"/>
                  </a:cxn>
                  <a:cxn ang="0">
                    <a:pos x="4" y="6"/>
                  </a:cxn>
                  <a:cxn ang="0">
                    <a:pos x="4" y="6"/>
                  </a:cxn>
                  <a:cxn ang="0">
                    <a:pos x="0" y="8"/>
                  </a:cxn>
                  <a:cxn ang="0">
                    <a:pos x="0" y="8"/>
                  </a:cxn>
                  <a:cxn ang="0">
                    <a:pos x="0" y="10"/>
                  </a:cxn>
                  <a:cxn ang="0">
                    <a:pos x="0" y="10"/>
                  </a:cxn>
                  <a:cxn ang="0">
                    <a:pos x="4" y="20"/>
                  </a:cxn>
                  <a:cxn ang="0">
                    <a:pos x="4" y="20"/>
                  </a:cxn>
                </a:cxnLst>
                <a:rect l="0" t="0" r="r" b="b"/>
                <a:pathLst>
                  <a:path w="12" h="20">
                    <a:moveTo>
                      <a:pt x="4" y="20"/>
                    </a:moveTo>
                    <a:lnTo>
                      <a:pt x="4" y="20"/>
                    </a:lnTo>
                    <a:lnTo>
                      <a:pt x="12" y="0"/>
                    </a:lnTo>
                    <a:lnTo>
                      <a:pt x="12" y="0"/>
                    </a:lnTo>
                    <a:lnTo>
                      <a:pt x="4" y="6"/>
                    </a:lnTo>
                    <a:lnTo>
                      <a:pt x="4" y="6"/>
                    </a:lnTo>
                    <a:lnTo>
                      <a:pt x="0" y="8"/>
                    </a:lnTo>
                    <a:lnTo>
                      <a:pt x="0" y="8"/>
                    </a:lnTo>
                    <a:lnTo>
                      <a:pt x="0" y="10"/>
                    </a:lnTo>
                    <a:lnTo>
                      <a:pt x="0" y="10"/>
                    </a:lnTo>
                    <a:lnTo>
                      <a:pt x="4" y="20"/>
                    </a:lnTo>
                    <a:lnTo>
                      <a:pt x="4"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1" name="Freeform 397"/>
              <p:cNvSpPr/>
              <p:nvPr/>
            </p:nvSpPr>
            <p:spPr bwMode="auto">
              <a:xfrm>
                <a:off x="2685" y="665"/>
                <a:ext cx="10" cy="24"/>
              </a:xfrm>
              <a:custGeom>
                <a:avLst/>
                <a:gdLst/>
                <a:ahLst/>
                <a:cxnLst>
                  <a:cxn ang="0">
                    <a:pos x="6" y="20"/>
                  </a:cxn>
                  <a:cxn ang="0">
                    <a:pos x="6" y="20"/>
                  </a:cxn>
                  <a:cxn ang="0">
                    <a:pos x="6" y="24"/>
                  </a:cxn>
                  <a:cxn ang="0">
                    <a:pos x="6" y="24"/>
                  </a:cxn>
                  <a:cxn ang="0">
                    <a:pos x="10" y="18"/>
                  </a:cxn>
                  <a:cxn ang="0">
                    <a:pos x="10" y="18"/>
                  </a:cxn>
                  <a:cxn ang="0">
                    <a:pos x="10" y="16"/>
                  </a:cxn>
                  <a:cxn ang="0">
                    <a:pos x="10" y="12"/>
                  </a:cxn>
                  <a:cxn ang="0">
                    <a:pos x="10" y="12"/>
                  </a:cxn>
                  <a:cxn ang="0">
                    <a:pos x="6" y="0"/>
                  </a:cxn>
                  <a:cxn ang="0">
                    <a:pos x="6" y="0"/>
                  </a:cxn>
                  <a:cxn ang="0">
                    <a:pos x="2" y="2"/>
                  </a:cxn>
                  <a:cxn ang="0">
                    <a:pos x="0" y="6"/>
                  </a:cxn>
                  <a:cxn ang="0">
                    <a:pos x="0" y="6"/>
                  </a:cxn>
                  <a:cxn ang="0">
                    <a:pos x="2" y="12"/>
                  </a:cxn>
                  <a:cxn ang="0">
                    <a:pos x="2" y="12"/>
                  </a:cxn>
                  <a:cxn ang="0">
                    <a:pos x="6" y="20"/>
                  </a:cxn>
                  <a:cxn ang="0">
                    <a:pos x="6" y="20"/>
                  </a:cxn>
                </a:cxnLst>
                <a:rect l="0" t="0" r="r" b="b"/>
                <a:pathLst>
                  <a:path w="10" h="24">
                    <a:moveTo>
                      <a:pt x="6" y="20"/>
                    </a:moveTo>
                    <a:lnTo>
                      <a:pt x="6" y="20"/>
                    </a:lnTo>
                    <a:lnTo>
                      <a:pt x="6" y="24"/>
                    </a:lnTo>
                    <a:lnTo>
                      <a:pt x="6" y="24"/>
                    </a:lnTo>
                    <a:lnTo>
                      <a:pt x="10" y="18"/>
                    </a:lnTo>
                    <a:lnTo>
                      <a:pt x="10" y="18"/>
                    </a:lnTo>
                    <a:lnTo>
                      <a:pt x="10" y="16"/>
                    </a:lnTo>
                    <a:lnTo>
                      <a:pt x="10" y="12"/>
                    </a:lnTo>
                    <a:lnTo>
                      <a:pt x="10" y="12"/>
                    </a:lnTo>
                    <a:lnTo>
                      <a:pt x="6" y="0"/>
                    </a:lnTo>
                    <a:lnTo>
                      <a:pt x="6" y="0"/>
                    </a:lnTo>
                    <a:lnTo>
                      <a:pt x="2" y="2"/>
                    </a:lnTo>
                    <a:lnTo>
                      <a:pt x="0" y="6"/>
                    </a:lnTo>
                    <a:lnTo>
                      <a:pt x="0" y="6"/>
                    </a:lnTo>
                    <a:lnTo>
                      <a:pt x="2" y="12"/>
                    </a:lnTo>
                    <a:lnTo>
                      <a:pt x="2" y="12"/>
                    </a:lnTo>
                    <a:lnTo>
                      <a:pt x="6" y="20"/>
                    </a:lnTo>
                    <a:lnTo>
                      <a:pt x="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2" name="Freeform 398"/>
              <p:cNvSpPr/>
              <p:nvPr/>
            </p:nvSpPr>
            <p:spPr bwMode="auto">
              <a:xfrm>
                <a:off x="2679" y="673"/>
                <a:ext cx="12" cy="28"/>
              </a:xfrm>
              <a:custGeom>
                <a:avLst/>
                <a:gdLst/>
                <a:ahLst/>
                <a:cxnLst>
                  <a:cxn ang="0">
                    <a:pos x="2" y="14"/>
                  </a:cxn>
                  <a:cxn ang="0">
                    <a:pos x="2" y="14"/>
                  </a:cxn>
                  <a:cxn ang="0">
                    <a:pos x="8" y="28"/>
                  </a:cxn>
                  <a:cxn ang="0">
                    <a:pos x="8" y="28"/>
                  </a:cxn>
                  <a:cxn ang="0">
                    <a:pos x="12" y="20"/>
                  </a:cxn>
                  <a:cxn ang="0">
                    <a:pos x="12" y="20"/>
                  </a:cxn>
                  <a:cxn ang="0">
                    <a:pos x="12" y="18"/>
                  </a:cxn>
                  <a:cxn ang="0">
                    <a:pos x="10" y="16"/>
                  </a:cxn>
                  <a:cxn ang="0">
                    <a:pos x="10" y="16"/>
                  </a:cxn>
                  <a:cxn ang="0">
                    <a:pos x="4" y="0"/>
                  </a:cxn>
                  <a:cxn ang="0">
                    <a:pos x="4" y="0"/>
                  </a:cxn>
                  <a:cxn ang="0">
                    <a:pos x="0" y="4"/>
                  </a:cxn>
                  <a:cxn ang="0">
                    <a:pos x="0" y="8"/>
                  </a:cxn>
                  <a:cxn ang="0">
                    <a:pos x="0" y="8"/>
                  </a:cxn>
                  <a:cxn ang="0">
                    <a:pos x="2" y="14"/>
                  </a:cxn>
                  <a:cxn ang="0">
                    <a:pos x="2" y="14"/>
                  </a:cxn>
                </a:cxnLst>
                <a:rect l="0" t="0" r="r" b="b"/>
                <a:pathLst>
                  <a:path w="12" h="28">
                    <a:moveTo>
                      <a:pt x="2" y="14"/>
                    </a:moveTo>
                    <a:lnTo>
                      <a:pt x="2" y="14"/>
                    </a:lnTo>
                    <a:lnTo>
                      <a:pt x="8" y="28"/>
                    </a:lnTo>
                    <a:lnTo>
                      <a:pt x="8" y="28"/>
                    </a:lnTo>
                    <a:lnTo>
                      <a:pt x="12" y="20"/>
                    </a:lnTo>
                    <a:lnTo>
                      <a:pt x="12" y="20"/>
                    </a:lnTo>
                    <a:lnTo>
                      <a:pt x="12" y="18"/>
                    </a:lnTo>
                    <a:lnTo>
                      <a:pt x="10" y="16"/>
                    </a:lnTo>
                    <a:lnTo>
                      <a:pt x="10" y="16"/>
                    </a:lnTo>
                    <a:lnTo>
                      <a:pt x="4" y="0"/>
                    </a:lnTo>
                    <a:lnTo>
                      <a:pt x="4" y="0"/>
                    </a:lnTo>
                    <a:lnTo>
                      <a:pt x="0" y="4"/>
                    </a:lnTo>
                    <a:lnTo>
                      <a:pt x="0" y="8"/>
                    </a:lnTo>
                    <a:lnTo>
                      <a:pt x="0" y="8"/>
                    </a:lnTo>
                    <a:lnTo>
                      <a:pt x="2" y="14"/>
                    </a:lnTo>
                    <a:lnTo>
                      <a:pt x="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3" name="Freeform 399"/>
              <p:cNvSpPr/>
              <p:nvPr/>
            </p:nvSpPr>
            <p:spPr bwMode="auto">
              <a:xfrm>
                <a:off x="2675" y="683"/>
                <a:ext cx="10" cy="28"/>
              </a:xfrm>
              <a:custGeom>
                <a:avLst/>
                <a:gdLst/>
                <a:ahLst/>
                <a:cxnLst>
                  <a:cxn ang="0">
                    <a:pos x="8" y="28"/>
                  </a:cxn>
                  <a:cxn ang="0">
                    <a:pos x="8" y="28"/>
                  </a:cxn>
                  <a:cxn ang="0">
                    <a:pos x="10" y="22"/>
                  </a:cxn>
                  <a:cxn ang="0">
                    <a:pos x="10" y="22"/>
                  </a:cxn>
                  <a:cxn ang="0">
                    <a:pos x="8" y="16"/>
                  </a:cxn>
                  <a:cxn ang="0">
                    <a:pos x="8" y="16"/>
                  </a:cxn>
                  <a:cxn ang="0">
                    <a:pos x="2" y="0"/>
                  </a:cxn>
                  <a:cxn ang="0">
                    <a:pos x="2" y="0"/>
                  </a:cxn>
                  <a:cxn ang="0">
                    <a:pos x="0" y="8"/>
                  </a:cxn>
                  <a:cxn ang="0">
                    <a:pos x="0" y="16"/>
                  </a:cxn>
                  <a:cxn ang="0">
                    <a:pos x="2" y="22"/>
                  </a:cxn>
                  <a:cxn ang="0">
                    <a:pos x="8" y="28"/>
                  </a:cxn>
                  <a:cxn ang="0">
                    <a:pos x="8" y="28"/>
                  </a:cxn>
                </a:cxnLst>
                <a:rect l="0" t="0" r="r" b="b"/>
                <a:pathLst>
                  <a:path w="10" h="28">
                    <a:moveTo>
                      <a:pt x="8" y="28"/>
                    </a:moveTo>
                    <a:lnTo>
                      <a:pt x="8" y="28"/>
                    </a:lnTo>
                    <a:lnTo>
                      <a:pt x="10" y="22"/>
                    </a:lnTo>
                    <a:lnTo>
                      <a:pt x="10" y="22"/>
                    </a:lnTo>
                    <a:lnTo>
                      <a:pt x="8" y="16"/>
                    </a:lnTo>
                    <a:lnTo>
                      <a:pt x="8" y="16"/>
                    </a:lnTo>
                    <a:lnTo>
                      <a:pt x="2" y="0"/>
                    </a:lnTo>
                    <a:lnTo>
                      <a:pt x="2" y="0"/>
                    </a:lnTo>
                    <a:lnTo>
                      <a:pt x="0" y="8"/>
                    </a:lnTo>
                    <a:lnTo>
                      <a:pt x="0" y="16"/>
                    </a:lnTo>
                    <a:lnTo>
                      <a:pt x="2" y="22"/>
                    </a:lnTo>
                    <a:lnTo>
                      <a:pt x="8" y="28"/>
                    </a:lnTo>
                    <a:lnTo>
                      <a:pt x="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4" name="Freeform 400"/>
              <p:cNvSpPr/>
              <p:nvPr/>
            </p:nvSpPr>
            <p:spPr bwMode="auto">
              <a:xfrm>
                <a:off x="2699" y="657"/>
                <a:ext cx="12" cy="18"/>
              </a:xfrm>
              <a:custGeom>
                <a:avLst/>
                <a:gdLst/>
                <a:ahLst/>
                <a:cxnLst>
                  <a:cxn ang="0">
                    <a:pos x="10" y="14"/>
                  </a:cxn>
                  <a:cxn ang="0">
                    <a:pos x="10" y="14"/>
                  </a:cxn>
                  <a:cxn ang="0">
                    <a:pos x="12" y="12"/>
                  </a:cxn>
                  <a:cxn ang="0">
                    <a:pos x="12" y="12"/>
                  </a:cxn>
                  <a:cxn ang="0">
                    <a:pos x="10" y="8"/>
                  </a:cxn>
                  <a:cxn ang="0">
                    <a:pos x="10" y="8"/>
                  </a:cxn>
                  <a:cxn ang="0">
                    <a:pos x="8" y="0"/>
                  </a:cxn>
                  <a:cxn ang="0">
                    <a:pos x="8" y="0"/>
                  </a:cxn>
                  <a:cxn ang="0">
                    <a:pos x="0" y="18"/>
                  </a:cxn>
                  <a:cxn ang="0">
                    <a:pos x="0" y="18"/>
                  </a:cxn>
                  <a:cxn ang="0">
                    <a:pos x="10" y="14"/>
                  </a:cxn>
                  <a:cxn ang="0">
                    <a:pos x="10" y="14"/>
                  </a:cxn>
                </a:cxnLst>
                <a:rect l="0" t="0" r="r" b="b"/>
                <a:pathLst>
                  <a:path w="12" h="18">
                    <a:moveTo>
                      <a:pt x="10" y="14"/>
                    </a:moveTo>
                    <a:lnTo>
                      <a:pt x="10" y="14"/>
                    </a:lnTo>
                    <a:lnTo>
                      <a:pt x="12" y="12"/>
                    </a:lnTo>
                    <a:lnTo>
                      <a:pt x="12" y="12"/>
                    </a:lnTo>
                    <a:lnTo>
                      <a:pt x="10" y="8"/>
                    </a:lnTo>
                    <a:lnTo>
                      <a:pt x="10" y="8"/>
                    </a:lnTo>
                    <a:lnTo>
                      <a:pt x="8" y="0"/>
                    </a:lnTo>
                    <a:lnTo>
                      <a:pt x="8" y="0"/>
                    </a:lnTo>
                    <a:lnTo>
                      <a:pt x="0" y="18"/>
                    </a:lnTo>
                    <a:lnTo>
                      <a:pt x="0" y="18"/>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5" name="Freeform 401"/>
              <p:cNvSpPr/>
              <p:nvPr/>
            </p:nvSpPr>
            <p:spPr bwMode="auto">
              <a:xfrm>
                <a:off x="2695" y="673"/>
                <a:ext cx="18" cy="16"/>
              </a:xfrm>
              <a:custGeom>
                <a:avLst/>
                <a:gdLst/>
                <a:ahLst/>
                <a:cxnLst>
                  <a:cxn ang="0">
                    <a:pos x="2" y="10"/>
                  </a:cxn>
                  <a:cxn ang="0">
                    <a:pos x="2" y="10"/>
                  </a:cxn>
                  <a:cxn ang="0">
                    <a:pos x="0" y="16"/>
                  </a:cxn>
                  <a:cxn ang="0">
                    <a:pos x="0" y="16"/>
                  </a:cxn>
                  <a:cxn ang="0">
                    <a:pos x="4" y="14"/>
                  </a:cxn>
                  <a:cxn ang="0">
                    <a:pos x="4" y="14"/>
                  </a:cxn>
                  <a:cxn ang="0">
                    <a:pos x="12" y="10"/>
                  </a:cxn>
                  <a:cxn ang="0">
                    <a:pos x="12" y="10"/>
                  </a:cxn>
                  <a:cxn ang="0">
                    <a:pos x="18" y="8"/>
                  </a:cxn>
                  <a:cxn ang="0">
                    <a:pos x="18" y="8"/>
                  </a:cxn>
                  <a:cxn ang="0">
                    <a:pos x="18" y="4"/>
                  </a:cxn>
                  <a:cxn ang="0">
                    <a:pos x="16" y="0"/>
                  </a:cxn>
                  <a:cxn ang="0">
                    <a:pos x="16" y="0"/>
                  </a:cxn>
                  <a:cxn ang="0">
                    <a:pos x="4" y="6"/>
                  </a:cxn>
                  <a:cxn ang="0">
                    <a:pos x="4" y="6"/>
                  </a:cxn>
                  <a:cxn ang="0">
                    <a:pos x="4" y="8"/>
                  </a:cxn>
                  <a:cxn ang="0">
                    <a:pos x="2" y="10"/>
                  </a:cxn>
                  <a:cxn ang="0">
                    <a:pos x="2" y="10"/>
                  </a:cxn>
                </a:cxnLst>
                <a:rect l="0" t="0" r="r" b="b"/>
                <a:pathLst>
                  <a:path w="18" h="16">
                    <a:moveTo>
                      <a:pt x="2" y="10"/>
                    </a:moveTo>
                    <a:lnTo>
                      <a:pt x="2" y="10"/>
                    </a:lnTo>
                    <a:lnTo>
                      <a:pt x="0" y="16"/>
                    </a:lnTo>
                    <a:lnTo>
                      <a:pt x="0" y="16"/>
                    </a:lnTo>
                    <a:lnTo>
                      <a:pt x="4" y="14"/>
                    </a:lnTo>
                    <a:lnTo>
                      <a:pt x="4" y="14"/>
                    </a:lnTo>
                    <a:lnTo>
                      <a:pt x="12" y="10"/>
                    </a:lnTo>
                    <a:lnTo>
                      <a:pt x="12" y="10"/>
                    </a:lnTo>
                    <a:lnTo>
                      <a:pt x="18" y="8"/>
                    </a:lnTo>
                    <a:lnTo>
                      <a:pt x="18" y="8"/>
                    </a:lnTo>
                    <a:lnTo>
                      <a:pt x="18" y="4"/>
                    </a:lnTo>
                    <a:lnTo>
                      <a:pt x="16" y="0"/>
                    </a:lnTo>
                    <a:lnTo>
                      <a:pt x="16" y="0"/>
                    </a:lnTo>
                    <a:lnTo>
                      <a:pt x="4" y="6"/>
                    </a:lnTo>
                    <a:lnTo>
                      <a:pt x="4" y="6"/>
                    </a:lnTo>
                    <a:lnTo>
                      <a:pt x="4" y="8"/>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6" name="Freeform 402"/>
              <p:cNvSpPr/>
              <p:nvPr/>
            </p:nvSpPr>
            <p:spPr bwMode="auto">
              <a:xfrm>
                <a:off x="2691" y="683"/>
                <a:ext cx="22" cy="20"/>
              </a:xfrm>
              <a:custGeom>
                <a:avLst/>
                <a:gdLst/>
                <a:ahLst/>
                <a:cxnLst>
                  <a:cxn ang="0">
                    <a:pos x="6" y="8"/>
                  </a:cxn>
                  <a:cxn ang="0">
                    <a:pos x="6" y="8"/>
                  </a:cxn>
                  <a:cxn ang="0">
                    <a:pos x="4" y="10"/>
                  </a:cxn>
                  <a:cxn ang="0">
                    <a:pos x="2" y="12"/>
                  </a:cxn>
                  <a:cxn ang="0">
                    <a:pos x="2" y="12"/>
                  </a:cxn>
                  <a:cxn ang="0">
                    <a:pos x="0" y="20"/>
                  </a:cxn>
                  <a:cxn ang="0">
                    <a:pos x="0" y="20"/>
                  </a:cxn>
                  <a:cxn ang="0">
                    <a:pos x="14" y="12"/>
                  </a:cxn>
                  <a:cxn ang="0">
                    <a:pos x="14" y="12"/>
                  </a:cxn>
                  <a:cxn ang="0">
                    <a:pos x="20" y="10"/>
                  </a:cxn>
                  <a:cxn ang="0">
                    <a:pos x="20" y="10"/>
                  </a:cxn>
                  <a:cxn ang="0">
                    <a:pos x="22" y="6"/>
                  </a:cxn>
                  <a:cxn ang="0">
                    <a:pos x="22" y="0"/>
                  </a:cxn>
                  <a:cxn ang="0">
                    <a:pos x="22" y="0"/>
                  </a:cxn>
                  <a:cxn ang="0">
                    <a:pos x="6" y="8"/>
                  </a:cxn>
                  <a:cxn ang="0">
                    <a:pos x="6" y="8"/>
                  </a:cxn>
                </a:cxnLst>
                <a:rect l="0" t="0" r="r" b="b"/>
                <a:pathLst>
                  <a:path w="22" h="20">
                    <a:moveTo>
                      <a:pt x="6" y="8"/>
                    </a:moveTo>
                    <a:lnTo>
                      <a:pt x="6" y="8"/>
                    </a:lnTo>
                    <a:lnTo>
                      <a:pt x="4" y="10"/>
                    </a:lnTo>
                    <a:lnTo>
                      <a:pt x="2" y="12"/>
                    </a:lnTo>
                    <a:lnTo>
                      <a:pt x="2" y="12"/>
                    </a:lnTo>
                    <a:lnTo>
                      <a:pt x="0" y="20"/>
                    </a:lnTo>
                    <a:lnTo>
                      <a:pt x="0" y="20"/>
                    </a:lnTo>
                    <a:lnTo>
                      <a:pt x="14" y="12"/>
                    </a:lnTo>
                    <a:lnTo>
                      <a:pt x="14" y="12"/>
                    </a:lnTo>
                    <a:lnTo>
                      <a:pt x="20" y="10"/>
                    </a:lnTo>
                    <a:lnTo>
                      <a:pt x="20" y="10"/>
                    </a:lnTo>
                    <a:lnTo>
                      <a:pt x="22" y="6"/>
                    </a:lnTo>
                    <a:lnTo>
                      <a:pt x="22" y="0"/>
                    </a:lnTo>
                    <a:lnTo>
                      <a:pt x="22" y="0"/>
                    </a:lnTo>
                    <a:lnTo>
                      <a:pt x="6" y="8"/>
                    </a:lnTo>
                    <a:lnTo>
                      <a:pt x="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7" name="Freeform 403"/>
              <p:cNvSpPr/>
              <p:nvPr/>
            </p:nvSpPr>
            <p:spPr bwMode="auto">
              <a:xfrm>
                <a:off x="2687" y="695"/>
                <a:ext cx="24" cy="18"/>
              </a:xfrm>
              <a:custGeom>
                <a:avLst/>
                <a:gdLst/>
                <a:ahLst/>
                <a:cxnLst>
                  <a:cxn ang="0">
                    <a:pos x="8" y="8"/>
                  </a:cxn>
                  <a:cxn ang="0">
                    <a:pos x="8" y="8"/>
                  </a:cxn>
                  <a:cxn ang="0">
                    <a:pos x="4" y="10"/>
                  </a:cxn>
                  <a:cxn ang="0">
                    <a:pos x="4" y="10"/>
                  </a:cxn>
                  <a:cxn ang="0">
                    <a:pos x="0" y="18"/>
                  </a:cxn>
                  <a:cxn ang="0">
                    <a:pos x="0" y="18"/>
                  </a:cxn>
                  <a:cxn ang="0">
                    <a:pos x="8" y="18"/>
                  </a:cxn>
                  <a:cxn ang="0">
                    <a:pos x="16" y="14"/>
                  </a:cxn>
                  <a:cxn ang="0">
                    <a:pos x="20" y="8"/>
                  </a:cxn>
                  <a:cxn ang="0">
                    <a:pos x="24" y="0"/>
                  </a:cxn>
                  <a:cxn ang="0">
                    <a:pos x="24" y="0"/>
                  </a:cxn>
                  <a:cxn ang="0">
                    <a:pos x="8" y="8"/>
                  </a:cxn>
                  <a:cxn ang="0">
                    <a:pos x="8" y="8"/>
                  </a:cxn>
                </a:cxnLst>
                <a:rect l="0" t="0" r="r" b="b"/>
                <a:pathLst>
                  <a:path w="24" h="18">
                    <a:moveTo>
                      <a:pt x="8" y="8"/>
                    </a:moveTo>
                    <a:lnTo>
                      <a:pt x="8" y="8"/>
                    </a:lnTo>
                    <a:lnTo>
                      <a:pt x="4" y="10"/>
                    </a:lnTo>
                    <a:lnTo>
                      <a:pt x="4" y="10"/>
                    </a:lnTo>
                    <a:lnTo>
                      <a:pt x="0" y="18"/>
                    </a:lnTo>
                    <a:lnTo>
                      <a:pt x="0" y="18"/>
                    </a:lnTo>
                    <a:lnTo>
                      <a:pt x="8" y="18"/>
                    </a:lnTo>
                    <a:lnTo>
                      <a:pt x="16" y="14"/>
                    </a:lnTo>
                    <a:lnTo>
                      <a:pt x="20" y="8"/>
                    </a:lnTo>
                    <a:lnTo>
                      <a:pt x="24" y="0"/>
                    </a:lnTo>
                    <a:lnTo>
                      <a:pt x="24" y="0"/>
                    </a:lnTo>
                    <a:lnTo>
                      <a:pt x="8" y="8"/>
                    </a:lnTo>
                    <a:lnTo>
                      <a:pt x="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8" name="Freeform 404"/>
              <p:cNvSpPr/>
              <p:nvPr/>
            </p:nvSpPr>
            <p:spPr bwMode="auto">
              <a:xfrm>
                <a:off x="2437" y="481"/>
                <a:ext cx="16" cy="24"/>
              </a:xfrm>
              <a:custGeom>
                <a:avLst/>
                <a:gdLst/>
                <a:ahLst/>
                <a:cxnLst>
                  <a:cxn ang="0">
                    <a:pos x="0" y="10"/>
                  </a:cxn>
                  <a:cxn ang="0">
                    <a:pos x="0" y="10"/>
                  </a:cxn>
                  <a:cxn ang="0">
                    <a:pos x="0" y="10"/>
                  </a:cxn>
                  <a:cxn ang="0">
                    <a:pos x="0" y="10"/>
                  </a:cxn>
                  <a:cxn ang="0">
                    <a:pos x="4" y="24"/>
                  </a:cxn>
                  <a:cxn ang="0">
                    <a:pos x="4" y="24"/>
                  </a:cxn>
                  <a:cxn ang="0">
                    <a:pos x="16" y="0"/>
                  </a:cxn>
                  <a:cxn ang="0">
                    <a:pos x="16" y="0"/>
                  </a:cxn>
                  <a:cxn ang="0">
                    <a:pos x="10" y="2"/>
                  </a:cxn>
                  <a:cxn ang="0">
                    <a:pos x="6" y="6"/>
                  </a:cxn>
                  <a:cxn ang="0">
                    <a:pos x="6" y="6"/>
                  </a:cxn>
                  <a:cxn ang="0">
                    <a:pos x="0" y="10"/>
                  </a:cxn>
                  <a:cxn ang="0">
                    <a:pos x="0" y="10"/>
                  </a:cxn>
                </a:cxnLst>
                <a:rect l="0" t="0" r="r" b="b"/>
                <a:pathLst>
                  <a:path w="16" h="24">
                    <a:moveTo>
                      <a:pt x="0" y="10"/>
                    </a:moveTo>
                    <a:lnTo>
                      <a:pt x="0" y="10"/>
                    </a:lnTo>
                    <a:lnTo>
                      <a:pt x="0" y="10"/>
                    </a:lnTo>
                    <a:lnTo>
                      <a:pt x="0" y="10"/>
                    </a:lnTo>
                    <a:lnTo>
                      <a:pt x="4" y="24"/>
                    </a:lnTo>
                    <a:lnTo>
                      <a:pt x="4" y="24"/>
                    </a:lnTo>
                    <a:lnTo>
                      <a:pt x="16" y="0"/>
                    </a:lnTo>
                    <a:lnTo>
                      <a:pt x="16" y="0"/>
                    </a:lnTo>
                    <a:lnTo>
                      <a:pt x="10" y="2"/>
                    </a:lnTo>
                    <a:lnTo>
                      <a:pt x="6" y="6"/>
                    </a:lnTo>
                    <a:lnTo>
                      <a:pt x="6" y="6"/>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9" name="Freeform 405"/>
              <p:cNvSpPr/>
              <p:nvPr/>
            </p:nvSpPr>
            <p:spPr bwMode="auto">
              <a:xfrm>
                <a:off x="2425" y="491"/>
                <a:ext cx="14" cy="30"/>
              </a:xfrm>
              <a:custGeom>
                <a:avLst/>
                <a:gdLst/>
                <a:ahLst/>
                <a:cxnLst>
                  <a:cxn ang="0">
                    <a:pos x="8" y="0"/>
                  </a:cxn>
                  <a:cxn ang="0">
                    <a:pos x="8" y="0"/>
                  </a:cxn>
                  <a:cxn ang="0">
                    <a:pos x="4" y="4"/>
                  </a:cxn>
                  <a:cxn ang="0">
                    <a:pos x="0" y="8"/>
                  </a:cxn>
                  <a:cxn ang="0">
                    <a:pos x="0" y="8"/>
                  </a:cxn>
                  <a:cxn ang="0">
                    <a:pos x="4" y="14"/>
                  </a:cxn>
                  <a:cxn ang="0">
                    <a:pos x="4" y="14"/>
                  </a:cxn>
                  <a:cxn ang="0">
                    <a:pos x="6" y="26"/>
                  </a:cxn>
                  <a:cxn ang="0">
                    <a:pos x="6" y="26"/>
                  </a:cxn>
                  <a:cxn ang="0">
                    <a:pos x="8" y="30"/>
                  </a:cxn>
                  <a:cxn ang="0">
                    <a:pos x="8" y="30"/>
                  </a:cxn>
                  <a:cxn ang="0">
                    <a:pos x="12" y="24"/>
                  </a:cxn>
                  <a:cxn ang="0">
                    <a:pos x="12" y="24"/>
                  </a:cxn>
                  <a:cxn ang="0">
                    <a:pos x="14" y="20"/>
                  </a:cxn>
                  <a:cxn ang="0">
                    <a:pos x="14" y="18"/>
                  </a:cxn>
                  <a:cxn ang="0">
                    <a:pos x="14" y="18"/>
                  </a:cxn>
                  <a:cxn ang="0">
                    <a:pos x="8" y="0"/>
                  </a:cxn>
                  <a:cxn ang="0">
                    <a:pos x="8" y="0"/>
                  </a:cxn>
                </a:cxnLst>
                <a:rect l="0" t="0" r="r" b="b"/>
                <a:pathLst>
                  <a:path w="14" h="30">
                    <a:moveTo>
                      <a:pt x="8" y="0"/>
                    </a:moveTo>
                    <a:lnTo>
                      <a:pt x="8" y="0"/>
                    </a:lnTo>
                    <a:lnTo>
                      <a:pt x="4" y="4"/>
                    </a:lnTo>
                    <a:lnTo>
                      <a:pt x="0" y="8"/>
                    </a:lnTo>
                    <a:lnTo>
                      <a:pt x="0" y="8"/>
                    </a:lnTo>
                    <a:lnTo>
                      <a:pt x="4" y="14"/>
                    </a:lnTo>
                    <a:lnTo>
                      <a:pt x="4" y="14"/>
                    </a:lnTo>
                    <a:lnTo>
                      <a:pt x="6" y="26"/>
                    </a:lnTo>
                    <a:lnTo>
                      <a:pt x="6" y="26"/>
                    </a:lnTo>
                    <a:lnTo>
                      <a:pt x="8" y="30"/>
                    </a:lnTo>
                    <a:lnTo>
                      <a:pt x="8" y="30"/>
                    </a:lnTo>
                    <a:lnTo>
                      <a:pt x="12" y="24"/>
                    </a:lnTo>
                    <a:lnTo>
                      <a:pt x="12" y="24"/>
                    </a:lnTo>
                    <a:lnTo>
                      <a:pt x="14" y="20"/>
                    </a:lnTo>
                    <a:lnTo>
                      <a:pt x="14" y="18"/>
                    </a:lnTo>
                    <a:lnTo>
                      <a:pt x="14" y="1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30" name="Freeform 406"/>
              <p:cNvSpPr/>
              <p:nvPr/>
            </p:nvSpPr>
            <p:spPr bwMode="auto">
              <a:xfrm>
                <a:off x="2417" y="501"/>
                <a:ext cx="14" cy="36"/>
              </a:xfrm>
              <a:custGeom>
                <a:avLst/>
                <a:gdLst/>
                <a:ahLst/>
                <a:cxnLst>
                  <a:cxn ang="0">
                    <a:pos x="0" y="10"/>
                  </a:cxn>
                  <a:cxn ang="0">
                    <a:pos x="0" y="10"/>
                  </a:cxn>
                  <a:cxn ang="0">
                    <a:pos x="2" y="20"/>
                  </a:cxn>
                  <a:cxn ang="0">
                    <a:pos x="2" y="20"/>
                  </a:cxn>
                  <a:cxn ang="0">
                    <a:pos x="8" y="36"/>
                  </a:cxn>
                  <a:cxn ang="0">
                    <a:pos x="8" y="36"/>
                  </a:cxn>
                  <a:cxn ang="0">
                    <a:pos x="14" y="26"/>
                  </a:cxn>
                  <a:cxn ang="0">
                    <a:pos x="14" y="26"/>
                  </a:cxn>
                  <a:cxn ang="0">
                    <a:pos x="14" y="24"/>
                  </a:cxn>
                  <a:cxn ang="0">
                    <a:pos x="12" y="20"/>
                  </a:cxn>
                  <a:cxn ang="0">
                    <a:pos x="12" y="20"/>
                  </a:cxn>
                  <a:cxn ang="0">
                    <a:pos x="6" y="0"/>
                  </a:cxn>
                  <a:cxn ang="0">
                    <a:pos x="6" y="0"/>
                  </a:cxn>
                  <a:cxn ang="0">
                    <a:pos x="2" y="4"/>
                  </a:cxn>
                  <a:cxn ang="0">
                    <a:pos x="0" y="8"/>
                  </a:cxn>
                  <a:cxn ang="0">
                    <a:pos x="0" y="10"/>
                  </a:cxn>
                  <a:cxn ang="0">
                    <a:pos x="0" y="10"/>
                  </a:cxn>
                </a:cxnLst>
                <a:rect l="0" t="0" r="r" b="b"/>
                <a:pathLst>
                  <a:path w="14" h="36">
                    <a:moveTo>
                      <a:pt x="0" y="10"/>
                    </a:moveTo>
                    <a:lnTo>
                      <a:pt x="0" y="10"/>
                    </a:lnTo>
                    <a:lnTo>
                      <a:pt x="2" y="20"/>
                    </a:lnTo>
                    <a:lnTo>
                      <a:pt x="2" y="20"/>
                    </a:lnTo>
                    <a:lnTo>
                      <a:pt x="8" y="36"/>
                    </a:lnTo>
                    <a:lnTo>
                      <a:pt x="8" y="36"/>
                    </a:lnTo>
                    <a:lnTo>
                      <a:pt x="14" y="26"/>
                    </a:lnTo>
                    <a:lnTo>
                      <a:pt x="14" y="26"/>
                    </a:lnTo>
                    <a:lnTo>
                      <a:pt x="14" y="24"/>
                    </a:lnTo>
                    <a:lnTo>
                      <a:pt x="12" y="20"/>
                    </a:lnTo>
                    <a:lnTo>
                      <a:pt x="12" y="20"/>
                    </a:lnTo>
                    <a:lnTo>
                      <a:pt x="6" y="0"/>
                    </a:lnTo>
                    <a:lnTo>
                      <a:pt x="6" y="0"/>
                    </a:lnTo>
                    <a:lnTo>
                      <a:pt x="2" y="4"/>
                    </a:lnTo>
                    <a:lnTo>
                      <a:pt x="0" y="8"/>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586" name="Freeform 408"/>
            <p:cNvSpPr/>
            <p:nvPr/>
          </p:nvSpPr>
          <p:spPr bwMode="auto">
            <a:xfrm>
              <a:off x="3827463" y="814388"/>
              <a:ext cx="19050" cy="60325"/>
            </a:xfrm>
            <a:custGeom>
              <a:avLst/>
              <a:gdLst/>
              <a:ahLst/>
              <a:cxnLst>
                <a:cxn ang="0">
                  <a:pos x="12" y="28"/>
                </a:cxn>
                <a:cxn ang="0">
                  <a:pos x="12" y="28"/>
                </a:cxn>
                <a:cxn ang="0">
                  <a:pos x="12" y="26"/>
                </a:cxn>
                <a:cxn ang="0">
                  <a:pos x="10" y="22"/>
                </a:cxn>
                <a:cxn ang="0">
                  <a:pos x="10" y="22"/>
                </a:cxn>
                <a:cxn ang="0">
                  <a:pos x="2" y="0"/>
                </a:cxn>
                <a:cxn ang="0">
                  <a:pos x="2" y="0"/>
                </a:cxn>
                <a:cxn ang="0">
                  <a:pos x="0" y="10"/>
                </a:cxn>
                <a:cxn ang="0">
                  <a:pos x="0" y="20"/>
                </a:cxn>
                <a:cxn ang="0">
                  <a:pos x="2" y="30"/>
                </a:cxn>
                <a:cxn ang="0">
                  <a:pos x="8" y="38"/>
                </a:cxn>
                <a:cxn ang="0">
                  <a:pos x="8" y="38"/>
                </a:cxn>
                <a:cxn ang="0">
                  <a:pos x="12" y="28"/>
                </a:cxn>
                <a:cxn ang="0">
                  <a:pos x="12" y="28"/>
                </a:cxn>
              </a:cxnLst>
              <a:rect l="0" t="0" r="r" b="b"/>
              <a:pathLst>
                <a:path w="12" h="38">
                  <a:moveTo>
                    <a:pt x="12" y="28"/>
                  </a:moveTo>
                  <a:lnTo>
                    <a:pt x="12" y="28"/>
                  </a:lnTo>
                  <a:lnTo>
                    <a:pt x="12" y="26"/>
                  </a:lnTo>
                  <a:lnTo>
                    <a:pt x="10" y="22"/>
                  </a:lnTo>
                  <a:lnTo>
                    <a:pt x="10" y="22"/>
                  </a:lnTo>
                  <a:lnTo>
                    <a:pt x="2" y="0"/>
                  </a:lnTo>
                  <a:lnTo>
                    <a:pt x="2" y="0"/>
                  </a:lnTo>
                  <a:lnTo>
                    <a:pt x="0" y="10"/>
                  </a:lnTo>
                  <a:lnTo>
                    <a:pt x="0" y="20"/>
                  </a:lnTo>
                  <a:lnTo>
                    <a:pt x="2" y="30"/>
                  </a:lnTo>
                  <a:lnTo>
                    <a:pt x="8" y="38"/>
                  </a:lnTo>
                  <a:lnTo>
                    <a:pt x="8" y="38"/>
                  </a:lnTo>
                  <a:lnTo>
                    <a:pt x="12" y="28"/>
                  </a:lnTo>
                  <a:lnTo>
                    <a:pt x="1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7" name="Freeform 409"/>
            <p:cNvSpPr/>
            <p:nvPr/>
          </p:nvSpPr>
          <p:spPr bwMode="auto">
            <a:xfrm>
              <a:off x="3881438" y="763588"/>
              <a:ext cx="22225" cy="41275"/>
            </a:xfrm>
            <a:custGeom>
              <a:avLst/>
              <a:gdLst/>
              <a:ahLst/>
              <a:cxnLst>
                <a:cxn ang="0">
                  <a:pos x="0" y="26"/>
                </a:cxn>
                <a:cxn ang="0">
                  <a:pos x="0" y="26"/>
                </a:cxn>
                <a:cxn ang="0">
                  <a:pos x="14" y="20"/>
                </a:cxn>
                <a:cxn ang="0">
                  <a:pos x="14" y="20"/>
                </a:cxn>
                <a:cxn ang="0">
                  <a:pos x="14" y="20"/>
                </a:cxn>
                <a:cxn ang="0">
                  <a:pos x="14" y="20"/>
                </a:cxn>
                <a:cxn ang="0">
                  <a:pos x="14" y="12"/>
                </a:cxn>
                <a:cxn ang="0">
                  <a:pos x="14" y="12"/>
                </a:cxn>
                <a:cxn ang="0">
                  <a:pos x="12" y="6"/>
                </a:cxn>
                <a:cxn ang="0">
                  <a:pos x="10" y="0"/>
                </a:cxn>
                <a:cxn ang="0">
                  <a:pos x="10" y="0"/>
                </a:cxn>
                <a:cxn ang="0">
                  <a:pos x="0" y="26"/>
                </a:cxn>
                <a:cxn ang="0">
                  <a:pos x="0" y="26"/>
                </a:cxn>
              </a:cxnLst>
              <a:rect l="0" t="0" r="r" b="b"/>
              <a:pathLst>
                <a:path w="14" h="26">
                  <a:moveTo>
                    <a:pt x="0" y="26"/>
                  </a:moveTo>
                  <a:lnTo>
                    <a:pt x="0" y="26"/>
                  </a:lnTo>
                  <a:lnTo>
                    <a:pt x="14" y="20"/>
                  </a:lnTo>
                  <a:lnTo>
                    <a:pt x="14" y="20"/>
                  </a:lnTo>
                  <a:lnTo>
                    <a:pt x="14" y="20"/>
                  </a:lnTo>
                  <a:lnTo>
                    <a:pt x="14" y="20"/>
                  </a:lnTo>
                  <a:lnTo>
                    <a:pt x="14" y="12"/>
                  </a:lnTo>
                  <a:lnTo>
                    <a:pt x="14" y="12"/>
                  </a:lnTo>
                  <a:lnTo>
                    <a:pt x="12" y="6"/>
                  </a:lnTo>
                  <a:lnTo>
                    <a:pt x="10" y="0"/>
                  </a:lnTo>
                  <a:lnTo>
                    <a:pt x="10" y="0"/>
                  </a:lnTo>
                  <a:lnTo>
                    <a:pt x="0" y="26"/>
                  </a:lnTo>
                  <a:lnTo>
                    <a:pt x="0"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8" name="Freeform 410"/>
            <p:cNvSpPr/>
            <p:nvPr/>
          </p:nvSpPr>
          <p:spPr bwMode="auto">
            <a:xfrm>
              <a:off x="3871913" y="798513"/>
              <a:ext cx="34925" cy="31750"/>
            </a:xfrm>
            <a:custGeom>
              <a:avLst/>
              <a:gdLst/>
              <a:ahLst/>
              <a:cxnLst>
                <a:cxn ang="0">
                  <a:pos x="4" y="8"/>
                </a:cxn>
                <a:cxn ang="0">
                  <a:pos x="4" y="8"/>
                </a:cxn>
                <a:cxn ang="0">
                  <a:pos x="4" y="10"/>
                </a:cxn>
                <a:cxn ang="0">
                  <a:pos x="2" y="14"/>
                </a:cxn>
                <a:cxn ang="0">
                  <a:pos x="2" y="14"/>
                </a:cxn>
                <a:cxn ang="0">
                  <a:pos x="0" y="20"/>
                </a:cxn>
                <a:cxn ang="0">
                  <a:pos x="0" y="20"/>
                </a:cxn>
                <a:cxn ang="0">
                  <a:pos x="4" y="18"/>
                </a:cxn>
                <a:cxn ang="0">
                  <a:pos x="4" y="18"/>
                </a:cxn>
                <a:cxn ang="0">
                  <a:pos x="14" y="14"/>
                </a:cxn>
                <a:cxn ang="0">
                  <a:pos x="14" y="14"/>
                </a:cxn>
                <a:cxn ang="0">
                  <a:pos x="22" y="12"/>
                </a:cxn>
                <a:cxn ang="0">
                  <a:pos x="22" y="12"/>
                </a:cxn>
                <a:cxn ang="0">
                  <a:pos x="22" y="6"/>
                </a:cxn>
                <a:cxn ang="0">
                  <a:pos x="22" y="0"/>
                </a:cxn>
                <a:cxn ang="0">
                  <a:pos x="22" y="0"/>
                </a:cxn>
                <a:cxn ang="0">
                  <a:pos x="4" y="8"/>
                </a:cxn>
                <a:cxn ang="0">
                  <a:pos x="4" y="8"/>
                </a:cxn>
              </a:cxnLst>
              <a:rect l="0" t="0" r="r" b="b"/>
              <a:pathLst>
                <a:path w="22" h="20">
                  <a:moveTo>
                    <a:pt x="4" y="8"/>
                  </a:moveTo>
                  <a:lnTo>
                    <a:pt x="4" y="8"/>
                  </a:lnTo>
                  <a:lnTo>
                    <a:pt x="4" y="10"/>
                  </a:lnTo>
                  <a:lnTo>
                    <a:pt x="2" y="14"/>
                  </a:lnTo>
                  <a:lnTo>
                    <a:pt x="2" y="14"/>
                  </a:lnTo>
                  <a:lnTo>
                    <a:pt x="0" y="20"/>
                  </a:lnTo>
                  <a:lnTo>
                    <a:pt x="0" y="20"/>
                  </a:lnTo>
                  <a:lnTo>
                    <a:pt x="4" y="18"/>
                  </a:lnTo>
                  <a:lnTo>
                    <a:pt x="4" y="18"/>
                  </a:lnTo>
                  <a:lnTo>
                    <a:pt x="14" y="14"/>
                  </a:lnTo>
                  <a:lnTo>
                    <a:pt x="14" y="14"/>
                  </a:lnTo>
                  <a:lnTo>
                    <a:pt x="22" y="12"/>
                  </a:lnTo>
                  <a:lnTo>
                    <a:pt x="22" y="12"/>
                  </a:lnTo>
                  <a:lnTo>
                    <a:pt x="22" y="6"/>
                  </a:lnTo>
                  <a:lnTo>
                    <a:pt x="22" y="0"/>
                  </a:lnTo>
                  <a:lnTo>
                    <a:pt x="22" y="0"/>
                  </a:lnTo>
                  <a:lnTo>
                    <a:pt x="4" y="8"/>
                  </a:lnTo>
                  <a:lnTo>
                    <a:pt x="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9" name="Freeform 411"/>
            <p:cNvSpPr/>
            <p:nvPr/>
          </p:nvSpPr>
          <p:spPr bwMode="auto">
            <a:xfrm>
              <a:off x="3859213" y="823913"/>
              <a:ext cx="47625" cy="34925"/>
            </a:xfrm>
            <a:custGeom>
              <a:avLst/>
              <a:gdLst/>
              <a:ahLst/>
              <a:cxnLst>
                <a:cxn ang="0">
                  <a:pos x="0" y="22"/>
                </a:cxn>
                <a:cxn ang="0">
                  <a:pos x="0" y="22"/>
                </a:cxn>
                <a:cxn ang="0">
                  <a:pos x="18" y="14"/>
                </a:cxn>
                <a:cxn ang="0">
                  <a:pos x="18" y="14"/>
                </a:cxn>
                <a:cxn ang="0">
                  <a:pos x="26" y="10"/>
                </a:cxn>
                <a:cxn ang="0">
                  <a:pos x="26" y="10"/>
                </a:cxn>
                <a:cxn ang="0">
                  <a:pos x="28" y="8"/>
                </a:cxn>
                <a:cxn ang="0">
                  <a:pos x="30" y="6"/>
                </a:cxn>
                <a:cxn ang="0">
                  <a:pos x="30" y="0"/>
                </a:cxn>
                <a:cxn ang="0">
                  <a:pos x="30" y="0"/>
                </a:cxn>
                <a:cxn ang="0">
                  <a:pos x="10" y="8"/>
                </a:cxn>
                <a:cxn ang="0">
                  <a:pos x="10" y="8"/>
                </a:cxn>
                <a:cxn ang="0">
                  <a:pos x="6" y="8"/>
                </a:cxn>
                <a:cxn ang="0">
                  <a:pos x="4" y="12"/>
                </a:cxn>
                <a:cxn ang="0">
                  <a:pos x="4" y="12"/>
                </a:cxn>
                <a:cxn ang="0">
                  <a:pos x="0" y="22"/>
                </a:cxn>
                <a:cxn ang="0">
                  <a:pos x="0" y="22"/>
                </a:cxn>
              </a:cxnLst>
              <a:rect l="0" t="0" r="r" b="b"/>
              <a:pathLst>
                <a:path w="30" h="22">
                  <a:moveTo>
                    <a:pt x="0" y="22"/>
                  </a:moveTo>
                  <a:lnTo>
                    <a:pt x="0" y="22"/>
                  </a:lnTo>
                  <a:lnTo>
                    <a:pt x="18" y="14"/>
                  </a:lnTo>
                  <a:lnTo>
                    <a:pt x="18" y="14"/>
                  </a:lnTo>
                  <a:lnTo>
                    <a:pt x="26" y="10"/>
                  </a:lnTo>
                  <a:lnTo>
                    <a:pt x="26" y="10"/>
                  </a:lnTo>
                  <a:lnTo>
                    <a:pt x="28" y="8"/>
                  </a:lnTo>
                  <a:lnTo>
                    <a:pt x="30" y="6"/>
                  </a:lnTo>
                  <a:lnTo>
                    <a:pt x="30" y="0"/>
                  </a:lnTo>
                  <a:lnTo>
                    <a:pt x="30" y="0"/>
                  </a:lnTo>
                  <a:lnTo>
                    <a:pt x="10" y="8"/>
                  </a:lnTo>
                  <a:lnTo>
                    <a:pt x="10" y="8"/>
                  </a:lnTo>
                  <a:lnTo>
                    <a:pt x="6" y="8"/>
                  </a:lnTo>
                  <a:lnTo>
                    <a:pt x="4" y="12"/>
                  </a:lnTo>
                  <a:lnTo>
                    <a:pt x="4" y="12"/>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0" name="Freeform 412"/>
            <p:cNvSpPr/>
            <p:nvPr/>
          </p:nvSpPr>
          <p:spPr bwMode="auto">
            <a:xfrm>
              <a:off x="3849688" y="846138"/>
              <a:ext cx="50800" cy="34925"/>
            </a:xfrm>
            <a:custGeom>
              <a:avLst/>
              <a:gdLst/>
              <a:ahLst/>
              <a:cxnLst>
                <a:cxn ang="0">
                  <a:pos x="32" y="0"/>
                </a:cxn>
                <a:cxn ang="0">
                  <a:pos x="32" y="0"/>
                </a:cxn>
                <a:cxn ang="0">
                  <a:pos x="12" y="8"/>
                </a:cxn>
                <a:cxn ang="0">
                  <a:pos x="12" y="8"/>
                </a:cxn>
                <a:cxn ang="0">
                  <a:pos x="8" y="10"/>
                </a:cxn>
                <a:cxn ang="0">
                  <a:pos x="4" y="12"/>
                </a:cxn>
                <a:cxn ang="0">
                  <a:pos x="4" y="12"/>
                </a:cxn>
                <a:cxn ang="0">
                  <a:pos x="0" y="22"/>
                </a:cxn>
                <a:cxn ang="0">
                  <a:pos x="0" y="22"/>
                </a:cxn>
                <a:cxn ang="0">
                  <a:pos x="10" y="20"/>
                </a:cxn>
                <a:cxn ang="0">
                  <a:pos x="20" y="16"/>
                </a:cxn>
                <a:cxn ang="0">
                  <a:pos x="26" y="8"/>
                </a:cxn>
                <a:cxn ang="0">
                  <a:pos x="32" y="0"/>
                </a:cxn>
                <a:cxn ang="0">
                  <a:pos x="32" y="0"/>
                </a:cxn>
              </a:cxnLst>
              <a:rect l="0" t="0" r="r" b="b"/>
              <a:pathLst>
                <a:path w="32" h="22">
                  <a:moveTo>
                    <a:pt x="32" y="0"/>
                  </a:moveTo>
                  <a:lnTo>
                    <a:pt x="32" y="0"/>
                  </a:lnTo>
                  <a:lnTo>
                    <a:pt x="12" y="8"/>
                  </a:lnTo>
                  <a:lnTo>
                    <a:pt x="12" y="8"/>
                  </a:lnTo>
                  <a:lnTo>
                    <a:pt x="8" y="10"/>
                  </a:lnTo>
                  <a:lnTo>
                    <a:pt x="4" y="12"/>
                  </a:lnTo>
                  <a:lnTo>
                    <a:pt x="4" y="12"/>
                  </a:lnTo>
                  <a:lnTo>
                    <a:pt x="0" y="22"/>
                  </a:lnTo>
                  <a:lnTo>
                    <a:pt x="0" y="22"/>
                  </a:lnTo>
                  <a:lnTo>
                    <a:pt x="10" y="20"/>
                  </a:lnTo>
                  <a:lnTo>
                    <a:pt x="20" y="16"/>
                  </a:lnTo>
                  <a:lnTo>
                    <a:pt x="26" y="8"/>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1" name="Freeform 413"/>
            <p:cNvSpPr/>
            <p:nvPr/>
          </p:nvSpPr>
          <p:spPr bwMode="auto">
            <a:xfrm>
              <a:off x="4094163" y="998538"/>
              <a:ext cx="38100" cy="28575"/>
            </a:xfrm>
            <a:custGeom>
              <a:avLst/>
              <a:gdLst/>
              <a:ahLst/>
              <a:cxnLst>
                <a:cxn ang="0">
                  <a:pos x="20" y="6"/>
                </a:cxn>
                <a:cxn ang="0">
                  <a:pos x="20" y="6"/>
                </a:cxn>
                <a:cxn ang="0">
                  <a:pos x="16" y="0"/>
                </a:cxn>
                <a:cxn ang="0">
                  <a:pos x="16" y="0"/>
                </a:cxn>
                <a:cxn ang="0">
                  <a:pos x="14" y="0"/>
                </a:cxn>
                <a:cxn ang="0">
                  <a:pos x="14" y="0"/>
                </a:cxn>
                <a:cxn ang="0">
                  <a:pos x="0" y="4"/>
                </a:cxn>
                <a:cxn ang="0">
                  <a:pos x="0" y="4"/>
                </a:cxn>
                <a:cxn ang="0">
                  <a:pos x="24" y="18"/>
                </a:cxn>
                <a:cxn ang="0">
                  <a:pos x="24" y="18"/>
                </a:cxn>
                <a:cxn ang="0">
                  <a:pos x="22" y="12"/>
                </a:cxn>
                <a:cxn ang="0">
                  <a:pos x="20" y="6"/>
                </a:cxn>
                <a:cxn ang="0">
                  <a:pos x="20" y="6"/>
                </a:cxn>
              </a:cxnLst>
              <a:rect l="0" t="0" r="r" b="b"/>
              <a:pathLst>
                <a:path w="24" h="18">
                  <a:moveTo>
                    <a:pt x="20" y="6"/>
                  </a:moveTo>
                  <a:lnTo>
                    <a:pt x="20" y="6"/>
                  </a:lnTo>
                  <a:lnTo>
                    <a:pt x="16" y="0"/>
                  </a:lnTo>
                  <a:lnTo>
                    <a:pt x="16" y="0"/>
                  </a:lnTo>
                  <a:lnTo>
                    <a:pt x="14" y="0"/>
                  </a:lnTo>
                  <a:lnTo>
                    <a:pt x="14" y="0"/>
                  </a:lnTo>
                  <a:lnTo>
                    <a:pt x="0" y="4"/>
                  </a:lnTo>
                  <a:lnTo>
                    <a:pt x="0" y="4"/>
                  </a:lnTo>
                  <a:lnTo>
                    <a:pt x="24" y="18"/>
                  </a:lnTo>
                  <a:lnTo>
                    <a:pt x="24" y="18"/>
                  </a:lnTo>
                  <a:lnTo>
                    <a:pt x="22" y="12"/>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2" name="Freeform 414"/>
            <p:cNvSpPr/>
            <p:nvPr/>
          </p:nvSpPr>
          <p:spPr bwMode="auto">
            <a:xfrm>
              <a:off x="4065588" y="979488"/>
              <a:ext cx="50800" cy="19050"/>
            </a:xfrm>
            <a:custGeom>
              <a:avLst/>
              <a:gdLst/>
              <a:ahLst/>
              <a:cxnLst>
                <a:cxn ang="0">
                  <a:pos x="26" y="0"/>
                </a:cxn>
                <a:cxn ang="0">
                  <a:pos x="26" y="0"/>
                </a:cxn>
                <a:cxn ang="0">
                  <a:pos x="18" y="0"/>
                </a:cxn>
                <a:cxn ang="0">
                  <a:pos x="18" y="0"/>
                </a:cxn>
                <a:cxn ang="0">
                  <a:pos x="6" y="4"/>
                </a:cxn>
                <a:cxn ang="0">
                  <a:pos x="6" y="4"/>
                </a:cxn>
                <a:cxn ang="0">
                  <a:pos x="0" y="6"/>
                </a:cxn>
                <a:cxn ang="0">
                  <a:pos x="0" y="6"/>
                </a:cxn>
                <a:cxn ang="0">
                  <a:pos x="8" y="10"/>
                </a:cxn>
                <a:cxn ang="0">
                  <a:pos x="8" y="10"/>
                </a:cxn>
                <a:cxn ang="0">
                  <a:pos x="12" y="12"/>
                </a:cxn>
                <a:cxn ang="0">
                  <a:pos x="14" y="12"/>
                </a:cxn>
                <a:cxn ang="0">
                  <a:pos x="14" y="12"/>
                </a:cxn>
                <a:cxn ang="0">
                  <a:pos x="32" y="8"/>
                </a:cxn>
                <a:cxn ang="0">
                  <a:pos x="32" y="8"/>
                </a:cxn>
                <a:cxn ang="0">
                  <a:pos x="30" y="4"/>
                </a:cxn>
                <a:cxn ang="0">
                  <a:pos x="28" y="0"/>
                </a:cxn>
                <a:cxn ang="0">
                  <a:pos x="26" y="0"/>
                </a:cxn>
                <a:cxn ang="0">
                  <a:pos x="26" y="0"/>
                </a:cxn>
              </a:cxnLst>
              <a:rect l="0" t="0" r="r" b="b"/>
              <a:pathLst>
                <a:path w="32" h="12">
                  <a:moveTo>
                    <a:pt x="26" y="0"/>
                  </a:moveTo>
                  <a:lnTo>
                    <a:pt x="26" y="0"/>
                  </a:lnTo>
                  <a:lnTo>
                    <a:pt x="18" y="0"/>
                  </a:lnTo>
                  <a:lnTo>
                    <a:pt x="18" y="0"/>
                  </a:lnTo>
                  <a:lnTo>
                    <a:pt x="6" y="4"/>
                  </a:lnTo>
                  <a:lnTo>
                    <a:pt x="6" y="4"/>
                  </a:lnTo>
                  <a:lnTo>
                    <a:pt x="0" y="6"/>
                  </a:lnTo>
                  <a:lnTo>
                    <a:pt x="0" y="6"/>
                  </a:lnTo>
                  <a:lnTo>
                    <a:pt x="8" y="10"/>
                  </a:lnTo>
                  <a:lnTo>
                    <a:pt x="8" y="10"/>
                  </a:lnTo>
                  <a:lnTo>
                    <a:pt x="12" y="12"/>
                  </a:lnTo>
                  <a:lnTo>
                    <a:pt x="14" y="12"/>
                  </a:lnTo>
                  <a:lnTo>
                    <a:pt x="14" y="12"/>
                  </a:lnTo>
                  <a:lnTo>
                    <a:pt x="32" y="8"/>
                  </a:lnTo>
                  <a:lnTo>
                    <a:pt x="32" y="8"/>
                  </a:lnTo>
                  <a:lnTo>
                    <a:pt x="30" y="4"/>
                  </a:lnTo>
                  <a:lnTo>
                    <a:pt x="28" y="0"/>
                  </a:lnTo>
                  <a:lnTo>
                    <a:pt x="26" y="0"/>
                  </a:lnTo>
                  <a:lnTo>
                    <a:pt x="2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3" name="Freeform 415"/>
            <p:cNvSpPr/>
            <p:nvPr/>
          </p:nvSpPr>
          <p:spPr bwMode="auto">
            <a:xfrm>
              <a:off x="4040188" y="960438"/>
              <a:ext cx="63500" cy="22225"/>
            </a:xfrm>
            <a:custGeom>
              <a:avLst/>
              <a:gdLst/>
              <a:ahLst/>
              <a:cxnLst>
                <a:cxn ang="0">
                  <a:pos x="18" y="14"/>
                </a:cxn>
                <a:cxn ang="0">
                  <a:pos x="18" y="14"/>
                </a:cxn>
                <a:cxn ang="0">
                  <a:pos x="40" y="8"/>
                </a:cxn>
                <a:cxn ang="0">
                  <a:pos x="40" y="8"/>
                </a:cxn>
                <a:cxn ang="0">
                  <a:pos x="36" y="2"/>
                </a:cxn>
                <a:cxn ang="0">
                  <a:pos x="34" y="0"/>
                </a:cxn>
                <a:cxn ang="0">
                  <a:pos x="30" y="0"/>
                </a:cxn>
                <a:cxn ang="0">
                  <a:pos x="30" y="0"/>
                </a:cxn>
                <a:cxn ang="0">
                  <a:pos x="20" y="2"/>
                </a:cxn>
                <a:cxn ang="0">
                  <a:pos x="20" y="2"/>
                </a:cxn>
                <a:cxn ang="0">
                  <a:pos x="0" y="8"/>
                </a:cxn>
                <a:cxn ang="0">
                  <a:pos x="0" y="8"/>
                </a:cxn>
                <a:cxn ang="0">
                  <a:pos x="10" y="14"/>
                </a:cxn>
                <a:cxn ang="0">
                  <a:pos x="10" y="14"/>
                </a:cxn>
                <a:cxn ang="0">
                  <a:pos x="14" y="14"/>
                </a:cxn>
                <a:cxn ang="0">
                  <a:pos x="18" y="14"/>
                </a:cxn>
                <a:cxn ang="0">
                  <a:pos x="18" y="14"/>
                </a:cxn>
              </a:cxnLst>
              <a:rect l="0" t="0" r="r" b="b"/>
              <a:pathLst>
                <a:path w="40" h="14">
                  <a:moveTo>
                    <a:pt x="18" y="14"/>
                  </a:moveTo>
                  <a:lnTo>
                    <a:pt x="18" y="14"/>
                  </a:lnTo>
                  <a:lnTo>
                    <a:pt x="40" y="8"/>
                  </a:lnTo>
                  <a:lnTo>
                    <a:pt x="40" y="8"/>
                  </a:lnTo>
                  <a:lnTo>
                    <a:pt x="36" y="2"/>
                  </a:lnTo>
                  <a:lnTo>
                    <a:pt x="34" y="0"/>
                  </a:lnTo>
                  <a:lnTo>
                    <a:pt x="30" y="0"/>
                  </a:lnTo>
                  <a:lnTo>
                    <a:pt x="30" y="0"/>
                  </a:lnTo>
                  <a:lnTo>
                    <a:pt x="20" y="2"/>
                  </a:lnTo>
                  <a:lnTo>
                    <a:pt x="20" y="2"/>
                  </a:lnTo>
                  <a:lnTo>
                    <a:pt x="0" y="8"/>
                  </a:lnTo>
                  <a:lnTo>
                    <a:pt x="0" y="8"/>
                  </a:lnTo>
                  <a:lnTo>
                    <a:pt x="10" y="14"/>
                  </a:lnTo>
                  <a:lnTo>
                    <a:pt x="10" y="14"/>
                  </a:lnTo>
                  <a:lnTo>
                    <a:pt x="14" y="14"/>
                  </a:lnTo>
                  <a:lnTo>
                    <a:pt x="18" y="14"/>
                  </a:lnTo>
                  <a:lnTo>
                    <a:pt x="1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4" name="Freeform 416"/>
            <p:cNvSpPr/>
            <p:nvPr/>
          </p:nvSpPr>
          <p:spPr bwMode="auto">
            <a:xfrm>
              <a:off x="4021138" y="947738"/>
              <a:ext cx="63500" cy="19050"/>
            </a:xfrm>
            <a:custGeom>
              <a:avLst/>
              <a:gdLst/>
              <a:ahLst/>
              <a:cxnLst>
                <a:cxn ang="0">
                  <a:pos x="0" y="6"/>
                </a:cxn>
                <a:cxn ang="0">
                  <a:pos x="0" y="6"/>
                </a:cxn>
                <a:cxn ang="0">
                  <a:pos x="8" y="12"/>
                </a:cxn>
                <a:cxn ang="0">
                  <a:pos x="8" y="12"/>
                </a:cxn>
                <a:cxn ang="0">
                  <a:pos x="12" y="12"/>
                </a:cxn>
                <a:cxn ang="0">
                  <a:pos x="16" y="10"/>
                </a:cxn>
                <a:cxn ang="0">
                  <a:pos x="16" y="10"/>
                </a:cxn>
                <a:cxn ang="0">
                  <a:pos x="40" y="6"/>
                </a:cxn>
                <a:cxn ang="0">
                  <a:pos x="40" y="6"/>
                </a:cxn>
                <a:cxn ang="0">
                  <a:pos x="30" y="0"/>
                </a:cxn>
                <a:cxn ang="0">
                  <a:pos x="20" y="0"/>
                </a:cxn>
                <a:cxn ang="0">
                  <a:pos x="8" y="2"/>
                </a:cxn>
                <a:cxn ang="0">
                  <a:pos x="0" y="6"/>
                </a:cxn>
                <a:cxn ang="0">
                  <a:pos x="0" y="6"/>
                </a:cxn>
              </a:cxnLst>
              <a:rect l="0" t="0" r="r" b="b"/>
              <a:pathLst>
                <a:path w="40" h="12">
                  <a:moveTo>
                    <a:pt x="0" y="6"/>
                  </a:moveTo>
                  <a:lnTo>
                    <a:pt x="0" y="6"/>
                  </a:lnTo>
                  <a:lnTo>
                    <a:pt x="8" y="12"/>
                  </a:lnTo>
                  <a:lnTo>
                    <a:pt x="8" y="12"/>
                  </a:lnTo>
                  <a:lnTo>
                    <a:pt x="12" y="12"/>
                  </a:lnTo>
                  <a:lnTo>
                    <a:pt x="16" y="10"/>
                  </a:lnTo>
                  <a:lnTo>
                    <a:pt x="16" y="10"/>
                  </a:lnTo>
                  <a:lnTo>
                    <a:pt x="40" y="6"/>
                  </a:lnTo>
                  <a:lnTo>
                    <a:pt x="40" y="6"/>
                  </a:lnTo>
                  <a:lnTo>
                    <a:pt x="30" y="0"/>
                  </a:lnTo>
                  <a:lnTo>
                    <a:pt x="20" y="0"/>
                  </a:lnTo>
                  <a:lnTo>
                    <a:pt x="8"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5" name="Freeform 417"/>
            <p:cNvSpPr/>
            <p:nvPr/>
          </p:nvSpPr>
          <p:spPr bwMode="auto">
            <a:xfrm>
              <a:off x="4090988" y="1011238"/>
              <a:ext cx="38100" cy="25400"/>
            </a:xfrm>
            <a:custGeom>
              <a:avLst/>
              <a:gdLst/>
              <a:ahLst/>
              <a:cxnLst>
                <a:cxn ang="0">
                  <a:pos x="24" y="12"/>
                </a:cxn>
                <a:cxn ang="0">
                  <a:pos x="24" y="12"/>
                </a:cxn>
                <a:cxn ang="0">
                  <a:pos x="0" y="0"/>
                </a:cxn>
                <a:cxn ang="0">
                  <a:pos x="0" y="0"/>
                </a:cxn>
                <a:cxn ang="0">
                  <a:pos x="4" y="14"/>
                </a:cxn>
                <a:cxn ang="0">
                  <a:pos x="4" y="14"/>
                </a:cxn>
                <a:cxn ang="0">
                  <a:pos x="4" y="16"/>
                </a:cxn>
                <a:cxn ang="0">
                  <a:pos x="4" y="16"/>
                </a:cxn>
                <a:cxn ang="0">
                  <a:pos x="12" y="14"/>
                </a:cxn>
                <a:cxn ang="0">
                  <a:pos x="12" y="14"/>
                </a:cxn>
                <a:cxn ang="0">
                  <a:pos x="18" y="14"/>
                </a:cxn>
                <a:cxn ang="0">
                  <a:pos x="24" y="12"/>
                </a:cxn>
                <a:cxn ang="0">
                  <a:pos x="24" y="12"/>
                </a:cxn>
              </a:cxnLst>
              <a:rect l="0" t="0" r="r" b="b"/>
              <a:pathLst>
                <a:path w="24" h="16">
                  <a:moveTo>
                    <a:pt x="24" y="12"/>
                  </a:moveTo>
                  <a:lnTo>
                    <a:pt x="24" y="12"/>
                  </a:lnTo>
                  <a:lnTo>
                    <a:pt x="0" y="0"/>
                  </a:lnTo>
                  <a:lnTo>
                    <a:pt x="0" y="0"/>
                  </a:lnTo>
                  <a:lnTo>
                    <a:pt x="4" y="14"/>
                  </a:lnTo>
                  <a:lnTo>
                    <a:pt x="4" y="14"/>
                  </a:lnTo>
                  <a:lnTo>
                    <a:pt x="4" y="16"/>
                  </a:lnTo>
                  <a:lnTo>
                    <a:pt x="4" y="16"/>
                  </a:lnTo>
                  <a:lnTo>
                    <a:pt x="12" y="14"/>
                  </a:lnTo>
                  <a:lnTo>
                    <a:pt x="12" y="14"/>
                  </a:lnTo>
                  <a:lnTo>
                    <a:pt x="18" y="14"/>
                  </a:lnTo>
                  <a:lnTo>
                    <a:pt x="24" y="12"/>
                  </a:lnTo>
                  <a:lnTo>
                    <a:pt x="2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6" name="Freeform 418"/>
            <p:cNvSpPr/>
            <p:nvPr/>
          </p:nvSpPr>
          <p:spPr bwMode="auto">
            <a:xfrm>
              <a:off x="4062413" y="995363"/>
              <a:ext cx="31750" cy="41275"/>
            </a:xfrm>
            <a:custGeom>
              <a:avLst/>
              <a:gdLst/>
              <a:ahLst/>
              <a:cxnLst>
                <a:cxn ang="0">
                  <a:pos x="8" y="4"/>
                </a:cxn>
                <a:cxn ang="0">
                  <a:pos x="8" y="4"/>
                </a:cxn>
                <a:cxn ang="0">
                  <a:pos x="0" y="0"/>
                </a:cxn>
                <a:cxn ang="0">
                  <a:pos x="0" y="0"/>
                </a:cxn>
                <a:cxn ang="0">
                  <a:pos x="2" y="6"/>
                </a:cxn>
                <a:cxn ang="0">
                  <a:pos x="2" y="6"/>
                </a:cxn>
                <a:cxn ang="0">
                  <a:pos x="6" y="16"/>
                </a:cxn>
                <a:cxn ang="0">
                  <a:pos x="6" y="16"/>
                </a:cxn>
                <a:cxn ang="0">
                  <a:pos x="8" y="24"/>
                </a:cxn>
                <a:cxn ang="0">
                  <a:pos x="8" y="24"/>
                </a:cxn>
                <a:cxn ang="0">
                  <a:pos x="10" y="26"/>
                </a:cxn>
                <a:cxn ang="0">
                  <a:pos x="14" y="26"/>
                </a:cxn>
                <a:cxn ang="0">
                  <a:pos x="20" y="26"/>
                </a:cxn>
                <a:cxn ang="0">
                  <a:pos x="20" y="26"/>
                </a:cxn>
                <a:cxn ang="0">
                  <a:pos x="14" y="8"/>
                </a:cxn>
                <a:cxn ang="0">
                  <a:pos x="14" y="8"/>
                </a:cxn>
                <a:cxn ang="0">
                  <a:pos x="10" y="6"/>
                </a:cxn>
                <a:cxn ang="0">
                  <a:pos x="8" y="4"/>
                </a:cxn>
                <a:cxn ang="0">
                  <a:pos x="8" y="4"/>
                </a:cxn>
              </a:cxnLst>
              <a:rect l="0" t="0" r="r" b="b"/>
              <a:pathLst>
                <a:path w="20" h="26">
                  <a:moveTo>
                    <a:pt x="8" y="4"/>
                  </a:moveTo>
                  <a:lnTo>
                    <a:pt x="8" y="4"/>
                  </a:lnTo>
                  <a:lnTo>
                    <a:pt x="0" y="0"/>
                  </a:lnTo>
                  <a:lnTo>
                    <a:pt x="0" y="0"/>
                  </a:lnTo>
                  <a:lnTo>
                    <a:pt x="2" y="6"/>
                  </a:lnTo>
                  <a:lnTo>
                    <a:pt x="2" y="6"/>
                  </a:lnTo>
                  <a:lnTo>
                    <a:pt x="6" y="16"/>
                  </a:lnTo>
                  <a:lnTo>
                    <a:pt x="6" y="16"/>
                  </a:lnTo>
                  <a:lnTo>
                    <a:pt x="8" y="24"/>
                  </a:lnTo>
                  <a:lnTo>
                    <a:pt x="8" y="24"/>
                  </a:lnTo>
                  <a:lnTo>
                    <a:pt x="10" y="26"/>
                  </a:lnTo>
                  <a:lnTo>
                    <a:pt x="14" y="26"/>
                  </a:lnTo>
                  <a:lnTo>
                    <a:pt x="20" y="26"/>
                  </a:lnTo>
                  <a:lnTo>
                    <a:pt x="20" y="26"/>
                  </a:lnTo>
                  <a:lnTo>
                    <a:pt x="14" y="8"/>
                  </a:lnTo>
                  <a:lnTo>
                    <a:pt x="14" y="8"/>
                  </a:lnTo>
                  <a:lnTo>
                    <a:pt x="10" y="6"/>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7" name="Freeform 419"/>
            <p:cNvSpPr/>
            <p:nvPr/>
          </p:nvSpPr>
          <p:spPr bwMode="auto">
            <a:xfrm>
              <a:off x="4037013" y="979488"/>
              <a:ext cx="31750" cy="53975"/>
            </a:xfrm>
            <a:custGeom>
              <a:avLst/>
              <a:gdLst/>
              <a:ahLst/>
              <a:cxnLst>
                <a:cxn ang="0">
                  <a:pos x="6" y="20"/>
                </a:cxn>
                <a:cxn ang="0">
                  <a:pos x="6" y="20"/>
                </a:cxn>
                <a:cxn ang="0">
                  <a:pos x="8" y="30"/>
                </a:cxn>
                <a:cxn ang="0">
                  <a:pos x="8" y="30"/>
                </a:cxn>
                <a:cxn ang="0">
                  <a:pos x="10" y="32"/>
                </a:cxn>
                <a:cxn ang="0">
                  <a:pos x="14" y="34"/>
                </a:cxn>
                <a:cxn ang="0">
                  <a:pos x="20" y="34"/>
                </a:cxn>
                <a:cxn ang="0">
                  <a:pos x="20" y="34"/>
                </a:cxn>
                <a:cxn ang="0">
                  <a:pos x="12" y="12"/>
                </a:cxn>
                <a:cxn ang="0">
                  <a:pos x="12" y="12"/>
                </a:cxn>
                <a:cxn ang="0">
                  <a:pos x="12" y="8"/>
                </a:cxn>
                <a:cxn ang="0">
                  <a:pos x="10" y="6"/>
                </a:cxn>
                <a:cxn ang="0">
                  <a:pos x="10" y="6"/>
                </a:cxn>
                <a:cxn ang="0">
                  <a:pos x="0" y="0"/>
                </a:cxn>
                <a:cxn ang="0">
                  <a:pos x="0" y="0"/>
                </a:cxn>
                <a:cxn ang="0">
                  <a:pos x="6" y="20"/>
                </a:cxn>
                <a:cxn ang="0">
                  <a:pos x="6" y="20"/>
                </a:cxn>
              </a:cxnLst>
              <a:rect l="0" t="0" r="r" b="b"/>
              <a:pathLst>
                <a:path w="20" h="34">
                  <a:moveTo>
                    <a:pt x="6" y="20"/>
                  </a:moveTo>
                  <a:lnTo>
                    <a:pt x="6" y="20"/>
                  </a:lnTo>
                  <a:lnTo>
                    <a:pt x="8" y="30"/>
                  </a:lnTo>
                  <a:lnTo>
                    <a:pt x="8" y="30"/>
                  </a:lnTo>
                  <a:lnTo>
                    <a:pt x="10" y="32"/>
                  </a:lnTo>
                  <a:lnTo>
                    <a:pt x="14" y="34"/>
                  </a:lnTo>
                  <a:lnTo>
                    <a:pt x="20" y="34"/>
                  </a:lnTo>
                  <a:lnTo>
                    <a:pt x="20" y="34"/>
                  </a:lnTo>
                  <a:lnTo>
                    <a:pt x="12" y="12"/>
                  </a:lnTo>
                  <a:lnTo>
                    <a:pt x="12" y="12"/>
                  </a:lnTo>
                  <a:lnTo>
                    <a:pt x="12" y="8"/>
                  </a:lnTo>
                  <a:lnTo>
                    <a:pt x="10" y="6"/>
                  </a:lnTo>
                  <a:lnTo>
                    <a:pt x="10" y="6"/>
                  </a:lnTo>
                  <a:lnTo>
                    <a:pt x="0" y="0"/>
                  </a:lnTo>
                  <a:lnTo>
                    <a:pt x="0" y="0"/>
                  </a:lnTo>
                  <a:lnTo>
                    <a:pt x="6" y="20"/>
                  </a:lnTo>
                  <a:lnTo>
                    <a:pt x="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8" name="Freeform 420"/>
            <p:cNvSpPr/>
            <p:nvPr/>
          </p:nvSpPr>
          <p:spPr bwMode="auto">
            <a:xfrm>
              <a:off x="4014788" y="966788"/>
              <a:ext cx="28575" cy="57150"/>
            </a:xfrm>
            <a:custGeom>
              <a:avLst/>
              <a:gdLst/>
              <a:ahLst/>
              <a:cxnLst>
                <a:cxn ang="0">
                  <a:pos x="18" y="36"/>
                </a:cxn>
                <a:cxn ang="0">
                  <a:pos x="18" y="36"/>
                </a:cxn>
                <a:cxn ang="0">
                  <a:pos x="12" y="14"/>
                </a:cxn>
                <a:cxn ang="0">
                  <a:pos x="12" y="14"/>
                </a:cxn>
                <a:cxn ang="0">
                  <a:pos x="10" y="10"/>
                </a:cxn>
                <a:cxn ang="0">
                  <a:pos x="10" y="6"/>
                </a:cxn>
                <a:cxn ang="0">
                  <a:pos x="10" y="6"/>
                </a:cxn>
                <a:cxn ang="0">
                  <a:pos x="0" y="0"/>
                </a:cxn>
                <a:cxn ang="0">
                  <a:pos x="0" y="0"/>
                </a:cxn>
                <a:cxn ang="0">
                  <a:pos x="0" y="12"/>
                </a:cxn>
                <a:cxn ang="0">
                  <a:pos x="4" y="22"/>
                </a:cxn>
                <a:cxn ang="0">
                  <a:pos x="10" y="30"/>
                </a:cxn>
                <a:cxn ang="0">
                  <a:pos x="18" y="36"/>
                </a:cxn>
                <a:cxn ang="0">
                  <a:pos x="18" y="36"/>
                </a:cxn>
              </a:cxnLst>
              <a:rect l="0" t="0" r="r" b="b"/>
              <a:pathLst>
                <a:path w="18" h="36">
                  <a:moveTo>
                    <a:pt x="18" y="36"/>
                  </a:moveTo>
                  <a:lnTo>
                    <a:pt x="18" y="36"/>
                  </a:lnTo>
                  <a:lnTo>
                    <a:pt x="12" y="14"/>
                  </a:lnTo>
                  <a:lnTo>
                    <a:pt x="12" y="14"/>
                  </a:lnTo>
                  <a:lnTo>
                    <a:pt x="10" y="10"/>
                  </a:lnTo>
                  <a:lnTo>
                    <a:pt x="10" y="6"/>
                  </a:lnTo>
                  <a:lnTo>
                    <a:pt x="10" y="6"/>
                  </a:lnTo>
                  <a:lnTo>
                    <a:pt x="0" y="0"/>
                  </a:lnTo>
                  <a:lnTo>
                    <a:pt x="0" y="0"/>
                  </a:lnTo>
                  <a:lnTo>
                    <a:pt x="0" y="12"/>
                  </a:lnTo>
                  <a:lnTo>
                    <a:pt x="4" y="22"/>
                  </a:lnTo>
                  <a:lnTo>
                    <a:pt x="10" y="30"/>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9" name="Freeform 421"/>
            <p:cNvSpPr/>
            <p:nvPr/>
          </p:nvSpPr>
          <p:spPr bwMode="auto">
            <a:xfrm>
              <a:off x="4157663" y="900113"/>
              <a:ext cx="38100" cy="15875"/>
            </a:xfrm>
            <a:custGeom>
              <a:avLst/>
              <a:gdLst/>
              <a:ahLst/>
              <a:cxnLst>
                <a:cxn ang="0">
                  <a:pos x="10" y="0"/>
                </a:cxn>
                <a:cxn ang="0">
                  <a:pos x="10" y="0"/>
                </a:cxn>
                <a:cxn ang="0">
                  <a:pos x="10" y="2"/>
                </a:cxn>
                <a:cxn ang="0">
                  <a:pos x="10" y="2"/>
                </a:cxn>
                <a:cxn ang="0">
                  <a:pos x="0" y="10"/>
                </a:cxn>
                <a:cxn ang="0">
                  <a:pos x="0" y="10"/>
                </a:cxn>
                <a:cxn ang="0">
                  <a:pos x="24" y="10"/>
                </a:cxn>
                <a:cxn ang="0">
                  <a:pos x="24" y="10"/>
                </a:cxn>
                <a:cxn ang="0">
                  <a:pos x="20" y="8"/>
                </a:cxn>
                <a:cxn ang="0">
                  <a:pos x="16" y="4"/>
                </a:cxn>
                <a:cxn ang="0">
                  <a:pos x="16" y="4"/>
                </a:cxn>
                <a:cxn ang="0">
                  <a:pos x="10" y="0"/>
                </a:cxn>
                <a:cxn ang="0">
                  <a:pos x="10" y="0"/>
                </a:cxn>
              </a:cxnLst>
              <a:rect l="0" t="0" r="r" b="b"/>
              <a:pathLst>
                <a:path w="24" h="10">
                  <a:moveTo>
                    <a:pt x="10" y="0"/>
                  </a:moveTo>
                  <a:lnTo>
                    <a:pt x="10" y="0"/>
                  </a:lnTo>
                  <a:lnTo>
                    <a:pt x="10" y="2"/>
                  </a:lnTo>
                  <a:lnTo>
                    <a:pt x="10" y="2"/>
                  </a:lnTo>
                  <a:lnTo>
                    <a:pt x="0" y="10"/>
                  </a:lnTo>
                  <a:lnTo>
                    <a:pt x="0" y="10"/>
                  </a:lnTo>
                  <a:lnTo>
                    <a:pt x="24" y="10"/>
                  </a:lnTo>
                  <a:lnTo>
                    <a:pt x="24" y="10"/>
                  </a:lnTo>
                  <a:lnTo>
                    <a:pt x="20" y="8"/>
                  </a:lnTo>
                  <a:lnTo>
                    <a:pt x="16" y="4"/>
                  </a:lnTo>
                  <a:lnTo>
                    <a:pt x="16"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0" name="Freeform 422"/>
            <p:cNvSpPr/>
            <p:nvPr/>
          </p:nvSpPr>
          <p:spPr bwMode="auto">
            <a:xfrm>
              <a:off x="4132263" y="890588"/>
              <a:ext cx="38100" cy="25400"/>
            </a:xfrm>
            <a:custGeom>
              <a:avLst/>
              <a:gdLst/>
              <a:ahLst/>
              <a:cxnLst>
                <a:cxn ang="0">
                  <a:pos x="16" y="0"/>
                </a:cxn>
                <a:cxn ang="0">
                  <a:pos x="16" y="0"/>
                </a:cxn>
                <a:cxn ang="0">
                  <a:pos x="10" y="4"/>
                </a:cxn>
                <a:cxn ang="0">
                  <a:pos x="10" y="4"/>
                </a:cxn>
                <a:cxn ang="0">
                  <a:pos x="2" y="12"/>
                </a:cxn>
                <a:cxn ang="0">
                  <a:pos x="2" y="12"/>
                </a:cxn>
                <a:cxn ang="0">
                  <a:pos x="0" y="16"/>
                </a:cxn>
                <a:cxn ang="0">
                  <a:pos x="0" y="16"/>
                </a:cxn>
                <a:cxn ang="0">
                  <a:pos x="6" y="16"/>
                </a:cxn>
                <a:cxn ang="0">
                  <a:pos x="6" y="16"/>
                </a:cxn>
                <a:cxn ang="0">
                  <a:pos x="10" y="16"/>
                </a:cxn>
                <a:cxn ang="0">
                  <a:pos x="12" y="16"/>
                </a:cxn>
                <a:cxn ang="0">
                  <a:pos x="12" y="16"/>
                </a:cxn>
                <a:cxn ang="0">
                  <a:pos x="24" y="4"/>
                </a:cxn>
                <a:cxn ang="0">
                  <a:pos x="24" y="4"/>
                </a:cxn>
                <a:cxn ang="0">
                  <a:pos x="20" y="2"/>
                </a:cxn>
                <a:cxn ang="0">
                  <a:pos x="16" y="0"/>
                </a:cxn>
                <a:cxn ang="0">
                  <a:pos x="16" y="0"/>
                </a:cxn>
              </a:cxnLst>
              <a:rect l="0" t="0" r="r" b="b"/>
              <a:pathLst>
                <a:path w="24" h="16">
                  <a:moveTo>
                    <a:pt x="16" y="0"/>
                  </a:moveTo>
                  <a:lnTo>
                    <a:pt x="16" y="0"/>
                  </a:lnTo>
                  <a:lnTo>
                    <a:pt x="10" y="4"/>
                  </a:lnTo>
                  <a:lnTo>
                    <a:pt x="10" y="4"/>
                  </a:lnTo>
                  <a:lnTo>
                    <a:pt x="2" y="12"/>
                  </a:lnTo>
                  <a:lnTo>
                    <a:pt x="2" y="12"/>
                  </a:lnTo>
                  <a:lnTo>
                    <a:pt x="0" y="16"/>
                  </a:lnTo>
                  <a:lnTo>
                    <a:pt x="0" y="16"/>
                  </a:lnTo>
                  <a:lnTo>
                    <a:pt x="6" y="16"/>
                  </a:lnTo>
                  <a:lnTo>
                    <a:pt x="6" y="16"/>
                  </a:lnTo>
                  <a:lnTo>
                    <a:pt x="10" y="16"/>
                  </a:lnTo>
                  <a:lnTo>
                    <a:pt x="12" y="16"/>
                  </a:lnTo>
                  <a:lnTo>
                    <a:pt x="12" y="16"/>
                  </a:lnTo>
                  <a:lnTo>
                    <a:pt x="24" y="4"/>
                  </a:lnTo>
                  <a:lnTo>
                    <a:pt x="24" y="4"/>
                  </a:lnTo>
                  <a:lnTo>
                    <a:pt x="20" y="2"/>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1" name="Freeform 423"/>
            <p:cNvSpPr/>
            <p:nvPr/>
          </p:nvSpPr>
          <p:spPr bwMode="auto">
            <a:xfrm>
              <a:off x="4103688" y="884238"/>
              <a:ext cx="47625" cy="31750"/>
            </a:xfrm>
            <a:custGeom>
              <a:avLst/>
              <a:gdLst/>
              <a:ahLst/>
              <a:cxnLst>
                <a:cxn ang="0">
                  <a:pos x="20" y="2"/>
                </a:cxn>
                <a:cxn ang="0">
                  <a:pos x="20" y="2"/>
                </a:cxn>
                <a:cxn ang="0">
                  <a:pos x="14" y="8"/>
                </a:cxn>
                <a:cxn ang="0">
                  <a:pos x="14" y="8"/>
                </a:cxn>
                <a:cxn ang="0">
                  <a:pos x="0" y="18"/>
                </a:cxn>
                <a:cxn ang="0">
                  <a:pos x="0" y="18"/>
                </a:cxn>
                <a:cxn ang="0">
                  <a:pos x="10" y="20"/>
                </a:cxn>
                <a:cxn ang="0">
                  <a:pos x="10" y="20"/>
                </a:cxn>
                <a:cxn ang="0">
                  <a:pos x="14" y="18"/>
                </a:cxn>
                <a:cxn ang="0">
                  <a:pos x="16" y="16"/>
                </a:cxn>
                <a:cxn ang="0">
                  <a:pos x="16" y="16"/>
                </a:cxn>
                <a:cxn ang="0">
                  <a:pos x="30" y="2"/>
                </a:cxn>
                <a:cxn ang="0">
                  <a:pos x="30" y="2"/>
                </a:cxn>
                <a:cxn ang="0">
                  <a:pos x="24" y="0"/>
                </a:cxn>
                <a:cxn ang="0">
                  <a:pos x="22" y="0"/>
                </a:cxn>
                <a:cxn ang="0">
                  <a:pos x="20" y="2"/>
                </a:cxn>
                <a:cxn ang="0">
                  <a:pos x="20" y="2"/>
                </a:cxn>
              </a:cxnLst>
              <a:rect l="0" t="0" r="r" b="b"/>
              <a:pathLst>
                <a:path w="30" h="20">
                  <a:moveTo>
                    <a:pt x="20" y="2"/>
                  </a:moveTo>
                  <a:lnTo>
                    <a:pt x="20" y="2"/>
                  </a:lnTo>
                  <a:lnTo>
                    <a:pt x="14" y="8"/>
                  </a:lnTo>
                  <a:lnTo>
                    <a:pt x="14" y="8"/>
                  </a:lnTo>
                  <a:lnTo>
                    <a:pt x="0" y="18"/>
                  </a:lnTo>
                  <a:lnTo>
                    <a:pt x="0" y="18"/>
                  </a:lnTo>
                  <a:lnTo>
                    <a:pt x="10" y="20"/>
                  </a:lnTo>
                  <a:lnTo>
                    <a:pt x="10" y="20"/>
                  </a:lnTo>
                  <a:lnTo>
                    <a:pt x="14" y="18"/>
                  </a:lnTo>
                  <a:lnTo>
                    <a:pt x="16" y="16"/>
                  </a:lnTo>
                  <a:lnTo>
                    <a:pt x="16" y="16"/>
                  </a:lnTo>
                  <a:lnTo>
                    <a:pt x="30" y="2"/>
                  </a:lnTo>
                  <a:lnTo>
                    <a:pt x="30" y="2"/>
                  </a:lnTo>
                  <a:lnTo>
                    <a:pt x="24" y="0"/>
                  </a:lnTo>
                  <a:lnTo>
                    <a:pt x="22" y="0"/>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2" name="Freeform 424"/>
            <p:cNvSpPr/>
            <p:nvPr/>
          </p:nvSpPr>
          <p:spPr bwMode="auto">
            <a:xfrm>
              <a:off x="4084638" y="884238"/>
              <a:ext cx="44450" cy="28575"/>
            </a:xfrm>
            <a:custGeom>
              <a:avLst/>
              <a:gdLst/>
              <a:ahLst/>
              <a:cxnLst>
                <a:cxn ang="0">
                  <a:pos x="0" y="18"/>
                </a:cxn>
                <a:cxn ang="0">
                  <a:pos x="0" y="18"/>
                </a:cxn>
                <a:cxn ang="0">
                  <a:pos x="8" y="18"/>
                </a:cxn>
                <a:cxn ang="0">
                  <a:pos x="8" y="18"/>
                </a:cxn>
                <a:cxn ang="0">
                  <a:pos x="14" y="14"/>
                </a:cxn>
                <a:cxn ang="0">
                  <a:pos x="14" y="14"/>
                </a:cxn>
                <a:cxn ang="0">
                  <a:pos x="28" y="0"/>
                </a:cxn>
                <a:cxn ang="0">
                  <a:pos x="28" y="0"/>
                </a:cxn>
                <a:cxn ang="0">
                  <a:pos x="20" y="2"/>
                </a:cxn>
                <a:cxn ang="0">
                  <a:pos x="10" y="4"/>
                </a:cxn>
                <a:cxn ang="0">
                  <a:pos x="4" y="10"/>
                </a:cxn>
                <a:cxn ang="0">
                  <a:pos x="0" y="18"/>
                </a:cxn>
                <a:cxn ang="0">
                  <a:pos x="0" y="18"/>
                </a:cxn>
              </a:cxnLst>
              <a:rect l="0" t="0" r="r" b="b"/>
              <a:pathLst>
                <a:path w="28" h="18">
                  <a:moveTo>
                    <a:pt x="0" y="18"/>
                  </a:moveTo>
                  <a:lnTo>
                    <a:pt x="0" y="18"/>
                  </a:lnTo>
                  <a:lnTo>
                    <a:pt x="8" y="18"/>
                  </a:lnTo>
                  <a:lnTo>
                    <a:pt x="8" y="18"/>
                  </a:lnTo>
                  <a:lnTo>
                    <a:pt x="14" y="14"/>
                  </a:lnTo>
                  <a:lnTo>
                    <a:pt x="14" y="14"/>
                  </a:lnTo>
                  <a:lnTo>
                    <a:pt x="28" y="0"/>
                  </a:lnTo>
                  <a:lnTo>
                    <a:pt x="28" y="0"/>
                  </a:lnTo>
                  <a:lnTo>
                    <a:pt x="20" y="2"/>
                  </a:lnTo>
                  <a:lnTo>
                    <a:pt x="10" y="4"/>
                  </a:lnTo>
                  <a:lnTo>
                    <a:pt x="4" y="10"/>
                  </a:lnTo>
                  <a:lnTo>
                    <a:pt x="0" y="18"/>
                  </a:lnTo>
                  <a:lnTo>
                    <a:pt x="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3" name="Freeform 425"/>
            <p:cNvSpPr/>
            <p:nvPr/>
          </p:nvSpPr>
          <p:spPr bwMode="auto">
            <a:xfrm>
              <a:off x="4157663" y="922338"/>
              <a:ext cx="38100" cy="15875"/>
            </a:xfrm>
            <a:custGeom>
              <a:avLst/>
              <a:gdLst/>
              <a:ahLst/>
              <a:cxnLst>
                <a:cxn ang="0">
                  <a:pos x="10" y="10"/>
                </a:cxn>
                <a:cxn ang="0">
                  <a:pos x="10" y="10"/>
                </a:cxn>
                <a:cxn ang="0">
                  <a:pos x="16" y="6"/>
                </a:cxn>
                <a:cxn ang="0">
                  <a:pos x="16" y="6"/>
                </a:cxn>
                <a:cxn ang="0">
                  <a:pos x="20" y="2"/>
                </a:cxn>
                <a:cxn ang="0">
                  <a:pos x="24" y="0"/>
                </a:cxn>
                <a:cxn ang="0">
                  <a:pos x="24" y="0"/>
                </a:cxn>
                <a:cxn ang="0">
                  <a:pos x="0" y="0"/>
                </a:cxn>
                <a:cxn ang="0">
                  <a:pos x="0" y="0"/>
                </a:cxn>
                <a:cxn ang="0">
                  <a:pos x="10" y="8"/>
                </a:cxn>
                <a:cxn ang="0">
                  <a:pos x="10" y="8"/>
                </a:cxn>
                <a:cxn ang="0">
                  <a:pos x="10" y="10"/>
                </a:cxn>
                <a:cxn ang="0">
                  <a:pos x="10" y="10"/>
                </a:cxn>
              </a:cxnLst>
              <a:rect l="0" t="0" r="r" b="b"/>
              <a:pathLst>
                <a:path w="24" h="10">
                  <a:moveTo>
                    <a:pt x="10" y="10"/>
                  </a:moveTo>
                  <a:lnTo>
                    <a:pt x="10" y="10"/>
                  </a:lnTo>
                  <a:lnTo>
                    <a:pt x="16" y="6"/>
                  </a:lnTo>
                  <a:lnTo>
                    <a:pt x="16" y="6"/>
                  </a:lnTo>
                  <a:lnTo>
                    <a:pt x="20" y="2"/>
                  </a:lnTo>
                  <a:lnTo>
                    <a:pt x="24" y="0"/>
                  </a:lnTo>
                  <a:lnTo>
                    <a:pt x="24" y="0"/>
                  </a:lnTo>
                  <a:lnTo>
                    <a:pt x="0" y="0"/>
                  </a:lnTo>
                  <a:lnTo>
                    <a:pt x="0" y="0"/>
                  </a:lnTo>
                  <a:lnTo>
                    <a:pt x="10" y="8"/>
                  </a:lnTo>
                  <a:lnTo>
                    <a:pt x="10" y="8"/>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4" name="Freeform 426"/>
            <p:cNvSpPr/>
            <p:nvPr/>
          </p:nvSpPr>
          <p:spPr bwMode="auto">
            <a:xfrm>
              <a:off x="4132263" y="922338"/>
              <a:ext cx="38100" cy="25400"/>
            </a:xfrm>
            <a:custGeom>
              <a:avLst/>
              <a:gdLst/>
              <a:ahLst/>
              <a:cxnLst>
                <a:cxn ang="0">
                  <a:pos x="6" y="0"/>
                </a:cxn>
                <a:cxn ang="0">
                  <a:pos x="6" y="0"/>
                </a:cxn>
                <a:cxn ang="0">
                  <a:pos x="0" y="0"/>
                </a:cxn>
                <a:cxn ang="0">
                  <a:pos x="0" y="0"/>
                </a:cxn>
                <a:cxn ang="0">
                  <a:pos x="2" y="4"/>
                </a:cxn>
                <a:cxn ang="0">
                  <a:pos x="2" y="4"/>
                </a:cxn>
                <a:cxn ang="0">
                  <a:pos x="10" y="10"/>
                </a:cxn>
                <a:cxn ang="0">
                  <a:pos x="10" y="10"/>
                </a:cxn>
                <a:cxn ang="0">
                  <a:pos x="16" y="16"/>
                </a:cxn>
                <a:cxn ang="0">
                  <a:pos x="16" y="16"/>
                </a:cxn>
                <a:cxn ang="0">
                  <a:pos x="20" y="14"/>
                </a:cxn>
                <a:cxn ang="0">
                  <a:pos x="24" y="10"/>
                </a:cxn>
                <a:cxn ang="0">
                  <a:pos x="24" y="10"/>
                </a:cxn>
                <a:cxn ang="0">
                  <a:pos x="12" y="0"/>
                </a:cxn>
                <a:cxn ang="0">
                  <a:pos x="12" y="0"/>
                </a:cxn>
                <a:cxn ang="0">
                  <a:pos x="10" y="0"/>
                </a:cxn>
                <a:cxn ang="0">
                  <a:pos x="6" y="0"/>
                </a:cxn>
                <a:cxn ang="0">
                  <a:pos x="6" y="0"/>
                </a:cxn>
              </a:cxnLst>
              <a:rect l="0" t="0" r="r" b="b"/>
              <a:pathLst>
                <a:path w="24" h="16">
                  <a:moveTo>
                    <a:pt x="6" y="0"/>
                  </a:moveTo>
                  <a:lnTo>
                    <a:pt x="6" y="0"/>
                  </a:lnTo>
                  <a:lnTo>
                    <a:pt x="0" y="0"/>
                  </a:lnTo>
                  <a:lnTo>
                    <a:pt x="0" y="0"/>
                  </a:lnTo>
                  <a:lnTo>
                    <a:pt x="2" y="4"/>
                  </a:lnTo>
                  <a:lnTo>
                    <a:pt x="2" y="4"/>
                  </a:lnTo>
                  <a:lnTo>
                    <a:pt x="10" y="10"/>
                  </a:lnTo>
                  <a:lnTo>
                    <a:pt x="10" y="10"/>
                  </a:lnTo>
                  <a:lnTo>
                    <a:pt x="16" y="16"/>
                  </a:lnTo>
                  <a:lnTo>
                    <a:pt x="16" y="16"/>
                  </a:lnTo>
                  <a:lnTo>
                    <a:pt x="20" y="14"/>
                  </a:lnTo>
                  <a:lnTo>
                    <a:pt x="24" y="10"/>
                  </a:lnTo>
                  <a:lnTo>
                    <a:pt x="24" y="10"/>
                  </a:lnTo>
                  <a:lnTo>
                    <a:pt x="12" y="0"/>
                  </a:lnTo>
                  <a:lnTo>
                    <a:pt x="12" y="0"/>
                  </a:lnTo>
                  <a:lnTo>
                    <a:pt x="10" y="0"/>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5" name="Freeform 427"/>
            <p:cNvSpPr/>
            <p:nvPr/>
          </p:nvSpPr>
          <p:spPr bwMode="auto">
            <a:xfrm>
              <a:off x="4103688" y="922338"/>
              <a:ext cx="47625" cy="28575"/>
            </a:xfrm>
            <a:custGeom>
              <a:avLst/>
              <a:gdLst/>
              <a:ahLst/>
              <a:cxnLst>
                <a:cxn ang="0">
                  <a:pos x="30" y="16"/>
                </a:cxn>
                <a:cxn ang="0">
                  <a:pos x="30" y="16"/>
                </a:cxn>
                <a:cxn ang="0">
                  <a:pos x="16" y="2"/>
                </a:cxn>
                <a:cxn ang="0">
                  <a:pos x="16" y="2"/>
                </a:cxn>
                <a:cxn ang="0">
                  <a:pos x="14" y="0"/>
                </a:cxn>
                <a:cxn ang="0">
                  <a:pos x="10" y="0"/>
                </a:cxn>
                <a:cxn ang="0">
                  <a:pos x="10" y="0"/>
                </a:cxn>
                <a:cxn ang="0">
                  <a:pos x="0" y="0"/>
                </a:cxn>
                <a:cxn ang="0">
                  <a:pos x="0" y="0"/>
                </a:cxn>
                <a:cxn ang="0">
                  <a:pos x="14" y="12"/>
                </a:cxn>
                <a:cxn ang="0">
                  <a:pos x="14" y="12"/>
                </a:cxn>
                <a:cxn ang="0">
                  <a:pos x="20" y="18"/>
                </a:cxn>
                <a:cxn ang="0">
                  <a:pos x="20" y="18"/>
                </a:cxn>
                <a:cxn ang="0">
                  <a:pos x="22" y="18"/>
                </a:cxn>
                <a:cxn ang="0">
                  <a:pos x="24" y="18"/>
                </a:cxn>
                <a:cxn ang="0">
                  <a:pos x="30" y="16"/>
                </a:cxn>
                <a:cxn ang="0">
                  <a:pos x="30" y="16"/>
                </a:cxn>
              </a:cxnLst>
              <a:rect l="0" t="0" r="r" b="b"/>
              <a:pathLst>
                <a:path w="30" h="18">
                  <a:moveTo>
                    <a:pt x="30" y="16"/>
                  </a:moveTo>
                  <a:lnTo>
                    <a:pt x="30" y="16"/>
                  </a:lnTo>
                  <a:lnTo>
                    <a:pt x="16" y="2"/>
                  </a:lnTo>
                  <a:lnTo>
                    <a:pt x="16" y="2"/>
                  </a:lnTo>
                  <a:lnTo>
                    <a:pt x="14" y="0"/>
                  </a:lnTo>
                  <a:lnTo>
                    <a:pt x="10" y="0"/>
                  </a:lnTo>
                  <a:lnTo>
                    <a:pt x="10" y="0"/>
                  </a:lnTo>
                  <a:lnTo>
                    <a:pt x="0" y="0"/>
                  </a:lnTo>
                  <a:lnTo>
                    <a:pt x="0" y="0"/>
                  </a:lnTo>
                  <a:lnTo>
                    <a:pt x="14" y="12"/>
                  </a:lnTo>
                  <a:lnTo>
                    <a:pt x="14" y="12"/>
                  </a:lnTo>
                  <a:lnTo>
                    <a:pt x="20" y="18"/>
                  </a:lnTo>
                  <a:lnTo>
                    <a:pt x="20" y="18"/>
                  </a:lnTo>
                  <a:lnTo>
                    <a:pt x="22" y="18"/>
                  </a:lnTo>
                  <a:lnTo>
                    <a:pt x="24" y="18"/>
                  </a:lnTo>
                  <a:lnTo>
                    <a:pt x="30" y="16"/>
                  </a:lnTo>
                  <a:lnTo>
                    <a:pt x="3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6" name="Freeform 428"/>
            <p:cNvSpPr/>
            <p:nvPr/>
          </p:nvSpPr>
          <p:spPr bwMode="auto">
            <a:xfrm>
              <a:off x="4084638" y="922338"/>
              <a:ext cx="44450" cy="31750"/>
            </a:xfrm>
            <a:custGeom>
              <a:avLst/>
              <a:gdLst/>
              <a:ahLst/>
              <a:cxnLst>
                <a:cxn ang="0">
                  <a:pos x="14" y="4"/>
                </a:cxn>
                <a:cxn ang="0">
                  <a:pos x="14" y="4"/>
                </a:cxn>
                <a:cxn ang="0">
                  <a:pos x="8" y="0"/>
                </a:cxn>
                <a:cxn ang="0">
                  <a:pos x="8" y="0"/>
                </a:cxn>
                <a:cxn ang="0">
                  <a:pos x="0" y="0"/>
                </a:cxn>
                <a:cxn ang="0">
                  <a:pos x="0" y="0"/>
                </a:cxn>
                <a:cxn ang="0">
                  <a:pos x="4" y="8"/>
                </a:cxn>
                <a:cxn ang="0">
                  <a:pos x="10" y="14"/>
                </a:cxn>
                <a:cxn ang="0">
                  <a:pos x="20" y="18"/>
                </a:cxn>
                <a:cxn ang="0">
                  <a:pos x="28" y="20"/>
                </a:cxn>
                <a:cxn ang="0">
                  <a:pos x="28" y="20"/>
                </a:cxn>
                <a:cxn ang="0">
                  <a:pos x="14" y="4"/>
                </a:cxn>
                <a:cxn ang="0">
                  <a:pos x="14" y="4"/>
                </a:cxn>
              </a:cxnLst>
              <a:rect l="0" t="0" r="r" b="b"/>
              <a:pathLst>
                <a:path w="28" h="20">
                  <a:moveTo>
                    <a:pt x="14" y="4"/>
                  </a:moveTo>
                  <a:lnTo>
                    <a:pt x="14" y="4"/>
                  </a:lnTo>
                  <a:lnTo>
                    <a:pt x="8" y="0"/>
                  </a:lnTo>
                  <a:lnTo>
                    <a:pt x="8" y="0"/>
                  </a:lnTo>
                  <a:lnTo>
                    <a:pt x="0" y="0"/>
                  </a:lnTo>
                  <a:lnTo>
                    <a:pt x="0" y="0"/>
                  </a:lnTo>
                  <a:lnTo>
                    <a:pt x="4" y="8"/>
                  </a:lnTo>
                  <a:lnTo>
                    <a:pt x="10" y="14"/>
                  </a:lnTo>
                  <a:lnTo>
                    <a:pt x="20" y="18"/>
                  </a:lnTo>
                  <a:lnTo>
                    <a:pt x="28" y="20"/>
                  </a:lnTo>
                  <a:lnTo>
                    <a:pt x="28" y="20"/>
                  </a:lnTo>
                  <a:lnTo>
                    <a:pt x="14" y="4"/>
                  </a:lnTo>
                  <a:lnTo>
                    <a:pt x="1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7" name="Freeform 429"/>
            <p:cNvSpPr/>
            <p:nvPr/>
          </p:nvSpPr>
          <p:spPr bwMode="auto">
            <a:xfrm>
              <a:off x="3992563" y="1081088"/>
              <a:ext cx="44450" cy="25400"/>
            </a:xfrm>
            <a:custGeom>
              <a:avLst/>
              <a:gdLst/>
              <a:ahLst/>
              <a:cxnLst>
                <a:cxn ang="0">
                  <a:pos x="28" y="16"/>
                </a:cxn>
                <a:cxn ang="0">
                  <a:pos x="28" y="16"/>
                </a:cxn>
                <a:cxn ang="0">
                  <a:pos x="24" y="12"/>
                </a:cxn>
                <a:cxn ang="0">
                  <a:pos x="20" y="6"/>
                </a:cxn>
                <a:cxn ang="0">
                  <a:pos x="20" y="6"/>
                </a:cxn>
                <a:cxn ang="0">
                  <a:pos x="16" y="0"/>
                </a:cxn>
                <a:cxn ang="0">
                  <a:pos x="16" y="0"/>
                </a:cxn>
                <a:cxn ang="0">
                  <a:pos x="14" y="2"/>
                </a:cxn>
                <a:cxn ang="0">
                  <a:pos x="14" y="2"/>
                </a:cxn>
                <a:cxn ang="0">
                  <a:pos x="0" y="10"/>
                </a:cxn>
                <a:cxn ang="0">
                  <a:pos x="0" y="10"/>
                </a:cxn>
                <a:cxn ang="0">
                  <a:pos x="28" y="16"/>
                </a:cxn>
                <a:cxn ang="0">
                  <a:pos x="28" y="16"/>
                </a:cxn>
              </a:cxnLst>
              <a:rect l="0" t="0" r="r" b="b"/>
              <a:pathLst>
                <a:path w="28" h="16">
                  <a:moveTo>
                    <a:pt x="28" y="16"/>
                  </a:moveTo>
                  <a:lnTo>
                    <a:pt x="28" y="16"/>
                  </a:lnTo>
                  <a:lnTo>
                    <a:pt x="24" y="12"/>
                  </a:lnTo>
                  <a:lnTo>
                    <a:pt x="20" y="6"/>
                  </a:lnTo>
                  <a:lnTo>
                    <a:pt x="20" y="6"/>
                  </a:lnTo>
                  <a:lnTo>
                    <a:pt x="16" y="0"/>
                  </a:lnTo>
                  <a:lnTo>
                    <a:pt x="16" y="0"/>
                  </a:lnTo>
                  <a:lnTo>
                    <a:pt x="14" y="2"/>
                  </a:lnTo>
                  <a:lnTo>
                    <a:pt x="14" y="2"/>
                  </a:lnTo>
                  <a:lnTo>
                    <a:pt x="0" y="10"/>
                  </a:lnTo>
                  <a:lnTo>
                    <a:pt x="0" y="10"/>
                  </a:lnTo>
                  <a:lnTo>
                    <a:pt x="28" y="16"/>
                  </a:lnTo>
                  <a:lnTo>
                    <a:pt x="28"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8" name="Freeform 430"/>
            <p:cNvSpPr/>
            <p:nvPr/>
          </p:nvSpPr>
          <p:spPr bwMode="auto">
            <a:xfrm>
              <a:off x="3963988" y="1068388"/>
              <a:ext cx="47625" cy="25400"/>
            </a:xfrm>
            <a:custGeom>
              <a:avLst/>
              <a:gdLst/>
              <a:ahLst/>
              <a:cxnLst>
                <a:cxn ang="0">
                  <a:pos x="22" y="0"/>
                </a:cxn>
                <a:cxn ang="0">
                  <a:pos x="22" y="0"/>
                </a:cxn>
                <a:cxn ang="0">
                  <a:pos x="14" y="4"/>
                </a:cxn>
                <a:cxn ang="0">
                  <a:pos x="14" y="4"/>
                </a:cxn>
                <a:cxn ang="0">
                  <a:pos x="4" y="10"/>
                </a:cxn>
                <a:cxn ang="0">
                  <a:pos x="4" y="10"/>
                </a:cxn>
                <a:cxn ang="0">
                  <a:pos x="0" y="12"/>
                </a:cxn>
                <a:cxn ang="0">
                  <a:pos x="0" y="12"/>
                </a:cxn>
                <a:cxn ang="0">
                  <a:pos x="8" y="14"/>
                </a:cxn>
                <a:cxn ang="0">
                  <a:pos x="8" y="14"/>
                </a:cxn>
                <a:cxn ang="0">
                  <a:pos x="12" y="16"/>
                </a:cxn>
                <a:cxn ang="0">
                  <a:pos x="14" y="16"/>
                </a:cxn>
                <a:cxn ang="0">
                  <a:pos x="14" y="16"/>
                </a:cxn>
                <a:cxn ang="0">
                  <a:pos x="30" y="6"/>
                </a:cxn>
                <a:cxn ang="0">
                  <a:pos x="30" y="6"/>
                </a:cxn>
                <a:cxn ang="0">
                  <a:pos x="26" y="2"/>
                </a:cxn>
                <a:cxn ang="0">
                  <a:pos x="22" y="0"/>
                </a:cxn>
                <a:cxn ang="0">
                  <a:pos x="22" y="0"/>
                </a:cxn>
              </a:cxnLst>
              <a:rect l="0" t="0" r="r" b="b"/>
              <a:pathLst>
                <a:path w="30" h="16">
                  <a:moveTo>
                    <a:pt x="22" y="0"/>
                  </a:moveTo>
                  <a:lnTo>
                    <a:pt x="22" y="0"/>
                  </a:lnTo>
                  <a:lnTo>
                    <a:pt x="14" y="4"/>
                  </a:lnTo>
                  <a:lnTo>
                    <a:pt x="14" y="4"/>
                  </a:lnTo>
                  <a:lnTo>
                    <a:pt x="4" y="10"/>
                  </a:lnTo>
                  <a:lnTo>
                    <a:pt x="4" y="10"/>
                  </a:lnTo>
                  <a:lnTo>
                    <a:pt x="0" y="12"/>
                  </a:lnTo>
                  <a:lnTo>
                    <a:pt x="0" y="12"/>
                  </a:lnTo>
                  <a:lnTo>
                    <a:pt x="8" y="14"/>
                  </a:lnTo>
                  <a:lnTo>
                    <a:pt x="8" y="14"/>
                  </a:lnTo>
                  <a:lnTo>
                    <a:pt x="12" y="16"/>
                  </a:lnTo>
                  <a:lnTo>
                    <a:pt x="14" y="16"/>
                  </a:lnTo>
                  <a:lnTo>
                    <a:pt x="14" y="16"/>
                  </a:lnTo>
                  <a:lnTo>
                    <a:pt x="30" y="6"/>
                  </a:lnTo>
                  <a:lnTo>
                    <a:pt x="30" y="6"/>
                  </a:lnTo>
                  <a:lnTo>
                    <a:pt x="26" y="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9" name="Freeform 431"/>
            <p:cNvSpPr/>
            <p:nvPr/>
          </p:nvSpPr>
          <p:spPr bwMode="auto">
            <a:xfrm>
              <a:off x="3935413" y="1055688"/>
              <a:ext cx="57150" cy="31750"/>
            </a:xfrm>
            <a:custGeom>
              <a:avLst/>
              <a:gdLst/>
              <a:ahLst/>
              <a:cxnLst>
                <a:cxn ang="0">
                  <a:pos x="26" y="0"/>
                </a:cxn>
                <a:cxn ang="0">
                  <a:pos x="26" y="0"/>
                </a:cxn>
                <a:cxn ang="0">
                  <a:pos x="16" y="6"/>
                </a:cxn>
                <a:cxn ang="0">
                  <a:pos x="16" y="6"/>
                </a:cxn>
                <a:cxn ang="0">
                  <a:pos x="0" y="16"/>
                </a:cxn>
                <a:cxn ang="0">
                  <a:pos x="0" y="16"/>
                </a:cxn>
                <a:cxn ang="0">
                  <a:pos x="10" y="20"/>
                </a:cxn>
                <a:cxn ang="0">
                  <a:pos x="10" y="20"/>
                </a:cxn>
                <a:cxn ang="0">
                  <a:pos x="14" y="20"/>
                </a:cxn>
                <a:cxn ang="0">
                  <a:pos x="16" y="18"/>
                </a:cxn>
                <a:cxn ang="0">
                  <a:pos x="16" y="18"/>
                </a:cxn>
                <a:cxn ang="0">
                  <a:pos x="36" y="4"/>
                </a:cxn>
                <a:cxn ang="0">
                  <a:pos x="36" y="4"/>
                </a:cxn>
                <a:cxn ang="0">
                  <a:pos x="32" y="2"/>
                </a:cxn>
                <a:cxn ang="0">
                  <a:pos x="28" y="0"/>
                </a:cxn>
                <a:cxn ang="0">
                  <a:pos x="26" y="0"/>
                </a:cxn>
                <a:cxn ang="0">
                  <a:pos x="26" y="0"/>
                </a:cxn>
              </a:cxnLst>
              <a:rect l="0" t="0" r="r" b="b"/>
              <a:pathLst>
                <a:path w="36" h="20">
                  <a:moveTo>
                    <a:pt x="26" y="0"/>
                  </a:moveTo>
                  <a:lnTo>
                    <a:pt x="26" y="0"/>
                  </a:lnTo>
                  <a:lnTo>
                    <a:pt x="16" y="6"/>
                  </a:lnTo>
                  <a:lnTo>
                    <a:pt x="16" y="6"/>
                  </a:lnTo>
                  <a:lnTo>
                    <a:pt x="0" y="16"/>
                  </a:lnTo>
                  <a:lnTo>
                    <a:pt x="0" y="16"/>
                  </a:lnTo>
                  <a:lnTo>
                    <a:pt x="10" y="20"/>
                  </a:lnTo>
                  <a:lnTo>
                    <a:pt x="10" y="20"/>
                  </a:lnTo>
                  <a:lnTo>
                    <a:pt x="14" y="20"/>
                  </a:lnTo>
                  <a:lnTo>
                    <a:pt x="16" y="18"/>
                  </a:lnTo>
                  <a:lnTo>
                    <a:pt x="16" y="18"/>
                  </a:lnTo>
                  <a:lnTo>
                    <a:pt x="36" y="4"/>
                  </a:lnTo>
                  <a:lnTo>
                    <a:pt x="36" y="4"/>
                  </a:lnTo>
                  <a:lnTo>
                    <a:pt x="32" y="2"/>
                  </a:lnTo>
                  <a:lnTo>
                    <a:pt x="28" y="0"/>
                  </a:lnTo>
                  <a:lnTo>
                    <a:pt x="26" y="0"/>
                  </a:lnTo>
                  <a:lnTo>
                    <a:pt x="2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0" name="Freeform 432"/>
            <p:cNvSpPr/>
            <p:nvPr/>
          </p:nvSpPr>
          <p:spPr bwMode="auto">
            <a:xfrm>
              <a:off x="3910013" y="1052513"/>
              <a:ext cx="60325" cy="28575"/>
            </a:xfrm>
            <a:custGeom>
              <a:avLst/>
              <a:gdLst/>
              <a:ahLst/>
              <a:cxnLst>
                <a:cxn ang="0">
                  <a:pos x="0" y="14"/>
                </a:cxn>
                <a:cxn ang="0">
                  <a:pos x="0" y="14"/>
                </a:cxn>
                <a:cxn ang="0">
                  <a:pos x="10" y="18"/>
                </a:cxn>
                <a:cxn ang="0">
                  <a:pos x="10" y="18"/>
                </a:cxn>
                <a:cxn ang="0">
                  <a:pos x="14" y="16"/>
                </a:cxn>
                <a:cxn ang="0">
                  <a:pos x="16" y="14"/>
                </a:cxn>
                <a:cxn ang="0">
                  <a:pos x="16" y="14"/>
                </a:cxn>
                <a:cxn ang="0">
                  <a:pos x="38" y="0"/>
                </a:cxn>
                <a:cxn ang="0">
                  <a:pos x="38" y="0"/>
                </a:cxn>
                <a:cxn ang="0">
                  <a:pos x="26" y="0"/>
                </a:cxn>
                <a:cxn ang="0">
                  <a:pos x="16" y="2"/>
                </a:cxn>
                <a:cxn ang="0">
                  <a:pos x="6" y="6"/>
                </a:cxn>
                <a:cxn ang="0">
                  <a:pos x="0" y="14"/>
                </a:cxn>
                <a:cxn ang="0">
                  <a:pos x="0" y="14"/>
                </a:cxn>
              </a:cxnLst>
              <a:rect l="0" t="0" r="r" b="b"/>
              <a:pathLst>
                <a:path w="38" h="18">
                  <a:moveTo>
                    <a:pt x="0" y="14"/>
                  </a:moveTo>
                  <a:lnTo>
                    <a:pt x="0" y="14"/>
                  </a:lnTo>
                  <a:lnTo>
                    <a:pt x="10" y="18"/>
                  </a:lnTo>
                  <a:lnTo>
                    <a:pt x="10" y="18"/>
                  </a:lnTo>
                  <a:lnTo>
                    <a:pt x="14" y="16"/>
                  </a:lnTo>
                  <a:lnTo>
                    <a:pt x="16" y="14"/>
                  </a:lnTo>
                  <a:lnTo>
                    <a:pt x="16" y="14"/>
                  </a:lnTo>
                  <a:lnTo>
                    <a:pt x="38" y="0"/>
                  </a:lnTo>
                  <a:lnTo>
                    <a:pt x="38" y="0"/>
                  </a:lnTo>
                  <a:lnTo>
                    <a:pt x="26" y="0"/>
                  </a:lnTo>
                  <a:lnTo>
                    <a:pt x="16" y="2"/>
                  </a:lnTo>
                  <a:lnTo>
                    <a:pt x="6" y="6"/>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1" name="Freeform 433"/>
            <p:cNvSpPr/>
            <p:nvPr/>
          </p:nvSpPr>
          <p:spPr bwMode="auto">
            <a:xfrm>
              <a:off x="3992563" y="1103313"/>
              <a:ext cx="44450" cy="22225"/>
            </a:xfrm>
            <a:custGeom>
              <a:avLst/>
              <a:gdLst/>
              <a:ahLst/>
              <a:cxnLst>
                <a:cxn ang="0">
                  <a:pos x="10" y="14"/>
                </a:cxn>
                <a:cxn ang="0">
                  <a:pos x="10" y="14"/>
                </a:cxn>
                <a:cxn ang="0">
                  <a:pos x="16" y="10"/>
                </a:cxn>
                <a:cxn ang="0">
                  <a:pos x="16" y="10"/>
                </a:cxn>
                <a:cxn ang="0">
                  <a:pos x="22" y="8"/>
                </a:cxn>
                <a:cxn ang="0">
                  <a:pos x="28" y="6"/>
                </a:cxn>
                <a:cxn ang="0">
                  <a:pos x="28" y="6"/>
                </a:cxn>
                <a:cxn ang="0">
                  <a:pos x="0" y="0"/>
                </a:cxn>
                <a:cxn ang="0">
                  <a:pos x="0" y="0"/>
                </a:cxn>
                <a:cxn ang="0">
                  <a:pos x="8" y="12"/>
                </a:cxn>
                <a:cxn ang="0">
                  <a:pos x="8" y="12"/>
                </a:cxn>
                <a:cxn ang="0">
                  <a:pos x="10" y="14"/>
                </a:cxn>
                <a:cxn ang="0">
                  <a:pos x="10" y="14"/>
                </a:cxn>
              </a:cxnLst>
              <a:rect l="0" t="0" r="r" b="b"/>
              <a:pathLst>
                <a:path w="28" h="14">
                  <a:moveTo>
                    <a:pt x="10" y="14"/>
                  </a:moveTo>
                  <a:lnTo>
                    <a:pt x="10" y="14"/>
                  </a:lnTo>
                  <a:lnTo>
                    <a:pt x="16" y="10"/>
                  </a:lnTo>
                  <a:lnTo>
                    <a:pt x="16" y="10"/>
                  </a:lnTo>
                  <a:lnTo>
                    <a:pt x="22" y="8"/>
                  </a:lnTo>
                  <a:lnTo>
                    <a:pt x="28" y="6"/>
                  </a:lnTo>
                  <a:lnTo>
                    <a:pt x="28" y="6"/>
                  </a:lnTo>
                  <a:lnTo>
                    <a:pt x="0" y="0"/>
                  </a:lnTo>
                  <a:lnTo>
                    <a:pt x="0" y="0"/>
                  </a:lnTo>
                  <a:lnTo>
                    <a:pt x="8" y="12"/>
                  </a:lnTo>
                  <a:lnTo>
                    <a:pt x="8" y="12"/>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2" name="Freeform 434"/>
            <p:cNvSpPr/>
            <p:nvPr/>
          </p:nvSpPr>
          <p:spPr bwMode="auto">
            <a:xfrm>
              <a:off x="3960813" y="1096963"/>
              <a:ext cx="41275" cy="34925"/>
            </a:xfrm>
            <a:custGeom>
              <a:avLst/>
              <a:gdLst/>
              <a:ahLst/>
              <a:cxnLst>
                <a:cxn ang="0">
                  <a:pos x="26" y="18"/>
                </a:cxn>
                <a:cxn ang="0">
                  <a:pos x="26" y="18"/>
                </a:cxn>
                <a:cxn ang="0">
                  <a:pos x="16" y="4"/>
                </a:cxn>
                <a:cxn ang="0">
                  <a:pos x="16" y="4"/>
                </a:cxn>
                <a:cxn ang="0">
                  <a:pos x="12" y="2"/>
                </a:cxn>
                <a:cxn ang="0">
                  <a:pos x="10" y="2"/>
                </a:cxn>
                <a:cxn ang="0">
                  <a:pos x="10" y="2"/>
                </a:cxn>
                <a:cxn ang="0">
                  <a:pos x="0" y="0"/>
                </a:cxn>
                <a:cxn ang="0">
                  <a:pos x="0" y="0"/>
                </a:cxn>
                <a:cxn ang="0">
                  <a:pos x="4" y="4"/>
                </a:cxn>
                <a:cxn ang="0">
                  <a:pos x="4" y="4"/>
                </a:cxn>
                <a:cxn ang="0">
                  <a:pos x="10" y="14"/>
                </a:cxn>
                <a:cxn ang="0">
                  <a:pos x="10" y="14"/>
                </a:cxn>
                <a:cxn ang="0">
                  <a:pos x="16" y="22"/>
                </a:cxn>
                <a:cxn ang="0">
                  <a:pos x="16" y="22"/>
                </a:cxn>
                <a:cxn ang="0">
                  <a:pos x="20" y="20"/>
                </a:cxn>
                <a:cxn ang="0">
                  <a:pos x="26" y="18"/>
                </a:cxn>
                <a:cxn ang="0">
                  <a:pos x="26" y="18"/>
                </a:cxn>
              </a:cxnLst>
              <a:rect l="0" t="0" r="r" b="b"/>
              <a:pathLst>
                <a:path w="26" h="22">
                  <a:moveTo>
                    <a:pt x="26" y="18"/>
                  </a:moveTo>
                  <a:lnTo>
                    <a:pt x="26" y="18"/>
                  </a:lnTo>
                  <a:lnTo>
                    <a:pt x="16" y="4"/>
                  </a:lnTo>
                  <a:lnTo>
                    <a:pt x="16" y="4"/>
                  </a:lnTo>
                  <a:lnTo>
                    <a:pt x="12" y="2"/>
                  </a:lnTo>
                  <a:lnTo>
                    <a:pt x="10" y="2"/>
                  </a:lnTo>
                  <a:lnTo>
                    <a:pt x="10" y="2"/>
                  </a:lnTo>
                  <a:lnTo>
                    <a:pt x="0" y="0"/>
                  </a:lnTo>
                  <a:lnTo>
                    <a:pt x="0" y="0"/>
                  </a:lnTo>
                  <a:lnTo>
                    <a:pt x="4" y="4"/>
                  </a:lnTo>
                  <a:lnTo>
                    <a:pt x="4" y="4"/>
                  </a:lnTo>
                  <a:lnTo>
                    <a:pt x="10" y="14"/>
                  </a:lnTo>
                  <a:lnTo>
                    <a:pt x="10" y="14"/>
                  </a:lnTo>
                  <a:lnTo>
                    <a:pt x="16" y="22"/>
                  </a:lnTo>
                  <a:lnTo>
                    <a:pt x="16" y="22"/>
                  </a:lnTo>
                  <a:lnTo>
                    <a:pt x="20" y="20"/>
                  </a:lnTo>
                  <a:lnTo>
                    <a:pt x="26" y="18"/>
                  </a:lnTo>
                  <a:lnTo>
                    <a:pt x="26"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3" name="Freeform 435"/>
            <p:cNvSpPr/>
            <p:nvPr/>
          </p:nvSpPr>
          <p:spPr bwMode="auto">
            <a:xfrm>
              <a:off x="3932238" y="1090613"/>
              <a:ext cx="47625" cy="44450"/>
            </a:xfrm>
            <a:custGeom>
              <a:avLst/>
              <a:gdLst/>
              <a:ahLst/>
              <a:cxnLst>
                <a:cxn ang="0">
                  <a:pos x="16" y="8"/>
                </a:cxn>
                <a:cxn ang="0">
                  <a:pos x="16" y="8"/>
                </a:cxn>
                <a:cxn ang="0">
                  <a:pos x="14" y="4"/>
                </a:cxn>
                <a:cxn ang="0">
                  <a:pos x="12" y="2"/>
                </a:cxn>
                <a:cxn ang="0">
                  <a:pos x="12" y="2"/>
                </a:cxn>
                <a:cxn ang="0">
                  <a:pos x="0" y="0"/>
                </a:cxn>
                <a:cxn ang="0">
                  <a:pos x="0" y="0"/>
                </a:cxn>
                <a:cxn ang="0">
                  <a:pos x="12" y="18"/>
                </a:cxn>
                <a:cxn ang="0">
                  <a:pos x="12" y="18"/>
                </a:cxn>
                <a:cxn ang="0">
                  <a:pos x="18" y="26"/>
                </a:cxn>
                <a:cxn ang="0">
                  <a:pos x="18" y="26"/>
                </a:cxn>
                <a:cxn ang="0">
                  <a:pos x="20" y="28"/>
                </a:cxn>
                <a:cxn ang="0">
                  <a:pos x="24" y="28"/>
                </a:cxn>
                <a:cxn ang="0">
                  <a:pos x="30" y="26"/>
                </a:cxn>
                <a:cxn ang="0">
                  <a:pos x="30" y="26"/>
                </a:cxn>
                <a:cxn ang="0">
                  <a:pos x="16" y="8"/>
                </a:cxn>
                <a:cxn ang="0">
                  <a:pos x="16" y="8"/>
                </a:cxn>
              </a:cxnLst>
              <a:rect l="0" t="0" r="r" b="b"/>
              <a:pathLst>
                <a:path w="30" h="28">
                  <a:moveTo>
                    <a:pt x="16" y="8"/>
                  </a:moveTo>
                  <a:lnTo>
                    <a:pt x="16" y="8"/>
                  </a:lnTo>
                  <a:lnTo>
                    <a:pt x="14" y="4"/>
                  </a:lnTo>
                  <a:lnTo>
                    <a:pt x="12" y="2"/>
                  </a:lnTo>
                  <a:lnTo>
                    <a:pt x="12" y="2"/>
                  </a:lnTo>
                  <a:lnTo>
                    <a:pt x="0" y="0"/>
                  </a:lnTo>
                  <a:lnTo>
                    <a:pt x="0" y="0"/>
                  </a:lnTo>
                  <a:lnTo>
                    <a:pt x="12" y="18"/>
                  </a:lnTo>
                  <a:lnTo>
                    <a:pt x="12" y="18"/>
                  </a:lnTo>
                  <a:lnTo>
                    <a:pt x="18" y="26"/>
                  </a:lnTo>
                  <a:lnTo>
                    <a:pt x="18" y="26"/>
                  </a:lnTo>
                  <a:lnTo>
                    <a:pt x="20" y="28"/>
                  </a:lnTo>
                  <a:lnTo>
                    <a:pt x="24" y="28"/>
                  </a:lnTo>
                  <a:lnTo>
                    <a:pt x="30" y="26"/>
                  </a:lnTo>
                  <a:lnTo>
                    <a:pt x="30" y="26"/>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4" name="Freeform 436"/>
            <p:cNvSpPr/>
            <p:nvPr/>
          </p:nvSpPr>
          <p:spPr bwMode="auto">
            <a:xfrm>
              <a:off x="3906838" y="1087438"/>
              <a:ext cx="47625" cy="44450"/>
            </a:xfrm>
            <a:custGeom>
              <a:avLst/>
              <a:gdLst/>
              <a:ahLst/>
              <a:cxnLst>
                <a:cxn ang="0">
                  <a:pos x="30" y="28"/>
                </a:cxn>
                <a:cxn ang="0">
                  <a:pos x="30" y="28"/>
                </a:cxn>
                <a:cxn ang="0">
                  <a:pos x="16" y="8"/>
                </a:cxn>
                <a:cxn ang="0">
                  <a:pos x="16" y="8"/>
                </a:cxn>
                <a:cxn ang="0">
                  <a:pos x="14" y="4"/>
                </a:cxn>
                <a:cxn ang="0">
                  <a:pos x="12" y="2"/>
                </a:cxn>
                <a:cxn ang="0">
                  <a:pos x="12" y="2"/>
                </a:cxn>
                <a:cxn ang="0">
                  <a:pos x="0" y="0"/>
                </a:cxn>
                <a:cxn ang="0">
                  <a:pos x="0" y="0"/>
                </a:cxn>
                <a:cxn ang="0">
                  <a:pos x="4" y="10"/>
                </a:cxn>
                <a:cxn ang="0">
                  <a:pos x="10" y="18"/>
                </a:cxn>
                <a:cxn ang="0">
                  <a:pos x="20" y="24"/>
                </a:cxn>
                <a:cxn ang="0">
                  <a:pos x="30" y="28"/>
                </a:cxn>
                <a:cxn ang="0">
                  <a:pos x="30" y="28"/>
                </a:cxn>
              </a:cxnLst>
              <a:rect l="0" t="0" r="r" b="b"/>
              <a:pathLst>
                <a:path w="30" h="28">
                  <a:moveTo>
                    <a:pt x="30" y="28"/>
                  </a:moveTo>
                  <a:lnTo>
                    <a:pt x="30" y="28"/>
                  </a:lnTo>
                  <a:lnTo>
                    <a:pt x="16" y="8"/>
                  </a:lnTo>
                  <a:lnTo>
                    <a:pt x="16" y="8"/>
                  </a:lnTo>
                  <a:lnTo>
                    <a:pt x="14" y="4"/>
                  </a:lnTo>
                  <a:lnTo>
                    <a:pt x="12" y="2"/>
                  </a:lnTo>
                  <a:lnTo>
                    <a:pt x="12" y="2"/>
                  </a:lnTo>
                  <a:lnTo>
                    <a:pt x="0" y="0"/>
                  </a:lnTo>
                  <a:lnTo>
                    <a:pt x="0" y="0"/>
                  </a:lnTo>
                  <a:lnTo>
                    <a:pt x="4" y="10"/>
                  </a:lnTo>
                  <a:lnTo>
                    <a:pt x="10" y="18"/>
                  </a:lnTo>
                  <a:lnTo>
                    <a:pt x="20" y="24"/>
                  </a:lnTo>
                  <a:lnTo>
                    <a:pt x="30" y="28"/>
                  </a:lnTo>
                  <a:lnTo>
                    <a:pt x="30"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5" name="Freeform 437"/>
            <p:cNvSpPr/>
            <p:nvPr/>
          </p:nvSpPr>
          <p:spPr bwMode="auto">
            <a:xfrm>
              <a:off x="4259263" y="1290638"/>
              <a:ext cx="38100" cy="28575"/>
            </a:xfrm>
            <a:custGeom>
              <a:avLst/>
              <a:gdLst/>
              <a:ahLst/>
              <a:cxnLst>
                <a:cxn ang="0">
                  <a:pos x="24" y="18"/>
                </a:cxn>
                <a:cxn ang="0">
                  <a:pos x="24" y="18"/>
                </a:cxn>
                <a:cxn ang="0">
                  <a:pos x="22" y="12"/>
                </a:cxn>
                <a:cxn ang="0">
                  <a:pos x="20" y="6"/>
                </a:cxn>
                <a:cxn ang="0">
                  <a:pos x="20" y="6"/>
                </a:cxn>
                <a:cxn ang="0">
                  <a:pos x="16" y="0"/>
                </a:cxn>
                <a:cxn ang="0">
                  <a:pos x="16" y="0"/>
                </a:cxn>
                <a:cxn ang="0">
                  <a:pos x="14" y="0"/>
                </a:cxn>
                <a:cxn ang="0">
                  <a:pos x="14" y="0"/>
                </a:cxn>
                <a:cxn ang="0">
                  <a:pos x="0" y="4"/>
                </a:cxn>
                <a:cxn ang="0">
                  <a:pos x="0" y="4"/>
                </a:cxn>
                <a:cxn ang="0">
                  <a:pos x="24" y="18"/>
                </a:cxn>
                <a:cxn ang="0">
                  <a:pos x="24" y="18"/>
                </a:cxn>
              </a:cxnLst>
              <a:rect l="0" t="0" r="r" b="b"/>
              <a:pathLst>
                <a:path w="24" h="18">
                  <a:moveTo>
                    <a:pt x="24" y="18"/>
                  </a:moveTo>
                  <a:lnTo>
                    <a:pt x="24" y="18"/>
                  </a:lnTo>
                  <a:lnTo>
                    <a:pt x="22" y="12"/>
                  </a:lnTo>
                  <a:lnTo>
                    <a:pt x="20" y="6"/>
                  </a:lnTo>
                  <a:lnTo>
                    <a:pt x="20" y="6"/>
                  </a:lnTo>
                  <a:lnTo>
                    <a:pt x="16" y="0"/>
                  </a:lnTo>
                  <a:lnTo>
                    <a:pt x="16" y="0"/>
                  </a:lnTo>
                  <a:lnTo>
                    <a:pt x="14" y="0"/>
                  </a:lnTo>
                  <a:lnTo>
                    <a:pt x="14" y="0"/>
                  </a:lnTo>
                  <a:lnTo>
                    <a:pt x="0" y="4"/>
                  </a:lnTo>
                  <a:lnTo>
                    <a:pt x="0" y="4"/>
                  </a:lnTo>
                  <a:lnTo>
                    <a:pt x="24" y="18"/>
                  </a:lnTo>
                  <a:lnTo>
                    <a:pt x="2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6" name="Freeform 438"/>
            <p:cNvSpPr/>
            <p:nvPr/>
          </p:nvSpPr>
          <p:spPr bwMode="auto">
            <a:xfrm>
              <a:off x="4233863" y="1271588"/>
              <a:ext cx="47625" cy="22225"/>
            </a:xfrm>
            <a:custGeom>
              <a:avLst/>
              <a:gdLst/>
              <a:ahLst/>
              <a:cxnLst>
                <a:cxn ang="0">
                  <a:pos x="24" y="0"/>
                </a:cxn>
                <a:cxn ang="0">
                  <a:pos x="24" y="0"/>
                </a:cxn>
                <a:cxn ang="0">
                  <a:pos x="16" y="2"/>
                </a:cxn>
                <a:cxn ang="0">
                  <a:pos x="16" y="2"/>
                </a:cxn>
                <a:cxn ang="0">
                  <a:pos x="6" y="4"/>
                </a:cxn>
                <a:cxn ang="0">
                  <a:pos x="6" y="4"/>
                </a:cxn>
                <a:cxn ang="0">
                  <a:pos x="0" y="6"/>
                </a:cxn>
                <a:cxn ang="0">
                  <a:pos x="0" y="6"/>
                </a:cxn>
                <a:cxn ang="0">
                  <a:pos x="6" y="10"/>
                </a:cxn>
                <a:cxn ang="0">
                  <a:pos x="6" y="10"/>
                </a:cxn>
                <a:cxn ang="0">
                  <a:pos x="10" y="12"/>
                </a:cxn>
                <a:cxn ang="0">
                  <a:pos x="12" y="14"/>
                </a:cxn>
                <a:cxn ang="0">
                  <a:pos x="12" y="14"/>
                </a:cxn>
                <a:cxn ang="0">
                  <a:pos x="30" y="10"/>
                </a:cxn>
                <a:cxn ang="0">
                  <a:pos x="30" y="10"/>
                </a:cxn>
                <a:cxn ang="0">
                  <a:pos x="28" y="4"/>
                </a:cxn>
                <a:cxn ang="0">
                  <a:pos x="26" y="0"/>
                </a:cxn>
                <a:cxn ang="0">
                  <a:pos x="24" y="0"/>
                </a:cxn>
                <a:cxn ang="0">
                  <a:pos x="24" y="0"/>
                </a:cxn>
              </a:cxnLst>
              <a:rect l="0" t="0" r="r" b="b"/>
              <a:pathLst>
                <a:path w="30" h="14">
                  <a:moveTo>
                    <a:pt x="24" y="0"/>
                  </a:moveTo>
                  <a:lnTo>
                    <a:pt x="24" y="0"/>
                  </a:lnTo>
                  <a:lnTo>
                    <a:pt x="16" y="2"/>
                  </a:lnTo>
                  <a:lnTo>
                    <a:pt x="16" y="2"/>
                  </a:lnTo>
                  <a:lnTo>
                    <a:pt x="6" y="4"/>
                  </a:lnTo>
                  <a:lnTo>
                    <a:pt x="6" y="4"/>
                  </a:lnTo>
                  <a:lnTo>
                    <a:pt x="0" y="6"/>
                  </a:lnTo>
                  <a:lnTo>
                    <a:pt x="0" y="6"/>
                  </a:lnTo>
                  <a:lnTo>
                    <a:pt x="6" y="10"/>
                  </a:lnTo>
                  <a:lnTo>
                    <a:pt x="6" y="10"/>
                  </a:lnTo>
                  <a:lnTo>
                    <a:pt x="10" y="12"/>
                  </a:lnTo>
                  <a:lnTo>
                    <a:pt x="12" y="14"/>
                  </a:lnTo>
                  <a:lnTo>
                    <a:pt x="12" y="14"/>
                  </a:lnTo>
                  <a:lnTo>
                    <a:pt x="30" y="10"/>
                  </a:lnTo>
                  <a:lnTo>
                    <a:pt x="30" y="10"/>
                  </a:lnTo>
                  <a:lnTo>
                    <a:pt x="28" y="4"/>
                  </a:lnTo>
                  <a:lnTo>
                    <a:pt x="26" y="0"/>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7" name="Freeform 439"/>
            <p:cNvSpPr/>
            <p:nvPr/>
          </p:nvSpPr>
          <p:spPr bwMode="auto">
            <a:xfrm>
              <a:off x="4208463" y="1252538"/>
              <a:ext cx="60325" cy="22225"/>
            </a:xfrm>
            <a:custGeom>
              <a:avLst/>
              <a:gdLst/>
              <a:ahLst/>
              <a:cxnLst>
                <a:cxn ang="0">
                  <a:pos x="0" y="8"/>
                </a:cxn>
                <a:cxn ang="0">
                  <a:pos x="0" y="8"/>
                </a:cxn>
                <a:cxn ang="0">
                  <a:pos x="10" y="14"/>
                </a:cxn>
                <a:cxn ang="0">
                  <a:pos x="10" y="14"/>
                </a:cxn>
                <a:cxn ang="0">
                  <a:pos x="12" y="14"/>
                </a:cxn>
                <a:cxn ang="0">
                  <a:pos x="16" y="14"/>
                </a:cxn>
                <a:cxn ang="0">
                  <a:pos x="16" y="14"/>
                </a:cxn>
                <a:cxn ang="0">
                  <a:pos x="38" y="8"/>
                </a:cxn>
                <a:cxn ang="0">
                  <a:pos x="38" y="8"/>
                </a:cxn>
                <a:cxn ang="0">
                  <a:pos x="34" y="4"/>
                </a:cxn>
                <a:cxn ang="0">
                  <a:pos x="32" y="2"/>
                </a:cxn>
                <a:cxn ang="0">
                  <a:pos x="28" y="0"/>
                </a:cxn>
                <a:cxn ang="0">
                  <a:pos x="28" y="0"/>
                </a:cxn>
                <a:cxn ang="0">
                  <a:pos x="18" y="4"/>
                </a:cxn>
                <a:cxn ang="0">
                  <a:pos x="18" y="4"/>
                </a:cxn>
                <a:cxn ang="0">
                  <a:pos x="0" y="8"/>
                </a:cxn>
                <a:cxn ang="0">
                  <a:pos x="0" y="8"/>
                </a:cxn>
              </a:cxnLst>
              <a:rect l="0" t="0" r="r" b="b"/>
              <a:pathLst>
                <a:path w="38" h="14">
                  <a:moveTo>
                    <a:pt x="0" y="8"/>
                  </a:moveTo>
                  <a:lnTo>
                    <a:pt x="0" y="8"/>
                  </a:lnTo>
                  <a:lnTo>
                    <a:pt x="10" y="14"/>
                  </a:lnTo>
                  <a:lnTo>
                    <a:pt x="10" y="14"/>
                  </a:lnTo>
                  <a:lnTo>
                    <a:pt x="12" y="14"/>
                  </a:lnTo>
                  <a:lnTo>
                    <a:pt x="16" y="14"/>
                  </a:lnTo>
                  <a:lnTo>
                    <a:pt x="16" y="14"/>
                  </a:lnTo>
                  <a:lnTo>
                    <a:pt x="38" y="8"/>
                  </a:lnTo>
                  <a:lnTo>
                    <a:pt x="38" y="8"/>
                  </a:lnTo>
                  <a:lnTo>
                    <a:pt x="34" y="4"/>
                  </a:lnTo>
                  <a:lnTo>
                    <a:pt x="32" y="2"/>
                  </a:lnTo>
                  <a:lnTo>
                    <a:pt x="28" y="0"/>
                  </a:lnTo>
                  <a:lnTo>
                    <a:pt x="28" y="0"/>
                  </a:lnTo>
                  <a:lnTo>
                    <a:pt x="18" y="4"/>
                  </a:lnTo>
                  <a:lnTo>
                    <a:pt x="18"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8" name="Freeform 440"/>
            <p:cNvSpPr/>
            <p:nvPr/>
          </p:nvSpPr>
          <p:spPr bwMode="auto">
            <a:xfrm>
              <a:off x="4186238" y="1239838"/>
              <a:ext cx="63500" cy="22225"/>
            </a:xfrm>
            <a:custGeom>
              <a:avLst/>
              <a:gdLst/>
              <a:ahLst/>
              <a:cxnLst>
                <a:cxn ang="0">
                  <a:pos x="0" y="8"/>
                </a:cxn>
                <a:cxn ang="0">
                  <a:pos x="0" y="8"/>
                </a:cxn>
                <a:cxn ang="0">
                  <a:pos x="10" y="14"/>
                </a:cxn>
                <a:cxn ang="0">
                  <a:pos x="10" y="14"/>
                </a:cxn>
                <a:cxn ang="0">
                  <a:pos x="12" y="12"/>
                </a:cxn>
                <a:cxn ang="0">
                  <a:pos x="16" y="12"/>
                </a:cxn>
                <a:cxn ang="0">
                  <a:pos x="16" y="12"/>
                </a:cxn>
                <a:cxn ang="0">
                  <a:pos x="40" y="6"/>
                </a:cxn>
                <a:cxn ang="0">
                  <a:pos x="40" y="6"/>
                </a:cxn>
                <a:cxn ang="0">
                  <a:pos x="30" y="2"/>
                </a:cxn>
                <a:cxn ang="0">
                  <a:pos x="20" y="0"/>
                </a:cxn>
                <a:cxn ang="0">
                  <a:pos x="10" y="2"/>
                </a:cxn>
                <a:cxn ang="0">
                  <a:pos x="0" y="8"/>
                </a:cxn>
                <a:cxn ang="0">
                  <a:pos x="0" y="8"/>
                </a:cxn>
              </a:cxnLst>
              <a:rect l="0" t="0" r="r" b="b"/>
              <a:pathLst>
                <a:path w="40" h="14">
                  <a:moveTo>
                    <a:pt x="0" y="8"/>
                  </a:moveTo>
                  <a:lnTo>
                    <a:pt x="0" y="8"/>
                  </a:lnTo>
                  <a:lnTo>
                    <a:pt x="10" y="14"/>
                  </a:lnTo>
                  <a:lnTo>
                    <a:pt x="10" y="14"/>
                  </a:lnTo>
                  <a:lnTo>
                    <a:pt x="12" y="12"/>
                  </a:lnTo>
                  <a:lnTo>
                    <a:pt x="16" y="12"/>
                  </a:lnTo>
                  <a:lnTo>
                    <a:pt x="16" y="12"/>
                  </a:lnTo>
                  <a:lnTo>
                    <a:pt x="40" y="6"/>
                  </a:lnTo>
                  <a:lnTo>
                    <a:pt x="40" y="6"/>
                  </a:lnTo>
                  <a:lnTo>
                    <a:pt x="30" y="2"/>
                  </a:lnTo>
                  <a:lnTo>
                    <a:pt x="20" y="0"/>
                  </a:lnTo>
                  <a:lnTo>
                    <a:pt x="10" y="2"/>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9" name="Freeform 441"/>
            <p:cNvSpPr/>
            <p:nvPr/>
          </p:nvSpPr>
          <p:spPr bwMode="auto">
            <a:xfrm>
              <a:off x="4256088" y="1303338"/>
              <a:ext cx="41275" cy="25400"/>
            </a:xfrm>
            <a:custGeom>
              <a:avLst/>
              <a:gdLst/>
              <a:ahLst/>
              <a:cxnLst>
                <a:cxn ang="0">
                  <a:pos x="6" y="16"/>
                </a:cxn>
                <a:cxn ang="0">
                  <a:pos x="6" y="16"/>
                </a:cxn>
                <a:cxn ang="0">
                  <a:pos x="12" y="16"/>
                </a:cxn>
                <a:cxn ang="0">
                  <a:pos x="12" y="16"/>
                </a:cxn>
                <a:cxn ang="0">
                  <a:pos x="18" y="14"/>
                </a:cxn>
                <a:cxn ang="0">
                  <a:pos x="26" y="14"/>
                </a:cxn>
                <a:cxn ang="0">
                  <a:pos x="26" y="14"/>
                </a:cxn>
                <a:cxn ang="0">
                  <a:pos x="0" y="0"/>
                </a:cxn>
                <a:cxn ang="0">
                  <a:pos x="0" y="0"/>
                </a:cxn>
                <a:cxn ang="0">
                  <a:pos x="4" y="14"/>
                </a:cxn>
                <a:cxn ang="0">
                  <a:pos x="4" y="14"/>
                </a:cxn>
                <a:cxn ang="0">
                  <a:pos x="6" y="16"/>
                </a:cxn>
                <a:cxn ang="0">
                  <a:pos x="6" y="16"/>
                </a:cxn>
              </a:cxnLst>
              <a:rect l="0" t="0" r="r" b="b"/>
              <a:pathLst>
                <a:path w="26" h="16">
                  <a:moveTo>
                    <a:pt x="6" y="16"/>
                  </a:moveTo>
                  <a:lnTo>
                    <a:pt x="6" y="16"/>
                  </a:lnTo>
                  <a:lnTo>
                    <a:pt x="12" y="16"/>
                  </a:lnTo>
                  <a:lnTo>
                    <a:pt x="12" y="16"/>
                  </a:lnTo>
                  <a:lnTo>
                    <a:pt x="18" y="14"/>
                  </a:lnTo>
                  <a:lnTo>
                    <a:pt x="26" y="14"/>
                  </a:lnTo>
                  <a:lnTo>
                    <a:pt x="26" y="14"/>
                  </a:lnTo>
                  <a:lnTo>
                    <a:pt x="0" y="0"/>
                  </a:lnTo>
                  <a:lnTo>
                    <a:pt x="0" y="0"/>
                  </a:lnTo>
                  <a:lnTo>
                    <a:pt x="4" y="14"/>
                  </a:lnTo>
                  <a:lnTo>
                    <a:pt x="4"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0" name="Freeform 442"/>
            <p:cNvSpPr/>
            <p:nvPr/>
          </p:nvSpPr>
          <p:spPr bwMode="auto">
            <a:xfrm>
              <a:off x="4227513" y="1287463"/>
              <a:ext cx="31750" cy="41275"/>
            </a:xfrm>
            <a:custGeom>
              <a:avLst/>
              <a:gdLst/>
              <a:ahLst/>
              <a:cxnLst>
                <a:cxn ang="0">
                  <a:pos x="2" y="6"/>
                </a:cxn>
                <a:cxn ang="0">
                  <a:pos x="2" y="6"/>
                </a:cxn>
                <a:cxn ang="0">
                  <a:pos x="6" y="18"/>
                </a:cxn>
                <a:cxn ang="0">
                  <a:pos x="6" y="18"/>
                </a:cxn>
                <a:cxn ang="0">
                  <a:pos x="8" y="26"/>
                </a:cxn>
                <a:cxn ang="0">
                  <a:pos x="8" y="26"/>
                </a:cxn>
                <a:cxn ang="0">
                  <a:pos x="10" y="26"/>
                </a:cxn>
                <a:cxn ang="0">
                  <a:pos x="14" y="26"/>
                </a:cxn>
                <a:cxn ang="0">
                  <a:pos x="20" y="26"/>
                </a:cxn>
                <a:cxn ang="0">
                  <a:pos x="20" y="26"/>
                </a:cxn>
                <a:cxn ang="0">
                  <a:pos x="14" y="8"/>
                </a:cxn>
                <a:cxn ang="0">
                  <a:pos x="14" y="8"/>
                </a:cxn>
                <a:cxn ang="0">
                  <a:pos x="12" y="6"/>
                </a:cxn>
                <a:cxn ang="0">
                  <a:pos x="8" y="4"/>
                </a:cxn>
                <a:cxn ang="0">
                  <a:pos x="8" y="4"/>
                </a:cxn>
                <a:cxn ang="0">
                  <a:pos x="0" y="0"/>
                </a:cxn>
                <a:cxn ang="0">
                  <a:pos x="0" y="0"/>
                </a:cxn>
                <a:cxn ang="0">
                  <a:pos x="2" y="6"/>
                </a:cxn>
                <a:cxn ang="0">
                  <a:pos x="2" y="6"/>
                </a:cxn>
              </a:cxnLst>
              <a:rect l="0" t="0" r="r" b="b"/>
              <a:pathLst>
                <a:path w="20" h="26">
                  <a:moveTo>
                    <a:pt x="2" y="6"/>
                  </a:moveTo>
                  <a:lnTo>
                    <a:pt x="2" y="6"/>
                  </a:lnTo>
                  <a:lnTo>
                    <a:pt x="6" y="18"/>
                  </a:lnTo>
                  <a:lnTo>
                    <a:pt x="6" y="18"/>
                  </a:lnTo>
                  <a:lnTo>
                    <a:pt x="8" y="26"/>
                  </a:lnTo>
                  <a:lnTo>
                    <a:pt x="8" y="26"/>
                  </a:lnTo>
                  <a:lnTo>
                    <a:pt x="10" y="26"/>
                  </a:lnTo>
                  <a:lnTo>
                    <a:pt x="14" y="26"/>
                  </a:lnTo>
                  <a:lnTo>
                    <a:pt x="20" y="26"/>
                  </a:lnTo>
                  <a:lnTo>
                    <a:pt x="20" y="26"/>
                  </a:lnTo>
                  <a:lnTo>
                    <a:pt x="14" y="8"/>
                  </a:lnTo>
                  <a:lnTo>
                    <a:pt x="14" y="8"/>
                  </a:lnTo>
                  <a:lnTo>
                    <a:pt x="12" y="6"/>
                  </a:lnTo>
                  <a:lnTo>
                    <a:pt x="8" y="4"/>
                  </a:lnTo>
                  <a:lnTo>
                    <a:pt x="8" y="4"/>
                  </a:lnTo>
                  <a:lnTo>
                    <a:pt x="0" y="0"/>
                  </a:lnTo>
                  <a:lnTo>
                    <a:pt x="0" y="0"/>
                  </a:lnTo>
                  <a:lnTo>
                    <a:pt x="2" y="6"/>
                  </a:lnTo>
                  <a:lnTo>
                    <a:pt x="2"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1" name="Freeform 443"/>
            <p:cNvSpPr/>
            <p:nvPr/>
          </p:nvSpPr>
          <p:spPr bwMode="auto">
            <a:xfrm>
              <a:off x="4202113" y="1274763"/>
              <a:ext cx="31750" cy="50800"/>
            </a:xfrm>
            <a:custGeom>
              <a:avLst/>
              <a:gdLst/>
              <a:ahLst/>
              <a:cxnLst>
                <a:cxn ang="0">
                  <a:pos x="8" y="28"/>
                </a:cxn>
                <a:cxn ang="0">
                  <a:pos x="8" y="28"/>
                </a:cxn>
                <a:cxn ang="0">
                  <a:pos x="10" y="30"/>
                </a:cxn>
                <a:cxn ang="0">
                  <a:pos x="14" y="32"/>
                </a:cxn>
                <a:cxn ang="0">
                  <a:pos x="20" y="32"/>
                </a:cxn>
                <a:cxn ang="0">
                  <a:pos x="20" y="32"/>
                </a:cxn>
                <a:cxn ang="0">
                  <a:pos x="14" y="10"/>
                </a:cxn>
                <a:cxn ang="0">
                  <a:pos x="14" y="10"/>
                </a:cxn>
                <a:cxn ang="0">
                  <a:pos x="12" y="6"/>
                </a:cxn>
                <a:cxn ang="0">
                  <a:pos x="10" y="4"/>
                </a:cxn>
                <a:cxn ang="0">
                  <a:pos x="10" y="4"/>
                </a:cxn>
                <a:cxn ang="0">
                  <a:pos x="0" y="0"/>
                </a:cxn>
                <a:cxn ang="0">
                  <a:pos x="0" y="0"/>
                </a:cxn>
                <a:cxn ang="0">
                  <a:pos x="6" y="18"/>
                </a:cxn>
                <a:cxn ang="0">
                  <a:pos x="6" y="18"/>
                </a:cxn>
                <a:cxn ang="0">
                  <a:pos x="8" y="28"/>
                </a:cxn>
                <a:cxn ang="0">
                  <a:pos x="8" y="28"/>
                </a:cxn>
              </a:cxnLst>
              <a:rect l="0" t="0" r="r" b="b"/>
              <a:pathLst>
                <a:path w="20" h="32">
                  <a:moveTo>
                    <a:pt x="8" y="28"/>
                  </a:moveTo>
                  <a:lnTo>
                    <a:pt x="8" y="28"/>
                  </a:lnTo>
                  <a:lnTo>
                    <a:pt x="10" y="30"/>
                  </a:lnTo>
                  <a:lnTo>
                    <a:pt x="14" y="32"/>
                  </a:lnTo>
                  <a:lnTo>
                    <a:pt x="20" y="32"/>
                  </a:lnTo>
                  <a:lnTo>
                    <a:pt x="20" y="32"/>
                  </a:lnTo>
                  <a:lnTo>
                    <a:pt x="14" y="10"/>
                  </a:lnTo>
                  <a:lnTo>
                    <a:pt x="14" y="10"/>
                  </a:lnTo>
                  <a:lnTo>
                    <a:pt x="12" y="6"/>
                  </a:lnTo>
                  <a:lnTo>
                    <a:pt x="10" y="4"/>
                  </a:lnTo>
                  <a:lnTo>
                    <a:pt x="10" y="4"/>
                  </a:lnTo>
                  <a:lnTo>
                    <a:pt x="0" y="0"/>
                  </a:lnTo>
                  <a:lnTo>
                    <a:pt x="0" y="0"/>
                  </a:lnTo>
                  <a:lnTo>
                    <a:pt x="6" y="18"/>
                  </a:lnTo>
                  <a:lnTo>
                    <a:pt x="6" y="18"/>
                  </a:lnTo>
                  <a:lnTo>
                    <a:pt x="8" y="28"/>
                  </a:lnTo>
                  <a:lnTo>
                    <a:pt x="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2" name="Freeform 444"/>
            <p:cNvSpPr/>
            <p:nvPr/>
          </p:nvSpPr>
          <p:spPr bwMode="auto">
            <a:xfrm>
              <a:off x="4179888" y="1262063"/>
              <a:ext cx="28575" cy="57150"/>
            </a:xfrm>
            <a:custGeom>
              <a:avLst/>
              <a:gdLst/>
              <a:ahLst/>
              <a:cxnLst>
                <a:cxn ang="0">
                  <a:pos x="18" y="36"/>
                </a:cxn>
                <a:cxn ang="0">
                  <a:pos x="18" y="36"/>
                </a:cxn>
                <a:cxn ang="0">
                  <a:pos x="12" y="12"/>
                </a:cxn>
                <a:cxn ang="0">
                  <a:pos x="12" y="12"/>
                </a:cxn>
                <a:cxn ang="0">
                  <a:pos x="12" y="8"/>
                </a:cxn>
                <a:cxn ang="0">
                  <a:pos x="10" y="4"/>
                </a:cxn>
                <a:cxn ang="0">
                  <a:pos x="10" y="4"/>
                </a:cxn>
                <a:cxn ang="0">
                  <a:pos x="0" y="0"/>
                </a:cxn>
                <a:cxn ang="0">
                  <a:pos x="0" y="0"/>
                </a:cxn>
                <a:cxn ang="0">
                  <a:pos x="0" y="10"/>
                </a:cxn>
                <a:cxn ang="0">
                  <a:pos x="4" y="20"/>
                </a:cxn>
                <a:cxn ang="0">
                  <a:pos x="10" y="28"/>
                </a:cxn>
                <a:cxn ang="0">
                  <a:pos x="18" y="36"/>
                </a:cxn>
                <a:cxn ang="0">
                  <a:pos x="18" y="36"/>
                </a:cxn>
              </a:cxnLst>
              <a:rect l="0" t="0" r="r" b="b"/>
              <a:pathLst>
                <a:path w="18" h="36">
                  <a:moveTo>
                    <a:pt x="18" y="36"/>
                  </a:moveTo>
                  <a:lnTo>
                    <a:pt x="18" y="36"/>
                  </a:lnTo>
                  <a:lnTo>
                    <a:pt x="12" y="12"/>
                  </a:lnTo>
                  <a:lnTo>
                    <a:pt x="12" y="12"/>
                  </a:lnTo>
                  <a:lnTo>
                    <a:pt x="12" y="8"/>
                  </a:lnTo>
                  <a:lnTo>
                    <a:pt x="10" y="4"/>
                  </a:lnTo>
                  <a:lnTo>
                    <a:pt x="10" y="4"/>
                  </a:lnTo>
                  <a:lnTo>
                    <a:pt x="0" y="0"/>
                  </a:lnTo>
                  <a:lnTo>
                    <a:pt x="0" y="0"/>
                  </a:lnTo>
                  <a:lnTo>
                    <a:pt x="0" y="10"/>
                  </a:lnTo>
                  <a:lnTo>
                    <a:pt x="4" y="20"/>
                  </a:lnTo>
                  <a:lnTo>
                    <a:pt x="10" y="28"/>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3" name="Freeform 445"/>
            <p:cNvSpPr/>
            <p:nvPr/>
          </p:nvSpPr>
          <p:spPr bwMode="auto">
            <a:xfrm>
              <a:off x="4110038" y="1931988"/>
              <a:ext cx="76200" cy="53975"/>
            </a:xfrm>
            <a:custGeom>
              <a:avLst/>
              <a:gdLst/>
              <a:ahLst/>
              <a:cxnLst>
                <a:cxn ang="0">
                  <a:pos x="6" y="30"/>
                </a:cxn>
                <a:cxn ang="0">
                  <a:pos x="6" y="30"/>
                </a:cxn>
                <a:cxn ang="0">
                  <a:pos x="6" y="34"/>
                </a:cxn>
                <a:cxn ang="0">
                  <a:pos x="6" y="34"/>
                </a:cxn>
                <a:cxn ang="0">
                  <a:pos x="22" y="34"/>
                </a:cxn>
                <a:cxn ang="0">
                  <a:pos x="22" y="34"/>
                </a:cxn>
                <a:cxn ang="0">
                  <a:pos x="34" y="34"/>
                </a:cxn>
                <a:cxn ang="0">
                  <a:pos x="48" y="34"/>
                </a:cxn>
                <a:cxn ang="0">
                  <a:pos x="48" y="34"/>
                </a:cxn>
                <a:cxn ang="0">
                  <a:pos x="0" y="0"/>
                </a:cxn>
                <a:cxn ang="0">
                  <a:pos x="0" y="0"/>
                </a:cxn>
                <a:cxn ang="0">
                  <a:pos x="6" y="30"/>
                </a:cxn>
                <a:cxn ang="0">
                  <a:pos x="6" y="30"/>
                </a:cxn>
              </a:cxnLst>
              <a:rect l="0" t="0" r="r" b="b"/>
              <a:pathLst>
                <a:path w="48" h="34">
                  <a:moveTo>
                    <a:pt x="6" y="30"/>
                  </a:moveTo>
                  <a:lnTo>
                    <a:pt x="6" y="30"/>
                  </a:lnTo>
                  <a:lnTo>
                    <a:pt x="6" y="34"/>
                  </a:lnTo>
                  <a:lnTo>
                    <a:pt x="6" y="34"/>
                  </a:lnTo>
                  <a:lnTo>
                    <a:pt x="22" y="34"/>
                  </a:lnTo>
                  <a:lnTo>
                    <a:pt x="22" y="34"/>
                  </a:lnTo>
                  <a:lnTo>
                    <a:pt x="34" y="34"/>
                  </a:lnTo>
                  <a:lnTo>
                    <a:pt x="48" y="34"/>
                  </a:lnTo>
                  <a:lnTo>
                    <a:pt x="48" y="34"/>
                  </a:lnTo>
                  <a:lnTo>
                    <a:pt x="0" y="0"/>
                  </a:lnTo>
                  <a:lnTo>
                    <a:pt x="0" y="0"/>
                  </a:lnTo>
                  <a:lnTo>
                    <a:pt x="6" y="30"/>
                  </a:lnTo>
                  <a:lnTo>
                    <a:pt x="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4" name="Freeform 446"/>
            <p:cNvSpPr/>
            <p:nvPr/>
          </p:nvSpPr>
          <p:spPr bwMode="auto">
            <a:xfrm>
              <a:off x="4056063" y="1893888"/>
              <a:ext cx="50800" cy="88900"/>
            </a:xfrm>
            <a:custGeom>
              <a:avLst/>
              <a:gdLst/>
              <a:ahLst/>
              <a:cxnLst>
                <a:cxn ang="0">
                  <a:pos x="14" y="10"/>
                </a:cxn>
                <a:cxn ang="0">
                  <a:pos x="14" y="10"/>
                </a:cxn>
                <a:cxn ang="0">
                  <a:pos x="0" y="0"/>
                </a:cxn>
                <a:cxn ang="0">
                  <a:pos x="0" y="0"/>
                </a:cxn>
                <a:cxn ang="0">
                  <a:pos x="0" y="6"/>
                </a:cxn>
                <a:cxn ang="0">
                  <a:pos x="2" y="12"/>
                </a:cxn>
                <a:cxn ang="0">
                  <a:pos x="2" y="12"/>
                </a:cxn>
                <a:cxn ang="0">
                  <a:pos x="6" y="36"/>
                </a:cxn>
                <a:cxn ang="0">
                  <a:pos x="6" y="36"/>
                </a:cxn>
                <a:cxn ang="0">
                  <a:pos x="10" y="52"/>
                </a:cxn>
                <a:cxn ang="0">
                  <a:pos x="10" y="52"/>
                </a:cxn>
                <a:cxn ang="0">
                  <a:pos x="14" y="56"/>
                </a:cxn>
                <a:cxn ang="0">
                  <a:pos x="20" y="56"/>
                </a:cxn>
                <a:cxn ang="0">
                  <a:pos x="32" y="56"/>
                </a:cxn>
                <a:cxn ang="0">
                  <a:pos x="32" y="56"/>
                </a:cxn>
                <a:cxn ang="0">
                  <a:pos x="26" y="18"/>
                </a:cxn>
                <a:cxn ang="0">
                  <a:pos x="26" y="18"/>
                </a:cxn>
                <a:cxn ang="0">
                  <a:pos x="24" y="16"/>
                </a:cxn>
                <a:cxn ang="0">
                  <a:pos x="20" y="14"/>
                </a:cxn>
                <a:cxn ang="0">
                  <a:pos x="14" y="10"/>
                </a:cxn>
                <a:cxn ang="0">
                  <a:pos x="14" y="10"/>
                </a:cxn>
              </a:cxnLst>
              <a:rect l="0" t="0" r="r" b="b"/>
              <a:pathLst>
                <a:path w="32" h="56">
                  <a:moveTo>
                    <a:pt x="14" y="10"/>
                  </a:moveTo>
                  <a:lnTo>
                    <a:pt x="14" y="10"/>
                  </a:lnTo>
                  <a:lnTo>
                    <a:pt x="0" y="0"/>
                  </a:lnTo>
                  <a:lnTo>
                    <a:pt x="0" y="0"/>
                  </a:lnTo>
                  <a:lnTo>
                    <a:pt x="0" y="6"/>
                  </a:lnTo>
                  <a:lnTo>
                    <a:pt x="2" y="12"/>
                  </a:lnTo>
                  <a:lnTo>
                    <a:pt x="2" y="12"/>
                  </a:lnTo>
                  <a:lnTo>
                    <a:pt x="6" y="36"/>
                  </a:lnTo>
                  <a:lnTo>
                    <a:pt x="6" y="36"/>
                  </a:lnTo>
                  <a:lnTo>
                    <a:pt x="10" y="52"/>
                  </a:lnTo>
                  <a:lnTo>
                    <a:pt x="10" y="52"/>
                  </a:lnTo>
                  <a:lnTo>
                    <a:pt x="14" y="56"/>
                  </a:lnTo>
                  <a:lnTo>
                    <a:pt x="20" y="56"/>
                  </a:lnTo>
                  <a:lnTo>
                    <a:pt x="32" y="56"/>
                  </a:lnTo>
                  <a:lnTo>
                    <a:pt x="32" y="56"/>
                  </a:lnTo>
                  <a:lnTo>
                    <a:pt x="26" y="18"/>
                  </a:lnTo>
                  <a:lnTo>
                    <a:pt x="26" y="18"/>
                  </a:lnTo>
                  <a:lnTo>
                    <a:pt x="24" y="16"/>
                  </a:lnTo>
                  <a:lnTo>
                    <a:pt x="20" y="14"/>
                  </a:lnTo>
                  <a:lnTo>
                    <a:pt x="14" y="10"/>
                  </a:lnTo>
                  <a:lnTo>
                    <a:pt x="1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5" name="Freeform 447"/>
            <p:cNvSpPr/>
            <p:nvPr/>
          </p:nvSpPr>
          <p:spPr bwMode="auto">
            <a:xfrm>
              <a:off x="4005263" y="1858963"/>
              <a:ext cx="50800" cy="117475"/>
            </a:xfrm>
            <a:custGeom>
              <a:avLst/>
              <a:gdLst/>
              <a:ahLst/>
              <a:cxnLst>
                <a:cxn ang="0">
                  <a:pos x="20" y="14"/>
                </a:cxn>
                <a:cxn ang="0">
                  <a:pos x="20" y="14"/>
                </a:cxn>
                <a:cxn ang="0">
                  <a:pos x="0" y="0"/>
                </a:cxn>
                <a:cxn ang="0">
                  <a:pos x="0" y="0"/>
                </a:cxn>
                <a:cxn ang="0">
                  <a:pos x="8" y="40"/>
                </a:cxn>
                <a:cxn ang="0">
                  <a:pos x="8" y="40"/>
                </a:cxn>
                <a:cxn ang="0">
                  <a:pos x="12" y="62"/>
                </a:cxn>
                <a:cxn ang="0">
                  <a:pos x="12" y="62"/>
                </a:cxn>
                <a:cxn ang="0">
                  <a:pos x="14" y="66"/>
                </a:cxn>
                <a:cxn ang="0">
                  <a:pos x="20" y="70"/>
                </a:cxn>
                <a:cxn ang="0">
                  <a:pos x="32" y="74"/>
                </a:cxn>
                <a:cxn ang="0">
                  <a:pos x="32" y="74"/>
                </a:cxn>
                <a:cxn ang="0">
                  <a:pos x="24" y="26"/>
                </a:cxn>
                <a:cxn ang="0">
                  <a:pos x="24" y="26"/>
                </a:cxn>
                <a:cxn ang="0">
                  <a:pos x="24" y="18"/>
                </a:cxn>
                <a:cxn ang="0">
                  <a:pos x="22" y="16"/>
                </a:cxn>
                <a:cxn ang="0">
                  <a:pos x="20" y="14"/>
                </a:cxn>
                <a:cxn ang="0">
                  <a:pos x="20" y="14"/>
                </a:cxn>
              </a:cxnLst>
              <a:rect l="0" t="0" r="r" b="b"/>
              <a:pathLst>
                <a:path w="32" h="74">
                  <a:moveTo>
                    <a:pt x="20" y="14"/>
                  </a:moveTo>
                  <a:lnTo>
                    <a:pt x="20" y="14"/>
                  </a:lnTo>
                  <a:lnTo>
                    <a:pt x="0" y="0"/>
                  </a:lnTo>
                  <a:lnTo>
                    <a:pt x="0" y="0"/>
                  </a:lnTo>
                  <a:lnTo>
                    <a:pt x="8" y="40"/>
                  </a:lnTo>
                  <a:lnTo>
                    <a:pt x="8" y="40"/>
                  </a:lnTo>
                  <a:lnTo>
                    <a:pt x="12" y="62"/>
                  </a:lnTo>
                  <a:lnTo>
                    <a:pt x="12" y="62"/>
                  </a:lnTo>
                  <a:lnTo>
                    <a:pt x="14" y="66"/>
                  </a:lnTo>
                  <a:lnTo>
                    <a:pt x="20" y="70"/>
                  </a:lnTo>
                  <a:lnTo>
                    <a:pt x="32" y="74"/>
                  </a:lnTo>
                  <a:lnTo>
                    <a:pt x="32" y="74"/>
                  </a:lnTo>
                  <a:lnTo>
                    <a:pt x="24" y="26"/>
                  </a:lnTo>
                  <a:lnTo>
                    <a:pt x="24" y="26"/>
                  </a:lnTo>
                  <a:lnTo>
                    <a:pt x="24" y="18"/>
                  </a:lnTo>
                  <a:lnTo>
                    <a:pt x="22" y="16"/>
                  </a:lnTo>
                  <a:lnTo>
                    <a:pt x="20" y="14"/>
                  </a:lnTo>
                  <a:lnTo>
                    <a:pt x="2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6" name="Freeform 448"/>
            <p:cNvSpPr/>
            <p:nvPr/>
          </p:nvSpPr>
          <p:spPr bwMode="auto">
            <a:xfrm>
              <a:off x="3957638" y="1827213"/>
              <a:ext cx="53975" cy="123825"/>
            </a:xfrm>
            <a:custGeom>
              <a:avLst/>
              <a:gdLst/>
              <a:ahLst/>
              <a:cxnLst>
                <a:cxn ang="0">
                  <a:pos x="22" y="14"/>
                </a:cxn>
                <a:cxn ang="0">
                  <a:pos x="22" y="14"/>
                </a:cxn>
                <a:cxn ang="0">
                  <a:pos x="2" y="0"/>
                </a:cxn>
                <a:cxn ang="0">
                  <a:pos x="2" y="0"/>
                </a:cxn>
                <a:cxn ang="0">
                  <a:pos x="0" y="12"/>
                </a:cxn>
                <a:cxn ang="0">
                  <a:pos x="0" y="22"/>
                </a:cxn>
                <a:cxn ang="0">
                  <a:pos x="2" y="34"/>
                </a:cxn>
                <a:cxn ang="0">
                  <a:pos x="6" y="44"/>
                </a:cxn>
                <a:cxn ang="0">
                  <a:pos x="10" y="54"/>
                </a:cxn>
                <a:cxn ang="0">
                  <a:pos x="16" y="64"/>
                </a:cxn>
                <a:cxn ang="0">
                  <a:pos x="24" y="72"/>
                </a:cxn>
                <a:cxn ang="0">
                  <a:pos x="34" y="78"/>
                </a:cxn>
                <a:cxn ang="0">
                  <a:pos x="34" y="78"/>
                </a:cxn>
                <a:cxn ang="0">
                  <a:pos x="24" y="30"/>
                </a:cxn>
                <a:cxn ang="0">
                  <a:pos x="24" y="30"/>
                </a:cxn>
                <a:cxn ang="0">
                  <a:pos x="24" y="20"/>
                </a:cxn>
                <a:cxn ang="0">
                  <a:pos x="22" y="16"/>
                </a:cxn>
                <a:cxn ang="0">
                  <a:pos x="22" y="14"/>
                </a:cxn>
                <a:cxn ang="0">
                  <a:pos x="22" y="14"/>
                </a:cxn>
              </a:cxnLst>
              <a:rect l="0" t="0" r="r" b="b"/>
              <a:pathLst>
                <a:path w="34" h="78">
                  <a:moveTo>
                    <a:pt x="22" y="14"/>
                  </a:moveTo>
                  <a:lnTo>
                    <a:pt x="22" y="14"/>
                  </a:lnTo>
                  <a:lnTo>
                    <a:pt x="2" y="0"/>
                  </a:lnTo>
                  <a:lnTo>
                    <a:pt x="2" y="0"/>
                  </a:lnTo>
                  <a:lnTo>
                    <a:pt x="0" y="12"/>
                  </a:lnTo>
                  <a:lnTo>
                    <a:pt x="0" y="22"/>
                  </a:lnTo>
                  <a:lnTo>
                    <a:pt x="2" y="34"/>
                  </a:lnTo>
                  <a:lnTo>
                    <a:pt x="6" y="44"/>
                  </a:lnTo>
                  <a:lnTo>
                    <a:pt x="10" y="54"/>
                  </a:lnTo>
                  <a:lnTo>
                    <a:pt x="16" y="64"/>
                  </a:lnTo>
                  <a:lnTo>
                    <a:pt x="24" y="72"/>
                  </a:lnTo>
                  <a:lnTo>
                    <a:pt x="34" y="78"/>
                  </a:lnTo>
                  <a:lnTo>
                    <a:pt x="34" y="78"/>
                  </a:lnTo>
                  <a:lnTo>
                    <a:pt x="24" y="30"/>
                  </a:lnTo>
                  <a:lnTo>
                    <a:pt x="24" y="30"/>
                  </a:lnTo>
                  <a:lnTo>
                    <a:pt x="24" y="20"/>
                  </a:lnTo>
                  <a:lnTo>
                    <a:pt x="22" y="16"/>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7" name="Freeform 449"/>
            <p:cNvSpPr/>
            <p:nvPr/>
          </p:nvSpPr>
          <p:spPr bwMode="auto">
            <a:xfrm>
              <a:off x="4116388" y="1912938"/>
              <a:ext cx="76200" cy="63500"/>
            </a:xfrm>
            <a:custGeom>
              <a:avLst/>
              <a:gdLst/>
              <a:ahLst/>
              <a:cxnLst>
                <a:cxn ang="0">
                  <a:pos x="36" y="0"/>
                </a:cxn>
                <a:cxn ang="0">
                  <a:pos x="36" y="0"/>
                </a:cxn>
                <a:cxn ang="0">
                  <a:pos x="32" y="2"/>
                </a:cxn>
                <a:cxn ang="0">
                  <a:pos x="32" y="2"/>
                </a:cxn>
                <a:cxn ang="0">
                  <a:pos x="0" y="4"/>
                </a:cxn>
                <a:cxn ang="0">
                  <a:pos x="0" y="4"/>
                </a:cxn>
                <a:cxn ang="0">
                  <a:pos x="48" y="40"/>
                </a:cxn>
                <a:cxn ang="0">
                  <a:pos x="48" y="40"/>
                </a:cxn>
                <a:cxn ang="0">
                  <a:pos x="44" y="28"/>
                </a:cxn>
                <a:cxn ang="0">
                  <a:pos x="40" y="14"/>
                </a:cxn>
                <a:cxn ang="0">
                  <a:pos x="40" y="14"/>
                </a:cxn>
                <a:cxn ang="0">
                  <a:pos x="36" y="0"/>
                </a:cxn>
                <a:cxn ang="0">
                  <a:pos x="36" y="0"/>
                </a:cxn>
              </a:cxnLst>
              <a:rect l="0" t="0" r="r" b="b"/>
              <a:pathLst>
                <a:path w="48" h="40">
                  <a:moveTo>
                    <a:pt x="36" y="0"/>
                  </a:moveTo>
                  <a:lnTo>
                    <a:pt x="36" y="0"/>
                  </a:lnTo>
                  <a:lnTo>
                    <a:pt x="32" y="2"/>
                  </a:lnTo>
                  <a:lnTo>
                    <a:pt x="32" y="2"/>
                  </a:lnTo>
                  <a:lnTo>
                    <a:pt x="0" y="4"/>
                  </a:lnTo>
                  <a:lnTo>
                    <a:pt x="0" y="4"/>
                  </a:lnTo>
                  <a:lnTo>
                    <a:pt x="48" y="40"/>
                  </a:lnTo>
                  <a:lnTo>
                    <a:pt x="48" y="40"/>
                  </a:lnTo>
                  <a:lnTo>
                    <a:pt x="44" y="28"/>
                  </a:lnTo>
                  <a:lnTo>
                    <a:pt x="40" y="14"/>
                  </a:lnTo>
                  <a:lnTo>
                    <a:pt x="40" y="14"/>
                  </a:lnTo>
                  <a:lnTo>
                    <a:pt x="36" y="0"/>
                  </a:lnTo>
                  <a:lnTo>
                    <a:pt x="3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8" name="Freeform 450"/>
            <p:cNvSpPr/>
            <p:nvPr/>
          </p:nvSpPr>
          <p:spPr bwMode="auto">
            <a:xfrm>
              <a:off x="4065588" y="1868488"/>
              <a:ext cx="101600" cy="41275"/>
            </a:xfrm>
            <a:custGeom>
              <a:avLst/>
              <a:gdLst/>
              <a:ahLst/>
              <a:cxnLst>
                <a:cxn ang="0">
                  <a:pos x="26" y="26"/>
                </a:cxn>
                <a:cxn ang="0">
                  <a:pos x="26" y="26"/>
                </a:cxn>
                <a:cxn ang="0">
                  <a:pos x="64" y="22"/>
                </a:cxn>
                <a:cxn ang="0">
                  <a:pos x="64" y="22"/>
                </a:cxn>
                <a:cxn ang="0">
                  <a:pos x="60" y="10"/>
                </a:cxn>
                <a:cxn ang="0">
                  <a:pos x="58" y="4"/>
                </a:cxn>
                <a:cxn ang="0">
                  <a:pos x="54" y="0"/>
                </a:cxn>
                <a:cxn ang="0">
                  <a:pos x="54" y="0"/>
                </a:cxn>
                <a:cxn ang="0">
                  <a:pos x="38" y="2"/>
                </a:cxn>
                <a:cxn ang="0">
                  <a:pos x="38" y="2"/>
                </a:cxn>
                <a:cxn ang="0">
                  <a:pos x="12" y="6"/>
                </a:cxn>
                <a:cxn ang="0">
                  <a:pos x="12" y="6"/>
                </a:cxn>
                <a:cxn ang="0">
                  <a:pos x="6" y="6"/>
                </a:cxn>
                <a:cxn ang="0">
                  <a:pos x="0" y="8"/>
                </a:cxn>
                <a:cxn ang="0">
                  <a:pos x="0" y="8"/>
                </a:cxn>
                <a:cxn ang="0">
                  <a:pos x="14" y="18"/>
                </a:cxn>
                <a:cxn ang="0">
                  <a:pos x="14" y="18"/>
                </a:cxn>
                <a:cxn ang="0">
                  <a:pos x="20" y="22"/>
                </a:cxn>
                <a:cxn ang="0">
                  <a:pos x="24" y="26"/>
                </a:cxn>
                <a:cxn ang="0">
                  <a:pos x="26" y="26"/>
                </a:cxn>
                <a:cxn ang="0">
                  <a:pos x="26" y="26"/>
                </a:cxn>
              </a:cxnLst>
              <a:rect l="0" t="0" r="r" b="b"/>
              <a:pathLst>
                <a:path w="64" h="26">
                  <a:moveTo>
                    <a:pt x="26" y="26"/>
                  </a:moveTo>
                  <a:lnTo>
                    <a:pt x="26" y="26"/>
                  </a:lnTo>
                  <a:lnTo>
                    <a:pt x="64" y="22"/>
                  </a:lnTo>
                  <a:lnTo>
                    <a:pt x="64" y="22"/>
                  </a:lnTo>
                  <a:lnTo>
                    <a:pt x="60" y="10"/>
                  </a:lnTo>
                  <a:lnTo>
                    <a:pt x="58" y="4"/>
                  </a:lnTo>
                  <a:lnTo>
                    <a:pt x="54" y="0"/>
                  </a:lnTo>
                  <a:lnTo>
                    <a:pt x="54" y="0"/>
                  </a:lnTo>
                  <a:lnTo>
                    <a:pt x="38" y="2"/>
                  </a:lnTo>
                  <a:lnTo>
                    <a:pt x="38" y="2"/>
                  </a:lnTo>
                  <a:lnTo>
                    <a:pt x="12" y="6"/>
                  </a:lnTo>
                  <a:lnTo>
                    <a:pt x="12" y="6"/>
                  </a:lnTo>
                  <a:lnTo>
                    <a:pt x="6" y="6"/>
                  </a:lnTo>
                  <a:lnTo>
                    <a:pt x="0" y="8"/>
                  </a:lnTo>
                  <a:lnTo>
                    <a:pt x="0" y="8"/>
                  </a:lnTo>
                  <a:lnTo>
                    <a:pt x="14" y="18"/>
                  </a:lnTo>
                  <a:lnTo>
                    <a:pt x="14" y="18"/>
                  </a:lnTo>
                  <a:lnTo>
                    <a:pt x="20" y="22"/>
                  </a:lnTo>
                  <a:lnTo>
                    <a:pt x="24" y="26"/>
                  </a:lnTo>
                  <a:lnTo>
                    <a:pt x="26" y="26"/>
                  </a:lnTo>
                  <a:lnTo>
                    <a:pt x="2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9" name="Freeform 451"/>
            <p:cNvSpPr/>
            <p:nvPr/>
          </p:nvSpPr>
          <p:spPr bwMode="auto">
            <a:xfrm>
              <a:off x="4017963" y="1830388"/>
              <a:ext cx="127000" cy="38100"/>
            </a:xfrm>
            <a:custGeom>
              <a:avLst/>
              <a:gdLst/>
              <a:ahLst/>
              <a:cxnLst>
                <a:cxn ang="0">
                  <a:pos x="32" y="24"/>
                </a:cxn>
                <a:cxn ang="0">
                  <a:pos x="32" y="24"/>
                </a:cxn>
                <a:cxn ang="0">
                  <a:pos x="80" y="16"/>
                </a:cxn>
                <a:cxn ang="0">
                  <a:pos x="80" y="16"/>
                </a:cxn>
                <a:cxn ang="0">
                  <a:pos x="72" y="6"/>
                </a:cxn>
                <a:cxn ang="0">
                  <a:pos x="68" y="2"/>
                </a:cxn>
                <a:cxn ang="0">
                  <a:pos x="62" y="0"/>
                </a:cxn>
                <a:cxn ang="0">
                  <a:pos x="62" y="0"/>
                </a:cxn>
                <a:cxn ang="0">
                  <a:pos x="40" y="2"/>
                </a:cxn>
                <a:cxn ang="0">
                  <a:pos x="40" y="2"/>
                </a:cxn>
                <a:cxn ang="0">
                  <a:pos x="0" y="6"/>
                </a:cxn>
                <a:cxn ang="0">
                  <a:pos x="0" y="6"/>
                </a:cxn>
                <a:cxn ang="0">
                  <a:pos x="18" y="22"/>
                </a:cxn>
                <a:cxn ang="0">
                  <a:pos x="18" y="22"/>
                </a:cxn>
                <a:cxn ang="0">
                  <a:pos x="22" y="24"/>
                </a:cxn>
                <a:cxn ang="0">
                  <a:pos x="24" y="24"/>
                </a:cxn>
                <a:cxn ang="0">
                  <a:pos x="32" y="24"/>
                </a:cxn>
                <a:cxn ang="0">
                  <a:pos x="32" y="24"/>
                </a:cxn>
              </a:cxnLst>
              <a:rect l="0" t="0" r="r" b="b"/>
              <a:pathLst>
                <a:path w="80" h="24">
                  <a:moveTo>
                    <a:pt x="32" y="24"/>
                  </a:moveTo>
                  <a:lnTo>
                    <a:pt x="32" y="24"/>
                  </a:lnTo>
                  <a:lnTo>
                    <a:pt x="80" y="16"/>
                  </a:lnTo>
                  <a:lnTo>
                    <a:pt x="80" y="16"/>
                  </a:lnTo>
                  <a:lnTo>
                    <a:pt x="72" y="6"/>
                  </a:lnTo>
                  <a:lnTo>
                    <a:pt x="68" y="2"/>
                  </a:lnTo>
                  <a:lnTo>
                    <a:pt x="62" y="0"/>
                  </a:lnTo>
                  <a:lnTo>
                    <a:pt x="62" y="0"/>
                  </a:lnTo>
                  <a:lnTo>
                    <a:pt x="40" y="2"/>
                  </a:lnTo>
                  <a:lnTo>
                    <a:pt x="40" y="2"/>
                  </a:lnTo>
                  <a:lnTo>
                    <a:pt x="0" y="6"/>
                  </a:lnTo>
                  <a:lnTo>
                    <a:pt x="0" y="6"/>
                  </a:lnTo>
                  <a:lnTo>
                    <a:pt x="18" y="22"/>
                  </a:lnTo>
                  <a:lnTo>
                    <a:pt x="18" y="22"/>
                  </a:lnTo>
                  <a:lnTo>
                    <a:pt x="22" y="24"/>
                  </a:lnTo>
                  <a:lnTo>
                    <a:pt x="24" y="24"/>
                  </a:lnTo>
                  <a:lnTo>
                    <a:pt x="32" y="24"/>
                  </a:lnTo>
                  <a:lnTo>
                    <a:pt x="3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0" name="Freeform 452"/>
            <p:cNvSpPr/>
            <p:nvPr/>
          </p:nvSpPr>
          <p:spPr bwMode="auto">
            <a:xfrm>
              <a:off x="3976688" y="1792288"/>
              <a:ext cx="133350" cy="41275"/>
            </a:xfrm>
            <a:custGeom>
              <a:avLst/>
              <a:gdLst/>
              <a:ahLst/>
              <a:cxnLst>
                <a:cxn ang="0">
                  <a:pos x="0" y="10"/>
                </a:cxn>
                <a:cxn ang="0">
                  <a:pos x="0" y="10"/>
                </a:cxn>
                <a:cxn ang="0">
                  <a:pos x="18" y="24"/>
                </a:cxn>
                <a:cxn ang="0">
                  <a:pos x="18" y="24"/>
                </a:cxn>
                <a:cxn ang="0">
                  <a:pos x="20" y="26"/>
                </a:cxn>
                <a:cxn ang="0">
                  <a:pos x="26" y="24"/>
                </a:cxn>
                <a:cxn ang="0">
                  <a:pos x="34" y="22"/>
                </a:cxn>
                <a:cxn ang="0">
                  <a:pos x="34" y="22"/>
                </a:cxn>
                <a:cxn ang="0">
                  <a:pos x="84" y="16"/>
                </a:cxn>
                <a:cxn ang="0">
                  <a:pos x="84" y="16"/>
                </a:cxn>
                <a:cxn ang="0">
                  <a:pos x="74" y="10"/>
                </a:cxn>
                <a:cxn ang="0">
                  <a:pos x="64" y="6"/>
                </a:cxn>
                <a:cxn ang="0">
                  <a:pos x="54" y="2"/>
                </a:cxn>
                <a:cxn ang="0">
                  <a:pos x="42" y="0"/>
                </a:cxn>
                <a:cxn ang="0">
                  <a:pos x="32" y="0"/>
                </a:cxn>
                <a:cxn ang="0">
                  <a:pos x="20" y="2"/>
                </a:cxn>
                <a:cxn ang="0">
                  <a:pos x="10" y="4"/>
                </a:cxn>
                <a:cxn ang="0">
                  <a:pos x="0" y="10"/>
                </a:cxn>
                <a:cxn ang="0">
                  <a:pos x="0" y="10"/>
                </a:cxn>
              </a:cxnLst>
              <a:rect l="0" t="0" r="r" b="b"/>
              <a:pathLst>
                <a:path w="84" h="26">
                  <a:moveTo>
                    <a:pt x="0" y="10"/>
                  </a:moveTo>
                  <a:lnTo>
                    <a:pt x="0" y="10"/>
                  </a:lnTo>
                  <a:lnTo>
                    <a:pt x="18" y="24"/>
                  </a:lnTo>
                  <a:lnTo>
                    <a:pt x="18" y="24"/>
                  </a:lnTo>
                  <a:lnTo>
                    <a:pt x="20" y="26"/>
                  </a:lnTo>
                  <a:lnTo>
                    <a:pt x="26" y="24"/>
                  </a:lnTo>
                  <a:lnTo>
                    <a:pt x="34" y="22"/>
                  </a:lnTo>
                  <a:lnTo>
                    <a:pt x="34" y="22"/>
                  </a:lnTo>
                  <a:lnTo>
                    <a:pt x="84" y="16"/>
                  </a:lnTo>
                  <a:lnTo>
                    <a:pt x="84" y="16"/>
                  </a:lnTo>
                  <a:lnTo>
                    <a:pt x="74" y="10"/>
                  </a:lnTo>
                  <a:lnTo>
                    <a:pt x="64" y="6"/>
                  </a:lnTo>
                  <a:lnTo>
                    <a:pt x="54" y="2"/>
                  </a:lnTo>
                  <a:lnTo>
                    <a:pt x="42" y="0"/>
                  </a:lnTo>
                  <a:lnTo>
                    <a:pt x="32" y="0"/>
                  </a:lnTo>
                  <a:lnTo>
                    <a:pt x="20" y="2"/>
                  </a:lnTo>
                  <a:lnTo>
                    <a:pt x="10" y="4"/>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831" name="文本占位符 59"/>
          <p:cNvSpPr>
            <a:spLocks noGrp="1"/>
          </p:cNvSpPr>
          <p:nvPr>
            <p:ph type="body" sz="quarter" idx="12" hasCustomPrompt="1"/>
          </p:nvPr>
        </p:nvSpPr>
        <p:spPr>
          <a:xfrm>
            <a:off x="7077468" y="2415083"/>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33" name="文本占位符 59"/>
          <p:cNvSpPr>
            <a:spLocks noGrp="1"/>
          </p:cNvSpPr>
          <p:nvPr>
            <p:ph type="body" sz="quarter" idx="16" hasCustomPrompt="1"/>
          </p:nvPr>
        </p:nvSpPr>
        <p:spPr>
          <a:xfrm>
            <a:off x="8177562" y="2622832"/>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34" name="文本占位符 59"/>
          <p:cNvSpPr>
            <a:spLocks noGrp="1"/>
          </p:cNvSpPr>
          <p:nvPr>
            <p:ph type="body" sz="quarter" idx="17" hasCustomPrompt="1"/>
          </p:nvPr>
        </p:nvSpPr>
        <p:spPr>
          <a:xfrm>
            <a:off x="7077468" y="3459171"/>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35" name="文本占位符 59"/>
          <p:cNvSpPr>
            <a:spLocks noGrp="1"/>
          </p:cNvSpPr>
          <p:nvPr>
            <p:ph type="body" sz="quarter" idx="18" hasCustomPrompt="1"/>
          </p:nvPr>
        </p:nvSpPr>
        <p:spPr>
          <a:xfrm>
            <a:off x="8177562" y="3666920"/>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39" name="文本占位符 59"/>
          <p:cNvSpPr>
            <a:spLocks noGrp="1"/>
          </p:cNvSpPr>
          <p:nvPr>
            <p:ph type="body" sz="quarter" idx="19" hasCustomPrompt="1"/>
          </p:nvPr>
        </p:nvSpPr>
        <p:spPr>
          <a:xfrm>
            <a:off x="7077468" y="4498724"/>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40" name="文本占位符 59"/>
          <p:cNvSpPr>
            <a:spLocks noGrp="1"/>
          </p:cNvSpPr>
          <p:nvPr>
            <p:ph type="body" sz="quarter" idx="20" hasCustomPrompt="1"/>
          </p:nvPr>
        </p:nvSpPr>
        <p:spPr>
          <a:xfrm>
            <a:off x="8177562" y="4706473"/>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四项目录">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userDrawn="1"/>
        </p:nvSpPr>
        <p:spPr>
          <a:xfrm>
            <a:off x="6535053" y="0"/>
            <a:ext cx="5656948"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16000" b="1" dirty="0">
              <a:solidFill>
                <a:schemeClr val="bg1">
                  <a:lumMod val="95000"/>
                </a:schemeClr>
              </a:solidFill>
              <a:latin typeface="Century Gothic" panose="020B0502020202020204"/>
              <a:ea typeface="微软雅黑" panose="020B0503020204020204" pitchFamily="34" charset="-122"/>
            </a:endParaRPr>
          </a:p>
        </p:txBody>
      </p:sp>
      <p:sp>
        <p:nvSpPr>
          <p:cNvPr id="3" name="矩形 2"/>
          <p:cNvSpPr/>
          <p:nvPr userDrawn="1"/>
        </p:nvSpPr>
        <p:spPr>
          <a:xfrm>
            <a:off x="6535053" y="741784"/>
            <a:ext cx="5656948" cy="89573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lumMod val="95000"/>
                </a:schemeClr>
              </a:solidFill>
            </a:endParaRPr>
          </a:p>
        </p:txBody>
      </p:sp>
      <p:sp>
        <p:nvSpPr>
          <p:cNvPr id="4" name="文本占位符 2"/>
          <p:cNvSpPr>
            <a:spLocks noGrp="1"/>
          </p:cNvSpPr>
          <p:nvPr>
            <p:ph type="body" sz="quarter" idx="14" hasCustomPrompt="1"/>
          </p:nvPr>
        </p:nvSpPr>
        <p:spPr>
          <a:xfrm>
            <a:off x="6535053" y="773869"/>
            <a:ext cx="5656948" cy="734090"/>
          </a:xfrm>
          <a:prstGeom prst="rect">
            <a:avLst/>
          </a:prstGeom>
        </p:spPr>
        <p:txBody>
          <a:bodyPr anchor="ctr"/>
          <a:lstStyle>
            <a:lvl1pPr marL="0" indent="0" algn="ctr">
              <a:lnSpc>
                <a:spcPct val="130000"/>
              </a:lnSpc>
              <a:buNone/>
              <a:defRPr sz="4400" b="1">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dirty="0"/>
              <a:t>点击输入标题</a:t>
            </a:r>
          </a:p>
        </p:txBody>
      </p:sp>
      <p:grpSp>
        <p:nvGrpSpPr>
          <p:cNvPr id="428" name="组 11"/>
          <p:cNvGrpSpPr/>
          <p:nvPr userDrawn="1"/>
        </p:nvGrpSpPr>
        <p:grpSpPr>
          <a:xfrm>
            <a:off x="747404" y="773869"/>
            <a:ext cx="5066176" cy="6096520"/>
            <a:chOff x="3036888" y="576263"/>
            <a:chExt cx="1514475" cy="1612900"/>
          </a:xfrm>
          <a:solidFill>
            <a:schemeClr val="tx1"/>
          </a:solidFill>
        </p:grpSpPr>
        <p:sp>
          <p:nvSpPr>
            <p:cNvPr id="429" name="Freeform 50"/>
            <p:cNvSpPr/>
            <p:nvPr/>
          </p:nvSpPr>
          <p:spPr bwMode="auto">
            <a:xfrm>
              <a:off x="3211513" y="639763"/>
              <a:ext cx="1171575" cy="1549400"/>
            </a:xfrm>
            <a:custGeom>
              <a:avLst/>
              <a:gdLst/>
              <a:ahLst/>
              <a:cxnLst>
                <a:cxn ang="0">
                  <a:pos x="738" y="526"/>
                </a:cxn>
                <a:cxn ang="0">
                  <a:pos x="428" y="646"/>
                </a:cxn>
                <a:cxn ang="0">
                  <a:pos x="416" y="510"/>
                </a:cxn>
                <a:cxn ang="0">
                  <a:pos x="652" y="354"/>
                </a:cxn>
                <a:cxn ang="0">
                  <a:pos x="410" y="460"/>
                </a:cxn>
                <a:cxn ang="0">
                  <a:pos x="396" y="300"/>
                </a:cxn>
                <a:cxn ang="0">
                  <a:pos x="536" y="156"/>
                </a:cxn>
                <a:cxn ang="0">
                  <a:pos x="394" y="272"/>
                </a:cxn>
                <a:cxn ang="0">
                  <a:pos x="368" y="0"/>
                </a:cxn>
                <a:cxn ang="0">
                  <a:pos x="344" y="270"/>
                </a:cxn>
                <a:cxn ang="0">
                  <a:pos x="202" y="156"/>
                </a:cxn>
                <a:cxn ang="0">
                  <a:pos x="342" y="300"/>
                </a:cxn>
                <a:cxn ang="0">
                  <a:pos x="326" y="460"/>
                </a:cxn>
                <a:cxn ang="0">
                  <a:pos x="86" y="354"/>
                </a:cxn>
                <a:cxn ang="0">
                  <a:pos x="322" y="508"/>
                </a:cxn>
                <a:cxn ang="0">
                  <a:pos x="310" y="646"/>
                </a:cxn>
                <a:cxn ang="0">
                  <a:pos x="0" y="526"/>
                </a:cxn>
                <a:cxn ang="0">
                  <a:pos x="300" y="742"/>
                </a:cxn>
                <a:cxn ang="0">
                  <a:pos x="278" y="976"/>
                </a:cxn>
                <a:cxn ang="0">
                  <a:pos x="458" y="976"/>
                </a:cxn>
                <a:cxn ang="0">
                  <a:pos x="436" y="744"/>
                </a:cxn>
                <a:cxn ang="0">
                  <a:pos x="738" y="526"/>
                </a:cxn>
              </a:cxnLst>
              <a:rect l="0" t="0" r="r" b="b"/>
              <a:pathLst>
                <a:path w="738" h="976">
                  <a:moveTo>
                    <a:pt x="738" y="526"/>
                  </a:moveTo>
                  <a:lnTo>
                    <a:pt x="428" y="646"/>
                  </a:lnTo>
                  <a:lnTo>
                    <a:pt x="416" y="510"/>
                  </a:lnTo>
                  <a:lnTo>
                    <a:pt x="652" y="354"/>
                  </a:lnTo>
                  <a:lnTo>
                    <a:pt x="410" y="460"/>
                  </a:lnTo>
                  <a:lnTo>
                    <a:pt x="396" y="300"/>
                  </a:lnTo>
                  <a:lnTo>
                    <a:pt x="536" y="156"/>
                  </a:lnTo>
                  <a:lnTo>
                    <a:pt x="394" y="272"/>
                  </a:lnTo>
                  <a:lnTo>
                    <a:pt x="368" y="0"/>
                  </a:lnTo>
                  <a:lnTo>
                    <a:pt x="344" y="270"/>
                  </a:lnTo>
                  <a:lnTo>
                    <a:pt x="202" y="156"/>
                  </a:lnTo>
                  <a:lnTo>
                    <a:pt x="342" y="300"/>
                  </a:lnTo>
                  <a:lnTo>
                    <a:pt x="326" y="460"/>
                  </a:lnTo>
                  <a:lnTo>
                    <a:pt x="86" y="354"/>
                  </a:lnTo>
                  <a:lnTo>
                    <a:pt x="322" y="508"/>
                  </a:lnTo>
                  <a:lnTo>
                    <a:pt x="310" y="646"/>
                  </a:lnTo>
                  <a:lnTo>
                    <a:pt x="0" y="526"/>
                  </a:lnTo>
                  <a:lnTo>
                    <a:pt x="300" y="742"/>
                  </a:lnTo>
                  <a:lnTo>
                    <a:pt x="278" y="976"/>
                  </a:lnTo>
                  <a:lnTo>
                    <a:pt x="458" y="976"/>
                  </a:lnTo>
                  <a:lnTo>
                    <a:pt x="436" y="744"/>
                  </a:lnTo>
                  <a:lnTo>
                    <a:pt x="738" y="5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0" name="Freeform 51"/>
            <p:cNvSpPr/>
            <p:nvPr/>
          </p:nvSpPr>
          <p:spPr bwMode="auto">
            <a:xfrm>
              <a:off x="3262313" y="1776413"/>
              <a:ext cx="63500" cy="47625"/>
            </a:xfrm>
            <a:custGeom>
              <a:avLst/>
              <a:gdLst/>
              <a:ahLst/>
              <a:cxnLst>
                <a:cxn ang="0">
                  <a:pos x="22" y="30"/>
                </a:cxn>
                <a:cxn ang="0">
                  <a:pos x="22" y="30"/>
                </a:cxn>
                <a:cxn ang="0">
                  <a:pos x="34" y="28"/>
                </a:cxn>
                <a:cxn ang="0">
                  <a:pos x="34" y="28"/>
                </a:cxn>
                <a:cxn ang="0">
                  <a:pos x="36" y="26"/>
                </a:cxn>
                <a:cxn ang="0">
                  <a:pos x="36" y="26"/>
                </a:cxn>
                <a:cxn ang="0">
                  <a:pos x="40" y="0"/>
                </a:cxn>
                <a:cxn ang="0">
                  <a:pos x="40" y="0"/>
                </a:cxn>
                <a:cxn ang="0">
                  <a:pos x="0" y="30"/>
                </a:cxn>
                <a:cxn ang="0">
                  <a:pos x="0" y="30"/>
                </a:cxn>
                <a:cxn ang="0">
                  <a:pos x="10" y="28"/>
                </a:cxn>
                <a:cxn ang="0">
                  <a:pos x="22" y="30"/>
                </a:cxn>
                <a:cxn ang="0">
                  <a:pos x="22" y="30"/>
                </a:cxn>
              </a:cxnLst>
              <a:rect l="0" t="0" r="r" b="b"/>
              <a:pathLst>
                <a:path w="40" h="30">
                  <a:moveTo>
                    <a:pt x="22" y="30"/>
                  </a:moveTo>
                  <a:lnTo>
                    <a:pt x="22" y="30"/>
                  </a:lnTo>
                  <a:lnTo>
                    <a:pt x="34" y="28"/>
                  </a:lnTo>
                  <a:lnTo>
                    <a:pt x="34" y="28"/>
                  </a:lnTo>
                  <a:lnTo>
                    <a:pt x="36" y="26"/>
                  </a:lnTo>
                  <a:lnTo>
                    <a:pt x="36" y="26"/>
                  </a:lnTo>
                  <a:lnTo>
                    <a:pt x="40" y="0"/>
                  </a:lnTo>
                  <a:lnTo>
                    <a:pt x="40" y="0"/>
                  </a:lnTo>
                  <a:lnTo>
                    <a:pt x="0" y="30"/>
                  </a:lnTo>
                  <a:lnTo>
                    <a:pt x="0" y="30"/>
                  </a:lnTo>
                  <a:lnTo>
                    <a:pt x="10" y="28"/>
                  </a:lnTo>
                  <a:lnTo>
                    <a:pt x="22" y="30"/>
                  </a:lnTo>
                  <a:lnTo>
                    <a:pt x="22"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1" name="Freeform 52"/>
            <p:cNvSpPr/>
            <p:nvPr/>
          </p:nvSpPr>
          <p:spPr bwMode="auto">
            <a:xfrm>
              <a:off x="3325813" y="1744663"/>
              <a:ext cx="44450" cy="76200"/>
            </a:xfrm>
            <a:custGeom>
              <a:avLst/>
              <a:gdLst/>
              <a:ahLst/>
              <a:cxnLst>
                <a:cxn ang="0">
                  <a:pos x="28" y="0"/>
                </a:cxn>
                <a:cxn ang="0">
                  <a:pos x="28" y="0"/>
                </a:cxn>
                <a:cxn ang="0">
                  <a:pos x="16" y="8"/>
                </a:cxn>
                <a:cxn ang="0">
                  <a:pos x="16" y="8"/>
                </a:cxn>
                <a:cxn ang="0">
                  <a:pos x="10" y="12"/>
                </a:cxn>
                <a:cxn ang="0">
                  <a:pos x="8" y="14"/>
                </a:cxn>
                <a:cxn ang="0">
                  <a:pos x="6" y="16"/>
                </a:cxn>
                <a:cxn ang="0">
                  <a:pos x="6" y="16"/>
                </a:cxn>
                <a:cxn ang="0">
                  <a:pos x="0" y="48"/>
                </a:cxn>
                <a:cxn ang="0">
                  <a:pos x="0" y="48"/>
                </a:cxn>
                <a:cxn ang="0">
                  <a:pos x="12" y="48"/>
                </a:cxn>
                <a:cxn ang="0">
                  <a:pos x="18" y="46"/>
                </a:cxn>
                <a:cxn ang="0">
                  <a:pos x="20" y="44"/>
                </a:cxn>
                <a:cxn ang="0">
                  <a:pos x="20" y="44"/>
                </a:cxn>
                <a:cxn ang="0">
                  <a:pos x="22" y="30"/>
                </a:cxn>
                <a:cxn ang="0">
                  <a:pos x="22" y="30"/>
                </a:cxn>
                <a:cxn ang="0">
                  <a:pos x="26" y="10"/>
                </a:cxn>
                <a:cxn ang="0">
                  <a:pos x="26" y="10"/>
                </a:cxn>
                <a:cxn ang="0">
                  <a:pos x="28" y="4"/>
                </a:cxn>
                <a:cxn ang="0">
                  <a:pos x="28" y="0"/>
                </a:cxn>
                <a:cxn ang="0">
                  <a:pos x="28" y="0"/>
                </a:cxn>
              </a:cxnLst>
              <a:rect l="0" t="0" r="r" b="b"/>
              <a:pathLst>
                <a:path w="28" h="48">
                  <a:moveTo>
                    <a:pt x="28" y="0"/>
                  </a:moveTo>
                  <a:lnTo>
                    <a:pt x="28" y="0"/>
                  </a:lnTo>
                  <a:lnTo>
                    <a:pt x="16" y="8"/>
                  </a:lnTo>
                  <a:lnTo>
                    <a:pt x="16" y="8"/>
                  </a:lnTo>
                  <a:lnTo>
                    <a:pt x="10" y="12"/>
                  </a:lnTo>
                  <a:lnTo>
                    <a:pt x="8" y="14"/>
                  </a:lnTo>
                  <a:lnTo>
                    <a:pt x="6" y="16"/>
                  </a:lnTo>
                  <a:lnTo>
                    <a:pt x="6" y="16"/>
                  </a:lnTo>
                  <a:lnTo>
                    <a:pt x="0" y="48"/>
                  </a:lnTo>
                  <a:lnTo>
                    <a:pt x="0" y="48"/>
                  </a:lnTo>
                  <a:lnTo>
                    <a:pt x="12" y="48"/>
                  </a:lnTo>
                  <a:lnTo>
                    <a:pt x="18" y="46"/>
                  </a:lnTo>
                  <a:lnTo>
                    <a:pt x="20" y="44"/>
                  </a:lnTo>
                  <a:lnTo>
                    <a:pt x="20" y="44"/>
                  </a:lnTo>
                  <a:lnTo>
                    <a:pt x="22" y="30"/>
                  </a:lnTo>
                  <a:lnTo>
                    <a:pt x="22" y="30"/>
                  </a:lnTo>
                  <a:lnTo>
                    <a:pt x="26" y="10"/>
                  </a:lnTo>
                  <a:lnTo>
                    <a:pt x="26" y="10"/>
                  </a:lnTo>
                  <a:lnTo>
                    <a:pt x="28" y="4"/>
                  </a:lnTo>
                  <a:lnTo>
                    <a:pt x="28" y="0"/>
                  </a:lnTo>
                  <a:lnTo>
                    <a:pt x="2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2" name="Freeform 53"/>
            <p:cNvSpPr/>
            <p:nvPr/>
          </p:nvSpPr>
          <p:spPr bwMode="auto">
            <a:xfrm>
              <a:off x="3370263" y="1712913"/>
              <a:ext cx="41275" cy="101600"/>
            </a:xfrm>
            <a:custGeom>
              <a:avLst/>
              <a:gdLst/>
              <a:ahLst/>
              <a:cxnLst>
                <a:cxn ang="0">
                  <a:pos x="20" y="34"/>
                </a:cxn>
                <a:cxn ang="0">
                  <a:pos x="20" y="34"/>
                </a:cxn>
                <a:cxn ang="0">
                  <a:pos x="26" y="0"/>
                </a:cxn>
                <a:cxn ang="0">
                  <a:pos x="26" y="0"/>
                </a:cxn>
                <a:cxn ang="0">
                  <a:pos x="10" y="12"/>
                </a:cxn>
                <a:cxn ang="0">
                  <a:pos x="10" y="12"/>
                </a:cxn>
                <a:cxn ang="0">
                  <a:pos x="6" y="16"/>
                </a:cxn>
                <a:cxn ang="0">
                  <a:pos x="6" y="22"/>
                </a:cxn>
                <a:cxn ang="0">
                  <a:pos x="6" y="22"/>
                </a:cxn>
                <a:cxn ang="0">
                  <a:pos x="0" y="64"/>
                </a:cxn>
                <a:cxn ang="0">
                  <a:pos x="0" y="64"/>
                </a:cxn>
                <a:cxn ang="0">
                  <a:pos x="10" y="60"/>
                </a:cxn>
                <a:cxn ang="0">
                  <a:pos x="16" y="56"/>
                </a:cxn>
                <a:cxn ang="0">
                  <a:pos x="18" y="52"/>
                </a:cxn>
                <a:cxn ang="0">
                  <a:pos x="18" y="52"/>
                </a:cxn>
                <a:cxn ang="0">
                  <a:pos x="20" y="34"/>
                </a:cxn>
                <a:cxn ang="0">
                  <a:pos x="20" y="34"/>
                </a:cxn>
              </a:cxnLst>
              <a:rect l="0" t="0" r="r" b="b"/>
              <a:pathLst>
                <a:path w="26" h="64">
                  <a:moveTo>
                    <a:pt x="20" y="34"/>
                  </a:moveTo>
                  <a:lnTo>
                    <a:pt x="20" y="34"/>
                  </a:lnTo>
                  <a:lnTo>
                    <a:pt x="26" y="0"/>
                  </a:lnTo>
                  <a:lnTo>
                    <a:pt x="26" y="0"/>
                  </a:lnTo>
                  <a:lnTo>
                    <a:pt x="10" y="12"/>
                  </a:lnTo>
                  <a:lnTo>
                    <a:pt x="10" y="12"/>
                  </a:lnTo>
                  <a:lnTo>
                    <a:pt x="6" y="16"/>
                  </a:lnTo>
                  <a:lnTo>
                    <a:pt x="6" y="22"/>
                  </a:lnTo>
                  <a:lnTo>
                    <a:pt x="6" y="22"/>
                  </a:lnTo>
                  <a:lnTo>
                    <a:pt x="0" y="64"/>
                  </a:lnTo>
                  <a:lnTo>
                    <a:pt x="0" y="64"/>
                  </a:lnTo>
                  <a:lnTo>
                    <a:pt x="10" y="60"/>
                  </a:lnTo>
                  <a:lnTo>
                    <a:pt x="16" y="56"/>
                  </a:lnTo>
                  <a:lnTo>
                    <a:pt x="18" y="52"/>
                  </a:lnTo>
                  <a:lnTo>
                    <a:pt x="18" y="52"/>
                  </a:lnTo>
                  <a:lnTo>
                    <a:pt x="20" y="34"/>
                  </a:lnTo>
                  <a:lnTo>
                    <a:pt x="20"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3" name="Freeform 54"/>
            <p:cNvSpPr/>
            <p:nvPr/>
          </p:nvSpPr>
          <p:spPr bwMode="auto">
            <a:xfrm>
              <a:off x="3408363" y="1687513"/>
              <a:ext cx="44450" cy="104775"/>
            </a:xfrm>
            <a:custGeom>
              <a:avLst/>
              <a:gdLst/>
              <a:ahLst/>
              <a:cxnLst>
                <a:cxn ang="0">
                  <a:pos x="10" y="12"/>
                </a:cxn>
                <a:cxn ang="0">
                  <a:pos x="10" y="12"/>
                </a:cxn>
                <a:cxn ang="0">
                  <a:pos x="8" y="18"/>
                </a:cxn>
                <a:cxn ang="0">
                  <a:pos x="8" y="24"/>
                </a:cxn>
                <a:cxn ang="0">
                  <a:pos x="8" y="24"/>
                </a:cxn>
                <a:cxn ang="0">
                  <a:pos x="0" y="66"/>
                </a:cxn>
                <a:cxn ang="0">
                  <a:pos x="0" y="66"/>
                </a:cxn>
                <a:cxn ang="0">
                  <a:pos x="8" y="60"/>
                </a:cxn>
                <a:cxn ang="0">
                  <a:pos x="14" y="52"/>
                </a:cxn>
                <a:cxn ang="0">
                  <a:pos x="20" y="46"/>
                </a:cxn>
                <a:cxn ang="0">
                  <a:pos x="24" y="36"/>
                </a:cxn>
                <a:cxn ang="0">
                  <a:pos x="26" y="28"/>
                </a:cxn>
                <a:cxn ang="0">
                  <a:pos x="28" y="18"/>
                </a:cxn>
                <a:cxn ang="0">
                  <a:pos x="28" y="10"/>
                </a:cxn>
                <a:cxn ang="0">
                  <a:pos x="26" y="0"/>
                </a:cxn>
                <a:cxn ang="0">
                  <a:pos x="26" y="0"/>
                </a:cxn>
                <a:cxn ang="0">
                  <a:pos x="10" y="12"/>
                </a:cxn>
                <a:cxn ang="0">
                  <a:pos x="10" y="12"/>
                </a:cxn>
              </a:cxnLst>
              <a:rect l="0" t="0" r="r" b="b"/>
              <a:pathLst>
                <a:path w="28" h="66">
                  <a:moveTo>
                    <a:pt x="10" y="12"/>
                  </a:moveTo>
                  <a:lnTo>
                    <a:pt x="10" y="12"/>
                  </a:lnTo>
                  <a:lnTo>
                    <a:pt x="8" y="18"/>
                  </a:lnTo>
                  <a:lnTo>
                    <a:pt x="8" y="24"/>
                  </a:lnTo>
                  <a:lnTo>
                    <a:pt x="8" y="24"/>
                  </a:lnTo>
                  <a:lnTo>
                    <a:pt x="0" y="66"/>
                  </a:lnTo>
                  <a:lnTo>
                    <a:pt x="0" y="66"/>
                  </a:lnTo>
                  <a:lnTo>
                    <a:pt x="8" y="60"/>
                  </a:lnTo>
                  <a:lnTo>
                    <a:pt x="14" y="52"/>
                  </a:lnTo>
                  <a:lnTo>
                    <a:pt x="20" y="46"/>
                  </a:lnTo>
                  <a:lnTo>
                    <a:pt x="24" y="36"/>
                  </a:lnTo>
                  <a:lnTo>
                    <a:pt x="26" y="28"/>
                  </a:lnTo>
                  <a:lnTo>
                    <a:pt x="28" y="18"/>
                  </a:lnTo>
                  <a:lnTo>
                    <a:pt x="28" y="10"/>
                  </a:lnTo>
                  <a:lnTo>
                    <a:pt x="26" y="0"/>
                  </a:lnTo>
                  <a:lnTo>
                    <a:pt x="26" y="0"/>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4" name="Freeform 55"/>
            <p:cNvSpPr/>
            <p:nvPr/>
          </p:nvSpPr>
          <p:spPr bwMode="auto">
            <a:xfrm>
              <a:off x="3255963" y="1763713"/>
              <a:ext cx="63500" cy="50800"/>
            </a:xfrm>
            <a:custGeom>
              <a:avLst/>
              <a:gdLst/>
              <a:ahLst/>
              <a:cxnLst>
                <a:cxn ang="0">
                  <a:pos x="14" y="0"/>
                </a:cxn>
                <a:cxn ang="0">
                  <a:pos x="14" y="0"/>
                </a:cxn>
                <a:cxn ang="0">
                  <a:pos x="10" y="0"/>
                </a:cxn>
                <a:cxn ang="0">
                  <a:pos x="10" y="0"/>
                </a:cxn>
                <a:cxn ang="0">
                  <a:pos x="6" y="12"/>
                </a:cxn>
                <a:cxn ang="0">
                  <a:pos x="6" y="12"/>
                </a:cxn>
                <a:cxn ang="0">
                  <a:pos x="4" y="22"/>
                </a:cxn>
                <a:cxn ang="0">
                  <a:pos x="0" y="32"/>
                </a:cxn>
                <a:cxn ang="0">
                  <a:pos x="0" y="32"/>
                </a:cxn>
                <a:cxn ang="0">
                  <a:pos x="40" y="2"/>
                </a:cxn>
                <a:cxn ang="0">
                  <a:pos x="40" y="2"/>
                </a:cxn>
                <a:cxn ang="0">
                  <a:pos x="14" y="0"/>
                </a:cxn>
                <a:cxn ang="0">
                  <a:pos x="14" y="0"/>
                </a:cxn>
              </a:cxnLst>
              <a:rect l="0" t="0" r="r" b="b"/>
              <a:pathLst>
                <a:path w="40" h="32">
                  <a:moveTo>
                    <a:pt x="14" y="0"/>
                  </a:moveTo>
                  <a:lnTo>
                    <a:pt x="14" y="0"/>
                  </a:lnTo>
                  <a:lnTo>
                    <a:pt x="10" y="0"/>
                  </a:lnTo>
                  <a:lnTo>
                    <a:pt x="10" y="0"/>
                  </a:lnTo>
                  <a:lnTo>
                    <a:pt x="6" y="12"/>
                  </a:lnTo>
                  <a:lnTo>
                    <a:pt x="6" y="12"/>
                  </a:lnTo>
                  <a:lnTo>
                    <a:pt x="4" y="22"/>
                  </a:lnTo>
                  <a:lnTo>
                    <a:pt x="0" y="32"/>
                  </a:lnTo>
                  <a:lnTo>
                    <a:pt x="0" y="32"/>
                  </a:lnTo>
                  <a:lnTo>
                    <a:pt x="40" y="2"/>
                  </a:lnTo>
                  <a:lnTo>
                    <a:pt x="40" y="2"/>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5" name="Freeform 56"/>
            <p:cNvSpPr/>
            <p:nvPr/>
          </p:nvSpPr>
          <p:spPr bwMode="auto">
            <a:xfrm>
              <a:off x="3275013" y="1725613"/>
              <a:ext cx="85725" cy="31750"/>
            </a:xfrm>
            <a:custGeom>
              <a:avLst/>
              <a:gdLst/>
              <a:ahLst/>
              <a:cxnLst>
                <a:cxn ang="0">
                  <a:pos x="54" y="4"/>
                </a:cxn>
                <a:cxn ang="0">
                  <a:pos x="54" y="4"/>
                </a:cxn>
                <a:cxn ang="0">
                  <a:pos x="50" y="4"/>
                </a:cxn>
                <a:cxn ang="0">
                  <a:pos x="44" y="4"/>
                </a:cxn>
                <a:cxn ang="0">
                  <a:pos x="44" y="4"/>
                </a:cxn>
                <a:cxn ang="0">
                  <a:pos x="24" y="2"/>
                </a:cxn>
                <a:cxn ang="0">
                  <a:pos x="24" y="2"/>
                </a:cxn>
                <a:cxn ang="0">
                  <a:pos x="8" y="0"/>
                </a:cxn>
                <a:cxn ang="0">
                  <a:pos x="8" y="0"/>
                </a:cxn>
                <a:cxn ang="0">
                  <a:pos x="6" y="2"/>
                </a:cxn>
                <a:cxn ang="0">
                  <a:pos x="4" y="8"/>
                </a:cxn>
                <a:cxn ang="0">
                  <a:pos x="0" y="18"/>
                </a:cxn>
                <a:cxn ang="0">
                  <a:pos x="0" y="18"/>
                </a:cxn>
                <a:cxn ang="0">
                  <a:pos x="32" y="20"/>
                </a:cxn>
                <a:cxn ang="0">
                  <a:pos x="32" y="20"/>
                </a:cxn>
                <a:cxn ang="0">
                  <a:pos x="36" y="20"/>
                </a:cxn>
                <a:cxn ang="0">
                  <a:pos x="38" y="18"/>
                </a:cxn>
                <a:cxn ang="0">
                  <a:pos x="42" y="14"/>
                </a:cxn>
                <a:cxn ang="0">
                  <a:pos x="42" y="14"/>
                </a:cxn>
                <a:cxn ang="0">
                  <a:pos x="54" y="4"/>
                </a:cxn>
                <a:cxn ang="0">
                  <a:pos x="54" y="4"/>
                </a:cxn>
              </a:cxnLst>
              <a:rect l="0" t="0" r="r" b="b"/>
              <a:pathLst>
                <a:path w="54" h="20">
                  <a:moveTo>
                    <a:pt x="54" y="4"/>
                  </a:moveTo>
                  <a:lnTo>
                    <a:pt x="54" y="4"/>
                  </a:lnTo>
                  <a:lnTo>
                    <a:pt x="50" y="4"/>
                  </a:lnTo>
                  <a:lnTo>
                    <a:pt x="44" y="4"/>
                  </a:lnTo>
                  <a:lnTo>
                    <a:pt x="44" y="4"/>
                  </a:lnTo>
                  <a:lnTo>
                    <a:pt x="24" y="2"/>
                  </a:lnTo>
                  <a:lnTo>
                    <a:pt x="24" y="2"/>
                  </a:lnTo>
                  <a:lnTo>
                    <a:pt x="8" y="0"/>
                  </a:lnTo>
                  <a:lnTo>
                    <a:pt x="8" y="0"/>
                  </a:lnTo>
                  <a:lnTo>
                    <a:pt x="6" y="2"/>
                  </a:lnTo>
                  <a:lnTo>
                    <a:pt x="4" y="8"/>
                  </a:lnTo>
                  <a:lnTo>
                    <a:pt x="0" y="18"/>
                  </a:lnTo>
                  <a:lnTo>
                    <a:pt x="0" y="18"/>
                  </a:lnTo>
                  <a:lnTo>
                    <a:pt x="32" y="20"/>
                  </a:lnTo>
                  <a:lnTo>
                    <a:pt x="32" y="20"/>
                  </a:lnTo>
                  <a:lnTo>
                    <a:pt x="36" y="20"/>
                  </a:lnTo>
                  <a:lnTo>
                    <a:pt x="38" y="18"/>
                  </a:lnTo>
                  <a:lnTo>
                    <a:pt x="42" y="14"/>
                  </a:lnTo>
                  <a:lnTo>
                    <a:pt x="42" y="14"/>
                  </a:lnTo>
                  <a:lnTo>
                    <a:pt x="54" y="4"/>
                  </a:lnTo>
                  <a:lnTo>
                    <a:pt x="5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6" name="Freeform 57"/>
            <p:cNvSpPr/>
            <p:nvPr/>
          </p:nvSpPr>
          <p:spPr bwMode="auto">
            <a:xfrm>
              <a:off x="3294063" y="1690688"/>
              <a:ext cx="107950" cy="31750"/>
            </a:xfrm>
            <a:custGeom>
              <a:avLst/>
              <a:gdLst/>
              <a:ahLst/>
              <a:cxnLst>
                <a:cxn ang="0">
                  <a:pos x="0" y="14"/>
                </a:cxn>
                <a:cxn ang="0">
                  <a:pos x="0" y="14"/>
                </a:cxn>
                <a:cxn ang="0">
                  <a:pos x="40" y="20"/>
                </a:cxn>
                <a:cxn ang="0">
                  <a:pos x="40" y="20"/>
                </a:cxn>
                <a:cxn ang="0">
                  <a:pos x="46" y="20"/>
                </a:cxn>
                <a:cxn ang="0">
                  <a:pos x="52" y="18"/>
                </a:cxn>
                <a:cxn ang="0">
                  <a:pos x="52" y="18"/>
                </a:cxn>
                <a:cxn ang="0">
                  <a:pos x="68" y="6"/>
                </a:cxn>
                <a:cxn ang="0">
                  <a:pos x="68" y="6"/>
                </a:cxn>
                <a:cxn ang="0">
                  <a:pos x="34" y="2"/>
                </a:cxn>
                <a:cxn ang="0">
                  <a:pos x="34" y="2"/>
                </a:cxn>
                <a:cxn ang="0">
                  <a:pos x="14" y="0"/>
                </a:cxn>
                <a:cxn ang="0">
                  <a:pos x="14" y="0"/>
                </a:cxn>
                <a:cxn ang="0">
                  <a:pos x="10" y="2"/>
                </a:cxn>
                <a:cxn ang="0">
                  <a:pos x="6" y="6"/>
                </a:cxn>
                <a:cxn ang="0">
                  <a:pos x="0" y="14"/>
                </a:cxn>
                <a:cxn ang="0">
                  <a:pos x="0" y="14"/>
                </a:cxn>
              </a:cxnLst>
              <a:rect l="0" t="0" r="r" b="b"/>
              <a:pathLst>
                <a:path w="68" h="20">
                  <a:moveTo>
                    <a:pt x="0" y="14"/>
                  </a:moveTo>
                  <a:lnTo>
                    <a:pt x="0" y="14"/>
                  </a:lnTo>
                  <a:lnTo>
                    <a:pt x="40" y="20"/>
                  </a:lnTo>
                  <a:lnTo>
                    <a:pt x="40" y="20"/>
                  </a:lnTo>
                  <a:lnTo>
                    <a:pt x="46" y="20"/>
                  </a:lnTo>
                  <a:lnTo>
                    <a:pt x="52" y="18"/>
                  </a:lnTo>
                  <a:lnTo>
                    <a:pt x="52" y="18"/>
                  </a:lnTo>
                  <a:lnTo>
                    <a:pt x="68" y="6"/>
                  </a:lnTo>
                  <a:lnTo>
                    <a:pt x="68" y="6"/>
                  </a:lnTo>
                  <a:lnTo>
                    <a:pt x="34" y="2"/>
                  </a:lnTo>
                  <a:lnTo>
                    <a:pt x="34" y="2"/>
                  </a:lnTo>
                  <a:lnTo>
                    <a:pt x="14" y="0"/>
                  </a:lnTo>
                  <a:lnTo>
                    <a:pt x="14" y="0"/>
                  </a:lnTo>
                  <a:lnTo>
                    <a:pt x="10" y="2"/>
                  </a:lnTo>
                  <a:lnTo>
                    <a:pt x="6" y="6"/>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7" name="Freeform 58"/>
            <p:cNvSpPr/>
            <p:nvPr/>
          </p:nvSpPr>
          <p:spPr bwMode="auto">
            <a:xfrm>
              <a:off x="3322638" y="1658938"/>
              <a:ext cx="114300" cy="31750"/>
            </a:xfrm>
            <a:custGeom>
              <a:avLst/>
              <a:gdLst/>
              <a:ahLst/>
              <a:cxnLst>
                <a:cxn ang="0">
                  <a:pos x="0" y="14"/>
                </a:cxn>
                <a:cxn ang="0">
                  <a:pos x="0" y="14"/>
                </a:cxn>
                <a:cxn ang="0">
                  <a:pos x="44" y="18"/>
                </a:cxn>
                <a:cxn ang="0">
                  <a:pos x="44" y="18"/>
                </a:cxn>
                <a:cxn ang="0">
                  <a:pos x="50" y="20"/>
                </a:cxn>
                <a:cxn ang="0">
                  <a:pos x="56" y="20"/>
                </a:cxn>
                <a:cxn ang="0">
                  <a:pos x="56" y="20"/>
                </a:cxn>
                <a:cxn ang="0">
                  <a:pos x="72" y="8"/>
                </a:cxn>
                <a:cxn ang="0">
                  <a:pos x="72" y="8"/>
                </a:cxn>
                <a:cxn ang="0">
                  <a:pos x="64" y="4"/>
                </a:cxn>
                <a:cxn ang="0">
                  <a:pos x="54" y="0"/>
                </a:cxn>
                <a:cxn ang="0">
                  <a:pos x="44" y="0"/>
                </a:cxn>
                <a:cxn ang="0">
                  <a:pos x="36" y="0"/>
                </a:cxn>
                <a:cxn ang="0">
                  <a:pos x="26" y="2"/>
                </a:cxn>
                <a:cxn ang="0">
                  <a:pos x="18" y="4"/>
                </a:cxn>
                <a:cxn ang="0">
                  <a:pos x="8" y="8"/>
                </a:cxn>
                <a:cxn ang="0">
                  <a:pos x="0" y="14"/>
                </a:cxn>
                <a:cxn ang="0">
                  <a:pos x="0" y="14"/>
                </a:cxn>
              </a:cxnLst>
              <a:rect l="0" t="0" r="r" b="b"/>
              <a:pathLst>
                <a:path w="72" h="20">
                  <a:moveTo>
                    <a:pt x="0" y="14"/>
                  </a:moveTo>
                  <a:lnTo>
                    <a:pt x="0" y="14"/>
                  </a:lnTo>
                  <a:lnTo>
                    <a:pt x="44" y="18"/>
                  </a:lnTo>
                  <a:lnTo>
                    <a:pt x="44" y="18"/>
                  </a:lnTo>
                  <a:lnTo>
                    <a:pt x="50" y="20"/>
                  </a:lnTo>
                  <a:lnTo>
                    <a:pt x="56" y="20"/>
                  </a:lnTo>
                  <a:lnTo>
                    <a:pt x="56" y="20"/>
                  </a:lnTo>
                  <a:lnTo>
                    <a:pt x="72" y="8"/>
                  </a:lnTo>
                  <a:lnTo>
                    <a:pt x="72" y="8"/>
                  </a:lnTo>
                  <a:lnTo>
                    <a:pt x="64" y="4"/>
                  </a:lnTo>
                  <a:lnTo>
                    <a:pt x="54" y="0"/>
                  </a:lnTo>
                  <a:lnTo>
                    <a:pt x="44" y="0"/>
                  </a:lnTo>
                  <a:lnTo>
                    <a:pt x="36" y="0"/>
                  </a:lnTo>
                  <a:lnTo>
                    <a:pt x="26" y="2"/>
                  </a:lnTo>
                  <a:lnTo>
                    <a:pt x="18" y="4"/>
                  </a:lnTo>
                  <a:lnTo>
                    <a:pt x="8" y="8"/>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8" name="Freeform 59"/>
            <p:cNvSpPr/>
            <p:nvPr/>
          </p:nvSpPr>
          <p:spPr bwMode="auto">
            <a:xfrm>
              <a:off x="3036888" y="1573213"/>
              <a:ext cx="79375" cy="38100"/>
            </a:xfrm>
            <a:custGeom>
              <a:avLst/>
              <a:gdLst/>
              <a:ahLst/>
              <a:cxnLst>
                <a:cxn ang="0">
                  <a:pos x="0" y="6"/>
                </a:cxn>
                <a:cxn ang="0">
                  <a:pos x="0" y="6"/>
                </a:cxn>
                <a:cxn ang="0">
                  <a:pos x="10" y="12"/>
                </a:cxn>
                <a:cxn ang="0">
                  <a:pos x="20" y="18"/>
                </a:cxn>
                <a:cxn ang="0">
                  <a:pos x="20" y="18"/>
                </a:cxn>
                <a:cxn ang="0">
                  <a:pos x="30" y="24"/>
                </a:cxn>
                <a:cxn ang="0">
                  <a:pos x="30" y="24"/>
                </a:cxn>
                <a:cxn ang="0">
                  <a:pos x="32" y="20"/>
                </a:cxn>
                <a:cxn ang="0">
                  <a:pos x="32" y="20"/>
                </a:cxn>
                <a:cxn ang="0">
                  <a:pos x="50" y="0"/>
                </a:cxn>
                <a:cxn ang="0">
                  <a:pos x="50" y="0"/>
                </a:cxn>
                <a:cxn ang="0">
                  <a:pos x="0" y="6"/>
                </a:cxn>
                <a:cxn ang="0">
                  <a:pos x="0" y="6"/>
                </a:cxn>
              </a:cxnLst>
              <a:rect l="0" t="0" r="r" b="b"/>
              <a:pathLst>
                <a:path w="50" h="24">
                  <a:moveTo>
                    <a:pt x="0" y="6"/>
                  </a:moveTo>
                  <a:lnTo>
                    <a:pt x="0" y="6"/>
                  </a:lnTo>
                  <a:lnTo>
                    <a:pt x="10" y="12"/>
                  </a:lnTo>
                  <a:lnTo>
                    <a:pt x="20" y="18"/>
                  </a:lnTo>
                  <a:lnTo>
                    <a:pt x="20" y="18"/>
                  </a:lnTo>
                  <a:lnTo>
                    <a:pt x="30" y="24"/>
                  </a:lnTo>
                  <a:lnTo>
                    <a:pt x="30" y="24"/>
                  </a:lnTo>
                  <a:lnTo>
                    <a:pt x="32" y="20"/>
                  </a:lnTo>
                  <a:lnTo>
                    <a:pt x="32" y="20"/>
                  </a:lnTo>
                  <a:lnTo>
                    <a:pt x="50" y="0"/>
                  </a:lnTo>
                  <a:lnTo>
                    <a:pt x="50"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9" name="Freeform 60"/>
            <p:cNvSpPr/>
            <p:nvPr/>
          </p:nvSpPr>
          <p:spPr bwMode="auto">
            <a:xfrm>
              <a:off x="3094038" y="1566863"/>
              <a:ext cx="76200" cy="57150"/>
            </a:xfrm>
            <a:custGeom>
              <a:avLst/>
              <a:gdLst/>
              <a:ahLst/>
              <a:cxnLst>
                <a:cxn ang="0">
                  <a:pos x="42" y="8"/>
                </a:cxn>
                <a:cxn ang="0">
                  <a:pos x="42" y="8"/>
                </a:cxn>
                <a:cxn ang="0">
                  <a:pos x="46" y="6"/>
                </a:cxn>
                <a:cxn ang="0">
                  <a:pos x="48" y="0"/>
                </a:cxn>
                <a:cxn ang="0">
                  <a:pos x="48" y="0"/>
                </a:cxn>
                <a:cxn ang="0">
                  <a:pos x="34" y="2"/>
                </a:cxn>
                <a:cxn ang="0">
                  <a:pos x="34" y="2"/>
                </a:cxn>
                <a:cxn ang="0">
                  <a:pos x="28" y="2"/>
                </a:cxn>
                <a:cxn ang="0">
                  <a:pos x="24" y="4"/>
                </a:cxn>
                <a:cxn ang="0">
                  <a:pos x="22" y="4"/>
                </a:cxn>
                <a:cxn ang="0">
                  <a:pos x="22" y="4"/>
                </a:cxn>
                <a:cxn ang="0">
                  <a:pos x="0" y="30"/>
                </a:cxn>
                <a:cxn ang="0">
                  <a:pos x="0" y="30"/>
                </a:cxn>
                <a:cxn ang="0">
                  <a:pos x="10" y="34"/>
                </a:cxn>
                <a:cxn ang="0">
                  <a:pos x="16" y="36"/>
                </a:cxn>
                <a:cxn ang="0">
                  <a:pos x="20" y="36"/>
                </a:cxn>
                <a:cxn ang="0">
                  <a:pos x="20" y="36"/>
                </a:cxn>
                <a:cxn ang="0">
                  <a:pos x="28" y="24"/>
                </a:cxn>
                <a:cxn ang="0">
                  <a:pos x="28" y="24"/>
                </a:cxn>
                <a:cxn ang="0">
                  <a:pos x="42" y="8"/>
                </a:cxn>
                <a:cxn ang="0">
                  <a:pos x="42" y="8"/>
                </a:cxn>
              </a:cxnLst>
              <a:rect l="0" t="0" r="r" b="b"/>
              <a:pathLst>
                <a:path w="48" h="36">
                  <a:moveTo>
                    <a:pt x="42" y="8"/>
                  </a:moveTo>
                  <a:lnTo>
                    <a:pt x="42" y="8"/>
                  </a:lnTo>
                  <a:lnTo>
                    <a:pt x="46" y="6"/>
                  </a:lnTo>
                  <a:lnTo>
                    <a:pt x="48" y="0"/>
                  </a:lnTo>
                  <a:lnTo>
                    <a:pt x="48" y="0"/>
                  </a:lnTo>
                  <a:lnTo>
                    <a:pt x="34" y="2"/>
                  </a:lnTo>
                  <a:lnTo>
                    <a:pt x="34" y="2"/>
                  </a:lnTo>
                  <a:lnTo>
                    <a:pt x="28" y="2"/>
                  </a:lnTo>
                  <a:lnTo>
                    <a:pt x="24" y="4"/>
                  </a:lnTo>
                  <a:lnTo>
                    <a:pt x="22" y="4"/>
                  </a:lnTo>
                  <a:lnTo>
                    <a:pt x="22" y="4"/>
                  </a:lnTo>
                  <a:lnTo>
                    <a:pt x="0" y="30"/>
                  </a:lnTo>
                  <a:lnTo>
                    <a:pt x="0" y="30"/>
                  </a:lnTo>
                  <a:lnTo>
                    <a:pt x="10" y="34"/>
                  </a:lnTo>
                  <a:lnTo>
                    <a:pt x="16" y="36"/>
                  </a:lnTo>
                  <a:lnTo>
                    <a:pt x="20" y="36"/>
                  </a:lnTo>
                  <a:lnTo>
                    <a:pt x="20" y="36"/>
                  </a:lnTo>
                  <a:lnTo>
                    <a:pt x="28" y="24"/>
                  </a:lnTo>
                  <a:lnTo>
                    <a:pt x="28" y="24"/>
                  </a:lnTo>
                  <a:lnTo>
                    <a:pt x="42" y="8"/>
                  </a:lnTo>
                  <a:lnTo>
                    <a:pt x="4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0" name="Freeform 61"/>
            <p:cNvSpPr/>
            <p:nvPr/>
          </p:nvSpPr>
          <p:spPr bwMode="auto">
            <a:xfrm>
              <a:off x="3135313" y="1563688"/>
              <a:ext cx="85725" cy="66675"/>
            </a:xfrm>
            <a:custGeom>
              <a:avLst/>
              <a:gdLst/>
              <a:ahLst/>
              <a:cxnLst>
                <a:cxn ang="0">
                  <a:pos x="54" y="0"/>
                </a:cxn>
                <a:cxn ang="0">
                  <a:pos x="54" y="0"/>
                </a:cxn>
                <a:cxn ang="0">
                  <a:pos x="34" y="2"/>
                </a:cxn>
                <a:cxn ang="0">
                  <a:pos x="34" y="2"/>
                </a:cxn>
                <a:cxn ang="0">
                  <a:pos x="30" y="4"/>
                </a:cxn>
                <a:cxn ang="0">
                  <a:pos x="26" y="8"/>
                </a:cxn>
                <a:cxn ang="0">
                  <a:pos x="26" y="8"/>
                </a:cxn>
                <a:cxn ang="0">
                  <a:pos x="0" y="40"/>
                </a:cxn>
                <a:cxn ang="0">
                  <a:pos x="0" y="40"/>
                </a:cxn>
                <a:cxn ang="0">
                  <a:pos x="12" y="42"/>
                </a:cxn>
                <a:cxn ang="0">
                  <a:pos x="18" y="42"/>
                </a:cxn>
                <a:cxn ang="0">
                  <a:pos x="22" y="40"/>
                </a:cxn>
                <a:cxn ang="0">
                  <a:pos x="22" y="40"/>
                </a:cxn>
                <a:cxn ang="0">
                  <a:pos x="34" y="26"/>
                </a:cxn>
                <a:cxn ang="0">
                  <a:pos x="34" y="26"/>
                </a:cxn>
                <a:cxn ang="0">
                  <a:pos x="54" y="0"/>
                </a:cxn>
                <a:cxn ang="0">
                  <a:pos x="54" y="0"/>
                </a:cxn>
              </a:cxnLst>
              <a:rect l="0" t="0" r="r" b="b"/>
              <a:pathLst>
                <a:path w="54" h="42">
                  <a:moveTo>
                    <a:pt x="54" y="0"/>
                  </a:moveTo>
                  <a:lnTo>
                    <a:pt x="54" y="0"/>
                  </a:lnTo>
                  <a:lnTo>
                    <a:pt x="34" y="2"/>
                  </a:lnTo>
                  <a:lnTo>
                    <a:pt x="34" y="2"/>
                  </a:lnTo>
                  <a:lnTo>
                    <a:pt x="30" y="4"/>
                  </a:lnTo>
                  <a:lnTo>
                    <a:pt x="26" y="8"/>
                  </a:lnTo>
                  <a:lnTo>
                    <a:pt x="26" y="8"/>
                  </a:lnTo>
                  <a:lnTo>
                    <a:pt x="0" y="40"/>
                  </a:lnTo>
                  <a:lnTo>
                    <a:pt x="0" y="40"/>
                  </a:lnTo>
                  <a:lnTo>
                    <a:pt x="12" y="42"/>
                  </a:lnTo>
                  <a:lnTo>
                    <a:pt x="18" y="42"/>
                  </a:lnTo>
                  <a:lnTo>
                    <a:pt x="22" y="40"/>
                  </a:lnTo>
                  <a:lnTo>
                    <a:pt x="22" y="40"/>
                  </a:lnTo>
                  <a:lnTo>
                    <a:pt x="34" y="26"/>
                  </a:lnTo>
                  <a:lnTo>
                    <a:pt x="34" y="26"/>
                  </a:lnTo>
                  <a:lnTo>
                    <a:pt x="54" y="0"/>
                  </a:lnTo>
                  <a:lnTo>
                    <a:pt x="5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1" name="Freeform 62"/>
            <p:cNvSpPr/>
            <p:nvPr/>
          </p:nvSpPr>
          <p:spPr bwMode="auto">
            <a:xfrm>
              <a:off x="3179763" y="1557338"/>
              <a:ext cx="85725" cy="73025"/>
            </a:xfrm>
            <a:custGeom>
              <a:avLst/>
              <a:gdLst/>
              <a:ahLst/>
              <a:cxnLst>
                <a:cxn ang="0">
                  <a:pos x="36" y="2"/>
                </a:cxn>
                <a:cxn ang="0">
                  <a:pos x="36" y="2"/>
                </a:cxn>
                <a:cxn ang="0">
                  <a:pos x="30" y="8"/>
                </a:cxn>
                <a:cxn ang="0">
                  <a:pos x="28" y="12"/>
                </a:cxn>
                <a:cxn ang="0">
                  <a:pos x="28" y="12"/>
                </a:cxn>
                <a:cxn ang="0">
                  <a:pos x="0" y="46"/>
                </a:cxn>
                <a:cxn ang="0">
                  <a:pos x="0" y="46"/>
                </a:cxn>
                <a:cxn ang="0">
                  <a:pos x="10" y="44"/>
                </a:cxn>
                <a:cxn ang="0">
                  <a:pos x="18" y="42"/>
                </a:cxn>
                <a:cxn ang="0">
                  <a:pos x="28" y="36"/>
                </a:cxn>
                <a:cxn ang="0">
                  <a:pos x="36" y="32"/>
                </a:cxn>
                <a:cxn ang="0">
                  <a:pos x="42" y="26"/>
                </a:cxn>
                <a:cxn ang="0">
                  <a:pos x="48" y="18"/>
                </a:cxn>
                <a:cxn ang="0">
                  <a:pos x="52" y="10"/>
                </a:cxn>
                <a:cxn ang="0">
                  <a:pos x="54" y="0"/>
                </a:cxn>
                <a:cxn ang="0">
                  <a:pos x="54" y="0"/>
                </a:cxn>
                <a:cxn ang="0">
                  <a:pos x="36" y="2"/>
                </a:cxn>
                <a:cxn ang="0">
                  <a:pos x="36" y="2"/>
                </a:cxn>
              </a:cxnLst>
              <a:rect l="0" t="0" r="r" b="b"/>
              <a:pathLst>
                <a:path w="54" h="46">
                  <a:moveTo>
                    <a:pt x="36" y="2"/>
                  </a:moveTo>
                  <a:lnTo>
                    <a:pt x="36" y="2"/>
                  </a:lnTo>
                  <a:lnTo>
                    <a:pt x="30" y="8"/>
                  </a:lnTo>
                  <a:lnTo>
                    <a:pt x="28" y="12"/>
                  </a:lnTo>
                  <a:lnTo>
                    <a:pt x="28" y="12"/>
                  </a:lnTo>
                  <a:lnTo>
                    <a:pt x="0" y="46"/>
                  </a:lnTo>
                  <a:lnTo>
                    <a:pt x="0" y="46"/>
                  </a:lnTo>
                  <a:lnTo>
                    <a:pt x="10" y="44"/>
                  </a:lnTo>
                  <a:lnTo>
                    <a:pt x="18" y="42"/>
                  </a:lnTo>
                  <a:lnTo>
                    <a:pt x="28" y="36"/>
                  </a:lnTo>
                  <a:lnTo>
                    <a:pt x="36" y="32"/>
                  </a:lnTo>
                  <a:lnTo>
                    <a:pt x="42" y="26"/>
                  </a:lnTo>
                  <a:lnTo>
                    <a:pt x="48" y="18"/>
                  </a:lnTo>
                  <a:lnTo>
                    <a:pt x="52" y="10"/>
                  </a:lnTo>
                  <a:lnTo>
                    <a:pt x="54" y="0"/>
                  </a:lnTo>
                  <a:lnTo>
                    <a:pt x="54" y="0"/>
                  </a:lnTo>
                  <a:lnTo>
                    <a:pt x="36" y="2"/>
                  </a:lnTo>
                  <a:lnTo>
                    <a:pt x="3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2" name="Freeform 63"/>
            <p:cNvSpPr/>
            <p:nvPr/>
          </p:nvSpPr>
          <p:spPr bwMode="auto">
            <a:xfrm>
              <a:off x="3036888" y="1535113"/>
              <a:ext cx="76200" cy="38100"/>
            </a:xfrm>
            <a:custGeom>
              <a:avLst/>
              <a:gdLst/>
              <a:ahLst/>
              <a:cxnLst>
                <a:cxn ang="0">
                  <a:pos x="28" y="2"/>
                </a:cxn>
                <a:cxn ang="0">
                  <a:pos x="28" y="2"/>
                </a:cxn>
                <a:cxn ang="0">
                  <a:pos x="24" y="0"/>
                </a:cxn>
                <a:cxn ang="0">
                  <a:pos x="24" y="0"/>
                </a:cxn>
                <a:cxn ang="0">
                  <a:pos x="16" y="8"/>
                </a:cxn>
                <a:cxn ang="0">
                  <a:pos x="16" y="8"/>
                </a:cxn>
                <a:cxn ang="0">
                  <a:pos x="8" y="18"/>
                </a:cxn>
                <a:cxn ang="0">
                  <a:pos x="0" y="24"/>
                </a:cxn>
                <a:cxn ang="0">
                  <a:pos x="0" y="24"/>
                </a:cxn>
                <a:cxn ang="0">
                  <a:pos x="48" y="18"/>
                </a:cxn>
                <a:cxn ang="0">
                  <a:pos x="48" y="18"/>
                </a:cxn>
                <a:cxn ang="0">
                  <a:pos x="28" y="2"/>
                </a:cxn>
                <a:cxn ang="0">
                  <a:pos x="28" y="2"/>
                </a:cxn>
              </a:cxnLst>
              <a:rect l="0" t="0" r="r" b="b"/>
              <a:pathLst>
                <a:path w="48" h="24">
                  <a:moveTo>
                    <a:pt x="28" y="2"/>
                  </a:moveTo>
                  <a:lnTo>
                    <a:pt x="28" y="2"/>
                  </a:lnTo>
                  <a:lnTo>
                    <a:pt x="24" y="0"/>
                  </a:lnTo>
                  <a:lnTo>
                    <a:pt x="24" y="0"/>
                  </a:lnTo>
                  <a:lnTo>
                    <a:pt x="16" y="8"/>
                  </a:lnTo>
                  <a:lnTo>
                    <a:pt x="16" y="8"/>
                  </a:lnTo>
                  <a:lnTo>
                    <a:pt x="8" y="18"/>
                  </a:lnTo>
                  <a:lnTo>
                    <a:pt x="0" y="24"/>
                  </a:lnTo>
                  <a:lnTo>
                    <a:pt x="0" y="24"/>
                  </a:lnTo>
                  <a:lnTo>
                    <a:pt x="48" y="18"/>
                  </a:lnTo>
                  <a:lnTo>
                    <a:pt x="48" y="18"/>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3" name="Freeform 64"/>
            <p:cNvSpPr/>
            <p:nvPr/>
          </p:nvSpPr>
          <p:spPr bwMode="auto">
            <a:xfrm>
              <a:off x="3084513" y="1512888"/>
              <a:ext cx="82550" cy="47625"/>
            </a:xfrm>
            <a:custGeom>
              <a:avLst/>
              <a:gdLst/>
              <a:ahLst/>
              <a:cxnLst>
                <a:cxn ang="0">
                  <a:pos x="38" y="28"/>
                </a:cxn>
                <a:cxn ang="0">
                  <a:pos x="38" y="28"/>
                </a:cxn>
                <a:cxn ang="0">
                  <a:pos x="52" y="26"/>
                </a:cxn>
                <a:cxn ang="0">
                  <a:pos x="52" y="26"/>
                </a:cxn>
                <a:cxn ang="0">
                  <a:pos x="48" y="22"/>
                </a:cxn>
                <a:cxn ang="0">
                  <a:pos x="44" y="20"/>
                </a:cxn>
                <a:cxn ang="0">
                  <a:pos x="44" y="20"/>
                </a:cxn>
                <a:cxn ang="0">
                  <a:pos x="28" y="8"/>
                </a:cxn>
                <a:cxn ang="0">
                  <a:pos x="28" y="8"/>
                </a:cxn>
                <a:cxn ang="0">
                  <a:pos x="16" y="0"/>
                </a:cxn>
                <a:cxn ang="0">
                  <a:pos x="16" y="0"/>
                </a:cxn>
                <a:cxn ang="0">
                  <a:pos x="12" y="0"/>
                </a:cxn>
                <a:cxn ang="0">
                  <a:pos x="8" y="4"/>
                </a:cxn>
                <a:cxn ang="0">
                  <a:pos x="0" y="10"/>
                </a:cxn>
                <a:cxn ang="0">
                  <a:pos x="0" y="10"/>
                </a:cxn>
                <a:cxn ang="0">
                  <a:pos x="26" y="30"/>
                </a:cxn>
                <a:cxn ang="0">
                  <a:pos x="26" y="30"/>
                </a:cxn>
                <a:cxn ang="0">
                  <a:pos x="28" y="30"/>
                </a:cxn>
                <a:cxn ang="0">
                  <a:pos x="32" y="30"/>
                </a:cxn>
                <a:cxn ang="0">
                  <a:pos x="38" y="28"/>
                </a:cxn>
                <a:cxn ang="0">
                  <a:pos x="38" y="28"/>
                </a:cxn>
              </a:cxnLst>
              <a:rect l="0" t="0" r="r" b="b"/>
              <a:pathLst>
                <a:path w="52" h="30">
                  <a:moveTo>
                    <a:pt x="38" y="28"/>
                  </a:moveTo>
                  <a:lnTo>
                    <a:pt x="38" y="28"/>
                  </a:lnTo>
                  <a:lnTo>
                    <a:pt x="52" y="26"/>
                  </a:lnTo>
                  <a:lnTo>
                    <a:pt x="52" y="26"/>
                  </a:lnTo>
                  <a:lnTo>
                    <a:pt x="48" y="22"/>
                  </a:lnTo>
                  <a:lnTo>
                    <a:pt x="44" y="20"/>
                  </a:lnTo>
                  <a:lnTo>
                    <a:pt x="44" y="20"/>
                  </a:lnTo>
                  <a:lnTo>
                    <a:pt x="28" y="8"/>
                  </a:lnTo>
                  <a:lnTo>
                    <a:pt x="28" y="8"/>
                  </a:lnTo>
                  <a:lnTo>
                    <a:pt x="16" y="0"/>
                  </a:lnTo>
                  <a:lnTo>
                    <a:pt x="16" y="0"/>
                  </a:lnTo>
                  <a:lnTo>
                    <a:pt x="12" y="0"/>
                  </a:lnTo>
                  <a:lnTo>
                    <a:pt x="8" y="4"/>
                  </a:lnTo>
                  <a:lnTo>
                    <a:pt x="0" y="10"/>
                  </a:lnTo>
                  <a:lnTo>
                    <a:pt x="0" y="10"/>
                  </a:lnTo>
                  <a:lnTo>
                    <a:pt x="26" y="30"/>
                  </a:lnTo>
                  <a:lnTo>
                    <a:pt x="26" y="30"/>
                  </a:lnTo>
                  <a:lnTo>
                    <a:pt x="28" y="30"/>
                  </a:lnTo>
                  <a:lnTo>
                    <a:pt x="32" y="30"/>
                  </a:lnTo>
                  <a:lnTo>
                    <a:pt x="38" y="28"/>
                  </a:lnTo>
                  <a:lnTo>
                    <a:pt x="3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4" name="Freeform 65"/>
            <p:cNvSpPr/>
            <p:nvPr/>
          </p:nvSpPr>
          <p:spPr bwMode="auto">
            <a:xfrm>
              <a:off x="3119438" y="1493838"/>
              <a:ext cx="101600" cy="57150"/>
            </a:xfrm>
            <a:custGeom>
              <a:avLst/>
              <a:gdLst/>
              <a:ahLst/>
              <a:cxnLst>
                <a:cxn ang="0">
                  <a:pos x="44" y="36"/>
                </a:cxn>
                <a:cxn ang="0">
                  <a:pos x="44" y="36"/>
                </a:cxn>
                <a:cxn ang="0">
                  <a:pos x="64" y="32"/>
                </a:cxn>
                <a:cxn ang="0">
                  <a:pos x="64" y="32"/>
                </a:cxn>
                <a:cxn ang="0">
                  <a:pos x="36" y="12"/>
                </a:cxn>
                <a:cxn ang="0">
                  <a:pos x="36" y="12"/>
                </a:cxn>
                <a:cxn ang="0">
                  <a:pos x="20" y="2"/>
                </a:cxn>
                <a:cxn ang="0">
                  <a:pos x="20" y="2"/>
                </a:cxn>
                <a:cxn ang="0">
                  <a:pos x="16" y="0"/>
                </a:cxn>
                <a:cxn ang="0">
                  <a:pos x="10" y="2"/>
                </a:cxn>
                <a:cxn ang="0">
                  <a:pos x="0" y="8"/>
                </a:cxn>
                <a:cxn ang="0">
                  <a:pos x="0" y="8"/>
                </a:cxn>
                <a:cxn ang="0">
                  <a:pos x="34" y="32"/>
                </a:cxn>
                <a:cxn ang="0">
                  <a:pos x="34" y="32"/>
                </a:cxn>
                <a:cxn ang="0">
                  <a:pos x="38" y="36"/>
                </a:cxn>
                <a:cxn ang="0">
                  <a:pos x="44" y="36"/>
                </a:cxn>
                <a:cxn ang="0">
                  <a:pos x="44" y="36"/>
                </a:cxn>
              </a:cxnLst>
              <a:rect l="0" t="0" r="r" b="b"/>
              <a:pathLst>
                <a:path w="64" h="36">
                  <a:moveTo>
                    <a:pt x="44" y="36"/>
                  </a:moveTo>
                  <a:lnTo>
                    <a:pt x="44" y="36"/>
                  </a:lnTo>
                  <a:lnTo>
                    <a:pt x="64" y="32"/>
                  </a:lnTo>
                  <a:lnTo>
                    <a:pt x="64" y="32"/>
                  </a:lnTo>
                  <a:lnTo>
                    <a:pt x="36" y="12"/>
                  </a:lnTo>
                  <a:lnTo>
                    <a:pt x="36" y="12"/>
                  </a:lnTo>
                  <a:lnTo>
                    <a:pt x="20" y="2"/>
                  </a:lnTo>
                  <a:lnTo>
                    <a:pt x="20" y="2"/>
                  </a:lnTo>
                  <a:lnTo>
                    <a:pt x="16" y="0"/>
                  </a:lnTo>
                  <a:lnTo>
                    <a:pt x="10" y="2"/>
                  </a:lnTo>
                  <a:lnTo>
                    <a:pt x="0" y="8"/>
                  </a:lnTo>
                  <a:lnTo>
                    <a:pt x="0" y="8"/>
                  </a:lnTo>
                  <a:lnTo>
                    <a:pt x="34" y="32"/>
                  </a:lnTo>
                  <a:lnTo>
                    <a:pt x="34" y="32"/>
                  </a:lnTo>
                  <a:lnTo>
                    <a:pt x="38" y="36"/>
                  </a:lnTo>
                  <a:lnTo>
                    <a:pt x="44" y="36"/>
                  </a:lnTo>
                  <a:lnTo>
                    <a:pt x="44"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5" name="Freeform 66"/>
            <p:cNvSpPr/>
            <p:nvPr/>
          </p:nvSpPr>
          <p:spPr bwMode="auto">
            <a:xfrm>
              <a:off x="3160713" y="1490663"/>
              <a:ext cx="104775" cy="53975"/>
            </a:xfrm>
            <a:custGeom>
              <a:avLst/>
              <a:gdLst/>
              <a:ahLst/>
              <a:cxnLst>
                <a:cxn ang="0">
                  <a:pos x="66" y="30"/>
                </a:cxn>
                <a:cxn ang="0">
                  <a:pos x="66" y="30"/>
                </a:cxn>
                <a:cxn ang="0">
                  <a:pos x="60" y="22"/>
                </a:cxn>
                <a:cxn ang="0">
                  <a:pos x="54" y="16"/>
                </a:cxn>
                <a:cxn ang="0">
                  <a:pos x="46" y="10"/>
                </a:cxn>
                <a:cxn ang="0">
                  <a:pos x="38" y="6"/>
                </a:cxn>
                <a:cxn ang="0">
                  <a:pos x="28" y="2"/>
                </a:cxn>
                <a:cxn ang="0">
                  <a:pos x="20" y="0"/>
                </a:cxn>
                <a:cxn ang="0">
                  <a:pos x="10" y="0"/>
                </a:cxn>
                <a:cxn ang="0">
                  <a:pos x="0" y="0"/>
                </a:cxn>
                <a:cxn ang="0">
                  <a:pos x="0" y="0"/>
                </a:cxn>
                <a:cxn ang="0">
                  <a:pos x="36" y="26"/>
                </a:cxn>
                <a:cxn ang="0">
                  <a:pos x="36" y="26"/>
                </a:cxn>
                <a:cxn ang="0">
                  <a:pos x="40" y="30"/>
                </a:cxn>
                <a:cxn ang="0">
                  <a:pos x="46" y="34"/>
                </a:cxn>
                <a:cxn ang="0">
                  <a:pos x="46" y="34"/>
                </a:cxn>
                <a:cxn ang="0">
                  <a:pos x="66" y="30"/>
                </a:cxn>
                <a:cxn ang="0">
                  <a:pos x="66" y="30"/>
                </a:cxn>
              </a:cxnLst>
              <a:rect l="0" t="0" r="r" b="b"/>
              <a:pathLst>
                <a:path w="66" h="34">
                  <a:moveTo>
                    <a:pt x="66" y="30"/>
                  </a:moveTo>
                  <a:lnTo>
                    <a:pt x="66" y="30"/>
                  </a:lnTo>
                  <a:lnTo>
                    <a:pt x="60" y="22"/>
                  </a:lnTo>
                  <a:lnTo>
                    <a:pt x="54" y="16"/>
                  </a:lnTo>
                  <a:lnTo>
                    <a:pt x="46" y="10"/>
                  </a:lnTo>
                  <a:lnTo>
                    <a:pt x="38" y="6"/>
                  </a:lnTo>
                  <a:lnTo>
                    <a:pt x="28" y="2"/>
                  </a:lnTo>
                  <a:lnTo>
                    <a:pt x="20" y="0"/>
                  </a:lnTo>
                  <a:lnTo>
                    <a:pt x="10" y="0"/>
                  </a:lnTo>
                  <a:lnTo>
                    <a:pt x="0" y="0"/>
                  </a:lnTo>
                  <a:lnTo>
                    <a:pt x="0" y="0"/>
                  </a:lnTo>
                  <a:lnTo>
                    <a:pt x="36" y="26"/>
                  </a:lnTo>
                  <a:lnTo>
                    <a:pt x="36" y="26"/>
                  </a:lnTo>
                  <a:lnTo>
                    <a:pt x="40" y="30"/>
                  </a:lnTo>
                  <a:lnTo>
                    <a:pt x="46" y="34"/>
                  </a:lnTo>
                  <a:lnTo>
                    <a:pt x="46" y="34"/>
                  </a:lnTo>
                  <a:lnTo>
                    <a:pt x="66" y="30"/>
                  </a:lnTo>
                  <a:lnTo>
                    <a:pt x="6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6" name="Freeform 67"/>
            <p:cNvSpPr/>
            <p:nvPr/>
          </p:nvSpPr>
          <p:spPr bwMode="auto">
            <a:xfrm>
              <a:off x="3268663" y="1338263"/>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7" name="Freeform 68"/>
            <p:cNvSpPr/>
            <p:nvPr/>
          </p:nvSpPr>
          <p:spPr bwMode="auto">
            <a:xfrm>
              <a:off x="3297238" y="1360488"/>
              <a:ext cx="28575" cy="63500"/>
            </a:xfrm>
            <a:custGeom>
              <a:avLst/>
              <a:gdLst/>
              <a:ahLst/>
              <a:cxnLst>
                <a:cxn ang="0">
                  <a:pos x="8" y="40"/>
                </a:cxn>
                <a:cxn ang="0">
                  <a:pos x="8" y="40"/>
                </a:cxn>
                <a:cxn ang="0">
                  <a:pos x="10" y="34"/>
                </a:cxn>
                <a:cxn ang="0">
                  <a:pos x="10" y="34"/>
                </a:cxn>
                <a:cxn ang="0">
                  <a:pos x="16" y="20"/>
                </a:cxn>
                <a:cxn ang="0">
                  <a:pos x="16" y="20"/>
                </a:cxn>
                <a:cxn ang="0">
                  <a:pos x="18" y="10"/>
                </a:cxn>
                <a:cxn ang="0">
                  <a:pos x="18" y="10"/>
                </a:cxn>
                <a:cxn ang="0">
                  <a:pos x="18" y="8"/>
                </a:cxn>
                <a:cxn ang="0">
                  <a:pos x="14" y="6"/>
                </a:cxn>
                <a:cxn ang="0">
                  <a:pos x="8" y="0"/>
                </a:cxn>
                <a:cxn ang="0">
                  <a:pos x="8" y="0"/>
                </a:cxn>
                <a:cxn ang="0">
                  <a:pos x="0" y="22"/>
                </a:cxn>
                <a:cxn ang="0">
                  <a:pos x="0" y="22"/>
                </a:cxn>
                <a:cxn ang="0">
                  <a:pos x="2" y="26"/>
                </a:cxn>
                <a:cxn ang="0">
                  <a:pos x="4" y="30"/>
                </a:cxn>
                <a:cxn ang="0">
                  <a:pos x="4" y="30"/>
                </a:cxn>
                <a:cxn ang="0">
                  <a:pos x="8" y="40"/>
                </a:cxn>
                <a:cxn ang="0">
                  <a:pos x="8" y="40"/>
                </a:cxn>
              </a:cxnLst>
              <a:rect l="0" t="0" r="r" b="b"/>
              <a:pathLst>
                <a:path w="18" h="40">
                  <a:moveTo>
                    <a:pt x="8" y="40"/>
                  </a:moveTo>
                  <a:lnTo>
                    <a:pt x="8" y="40"/>
                  </a:lnTo>
                  <a:lnTo>
                    <a:pt x="10" y="34"/>
                  </a:lnTo>
                  <a:lnTo>
                    <a:pt x="10" y="34"/>
                  </a:lnTo>
                  <a:lnTo>
                    <a:pt x="16" y="20"/>
                  </a:lnTo>
                  <a:lnTo>
                    <a:pt x="16" y="20"/>
                  </a:lnTo>
                  <a:lnTo>
                    <a:pt x="18" y="10"/>
                  </a:lnTo>
                  <a:lnTo>
                    <a:pt x="18" y="10"/>
                  </a:lnTo>
                  <a:lnTo>
                    <a:pt x="18" y="8"/>
                  </a:lnTo>
                  <a:lnTo>
                    <a:pt x="14" y="6"/>
                  </a:lnTo>
                  <a:lnTo>
                    <a:pt x="8" y="0"/>
                  </a:lnTo>
                  <a:lnTo>
                    <a:pt x="8" y="0"/>
                  </a:lnTo>
                  <a:lnTo>
                    <a:pt x="0" y="22"/>
                  </a:lnTo>
                  <a:lnTo>
                    <a:pt x="0" y="22"/>
                  </a:lnTo>
                  <a:lnTo>
                    <a:pt x="2" y="26"/>
                  </a:lnTo>
                  <a:lnTo>
                    <a:pt x="4" y="30"/>
                  </a:lnTo>
                  <a:lnTo>
                    <a:pt x="4" y="30"/>
                  </a:lnTo>
                  <a:lnTo>
                    <a:pt x="8" y="40"/>
                  </a:lnTo>
                  <a:lnTo>
                    <a:pt x="8"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8" name="Freeform 69"/>
            <p:cNvSpPr/>
            <p:nvPr/>
          </p:nvSpPr>
          <p:spPr bwMode="auto">
            <a:xfrm>
              <a:off x="3316288" y="1382713"/>
              <a:ext cx="28575" cy="76200"/>
            </a:xfrm>
            <a:custGeom>
              <a:avLst/>
              <a:gdLst/>
              <a:ahLst/>
              <a:cxnLst>
                <a:cxn ang="0">
                  <a:pos x="18" y="12"/>
                </a:cxn>
                <a:cxn ang="0">
                  <a:pos x="18" y="12"/>
                </a:cxn>
                <a:cxn ang="0">
                  <a:pos x="18" y="8"/>
                </a:cxn>
                <a:cxn ang="0">
                  <a:pos x="16" y="6"/>
                </a:cxn>
                <a:cxn ang="0">
                  <a:pos x="12" y="0"/>
                </a:cxn>
                <a:cxn ang="0">
                  <a:pos x="12" y="0"/>
                </a:cxn>
                <a:cxn ang="0">
                  <a:pos x="2" y="26"/>
                </a:cxn>
                <a:cxn ang="0">
                  <a:pos x="2" y="26"/>
                </a:cxn>
                <a:cxn ang="0">
                  <a:pos x="0" y="30"/>
                </a:cxn>
                <a:cxn ang="0">
                  <a:pos x="0" y="34"/>
                </a:cxn>
                <a:cxn ang="0">
                  <a:pos x="0" y="34"/>
                </a:cxn>
                <a:cxn ang="0">
                  <a:pos x="6" y="48"/>
                </a:cxn>
                <a:cxn ang="0">
                  <a:pos x="6" y="48"/>
                </a:cxn>
                <a:cxn ang="0">
                  <a:pos x="14" y="24"/>
                </a:cxn>
                <a:cxn ang="0">
                  <a:pos x="14" y="24"/>
                </a:cxn>
                <a:cxn ang="0">
                  <a:pos x="18" y="12"/>
                </a:cxn>
                <a:cxn ang="0">
                  <a:pos x="18" y="12"/>
                </a:cxn>
              </a:cxnLst>
              <a:rect l="0" t="0" r="r" b="b"/>
              <a:pathLst>
                <a:path w="18" h="48">
                  <a:moveTo>
                    <a:pt x="18" y="12"/>
                  </a:moveTo>
                  <a:lnTo>
                    <a:pt x="18" y="12"/>
                  </a:lnTo>
                  <a:lnTo>
                    <a:pt x="18" y="8"/>
                  </a:lnTo>
                  <a:lnTo>
                    <a:pt x="16" y="6"/>
                  </a:lnTo>
                  <a:lnTo>
                    <a:pt x="12" y="0"/>
                  </a:lnTo>
                  <a:lnTo>
                    <a:pt x="12" y="0"/>
                  </a:lnTo>
                  <a:lnTo>
                    <a:pt x="2" y="26"/>
                  </a:lnTo>
                  <a:lnTo>
                    <a:pt x="2" y="26"/>
                  </a:lnTo>
                  <a:lnTo>
                    <a:pt x="0" y="30"/>
                  </a:lnTo>
                  <a:lnTo>
                    <a:pt x="0" y="34"/>
                  </a:lnTo>
                  <a:lnTo>
                    <a:pt x="0" y="34"/>
                  </a:lnTo>
                  <a:lnTo>
                    <a:pt x="6" y="48"/>
                  </a:lnTo>
                  <a:lnTo>
                    <a:pt x="6" y="48"/>
                  </a:lnTo>
                  <a:lnTo>
                    <a:pt x="14" y="24"/>
                  </a:lnTo>
                  <a:lnTo>
                    <a:pt x="14" y="2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9" name="Freeform 70"/>
            <p:cNvSpPr/>
            <p:nvPr/>
          </p:nvSpPr>
          <p:spPr bwMode="auto">
            <a:xfrm>
              <a:off x="3328988" y="1408113"/>
              <a:ext cx="28575" cy="79375"/>
            </a:xfrm>
            <a:custGeom>
              <a:avLst/>
              <a:gdLst/>
              <a:ahLst/>
              <a:cxnLst>
                <a:cxn ang="0">
                  <a:pos x="6" y="50"/>
                </a:cxn>
                <a:cxn ang="0">
                  <a:pos x="6" y="50"/>
                </a:cxn>
                <a:cxn ang="0">
                  <a:pos x="12" y="44"/>
                </a:cxn>
                <a:cxn ang="0">
                  <a:pos x="14" y="38"/>
                </a:cxn>
                <a:cxn ang="0">
                  <a:pos x="18" y="26"/>
                </a:cxn>
                <a:cxn ang="0">
                  <a:pos x="18" y="12"/>
                </a:cxn>
                <a:cxn ang="0">
                  <a:pos x="14" y="0"/>
                </a:cxn>
                <a:cxn ang="0">
                  <a:pos x="14" y="0"/>
                </a:cxn>
                <a:cxn ang="0">
                  <a:pos x="4" y="28"/>
                </a:cxn>
                <a:cxn ang="0">
                  <a:pos x="4" y="28"/>
                </a:cxn>
                <a:cxn ang="0">
                  <a:pos x="2" y="32"/>
                </a:cxn>
                <a:cxn ang="0">
                  <a:pos x="0" y="38"/>
                </a:cxn>
                <a:cxn ang="0">
                  <a:pos x="0" y="38"/>
                </a:cxn>
                <a:cxn ang="0">
                  <a:pos x="6" y="50"/>
                </a:cxn>
                <a:cxn ang="0">
                  <a:pos x="6" y="50"/>
                </a:cxn>
              </a:cxnLst>
              <a:rect l="0" t="0" r="r" b="b"/>
              <a:pathLst>
                <a:path w="18" h="50">
                  <a:moveTo>
                    <a:pt x="6" y="50"/>
                  </a:moveTo>
                  <a:lnTo>
                    <a:pt x="6" y="50"/>
                  </a:lnTo>
                  <a:lnTo>
                    <a:pt x="12" y="44"/>
                  </a:lnTo>
                  <a:lnTo>
                    <a:pt x="14" y="38"/>
                  </a:lnTo>
                  <a:lnTo>
                    <a:pt x="18" y="26"/>
                  </a:lnTo>
                  <a:lnTo>
                    <a:pt x="18" y="12"/>
                  </a:lnTo>
                  <a:lnTo>
                    <a:pt x="14" y="0"/>
                  </a:lnTo>
                  <a:lnTo>
                    <a:pt x="14" y="0"/>
                  </a:lnTo>
                  <a:lnTo>
                    <a:pt x="4" y="28"/>
                  </a:lnTo>
                  <a:lnTo>
                    <a:pt x="4" y="28"/>
                  </a:lnTo>
                  <a:lnTo>
                    <a:pt x="2" y="32"/>
                  </a:lnTo>
                  <a:lnTo>
                    <a:pt x="0" y="38"/>
                  </a:lnTo>
                  <a:lnTo>
                    <a:pt x="0" y="38"/>
                  </a:lnTo>
                  <a:lnTo>
                    <a:pt x="6" y="50"/>
                  </a:lnTo>
                  <a:lnTo>
                    <a:pt x="6"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0" name="Freeform 71"/>
            <p:cNvSpPr/>
            <p:nvPr/>
          </p:nvSpPr>
          <p:spPr bwMode="auto">
            <a:xfrm>
              <a:off x="3255963" y="1341438"/>
              <a:ext cx="28575" cy="50800"/>
            </a:xfrm>
            <a:custGeom>
              <a:avLst/>
              <a:gdLst/>
              <a:ahLst/>
              <a:cxnLst>
                <a:cxn ang="0">
                  <a:pos x="2" y="16"/>
                </a:cxn>
                <a:cxn ang="0">
                  <a:pos x="2" y="16"/>
                </a:cxn>
                <a:cxn ang="0">
                  <a:pos x="0" y="24"/>
                </a:cxn>
                <a:cxn ang="0">
                  <a:pos x="0" y="24"/>
                </a:cxn>
                <a:cxn ang="0">
                  <a:pos x="2" y="24"/>
                </a:cxn>
                <a:cxn ang="0">
                  <a:pos x="2" y="24"/>
                </a:cxn>
                <a:cxn ang="0">
                  <a:pos x="18" y="32"/>
                </a:cxn>
                <a:cxn ang="0">
                  <a:pos x="18" y="32"/>
                </a:cxn>
                <a:cxn ang="0">
                  <a:pos x="6" y="0"/>
                </a:cxn>
                <a:cxn ang="0">
                  <a:pos x="6" y="0"/>
                </a:cxn>
                <a:cxn ang="0">
                  <a:pos x="4" y="8"/>
                </a:cxn>
                <a:cxn ang="0">
                  <a:pos x="2" y="16"/>
                </a:cxn>
                <a:cxn ang="0">
                  <a:pos x="2" y="16"/>
                </a:cxn>
              </a:cxnLst>
              <a:rect l="0" t="0" r="r" b="b"/>
              <a:pathLst>
                <a:path w="18" h="32">
                  <a:moveTo>
                    <a:pt x="2" y="16"/>
                  </a:moveTo>
                  <a:lnTo>
                    <a:pt x="2" y="16"/>
                  </a:lnTo>
                  <a:lnTo>
                    <a:pt x="0" y="24"/>
                  </a:lnTo>
                  <a:lnTo>
                    <a:pt x="0" y="24"/>
                  </a:lnTo>
                  <a:lnTo>
                    <a:pt x="2" y="24"/>
                  </a:lnTo>
                  <a:lnTo>
                    <a:pt x="2" y="24"/>
                  </a:lnTo>
                  <a:lnTo>
                    <a:pt x="18" y="32"/>
                  </a:lnTo>
                  <a:lnTo>
                    <a:pt x="18" y="32"/>
                  </a:lnTo>
                  <a:lnTo>
                    <a:pt x="6" y="0"/>
                  </a:lnTo>
                  <a:lnTo>
                    <a:pt x="6" y="0"/>
                  </a:lnTo>
                  <a:lnTo>
                    <a:pt x="4" y="8"/>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1" name="Freeform 72"/>
            <p:cNvSpPr/>
            <p:nvPr/>
          </p:nvSpPr>
          <p:spPr bwMode="auto">
            <a:xfrm>
              <a:off x="3252788" y="1385888"/>
              <a:ext cx="47625" cy="41275"/>
            </a:xfrm>
            <a:custGeom>
              <a:avLst/>
              <a:gdLst/>
              <a:ahLst/>
              <a:cxnLst>
                <a:cxn ang="0">
                  <a:pos x="10" y="18"/>
                </a:cxn>
                <a:cxn ang="0">
                  <a:pos x="10" y="18"/>
                </a:cxn>
                <a:cxn ang="0">
                  <a:pos x="24" y="24"/>
                </a:cxn>
                <a:cxn ang="0">
                  <a:pos x="24" y="24"/>
                </a:cxn>
                <a:cxn ang="0">
                  <a:pos x="30" y="26"/>
                </a:cxn>
                <a:cxn ang="0">
                  <a:pos x="30" y="26"/>
                </a:cxn>
                <a:cxn ang="0">
                  <a:pos x="26" y="18"/>
                </a:cxn>
                <a:cxn ang="0">
                  <a:pos x="26" y="18"/>
                </a:cxn>
                <a:cxn ang="0">
                  <a:pos x="24" y="14"/>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8"/>
                  </a:lnTo>
                  <a:lnTo>
                    <a:pt x="26" y="18"/>
                  </a:lnTo>
                  <a:lnTo>
                    <a:pt x="24" y="14"/>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2" name="Freeform 73"/>
            <p:cNvSpPr/>
            <p:nvPr/>
          </p:nvSpPr>
          <p:spPr bwMode="auto">
            <a:xfrm>
              <a:off x="3252788" y="1417638"/>
              <a:ext cx="63500" cy="44450"/>
            </a:xfrm>
            <a:custGeom>
              <a:avLst/>
              <a:gdLst/>
              <a:ahLst/>
              <a:cxnLst>
                <a:cxn ang="0">
                  <a:pos x="4" y="14"/>
                </a:cxn>
                <a:cxn ang="0">
                  <a:pos x="4" y="14"/>
                </a:cxn>
                <a:cxn ang="0">
                  <a:pos x="16" y="20"/>
                </a:cxn>
                <a:cxn ang="0">
                  <a:pos x="16" y="20"/>
                </a:cxn>
                <a:cxn ang="0">
                  <a:pos x="40" y="28"/>
                </a:cxn>
                <a:cxn ang="0">
                  <a:pos x="40" y="28"/>
                </a:cxn>
                <a:cxn ang="0">
                  <a:pos x="34" y="16"/>
                </a:cxn>
                <a:cxn ang="0">
                  <a:pos x="34" y="16"/>
                </a:cxn>
                <a:cxn ang="0">
                  <a:pos x="32" y="12"/>
                </a:cxn>
                <a:cxn ang="0">
                  <a:pos x="28" y="10"/>
                </a:cxn>
                <a:cxn ang="0">
                  <a:pos x="28" y="10"/>
                </a:cxn>
                <a:cxn ang="0">
                  <a:pos x="0" y="0"/>
                </a:cxn>
                <a:cxn ang="0">
                  <a:pos x="0" y="0"/>
                </a:cxn>
                <a:cxn ang="0">
                  <a:pos x="0" y="8"/>
                </a:cxn>
                <a:cxn ang="0">
                  <a:pos x="2" y="12"/>
                </a:cxn>
                <a:cxn ang="0">
                  <a:pos x="4" y="14"/>
                </a:cxn>
                <a:cxn ang="0">
                  <a:pos x="4" y="14"/>
                </a:cxn>
              </a:cxnLst>
              <a:rect l="0" t="0" r="r" b="b"/>
              <a:pathLst>
                <a:path w="40" h="28">
                  <a:moveTo>
                    <a:pt x="4" y="14"/>
                  </a:moveTo>
                  <a:lnTo>
                    <a:pt x="4" y="14"/>
                  </a:lnTo>
                  <a:lnTo>
                    <a:pt x="16" y="20"/>
                  </a:lnTo>
                  <a:lnTo>
                    <a:pt x="16" y="20"/>
                  </a:lnTo>
                  <a:lnTo>
                    <a:pt x="40" y="28"/>
                  </a:lnTo>
                  <a:lnTo>
                    <a:pt x="40" y="28"/>
                  </a:lnTo>
                  <a:lnTo>
                    <a:pt x="34" y="16"/>
                  </a:lnTo>
                  <a:lnTo>
                    <a:pt x="34" y="16"/>
                  </a:lnTo>
                  <a:lnTo>
                    <a:pt x="32" y="12"/>
                  </a:lnTo>
                  <a:lnTo>
                    <a:pt x="28" y="10"/>
                  </a:lnTo>
                  <a:lnTo>
                    <a:pt x="28" y="10"/>
                  </a:lnTo>
                  <a:lnTo>
                    <a:pt x="0" y="0"/>
                  </a:lnTo>
                  <a:lnTo>
                    <a:pt x="0" y="0"/>
                  </a:lnTo>
                  <a:lnTo>
                    <a:pt x="0"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3" name="Freeform 74"/>
            <p:cNvSpPr/>
            <p:nvPr/>
          </p:nvSpPr>
          <p:spPr bwMode="auto">
            <a:xfrm>
              <a:off x="3259138" y="1446213"/>
              <a:ext cx="66675" cy="47625"/>
            </a:xfrm>
            <a:custGeom>
              <a:avLst/>
              <a:gdLst/>
              <a:ahLst/>
              <a:cxnLst>
                <a:cxn ang="0">
                  <a:pos x="42" y="30"/>
                </a:cxn>
                <a:cxn ang="0">
                  <a:pos x="42" y="30"/>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30"/>
                </a:cxn>
                <a:cxn ang="0">
                  <a:pos x="42" y="30"/>
                </a:cxn>
              </a:cxnLst>
              <a:rect l="0" t="0" r="r" b="b"/>
              <a:pathLst>
                <a:path w="42" h="30">
                  <a:moveTo>
                    <a:pt x="42" y="30"/>
                  </a:moveTo>
                  <a:lnTo>
                    <a:pt x="42" y="30"/>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30"/>
                  </a:lnTo>
                  <a:lnTo>
                    <a:pt x="42"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4" name="Freeform 75"/>
            <p:cNvSpPr/>
            <p:nvPr/>
          </p:nvSpPr>
          <p:spPr bwMode="auto">
            <a:xfrm>
              <a:off x="3132138" y="1303338"/>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5" name="Freeform 76"/>
            <p:cNvSpPr/>
            <p:nvPr/>
          </p:nvSpPr>
          <p:spPr bwMode="auto">
            <a:xfrm>
              <a:off x="3160713" y="1325563"/>
              <a:ext cx="28575" cy="63500"/>
            </a:xfrm>
            <a:custGeom>
              <a:avLst/>
              <a:gdLst/>
              <a:ahLst/>
              <a:cxnLst>
                <a:cxn ang="0">
                  <a:pos x="4" y="30"/>
                </a:cxn>
                <a:cxn ang="0">
                  <a:pos x="4" y="30"/>
                </a:cxn>
                <a:cxn ang="0">
                  <a:pos x="8" y="40"/>
                </a:cxn>
                <a:cxn ang="0">
                  <a:pos x="8" y="40"/>
                </a:cxn>
                <a:cxn ang="0">
                  <a:pos x="10" y="34"/>
                </a:cxn>
                <a:cxn ang="0">
                  <a:pos x="10" y="34"/>
                </a:cxn>
                <a:cxn ang="0">
                  <a:pos x="16" y="20"/>
                </a:cxn>
                <a:cxn ang="0">
                  <a:pos x="16" y="20"/>
                </a:cxn>
                <a:cxn ang="0">
                  <a:pos x="18" y="10"/>
                </a:cxn>
                <a:cxn ang="0">
                  <a:pos x="18" y="10"/>
                </a:cxn>
                <a:cxn ang="0">
                  <a:pos x="18" y="8"/>
                </a:cxn>
                <a:cxn ang="0">
                  <a:pos x="14" y="4"/>
                </a:cxn>
                <a:cxn ang="0">
                  <a:pos x="8" y="0"/>
                </a:cxn>
                <a:cxn ang="0">
                  <a:pos x="8" y="0"/>
                </a:cxn>
                <a:cxn ang="0">
                  <a:pos x="0" y="22"/>
                </a:cxn>
                <a:cxn ang="0">
                  <a:pos x="0" y="22"/>
                </a:cxn>
                <a:cxn ang="0">
                  <a:pos x="2" y="26"/>
                </a:cxn>
                <a:cxn ang="0">
                  <a:pos x="4" y="30"/>
                </a:cxn>
                <a:cxn ang="0">
                  <a:pos x="4" y="30"/>
                </a:cxn>
              </a:cxnLst>
              <a:rect l="0" t="0" r="r" b="b"/>
              <a:pathLst>
                <a:path w="18" h="40">
                  <a:moveTo>
                    <a:pt x="4" y="30"/>
                  </a:moveTo>
                  <a:lnTo>
                    <a:pt x="4" y="30"/>
                  </a:lnTo>
                  <a:lnTo>
                    <a:pt x="8" y="40"/>
                  </a:lnTo>
                  <a:lnTo>
                    <a:pt x="8" y="40"/>
                  </a:lnTo>
                  <a:lnTo>
                    <a:pt x="10" y="34"/>
                  </a:lnTo>
                  <a:lnTo>
                    <a:pt x="10" y="34"/>
                  </a:lnTo>
                  <a:lnTo>
                    <a:pt x="16" y="20"/>
                  </a:lnTo>
                  <a:lnTo>
                    <a:pt x="16" y="20"/>
                  </a:lnTo>
                  <a:lnTo>
                    <a:pt x="18" y="10"/>
                  </a:lnTo>
                  <a:lnTo>
                    <a:pt x="18" y="10"/>
                  </a:lnTo>
                  <a:lnTo>
                    <a:pt x="18" y="8"/>
                  </a:lnTo>
                  <a:lnTo>
                    <a:pt x="14" y="4"/>
                  </a:lnTo>
                  <a:lnTo>
                    <a:pt x="8" y="0"/>
                  </a:lnTo>
                  <a:lnTo>
                    <a:pt x="8" y="0"/>
                  </a:lnTo>
                  <a:lnTo>
                    <a:pt x="0" y="22"/>
                  </a:lnTo>
                  <a:lnTo>
                    <a:pt x="0" y="22"/>
                  </a:lnTo>
                  <a:lnTo>
                    <a:pt x="2" y="26"/>
                  </a:lnTo>
                  <a:lnTo>
                    <a:pt x="4" y="30"/>
                  </a:lnTo>
                  <a:lnTo>
                    <a:pt x="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6" name="Freeform 77"/>
            <p:cNvSpPr/>
            <p:nvPr/>
          </p:nvSpPr>
          <p:spPr bwMode="auto">
            <a:xfrm>
              <a:off x="3179763" y="1347788"/>
              <a:ext cx="28575" cy="76200"/>
            </a:xfrm>
            <a:custGeom>
              <a:avLst/>
              <a:gdLst/>
              <a:ahLst/>
              <a:cxnLst>
                <a:cxn ang="0">
                  <a:pos x="0" y="34"/>
                </a:cxn>
                <a:cxn ang="0">
                  <a:pos x="0" y="34"/>
                </a:cxn>
                <a:cxn ang="0">
                  <a:pos x="6" y="48"/>
                </a:cxn>
                <a:cxn ang="0">
                  <a:pos x="6" y="48"/>
                </a:cxn>
                <a:cxn ang="0">
                  <a:pos x="14" y="24"/>
                </a:cxn>
                <a:cxn ang="0">
                  <a:pos x="14" y="24"/>
                </a:cxn>
                <a:cxn ang="0">
                  <a:pos x="18" y="12"/>
                </a:cxn>
                <a:cxn ang="0">
                  <a:pos x="18" y="12"/>
                </a:cxn>
                <a:cxn ang="0">
                  <a:pos x="18" y="8"/>
                </a:cxn>
                <a:cxn ang="0">
                  <a:pos x="16" y="4"/>
                </a:cxn>
                <a:cxn ang="0">
                  <a:pos x="10" y="0"/>
                </a:cxn>
                <a:cxn ang="0">
                  <a:pos x="10" y="0"/>
                </a:cxn>
                <a:cxn ang="0">
                  <a:pos x="0" y="26"/>
                </a:cxn>
                <a:cxn ang="0">
                  <a:pos x="0" y="26"/>
                </a:cxn>
                <a:cxn ang="0">
                  <a:pos x="0" y="30"/>
                </a:cxn>
                <a:cxn ang="0">
                  <a:pos x="0" y="34"/>
                </a:cxn>
                <a:cxn ang="0">
                  <a:pos x="0" y="34"/>
                </a:cxn>
              </a:cxnLst>
              <a:rect l="0" t="0" r="r" b="b"/>
              <a:pathLst>
                <a:path w="18" h="48">
                  <a:moveTo>
                    <a:pt x="0" y="34"/>
                  </a:moveTo>
                  <a:lnTo>
                    <a:pt x="0" y="34"/>
                  </a:lnTo>
                  <a:lnTo>
                    <a:pt x="6" y="48"/>
                  </a:lnTo>
                  <a:lnTo>
                    <a:pt x="6" y="48"/>
                  </a:lnTo>
                  <a:lnTo>
                    <a:pt x="14" y="24"/>
                  </a:lnTo>
                  <a:lnTo>
                    <a:pt x="14" y="24"/>
                  </a:lnTo>
                  <a:lnTo>
                    <a:pt x="18" y="12"/>
                  </a:lnTo>
                  <a:lnTo>
                    <a:pt x="18" y="12"/>
                  </a:lnTo>
                  <a:lnTo>
                    <a:pt x="18" y="8"/>
                  </a:lnTo>
                  <a:lnTo>
                    <a:pt x="16" y="4"/>
                  </a:lnTo>
                  <a:lnTo>
                    <a:pt x="10" y="0"/>
                  </a:lnTo>
                  <a:lnTo>
                    <a:pt x="10" y="0"/>
                  </a:lnTo>
                  <a:lnTo>
                    <a:pt x="0" y="26"/>
                  </a:lnTo>
                  <a:lnTo>
                    <a:pt x="0" y="26"/>
                  </a:lnTo>
                  <a:lnTo>
                    <a:pt x="0" y="30"/>
                  </a:lnTo>
                  <a:lnTo>
                    <a:pt x="0" y="34"/>
                  </a:lnTo>
                  <a:lnTo>
                    <a:pt x="0"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7" name="Freeform 78"/>
            <p:cNvSpPr/>
            <p:nvPr/>
          </p:nvSpPr>
          <p:spPr bwMode="auto">
            <a:xfrm>
              <a:off x="3192463" y="1373188"/>
              <a:ext cx="28575" cy="79375"/>
            </a:xfrm>
            <a:custGeom>
              <a:avLst/>
              <a:gdLst/>
              <a:ahLst/>
              <a:cxnLst>
                <a:cxn ang="0">
                  <a:pos x="14" y="0"/>
                </a:cxn>
                <a:cxn ang="0">
                  <a:pos x="14" y="0"/>
                </a:cxn>
                <a:cxn ang="0">
                  <a:pos x="4" y="28"/>
                </a:cxn>
                <a:cxn ang="0">
                  <a:pos x="4" y="28"/>
                </a:cxn>
                <a:cxn ang="0">
                  <a:pos x="2" y="32"/>
                </a:cxn>
                <a:cxn ang="0">
                  <a:pos x="0" y="36"/>
                </a:cxn>
                <a:cxn ang="0">
                  <a:pos x="0" y="36"/>
                </a:cxn>
                <a:cxn ang="0">
                  <a:pos x="6" y="50"/>
                </a:cxn>
                <a:cxn ang="0">
                  <a:pos x="6" y="50"/>
                </a:cxn>
                <a:cxn ang="0">
                  <a:pos x="10" y="44"/>
                </a:cxn>
                <a:cxn ang="0">
                  <a:pos x="14" y="38"/>
                </a:cxn>
                <a:cxn ang="0">
                  <a:pos x="18" y="26"/>
                </a:cxn>
                <a:cxn ang="0">
                  <a:pos x="18" y="12"/>
                </a:cxn>
                <a:cxn ang="0">
                  <a:pos x="14" y="0"/>
                </a:cxn>
                <a:cxn ang="0">
                  <a:pos x="14" y="0"/>
                </a:cxn>
              </a:cxnLst>
              <a:rect l="0" t="0" r="r" b="b"/>
              <a:pathLst>
                <a:path w="18" h="50">
                  <a:moveTo>
                    <a:pt x="14" y="0"/>
                  </a:moveTo>
                  <a:lnTo>
                    <a:pt x="14" y="0"/>
                  </a:lnTo>
                  <a:lnTo>
                    <a:pt x="4" y="28"/>
                  </a:lnTo>
                  <a:lnTo>
                    <a:pt x="4" y="28"/>
                  </a:lnTo>
                  <a:lnTo>
                    <a:pt x="2" y="32"/>
                  </a:lnTo>
                  <a:lnTo>
                    <a:pt x="0" y="36"/>
                  </a:lnTo>
                  <a:lnTo>
                    <a:pt x="0" y="36"/>
                  </a:lnTo>
                  <a:lnTo>
                    <a:pt x="6" y="50"/>
                  </a:lnTo>
                  <a:lnTo>
                    <a:pt x="6" y="50"/>
                  </a:lnTo>
                  <a:lnTo>
                    <a:pt x="10" y="44"/>
                  </a:lnTo>
                  <a:lnTo>
                    <a:pt x="14" y="38"/>
                  </a:lnTo>
                  <a:lnTo>
                    <a:pt x="18" y="26"/>
                  </a:lnTo>
                  <a:lnTo>
                    <a:pt x="18" y="12"/>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8" name="Freeform 79"/>
            <p:cNvSpPr/>
            <p:nvPr/>
          </p:nvSpPr>
          <p:spPr bwMode="auto">
            <a:xfrm>
              <a:off x="3119438" y="1306513"/>
              <a:ext cx="28575" cy="50800"/>
            </a:xfrm>
            <a:custGeom>
              <a:avLst/>
              <a:gdLst/>
              <a:ahLst/>
              <a:cxnLst>
                <a:cxn ang="0">
                  <a:pos x="18" y="32"/>
                </a:cxn>
                <a:cxn ang="0">
                  <a:pos x="18" y="32"/>
                </a:cxn>
                <a:cxn ang="0">
                  <a:pos x="4" y="0"/>
                </a:cxn>
                <a:cxn ang="0">
                  <a:pos x="4" y="0"/>
                </a:cxn>
                <a:cxn ang="0">
                  <a:pos x="4" y="8"/>
                </a:cxn>
                <a:cxn ang="0">
                  <a:pos x="2" y="16"/>
                </a:cxn>
                <a:cxn ang="0">
                  <a:pos x="2" y="16"/>
                </a:cxn>
                <a:cxn ang="0">
                  <a:pos x="0" y="24"/>
                </a:cxn>
                <a:cxn ang="0">
                  <a:pos x="0" y="24"/>
                </a:cxn>
                <a:cxn ang="0">
                  <a:pos x="2" y="24"/>
                </a:cxn>
                <a:cxn ang="0">
                  <a:pos x="2" y="24"/>
                </a:cxn>
                <a:cxn ang="0">
                  <a:pos x="18" y="32"/>
                </a:cxn>
                <a:cxn ang="0">
                  <a:pos x="18" y="32"/>
                </a:cxn>
              </a:cxnLst>
              <a:rect l="0" t="0" r="r" b="b"/>
              <a:pathLst>
                <a:path w="18" h="32">
                  <a:moveTo>
                    <a:pt x="18" y="32"/>
                  </a:moveTo>
                  <a:lnTo>
                    <a:pt x="18" y="32"/>
                  </a:lnTo>
                  <a:lnTo>
                    <a:pt x="4" y="0"/>
                  </a:lnTo>
                  <a:lnTo>
                    <a:pt x="4" y="0"/>
                  </a:lnTo>
                  <a:lnTo>
                    <a:pt x="4" y="8"/>
                  </a:lnTo>
                  <a:lnTo>
                    <a:pt x="2" y="16"/>
                  </a:lnTo>
                  <a:lnTo>
                    <a:pt x="2" y="16"/>
                  </a:lnTo>
                  <a:lnTo>
                    <a:pt x="0" y="24"/>
                  </a:lnTo>
                  <a:lnTo>
                    <a:pt x="0" y="24"/>
                  </a:lnTo>
                  <a:lnTo>
                    <a:pt x="2" y="24"/>
                  </a:lnTo>
                  <a:lnTo>
                    <a:pt x="2" y="24"/>
                  </a:lnTo>
                  <a:lnTo>
                    <a:pt x="18" y="32"/>
                  </a:lnTo>
                  <a:lnTo>
                    <a:pt x="18"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9" name="Freeform 80"/>
            <p:cNvSpPr/>
            <p:nvPr/>
          </p:nvSpPr>
          <p:spPr bwMode="auto">
            <a:xfrm>
              <a:off x="3116263" y="1350963"/>
              <a:ext cx="47625" cy="41275"/>
            </a:xfrm>
            <a:custGeom>
              <a:avLst/>
              <a:gdLst/>
              <a:ahLst/>
              <a:cxnLst>
                <a:cxn ang="0">
                  <a:pos x="10" y="18"/>
                </a:cxn>
                <a:cxn ang="0">
                  <a:pos x="10" y="18"/>
                </a:cxn>
                <a:cxn ang="0">
                  <a:pos x="24" y="24"/>
                </a:cxn>
                <a:cxn ang="0">
                  <a:pos x="24" y="24"/>
                </a:cxn>
                <a:cxn ang="0">
                  <a:pos x="30" y="26"/>
                </a:cxn>
                <a:cxn ang="0">
                  <a:pos x="30" y="26"/>
                </a:cxn>
                <a:cxn ang="0">
                  <a:pos x="26" y="16"/>
                </a:cxn>
                <a:cxn ang="0">
                  <a:pos x="26" y="16"/>
                </a:cxn>
                <a:cxn ang="0">
                  <a:pos x="24" y="12"/>
                </a:cxn>
                <a:cxn ang="0">
                  <a:pos x="22" y="10"/>
                </a:cxn>
                <a:cxn ang="0">
                  <a:pos x="22" y="10"/>
                </a:cxn>
                <a:cxn ang="0">
                  <a:pos x="0" y="0"/>
                </a:cxn>
                <a:cxn ang="0">
                  <a:pos x="0"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6"/>
                  </a:lnTo>
                  <a:lnTo>
                    <a:pt x="26" y="16"/>
                  </a:lnTo>
                  <a:lnTo>
                    <a:pt x="24" y="12"/>
                  </a:lnTo>
                  <a:lnTo>
                    <a:pt x="22" y="10"/>
                  </a:lnTo>
                  <a:lnTo>
                    <a:pt x="22" y="10"/>
                  </a:lnTo>
                  <a:lnTo>
                    <a:pt x="0" y="0"/>
                  </a:lnTo>
                  <a:lnTo>
                    <a:pt x="0"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0" name="Freeform 81"/>
            <p:cNvSpPr/>
            <p:nvPr/>
          </p:nvSpPr>
          <p:spPr bwMode="auto">
            <a:xfrm>
              <a:off x="3116263" y="1382713"/>
              <a:ext cx="60325" cy="44450"/>
            </a:xfrm>
            <a:custGeom>
              <a:avLst/>
              <a:gdLst/>
              <a:ahLst/>
              <a:cxnLst>
                <a:cxn ang="0">
                  <a:pos x="26" y="10"/>
                </a:cxn>
                <a:cxn ang="0">
                  <a:pos x="26" y="10"/>
                </a:cxn>
                <a:cxn ang="0">
                  <a:pos x="0" y="0"/>
                </a:cxn>
                <a:cxn ang="0">
                  <a:pos x="0" y="0"/>
                </a:cxn>
                <a:cxn ang="0">
                  <a:pos x="0" y="8"/>
                </a:cxn>
                <a:cxn ang="0">
                  <a:pos x="2" y="12"/>
                </a:cxn>
                <a:cxn ang="0">
                  <a:pos x="4" y="14"/>
                </a:cxn>
                <a:cxn ang="0">
                  <a:pos x="4" y="14"/>
                </a:cxn>
                <a:cxn ang="0">
                  <a:pos x="16" y="18"/>
                </a:cxn>
                <a:cxn ang="0">
                  <a:pos x="16" y="18"/>
                </a:cxn>
                <a:cxn ang="0">
                  <a:pos x="38" y="28"/>
                </a:cxn>
                <a:cxn ang="0">
                  <a:pos x="38" y="28"/>
                </a:cxn>
                <a:cxn ang="0">
                  <a:pos x="34" y="16"/>
                </a:cxn>
                <a:cxn ang="0">
                  <a:pos x="34" y="16"/>
                </a:cxn>
                <a:cxn ang="0">
                  <a:pos x="30" y="12"/>
                </a:cxn>
                <a:cxn ang="0">
                  <a:pos x="26" y="10"/>
                </a:cxn>
                <a:cxn ang="0">
                  <a:pos x="26" y="10"/>
                </a:cxn>
              </a:cxnLst>
              <a:rect l="0" t="0" r="r" b="b"/>
              <a:pathLst>
                <a:path w="38" h="28">
                  <a:moveTo>
                    <a:pt x="26" y="10"/>
                  </a:moveTo>
                  <a:lnTo>
                    <a:pt x="26" y="10"/>
                  </a:lnTo>
                  <a:lnTo>
                    <a:pt x="0" y="0"/>
                  </a:lnTo>
                  <a:lnTo>
                    <a:pt x="0" y="0"/>
                  </a:lnTo>
                  <a:lnTo>
                    <a:pt x="0" y="8"/>
                  </a:lnTo>
                  <a:lnTo>
                    <a:pt x="2" y="12"/>
                  </a:lnTo>
                  <a:lnTo>
                    <a:pt x="4" y="14"/>
                  </a:lnTo>
                  <a:lnTo>
                    <a:pt x="4" y="14"/>
                  </a:lnTo>
                  <a:lnTo>
                    <a:pt x="16" y="18"/>
                  </a:lnTo>
                  <a:lnTo>
                    <a:pt x="16" y="18"/>
                  </a:lnTo>
                  <a:lnTo>
                    <a:pt x="38" y="28"/>
                  </a:lnTo>
                  <a:lnTo>
                    <a:pt x="38" y="28"/>
                  </a:lnTo>
                  <a:lnTo>
                    <a:pt x="34" y="16"/>
                  </a:lnTo>
                  <a:lnTo>
                    <a:pt x="34" y="16"/>
                  </a:lnTo>
                  <a:lnTo>
                    <a:pt x="30" y="12"/>
                  </a:lnTo>
                  <a:lnTo>
                    <a:pt x="26" y="10"/>
                  </a:lnTo>
                  <a:lnTo>
                    <a:pt x="2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1" name="Freeform 82"/>
            <p:cNvSpPr/>
            <p:nvPr/>
          </p:nvSpPr>
          <p:spPr bwMode="auto">
            <a:xfrm>
              <a:off x="3122613" y="1411288"/>
              <a:ext cx="66675" cy="44450"/>
            </a:xfrm>
            <a:custGeom>
              <a:avLst/>
              <a:gdLst/>
              <a:ahLst/>
              <a:cxnLst>
                <a:cxn ang="0">
                  <a:pos x="42" y="28"/>
                </a:cxn>
                <a:cxn ang="0">
                  <a:pos x="42" y="28"/>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28"/>
                </a:cxn>
                <a:cxn ang="0">
                  <a:pos x="42" y="28"/>
                </a:cxn>
              </a:cxnLst>
              <a:rect l="0" t="0" r="r" b="b"/>
              <a:pathLst>
                <a:path w="42" h="28">
                  <a:moveTo>
                    <a:pt x="42" y="28"/>
                  </a:moveTo>
                  <a:lnTo>
                    <a:pt x="42" y="28"/>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2" name="Freeform 83"/>
            <p:cNvSpPr/>
            <p:nvPr/>
          </p:nvSpPr>
          <p:spPr bwMode="auto">
            <a:xfrm>
              <a:off x="3630613" y="1160463"/>
              <a:ext cx="31750" cy="50800"/>
            </a:xfrm>
            <a:custGeom>
              <a:avLst/>
              <a:gdLst/>
              <a:ahLst/>
              <a:cxnLst>
                <a:cxn ang="0">
                  <a:pos x="20" y="14"/>
                </a:cxn>
                <a:cxn ang="0">
                  <a:pos x="20" y="14"/>
                </a:cxn>
                <a:cxn ang="0">
                  <a:pos x="20" y="12"/>
                </a:cxn>
                <a:cxn ang="0">
                  <a:pos x="20" y="12"/>
                </a:cxn>
                <a:cxn ang="0">
                  <a:pos x="14" y="8"/>
                </a:cxn>
                <a:cxn ang="0">
                  <a:pos x="14" y="8"/>
                </a:cxn>
                <a:cxn ang="0">
                  <a:pos x="6" y="4"/>
                </a:cxn>
                <a:cxn ang="0">
                  <a:pos x="0" y="0"/>
                </a:cxn>
                <a:cxn ang="0">
                  <a:pos x="0" y="0"/>
                </a:cxn>
                <a:cxn ang="0">
                  <a:pos x="14" y="32"/>
                </a:cxn>
                <a:cxn ang="0">
                  <a:pos x="14" y="32"/>
                </a:cxn>
                <a:cxn ang="0">
                  <a:pos x="20" y="14"/>
                </a:cxn>
                <a:cxn ang="0">
                  <a:pos x="20" y="14"/>
                </a:cxn>
              </a:cxnLst>
              <a:rect l="0" t="0" r="r" b="b"/>
              <a:pathLst>
                <a:path w="20" h="32">
                  <a:moveTo>
                    <a:pt x="20" y="14"/>
                  </a:moveTo>
                  <a:lnTo>
                    <a:pt x="20" y="14"/>
                  </a:lnTo>
                  <a:lnTo>
                    <a:pt x="20" y="12"/>
                  </a:lnTo>
                  <a:lnTo>
                    <a:pt x="20" y="12"/>
                  </a:lnTo>
                  <a:lnTo>
                    <a:pt x="14" y="8"/>
                  </a:lnTo>
                  <a:lnTo>
                    <a:pt x="14" y="8"/>
                  </a:lnTo>
                  <a:lnTo>
                    <a:pt x="6" y="4"/>
                  </a:lnTo>
                  <a:lnTo>
                    <a:pt x="0" y="0"/>
                  </a:lnTo>
                  <a:lnTo>
                    <a:pt x="0" y="0"/>
                  </a:lnTo>
                  <a:lnTo>
                    <a:pt x="14" y="32"/>
                  </a:lnTo>
                  <a:lnTo>
                    <a:pt x="14" y="32"/>
                  </a:lnTo>
                  <a:lnTo>
                    <a:pt x="20" y="14"/>
                  </a:lnTo>
                  <a:lnTo>
                    <a:pt x="2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3" name="Freeform 84"/>
            <p:cNvSpPr/>
            <p:nvPr/>
          </p:nvSpPr>
          <p:spPr bwMode="auto">
            <a:xfrm>
              <a:off x="3656013" y="1182688"/>
              <a:ext cx="31750" cy="63500"/>
            </a:xfrm>
            <a:custGeom>
              <a:avLst/>
              <a:gdLst/>
              <a:ahLst/>
              <a:cxnLst>
                <a:cxn ang="0">
                  <a:pos x="8" y="0"/>
                </a:cxn>
                <a:cxn ang="0">
                  <a:pos x="8" y="0"/>
                </a:cxn>
                <a:cxn ang="0">
                  <a:pos x="0" y="22"/>
                </a:cxn>
                <a:cxn ang="0">
                  <a:pos x="0" y="22"/>
                </a:cxn>
                <a:cxn ang="0">
                  <a:pos x="2" y="26"/>
                </a:cxn>
                <a:cxn ang="0">
                  <a:pos x="4" y="30"/>
                </a:cxn>
                <a:cxn ang="0">
                  <a:pos x="4" y="30"/>
                </a:cxn>
                <a:cxn ang="0">
                  <a:pos x="8" y="40"/>
                </a:cxn>
                <a:cxn ang="0">
                  <a:pos x="8" y="40"/>
                </a:cxn>
                <a:cxn ang="0">
                  <a:pos x="10" y="32"/>
                </a:cxn>
                <a:cxn ang="0">
                  <a:pos x="10" y="32"/>
                </a:cxn>
                <a:cxn ang="0">
                  <a:pos x="16" y="20"/>
                </a:cxn>
                <a:cxn ang="0">
                  <a:pos x="16" y="20"/>
                </a:cxn>
                <a:cxn ang="0">
                  <a:pos x="20" y="10"/>
                </a:cxn>
                <a:cxn ang="0">
                  <a:pos x="20" y="10"/>
                </a:cxn>
                <a:cxn ang="0">
                  <a:pos x="18" y="8"/>
                </a:cxn>
                <a:cxn ang="0">
                  <a:pos x="14" y="4"/>
                </a:cxn>
                <a:cxn ang="0">
                  <a:pos x="8" y="0"/>
                </a:cxn>
                <a:cxn ang="0">
                  <a:pos x="8" y="0"/>
                </a:cxn>
              </a:cxnLst>
              <a:rect l="0" t="0" r="r" b="b"/>
              <a:pathLst>
                <a:path w="20" h="40">
                  <a:moveTo>
                    <a:pt x="8" y="0"/>
                  </a:moveTo>
                  <a:lnTo>
                    <a:pt x="8" y="0"/>
                  </a:lnTo>
                  <a:lnTo>
                    <a:pt x="0" y="22"/>
                  </a:lnTo>
                  <a:lnTo>
                    <a:pt x="0" y="22"/>
                  </a:lnTo>
                  <a:lnTo>
                    <a:pt x="2" y="26"/>
                  </a:lnTo>
                  <a:lnTo>
                    <a:pt x="4" y="30"/>
                  </a:lnTo>
                  <a:lnTo>
                    <a:pt x="4" y="30"/>
                  </a:lnTo>
                  <a:lnTo>
                    <a:pt x="8" y="40"/>
                  </a:lnTo>
                  <a:lnTo>
                    <a:pt x="8" y="40"/>
                  </a:lnTo>
                  <a:lnTo>
                    <a:pt x="10" y="32"/>
                  </a:lnTo>
                  <a:lnTo>
                    <a:pt x="10" y="32"/>
                  </a:lnTo>
                  <a:lnTo>
                    <a:pt x="16" y="20"/>
                  </a:lnTo>
                  <a:lnTo>
                    <a:pt x="16" y="20"/>
                  </a:lnTo>
                  <a:lnTo>
                    <a:pt x="20" y="10"/>
                  </a:lnTo>
                  <a:lnTo>
                    <a:pt x="20" y="10"/>
                  </a:lnTo>
                  <a:lnTo>
                    <a:pt x="18" y="8"/>
                  </a:lnTo>
                  <a:lnTo>
                    <a:pt x="14" y="4"/>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4" name="Freeform 85"/>
            <p:cNvSpPr/>
            <p:nvPr/>
          </p:nvSpPr>
          <p:spPr bwMode="auto">
            <a:xfrm>
              <a:off x="3675063" y="1201738"/>
              <a:ext cx="28575" cy="76200"/>
            </a:xfrm>
            <a:custGeom>
              <a:avLst/>
              <a:gdLst/>
              <a:ahLst/>
              <a:cxnLst>
                <a:cxn ang="0">
                  <a:pos x="2" y="28"/>
                </a:cxn>
                <a:cxn ang="0">
                  <a:pos x="2" y="28"/>
                </a:cxn>
                <a:cxn ang="0">
                  <a:pos x="0" y="32"/>
                </a:cxn>
                <a:cxn ang="0">
                  <a:pos x="0" y="36"/>
                </a:cxn>
                <a:cxn ang="0">
                  <a:pos x="0" y="36"/>
                </a:cxn>
                <a:cxn ang="0">
                  <a:pos x="6" y="48"/>
                </a:cxn>
                <a:cxn ang="0">
                  <a:pos x="6" y="48"/>
                </a:cxn>
                <a:cxn ang="0">
                  <a:pos x="14" y="26"/>
                </a:cxn>
                <a:cxn ang="0">
                  <a:pos x="14" y="26"/>
                </a:cxn>
                <a:cxn ang="0">
                  <a:pos x="18" y="14"/>
                </a:cxn>
                <a:cxn ang="0">
                  <a:pos x="18" y="14"/>
                </a:cxn>
                <a:cxn ang="0">
                  <a:pos x="18" y="10"/>
                </a:cxn>
                <a:cxn ang="0">
                  <a:pos x="16" y="6"/>
                </a:cxn>
                <a:cxn ang="0">
                  <a:pos x="12" y="0"/>
                </a:cxn>
                <a:cxn ang="0">
                  <a:pos x="12" y="0"/>
                </a:cxn>
                <a:cxn ang="0">
                  <a:pos x="2" y="28"/>
                </a:cxn>
                <a:cxn ang="0">
                  <a:pos x="2" y="28"/>
                </a:cxn>
              </a:cxnLst>
              <a:rect l="0" t="0" r="r" b="b"/>
              <a:pathLst>
                <a:path w="18" h="48">
                  <a:moveTo>
                    <a:pt x="2" y="28"/>
                  </a:moveTo>
                  <a:lnTo>
                    <a:pt x="2" y="28"/>
                  </a:lnTo>
                  <a:lnTo>
                    <a:pt x="0" y="32"/>
                  </a:lnTo>
                  <a:lnTo>
                    <a:pt x="0" y="36"/>
                  </a:lnTo>
                  <a:lnTo>
                    <a:pt x="0" y="36"/>
                  </a:lnTo>
                  <a:lnTo>
                    <a:pt x="6" y="48"/>
                  </a:lnTo>
                  <a:lnTo>
                    <a:pt x="6" y="48"/>
                  </a:lnTo>
                  <a:lnTo>
                    <a:pt x="14" y="26"/>
                  </a:lnTo>
                  <a:lnTo>
                    <a:pt x="14" y="26"/>
                  </a:lnTo>
                  <a:lnTo>
                    <a:pt x="18" y="14"/>
                  </a:lnTo>
                  <a:lnTo>
                    <a:pt x="18" y="14"/>
                  </a:lnTo>
                  <a:lnTo>
                    <a:pt x="18" y="10"/>
                  </a:lnTo>
                  <a:lnTo>
                    <a:pt x="16" y="6"/>
                  </a:lnTo>
                  <a:lnTo>
                    <a:pt x="12" y="0"/>
                  </a:lnTo>
                  <a:lnTo>
                    <a:pt x="12" y="0"/>
                  </a:lnTo>
                  <a:lnTo>
                    <a:pt x="2" y="28"/>
                  </a:lnTo>
                  <a:lnTo>
                    <a:pt x="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5" name="Freeform 86"/>
            <p:cNvSpPr/>
            <p:nvPr/>
          </p:nvSpPr>
          <p:spPr bwMode="auto">
            <a:xfrm>
              <a:off x="3690938" y="1230313"/>
              <a:ext cx="25400" cy="79375"/>
            </a:xfrm>
            <a:custGeom>
              <a:avLst/>
              <a:gdLst/>
              <a:ahLst/>
              <a:cxnLst>
                <a:cxn ang="0">
                  <a:pos x="0" y="36"/>
                </a:cxn>
                <a:cxn ang="0">
                  <a:pos x="0" y="36"/>
                </a:cxn>
                <a:cxn ang="0">
                  <a:pos x="6" y="50"/>
                </a:cxn>
                <a:cxn ang="0">
                  <a:pos x="6" y="50"/>
                </a:cxn>
                <a:cxn ang="0">
                  <a:pos x="10" y="44"/>
                </a:cxn>
                <a:cxn ang="0">
                  <a:pos x="12" y="38"/>
                </a:cxn>
                <a:cxn ang="0">
                  <a:pos x="16" y="26"/>
                </a:cxn>
                <a:cxn ang="0">
                  <a:pos x="16" y="12"/>
                </a:cxn>
                <a:cxn ang="0">
                  <a:pos x="12" y="0"/>
                </a:cxn>
                <a:cxn ang="0">
                  <a:pos x="12" y="0"/>
                </a:cxn>
                <a:cxn ang="0">
                  <a:pos x="2" y="28"/>
                </a:cxn>
                <a:cxn ang="0">
                  <a:pos x="2" y="28"/>
                </a:cxn>
                <a:cxn ang="0">
                  <a:pos x="0" y="32"/>
                </a:cxn>
                <a:cxn ang="0">
                  <a:pos x="0" y="36"/>
                </a:cxn>
                <a:cxn ang="0">
                  <a:pos x="0" y="36"/>
                </a:cxn>
              </a:cxnLst>
              <a:rect l="0" t="0" r="r" b="b"/>
              <a:pathLst>
                <a:path w="16" h="50">
                  <a:moveTo>
                    <a:pt x="0" y="36"/>
                  </a:moveTo>
                  <a:lnTo>
                    <a:pt x="0" y="36"/>
                  </a:lnTo>
                  <a:lnTo>
                    <a:pt x="6" y="50"/>
                  </a:lnTo>
                  <a:lnTo>
                    <a:pt x="6" y="50"/>
                  </a:lnTo>
                  <a:lnTo>
                    <a:pt x="10" y="44"/>
                  </a:lnTo>
                  <a:lnTo>
                    <a:pt x="12" y="38"/>
                  </a:lnTo>
                  <a:lnTo>
                    <a:pt x="16" y="26"/>
                  </a:lnTo>
                  <a:lnTo>
                    <a:pt x="16" y="12"/>
                  </a:lnTo>
                  <a:lnTo>
                    <a:pt x="12" y="0"/>
                  </a:lnTo>
                  <a:lnTo>
                    <a:pt x="12" y="0"/>
                  </a:lnTo>
                  <a:lnTo>
                    <a:pt x="2" y="28"/>
                  </a:lnTo>
                  <a:lnTo>
                    <a:pt x="2" y="28"/>
                  </a:lnTo>
                  <a:lnTo>
                    <a:pt x="0" y="32"/>
                  </a:lnTo>
                  <a:lnTo>
                    <a:pt x="0" y="36"/>
                  </a:lnTo>
                  <a:lnTo>
                    <a:pt x="0"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6" name="Freeform 87"/>
            <p:cNvSpPr/>
            <p:nvPr/>
          </p:nvSpPr>
          <p:spPr bwMode="auto">
            <a:xfrm>
              <a:off x="3614738" y="1163638"/>
              <a:ext cx="31750" cy="50800"/>
            </a:xfrm>
            <a:custGeom>
              <a:avLst/>
              <a:gdLst/>
              <a:ahLst/>
              <a:cxnLst>
                <a:cxn ang="0">
                  <a:pos x="2" y="14"/>
                </a:cxn>
                <a:cxn ang="0">
                  <a:pos x="2" y="14"/>
                </a:cxn>
                <a:cxn ang="0">
                  <a:pos x="0" y="24"/>
                </a:cxn>
                <a:cxn ang="0">
                  <a:pos x="0" y="24"/>
                </a:cxn>
                <a:cxn ang="0">
                  <a:pos x="2" y="24"/>
                </a:cxn>
                <a:cxn ang="0">
                  <a:pos x="2" y="24"/>
                </a:cxn>
                <a:cxn ang="0">
                  <a:pos x="20" y="32"/>
                </a:cxn>
                <a:cxn ang="0">
                  <a:pos x="20" y="32"/>
                </a:cxn>
                <a:cxn ang="0">
                  <a:pos x="6" y="0"/>
                </a:cxn>
                <a:cxn ang="0">
                  <a:pos x="6" y="0"/>
                </a:cxn>
                <a:cxn ang="0">
                  <a:pos x="4" y="8"/>
                </a:cxn>
                <a:cxn ang="0">
                  <a:pos x="2" y="14"/>
                </a:cxn>
                <a:cxn ang="0">
                  <a:pos x="2" y="14"/>
                </a:cxn>
              </a:cxnLst>
              <a:rect l="0" t="0" r="r" b="b"/>
              <a:pathLst>
                <a:path w="20" h="32">
                  <a:moveTo>
                    <a:pt x="2" y="14"/>
                  </a:moveTo>
                  <a:lnTo>
                    <a:pt x="2" y="14"/>
                  </a:lnTo>
                  <a:lnTo>
                    <a:pt x="0" y="24"/>
                  </a:lnTo>
                  <a:lnTo>
                    <a:pt x="0" y="24"/>
                  </a:lnTo>
                  <a:lnTo>
                    <a:pt x="2" y="24"/>
                  </a:lnTo>
                  <a:lnTo>
                    <a:pt x="2" y="24"/>
                  </a:lnTo>
                  <a:lnTo>
                    <a:pt x="20" y="32"/>
                  </a:lnTo>
                  <a:lnTo>
                    <a:pt x="20" y="32"/>
                  </a:lnTo>
                  <a:lnTo>
                    <a:pt x="6" y="0"/>
                  </a:lnTo>
                  <a:lnTo>
                    <a:pt x="6" y="0"/>
                  </a:lnTo>
                  <a:lnTo>
                    <a:pt x="4" y="8"/>
                  </a:lnTo>
                  <a:lnTo>
                    <a:pt x="2" y="14"/>
                  </a:lnTo>
                  <a:lnTo>
                    <a:pt x="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7" name="Freeform 88"/>
            <p:cNvSpPr/>
            <p:nvPr/>
          </p:nvSpPr>
          <p:spPr bwMode="auto">
            <a:xfrm>
              <a:off x="3611563" y="1208088"/>
              <a:ext cx="47625" cy="41275"/>
            </a:xfrm>
            <a:custGeom>
              <a:avLst/>
              <a:gdLst/>
              <a:ahLst/>
              <a:cxnLst>
                <a:cxn ang="0">
                  <a:pos x="10" y="18"/>
                </a:cxn>
                <a:cxn ang="0">
                  <a:pos x="10" y="18"/>
                </a:cxn>
                <a:cxn ang="0">
                  <a:pos x="24" y="24"/>
                </a:cxn>
                <a:cxn ang="0">
                  <a:pos x="24" y="24"/>
                </a:cxn>
                <a:cxn ang="0">
                  <a:pos x="30" y="26"/>
                </a:cxn>
                <a:cxn ang="0">
                  <a:pos x="30" y="26"/>
                </a:cxn>
                <a:cxn ang="0">
                  <a:pos x="26" y="16"/>
                </a:cxn>
                <a:cxn ang="0">
                  <a:pos x="26" y="16"/>
                </a:cxn>
                <a:cxn ang="0">
                  <a:pos x="24" y="12"/>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6"/>
                  </a:lnTo>
                  <a:lnTo>
                    <a:pt x="26" y="16"/>
                  </a:lnTo>
                  <a:lnTo>
                    <a:pt x="24" y="12"/>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8" name="Freeform 89"/>
            <p:cNvSpPr/>
            <p:nvPr/>
          </p:nvSpPr>
          <p:spPr bwMode="auto">
            <a:xfrm>
              <a:off x="3611563" y="1239838"/>
              <a:ext cx="63500" cy="44450"/>
            </a:xfrm>
            <a:custGeom>
              <a:avLst/>
              <a:gdLst/>
              <a:ahLst/>
              <a:cxnLst>
                <a:cxn ang="0">
                  <a:pos x="4" y="14"/>
                </a:cxn>
                <a:cxn ang="0">
                  <a:pos x="4" y="14"/>
                </a:cxn>
                <a:cxn ang="0">
                  <a:pos x="16" y="18"/>
                </a:cxn>
                <a:cxn ang="0">
                  <a:pos x="16" y="18"/>
                </a:cxn>
                <a:cxn ang="0">
                  <a:pos x="40" y="28"/>
                </a:cxn>
                <a:cxn ang="0">
                  <a:pos x="40" y="28"/>
                </a:cxn>
                <a:cxn ang="0">
                  <a:pos x="34" y="14"/>
                </a:cxn>
                <a:cxn ang="0">
                  <a:pos x="34" y="14"/>
                </a:cxn>
                <a:cxn ang="0">
                  <a:pos x="32" y="12"/>
                </a:cxn>
                <a:cxn ang="0">
                  <a:pos x="28" y="10"/>
                </a:cxn>
                <a:cxn ang="0">
                  <a:pos x="28" y="10"/>
                </a:cxn>
                <a:cxn ang="0">
                  <a:pos x="0" y="0"/>
                </a:cxn>
                <a:cxn ang="0">
                  <a:pos x="0" y="0"/>
                </a:cxn>
                <a:cxn ang="0">
                  <a:pos x="2" y="8"/>
                </a:cxn>
                <a:cxn ang="0">
                  <a:pos x="2" y="12"/>
                </a:cxn>
                <a:cxn ang="0">
                  <a:pos x="4" y="14"/>
                </a:cxn>
                <a:cxn ang="0">
                  <a:pos x="4" y="14"/>
                </a:cxn>
              </a:cxnLst>
              <a:rect l="0" t="0" r="r" b="b"/>
              <a:pathLst>
                <a:path w="40" h="28">
                  <a:moveTo>
                    <a:pt x="4" y="14"/>
                  </a:moveTo>
                  <a:lnTo>
                    <a:pt x="4" y="14"/>
                  </a:lnTo>
                  <a:lnTo>
                    <a:pt x="16" y="18"/>
                  </a:lnTo>
                  <a:lnTo>
                    <a:pt x="16" y="18"/>
                  </a:lnTo>
                  <a:lnTo>
                    <a:pt x="40" y="28"/>
                  </a:lnTo>
                  <a:lnTo>
                    <a:pt x="40" y="28"/>
                  </a:lnTo>
                  <a:lnTo>
                    <a:pt x="34" y="14"/>
                  </a:lnTo>
                  <a:lnTo>
                    <a:pt x="34" y="14"/>
                  </a:lnTo>
                  <a:lnTo>
                    <a:pt x="32" y="12"/>
                  </a:lnTo>
                  <a:lnTo>
                    <a:pt x="28" y="10"/>
                  </a:lnTo>
                  <a:lnTo>
                    <a:pt x="28" y="10"/>
                  </a:lnTo>
                  <a:lnTo>
                    <a:pt x="0" y="0"/>
                  </a:lnTo>
                  <a:lnTo>
                    <a:pt x="0" y="0"/>
                  </a:lnTo>
                  <a:lnTo>
                    <a:pt x="2"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9" name="Freeform 90"/>
            <p:cNvSpPr/>
            <p:nvPr/>
          </p:nvSpPr>
          <p:spPr bwMode="auto">
            <a:xfrm>
              <a:off x="3621088" y="1268413"/>
              <a:ext cx="66675" cy="44450"/>
            </a:xfrm>
            <a:custGeom>
              <a:avLst/>
              <a:gdLst/>
              <a:ahLst/>
              <a:cxnLst>
                <a:cxn ang="0">
                  <a:pos x="42" y="28"/>
                </a:cxn>
                <a:cxn ang="0">
                  <a:pos x="42" y="28"/>
                </a:cxn>
                <a:cxn ang="0">
                  <a:pos x="36" y="16"/>
                </a:cxn>
                <a:cxn ang="0">
                  <a:pos x="36" y="16"/>
                </a:cxn>
                <a:cxn ang="0">
                  <a:pos x="32" y="14"/>
                </a:cxn>
                <a:cxn ang="0">
                  <a:pos x="28" y="12"/>
                </a:cxn>
                <a:cxn ang="0">
                  <a:pos x="28" y="12"/>
                </a:cxn>
                <a:cxn ang="0">
                  <a:pos x="0" y="0"/>
                </a:cxn>
                <a:cxn ang="0">
                  <a:pos x="0" y="0"/>
                </a:cxn>
                <a:cxn ang="0">
                  <a:pos x="6" y="12"/>
                </a:cxn>
                <a:cxn ang="0">
                  <a:pos x="16" y="22"/>
                </a:cxn>
                <a:cxn ang="0">
                  <a:pos x="28" y="28"/>
                </a:cxn>
                <a:cxn ang="0">
                  <a:pos x="34" y="28"/>
                </a:cxn>
                <a:cxn ang="0">
                  <a:pos x="42" y="28"/>
                </a:cxn>
                <a:cxn ang="0">
                  <a:pos x="42" y="28"/>
                </a:cxn>
              </a:cxnLst>
              <a:rect l="0" t="0" r="r" b="b"/>
              <a:pathLst>
                <a:path w="42" h="28">
                  <a:moveTo>
                    <a:pt x="42" y="28"/>
                  </a:moveTo>
                  <a:lnTo>
                    <a:pt x="42" y="28"/>
                  </a:lnTo>
                  <a:lnTo>
                    <a:pt x="36" y="16"/>
                  </a:lnTo>
                  <a:lnTo>
                    <a:pt x="36" y="16"/>
                  </a:lnTo>
                  <a:lnTo>
                    <a:pt x="32" y="14"/>
                  </a:lnTo>
                  <a:lnTo>
                    <a:pt x="28" y="12"/>
                  </a:lnTo>
                  <a:lnTo>
                    <a:pt x="28" y="12"/>
                  </a:lnTo>
                  <a:lnTo>
                    <a:pt x="0" y="0"/>
                  </a:lnTo>
                  <a:lnTo>
                    <a:pt x="0" y="0"/>
                  </a:lnTo>
                  <a:lnTo>
                    <a:pt x="6" y="12"/>
                  </a:lnTo>
                  <a:lnTo>
                    <a:pt x="16" y="22"/>
                  </a:lnTo>
                  <a:lnTo>
                    <a:pt x="28" y="28"/>
                  </a:lnTo>
                  <a:lnTo>
                    <a:pt x="34"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0" name="Freeform 91"/>
            <p:cNvSpPr/>
            <p:nvPr/>
          </p:nvSpPr>
          <p:spPr bwMode="auto">
            <a:xfrm>
              <a:off x="3484563" y="1106488"/>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1" name="Freeform 92"/>
            <p:cNvSpPr/>
            <p:nvPr/>
          </p:nvSpPr>
          <p:spPr bwMode="auto">
            <a:xfrm>
              <a:off x="3513138" y="1128713"/>
              <a:ext cx="28575" cy="63500"/>
            </a:xfrm>
            <a:custGeom>
              <a:avLst/>
              <a:gdLst/>
              <a:ahLst/>
              <a:cxnLst>
                <a:cxn ang="0">
                  <a:pos x="8" y="40"/>
                </a:cxn>
                <a:cxn ang="0">
                  <a:pos x="8" y="40"/>
                </a:cxn>
                <a:cxn ang="0">
                  <a:pos x="10" y="34"/>
                </a:cxn>
                <a:cxn ang="0">
                  <a:pos x="10" y="34"/>
                </a:cxn>
                <a:cxn ang="0">
                  <a:pos x="16" y="20"/>
                </a:cxn>
                <a:cxn ang="0">
                  <a:pos x="16" y="20"/>
                </a:cxn>
                <a:cxn ang="0">
                  <a:pos x="18" y="10"/>
                </a:cxn>
                <a:cxn ang="0">
                  <a:pos x="18" y="10"/>
                </a:cxn>
                <a:cxn ang="0">
                  <a:pos x="18" y="8"/>
                </a:cxn>
                <a:cxn ang="0">
                  <a:pos x="14" y="4"/>
                </a:cxn>
                <a:cxn ang="0">
                  <a:pos x="8" y="0"/>
                </a:cxn>
                <a:cxn ang="0">
                  <a:pos x="8" y="0"/>
                </a:cxn>
                <a:cxn ang="0">
                  <a:pos x="0" y="22"/>
                </a:cxn>
                <a:cxn ang="0">
                  <a:pos x="0" y="22"/>
                </a:cxn>
                <a:cxn ang="0">
                  <a:pos x="2" y="26"/>
                </a:cxn>
                <a:cxn ang="0">
                  <a:pos x="4" y="30"/>
                </a:cxn>
                <a:cxn ang="0">
                  <a:pos x="4" y="30"/>
                </a:cxn>
                <a:cxn ang="0">
                  <a:pos x="8" y="40"/>
                </a:cxn>
                <a:cxn ang="0">
                  <a:pos x="8" y="40"/>
                </a:cxn>
              </a:cxnLst>
              <a:rect l="0" t="0" r="r" b="b"/>
              <a:pathLst>
                <a:path w="18" h="40">
                  <a:moveTo>
                    <a:pt x="8" y="40"/>
                  </a:moveTo>
                  <a:lnTo>
                    <a:pt x="8" y="40"/>
                  </a:lnTo>
                  <a:lnTo>
                    <a:pt x="10" y="34"/>
                  </a:lnTo>
                  <a:lnTo>
                    <a:pt x="10" y="34"/>
                  </a:lnTo>
                  <a:lnTo>
                    <a:pt x="16" y="20"/>
                  </a:lnTo>
                  <a:lnTo>
                    <a:pt x="16" y="20"/>
                  </a:lnTo>
                  <a:lnTo>
                    <a:pt x="18" y="10"/>
                  </a:lnTo>
                  <a:lnTo>
                    <a:pt x="18" y="10"/>
                  </a:lnTo>
                  <a:lnTo>
                    <a:pt x="18" y="8"/>
                  </a:lnTo>
                  <a:lnTo>
                    <a:pt x="14" y="4"/>
                  </a:lnTo>
                  <a:lnTo>
                    <a:pt x="8" y="0"/>
                  </a:lnTo>
                  <a:lnTo>
                    <a:pt x="8" y="0"/>
                  </a:lnTo>
                  <a:lnTo>
                    <a:pt x="0" y="22"/>
                  </a:lnTo>
                  <a:lnTo>
                    <a:pt x="0" y="22"/>
                  </a:lnTo>
                  <a:lnTo>
                    <a:pt x="2" y="26"/>
                  </a:lnTo>
                  <a:lnTo>
                    <a:pt x="4" y="30"/>
                  </a:lnTo>
                  <a:lnTo>
                    <a:pt x="4" y="30"/>
                  </a:lnTo>
                  <a:lnTo>
                    <a:pt x="8" y="40"/>
                  </a:lnTo>
                  <a:lnTo>
                    <a:pt x="8"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2" name="Freeform 93"/>
            <p:cNvSpPr/>
            <p:nvPr/>
          </p:nvSpPr>
          <p:spPr bwMode="auto">
            <a:xfrm>
              <a:off x="3532188" y="1150938"/>
              <a:ext cx="28575" cy="76200"/>
            </a:xfrm>
            <a:custGeom>
              <a:avLst/>
              <a:gdLst/>
              <a:ahLst/>
              <a:cxnLst>
                <a:cxn ang="0">
                  <a:pos x="18" y="12"/>
                </a:cxn>
                <a:cxn ang="0">
                  <a:pos x="18" y="12"/>
                </a:cxn>
                <a:cxn ang="0">
                  <a:pos x="18" y="8"/>
                </a:cxn>
                <a:cxn ang="0">
                  <a:pos x="16" y="4"/>
                </a:cxn>
                <a:cxn ang="0">
                  <a:pos x="10" y="0"/>
                </a:cxn>
                <a:cxn ang="0">
                  <a:pos x="10" y="0"/>
                </a:cxn>
                <a:cxn ang="0">
                  <a:pos x="0" y="26"/>
                </a:cxn>
                <a:cxn ang="0">
                  <a:pos x="0" y="26"/>
                </a:cxn>
                <a:cxn ang="0">
                  <a:pos x="0" y="30"/>
                </a:cxn>
                <a:cxn ang="0">
                  <a:pos x="0" y="34"/>
                </a:cxn>
                <a:cxn ang="0">
                  <a:pos x="0" y="34"/>
                </a:cxn>
                <a:cxn ang="0">
                  <a:pos x="6" y="48"/>
                </a:cxn>
                <a:cxn ang="0">
                  <a:pos x="6" y="48"/>
                </a:cxn>
                <a:cxn ang="0">
                  <a:pos x="14" y="24"/>
                </a:cxn>
                <a:cxn ang="0">
                  <a:pos x="14" y="24"/>
                </a:cxn>
                <a:cxn ang="0">
                  <a:pos x="18" y="12"/>
                </a:cxn>
                <a:cxn ang="0">
                  <a:pos x="18" y="12"/>
                </a:cxn>
              </a:cxnLst>
              <a:rect l="0" t="0" r="r" b="b"/>
              <a:pathLst>
                <a:path w="18" h="48">
                  <a:moveTo>
                    <a:pt x="18" y="12"/>
                  </a:moveTo>
                  <a:lnTo>
                    <a:pt x="18" y="12"/>
                  </a:lnTo>
                  <a:lnTo>
                    <a:pt x="18" y="8"/>
                  </a:lnTo>
                  <a:lnTo>
                    <a:pt x="16" y="4"/>
                  </a:lnTo>
                  <a:lnTo>
                    <a:pt x="10" y="0"/>
                  </a:lnTo>
                  <a:lnTo>
                    <a:pt x="10" y="0"/>
                  </a:lnTo>
                  <a:lnTo>
                    <a:pt x="0" y="26"/>
                  </a:lnTo>
                  <a:lnTo>
                    <a:pt x="0" y="26"/>
                  </a:lnTo>
                  <a:lnTo>
                    <a:pt x="0" y="30"/>
                  </a:lnTo>
                  <a:lnTo>
                    <a:pt x="0" y="34"/>
                  </a:lnTo>
                  <a:lnTo>
                    <a:pt x="0" y="34"/>
                  </a:lnTo>
                  <a:lnTo>
                    <a:pt x="6" y="48"/>
                  </a:lnTo>
                  <a:lnTo>
                    <a:pt x="6" y="48"/>
                  </a:lnTo>
                  <a:lnTo>
                    <a:pt x="14" y="24"/>
                  </a:lnTo>
                  <a:lnTo>
                    <a:pt x="14" y="2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3" name="Freeform 94"/>
            <p:cNvSpPr/>
            <p:nvPr/>
          </p:nvSpPr>
          <p:spPr bwMode="auto">
            <a:xfrm>
              <a:off x="3544888" y="1176338"/>
              <a:ext cx="28575" cy="79375"/>
            </a:xfrm>
            <a:custGeom>
              <a:avLst/>
              <a:gdLst/>
              <a:ahLst/>
              <a:cxnLst>
                <a:cxn ang="0">
                  <a:pos x="6" y="50"/>
                </a:cxn>
                <a:cxn ang="0">
                  <a:pos x="6" y="50"/>
                </a:cxn>
                <a:cxn ang="0">
                  <a:pos x="12" y="44"/>
                </a:cxn>
                <a:cxn ang="0">
                  <a:pos x="14" y="38"/>
                </a:cxn>
                <a:cxn ang="0">
                  <a:pos x="18" y="26"/>
                </a:cxn>
                <a:cxn ang="0">
                  <a:pos x="18" y="12"/>
                </a:cxn>
                <a:cxn ang="0">
                  <a:pos x="14" y="0"/>
                </a:cxn>
                <a:cxn ang="0">
                  <a:pos x="14" y="0"/>
                </a:cxn>
                <a:cxn ang="0">
                  <a:pos x="4" y="28"/>
                </a:cxn>
                <a:cxn ang="0">
                  <a:pos x="4" y="28"/>
                </a:cxn>
                <a:cxn ang="0">
                  <a:pos x="2" y="32"/>
                </a:cxn>
                <a:cxn ang="0">
                  <a:pos x="0" y="36"/>
                </a:cxn>
                <a:cxn ang="0">
                  <a:pos x="0" y="36"/>
                </a:cxn>
                <a:cxn ang="0">
                  <a:pos x="6" y="50"/>
                </a:cxn>
                <a:cxn ang="0">
                  <a:pos x="6" y="50"/>
                </a:cxn>
              </a:cxnLst>
              <a:rect l="0" t="0" r="r" b="b"/>
              <a:pathLst>
                <a:path w="18" h="50">
                  <a:moveTo>
                    <a:pt x="6" y="50"/>
                  </a:moveTo>
                  <a:lnTo>
                    <a:pt x="6" y="50"/>
                  </a:lnTo>
                  <a:lnTo>
                    <a:pt x="12" y="44"/>
                  </a:lnTo>
                  <a:lnTo>
                    <a:pt x="14" y="38"/>
                  </a:lnTo>
                  <a:lnTo>
                    <a:pt x="18" y="26"/>
                  </a:lnTo>
                  <a:lnTo>
                    <a:pt x="18" y="12"/>
                  </a:lnTo>
                  <a:lnTo>
                    <a:pt x="14" y="0"/>
                  </a:lnTo>
                  <a:lnTo>
                    <a:pt x="14" y="0"/>
                  </a:lnTo>
                  <a:lnTo>
                    <a:pt x="4" y="28"/>
                  </a:lnTo>
                  <a:lnTo>
                    <a:pt x="4" y="28"/>
                  </a:lnTo>
                  <a:lnTo>
                    <a:pt x="2" y="32"/>
                  </a:lnTo>
                  <a:lnTo>
                    <a:pt x="0" y="36"/>
                  </a:lnTo>
                  <a:lnTo>
                    <a:pt x="0" y="36"/>
                  </a:lnTo>
                  <a:lnTo>
                    <a:pt x="6" y="50"/>
                  </a:lnTo>
                  <a:lnTo>
                    <a:pt x="6"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4" name="Freeform 95"/>
            <p:cNvSpPr/>
            <p:nvPr/>
          </p:nvSpPr>
          <p:spPr bwMode="auto">
            <a:xfrm>
              <a:off x="3471863" y="1109663"/>
              <a:ext cx="28575" cy="50800"/>
            </a:xfrm>
            <a:custGeom>
              <a:avLst/>
              <a:gdLst/>
              <a:ahLst/>
              <a:cxnLst>
                <a:cxn ang="0">
                  <a:pos x="2" y="16"/>
                </a:cxn>
                <a:cxn ang="0">
                  <a:pos x="2" y="16"/>
                </a:cxn>
                <a:cxn ang="0">
                  <a:pos x="0" y="24"/>
                </a:cxn>
                <a:cxn ang="0">
                  <a:pos x="0" y="24"/>
                </a:cxn>
                <a:cxn ang="0">
                  <a:pos x="2" y="24"/>
                </a:cxn>
                <a:cxn ang="0">
                  <a:pos x="2" y="24"/>
                </a:cxn>
                <a:cxn ang="0">
                  <a:pos x="18" y="32"/>
                </a:cxn>
                <a:cxn ang="0">
                  <a:pos x="18" y="32"/>
                </a:cxn>
                <a:cxn ang="0">
                  <a:pos x="4" y="0"/>
                </a:cxn>
                <a:cxn ang="0">
                  <a:pos x="4" y="0"/>
                </a:cxn>
                <a:cxn ang="0">
                  <a:pos x="4" y="8"/>
                </a:cxn>
                <a:cxn ang="0">
                  <a:pos x="2" y="16"/>
                </a:cxn>
                <a:cxn ang="0">
                  <a:pos x="2" y="16"/>
                </a:cxn>
              </a:cxnLst>
              <a:rect l="0" t="0" r="r" b="b"/>
              <a:pathLst>
                <a:path w="18" h="32">
                  <a:moveTo>
                    <a:pt x="2" y="16"/>
                  </a:moveTo>
                  <a:lnTo>
                    <a:pt x="2" y="16"/>
                  </a:lnTo>
                  <a:lnTo>
                    <a:pt x="0" y="24"/>
                  </a:lnTo>
                  <a:lnTo>
                    <a:pt x="0" y="24"/>
                  </a:lnTo>
                  <a:lnTo>
                    <a:pt x="2" y="24"/>
                  </a:lnTo>
                  <a:lnTo>
                    <a:pt x="2" y="24"/>
                  </a:lnTo>
                  <a:lnTo>
                    <a:pt x="18" y="32"/>
                  </a:lnTo>
                  <a:lnTo>
                    <a:pt x="18" y="32"/>
                  </a:lnTo>
                  <a:lnTo>
                    <a:pt x="4" y="0"/>
                  </a:lnTo>
                  <a:lnTo>
                    <a:pt x="4" y="0"/>
                  </a:lnTo>
                  <a:lnTo>
                    <a:pt x="4" y="8"/>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5" name="Freeform 96"/>
            <p:cNvSpPr/>
            <p:nvPr/>
          </p:nvSpPr>
          <p:spPr bwMode="auto">
            <a:xfrm>
              <a:off x="3468688" y="1154113"/>
              <a:ext cx="47625" cy="41275"/>
            </a:xfrm>
            <a:custGeom>
              <a:avLst/>
              <a:gdLst/>
              <a:ahLst/>
              <a:cxnLst>
                <a:cxn ang="0">
                  <a:pos x="10" y="18"/>
                </a:cxn>
                <a:cxn ang="0">
                  <a:pos x="10" y="18"/>
                </a:cxn>
                <a:cxn ang="0">
                  <a:pos x="24" y="24"/>
                </a:cxn>
                <a:cxn ang="0">
                  <a:pos x="24" y="24"/>
                </a:cxn>
                <a:cxn ang="0">
                  <a:pos x="30" y="26"/>
                </a:cxn>
                <a:cxn ang="0">
                  <a:pos x="30" y="26"/>
                </a:cxn>
                <a:cxn ang="0">
                  <a:pos x="26" y="18"/>
                </a:cxn>
                <a:cxn ang="0">
                  <a:pos x="26" y="18"/>
                </a:cxn>
                <a:cxn ang="0">
                  <a:pos x="24" y="12"/>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8"/>
                  </a:lnTo>
                  <a:lnTo>
                    <a:pt x="26" y="18"/>
                  </a:lnTo>
                  <a:lnTo>
                    <a:pt x="24" y="12"/>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6" name="Freeform 97"/>
            <p:cNvSpPr/>
            <p:nvPr/>
          </p:nvSpPr>
          <p:spPr bwMode="auto">
            <a:xfrm>
              <a:off x="3468688" y="1185863"/>
              <a:ext cx="60325" cy="44450"/>
            </a:xfrm>
            <a:custGeom>
              <a:avLst/>
              <a:gdLst/>
              <a:ahLst/>
              <a:cxnLst>
                <a:cxn ang="0">
                  <a:pos x="4" y="14"/>
                </a:cxn>
                <a:cxn ang="0">
                  <a:pos x="4" y="14"/>
                </a:cxn>
                <a:cxn ang="0">
                  <a:pos x="16" y="18"/>
                </a:cxn>
                <a:cxn ang="0">
                  <a:pos x="16" y="18"/>
                </a:cxn>
                <a:cxn ang="0">
                  <a:pos x="38" y="28"/>
                </a:cxn>
                <a:cxn ang="0">
                  <a:pos x="38" y="28"/>
                </a:cxn>
                <a:cxn ang="0">
                  <a:pos x="34" y="16"/>
                </a:cxn>
                <a:cxn ang="0">
                  <a:pos x="34" y="16"/>
                </a:cxn>
                <a:cxn ang="0">
                  <a:pos x="32" y="12"/>
                </a:cxn>
                <a:cxn ang="0">
                  <a:pos x="28" y="10"/>
                </a:cxn>
                <a:cxn ang="0">
                  <a:pos x="28" y="10"/>
                </a:cxn>
                <a:cxn ang="0">
                  <a:pos x="0" y="0"/>
                </a:cxn>
                <a:cxn ang="0">
                  <a:pos x="0" y="0"/>
                </a:cxn>
                <a:cxn ang="0">
                  <a:pos x="0" y="8"/>
                </a:cxn>
                <a:cxn ang="0">
                  <a:pos x="2" y="12"/>
                </a:cxn>
                <a:cxn ang="0">
                  <a:pos x="4" y="14"/>
                </a:cxn>
                <a:cxn ang="0">
                  <a:pos x="4" y="14"/>
                </a:cxn>
              </a:cxnLst>
              <a:rect l="0" t="0" r="r" b="b"/>
              <a:pathLst>
                <a:path w="38" h="28">
                  <a:moveTo>
                    <a:pt x="4" y="14"/>
                  </a:moveTo>
                  <a:lnTo>
                    <a:pt x="4" y="14"/>
                  </a:lnTo>
                  <a:lnTo>
                    <a:pt x="16" y="18"/>
                  </a:lnTo>
                  <a:lnTo>
                    <a:pt x="16" y="18"/>
                  </a:lnTo>
                  <a:lnTo>
                    <a:pt x="38" y="28"/>
                  </a:lnTo>
                  <a:lnTo>
                    <a:pt x="38" y="28"/>
                  </a:lnTo>
                  <a:lnTo>
                    <a:pt x="34" y="16"/>
                  </a:lnTo>
                  <a:lnTo>
                    <a:pt x="34" y="16"/>
                  </a:lnTo>
                  <a:lnTo>
                    <a:pt x="32" y="12"/>
                  </a:lnTo>
                  <a:lnTo>
                    <a:pt x="28" y="10"/>
                  </a:lnTo>
                  <a:lnTo>
                    <a:pt x="28" y="10"/>
                  </a:lnTo>
                  <a:lnTo>
                    <a:pt x="0" y="0"/>
                  </a:lnTo>
                  <a:lnTo>
                    <a:pt x="0" y="0"/>
                  </a:lnTo>
                  <a:lnTo>
                    <a:pt x="0"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7" name="Freeform 98"/>
            <p:cNvSpPr/>
            <p:nvPr/>
          </p:nvSpPr>
          <p:spPr bwMode="auto">
            <a:xfrm>
              <a:off x="3475038" y="1214438"/>
              <a:ext cx="66675" cy="44450"/>
            </a:xfrm>
            <a:custGeom>
              <a:avLst/>
              <a:gdLst/>
              <a:ahLst/>
              <a:cxnLst>
                <a:cxn ang="0">
                  <a:pos x="42" y="28"/>
                </a:cxn>
                <a:cxn ang="0">
                  <a:pos x="42" y="28"/>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28"/>
                </a:cxn>
                <a:cxn ang="0">
                  <a:pos x="42" y="28"/>
                </a:cxn>
              </a:cxnLst>
              <a:rect l="0" t="0" r="r" b="b"/>
              <a:pathLst>
                <a:path w="42" h="28">
                  <a:moveTo>
                    <a:pt x="42" y="28"/>
                  </a:moveTo>
                  <a:lnTo>
                    <a:pt x="42" y="28"/>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8" name="Freeform 99"/>
            <p:cNvSpPr/>
            <p:nvPr/>
          </p:nvSpPr>
          <p:spPr bwMode="auto">
            <a:xfrm>
              <a:off x="3449638" y="1373188"/>
              <a:ext cx="34925" cy="63500"/>
            </a:xfrm>
            <a:custGeom>
              <a:avLst/>
              <a:gdLst/>
              <a:ahLst/>
              <a:cxnLst>
                <a:cxn ang="0">
                  <a:pos x="14" y="12"/>
                </a:cxn>
                <a:cxn ang="0">
                  <a:pos x="14" y="12"/>
                </a:cxn>
                <a:cxn ang="0">
                  <a:pos x="8" y="8"/>
                </a:cxn>
                <a:cxn ang="0">
                  <a:pos x="0" y="0"/>
                </a:cxn>
                <a:cxn ang="0">
                  <a:pos x="0" y="0"/>
                </a:cxn>
                <a:cxn ang="0">
                  <a:pos x="10" y="40"/>
                </a:cxn>
                <a:cxn ang="0">
                  <a:pos x="10" y="40"/>
                </a:cxn>
                <a:cxn ang="0">
                  <a:pos x="20" y="22"/>
                </a:cxn>
                <a:cxn ang="0">
                  <a:pos x="20" y="22"/>
                </a:cxn>
                <a:cxn ang="0">
                  <a:pos x="22" y="20"/>
                </a:cxn>
                <a:cxn ang="0">
                  <a:pos x="22" y="20"/>
                </a:cxn>
                <a:cxn ang="0">
                  <a:pos x="14" y="12"/>
                </a:cxn>
                <a:cxn ang="0">
                  <a:pos x="14" y="12"/>
                </a:cxn>
              </a:cxnLst>
              <a:rect l="0" t="0" r="r" b="b"/>
              <a:pathLst>
                <a:path w="22" h="40">
                  <a:moveTo>
                    <a:pt x="14" y="12"/>
                  </a:moveTo>
                  <a:lnTo>
                    <a:pt x="14" y="12"/>
                  </a:lnTo>
                  <a:lnTo>
                    <a:pt x="8" y="8"/>
                  </a:lnTo>
                  <a:lnTo>
                    <a:pt x="0" y="0"/>
                  </a:lnTo>
                  <a:lnTo>
                    <a:pt x="0" y="0"/>
                  </a:lnTo>
                  <a:lnTo>
                    <a:pt x="10" y="40"/>
                  </a:lnTo>
                  <a:lnTo>
                    <a:pt x="10" y="40"/>
                  </a:lnTo>
                  <a:lnTo>
                    <a:pt x="20" y="22"/>
                  </a:lnTo>
                  <a:lnTo>
                    <a:pt x="20" y="22"/>
                  </a:lnTo>
                  <a:lnTo>
                    <a:pt x="22" y="20"/>
                  </a:lnTo>
                  <a:lnTo>
                    <a:pt x="22" y="20"/>
                  </a:lnTo>
                  <a:lnTo>
                    <a:pt x="14" y="12"/>
                  </a:lnTo>
                  <a:lnTo>
                    <a:pt x="1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9" name="Freeform 100"/>
            <p:cNvSpPr/>
            <p:nvPr/>
          </p:nvSpPr>
          <p:spPr bwMode="auto">
            <a:xfrm>
              <a:off x="3468688" y="1411288"/>
              <a:ext cx="38100" cy="69850"/>
            </a:xfrm>
            <a:custGeom>
              <a:avLst/>
              <a:gdLst/>
              <a:ahLst/>
              <a:cxnLst>
                <a:cxn ang="0">
                  <a:pos x="14" y="0"/>
                </a:cxn>
                <a:cxn ang="0">
                  <a:pos x="14" y="0"/>
                </a:cxn>
                <a:cxn ang="0">
                  <a:pos x="0" y="22"/>
                </a:cxn>
                <a:cxn ang="0">
                  <a:pos x="0" y="22"/>
                </a:cxn>
                <a:cxn ang="0">
                  <a:pos x="0" y="28"/>
                </a:cxn>
                <a:cxn ang="0">
                  <a:pos x="2" y="32"/>
                </a:cxn>
                <a:cxn ang="0">
                  <a:pos x="2" y="32"/>
                </a:cxn>
                <a:cxn ang="0">
                  <a:pos x="4" y="44"/>
                </a:cxn>
                <a:cxn ang="0">
                  <a:pos x="4" y="44"/>
                </a:cxn>
                <a:cxn ang="0">
                  <a:pos x="6" y="40"/>
                </a:cxn>
                <a:cxn ang="0">
                  <a:pos x="8" y="36"/>
                </a:cxn>
                <a:cxn ang="0">
                  <a:pos x="8" y="36"/>
                </a:cxn>
                <a:cxn ang="0">
                  <a:pos x="18" y="22"/>
                </a:cxn>
                <a:cxn ang="0">
                  <a:pos x="18" y="22"/>
                </a:cxn>
                <a:cxn ang="0">
                  <a:pos x="24" y="12"/>
                </a:cxn>
                <a:cxn ang="0">
                  <a:pos x="24" y="12"/>
                </a:cxn>
                <a:cxn ang="0">
                  <a:pos x="22" y="10"/>
                </a:cxn>
                <a:cxn ang="0">
                  <a:pos x="20" y="6"/>
                </a:cxn>
                <a:cxn ang="0">
                  <a:pos x="14" y="0"/>
                </a:cxn>
                <a:cxn ang="0">
                  <a:pos x="14" y="0"/>
                </a:cxn>
              </a:cxnLst>
              <a:rect l="0" t="0" r="r" b="b"/>
              <a:pathLst>
                <a:path w="24" h="44">
                  <a:moveTo>
                    <a:pt x="14" y="0"/>
                  </a:moveTo>
                  <a:lnTo>
                    <a:pt x="14" y="0"/>
                  </a:lnTo>
                  <a:lnTo>
                    <a:pt x="0" y="22"/>
                  </a:lnTo>
                  <a:lnTo>
                    <a:pt x="0" y="22"/>
                  </a:lnTo>
                  <a:lnTo>
                    <a:pt x="0" y="28"/>
                  </a:lnTo>
                  <a:lnTo>
                    <a:pt x="2" y="32"/>
                  </a:lnTo>
                  <a:lnTo>
                    <a:pt x="2" y="32"/>
                  </a:lnTo>
                  <a:lnTo>
                    <a:pt x="4" y="44"/>
                  </a:lnTo>
                  <a:lnTo>
                    <a:pt x="4" y="44"/>
                  </a:lnTo>
                  <a:lnTo>
                    <a:pt x="6" y="40"/>
                  </a:lnTo>
                  <a:lnTo>
                    <a:pt x="8" y="36"/>
                  </a:lnTo>
                  <a:lnTo>
                    <a:pt x="8" y="36"/>
                  </a:lnTo>
                  <a:lnTo>
                    <a:pt x="18" y="22"/>
                  </a:lnTo>
                  <a:lnTo>
                    <a:pt x="18" y="22"/>
                  </a:lnTo>
                  <a:lnTo>
                    <a:pt x="24" y="12"/>
                  </a:lnTo>
                  <a:lnTo>
                    <a:pt x="24" y="12"/>
                  </a:lnTo>
                  <a:lnTo>
                    <a:pt x="22" y="10"/>
                  </a:lnTo>
                  <a:lnTo>
                    <a:pt x="20" y="6"/>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0" name="Freeform 101"/>
            <p:cNvSpPr/>
            <p:nvPr/>
          </p:nvSpPr>
          <p:spPr bwMode="auto">
            <a:xfrm>
              <a:off x="3478213" y="1439863"/>
              <a:ext cx="44450" cy="82550"/>
            </a:xfrm>
            <a:custGeom>
              <a:avLst/>
              <a:gdLst/>
              <a:ahLst/>
              <a:cxnLst>
                <a:cxn ang="0">
                  <a:pos x="4" y="28"/>
                </a:cxn>
                <a:cxn ang="0">
                  <a:pos x="4" y="28"/>
                </a:cxn>
                <a:cxn ang="0">
                  <a:pos x="0" y="32"/>
                </a:cxn>
                <a:cxn ang="0">
                  <a:pos x="0" y="36"/>
                </a:cxn>
                <a:cxn ang="0">
                  <a:pos x="0" y="36"/>
                </a:cxn>
                <a:cxn ang="0">
                  <a:pos x="4" y="52"/>
                </a:cxn>
                <a:cxn ang="0">
                  <a:pos x="4" y="52"/>
                </a:cxn>
                <a:cxn ang="0">
                  <a:pos x="18" y="28"/>
                </a:cxn>
                <a:cxn ang="0">
                  <a:pos x="18" y="28"/>
                </a:cxn>
                <a:cxn ang="0">
                  <a:pos x="26" y="16"/>
                </a:cxn>
                <a:cxn ang="0">
                  <a:pos x="26" y="16"/>
                </a:cxn>
                <a:cxn ang="0">
                  <a:pos x="28" y="12"/>
                </a:cxn>
                <a:cxn ang="0">
                  <a:pos x="26" y="6"/>
                </a:cxn>
                <a:cxn ang="0">
                  <a:pos x="22" y="0"/>
                </a:cxn>
                <a:cxn ang="0">
                  <a:pos x="22" y="0"/>
                </a:cxn>
                <a:cxn ang="0">
                  <a:pos x="4" y="28"/>
                </a:cxn>
                <a:cxn ang="0">
                  <a:pos x="4" y="28"/>
                </a:cxn>
              </a:cxnLst>
              <a:rect l="0" t="0" r="r" b="b"/>
              <a:pathLst>
                <a:path w="28" h="52">
                  <a:moveTo>
                    <a:pt x="4" y="28"/>
                  </a:moveTo>
                  <a:lnTo>
                    <a:pt x="4" y="28"/>
                  </a:lnTo>
                  <a:lnTo>
                    <a:pt x="0" y="32"/>
                  </a:lnTo>
                  <a:lnTo>
                    <a:pt x="0" y="36"/>
                  </a:lnTo>
                  <a:lnTo>
                    <a:pt x="0" y="36"/>
                  </a:lnTo>
                  <a:lnTo>
                    <a:pt x="4" y="52"/>
                  </a:lnTo>
                  <a:lnTo>
                    <a:pt x="4" y="52"/>
                  </a:lnTo>
                  <a:lnTo>
                    <a:pt x="18" y="28"/>
                  </a:lnTo>
                  <a:lnTo>
                    <a:pt x="18" y="28"/>
                  </a:lnTo>
                  <a:lnTo>
                    <a:pt x="26" y="16"/>
                  </a:lnTo>
                  <a:lnTo>
                    <a:pt x="26" y="16"/>
                  </a:lnTo>
                  <a:lnTo>
                    <a:pt x="28" y="12"/>
                  </a:lnTo>
                  <a:lnTo>
                    <a:pt x="26" y="6"/>
                  </a:lnTo>
                  <a:lnTo>
                    <a:pt x="22" y="0"/>
                  </a:lnTo>
                  <a:lnTo>
                    <a:pt x="22" y="0"/>
                  </a:lnTo>
                  <a:lnTo>
                    <a:pt x="4" y="28"/>
                  </a:lnTo>
                  <a:lnTo>
                    <a:pt x="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1" name="Freeform 102"/>
            <p:cNvSpPr/>
            <p:nvPr/>
          </p:nvSpPr>
          <p:spPr bwMode="auto">
            <a:xfrm>
              <a:off x="3487738" y="1471613"/>
              <a:ext cx="38100" cy="85725"/>
            </a:xfrm>
            <a:custGeom>
              <a:avLst/>
              <a:gdLst/>
              <a:ahLst/>
              <a:cxnLst>
                <a:cxn ang="0">
                  <a:pos x="0" y="38"/>
                </a:cxn>
                <a:cxn ang="0">
                  <a:pos x="0" y="38"/>
                </a:cxn>
                <a:cxn ang="0">
                  <a:pos x="2" y="54"/>
                </a:cxn>
                <a:cxn ang="0">
                  <a:pos x="2" y="54"/>
                </a:cxn>
                <a:cxn ang="0">
                  <a:pos x="10" y="50"/>
                </a:cxn>
                <a:cxn ang="0">
                  <a:pos x="14" y="44"/>
                </a:cxn>
                <a:cxn ang="0">
                  <a:pos x="18" y="38"/>
                </a:cxn>
                <a:cxn ang="0">
                  <a:pos x="22" y="30"/>
                </a:cxn>
                <a:cxn ang="0">
                  <a:pos x="24" y="16"/>
                </a:cxn>
                <a:cxn ang="0">
                  <a:pos x="24" y="0"/>
                </a:cxn>
                <a:cxn ang="0">
                  <a:pos x="24" y="0"/>
                </a:cxn>
                <a:cxn ang="0">
                  <a:pos x="4" y="30"/>
                </a:cxn>
                <a:cxn ang="0">
                  <a:pos x="4" y="30"/>
                </a:cxn>
                <a:cxn ang="0">
                  <a:pos x="2" y="34"/>
                </a:cxn>
                <a:cxn ang="0">
                  <a:pos x="0" y="38"/>
                </a:cxn>
                <a:cxn ang="0">
                  <a:pos x="0" y="38"/>
                </a:cxn>
              </a:cxnLst>
              <a:rect l="0" t="0" r="r" b="b"/>
              <a:pathLst>
                <a:path w="24" h="54">
                  <a:moveTo>
                    <a:pt x="0" y="38"/>
                  </a:moveTo>
                  <a:lnTo>
                    <a:pt x="0" y="38"/>
                  </a:lnTo>
                  <a:lnTo>
                    <a:pt x="2" y="54"/>
                  </a:lnTo>
                  <a:lnTo>
                    <a:pt x="2" y="54"/>
                  </a:lnTo>
                  <a:lnTo>
                    <a:pt x="10" y="50"/>
                  </a:lnTo>
                  <a:lnTo>
                    <a:pt x="14" y="44"/>
                  </a:lnTo>
                  <a:lnTo>
                    <a:pt x="18" y="38"/>
                  </a:lnTo>
                  <a:lnTo>
                    <a:pt x="22" y="30"/>
                  </a:lnTo>
                  <a:lnTo>
                    <a:pt x="24" y="16"/>
                  </a:lnTo>
                  <a:lnTo>
                    <a:pt x="24" y="0"/>
                  </a:lnTo>
                  <a:lnTo>
                    <a:pt x="24" y="0"/>
                  </a:lnTo>
                  <a:lnTo>
                    <a:pt x="4" y="30"/>
                  </a:lnTo>
                  <a:lnTo>
                    <a:pt x="4" y="30"/>
                  </a:lnTo>
                  <a:lnTo>
                    <a:pt x="2" y="34"/>
                  </a:lnTo>
                  <a:lnTo>
                    <a:pt x="0" y="38"/>
                  </a:lnTo>
                  <a:lnTo>
                    <a:pt x="0"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2" name="Freeform 103"/>
            <p:cNvSpPr/>
            <p:nvPr/>
          </p:nvSpPr>
          <p:spPr bwMode="auto">
            <a:xfrm>
              <a:off x="3424238" y="1376363"/>
              <a:ext cx="31750" cy="63500"/>
            </a:xfrm>
            <a:custGeom>
              <a:avLst/>
              <a:gdLst/>
              <a:ahLst/>
              <a:cxnLst>
                <a:cxn ang="0">
                  <a:pos x="4" y="16"/>
                </a:cxn>
                <a:cxn ang="0">
                  <a:pos x="4" y="16"/>
                </a:cxn>
                <a:cxn ang="0">
                  <a:pos x="0" y="26"/>
                </a:cxn>
                <a:cxn ang="0">
                  <a:pos x="0" y="26"/>
                </a:cxn>
                <a:cxn ang="0">
                  <a:pos x="2" y="26"/>
                </a:cxn>
                <a:cxn ang="0">
                  <a:pos x="2" y="26"/>
                </a:cxn>
                <a:cxn ang="0">
                  <a:pos x="20" y="40"/>
                </a:cxn>
                <a:cxn ang="0">
                  <a:pos x="20" y="40"/>
                </a:cxn>
                <a:cxn ang="0">
                  <a:pos x="12" y="0"/>
                </a:cxn>
                <a:cxn ang="0">
                  <a:pos x="12" y="0"/>
                </a:cxn>
                <a:cxn ang="0">
                  <a:pos x="8" y="8"/>
                </a:cxn>
                <a:cxn ang="0">
                  <a:pos x="4" y="16"/>
                </a:cxn>
                <a:cxn ang="0">
                  <a:pos x="4" y="16"/>
                </a:cxn>
              </a:cxnLst>
              <a:rect l="0" t="0" r="r" b="b"/>
              <a:pathLst>
                <a:path w="20" h="40">
                  <a:moveTo>
                    <a:pt x="4" y="16"/>
                  </a:moveTo>
                  <a:lnTo>
                    <a:pt x="4" y="16"/>
                  </a:lnTo>
                  <a:lnTo>
                    <a:pt x="0" y="26"/>
                  </a:lnTo>
                  <a:lnTo>
                    <a:pt x="0" y="26"/>
                  </a:lnTo>
                  <a:lnTo>
                    <a:pt x="2" y="26"/>
                  </a:lnTo>
                  <a:lnTo>
                    <a:pt x="2" y="26"/>
                  </a:lnTo>
                  <a:lnTo>
                    <a:pt x="20" y="40"/>
                  </a:lnTo>
                  <a:lnTo>
                    <a:pt x="20" y="40"/>
                  </a:lnTo>
                  <a:lnTo>
                    <a:pt x="12" y="0"/>
                  </a:lnTo>
                  <a:lnTo>
                    <a:pt x="12" y="0"/>
                  </a:lnTo>
                  <a:lnTo>
                    <a:pt x="8" y="8"/>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3" name="Freeform 104"/>
            <p:cNvSpPr/>
            <p:nvPr/>
          </p:nvSpPr>
          <p:spPr bwMode="auto">
            <a:xfrm>
              <a:off x="3414713" y="1423988"/>
              <a:ext cx="47625" cy="60325"/>
            </a:xfrm>
            <a:custGeom>
              <a:avLst/>
              <a:gdLst/>
              <a:ahLst/>
              <a:cxnLst>
                <a:cxn ang="0">
                  <a:pos x="0" y="16"/>
                </a:cxn>
                <a:cxn ang="0">
                  <a:pos x="0" y="16"/>
                </a:cxn>
                <a:cxn ang="0">
                  <a:pos x="10" y="22"/>
                </a:cxn>
                <a:cxn ang="0">
                  <a:pos x="10" y="22"/>
                </a:cxn>
                <a:cxn ang="0">
                  <a:pos x="24" y="32"/>
                </a:cxn>
                <a:cxn ang="0">
                  <a:pos x="24" y="32"/>
                </a:cxn>
                <a:cxn ang="0">
                  <a:pos x="26" y="36"/>
                </a:cxn>
                <a:cxn ang="0">
                  <a:pos x="30" y="38"/>
                </a:cxn>
                <a:cxn ang="0">
                  <a:pos x="30" y="38"/>
                </a:cxn>
                <a:cxn ang="0">
                  <a:pos x="28" y="26"/>
                </a:cxn>
                <a:cxn ang="0">
                  <a:pos x="28" y="26"/>
                </a:cxn>
                <a:cxn ang="0">
                  <a:pos x="28" y="20"/>
                </a:cxn>
                <a:cxn ang="0">
                  <a:pos x="26" y="16"/>
                </a:cxn>
                <a:cxn ang="0">
                  <a:pos x="26" y="16"/>
                </a:cxn>
                <a:cxn ang="0">
                  <a:pos x="4" y="0"/>
                </a:cxn>
                <a:cxn ang="0">
                  <a:pos x="4" y="0"/>
                </a:cxn>
                <a:cxn ang="0">
                  <a:pos x="2" y="8"/>
                </a:cxn>
                <a:cxn ang="0">
                  <a:pos x="0" y="12"/>
                </a:cxn>
                <a:cxn ang="0">
                  <a:pos x="0" y="16"/>
                </a:cxn>
                <a:cxn ang="0">
                  <a:pos x="0" y="16"/>
                </a:cxn>
              </a:cxnLst>
              <a:rect l="0" t="0" r="r" b="b"/>
              <a:pathLst>
                <a:path w="30" h="38">
                  <a:moveTo>
                    <a:pt x="0" y="16"/>
                  </a:moveTo>
                  <a:lnTo>
                    <a:pt x="0" y="16"/>
                  </a:lnTo>
                  <a:lnTo>
                    <a:pt x="10" y="22"/>
                  </a:lnTo>
                  <a:lnTo>
                    <a:pt x="10" y="22"/>
                  </a:lnTo>
                  <a:lnTo>
                    <a:pt x="24" y="32"/>
                  </a:lnTo>
                  <a:lnTo>
                    <a:pt x="24" y="32"/>
                  </a:lnTo>
                  <a:lnTo>
                    <a:pt x="26" y="36"/>
                  </a:lnTo>
                  <a:lnTo>
                    <a:pt x="30" y="38"/>
                  </a:lnTo>
                  <a:lnTo>
                    <a:pt x="30" y="38"/>
                  </a:lnTo>
                  <a:lnTo>
                    <a:pt x="28" y="26"/>
                  </a:lnTo>
                  <a:lnTo>
                    <a:pt x="28" y="26"/>
                  </a:lnTo>
                  <a:lnTo>
                    <a:pt x="28" y="20"/>
                  </a:lnTo>
                  <a:lnTo>
                    <a:pt x="26" y="16"/>
                  </a:lnTo>
                  <a:lnTo>
                    <a:pt x="26" y="16"/>
                  </a:lnTo>
                  <a:lnTo>
                    <a:pt x="4" y="0"/>
                  </a:lnTo>
                  <a:lnTo>
                    <a:pt x="4" y="0"/>
                  </a:lnTo>
                  <a:lnTo>
                    <a:pt x="2" y="8"/>
                  </a:lnTo>
                  <a:lnTo>
                    <a:pt x="0" y="12"/>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4" name="Freeform 105"/>
            <p:cNvSpPr/>
            <p:nvPr/>
          </p:nvSpPr>
          <p:spPr bwMode="auto">
            <a:xfrm>
              <a:off x="3411538" y="1458913"/>
              <a:ext cx="57150" cy="66675"/>
            </a:xfrm>
            <a:custGeom>
              <a:avLst/>
              <a:gdLst/>
              <a:ahLst/>
              <a:cxnLst>
                <a:cxn ang="0">
                  <a:pos x="2" y="16"/>
                </a:cxn>
                <a:cxn ang="0">
                  <a:pos x="2" y="16"/>
                </a:cxn>
                <a:cxn ang="0">
                  <a:pos x="14" y="26"/>
                </a:cxn>
                <a:cxn ang="0">
                  <a:pos x="14" y="26"/>
                </a:cxn>
                <a:cxn ang="0">
                  <a:pos x="36" y="42"/>
                </a:cxn>
                <a:cxn ang="0">
                  <a:pos x="36" y="42"/>
                </a:cxn>
                <a:cxn ang="0">
                  <a:pos x="34" y="26"/>
                </a:cxn>
                <a:cxn ang="0">
                  <a:pos x="34" y="26"/>
                </a:cxn>
                <a:cxn ang="0">
                  <a:pos x="32" y="22"/>
                </a:cxn>
                <a:cxn ang="0">
                  <a:pos x="28" y="18"/>
                </a:cxn>
                <a:cxn ang="0">
                  <a:pos x="28" y="18"/>
                </a:cxn>
                <a:cxn ang="0">
                  <a:pos x="0" y="0"/>
                </a:cxn>
                <a:cxn ang="0">
                  <a:pos x="0" y="0"/>
                </a:cxn>
                <a:cxn ang="0">
                  <a:pos x="0" y="8"/>
                </a:cxn>
                <a:cxn ang="0">
                  <a:pos x="0" y="14"/>
                </a:cxn>
                <a:cxn ang="0">
                  <a:pos x="2" y="16"/>
                </a:cxn>
                <a:cxn ang="0">
                  <a:pos x="2" y="16"/>
                </a:cxn>
              </a:cxnLst>
              <a:rect l="0" t="0" r="r" b="b"/>
              <a:pathLst>
                <a:path w="36" h="42">
                  <a:moveTo>
                    <a:pt x="2" y="16"/>
                  </a:moveTo>
                  <a:lnTo>
                    <a:pt x="2" y="16"/>
                  </a:lnTo>
                  <a:lnTo>
                    <a:pt x="14" y="26"/>
                  </a:lnTo>
                  <a:lnTo>
                    <a:pt x="14" y="26"/>
                  </a:lnTo>
                  <a:lnTo>
                    <a:pt x="36" y="42"/>
                  </a:lnTo>
                  <a:lnTo>
                    <a:pt x="36" y="42"/>
                  </a:lnTo>
                  <a:lnTo>
                    <a:pt x="34" y="26"/>
                  </a:lnTo>
                  <a:lnTo>
                    <a:pt x="34" y="26"/>
                  </a:lnTo>
                  <a:lnTo>
                    <a:pt x="32" y="22"/>
                  </a:lnTo>
                  <a:lnTo>
                    <a:pt x="28" y="18"/>
                  </a:lnTo>
                  <a:lnTo>
                    <a:pt x="28" y="18"/>
                  </a:lnTo>
                  <a:lnTo>
                    <a:pt x="0" y="0"/>
                  </a:lnTo>
                  <a:lnTo>
                    <a:pt x="0" y="0"/>
                  </a:lnTo>
                  <a:lnTo>
                    <a:pt x="0" y="8"/>
                  </a:lnTo>
                  <a:lnTo>
                    <a:pt x="0" y="14"/>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5" name="Freeform 106"/>
            <p:cNvSpPr/>
            <p:nvPr/>
          </p:nvSpPr>
          <p:spPr bwMode="auto">
            <a:xfrm>
              <a:off x="3411538" y="1493838"/>
              <a:ext cx="63500" cy="66675"/>
            </a:xfrm>
            <a:custGeom>
              <a:avLst/>
              <a:gdLst/>
              <a:ahLst/>
              <a:cxnLst>
                <a:cxn ang="0">
                  <a:pos x="30" y="20"/>
                </a:cxn>
                <a:cxn ang="0">
                  <a:pos x="30" y="20"/>
                </a:cxn>
                <a:cxn ang="0">
                  <a:pos x="0" y="0"/>
                </a:cxn>
                <a:cxn ang="0">
                  <a:pos x="0" y="0"/>
                </a:cxn>
                <a:cxn ang="0">
                  <a:pos x="6" y="16"/>
                </a:cxn>
                <a:cxn ang="0">
                  <a:pos x="14" y="28"/>
                </a:cxn>
                <a:cxn ang="0">
                  <a:pos x="20" y="34"/>
                </a:cxn>
                <a:cxn ang="0">
                  <a:pos x="26" y="38"/>
                </a:cxn>
                <a:cxn ang="0">
                  <a:pos x="34" y="40"/>
                </a:cxn>
                <a:cxn ang="0">
                  <a:pos x="40" y="42"/>
                </a:cxn>
                <a:cxn ang="0">
                  <a:pos x="40" y="42"/>
                </a:cxn>
                <a:cxn ang="0">
                  <a:pos x="38" y="26"/>
                </a:cxn>
                <a:cxn ang="0">
                  <a:pos x="38" y="26"/>
                </a:cxn>
                <a:cxn ang="0">
                  <a:pos x="34" y="24"/>
                </a:cxn>
                <a:cxn ang="0">
                  <a:pos x="30" y="20"/>
                </a:cxn>
                <a:cxn ang="0">
                  <a:pos x="30" y="20"/>
                </a:cxn>
              </a:cxnLst>
              <a:rect l="0" t="0" r="r" b="b"/>
              <a:pathLst>
                <a:path w="40" h="42">
                  <a:moveTo>
                    <a:pt x="30" y="20"/>
                  </a:moveTo>
                  <a:lnTo>
                    <a:pt x="30" y="20"/>
                  </a:lnTo>
                  <a:lnTo>
                    <a:pt x="0" y="0"/>
                  </a:lnTo>
                  <a:lnTo>
                    <a:pt x="0" y="0"/>
                  </a:lnTo>
                  <a:lnTo>
                    <a:pt x="6" y="16"/>
                  </a:lnTo>
                  <a:lnTo>
                    <a:pt x="14" y="28"/>
                  </a:lnTo>
                  <a:lnTo>
                    <a:pt x="20" y="34"/>
                  </a:lnTo>
                  <a:lnTo>
                    <a:pt x="26" y="38"/>
                  </a:lnTo>
                  <a:lnTo>
                    <a:pt x="34" y="40"/>
                  </a:lnTo>
                  <a:lnTo>
                    <a:pt x="40" y="42"/>
                  </a:lnTo>
                  <a:lnTo>
                    <a:pt x="40" y="42"/>
                  </a:lnTo>
                  <a:lnTo>
                    <a:pt x="38" y="26"/>
                  </a:lnTo>
                  <a:lnTo>
                    <a:pt x="38" y="26"/>
                  </a:lnTo>
                  <a:lnTo>
                    <a:pt x="34" y="24"/>
                  </a:lnTo>
                  <a:lnTo>
                    <a:pt x="30" y="20"/>
                  </a:lnTo>
                  <a:lnTo>
                    <a:pt x="3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6" name="Freeform 107"/>
            <p:cNvSpPr/>
            <p:nvPr/>
          </p:nvSpPr>
          <p:spPr bwMode="auto">
            <a:xfrm>
              <a:off x="3595688" y="1408113"/>
              <a:ext cx="38100" cy="69850"/>
            </a:xfrm>
            <a:custGeom>
              <a:avLst/>
              <a:gdLst/>
              <a:ahLst/>
              <a:cxnLst>
                <a:cxn ang="0">
                  <a:pos x="16" y="12"/>
                </a:cxn>
                <a:cxn ang="0">
                  <a:pos x="16" y="12"/>
                </a:cxn>
                <a:cxn ang="0">
                  <a:pos x="8" y="6"/>
                </a:cxn>
                <a:cxn ang="0">
                  <a:pos x="0" y="0"/>
                </a:cxn>
                <a:cxn ang="0">
                  <a:pos x="0" y="0"/>
                </a:cxn>
                <a:cxn ang="0">
                  <a:pos x="10" y="44"/>
                </a:cxn>
                <a:cxn ang="0">
                  <a:pos x="10" y="44"/>
                </a:cxn>
                <a:cxn ang="0">
                  <a:pos x="22" y="22"/>
                </a:cxn>
                <a:cxn ang="0">
                  <a:pos x="22" y="22"/>
                </a:cxn>
                <a:cxn ang="0">
                  <a:pos x="24" y="20"/>
                </a:cxn>
                <a:cxn ang="0">
                  <a:pos x="24" y="20"/>
                </a:cxn>
                <a:cxn ang="0">
                  <a:pos x="16" y="12"/>
                </a:cxn>
                <a:cxn ang="0">
                  <a:pos x="16" y="12"/>
                </a:cxn>
              </a:cxnLst>
              <a:rect l="0" t="0" r="r" b="b"/>
              <a:pathLst>
                <a:path w="24" h="44">
                  <a:moveTo>
                    <a:pt x="16" y="12"/>
                  </a:moveTo>
                  <a:lnTo>
                    <a:pt x="16" y="12"/>
                  </a:lnTo>
                  <a:lnTo>
                    <a:pt x="8" y="6"/>
                  </a:lnTo>
                  <a:lnTo>
                    <a:pt x="0" y="0"/>
                  </a:lnTo>
                  <a:lnTo>
                    <a:pt x="0" y="0"/>
                  </a:lnTo>
                  <a:lnTo>
                    <a:pt x="10" y="44"/>
                  </a:lnTo>
                  <a:lnTo>
                    <a:pt x="10" y="44"/>
                  </a:lnTo>
                  <a:lnTo>
                    <a:pt x="22" y="22"/>
                  </a:lnTo>
                  <a:lnTo>
                    <a:pt x="22" y="22"/>
                  </a:lnTo>
                  <a:lnTo>
                    <a:pt x="24" y="20"/>
                  </a:lnTo>
                  <a:lnTo>
                    <a:pt x="24" y="20"/>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7" name="Freeform 108"/>
            <p:cNvSpPr/>
            <p:nvPr/>
          </p:nvSpPr>
          <p:spPr bwMode="auto">
            <a:xfrm>
              <a:off x="3614738" y="1446213"/>
              <a:ext cx="41275" cy="79375"/>
            </a:xfrm>
            <a:custGeom>
              <a:avLst/>
              <a:gdLst/>
              <a:ahLst/>
              <a:cxnLst>
                <a:cxn ang="0">
                  <a:pos x="16" y="0"/>
                </a:cxn>
                <a:cxn ang="0">
                  <a:pos x="16" y="0"/>
                </a:cxn>
                <a:cxn ang="0">
                  <a:pos x="0" y="26"/>
                </a:cxn>
                <a:cxn ang="0">
                  <a:pos x="0" y="26"/>
                </a:cxn>
                <a:cxn ang="0">
                  <a:pos x="0" y="32"/>
                </a:cxn>
                <a:cxn ang="0">
                  <a:pos x="2" y="36"/>
                </a:cxn>
                <a:cxn ang="0">
                  <a:pos x="2" y="36"/>
                </a:cxn>
                <a:cxn ang="0">
                  <a:pos x="4" y="50"/>
                </a:cxn>
                <a:cxn ang="0">
                  <a:pos x="4" y="50"/>
                </a:cxn>
                <a:cxn ang="0">
                  <a:pos x="8" y="46"/>
                </a:cxn>
                <a:cxn ang="0">
                  <a:pos x="10" y="42"/>
                </a:cxn>
                <a:cxn ang="0">
                  <a:pos x="10" y="42"/>
                </a:cxn>
                <a:cxn ang="0">
                  <a:pos x="20" y="26"/>
                </a:cxn>
                <a:cxn ang="0">
                  <a:pos x="20" y="26"/>
                </a:cxn>
                <a:cxn ang="0">
                  <a:pos x="26" y="16"/>
                </a:cxn>
                <a:cxn ang="0">
                  <a:pos x="26" y="16"/>
                </a:cxn>
                <a:cxn ang="0">
                  <a:pos x="26" y="12"/>
                </a:cxn>
                <a:cxn ang="0">
                  <a:pos x="22" y="8"/>
                </a:cxn>
                <a:cxn ang="0">
                  <a:pos x="16" y="0"/>
                </a:cxn>
                <a:cxn ang="0">
                  <a:pos x="16" y="0"/>
                </a:cxn>
              </a:cxnLst>
              <a:rect l="0" t="0" r="r" b="b"/>
              <a:pathLst>
                <a:path w="26" h="50">
                  <a:moveTo>
                    <a:pt x="16" y="0"/>
                  </a:moveTo>
                  <a:lnTo>
                    <a:pt x="16" y="0"/>
                  </a:lnTo>
                  <a:lnTo>
                    <a:pt x="0" y="26"/>
                  </a:lnTo>
                  <a:lnTo>
                    <a:pt x="0" y="26"/>
                  </a:lnTo>
                  <a:lnTo>
                    <a:pt x="0" y="32"/>
                  </a:lnTo>
                  <a:lnTo>
                    <a:pt x="2" y="36"/>
                  </a:lnTo>
                  <a:lnTo>
                    <a:pt x="2" y="36"/>
                  </a:lnTo>
                  <a:lnTo>
                    <a:pt x="4" y="50"/>
                  </a:lnTo>
                  <a:lnTo>
                    <a:pt x="4" y="50"/>
                  </a:lnTo>
                  <a:lnTo>
                    <a:pt x="8" y="46"/>
                  </a:lnTo>
                  <a:lnTo>
                    <a:pt x="10" y="42"/>
                  </a:lnTo>
                  <a:lnTo>
                    <a:pt x="10" y="42"/>
                  </a:lnTo>
                  <a:lnTo>
                    <a:pt x="20" y="26"/>
                  </a:lnTo>
                  <a:lnTo>
                    <a:pt x="20" y="26"/>
                  </a:lnTo>
                  <a:lnTo>
                    <a:pt x="26" y="16"/>
                  </a:lnTo>
                  <a:lnTo>
                    <a:pt x="26" y="16"/>
                  </a:lnTo>
                  <a:lnTo>
                    <a:pt x="26" y="12"/>
                  </a:lnTo>
                  <a:lnTo>
                    <a:pt x="22" y="8"/>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8" name="Freeform 109"/>
            <p:cNvSpPr/>
            <p:nvPr/>
          </p:nvSpPr>
          <p:spPr bwMode="auto">
            <a:xfrm>
              <a:off x="3627438" y="1477963"/>
              <a:ext cx="47625" cy="95250"/>
            </a:xfrm>
            <a:custGeom>
              <a:avLst/>
              <a:gdLst/>
              <a:ahLst/>
              <a:cxnLst>
                <a:cxn ang="0">
                  <a:pos x="2" y="32"/>
                </a:cxn>
                <a:cxn ang="0">
                  <a:pos x="2" y="32"/>
                </a:cxn>
                <a:cxn ang="0">
                  <a:pos x="0" y="36"/>
                </a:cxn>
                <a:cxn ang="0">
                  <a:pos x="0" y="42"/>
                </a:cxn>
                <a:cxn ang="0">
                  <a:pos x="0" y="42"/>
                </a:cxn>
                <a:cxn ang="0">
                  <a:pos x="4" y="60"/>
                </a:cxn>
                <a:cxn ang="0">
                  <a:pos x="4" y="60"/>
                </a:cxn>
                <a:cxn ang="0">
                  <a:pos x="20" y="32"/>
                </a:cxn>
                <a:cxn ang="0">
                  <a:pos x="20" y="32"/>
                </a:cxn>
                <a:cxn ang="0">
                  <a:pos x="30" y="18"/>
                </a:cxn>
                <a:cxn ang="0">
                  <a:pos x="30" y="18"/>
                </a:cxn>
                <a:cxn ang="0">
                  <a:pos x="30" y="14"/>
                </a:cxn>
                <a:cxn ang="0">
                  <a:pos x="28" y="10"/>
                </a:cxn>
                <a:cxn ang="0">
                  <a:pos x="22" y="0"/>
                </a:cxn>
                <a:cxn ang="0">
                  <a:pos x="22" y="0"/>
                </a:cxn>
                <a:cxn ang="0">
                  <a:pos x="2" y="32"/>
                </a:cxn>
                <a:cxn ang="0">
                  <a:pos x="2" y="32"/>
                </a:cxn>
              </a:cxnLst>
              <a:rect l="0" t="0" r="r" b="b"/>
              <a:pathLst>
                <a:path w="30" h="60">
                  <a:moveTo>
                    <a:pt x="2" y="32"/>
                  </a:moveTo>
                  <a:lnTo>
                    <a:pt x="2" y="32"/>
                  </a:lnTo>
                  <a:lnTo>
                    <a:pt x="0" y="36"/>
                  </a:lnTo>
                  <a:lnTo>
                    <a:pt x="0" y="42"/>
                  </a:lnTo>
                  <a:lnTo>
                    <a:pt x="0" y="42"/>
                  </a:lnTo>
                  <a:lnTo>
                    <a:pt x="4" y="60"/>
                  </a:lnTo>
                  <a:lnTo>
                    <a:pt x="4" y="60"/>
                  </a:lnTo>
                  <a:lnTo>
                    <a:pt x="20" y="32"/>
                  </a:lnTo>
                  <a:lnTo>
                    <a:pt x="20" y="32"/>
                  </a:lnTo>
                  <a:lnTo>
                    <a:pt x="30" y="18"/>
                  </a:lnTo>
                  <a:lnTo>
                    <a:pt x="30" y="18"/>
                  </a:lnTo>
                  <a:lnTo>
                    <a:pt x="30" y="14"/>
                  </a:lnTo>
                  <a:lnTo>
                    <a:pt x="28" y="10"/>
                  </a:lnTo>
                  <a:lnTo>
                    <a:pt x="22" y="0"/>
                  </a:lnTo>
                  <a:lnTo>
                    <a:pt x="22" y="0"/>
                  </a:lnTo>
                  <a:lnTo>
                    <a:pt x="2" y="32"/>
                  </a:lnTo>
                  <a:lnTo>
                    <a:pt x="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9" name="Freeform 110"/>
            <p:cNvSpPr/>
            <p:nvPr/>
          </p:nvSpPr>
          <p:spPr bwMode="auto">
            <a:xfrm>
              <a:off x="3636963" y="1516063"/>
              <a:ext cx="44450" cy="95250"/>
            </a:xfrm>
            <a:custGeom>
              <a:avLst/>
              <a:gdLst/>
              <a:ahLst/>
              <a:cxnLst>
                <a:cxn ang="0">
                  <a:pos x="0" y="44"/>
                </a:cxn>
                <a:cxn ang="0">
                  <a:pos x="0" y="44"/>
                </a:cxn>
                <a:cxn ang="0">
                  <a:pos x="4" y="60"/>
                </a:cxn>
                <a:cxn ang="0">
                  <a:pos x="4" y="60"/>
                </a:cxn>
                <a:cxn ang="0">
                  <a:pos x="10" y="56"/>
                </a:cxn>
                <a:cxn ang="0">
                  <a:pos x="16" y="50"/>
                </a:cxn>
                <a:cxn ang="0">
                  <a:pos x="20" y="42"/>
                </a:cxn>
                <a:cxn ang="0">
                  <a:pos x="24" y="34"/>
                </a:cxn>
                <a:cxn ang="0">
                  <a:pos x="26" y="26"/>
                </a:cxn>
                <a:cxn ang="0">
                  <a:pos x="28" y="18"/>
                </a:cxn>
                <a:cxn ang="0">
                  <a:pos x="26" y="0"/>
                </a:cxn>
                <a:cxn ang="0">
                  <a:pos x="26" y="0"/>
                </a:cxn>
                <a:cxn ang="0">
                  <a:pos x="6" y="32"/>
                </a:cxn>
                <a:cxn ang="0">
                  <a:pos x="6" y="32"/>
                </a:cxn>
                <a:cxn ang="0">
                  <a:pos x="2" y="38"/>
                </a:cxn>
                <a:cxn ang="0">
                  <a:pos x="0" y="44"/>
                </a:cxn>
                <a:cxn ang="0">
                  <a:pos x="0" y="44"/>
                </a:cxn>
              </a:cxnLst>
              <a:rect l="0" t="0" r="r" b="b"/>
              <a:pathLst>
                <a:path w="28" h="60">
                  <a:moveTo>
                    <a:pt x="0" y="44"/>
                  </a:moveTo>
                  <a:lnTo>
                    <a:pt x="0" y="44"/>
                  </a:lnTo>
                  <a:lnTo>
                    <a:pt x="4" y="60"/>
                  </a:lnTo>
                  <a:lnTo>
                    <a:pt x="4" y="60"/>
                  </a:lnTo>
                  <a:lnTo>
                    <a:pt x="10" y="56"/>
                  </a:lnTo>
                  <a:lnTo>
                    <a:pt x="16" y="50"/>
                  </a:lnTo>
                  <a:lnTo>
                    <a:pt x="20" y="42"/>
                  </a:lnTo>
                  <a:lnTo>
                    <a:pt x="24" y="34"/>
                  </a:lnTo>
                  <a:lnTo>
                    <a:pt x="26" y="26"/>
                  </a:lnTo>
                  <a:lnTo>
                    <a:pt x="28" y="18"/>
                  </a:lnTo>
                  <a:lnTo>
                    <a:pt x="26" y="0"/>
                  </a:lnTo>
                  <a:lnTo>
                    <a:pt x="26" y="0"/>
                  </a:lnTo>
                  <a:lnTo>
                    <a:pt x="6" y="32"/>
                  </a:lnTo>
                  <a:lnTo>
                    <a:pt x="6" y="32"/>
                  </a:lnTo>
                  <a:lnTo>
                    <a:pt x="2" y="38"/>
                  </a:lnTo>
                  <a:lnTo>
                    <a:pt x="0" y="44"/>
                  </a:lnTo>
                  <a:lnTo>
                    <a:pt x="0" y="4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0" name="Freeform 111"/>
            <p:cNvSpPr/>
            <p:nvPr/>
          </p:nvSpPr>
          <p:spPr bwMode="auto">
            <a:xfrm>
              <a:off x="3567113" y="1408113"/>
              <a:ext cx="34925" cy="69850"/>
            </a:xfrm>
            <a:custGeom>
              <a:avLst/>
              <a:gdLst/>
              <a:ahLst/>
              <a:cxnLst>
                <a:cxn ang="0">
                  <a:pos x="4" y="18"/>
                </a:cxn>
                <a:cxn ang="0">
                  <a:pos x="4" y="18"/>
                </a:cxn>
                <a:cxn ang="0">
                  <a:pos x="0" y="28"/>
                </a:cxn>
                <a:cxn ang="0">
                  <a:pos x="0" y="28"/>
                </a:cxn>
                <a:cxn ang="0">
                  <a:pos x="2" y="30"/>
                </a:cxn>
                <a:cxn ang="0">
                  <a:pos x="2" y="30"/>
                </a:cxn>
                <a:cxn ang="0">
                  <a:pos x="22" y="44"/>
                </a:cxn>
                <a:cxn ang="0">
                  <a:pos x="22" y="44"/>
                </a:cxn>
                <a:cxn ang="0">
                  <a:pos x="12" y="0"/>
                </a:cxn>
                <a:cxn ang="0">
                  <a:pos x="12" y="0"/>
                </a:cxn>
                <a:cxn ang="0">
                  <a:pos x="10" y="10"/>
                </a:cxn>
                <a:cxn ang="0">
                  <a:pos x="4" y="18"/>
                </a:cxn>
                <a:cxn ang="0">
                  <a:pos x="4" y="18"/>
                </a:cxn>
              </a:cxnLst>
              <a:rect l="0" t="0" r="r" b="b"/>
              <a:pathLst>
                <a:path w="22" h="44">
                  <a:moveTo>
                    <a:pt x="4" y="18"/>
                  </a:moveTo>
                  <a:lnTo>
                    <a:pt x="4" y="18"/>
                  </a:lnTo>
                  <a:lnTo>
                    <a:pt x="0" y="28"/>
                  </a:lnTo>
                  <a:lnTo>
                    <a:pt x="0" y="28"/>
                  </a:lnTo>
                  <a:lnTo>
                    <a:pt x="2" y="30"/>
                  </a:lnTo>
                  <a:lnTo>
                    <a:pt x="2" y="30"/>
                  </a:lnTo>
                  <a:lnTo>
                    <a:pt x="22" y="44"/>
                  </a:lnTo>
                  <a:lnTo>
                    <a:pt x="22" y="44"/>
                  </a:lnTo>
                  <a:lnTo>
                    <a:pt x="12" y="0"/>
                  </a:lnTo>
                  <a:lnTo>
                    <a:pt x="12" y="0"/>
                  </a:lnTo>
                  <a:lnTo>
                    <a:pt x="10" y="10"/>
                  </a:lnTo>
                  <a:lnTo>
                    <a:pt x="4" y="18"/>
                  </a:lnTo>
                  <a:lnTo>
                    <a:pt x="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1" name="Freeform 112"/>
            <p:cNvSpPr/>
            <p:nvPr/>
          </p:nvSpPr>
          <p:spPr bwMode="auto">
            <a:xfrm>
              <a:off x="3554413" y="1462088"/>
              <a:ext cx="53975" cy="66675"/>
            </a:xfrm>
            <a:custGeom>
              <a:avLst/>
              <a:gdLst/>
              <a:ahLst/>
              <a:cxnLst>
                <a:cxn ang="0">
                  <a:pos x="0" y="18"/>
                </a:cxn>
                <a:cxn ang="0">
                  <a:pos x="0" y="18"/>
                </a:cxn>
                <a:cxn ang="0">
                  <a:pos x="12" y="26"/>
                </a:cxn>
                <a:cxn ang="0">
                  <a:pos x="12" y="26"/>
                </a:cxn>
                <a:cxn ang="0">
                  <a:pos x="26" y="36"/>
                </a:cxn>
                <a:cxn ang="0">
                  <a:pos x="26" y="36"/>
                </a:cxn>
                <a:cxn ang="0">
                  <a:pos x="30" y="40"/>
                </a:cxn>
                <a:cxn ang="0">
                  <a:pos x="34" y="42"/>
                </a:cxn>
                <a:cxn ang="0">
                  <a:pos x="34" y="42"/>
                </a:cxn>
                <a:cxn ang="0">
                  <a:pos x="32" y="28"/>
                </a:cxn>
                <a:cxn ang="0">
                  <a:pos x="32" y="28"/>
                </a:cxn>
                <a:cxn ang="0">
                  <a:pos x="32" y="22"/>
                </a:cxn>
                <a:cxn ang="0">
                  <a:pos x="30" y="18"/>
                </a:cxn>
                <a:cxn ang="0">
                  <a:pos x="30" y="18"/>
                </a:cxn>
                <a:cxn ang="0">
                  <a:pos x="6" y="0"/>
                </a:cxn>
                <a:cxn ang="0">
                  <a:pos x="6" y="0"/>
                </a:cxn>
                <a:cxn ang="0">
                  <a:pos x="2" y="10"/>
                </a:cxn>
                <a:cxn ang="0">
                  <a:pos x="0" y="14"/>
                </a:cxn>
                <a:cxn ang="0">
                  <a:pos x="0" y="18"/>
                </a:cxn>
                <a:cxn ang="0">
                  <a:pos x="0" y="18"/>
                </a:cxn>
              </a:cxnLst>
              <a:rect l="0" t="0" r="r" b="b"/>
              <a:pathLst>
                <a:path w="34" h="42">
                  <a:moveTo>
                    <a:pt x="0" y="18"/>
                  </a:moveTo>
                  <a:lnTo>
                    <a:pt x="0" y="18"/>
                  </a:lnTo>
                  <a:lnTo>
                    <a:pt x="12" y="26"/>
                  </a:lnTo>
                  <a:lnTo>
                    <a:pt x="12" y="26"/>
                  </a:lnTo>
                  <a:lnTo>
                    <a:pt x="26" y="36"/>
                  </a:lnTo>
                  <a:lnTo>
                    <a:pt x="26" y="36"/>
                  </a:lnTo>
                  <a:lnTo>
                    <a:pt x="30" y="40"/>
                  </a:lnTo>
                  <a:lnTo>
                    <a:pt x="34" y="42"/>
                  </a:lnTo>
                  <a:lnTo>
                    <a:pt x="34" y="42"/>
                  </a:lnTo>
                  <a:lnTo>
                    <a:pt x="32" y="28"/>
                  </a:lnTo>
                  <a:lnTo>
                    <a:pt x="32" y="28"/>
                  </a:lnTo>
                  <a:lnTo>
                    <a:pt x="32" y="22"/>
                  </a:lnTo>
                  <a:lnTo>
                    <a:pt x="30" y="18"/>
                  </a:lnTo>
                  <a:lnTo>
                    <a:pt x="30" y="18"/>
                  </a:lnTo>
                  <a:lnTo>
                    <a:pt x="6" y="0"/>
                  </a:lnTo>
                  <a:lnTo>
                    <a:pt x="6" y="0"/>
                  </a:lnTo>
                  <a:lnTo>
                    <a:pt x="2" y="10"/>
                  </a:lnTo>
                  <a:lnTo>
                    <a:pt x="0" y="14"/>
                  </a:lnTo>
                  <a:lnTo>
                    <a:pt x="0" y="18"/>
                  </a:lnTo>
                  <a:lnTo>
                    <a:pt x="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2" name="Freeform 113"/>
            <p:cNvSpPr/>
            <p:nvPr/>
          </p:nvSpPr>
          <p:spPr bwMode="auto">
            <a:xfrm>
              <a:off x="3551238" y="1500188"/>
              <a:ext cx="66675" cy="76200"/>
            </a:xfrm>
            <a:custGeom>
              <a:avLst/>
              <a:gdLst/>
              <a:ahLst/>
              <a:cxnLst>
                <a:cxn ang="0">
                  <a:pos x="2" y="20"/>
                </a:cxn>
                <a:cxn ang="0">
                  <a:pos x="2" y="20"/>
                </a:cxn>
                <a:cxn ang="0">
                  <a:pos x="16" y="30"/>
                </a:cxn>
                <a:cxn ang="0">
                  <a:pos x="16" y="30"/>
                </a:cxn>
                <a:cxn ang="0">
                  <a:pos x="42" y="48"/>
                </a:cxn>
                <a:cxn ang="0">
                  <a:pos x="42" y="48"/>
                </a:cxn>
                <a:cxn ang="0">
                  <a:pos x="38" y="30"/>
                </a:cxn>
                <a:cxn ang="0">
                  <a:pos x="38" y="30"/>
                </a:cxn>
                <a:cxn ang="0">
                  <a:pos x="36" y="24"/>
                </a:cxn>
                <a:cxn ang="0">
                  <a:pos x="32" y="22"/>
                </a:cxn>
                <a:cxn ang="0">
                  <a:pos x="32" y="22"/>
                </a:cxn>
                <a:cxn ang="0">
                  <a:pos x="0" y="0"/>
                </a:cxn>
                <a:cxn ang="0">
                  <a:pos x="0" y="0"/>
                </a:cxn>
                <a:cxn ang="0">
                  <a:pos x="0" y="10"/>
                </a:cxn>
                <a:cxn ang="0">
                  <a:pos x="0" y="16"/>
                </a:cxn>
                <a:cxn ang="0">
                  <a:pos x="2" y="20"/>
                </a:cxn>
                <a:cxn ang="0">
                  <a:pos x="2" y="20"/>
                </a:cxn>
              </a:cxnLst>
              <a:rect l="0" t="0" r="r" b="b"/>
              <a:pathLst>
                <a:path w="42" h="48">
                  <a:moveTo>
                    <a:pt x="2" y="20"/>
                  </a:moveTo>
                  <a:lnTo>
                    <a:pt x="2" y="20"/>
                  </a:lnTo>
                  <a:lnTo>
                    <a:pt x="16" y="30"/>
                  </a:lnTo>
                  <a:lnTo>
                    <a:pt x="16" y="30"/>
                  </a:lnTo>
                  <a:lnTo>
                    <a:pt x="42" y="48"/>
                  </a:lnTo>
                  <a:lnTo>
                    <a:pt x="42" y="48"/>
                  </a:lnTo>
                  <a:lnTo>
                    <a:pt x="38" y="30"/>
                  </a:lnTo>
                  <a:lnTo>
                    <a:pt x="38" y="30"/>
                  </a:lnTo>
                  <a:lnTo>
                    <a:pt x="36" y="24"/>
                  </a:lnTo>
                  <a:lnTo>
                    <a:pt x="32" y="22"/>
                  </a:lnTo>
                  <a:lnTo>
                    <a:pt x="32" y="22"/>
                  </a:lnTo>
                  <a:lnTo>
                    <a:pt x="0" y="0"/>
                  </a:lnTo>
                  <a:lnTo>
                    <a:pt x="0" y="0"/>
                  </a:lnTo>
                  <a:lnTo>
                    <a:pt x="0" y="10"/>
                  </a:lnTo>
                  <a:lnTo>
                    <a:pt x="0" y="16"/>
                  </a:lnTo>
                  <a:lnTo>
                    <a:pt x="2" y="20"/>
                  </a:lnTo>
                  <a:lnTo>
                    <a:pt x="2"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3" name="Freeform 114"/>
            <p:cNvSpPr/>
            <p:nvPr/>
          </p:nvSpPr>
          <p:spPr bwMode="auto">
            <a:xfrm>
              <a:off x="3554413" y="1541463"/>
              <a:ext cx="69850" cy="73025"/>
            </a:xfrm>
            <a:custGeom>
              <a:avLst/>
              <a:gdLst/>
              <a:ahLst/>
              <a:cxnLst>
                <a:cxn ang="0">
                  <a:pos x="30" y="22"/>
                </a:cxn>
                <a:cxn ang="0">
                  <a:pos x="30" y="22"/>
                </a:cxn>
                <a:cxn ang="0">
                  <a:pos x="0" y="0"/>
                </a:cxn>
                <a:cxn ang="0">
                  <a:pos x="0" y="0"/>
                </a:cxn>
                <a:cxn ang="0">
                  <a:pos x="4" y="16"/>
                </a:cxn>
                <a:cxn ang="0">
                  <a:pos x="10" y="24"/>
                </a:cxn>
                <a:cxn ang="0">
                  <a:pos x="14" y="30"/>
                </a:cxn>
                <a:cxn ang="0">
                  <a:pos x="20" y="36"/>
                </a:cxn>
                <a:cxn ang="0">
                  <a:pos x="28" y="42"/>
                </a:cxn>
                <a:cxn ang="0">
                  <a:pos x="36" y="44"/>
                </a:cxn>
                <a:cxn ang="0">
                  <a:pos x="44" y="46"/>
                </a:cxn>
                <a:cxn ang="0">
                  <a:pos x="44" y="46"/>
                </a:cxn>
                <a:cxn ang="0">
                  <a:pos x="40" y="30"/>
                </a:cxn>
                <a:cxn ang="0">
                  <a:pos x="40" y="30"/>
                </a:cxn>
                <a:cxn ang="0">
                  <a:pos x="36" y="26"/>
                </a:cxn>
                <a:cxn ang="0">
                  <a:pos x="30" y="22"/>
                </a:cxn>
                <a:cxn ang="0">
                  <a:pos x="30" y="22"/>
                </a:cxn>
              </a:cxnLst>
              <a:rect l="0" t="0" r="r" b="b"/>
              <a:pathLst>
                <a:path w="44" h="46">
                  <a:moveTo>
                    <a:pt x="30" y="22"/>
                  </a:moveTo>
                  <a:lnTo>
                    <a:pt x="30" y="22"/>
                  </a:lnTo>
                  <a:lnTo>
                    <a:pt x="0" y="0"/>
                  </a:lnTo>
                  <a:lnTo>
                    <a:pt x="0" y="0"/>
                  </a:lnTo>
                  <a:lnTo>
                    <a:pt x="4" y="16"/>
                  </a:lnTo>
                  <a:lnTo>
                    <a:pt x="10" y="24"/>
                  </a:lnTo>
                  <a:lnTo>
                    <a:pt x="14" y="30"/>
                  </a:lnTo>
                  <a:lnTo>
                    <a:pt x="20" y="36"/>
                  </a:lnTo>
                  <a:lnTo>
                    <a:pt x="28" y="42"/>
                  </a:lnTo>
                  <a:lnTo>
                    <a:pt x="36" y="44"/>
                  </a:lnTo>
                  <a:lnTo>
                    <a:pt x="44" y="46"/>
                  </a:lnTo>
                  <a:lnTo>
                    <a:pt x="44" y="46"/>
                  </a:lnTo>
                  <a:lnTo>
                    <a:pt x="40" y="30"/>
                  </a:lnTo>
                  <a:lnTo>
                    <a:pt x="40" y="30"/>
                  </a:lnTo>
                  <a:lnTo>
                    <a:pt x="36" y="26"/>
                  </a:lnTo>
                  <a:lnTo>
                    <a:pt x="30" y="22"/>
                  </a:lnTo>
                  <a:lnTo>
                    <a:pt x="3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4" name="Freeform 115"/>
            <p:cNvSpPr/>
            <p:nvPr/>
          </p:nvSpPr>
          <p:spPr bwMode="auto">
            <a:xfrm>
              <a:off x="3675063" y="884238"/>
              <a:ext cx="28575" cy="38100"/>
            </a:xfrm>
            <a:custGeom>
              <a:avLst/>
              <a:gdLst/>
              <a:ahLst/>
              <a:cxnLst>
                <a:cxn ang="0">
                  <a:pos x="16" y="10"/>
                </a:cxn>
                <a:cxn ang="0">
                  <a:pos x="16" y="10"/>
                </a:cxn>
                <a:cxn ang="0">
                  <a:pos x="18" y="10"/>
                </a:cxn>
                <a:cxn ang="0">
                  <a:pos x="18" y="10"/>
                </a:cxn>
                <a:cxn ang="0">
                  <a:pos x="12" y="6"/>
                </a:cxn>
                <a:cxn ang="0">
                  <a:pos x="12" y="6"/>
                </a:cxn>
                <a:cxn ang="0">
                  <a:pos x="6" y="2"/>
                </a:cxn>
                <a:cxn ang="0">
                  <a:pos x="0" y="0"/>
                </a:cxn>
                <a:cxn ang="0">
                  <a:pos x="0" y="0"/>
                </a:cxn>
                <a:cxn ang="0">
                  <a:pos x="12" y="24"/>
                </a:cxn>
                <a:cxn ang="0">
                  <a:pos x="12" y="24"/>
                </a:cxn>
                <a:cxn ang="0">
                  <a:pos x="16" y="10"/>
                </a:cxn>
                <a:cxn ang="0">
                  <a:pos x="16" y="10"/>
                </a:cxn>
              </a:cxnLst>
              <a:rect l="0" t="0" r="r" b="b"/>
              <a:pathLst>
                <a:path w="18" h="24">
                  <a:moveTo>
                    <a:pt x="16" y="10"/>
                  </a:moveTo>
                  <a:lnTo>
                    <a:pt x="16" y="10"/>
                  </a:lnTo>
                  <a:lnTo>
                    <a:pt x="18" y="10"/>
                  </a:lnTo>
                  <a:lnTo>
                    <a:pt x="18" y="10"/>
                  </a:lnTo>
                  <a:lnTo>
                    <a:pt x="12" y="6"/>
                  </a:lnTo>
                  <a:lnTo>
                    <a:pt x="12" y="6"/>
                  </a:lnTo>
                  <a:lnTo>
                    <a:pt x="6" y="2"/>
                  </a:lnTo>
                  <a:lnTo>
                    <a:pt x="0" y="0"/>
                  </a:lnTo>
                  <a:lnTo>
                    <a:pt x="0" y="0"/>
                  </a:lnTo>
                  <a:lnTo>
                    <a:pt x="12" y="24"/>
                  </a:lnTo>
                  <a:lnTo>
                    <a:pt x="12" y="24"/>
                  </a:lnTo>
                  <a:lnTo>
                    <a:pt x="16" y="10"/>
                  </a:lnTo>
                  <a:lnTo>
                    <a:pt x="1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5" name="Freeform 116"/>
            <p:cNvSpPr/>
            <p:nvPr/>
          </p:nvSpPr>
          <p:spPr bwMode="auto">
            <a:xfrm>
              <a:off x="3697288" y="903288"/>
              <a:ext cx="25400" cy="47625"/>
            </a:xfrm>
            <a:custGeom>
              <a:avLst/>
              <a:gdLst/>
              <a:ahLst/>
              <a:cxnLst>
                <a:cxn ang="0">
                  <a:pos x="6" y="30"/>
                </a:cxn>
                <a:cxn ang="0">
                  <a:pos x="6" y="30"/>
                </a:cxn>
                <a:cxn ang="0">
                  <a:pos x="8" y="26"/>
                </a:cxn>
                <a:cxn ang="0">
                  <a:pos x="8" y="26"/>
                </a:cxn>
                <a:cxn ang="0">
                  <a:pos x="12" y="14"/>
                </a:cxn>
                <a:cxn ang="0">
                  <a:pos x="12" y="14"/>
                </a:cxn>
                <a:cxn ang="0">
                  <a:pos x="16" y="6"/>
                </a:cxn>
                <a:cxn ang="0">
                  <a:pos x="16" y="6"/>
                </a:cxn>
                <a:cxn ang="0">
                  <a:pos x="14" y="4"/>
                </a:cxn>
                <a:cxn ang="0">
                  <a:pos x="12" y="2"/>
                </a:cxn>
                <a:cxn ang="0">
                  <a:pos x="6" y="0"/>
                </a:cxn>
                <a:cxn ang="0">
                  <a:pos x="6" y="0"/>
                </a:cxn>
                <a:cxn ang="0">
                  <a:pos x="0" y="16"/>
                </a:cxn>
                <a:cxn ang="0">
                  <a:pos x="0" y="16"/>
                </a:cxn>
                <a:cxn ang="0">
                  <a:pos x="2" y="20"/>
                </a:cxn>
                <a:cxn ang="0">
                  <a:pos x="2" y="24"/>
                </a:cxn>
                <a:cxn ang="0">
                  <a:pos x="2" y="24"/>
                </a:cxn>
                <a:cxn ang="0">
                  <a:pos x="6" y="30"/>
                </a:cxn>
                <a:cxn ang="0">
                  <a:pos x="6" y="30"/>
                </a:cxn>
              </a:cxnLst>
              <a:rect l="0" t="0" r="r" b="b"/>
              <a:pathLst>
                <a:path w="16" h="30">
                  <a:moveTo>
                    <a:pt x="6" y="30"/>
                  </a:moveTo>
                  <a:lnTo>
                    <a:pt x="6" y="30"/>
                  </a:lnTo>
                  <a:lnTo>
                    <a:pt x="8" y="26"/>
                  </a:lnTo>
                  <a:lnTo>
                    <a:pt x="8" y="26"/>
                  </a:lnTo>
                  <a:lnTo>
                    <a:pt x="12" y="14"/>
                  </a:lnTo>
                  <a:lnTo>
                    <a:pt x="12" y="14"/>
                  </a:lnTo>
                  <a:lnTo>
                    <a:pt x="16" y="6"/>
                  </a:lnTo>
                  <a:lnTo>
                    <a:pt x="16" y="6"/>
                  </a:lnTo>
                  <a:lnTo>
                    <a:pt x="14" y="4"/>
                  </a:lnTo>
                  <a:lnTo>
                    <a:pt x="12" y="2"/>
                  </a:lnTo>
                  <a:lnTo>
                    <a:pt x="6" y="0"/>
                  </a:lnTo>
                  <a:lnTo>
                    <a:pt x="6" y="0"/>
                  </a:lnTo>
                  <a:lnTo>
                    <a:pt x="0" y="16"/>
                  </a:lnTo>
                  <a:lnTo>
                    <a:pt x="0" y="16"/>
                  </a:lnTo>
                  <a:lnTo>
                    <a:pt x="2" y="20"/>
                  </a:lnTo>
                  <a:lnTo>
                    <a:pt x="2" y="24"/>
                  </a:lnTo>
                  <a:lnTo>
                    <a:pt x="2" y="24"/>
                  </a:lnTo>
                  <a:lnTo>
                    <a:pt x="6" y="30"/>
                  </a:lnTo>
                  <a:lnTo>
                    <a:pt x="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6" name="Freeform 117"/>
            <p:cNvSpPr/>
            <p:nvPr/>
          </p:nvSpPr>
          <p:spPr bwMode="auto">
            <a:xfrm>
              <a:off x="3713163" y="915988"/>
              <a:ext cx="22225" cy="63500"/>
            </a:xfrm>
            <a:custGeom>
              <a:avLst/>
              <a:gdLst/>
              <a:ahLst/>
              <a:cxnLst>
                <a:cxn ang="0">
                  <a:pos x="14" y="12"/>
                </a:cxn>
                <a:cxn ang="0">
                  <a:pos x="14" y="12"/>
                </a:cxn>
                <a:cxn ang="0">
                  <a:pos x="14" y="8"/>
                </a:cxn>
                <a:cxn ang="0">
                  <a:pos x="12" y="6"/>
                </a:cxn>
                <a:cxn ang="0">
                  <a:pos x="8" y="0"/>
                </a:cxn>
                <a:cxn ang="0">
                  <a:pos x="8" y="0"/>
                </a:cxn>
                <a:cxn ang="0">
                  <a:pos x="0" y="24"/>
                </a:cxn>
                <a:cxn ang="0">
                  <a:pos x="0" y="24"/>
                </a:cxn>
                <a:cxn ang="0">
                  <a:pos x="0" y="26"/>
                </a:cxn>
                <a:cxn ang="0">
                  <a:pos x="0" y="30"/>
                </a:cxn>
                <a:cxn ang="0">
                  <a:pos x="0" y="30"/>
                </a:cxn>
                <a:cxn ang="0">
                  <a:pos x="4" y="40"/>
                </a:cxn>
                <a:cxn ang="0">
                  <a:pos x="4" y="40"/>
                </a:cxn>
                <a:cxn ang="0">
                  <a:pos x="12" y="22"/>
                </a:cxn>
                <a:cxn ang="0">
                  <a:pos x="12" y="22"/>
                </a:cxn>
                <a:cxn ang="0">
                  <a:pos x="14" y="12"/>
                </a:cxn>
                <a:cxn ang="0">
                  <a:pos x="14" y="12"/>
                </a:cxn>
              </a:cxnLst>
              <a:rect l="0" t="0" r="r" b="b"/>
              <a:pathLst>
                <a:path w="14" h="40">
                  <a:moveTo>
                    <a:pt x="14" y="12"/>
                  </a:moveTo>
                  <a:lnTo>
                    <a:pt x="14" y="12"/>
                  </a:lnTo>
                  <a:lnTo>
                    <a:pt x="14" y="8"/>
                  </a:lnTo>
                  <a:lnTo>
                    <a:pt x="12" y="6"/>
                  </a:lnTo>
                  <a:lnTo>
                    <a:pt x="8" y="0"/>
                  </a:lnTo>
                  <a:lnTo>
                    <a:pt x="8" y="0"/>
                  </a:lnTo>
                  <a:lnTo>
                    <a:pt x="0" y="24"/>
                  </a:lnTo>
                  <a:lnTo>
                    <a:pt x="0" y="24"/>
                  </a:lnTo>
                  <a:lnTo>
                    <a:pt x="0" y="26"/>
                  </a:lnTo>
                  <a:lnTo>
                    <a:pt x="0" y="30"/>
                  </a:lnTo>
                  <a:lnTo>
                    <a:pt x="0" y="30"/>
                  </a:lnTo>
                  <a:lnTo>
                    <a:pt x="4" y="40"/>
                  </a:lnTo>
                  <a:lnTo>
                    <a:pt x="4" y="40"/>
                  </a:lnTo>
                  <a:lnTo>
                    <a:pt x="12" y="22"/>
                  </a:lnTo>
                  <a:lnTo>
                    <a:pt x="12" y="22"/>
                  </a:lnTo>
                  <a:lnTo>
                    <a:pt x="14" y="12"/>
                  </a:lnTo>
                  <a:lnTo>
                    <a:pt x="1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7" name="Freeform 118"/>
            <p:cNvSpPr/>
            <p:nvPr/>
          </p:nvSpPr>
          <p:spPr bwMode="auto">
            <a:xfrm>
              <a:off x="3722688" y="938213"/>
              <a:ext cx="22225" cy="63500"/>
            </a:xfrm>
            <a:custGeom>
              <a:avLst/>
              <a:gdLst/>
              <a:ahLst/>
              <a:cxnLst>
                <a:cxn ang="0">
                  <a:pos x="6" y="40"/>
                </a:cxn>
                <a:cxn ang="0">
                  <a:pos x="6" y="40"/>
                </a:cxn>
                <a:cxn ang="0">
                  <a:pos x="12" y="32"/>
                </a:cxn>
                <a:cxn ang="0">
                  <a:pos x="14" y="22"/>
                </a:cxn>
                <a:cxn ang="0">
                  <a:pos x="14" y="10"/>
                </a:cxn>
                <a:cxn ang="0">
                  <a:pos x="12" y="0"/>
                </a:cxn>
                <a:cxn ang="0">
                  <a:pos x="12" y="0"/>
                </a:cxn>
                <a:cxn ang="0">
                  <a:pos x="4" y="24"/>
                </a:cxn>
                <a:cxn ang="0">
                  <a:pos x="4" y="24"/>
                </a:cxn>
                <a:cxn ang="0">
                  <a:pos x="2" y="26"/>
                </a:cxn>
                <a:cxn ang="0">
                  <a:pos x="0" y="30"/>
                </a:cxn>
                <a:cxn ang="0">
                  <a:pos x="0" y="30"/>
                </a:cxn>
                <a:cxn ang="0">
                  <a:pos x="6" y="40"/>
                </a:cxn>
                <a:cxn ang="0">
                  <a:pos x="6" y="40"/>
                </a:cxn>
              </a:cxnLst>
              <a:rect l="0" t="0" r="r" b="b"/>
              <a:pathLst>
                <a:path w="14" h="40">
                  <a:moveTo>
                    <a:pt x="6" y="40"/>
                  </a:moveTo>
                  <a:lnTo>
                    <a:pt x="6" y="40"/>
                  </a:lnTo>
                  <a:lnTo>
                    <a:pt x="12" y="32"/>
                  </a:lnTo>
                  <a:lnTo>
                    <a:pt x="14" y="22"/>
                  </a:lnTo>
                  <a:lnTo>
                    <a:pt x="14" y="10"/>
                  </a:lnTo>
                  <a:lnTo>
                    <a:pt x="12" y="0"/>
                  </a:lnTo>
                  <a:lnTo>
                    <a:pt x="12" y="0"/>
                  </a:lnTo>
                  <a:lnTo>
                    <a:pt x="4" y="24"/>
                  </a:lnTo>
                  <a:lnTo>
                    <a:pt x="4" y="24"/>
                  </a:lnTo>
                  <a:lnTo>
                    <a:pt x="2" y="26"/>
                  </a:lnTo>
                  <a:lnTo>
                    <a:pt x="0" y="30"/>
                  </a:lnTo>
                  <a:lnTo>
                    <a:pt x="0" y="30"/>
                  </a:lnTo>
                  <a:lnTo>
                    <a:pt x="6" y="40"/>
                  </a:lnTo>
                  <a:lnTo>
                    <a:pt x="6"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8" name="Freeform 119"/>
            <p:cNvSpPr/>
            <p:nvPr/>
          </p:nvSpPr>
          <p:spPr bwMode="auto">
            <a:xfrm>
              <a:off x="3662363" y="884238"/>
              <a:ext cx="25400" cy="41275"/>
            </a:xfrm>
            <a:custGeom>
              <a:avLst/>
              <a:gdLst/>
              <a:ahLst/>
              <a:cxnLst>
                <a:cxn ang="0">
                  <a:pos x="2" y="12"/>
                </a:cxn>
                <a:cxn ang="0">
                  <a:pos x="2" y="12"/>
                </a:cxn>
                <a:cxn ang="0">
                  <a:pos x="0" y="20"/>
                </a:cxn>
                <a:cxn ang="0">
                  <a:pos x="0" y="20"/>
                </a:cxn>
                <a:cxn ang="0">
                  <a:pos x="2" y="20"/>
                </a:cxn>
                <a:cxn ang="0">
                  <a:pos x="2" y="20"/>
                </a:cxn>
                <a:cxn ang="0">
                  <a:pos x="16" y="26"/>
                </a:cxn>
                <a:cxn ang="0">
                  <a:pos x="16" y="26"/>
                </a:cxn>
                <a:cxn ang="0">
                  <a:pos x="4" y="0"/>
                </a:cxn>
                <a:cxn ang="0">
                  <a:pos x="4" y="0"/>
                </a:cxn>
                <a:cxn ang="0">
                  <a:pos x="4" y="6"/>
                </a:cxn>
                <a:cxn ang="0">
                  <a:pos x="2" y="12"/>
                </a:cxn>
                <a:cxn ang="0">
                  <a:pos x="2" y="12"/>
                </a:cxn>
              </a:cxnLst>
              <a:rect l="0" t="0" r="r" b="b"/>
              <a:pathLst>
                <a:path w="16" h="26">
                  <a:moveTo>
                    <a:pt x="2" y="12"/>
                  </a:moveTo>
                  <a:lnTo>
                    <a:pt x="2" y="12"/>
                  </a:lnTo>
                  <a:lnTo>
                    <a:pt x="0" y="20"/>
                  </a:lnTo>
                  <a:lnTo>
                    <a:pt x="0" y="20"/>
                  </a:lnTo>
                  <a:lnTo>
                    <a:pt x="2" y="20"/>
                  </a:lnTo>
                  <a:lnTo>
                    <a:pt x="2" y="20"/>
                  </a:lnTo>
                  <a:lnTo>
                    <a:pt x="16" y="26"/>
                  </a:lnTo>
                  <a:lnTo>
                    <a:pt x="16" y="26"/>
                  </a:lnTo>
                  <a:lnTo>
                    <a:pt x="4" y="0"/>
                  </a:lnTo>
                  <a:lnTo>
                    <a:pt x="4" y="0"/>
                  </a:lnTo>
                  <a:lnTo>
                    <a:pt x="4"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9" name="Freeform 120"/>
            <p:cNvSpPr/>
            <p:nvPr/>
          </p:nvSpPr>
          <p:spPr bwMode="auto">
            <a:xfrm>
              <a:off x="3659188" y="922338"/>
              <a:ext cx="41275" cy="31750"/>
            </a:xfrm>
            <a:custGeom>
              <a:avLst/>
              <a:gdLst/>
              <a:ahLst/>
              <a:cxnLst>
                <a:cxn ang="0">
                  <a:pos x="10" y="14"/>
                </a:cxn>
                <a:cxn ang="0">
                  <a:pos x="10" y="14"/>
                </a:cxn>
                <a:cxn ang="0">
                  <a:pos x="20" y="18"/>
                </a:cxn>
                <a:cxn ang="0">
                  <a:pos x="20" y="18"/>
                </a:cxn>
                <a:cxn ang="0">
                  <a:pos x="26" y="20"/>
                </a:cxn>
                <a:cxn ang="0">
                  <a:pos x="26" y="20"/>
                </a:cxn>
                <a:cxn ang="0">
                  <a:pos x="22" y="14"/>
                </a:cxn>
                <a:cxn ang="0">
                  <a:pos x="22" y="14"/>
                </a:cxn>
                <a:cxn ang="0">
                  <a:pos x="22" y="10"/>
                </a:cxn>
                <a:cxn ang="0">
                  <a:pos x="20" y="6"/>
                </a:cxn>
                <a:cxn ang="0">
                  <a:pos x="20" y="6"/>
                </a:cxn>
                <a:cxn ang="0">
                  <a:pos x="2" y="0"/>
                </a:cxn>
                <a:cxn ang="0">
                  <a:pos x="2" y="0"/>
                </a:cxn>
                <a:cxn ang="0">
                  <a:pos x="2" y="6"/>
                </a:cxn>
                <a:cxn ang="0">
                  <a:pos x="0" y="10"/>
                </a:cxn>
                <a:cxn ang="0">
                  <a:pos x="2" y="10"/>
                </a:cxn>
                <a:cxn ang="0">
                  <a:pos x="2" y="10"/>
                </a:cxn>
                <a:cxn ang="0">
                  <a:pos x="10" y="14"/>
                </a:cxn>
                <a:cxn ang="0">
                  <a:pos x="10" y="14"/>
                </a:cxn>
              </a:cxnLst>
              <a:rect l="0" t="0" r="r" b="b"/>
              <a:pathLst>
                <a:path w="26" h="20">
                  <a:moveTo>
                    <a:pt x="10" y="14"/>
                  </a:moveTo>
                  <a:lnTo>
                    <a:pt x="10" y="14"/>
                  </a:lnTo>
                  <a:lnTo>
                    <a:pt x="20" y="18"/>
                  </a:lnTo>
                  <a:lnTo>
                    <a:pt x="20" y="18"/>
                  </a:lnTo>
                  <a:lnTo>
                    <a:pt x="26" y="20"/>
                  </a:lnTo>
                  <a:lnTo>
                    <a:pt x="26" y="20"/>
                  </a:lnTo>
                  <a:lnTo>
                    <a:pt x="22" y="14"/>
                  </a:lnTo>
                  <a:lnTo>
                    <a:pt x="22" y="14"/>
                  </a:lnTo>
                  <a:lnTo>
                    <a:pt x="22" y="10"/>
                  </a:lnTo>
                  <a:lnTo>
                    <a:pt x="20" y="6"/>
                  </a:lnTo>
                  <a:lnTo>
                    <a:pt x="20" y="6"/>
                  </a:lnTo>
                  <a:lnTo>
                    <a:pt x="2" y="0"/>
                  </a:lnTo>
                  <a:lnTo>
                    <a:pt x="2" y="0"/>
                  </a:lnTo>
                  <a:lnTo>
                    <a:pt x="2" y="6"/>
                  </a:lnTo>
                  <a:lnTo>
                    <a:pt x="0" y="10"/>
                  </a:lnTo>
                  <a:lnTo>
                    <a:pt x="2" y="10"/>
                  </a:lnTo>
                  <a:lnTo>
                    <a:pt x="2" y="10"/>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0" name="Freeform 121"/>
            <p:cNvSpPr/>
            <p:nvPr/>
          </p:nvSpPr>
          <p:spPr bwMode="auto">
            <a:xfrm>
              <a:off x="3662363" y="947738"/>
              <a:ext cx="47625" cy="34925"/>
            </a:xfrm>
            <a:custGeom>
              <a:avLst/>
              <a:gdLst/>
              <a:ahLst/>
              <a:cxnLst>
                <a:cxn ang="0">
                  <a:pos x="2" y="10"/>
                </a:cxn>
                <a:cxn ang="0">
                  <a:pos x="2" y="10"/>
                </a:cxn>
                <a:cxn ang="0">
                  <a:pos x="12" y="14"/>
                </a:cxn>
                <a:cxn ang="0">
                  <a:pos x="12" y="14"/>
                </a:cxn>
                <a:cxn ang="0">
                  <a:pos x="30" y="22"/>
                </a:cxn>
                <a:cxn ang="0">
                  <a:pos x="30" y="22"/>
                </a:cxn>
                <a:cxn ang="0">
                  <a:pos x="26" y="12"/>
                </a:cxn>
                <a:cxn ang="0">
                  <a:pos x="26" y="12"/>
                </a:cxn>
                <a:cxn ang="0">
                  <a:pos x="24" y="10"/>
                </a:cxn>
                <a:cxn ang="0">
                  <a:pos x="22" y="8"/>
                </a:cxn>
                <a:cxn ang="0">
                  <a:pos x="22" y="8"/>
                </a:cxn>
                <a:cxn ang="0">
                  <a:pos x="0" y="0"/>
                </a:cxn>
                <a:cxn ang="0">
                  <a:pos x="0" y="0"/>
                </a:cxn>
                <a:cxn ang="0">
                  <a:pos x="0" y="6"/>
                </a:cxn>
                <a:cxn ang="0">
                  <a:pos x="0" y="8"/>
                </a:cxn>
                <a:cxn ang="0">
                  <a:pos x="2" y="10"/>
                </a:cxn>
                <a:cxn ang="0">
                  <a:pos x="2" y="10"/>
                </a:cxn>
              </a:cxnLst>
              <a:rect l="0" t="0" r="r" b="b"/>
              <a:pathLst>
                <a:path w="30" h="22">
                  <a:moveTo>
                    <a:pt x="2" y="10"/>
                  </a:moveTo>
                  <a:lnTo>
                    <a:pt x="2" y="10"/>
                  </a:lnTo>
                  <a:lnTo>
                    <a:pt x="12" y="14"/>
                  </a:lnTo>
                  <a:lnTo>
                    <a:pt x="12" y="14"/>
                  </a:lnTo>
                  <a:lnTo>
                    <a:pt x="30" y="22"/>
                  </a:lnTo>
                  <a:lnTo>
                    <a:pt x="30" y="22"/>
                  </a:lnTo>
                  <a:lnTo>
                    <a:pt x="26" y="12"/>
                  </a:lnTo>
                  <a:lnTo>
                    <a:pt x="26" y="12"/>
                  </a:lnTo>
                  <a:lnTo>
                    <a:pt x="24" y="10"/>
                  </a:lnTo>
                  <a:lnTo>
                    <a:pt x="22" y="8"/>
                  </a:lnTo>
                  <a:lnTo>
                    <a:pt x="22" y="8"/>
                  </a:lnTo>
                  <a:lnTo>
                    <a:pt x="0" y="0"/>
                  </a:lnTo>
                  <a:lnTo>
                    <a:pt x="0" y="0"/>
                  </a:lnTo>
                  <a:lnTo>
                    <a:pt x="0" y="6"/>
                  </a:lnTo>
                  <a:lnTo>
                    <a:pt x="0" y="8"/>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1" name="Freeform 122"/>
            <p:cNvSpPr/>
            <p:nvPr/>
          </p:nvSpPr>
          <p:spPr bwMode="auto">
            <a:xfrm>
              <a:off x="3668713" y="969963"/>
              <a:ext cx="53975" cy="38100"/>
            </a:xfrm>
            <a:custGeom>
              <a:avLst/>
              <a:gdLst/>
              <a:ahLst/>
              <a:cxnLst>
                <a:cxn ang="0">
                  <a:pos x="34" y="24"/>
                </a:cxn>
                <a:cxn ang="0">
                  <a:pos x="34" y="24"/>
                </a:cxn>
                <a:cxn ang="0">
                  <a:pos x="28" y="14"/>
                </a:cxn>
                <a:cxn ang="0">
                  <a:pos x="28" y="14"/>
                </a:cxn>
                <a:cxn ang="0">
                  <a:pos x="26" y="12"/>
                </a:cxn>
                <a:cxn ang="0">
                  <a:pos x="22" y="10"/>
                </a:cxn>
                <a:cxn ang="0">
                  <a:pos x="22" y="10"/>
                </a:cxn>
                <a:cxn ang="0">
                  <a:pos x="0" y="0"/>
                </a:cxn>
                <a:cxn ang="0">
                  <a:pos x="0" y="0"/>
                </a:cxn>
                <a:cxn ang="0">
                  <a:pos x="4" y="10"/>
                </a:cxn>
                <a:cxn ang="0">
                  <a:pos x="12" y="18"/>
                </a:cxn>
                <a:cxn ang="0">
                  <a:pos x="22" y="22"/>
                </a:cxn>
                <a:cxn ang="0">
                  <a:pos x="34" y="24"/>
                </a:cxn>
                <a:cxn ang="0">
                  <a:pos x="34" y="24"/>
                </a:cxn>
              </a:cxnLst>
              <a:rect l="0" t="0" r="r" b="b"/>
              <a:pathLst>
                <a:path w="34" h="24">
                  <a:moveTo>
                    <a:pt x="34" y="24"/>
                  </a:moveTo>
                  <a:lnTo>
                    <a:pt x="34" y="24"/>
                  </a:lnTo>
                  <a:lnTo>
                    <a:pt x="28" y="14"/>
                  </a:lnTo>
                  <a:lnTo>
                    <a:pt x="28" y="14"/>
                  </a:lnTo>
                  <a:lnTo>
                    <a:pt x="26" y="12"/>
                  </a:lnTo>
                  <a:lnTo>
                    <a:pt x="22" y="10"/>
                  </a:lnTo>
                  <a:lnTo>
                    <a:pt x="22" y="10"/>
                  </a:lnTo>
                  <a:lnTo>
                    <a:pt x="0" y="0"/>
                  </a:lnTo>
                  <a:lnTo>
                    <a:pt x="0" y="0"/>
                  </a:lnTo>
                  <a:lnTo>
                    <a:pt x="4" y="10"/>
                  </a:lnTo>
                  <a:lnTo>
                    <a:pt x="12" y="18"/>
                  </a:lnTo>
                  <a:lnTo>
                    <a:pt x="22" y="22"/>
                  </a:lnTo>
                  <a:lnTo>
                    <a:pt x="34" y="24"/>
                  </a:lnTo>
                  <a:lnTo>
                    <a:pt x="3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2" name="Freeform 123"/>
            <p:cNvSpPr/>
            <p:nvPr/>
          </p:nvSpPr>
          <p:spPr bwMode="auto">
            <a:xfrm>
              <a:off x="3729038" y="576263"/>
              <a:ext cx="19050" cy="25400"/>
            </a:xfrm>
            <a:custGeom>
              <a:avLst/>
              <a:gdLst/>
              <a:ahLst/>
              <a:cxnLst>
                <a:cxn ang="0">
                  <a:pos x="0" y="0"/>
                </a:cxn>
                <a:cxn ang="0">
                  <a:pos x="0" y="0"/>
                </a:cxn>
                <a:cxn ang="0">
                  <a:pos x="8" y="16"/>
                </a:cxn>
                <a:cxn ang="0">
                  <a:pos x="8" y="16"/>
                </a:cxn>
                <a:cxn ang="0">
                  <a:pos x="10" y="8"/>
                </a:cxn>
                <a:cxn ang="0">
                  <a:pos x="10" y="8"/>
                </a:cxn>
                <a:cxn ang="0">
                  <a:pos x="12" y="6"/>
                </a:cxn>
                <a:cxn ang="0">
                  <a:pos x="12" y="6"/>
                </a:cxn>
                <a:cxn ang="0">
                  <a:pos x="8" y="4"/>
                </a:cxn>
                <a:cxn ang="0">
                  <a:pos x="8" y="4"/>
                </a:cxn>
                <a:cxn ang="0">
                  <a:pos x="0" y="0"/>
                </a:cxn>
                <a:cxn ang="0">
                  <a:pos x="0" y="0"/>
                </a:cxn>
              </a:cxnLst>
              <a:rect l="0" t="0" r="r" b="b"/>
              <a:pathLst>
                <a:path w="12" h="16">
                  <a:moveTo>
                    <a:pt x="0" y="0"/>
                  </a:moveTo>
                  <a:lnTo>
                    <a:pt x="0" y="0"/>
                  </a:lnTo>
                  <a:lnTo>
                    <a:pt x="8" y="16"/>
                  </a:lnTo>
                  <a:lnTo>
                    <a:pt x="8" y="16"/>
                  </a:lnTo>
                  <a:lnTo>
                    <a:pt x="10" y="8"/>
                  </a:lnTo>
                  <a:lnTo>
                    <a:pt x="10" y="8"/>
                  </a:lnTo>
                  <a:lnTo>
                    <a:pt x="12" y="6"/>
                  </a:lnTo>
                  <a:lnTo>
                    <a:pt x="12" y="6"/>
                  </a:lnTo>
                  <a:lnTo>
                    <a:pt x="8" y="4"/>
                  </a:lnTo>
                  <a:lnTo>
                    <a:pt x="8" y="4"/>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3" name="Freeform 124"/>
            <p:cNvSpPr/>
            <p:nvPr/>
          </p:nvSpPr>
          <p:spPr bwMode="auto">
            <a:xfrm>
              <a:off x="3744913" y="588963"/>
              <a:ext cx="12700" cy="28575"/>
            </a:xfrm>
            <a:custGeom>
              <a:avLst/>
              <a:gdLst/>
              <a:ahLst/>
              <a:cxnLst>
                <a:cxn ang="0">
                  <a:pos x="2" y="0"/>
                </a:cxn>
                <a:cxn ang="0">
                  <a:pos x="2" y="0"/>
                </a:cxn>
                <a:cxn ang="0">
                  <a:pos x="0" y="10"/>
                </a:cxn>
                <a:cxn ang="0">
                  <a:pos x="0" y="10"/>
                </a:cxn>
                <a:cxn ang="0">
                  <a:pos x="0" y="14"/>
                </a:cxn>
                <a:cxn ang="0">
                  <a:pos x="0" y="14"/>
                </a:cxn>
                <a:cxn ang="0">
                  <a:pos x="4" y="18"/>
                </a:cxn>
                <a:cxn ang="0">
                  <a:pos x="4" y="18"/>
                </a:cxn>
                <a:cxn ang="0">
                  <a:pos x="4" y="16"/>
                </a:cxn>
                <a:cxn ang="0">
                  <a:pos x="4" y="16"/>
                </a:cxn>
                <a:cxn ang="0">
                  <a:pos x="6" y="8"/>
                </a:cxn>
                <a:cxn ang="0">
                  <a:pos x="6" y="8"/>
                </a:cxn>
                <a:cxn ang="0">
                  <a:pos x="8" y="4"/>
                </a:cxn>
                <a:cxn ang="0">
                  <a:pos x="8" y="4"/>
                </a:cxn>
                <a:cxn ang="0">
                  <a:pos x="6" y="2"/>
                </a:cxn>
                <a:cxn ang="0">
                  <a:pos x="2" y="0"/>
                </a:cxn>
                <a:cxn ang="0">
                  <a:pos x="2" y="0"/>
                </a:cxn>
              </a:cxnLst>
              <a:rect l="0" t="0" r="r" b="b"/>
              <a:pathLst>
                <a:path w="8" h="18">
                  <a:moveTo>
                    <a:pt x="2" y="0"/>
                  </a:moveTo>
                  <a:lnTo>
                    <a:pt x="2" y="0"/>
                  </a:lnTo>
                  <a:lnTo>
                    <a:pt x="0" y="10"/>
                  </a:lnTo>
                  <a:lnTo>
                    <a:pt x="0" y="10"/>
                  </a:lnTo>
                  <a:lnTo>
                    <a:pt x="0" y="14"/>
                  </a:lnTo>
                  <a:lnTo>
                    <a:pt x="0" y="14"/>
                  </a:lnTo>
                  <a:lnTo>
                    <a:pt x="4" y="18"/>
                  </a:lnTo>
                  <a:lnTo>
                    <a:pt x="4" y="18"/>
                  </a:lnTo>
                  <a:lnTo>
                    <a:pt x="4" y="16"/>
                  </a:lnTo>
                  <a:lnTo>
                    <a:pt x="4" y="16"/>
                  </a:lnTo>
                  <a:lnTo>
                    <a:pt x="6" y="8"/>
                  </a:lnTo>
                  <a:lnTo>
                    <a:pt x="6" y="8"/>
                  </a:lnTo>
                  <a:lnTo>
                    <a:pt x="8" y="4"/>
                  </a:lnTo>
                  <a:lnTo>
                    <a:pt x="8" y="4"/>
                  </a:lnTo>
                  <a:lnTo>
                    <a:pt x="6" y="2"/>
                  </a:lnTo>
                  <a:lnTo>
                    <a:pt x="2" y="0"/>
                  </a:lnTo>
                  <a:lnTo>
                    <a:pt x="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4" name="Freeform 125"/>
            <p:cNvSpPr/>
            <p:nvPr/>
          </p:nvSpPr>
          <p:spPr bwMode="auto">
            <a:xfrm>
              <a:off x="3751263" y="598488"/>
              <a:ext cx="15875" cy="38100"/>
            </a:xfrm>
            <a:custGeom>
              <a:avLst/>
              <a:gdLst/>
              <a:ahLst/>
              <a:cxnLst>
                <a:cxn ang="0">
                  <a:pos x="10" y="6"/>
                </a:cxn>
                <a:cxn ang="0">
                  <a:pos x="10" y="6"/>
                </a:cxn>
                <a:cxn ang="0">
                  <a:pos x="8" y="2"/>
                </a:cxn>
                <a:cxn ang="0">
                  <a:pos x="6" y="0"/>
                </a:cxn>
                <a:cxn ang="0">
                  <a:pos x="6" y="0"/>
                </a:cxn>
                <a:cxn ang="0">
                  <a:pos x="2" y="14"/>
                </a:cxn>
                <a:cxn ang="0">
                  <a:pos x="2" y="14"/>
                </a:cxn>
                <a:cxn ang="0">
                  <a:pos x="0" y="16"/>
                </a:cxn>
                <a:cxn ang="0">
                  <a:pos x="0" y="18"/>
                </a:cxn>
                <a:cxn ang="0">
                  <a:pos x="0" y="18"/>
                </a:cxn>
                <a:cxn ang="0">
                  <a:pos x="4" y="24"/>
                </a:cxn>
                <a:cxn ang="0">
                  <a:pos x="4" y="24"/>
                </a:cxn>
                <a:cxn ang="0">
                  <a:pos x="8" y="12"/>
                </a:cxn>
                <a:cxn ang="0">
                  <a:pos x="8" y="12"/>
                </a:cxn>
                <a:cxn ang="0">
                  <a:pos x="10" y="6"/>
                </a:cxn>
                <a:cxn ang="0">
                  <a:pos x="10" y="6"/>
                </a:cxn>
              </a:cxnLst>
              <a:rect l="0" t="0" r="r" b="b"/>
              <a:pathLst>
                <a:path w="10" h="24">
                  <a:moveTo>
                    <a:pt x="10" y="6"/>
                  </a:moveTo>
                  <a:lnTo>
                    <a:pt x="10" y="6"/>
                  </a:lnTo>
                  <a:lnTo>
                    <a:pt x="8" y="2"/>
                  </a:lnTo>
                  <a:lnTo>
                    <a:pt x="6" y="0"/>
                  </a:lnTo>
                  <a:lnTo>
                    <a:pt x="6" y="0"/>
                  </a:lnTo>
                  <a:lnTo>
                    <a:pt x="2" y="14"/>
                  </a:lnTo>
                  <a:lnTo>
                    <a:pt x="2" y="14"/>
                  </a:lnTo>
                  <a:lnTo>
                    <a:pt x="0" y="16"/>
                  </a:lnTo>
                  <a:lnTo>
                    <a:pt x="0" y="18"/>
                  </a:lnTo>
                  <a:lnTo>
                    <a:pt x="0" y="18"/>
                  </a:lnTo>
                  <a:lnTo>
                    <a:pt x="4" y="24"/>
                  </a:lnTo>
                  <a:lnTo>
                    <a:pt x="4" y="24"/>
                  </a:lnTo>
                  <a:lnTo>
                    <a:pt x="8" y="12"/>
                  </a:lnTo>
                  <a:lnTo>
                    <a:pt x="8" y="12"/>
                  </a:lnTo>
                  <a:lnTo>
                    <a:pt x="10" y="6"/>
                  </a:lnTo>
                  <a:lnTo>
                    <a:pt x="1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5" name="Freeform 126"/>
            <p:cNvSpPr/>
            <p:nvPr/>
          </p:nvSpPr>
          <p:spPr bwMode="auto">
            <a:xfrm>
              <a:off x="3760788" y="611188"/>
              <a:ext cx="12700" cy="38100"/>
            </a:xfrm>
            <a:custGeom>
              <a:avLst/>
              <a:gdLst/>
              <a:ahLst/>
              <a:cxnLst>
                <a:cxn ang="0">
                  <a:pos x="6" y="0"/>
                </a:cxn>
                <a:cxn ang="0">
                  <a:pos x="6" y="0"/>
                </a:cxn>
                <a:cxn ang="0">
                  <a:pos x="0" y="14"/>
                </a:cxn>
                <a:cxn ang="0">
                  <a:pos x="0" y="14"/>
                </a:cxn>
                <a:cxn ang="0">
                  <a:pos x="0" y="18"/>
                </a:cxn>
                <a:cxn ang="0">
                  <a:pos x="0" y="18"/>
                </a:cxn>
                <a:cxn ang="0">
                  <a:pos x="2" y="24"/>
                </a:cxn>
                <a:cxn ang="0">
                  <a:pos x="2" y="24"/>
                </a:cxn>
                <a:cxn ang="0">
                  <a:pos x="6" y="18"/>
                </a:cxn>
                <a:cxn ang="0">
                  <a:pos x="8" y="12"/>
                </a:cxn>
                <a:cxn ang="0">
                  <a:pos x="8" y="6"/>
                </a:cxn>
                <a:cxn ang="0">
                  <a:pos x="6" y="0"/>
                </a:cxn>
                <a:cxn ang="0">
                  <a:pos x="6" y="0"/>
                </a:cxn>
              </a:cxnLst>
              <a:rect l="0" t="0" r="r" b="b"/>
              <a:pathLst>
                <a:path w="8" h="24">
                  <a:moveTo>
                    <a:pt x="6" y="0"/>
                  </a:moveTo>
                  <a:lnTo>
                    <a:pt x="6" y="0"/>
                  </a:lnTo>
                  <a:lnTo>
                    <a:pt x="0" y="14"/>
                  </a:lnTo>
                  <a:lnTo>
                    <a:pt x="0" y="14"/>
                  </a:lnTo>
                  <a:lnTo>
                    <a:pt x="0" y="18"/>
                  </a:lnTo>
                  <a:lnTo>
                    <a:pt x="0" y="18"/>
                  </a:lnTo>
                  <a:lnTo>
                    <a:pt x="2" y="24"/>
                  </a:lnTo>
                  <a:lnTo>
                    <a:pt x="2" y="24"/>
                  </a:lnTo>
                  <a:lnTo>
                    <a:pt x="6" y="18"/>
                  </a:lnTo>
                  <a:lnTo>
                    <a:pt x="8" y="12"/>
                  </a:lnTo>
                  <a:lnTo>
                    <a:pt x="8" y="6"/>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6" name="Freeform 127"/>
            <p:cNvSpPr/>
            <p:nvPr/>
          </p:nvSpPr>
          <p:spPr bwMode="auto">
            <a:xfrm>
              <a:off x="3722688" y="579438"/>
              <a:ext cx="15875" cy="25400"/>
            </a:xfrm>
            <a:custGeom>
              <a:avLst/>
              <a:gdLst/>
              <a:ahLst/>
              <a:cxnLst>
                <a:cxn ang="0">
                  <a:pos x="2" y="8"/>
                </a:cxn>
                <a:cxn ang="0">
                  <a:pos x="2" y="8"/>
                </a:cxn>
                <a:cxn ang="0">
                  <a:pos x="0" y="12"/>
                </a:cxn>
                <a:cxn ang="0">
                  <a:pos x="0" y="12"/>
                </a:cxn>
                <a:cxn ang="0">
                  <a:pos x="2" y="12"/>
                </a:cxn>
                <a:cxn ang="0">
                  <a:pos x="2" y="12"/>
                </a:cxn>
                <a:cxn ang="0">
                  <a:pos x="10" y="16"/>
                </a:cxn>
                <a:cxn ang="0">
                  <a:pos x="10" y="16"/>
                </a:cxn>
                <a:cxn ang="0">
                  <a:pos x="2" y="0"/>
                </a:cxn>
                <a:cxn ang="0">
                  <a:pos x="2" y="0"/>
                </a:cxn>
                <a:cxn ang="0">
                  <a:pos x="2" y="8"/>
                </a:cxn>
                <a:cxn ang="0">
                  <a:pos x="2" y="8"/>
                </a:cxn>
              </a:cxnLst>
              <a:rect l="0" t="0" r="r" b="b"/>
              <a:pathLst>
                <a:path w="10" h="16">
                  <a:moveTo>
                    <a:pt x="2" y="8"/>
                  </a:moveTo>
                  <a:lnTo>
                    <a:pt x="2" y="8"/>
                  </a:lnTo>
                  <a:lnTo>
                    <a:pt x="0" y="12"/>
                  </a:lnTo>
                  <a:lnTo>
                    <a:pt x="0" y="12"/>
                  </a:lnTo>
                  <a:lnTo>
                    <a:pt x="2" y="12"/>
                  </a:lnTo>
                  <a:lnTo>
                    <a:pt x="2" y="12"/>
                  </a:lnTo>
                  <a:lnTo>
                    <a:pt x="10" y="16"/>
                  </a:lnTo>
                  <a:lnTo>
                    <a:pt x="10" y="16"/>
                  </a:lnTo>
                  <a:lnTo>
                    <a:pt x="2" y="0"/>
                  </a:lnTo>
                  <a:lnTo>
                    <a:pt x="2"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7" name="Freeform 128"/>
            <p:cNvSpPr/>
            <p:nvPr/>
          </p:nvSpPr>
          <p:spPr bwMode="auto">
            <a:xfrm>
              <a:off x="3722688" y="601663"/>
              <a:ext cx="22225" cy="19050"/>
            </a:xfrm>
            <a:custGeom>
              <a:avLst/>
              <a:gdLst/>
              <a:ahLst/>
              <a:cxnLst>
                <a:cxn ang="0">
                  <a:pos x="0" y="6"/>
                </a:cxn>
                <a:cxn ang="0">
                  <a:pos x="0" y="6"/>
                </a:cxn>
                <a:cxn ang="0">
                  <a:pos x="4" y="8"/>
                </a:cxn>
                <a:cxn ang="0">
                  <a:pos x="4" y="8"/>
                </a:cxn>
                <a:cxn ang="0">
                  <a:pos x="10" y="10"/>
                </a:cxn>
                <a:cxn ang="0">
                  <a:pos x="10" y="10"/>
                </a:cxn>
                <a:cxn ang="0">
                  <a:pos x="14" y="12"/>
                </a:cxn>
                <a:cxn ang="0">
                  <a:pos x="14" y="12"/>
                </a:cxn>
                <a:cxn ang="0">
                  <a:pos x="12" y="8"/>
                </a:cxn>
                <a:cxn ang="0">
                  <a:pos x="12" y="8"/>
                </a:cxn>
                <a:cxn ang="0">
                  <a:pos x="10" y="4"/>
                </a:cxn>
                <a:cxn ang="0">
                  <a:pos x="10" y="4"/>
                </a:cxn>
                <a:cxn ang="0">
                  <a:pos x="0" y="0"/>
                </a:cxn>
                <a:cxn ang="0">
                  <a:pos x="0" y="0"/>
                </a:cxn>
                <a:cxn ang="0">
                  <a:pos x="0" y="4"/>
                </a:cxn>
                <a:cxn ang="0">
                  <a:pos x="0" y="6"/>
                </a:cxn>
                <a:cxn ang="0">
                  <a:pos x="0" y="6"/>
                </a:cxn>
              </a:cxnLst>
              <a:rect l="0" t="0" r="r" b="b"/>
              <a:pathLst>
                <a:path w="14" h="12">
                  <a:moveTo>
                    <a:pt x="0" y="6"/>
                  </a:moveTo>
                  <a:lnTo>
                    <a:pt x="0" y="6"/>
                  </a:lnTo>
                  <a:lnTo>
                    <a:pt x="4" y="8"/>
                  </a:lnTo>
                  <a:lnTo>
                    <a:pt x="4" y="8"/>
                  </a:lnTo>
                  <a:lnTo>
                    <a:pt x="10" y="10"/>
                  </a:lnTo>
                  <a:lnTo>
                    <a:pt x="10" y="10"/>
                  </a:lnTo>
                  <a:lnTo>
                    <a:pt x="14" y="12"/>
                  </a:lnTo>
                  <a:lnTo>
                    <a:pt x="14" y="12"/>
                  </a:lnTo>
                  <a:lnTo>
                    <a:pt x="12" y="8"/>
                  </a:lnTo>
                  <a:lnTo>
                    <a:pt x="12" y="8"/>
                  </a:lnTo>
                  <a:lnTo>
                    <a:pt x="10" y="4"/>
                  </a:lnTo>
                  <a:lnTo>
                    <a:pt x="10" y="4"/>
                  </a:lnTo>
                  <a:lnTo>
                    <a:pt x="0" y="0"/>
                  </a:lnTo>
                  <a:lnTo>
                    <a:pt x="0" y="0"/>
                  </a:lnTo>
                  <a:lnTo>
                    <a:pt x="0"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8" name="Freeform 129"/>
            <p:cNvSpPr/>
            <p:nvPr/>
          </p:nvSpPr>
          <p:spPr bwMode="auto">
            <a:xfrm>
              <a:off x="3722688" y="614363"/>
              <a:ext cx="28575" cy="22225"/>
            </a:xfrm>
            <a:custGeom>
              <a:avLst/>
              <a:gdLst/>
              <a:ahLst/>
              <a:cxnLst>
                <a:cxn ang="0">
                  <a:pos x="16" y="8"/>
                </a:cxn>
                <a:cxn ang="0">
                  <a:pos x="16" y="8"/>
                </a:cxn>
                <a:cxn ang="0">
                  <a:pos x="14" y="6"/>
                </a:cxn>
                <a:cxn ang="0">
                  <a:pos x="12" y="6"/>
                </a:cxn>
                <a:cxn ang="0">
                  <a:pos x="12" y="6"/>
                </a:cxn>
                <a:cxn ang="0">
                  <a:pos x="0" y="0"/>
                </a:cxn>
                <a:cxn ang="0">
                  <a:pos x="0" y="0"/>
                </a:cxn>
                <a:cxn ang="0">
                  <a:pos x="0" y="4"/>
                </a:cxn>
                <a:cxn ang="0">
                  <a:pos x="2" y="8"/>
                </a:cxn>
                <a:cxn ang="0">
                  <a:pos x="2" y="8"/>
                </a:cxn>
                <a:cxn ang="0">
                  <a:pos x="8" y="10"/>
                </a:cxn>
                <a:cxn ang="0">
                  <a:pos x="8" y="10"/>
                </a:cxn>
                <a:cxn ang="0">
                  <a:pos x="18" y="14"/>
                </a:cxn>
                <a:cxn ang="0">
                  <a:pos x="18" y="14"/>
                </a:cxn>
                <a:cxn ang="0">
                  <a:pos x="16" y="8"/>
                </a:cxn>
                <a:cxn ang="0">
                  <a:pos x="16" y="8"/>
                </a:cxn>
              </a:cxnLst>
              <a:rect l="0" t="0" r="r" b="b"/>
              <a:pathLst>
                <a:path w="18" h="14">
                  <a:moveTo>
                    <a:pt x="16" y="8"/>
                  </a:moveTo>
                  <a:lnTo>
                    <a:pt x="16" y="8"/>
                  </a:lnTo>
                  <a:lnTo>
                    <a:pt x="14" y="6"/>
                  </a:lnTo>
                  <a:lnTo>
                    <a:pt x="12" y="6"/>
                  </a:lnTo>
                  <a:lnTo>
                    <a:pt x="12" y="6"/>
                  </a:lnTo>
                  <a:lnTo>
                    <a:pt x="0" y="0"/>
                  </a:lnTo>
                  <a:lnTo>
                    <a:pt x="0" y="0"/>
                  </a:lnTo>
                  <a:lnTo>
                    <a:pt x="0" y="4"/>
                  </a:lnTo>
                  <a:lnTo>
                    <a:pt x="2" y="8"/>
                  </a:lnTo>
                  <a:lnTo>
                    <a:pt x="2" y="8"/>
                  </a:lnTo>
                  <a:lnTo>
                    <a:pt x="8" y="10"/>
                  </a:lnTo>
                  <a:lnTo>
                    <a:pt x="8" y="10"/>
                  </a:lnTo>
                  <a:lnTo>
                    <a:pt x="18" y="14"/>
                  </a:lnTo>
                  <a:lnTo>
                    <a:pt x="18" y="14"/>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9" name="Freeform 130"/>
            <p:cNvSpPr/>
            <p:nvPr/>
          </p:nvSpPr>
          <p:spPr bwMode="auto">
            <a:xfrm>
              <a:off x="3725863" y="630238"/>
              <a:ext cx="31750" cy="22225"/>
            </a:xfrm>
            <a:custGeom>
              <a:avLst/>
              <a:gdLst/>
              <a:ahLst/>
              <a:cxnLst>
                <a:cxn ang="0">
                  <a:pos x="14" y="6"/>
                </a:cxn>
                <a:cxn ang="0">
                  <a:pos x="14" y="6"/>
                </a:cxn>
                <a:cxn ang="0">
                  <a:pos x="0" y="0"/>
                </a:cxn>
                <a:cxn ang="0">
                  <a:pos x="0" y="0"/>
                </a:cxn>
                <a:cxn ang="0">
                  <a:pos x="4" y="6"/>
                </a:cxn>
                <a:cxn ang="0">
                  <a:pos x="8" y="10"/>
                </a:cxn>
                <a:cxn ang="0">
                  <a:pos x="14" y="12"/>
                </a:cxn>
                <a:cxn ang="0">
                  <a:pos x="20" y="14"/>
                </a:cxn>
                <a:cxn ang="0">
                  <a:pos x="20" y="14"/>
                </a:cxn>
                <a:cxn ang="0">
                  <a:pos x="18" y="8"/>
                </a:cxn>
                <a:cxn ang="0">
                  <a:pos x="18" y="8"/>
                </a:cxn>
                <a:cxn ang="0">
                  <a:pos x="14" y="6"/>
                </a:cxn>
                <a:cxn ang="0">
                  <a:pos x="14" y="6"/>
                </a:cxn>
              </a:cxnLst>
              <a:rect l="0" t="0" r="r" b="b"/>
              <a:pathLst>
                <a:path w="20" h="14">
                  <a:moveTo>
                    <a:pt x="14" y="6"/>
                  </a:moveTo>
                  <a:lnTo>
                    <a:pt x="14" y="6"/>
                  </a:lnTo>
                  <a:lnTo>
                    <a:pt x="0" y="0"/>
                  </a:lnTo>
                  <a:lnTo>
                    <a:pt x="0" y="0"/>
                  </a:lnTo>
                  <a:lnTo>
                    <a:pt x="4" y="6"/>
                  </a:lnTo>
                  <a:lnTo>
                    <a:pt x="8" y="10"/>
                  </a:lnTo>
                  <a:lnTo>
                    <a:pt x="14" y="12"/>
                  </a:lnTo>
                  <a:lnTo>
                    <a:pt x="20" y="14"/>
                  </a:lnTo>
                  <a:lnTo>
                    <a:pt x="20" y="14"/>
                  </a:lnTo>
                  <a:lnTo>
                    <a:pt x="18" y="8"/>
                  </a:lnTo>
                  <a:lnTo>
                    <a:pt x="18" y="8"/>
                  </a:lnTo>
                  <a:lnTo>
                    <a:pt x="14" y="6"/>
                  </a:lnTo>
                  <a:lnTo>
                    <a:pt x="1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0" name="Freeform 131"/>
            <p:cNvSpPr/>
            <p:nvPr/>
          </p:nvSpPr>
          <p:spPr bwMode="auto">
            <a:xfrm>
              <a:off x="3627438" y="681038"/>
              <a:ext cx="19050" cy="19050"/>
            </a:xfrm>
            <a:custGeom>
              <a:avLst/>
              <a:gdLst/>
              <a:ahLst/>
              <a:cxnLst>
                <a:cxn ang="0">
                  <a:pos x="12" y="0"/>
                </a:cxn>
                <a:cxn ang="0">
                  <a:pos x="12" y="0"/>
                </a:cxn>
                <a:cxn ang="0">
                  <a:pos x="8" y="0"/>
                </a:cxn>
                <a:cxn ang="0">
                  <a:pos x="8" y="0"/>
                </a:cxn>
                <a:cxn ang="0">
                  <a:pos x="0" y="0"/>
                </a:cxn>
                <a:cxn ang="0">
                  <a:pos x="0" y="0"/>
                </a:cxn>
                <a:cxn ang="0">
                  <a:pos x="12" y="12"/>
                </a:cxn>
                <a:cxn ang="0">
                  <a:pos x="12" y="12"/>
                </a:cxn>
                <a:cxn ang="0">
                  <a:pos x="12" y="2"/>
                </a:cxn>
                <a:cxn ang="0">
                  <a:pos x="12" y="2"/>
                </a:cxn>
                <a:cxn ang="0">
                  <a:pos x="12" y="0"/>
                </a:cxn>
                <a:cxn ang="0">
                  <a:pos x="12" y="0"/>
                </a:cxn>
              </a:cxnLst>
              <a:rect l="0" t="0" r="r" b="b"/>
              <a:pathLst>
                <a:path w="12" h="12">
                  <a:moveTo>
                    <a:pt x="12" y="0"/>
                  </a:moveTo>
                  <a:lnTo>
                    <a:pt x="12" y="0"/>
                  </a:lnTo>
                  <a:lnTo>
                    <a:pt x="8" y="0"/>
                  </a:lnTo>
                  <a:lnTo>
                    <a:pt x="8" y="0"/>
                  </a:lnTo>
                  <a:lnTo>
                    <a:pt x="0" y="0"/>
                  </a:lnTo>
                  <a:lnTo>
                    <a:pt x="0" y="0"/>
                  </a:lnTo>
                  <a:lnTo>
                    <a:pt x="12" y="12"/>
                  </a:lnTo>
                  <a:lnTo>
                    <a:pt x="12" y="12"/>
                  </a:lnTo>
                  <a:lnTo>
                    <a:pt x="12" y="2"/>
                  </a:lnTo>
                  <a:lnTo>
                    <a:pt x="12"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1" name="Freeform 132"/>
            <p:cNvSpPr/>
            <p:nvPr/>
          </p:nvSpPr>
          <p:spPr bwMode="auto">
            <a:xfrm>
              <a:off x="3649663" y="684213"/>
              <a:ext cx="9525" cy="28575"/>
            </a:xfrm>
            <a:custGeom>
              <a:avLst/>
              <a:gdLst/>
              <a:ahLst/>
              <a:cxnLst>
                <a:cxn ang="0">
                  <a:pos x="6" y="6"/>
                </a:cxn>
                <a:cxn ang="0">
                  <a:pos x="6" y="6"/>
                </a:cxn>
                <a:cxn ang="0">
                  <a:pos x="6" y="2"/>
                </a:cxn>
                <a:cxn ang="0">
                  <a:pos x="6" y="2"/>
                </a:cxn>
                <a:cxn ang="0">
                  <a:pos x="2" y="0"/>
                </a:cxn>
                <a:cxn ang="0">
                  <a:pos x="0" y="0"/>
                </a:cxn>
                <a:cxn ang="0">
                  <a:pos x="0" y="0"/>
                </a:cxn>
                <a:cxn ang="0">
                  <a:pos x="0" y="10"/>
                </a:cxn>
                <a:cxn ang="0">
                  <a:pos x="0" y="10"/>
                </a:cxn>
                <a:cxn ang="0">
                  <a:pos x="2" y="14"/>
                </a:cxn>
                <a:cxn ang="0">
                  <a:pos x="2" y="14"/>
                </a:cxn>
                <a:cxn ang="0">
                  <a:pos x="6" y="18"/>
                </a:cxn>
                <a:cxn ang="0">
                  <a:pos x="6" y="18"/>
                </a:cxn>
                <a:cxn ang="0">
                  <a:pos x="6" y="14"/>
                </a:cxn>
                <a:cxn ang="0">
                  <a:pos x="6" y="14"/>
                </a:cxn>
                <a:cxn ang="0">
                  <a:pos x="6" y="6"/>
                </a:cxn>
                <a:cxn ang="0">
                  <a:pos x="6" y="6"/>
                </a:cxn>
              </a:cxnLst>
              <a:rect l="0" t="0" r="r" b="b"/>
              <a:pathLst>
                <a:path w="6" h="18">
                  <a:moveTo>
                    <a:pt x="6" y="6"/>
                  </a:moveTo>
                  <a:lnTo>
                    <a:pt x="6" y="6"/>
                  </a:lnTo>
                  <a:lnTo>
                    <a:pt x="6" y="2"/>
                  </a:lnTo>
                  <a:lnTo>
                    <a:pt x="6" y="2"/>
                  </a:lnTo>
                  <a:lnTo>
                    <a:pt x="2" y="0"/>
                  </a:lnTo>
                  <a:lnTo>
                    <a:pt x="0" y="0"/>
                  </a:lnTo>
                  <a:lnTo>
                    <a:pt x="0" y="0"/>
                  </a:lnTo>
                  <a:lnTo>
                    <a:pt x="0" y="10"/>
                  </a:lnTo>
                  <a:lnTo>
                    <a:pt x="0" y="10"/>
                  </a:lnTo>
                  <a:lnTo>
                    <a:pt x="2" y="14"/>
                  </a:lnTo>
                  <a:lnTo>
                    <a:pt x="2" y="14"/>
                  </a:lnTo>
                  <a:lnTo>
                    <a:pt x="6" y="18"/>
                  </a:lnTo>
                  <a:lnTo>
                    <a:pt x="6" y="18"/>
                  </a:lnTo>
                  <a:lnTo>
                    <a:pt x="6" y="14"/>
                  </a:lnTo>
                  <a:lnTo>
                    <a:pt x="6" y="14"/>
                  </a:lnTo>
                  <a:lnTo>
                    <a:pt x="6" y="6"/>
                  </a:lnTo>
                  <a:lnTo>
                    <a:pt x="6"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2" name="Freeform 133"/>
            <p:cNvSpPr/>
            <p:nvPr/>
          </p:nvSpPr>
          <p:spPr bwMode="auto">
            <a:xfrm>
              <a:off x="3662363" y="687388"/>
              <a:ext cx="9525" cy="34925"/>
            </a:xfrm>
            <a:custGeom>
              <a:avLst/>
              <a:gdLst/>
              <a:ahLst/>
              <a:cxnLst>
                <a:cxn ang="0">
                  <a:pos x="2" y="18"/>
                </a:cxn>
                <a:cxn ang="0">
                  <a:pos x="2" y="18"/>
                </a:cxn>
                <a:cxn ang="0">
                  <a:pos x="6" y="22"/>
                </a:cxn>
                <a:cxn ang="0">
                  <a:pos x="6" y="22"/>
                </a:cxn>
                <a:cxn ang="0">
                  <a:pos x="6" y="10"/>
                </a:cxn>
                <a:cxn ang="0">
                  <a:pos x="6" y="10"/>
                </a:cxn>
                <a:cxn ang="0">
                  <a:pos x="6" y="4"/>
                </a:cxn>
                <a:cxn ang="0">
                  <a:pos x="6" y="4"/>
                </a:cxn>
                <a:cxn ang="0">
                  <a:pos x="4" y="2"/>
                </a:cxn>
                <a:cxn ang="0">
                  <a:pos x="0" y="0"/>
                </a:cxn>
                <a:cxn ang="0">
                  <a:pos x="0" y="0"/>
                </a:cxn>
                <a:cxn ang="0">
                  <a:pos x="0" y="14"/>
                </a:cxn>
                <a:cxn ang="0">
                  <a:pos x="0" y="14"/>
                </a:cxn>
                <a:cxn ang="0">
                  <a:pos x="0" y="16"/>
                </a:cxn>
                <a:cxn ang="0">
                  <a:pos x="2" y="18"/>
                </a:cxn>
                <a:cxn ang="0">
                  <a:pos x="2" y="18"/>
                </a:cxn>
              </a:cxnLst>
              <a:rect l="0" t="0" r="r" b="b"/>
              <a:pathLst>
                <a:path w="6" h="22">
                  <a:moveTo>
                    <a:pt x="2" y="18"/>
                  </a:moveTo>
                  <a:lnTo>
                    <a:pt x="2" y="18"/>
                  </a:lnTo>
                  <a:lnTo>
                    <a:pt x="6" y="22"/>
                  </a:lnTo>
                  <a:lnTo>
                    <a:pt x="6" y="22"/>
                  </a:lnTo>
                  <a:lnTo>
                    <a:pt x="6" y="10"/>
                  </a:lnTo>
                  <a:lnTo>
                    <a:pt x="6" y="10"/>
                  </a:lnTo>
                  <a:lnTo>
                    <a:pt x="6" y="4"/>
                  </a:lnTo>
                  <a:lnTo>
                    <a:pt x="6" y="4"/>
                  </a:lnTo>
                  <a:lnTo>
                    <a:pt x="4" y="2"/>
                  </a:lnTo>
                  <a:lnTo>
                    <a:pt x="0" y="0"/>
                  </a:lnTo>
                  <a:lnTo>
                    <a:pt x="0" y="0"/>
                  </a:lnTo>
                  <a:lnTo>
                    <a:pt x="0" y="14"/>
                  </a:lnTo>
                  <a:lnTo>
                    <a:pt x="0" y="14"/>
                  </a:lnTo>
                  <a:lnTo>
                    <a:pt x="0" y="16"/>
                  </a:lnTo>
                  <a:lnTo>
                    <a:pt x="2" y="18"/>
                  </a:lnTo>
                  <a:lnTo>
                    <a:pt x="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3" name="Freeform 134"/>
            <p:cNvSpPr/>
            <p:nvPr/>
          </p:nvSpPr>
          <p:spPr bwMode="auto">
            <a:xfrm>
              <a:off x="3675063" y="696913"/>
              <a:ext cx="12700" cy="38100"/>
            </a:xfrm>
            <a:custGeom>
              <a:avLst/>
              <a:gdLst/>
              <a:ahLst/>
              <a:cxnLst>
                <a:cxn ang="0">
                  <a:pos x="0" y="14"/>
                </a:cxn>
                <a:cxn ang="0">
                  <a:pos x="0" y="14"/>
                </a:cxn>
                <a:cxn ang="0">
                  <a:pos x="0" y="18"/>
                </a:cxn>
                <a:cxn ang="0">
                  <a:pos x="0" y="18"/>
                </a:cxn>
                <a:cxn ang="0">
                  <a:pos x="6" y="24"/>
                </a:cxn>
                <a:cxn ang="0">
                  <a:pos x="6" y="24"/>
                </a:cxn>
                <a:cxn ang="0">
                  <a:pos x="8" y="18"/>
                </a:cxn>
                <a:cxn ang="0">
                  <a:pos x="6" y="10"/>
                </a:cxn>
                <a:cxn ang="0">
                  <a:pos x="4" y="4"/>
                </a:cxn>
                <a:cxn ang="0">
                  <a:pos x="0" y="0"/>
                </a:cxn>
                <a:cxn ang="0">
                  <a:pos x="0" y="0"/>
                </a:cxn>
                <a:cxn ang="0">
                  <a:pos x="0" y="14"/>
                </a:cxn>
                <a:cxn ang="0">
                  <a:pos x="0" y="14"/>
                </a:cxn>
              </a:cxnLst>
              <a:rect l="0" t="0" r="r" b="b"/>
              <a:pathLst>
                <a:path w="8" h="24">
                  <a:moveTo>
                    <a:pt x="0" y="14"/>
                  </a:moveTo>
                  <a:lnTo>
                    <a:pt x="0" y="14"/>
                  </a:lnTo>
                  <a:lnTo>
                    <a:pt x="0" y="18"/>
                  </a:lnTo>
                  <a:lnTo>
                    <a:pt x="0" y="18"/>
                  </a:lnTo>
                  <a:lnTo>
                    <a:pt x="6" y="24"/>
                  </a:lnTo>
                  <a:lnTo>
                    <a:pt x="6" y="24"/>
                  </a:lnTo>
                  <a:lnTo>
                    <a:pt x="8" y="18"/>
                  </a:lnTo>
                  <a:lnTo>
                    <a:pt x="6" y="10"/>
                  </a:lnTo>
                  <a:lnTo>
                    <a:pt x="4" y="4"/>
                  </a:lnTo>
                  <a:lnTo>
                    <a:pt x="0" y="0"/>
                  </a:lnTo>
                  <a:lnTo>
                    <a:pt x="0"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4" name="Freeform 135"/>
            <p:cNvSpPr/>
            <p:nvPr/>
          </p:nvSpPr>
          <p:spPr bwMode="auto">
            <a:xfrm>
              <a:off x="3624263" y="681038"/>
              <a:ext cx="19050" cy="19050"/>
            </a:xfrm>
            <a:custGeom>
              <a:avLst/>
              <a:gdLst/>
              <a:ahLst/>
              <a:cxnLst>
                <a:cxn ang="0">
                  <a:pos x="2" y="8"/>
                </a:cxn>
                <a:cxn ang="0">
                  <a:pos x="2" y="8"/>
                </a:cxn>
                <a:cxn ang="0">
                  <a:pos x="2" y="12"/>
                </a:cxn>
                <a:cxn ang="0">
                  <a:pos x="2" y="12"/>
                </a:cxn>
                <a:cxn ang="0">
                  <a:pos x="2" y="12"/>
                </a:cxn>
                <a:cxn ang="0">
                  <a:pos x="2" y="12"/>
                </a:cxn>
                <a:cxn ang="0">
                  <a:pos x="12" y="12"/>
                </a:cxn>
                <a:cxn ang="0">
                  <a:pos x="12" y="12"/>
                </a:cxn>
                <a:cxn ang="0">
                  <a:pos x="0" y="0"/>
                </a:cxn>
                <a:cxn ang="0">
                  <a:pos x="0" y="0"/>
                </a:cxn>
                <a:cxn ang="0">
                  <a:pos x="2" y="8"/>
                </a:cxn>
                <a:cxn ang="0">
                  <a:pos x="2" y="8"/>
                </a:cxn>
              </a:cxnLst>
              <a:rect l="0" t="0" r="r" b="b"/>
              <a:pathLst>
                <a:path w="12" h="12">
                  <a:moveTo>
                    <a:pt x="2" y="8"/>
                  </a:moveTo>
                  <a:lnTo>
                    <a:pt x="2" y="8"/>
                  </a:lnTo>
                  <a:lnTo>
                    <a:pt x="2" y="12"/>
                  </a:lnTo>
                  <a:lnTo>
                    <a:pt x="2" y="12"/>
                  </a:lnTo>
                  <a:lnTo>
                    <a:pt x="2" y="12"/>
                  </a:lnTo>
                  <a:lnTo>
                    <a:pt x="2" y="12"/>
                  </a:lnTo>
                  <a:lnTo>
                    <a:pt x="12" y="12"/>
                  </a:lnTo>
                  <a:lnTo>
                    <a:pt x="12" y="12"/>
                  </a:lnTo>
                  <a:lnTo>
                    <a:pt x="0" y="0"/>
                  </a:lnTo>
                  <a:lnTo>
                    <a:pt x="0"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5" name="Freeform 136"/>
            <p:cNvSpPr/>
            <p:nvPr/>
          </p:nvSpPr>
          <p:spPr bwMode="auto">
            <a:xfrm>
              <a:off x="3627438" y="703263"/>
              <a:ext cx="28575" cy="12700"/>
            </a:xfrm>
            <a:custGeom>
              <a:avLst/>
              <a:gdLst/>
              <a:ahLst/>
              <a:cxnLst>
                <a:cxn ang="0">
                  <a:pos x="12" y="0"/>
                </a:cxn>
                <a:cxn ang="0">
                  <a:pos x="12" y="0"/>
                </a:cxn>
                <a:cxn ang="0">
                  <a:pos x="0" y="0"/>
                </a:cxn>
                <a:cxn ang="0">
                  <a:pos x="0" y="0"/>
                </a:cxn>
                <a:cxn ang="0">
                  <a:pos x="2" y="4"/>
                </a:cxn>
                <a:cxn ang="0">
                  <a:pos x="2" y="6"/>
                </a:cxn>
                <a:cxn ang="0">
                  <a:pos x="2" y="6"/>
                </a:cxn>
                <a:cxn ang="0">
                  <a:pos x="8" y="8"/>
                </a:cxn>
                <a:cxn ang="0">
                  <a:pos x="8" y="8"/>
                </a:cxn>
                <a:cxn ang="0">
                  <a:pos x="14" y="8"/>
                </a:cxn>
                <a:cxn ang="0">
                  <a:pos x="14" y="8"/>
                </a:cxn>
                <a:cxn ang="0">
                  <a:pos x="18" y="8"/>
                </a:cxn>
                <a:cxn ang="0">
                  <a:pos x="18" y="8"/>
                </a:cxn>
                <a:cxn ang="0">
                  <a:pos x="14" y="4"/>
                </a:cxn>
                <a:cxn ang="0">
                  <a:pos x="14" y="4"/>
                </a:cxn>
                <a:cxn ang="0">
                  <a:pos x="12" y="0"/>
                </a:cxn>
                <a:cxn ang="0">
                  <a:pos x="12" y="0"/>
                </a:cxn>
              </a:cxnLst>
              <a:rect l="0" t="0" r="r" b="b"/>
              <a:pathLst>
                <a:path w="18" h="8">
                  <a:moveTo>
                    <a:pt x="12" y="0"/>
                  </a:moveTo>
                  <a:lnTo>
                    <a:pt x="12" y="0"/>
                  </a:lnTo>
                  <a:lnTo>
                    <a:pt x="0" y="0"/>
                  </a:lnTo>
                  <a:lnTo>
                    <a:pt x="0" y="0"/>
                  </a:lnTo>
                  <a:lnTo>
                    <a:pt x="2" y="4"/>
                  </a:lnTo>
                  <a:lnTo>
                    <a:pt x="2" y="6"/>
                  </a:lnTo>
                  <a:lnTo>
                    <a:pt x="2" y="6"/>
                  </a:lnTo>
                  <a:lnTo>
                    <a:pt x="8" y="8"/>
                  </a:lnTo>
                  <a:lnTo>
                    <a:pt x="8" y="8"/>
                  </a:lnTo>
                  <a:lnTo>
                    <a:pt x="14" y="8"/>
                  </a:lnTo>
                  <a:lnTo>
                    <a:pt x="14" y="8"/>
                  </a:lnTo>
                  <a:lnTo>
                    <a:pt x="18" y="8"/>
                  </a:lnTo>
                  <a:lnTo>
                    <a:pt x="18" y="8"/>
                  </a:lnTo>
                  <a:lnTo>
                    <a:pt x="14" y="4"/>
                  </a:lnTo>
                  <a:lnTo>
                    <a:pt x="14" y="4"/>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6" name="Freeform 137"/>
            <p:cNvSpPr/>
            <p:nvPr/>
          </p:nvSpPr>
          <p:spPr bwMode="auto">
            <a:xfrm>
              <a:off x="3633788" y="719138"/>
              <a:ext cx="34925" cy="9525"/>
            </a:xfrm>
            <a:custGeom>
              <a:avLst/>
              <a:gdLst/>
              <a:ahLst/>
              <a:cxnLst>
                <a:cxn ang="0">
                  <a:pos x="14" y="0"/>
                </a:cxn>
                <a:cxn ang="0">
                  <a:pos x="14" y="0"/>
                </a:cxn>
                <a:cxn ang="0">
                  <a:pos x="0" y="0"/>
                </a:cxn>
                <a:cxn ang="0">
                  <a:pos x="0" y="0"/>
                </a:cxn>
                <a:cxn ang="0">
                  <a:pos x="2" y="2"/>
                </a:cxn>
                <a:cxn ang="0">
                  <a:pos x="4" y="6"/>
                </a:cxn>
                <a:cxn ang="0">
                  <a:pos x="4" y="6"/>
                </a:cxn>
                <a:cxn ang="0">
                  <a:pos x="10" y="6"/>
                </a:cxn>
                <a:cxn ang="0">
                  <a:pos x="10" y="6"/>
                </a:cxn>
                <a:cxn ang="0">
                  <a:pos x="22" y="6"/>
                </a:cxn>
                <a:cxn ang="0">
                  <a:pos x="22" y="6"/>
                </a:cxn>
                <a:cxn ang="0">
                  <a:pos x="18" y="0"/>
                </a:cxn>
                <a:cxn ang="0">
                  <a:pos x="18" y="0"/>
                </a:cxn>
                <a:cxn ang="0">
                  <a:pos x="16" y="0"/>
                </a:cxn>
                <a:cxn ang="0">
                  <a:pos x="14" y="0"/>
                </a:cxn>
                <a:cxn ang="0">
                  <a:pos x="14" y="0"/>
                </a:cxn>
              </a:cxnLst>
              <a:rect l="0" t="0" r="r" b="b"/>
              <a:pathLst>
                <a:path w="22" h="6">
                  <a:moveTo>
                    <a:pt x="14" y="0"/>
                  </a:moveTo>
                  <a:lnTo>
                    <a:pt x="14" y="0"/>
                  </a:lnTo>
                  <a:lnTo>
                    <a:pt x="0" y="0"/>
                  </a:lnTo>
                  <a:lnTo>
                    <a:pt x="0" y="0"/>
                  </a:lnTo>
                  <a:lnTo>
                    <a:pt x="2" y="2"/>
                  </a:lnTo>
                  <a:lnTo>
                    <a:pt x="4" y="6"/>
                  </a:lnTo>
                  <a:lnTo>
                    <a:pt x="4" y="6"/>
                  </a:lnTo>
                  <a:lnTo>
                    <a:pt x="10" y="6"/>
                  </a:lnTo>
                  <a:lnTo>
                    <a:pt x="10" y="6"/>
                  </a:lnTo>
                  <a:lnTo>
                    <a:pt x="22" y="6"/>
                  </a:lnTo>
                  <a:lnTo>
                    <a:pt x="22" y="6"/>
                  </a:lnTo>
                  <a:lnTo>
                    <a:pt x="18" y="0"/>
                  </a:lnTo>
                  <a:lnTo>
                    <a:pt x="18" y="0"/>
                  </a:lnTo>
                  <a:lnTo>
                    <a:pt x="16"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7" name="Freeform 138"/>
            <p:cNvSpPr/>
            <p:nvPr/>
          </p:nvSpPr>
          <p:spPr bwMode="auto">
            <a:xfrm>
              <a:off x="3640138" y="731838"/>
              <a:ext cx="38100" cy="9525"/>
            </a:xfrm>
            <a:custGeom>
              <a:avLst/>
              <a:gdLst/>
              <a:ahLst/>
              <a:cxnLst>
                <a:cxn ang="0">
                  <a:pos x="24" y="4"/>
                </a:cxn>
                <a:cxn ang="0">
                  <a:pos x="24" y="4"/>
                </a:cxn>
                <a:cxn ang="0">
                  <a:pos x="20" y="0"/>
                </a:cxn>
                <a:cxn ang="0">
                  <a:pos x="20" y="0"/>
                </a:cxn>
                <a:cxn ang="0">
                  <a:pos x="16" y="0"/>
                </a:cxn>
                <a:cxn ang="0">
                  <a:pos x="16" y="0"/>
                </a:cxn>
                <a:cxn ang="0">
                  <a:pos x="0" y="0"/>
                </a:cxn>
                <a:cxn ang="0">
                  <a:pos x="0" y="0"/>
                </a:cxn>
                <a:cxn ang="0">
                  <a:pos x="6" y="4"/>
                </a:cxn>
                <a:cxn ang="0">
                  <a:pos x="12" y="6"/>
                </a:cxn>
                <a:cxn ang="0">
                  <a:pos x="18" y="6"/>
                </a:cxn>
                <a:cxn ang="0">
                  <a:pos x="24" y="4"/>
                </a:cxn>
                <a:cxn ang="0">
                  <a:pos x="24" y="4"/>
                </a:cxn>
              </a:cxnLst>
              <a:rect l="0" t="0" r="r" b="b"/>
              <a:pathLst>
                <a:path w="24" h="6">
                  <a:moveTo>
                    <a:pt x="24" y="4"/>
                  </a:moveTo>
                  <a:lnTo>
                    <a:pt x="24" y="4"/>
                  </a:lnTo>
                  <a:lnTo>
                    <a:pt x="20" y="0"/>
                  </a:lnTo>
                  <a:lnTo>
                    <a:pt x="20" y="0"/>
                  </a:lnTo>
                  <a:lnTo>
                    <a:pt x="16" y="0"/>
                  </a:lnTo>
                  <a:lnTo>
                    <a:pt x="16" y="0"/>
                  </a:lnTo>
                  <a:lnTo>
                    <a:pt x="0" y="0"/>
                  </a:lnTo>
                  <a:lnTo>
                    <a:pt x="0" y="0"/>
                  </a:lnTo>
                  <a:lnTo>
                    <a:pt x="6" y="4"/>
                  </a:lnTo>
                  <a:lnTo>
                    <a:pt x="12" y="6"/>
                  </a:lnTo>
                  <a:lnTo>
                    <a:pt x="18" y="6"/>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8" name="Freeform 139"/>
            <p:cNvSpPr/>
            <p:nvPr/>
          </p:nvSpPr>
          <p:spPr bwMode="auto">
            <a:xfrm>
              <a:off x="3582988" y="731838"/>
              <a:ext cx="19050" cy="19050"/>
            </a:xfrm>
            <a:custGeom>
              <a:avLst/>
              <a:gdLst/>
              <a:ahLst/>
              <a:cxnLst>
                <a:cxn ang="0">
                  <a:pos x="12" y="2"/>
                </a:cxn>
                <a:cxn ang="0">
                  <a:pos x="12" y="2"/>
                </a:cxn>
                <a:cxn ang="0">
                  <a:pos x="8" y="2"/>
                </a:cxn>
                <a:cxn ang="0">
                  <a:pos x="8" y="2"/>
                </a:cxn>
                <a:cxn ang="0">
                  <a:pos x="0" y="0"/>
                </a:cxn>
                <a:cxn ang="0">
                  <a:pos x="0" y="0"/>
                </a:cxn>
                <a:cxn ang="0">
                  <a:pos x="12" y="12"/>
                </a:cxn>
                <a:cxn ang="0">
                  <a:pos x="12" y="12"/>
                </a:cxn>
                <a:cxn ang="0">
                  <a:pos x="12" y="2"/>
                </a:cxn>
                <a:cxn ang="0">
                  <a:pos x="12" y="2"/>
                </a:cxn>
                <a:cxn ang="0">
                  <a:pos x="12" y="2"/>
                </a:cxn>
                <a:cxn ang="0">
                  <a:pos x="12" y="2"/>
                </a:cxn>
              </a:cxnLst>
              <a:rect l="0" t="0" r="r" b="b"/>
              <a:pathLst>
                <a:path w="12" h="12">
                  <a:moveTo>
                    <a:pt x="12" y="2"/>
                  </a:moveTo>
                  <a:lnTo>
                    <a:pt x="12" y="2"/>
                  </a:lnTo>
                  <a:lnTo>
                    <a:pt x="8" y="2"/>
                  </a:lnTo>
                  <a:lnTo>
                    <a:pt x="8" y="2"/>
                  </a:lnTo>
                  <a:lnTo>
                    <a:pt x="0" y="0"/>
                  </a:lnTo>
                  <a:lnTo>
                    <a:pt x="0" y="0"/>
                  </a:lnTo>
                  <a:lnTo>
                    <a:pt x="12" y="12"/>
                  </a:lnTo>
                  <a:lnTo>
                    <a:pt x="12" y="12"/>
                  </a:lnTo>
                  <a:lnTo>
                    <a:pt x="12" y="2"/>
                  </a:lnTo>
                  <a:lnTo>
                    <a:pt x="12" y="2"/>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9" name="Freeform 140"/>
            <p:cNvSpPr/>
            <p:nvPr/>
          </p:nvSpPr>
          <p:spPr bwMode="auto">
            <a:xfrm>
              <a:off x="3605213" y="735013"/>
              <a:ext cx="9525" cy="28575"/>
            </a:xfrm>
            <a:custGeom>
              <a:avLst/>
              <a:gdLst/>
              <a:ahLst/>
              <a:cxnLst>
                <a:cxn ang="0">
                  <a:pos x="6" y="8"/>
                </a:cxn>
                <a:cxn ang="0">
                  <a:pos x="6" y="8"/>
                </a:cxn>
                <a:cxn ang="0">
                  <a:pos x="6" y="2"/>
                </a:cxn>
                <a:cxn ang="0">
                  <a:pos x="6" y="2"/>
                </a:cxn>
                <a:cxn ang="0">
                  <a:pos x="4" y="2"/>
                </a:cxn>
                <a:cxn ang="0">
                  <a:pos x="0" y="0"/>
                </a:cxn>
                <a:cxn ang="0">
                  <a:pos x="0" y="0"/>
                </a:cxn>
                <a:cxn ang="0">
                  <a:pos x="0" y="12"/>
                </a:cxn>
                <a:cxn ang="0">
                  <a:pos x="0" y="12"/>
                </a:cxn>
                <a:cxn ang="0">
                  <a:pos x="2" y="14"/>
                </a:cxn>
                <a:cxn ang="0">
                  <a:pos x="2" y="14"/>
                </a:cxn>
                <a:cxn ang="0">
                  <a:pos x="6" y="18"/>
                </a:cxn>
                <a:cxn ang="0">
                  <a:pos x="6" y="18"/>
                </a:cxn>
                <a:cxn ang="0">
                  <a:pos x="6" y="14"/>
                </a:cxn>
                <a:cxn ang="0">
                  <a:pos x="6" y="14"/>
                </a:cxn>
                <a:cxn ang="0">
                  <a:pos x="6" y="8"/>
                </a:cxn>
                <a:cxn ang="0">
                  <a:pos x="6" y="8"/>
                </a:cxn>
              </a:cxnLst>
              <a:rect l="0" t="0" r="r" b="b"/>
              <a:pathLst>
                <a:path w="6" h="18">
                  <a:moveTo>
                    <a:pt x="6" y="8"/>
                  </a:moveTo>
                  <a:lnTo>
                    <a:pt x="6" y="8"/>
                  </a:lnTo>
                  <a:lnTo>
                    <a:pt x="6" y="2"/>
                  </a:lnTo>
                  <a:lnTo>
                    <a:pt x="6" y="2"/>
                  </a:lnTo>
                  <a:lnTo>
                    <a:pt x="4" y="2"/>
                  </a:lnTo>
                  <a:lnTo>
                    <a:pt x="0" y="0"/>
                  </a:lnTo>
                  <a:lnTo>
                    <a:pt x="0" y="0"/>
                  </a:lnTo>
                  <a:lnTo>
                    <a:pt x="0" y="12"/>
                  </a:lnTo>
                  <a:lnTo>
                    <a:pt x="0" y="12"/>
                  </a:lnTo>
                  <a:lnTo>
                    <a:pt x="2" y="14"/>
                  </a:lnTo>
                  <a:lnTo>
                    <a:pt x="2" y="14"/>
                  </a:lnTo>
                  <a:lnTo>
                    <a:pt x="6" y="18"/>
                  </a:lnTo>
                  <a:lnTo>
                    <a:pt x="6" y="18"/>
                  </a:lnTo>
                  <a:lnTo>
                    <a:pt x="6" y="14"/>
                  </a:lnTo>
                  <a:lnTo>
                    <a:pt x="6" y="14"/>
                  </a:lnTo>
                  <a:lnTo>
                    <a:pt x="6" y="8"/>
                  </a:lnTo>
                  <a:lnTo>
                    <a:pt x="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0" name="Freeform 141"/>
            <p:cNvSpPr/>
            <p:nvPr/>
          </p:nvSpPr>
          <p:spPr bwMode="auto">
            <a:xfrm>
              <a:off x="3617913" y="741363"/>
              <a:ext cx="9525" cy="34925"/>
            </a:xfrm>
            <a:custGeom>
              <a:avLst/>
              <a:gdLst/>
              <a:ahLst/>
              <a:cxnLst>
                <a:cxn ang="0">
                  <a:pos x="0" y="14"/>
                </a:cxn>
                <a:cxn ang="0">
                  <a:pos x="0" y="14"/>
                </a:cxn>
                <a:cxn ang="0">
                  <a:pos x="0" y="16"/>
                </a:cxn>
                <a:cxn ang="0">
                  <a:pos x="2" y="18"/>
                </a:cxn>
                <a:cxn ang="0">
                  <a:pos x="2" y="18"/>
                </a:cxn>
                <a:cxn ang="0">
                  <a:pos x="6" y="22"/>
                </a:cxn>
                <a:cxn ang="0">
                  <a:pos x="6" y="22"/>
                </a:cxn>
                <a:cxn ang="0">
                  <a:pos x="6" y="10"/>
                </a:cxn>
                <a:cxn ang="0">
                  <a:pos x="6" y="10"/>
                </a:cxn>
                <a:cxn ang="0">
                  <a:pos x="6" y="4"/>
                </a:cxn>
                <a:cxn ang="0">
                  <a:pos x="6" y="4"/>
                </a:cxn>
                <a:cxn ang="0">
                  <a:pos x="4" y="0"/>
                </a:cxn>
                <a:cxn ang="0">
                  <a:pos x="0" y="0"/>
                </a:cxn>
                <a:cxn ang="0">
                  <a:pos x="0" y="0"/>
                </a:cxn>
                <a:cxn ang="0">
                  <a:pos x="0" y="14"/>
                </a:cxn>
                <a:cxn ang="0">
                  <a:pos x="0" y="14"/>
                </a:cxn>
              </a:cxnLst>
              <a:rect l="0" t="0" r="r" b="b"/>
              <a:pathLst>
                <a:path w="6" h="22">
                  <a:moveTo>
                    <a:pt x="0" y="14"/>
                  </a:moveTo>
                  <a:lnTo>
                    <a:pt x="0" y="14"/>
                  </a:lnTo>
                  <a:lnTo>
                    <a:pt x="0" y="16"/>
                  </a:lnTo>
                  <a:lnTo>
                    <a:pt x="2" y="18"/>
                  </a:lnTo>
                  <a:lnTo>
                    <a:pt x="2" y="18"/>
                  </a:lnTo>
                  <a:lnTo>
                    <a:pt x="6" y="22"/>
                  </a:lnTo>
                  <a:lnTo>
                    <a:pt x="6" y="22"/>
                  </a:lnTo>
                  <a:lnTo>
                    <a:pt x="6" y="10"/>
                  </a:lnTo>
                  <a:lnTo>
                    <a:pt x="6" y="10"/>
                  </a:lnTo>
                  <a:lnTo>
                    <a:pt x="6" y="4"/>
                  </a:lnTo>
                  <a:lnTo>
                    <a:pt x="6" y="4"/>
                  </a:lnTo>
                  <a:lnTo>
                    <a:pt x="4" y="0"/>
                  </a:lnTo>
                  <a:lnTo>
                    <a:pt x="0" y="0"/>
                  </a:lnTo>
                  <a:lnTo>
                    <a:pt x="0"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1" name="Freeform 142"/>
            <p:cNvSpPr/>
            <p:nvPr/>
          </p:nvSpPr>
          <p:spPr bwMode="auto">
            <a:xfrm>
              <a:off x="3630613" y="747713"/>
              <a:ext cx="12700" cy="38100"/>
            </a:xfrm>
            <a:custGeom>
              <a:avLst/>
              <a:gdLst/>
              <a:ahLst/>
              <a:cxnLst>
                <a:cxn ang="0">
                  <a:pos x="0" y="0"/>
                </a:cxn>
                <a:cxn ang="0">
                  <a:pos x="0" y="0"/>
                </a:cxn>
                <a:cxn ang="0">
                  <a:pos x="0" y="16"/>
                </a:cxn>
                <a:cxn ang="0">
                  <a:pos x="0" y="16"/>
                </a:cxn>
                <a:cxn ang="0">
                  <a:pos x="2" y="20"/>
                </a:cxn>
                <a:cxn ang="0">
                  <a:pos x="2" y="20"/>
                </a:cxn>
                <a:cxn ang="0">
                  <a:pos x="6" y="24"/>
                </a:cxn>
                <a:cxn ang="0">
                  <a:pos x="6" y="24"/>
                </a:cxn>
                <a:cxn ang="0">
                  <a:pos x="8" y="18"/>
                </a:cxn>
                <a:cxn ang="0">
                  <a:pos x="6" y="12"/>
                </a:cxn>
                <a:cxn ang="0">
                  <a:pos x="4" y="6"/>
                </a:cxn>
                <a:cxn ang="0">
                  <a:pos x="0" y="0"/>
                </a:cxn>
                <a:cxn ang="0">
                  <a:pos x="0" y="0"/>
                </a:cxn>
              </a:cxnLst>
              <a:rect l="0" t="0" r="r" b="b"/>
              <a:pathLst>
                <a:path w="8" h="24">
                  <a:moveTo>
                    <a:pt x="0" y="0"/>
                  </a:moveTo>
                  <a:lnTo>
                    <a:pt x="0" y="0"/>
                  </a:lnTo>
                  <a:lnTo>
                    <a:pt x="0" y="16"/>
                  </a:lnTo>
                  <a:lnTo>
                    <a:pt x="0" y="16"/>
                  </a:lnTo>
                  <a:lnTo>
                    <a:pt x="2" y="20"/>
                  </a:lnTo>
                  <a:lnTo>
                    <a:pt x="2" y="20"/>
                  </a:lnTo>
                  <a:lnTo>
                    <a:pt x="6" y="24"/>
                  </a:lnTo>
                  <a:lnTo>
                    <a:pt x="6" y="24"/>
                  </a:lnTo>
                  <a:lnTo>
                    <a:pt x="8" y="18"/>
                  </a:lnTo>
                  <a:lnTo>
                    <a:pt x="6" y="12"/>
                  </a:lnTo>
                  <a:lnTo>
                    <a:pt x="4"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2" name="Freeform 143"/>
            <p:cNvSpPr/>
            <p:nvPr/>
          </p:nvSpPr>
          <p:spPr bwMode="auto">
            <a:xfrm>
              <a:off x="3579813" y="735013"/>
              <a:ext cx="19050" cy="19050"/>
            </a:xfrm>
            <a:custGeom>
              <a:avLst/>
              <a:gdLst/>
              <a:ahLst/>
              <a:cxnLst>
                <a:cxn ang="0">
                  <a:pos x="2" y="8"/>
                </a:cxn>
                <a:cxn ang="0">
                  <a:pos x="2" y="8"/>
                </a:cxn>
                <a:cxn ang="0">
                  <a:pos x="2" y="12"/>
                </a:cxn>
                <a:cxn ang="0">
                  <a:pos x="2" y="12"/>
                </a:cxn>
                <a:cxn ang="0">
                  <a:pos x="4" y="12"/>
                </a:cxn>
                <a:cxn ang="0">
                  <a:pos x="4" y="12"/>
                </a:cxn>
                <a:cxn ang="0">
                  <a:pos x="12" y="12"/>
                </a:cxn>
                <a:cxn ang="0">
                  <a:pos x="12" y="12"/>
                </a:cxn>
                <a:cxn ang="0">
                  <a:pos x="0" y="0"/>
                </a:cxn>
                <a:cxn ang="0">
                  <a:pos x="0" y="0"/>
                </a:cxn>
                <a:cxn ang="0">
                  <a:pos x="2" y="8"/>
                </a:cxn>
                <a:cxn ang="0">
                  <a:pos x="2" y="8"/>
                </a:cxn>
              </a:cxnLst>
              <a:rect l="0" t="0" r="r" b="b"/>
              <a:pathLst>
                <a:path w="12" h="12">
                  <a:moveTo>
                    <a:pt x="2" y="8"/>
                  </a:moveTo>
                  <a:lnTo>
                    <a:pt x="2" y="8"/>
                  </a:lnTo>
                  <a:lnTo>
                    <a:pt x="2" y="12"/>
                  </a:lnTo>
                  <a:lnTo>
                    <a:pt x="2" y="12"/>
                  </a:lnTo>
                  <a:lnTo>
                    <a:pt x="4" y="12"/>
                  </a:lnTo>
                  <a:lnTo>
                    <a:pt x="4" y="12"/>
                  </a:lnTo>
                  <a:lnTo>
                    <a:pt x="12" y="12"/>
                  </a:lnTo>
                  <a:lnTo>
                    <a:pt x="12" y="12"/>
                  </a:lnTo>
                  <a:lnTo>
                    <a:pt x="0" y="0"/>
                  </a:lnTo>
                  <a:lnTo>
                    <a:pt x="0"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3" name="Freeform 144"/>
            <p:cNvSpPr/>
            <p:nvPr/>
          </p:nvSpPr>
          <p:spPr bwMode="auto">
            <a:xfrm>
              <a:off x="3582988" y="757238"/>
              <a:ext cx="28575" cy="9525"/>
            </a:xfrm>
            <a:custGeom>
              <a:avLst/>
              <a:gdLst/>
              <a:ahLst/>
              <a:cxnLst>
                <a:cxn ang="0">
                  <a:pos x="12" y="0"/>
                </a:cxn>
                <a:cxn ang="0">
                  <a:pos x="12" y="0"/>
                </a:cxn>
                <a:cxn ang="0">
                  <a:pos x="0" y="0"/>
                </a:cxn>
                <a:cxn ang="0">
                  <a:pos x="0" y="0"/>
                </a:cxn>
                <a:cxn ang="0">
                  <a:pos x="2" y="4"/>
                </a:cxn>
                <a:cxn ang="0">
                  <a:pos x="2" y="6"/>
                </a:cxn>
                <a:cxn ang="0">
                  <a:pos x="2" y="6"/>
                </a:cxn>
                <a:cxn ang="0">
                  <a:pos x="8" y="6"/>
                </a:cxn>
                <a:cxn ang="0">
                  <a:pos x="8" y="6"/>
                </a:cxn>
                <a:cxn ang="0">
                  <a:pos x="14" y="6"/>
                </a:cxn>
                <a:cxn ang="0">
                  <a:pos x="14" y="6"/>
                </a:cxn>
                <a:cxn ang="0">
                  <a:pos x="18" y="6"/>
                </a:cxn>
                <a:cxn ang="0">
                  <a:pos x="18" y="6"/>
                </a:cxn>
                <a:cxn ang="0">
                  <a:pos x="14" y="2"/>
                </a:cxn>
                <a:cxn ang="0">
                  <a:pos x="14" y="2"/>
                </a:cxn>
                <a:cxn ang="0">
                  <a:pos x="12" y="0"/>
                </a:cxn>
                <a:cxn ang="0">
                  <a:pos x="12" y="0"/>
                </a:cxn>
              </a:cxnLst>
              <a:rect l="0" t="0" r="r" b="b"/>
              <a:pathLst>
                <a:path w="18" h="6">
                  <a:moveTo>
                    <a:pt x="12" y="0"/>
                  </a:moveTo>
                  <a:lnTo>
                    <a:pt x="12" y="0"/>
                  </a:lnTo>
                  <a:lnTo>
                    <a:pt x="0" y="0"/>
                  </a:lnTo>
                  <a:lnTo>
                    <a:pt x="0" y="0"/>
                  </a:lnTo>
                  <a:lnTo>
                    <a:pt x="2" y="4"/>
                  </a:lnTo>
                  <a:lnTo>
                    <a:pt x="2" y="6"/>
                  </a:lnTo>
                  <a:lnTo>
                    <a:pt x="2" y="6"/>
                  </a:lnTo>
                  <a:lnTo>
                    <a:pt x="8" y="6"/>
                  </a:lnTo>
                  <a:lnTo>
                    <a:pt x="8" y="6"/>
                  </a:lnTo>
                  <a:lnTo>
                    <a:pt x="14" y="6"/>
                  </a:lnTo>
                  <a:lnTo>
                    <a:pt x="14" y="6"/>
                  </a:lnTo>
                  <a:lnTo>
                    <a:pt x="18" y="6"/>
                  </a:lnTo>
                  <a:lnTo>
                    <a:pt x="18" y="6"/>
                  </a:lnTo>
                  <a:lnTo>
                    <a:pt x="14" y="2"/>
                  </a:lnTo>
                  <a:lnTo>
                    <a:pt x="14"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4" name="Freeform 145"/>
            <p:cNvSpPr/>
            <p:nvPr/>
          </p:nvSpPr>
          <p:spPr bwMode="auto">
            <a:xfrm>
              <a:off x="3589338" y="769938"/>
              <a:ext cx="34925" cy="9525"/>
            </a:xfrm>
            <a:custGeom>
              <a:avLst/>
              <a:gdLst/>
              <a:ahLst/>
              <a:cxnLst>
                <a:cxn ang="0">
                  <a:pos x="14" y="0"/>
                </a:cxn>
                <a:cxn ang="0">
                  <a:pos x="14" y="0"/>
                </a:cxn>
                <a:cxn ang="0">
                  <a:pos x="0" y="0"/>
                </a:cxn>
                <a:cxn ang="0">
                  <a:pos x="0" y="0"/>
                </a:cxn>
                <a:cxn ang="0">
                  <a:pos x="2" y="4"/>
                </a:cxn>
                <a:cxn ang="0">
                  <a:pos x="4" y="6"/>
                </a:cxn>
                <a:cxn ang="0">
                  <a:pos x="4" y="6"/>
                </a:cxn>
                <a:cxn ang="0">
                  <a:pos x="10" y="6"/>
                </a:cxn>
                <a:cxn ang="0">
                  <a:pos x="10" y="6"/>
                </a:cxn>
                <a:cxn ang="0">
                  <a:pos x="22" y="6"/>
                </a:cxn>
                <a:cxn ang="0">
                  <a:pos x="22" y="6"/>
                </a:cxn>
                <a:cxn ang="0">
                  <a:pos x="18" y="2"/>
                </a:cxn>
                <a:cxn ang="0">
                  <a:pos x="18" y="2"/>
                </a:cxn>
                <a:cxn ang="0">
                  <a:pos x="16" y="0"/>
                </a:cxn>
                <a:cxn ang="0">
                  <a:pos x="14" y="0"/>
                </a:cxn>
                <a:cxn ang="0">
                  <a:pos x="14" y="0"/>
                </a:cxn>
              </a:cxnLst>
              <a:rect l="0" t="0" r="r" b="b"/>
              <a:pathLst>
                <a:path w="22" h="6">
                  <a:moveTo>
                    <a:pt x="14" y="0"/>
                  </a:moveTo>
                  <a:lnTo>
                    <a:pt x="14" y="0"/>
                  </a:lnTo>
                  <a:lnTo>
                    <a:pt x="0" y="0"/>
                  </a:lnTo>
                  <a:lnTo>
                    <a:pt x="0" y="0"/>
                  </a:lnTo>
                  <a:lnTo>
                    <a:pt x="2" y="4"/>
                  </a:lnTo>
                  <a:lnTo>
                    <a:pt x="4" y="6"/>
                  </a:lnTo>
                  <a:lnTo>
                    <a:pt x="4" y="6"/>
                  </a:lnTo>
                  <a:lnTo>
                    <a:pt x="10" y="6"/>
                  </a:lnTo>
                  <a:lnTo>
                    <a:pt x="10" y="6"/>
                  </a:lnTo>
                  <a:lnTo>
                    <a:pt x="22" y="6"/>
                  </a:lnTo>
                  <a:lnTo>
                    <a:pt x="22" y="6"/>
                  </a:lnTo>
                  <a:lnTo>
                    <a:pt x="18" y="2"/>
                  </a:lnTo>
                  <a:lnTo>
                    <a:pt x="18" y="2"/>
                  </a:lnTo>
                  <a:lnTo>
                    <a:pt x="16"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5" name="Freeform 146"/>
            <p:cNvSpPr/>
            <p:nvPr/>
          </p:nvSpPr>
          <p:spPr bwMode="auto">
            <a:xfrm>
              <a:off x="3598863" y="782638"/>
              <a:ext cx="34925" cy="12700"/>
            </a:xfrm>
            <a:custGeom>
              <a:avLst/>
              <a:gdLst/>
              <a:ahLst/>
              <a:cxnLst>
                <a:cxn ang="0">
                  <a:pos x="14" y="0"/>
                </a:cxn>
                <a:cxn ang="0">
                  <a:pos x="14" y="0"/>
                </a:cxn>
                <a:cxn ang="0">
                  <a:pos x="0" y="0"/>
                </a:cxn>
                <a:cxn ang="0">
                  <a:pos x="0" y="0"/>
                </a:cxn>
                <a:cxn ang="0">
                  <a:pos x="4" y="4"/>
                </a:cxn>
                <a:cxn ang="0">
                  <a:pos x="10" y="6"/>
                </a:cxn>
                <a:cxn ang="0">
                  <a:pos x="16" y="8"/>
                </a:cxn>
                <a:cxn ang="0">
                  <a:pos x="22" y="6"/>
                </a:cxn>
                <a:cxn ang="0">
                  <a:pos x="22" y="6"/>
                </a:cxn>
                <a:cxn ang="0">
                  <a:pos x="18" y="0"/>
                </a:cxn>
                <a:cxn ang="0">
                  <a:pos x="18" y="0"/>
                </a:cxn>
                <a:cxn ang="0">
                  <a:pos x="14" y="0"/>
                </a:cxn>
                <a:cxn ang="0">
                  <a:pos x="14" y="0"/>
                </a:cxn>
              </a:cxnLst>
              <a:rect l="0" t="0" r="r" b="b"/>
              <a:pathLst>
                <a:path w="22" h="8">
                  <a:moveTo>
                    <a:pt x="14" y="0"/>
                  </a:moveTo>
                  <a:lnTo>
                    <a:pt x="14" y="0"/>
                  </a:lnTo>
                  <a:lnTo>
                    <a:pt x="0" y="0"/>
                  </a:lnTo>
                  <a:lnTo>
                    <a:pt x="0" y="0"/>
                  </a:lnTo>
                  <a:lnTo>
                    <a:pt x="4" y="4"/>
                  </a:lnTo>
                  <a:lnTo>
                    <a:pt x="10" y="6"/>
                  </a:lnTo>
                  <a:lnTo>
                    <a:pt x="16" y="8"/>
                  </a:lnTo>
                  <a:lnTo>
                    <a:pt x="22" y="6"/>
                  </a:lnTo>
                  <a:lnTo>
                    <a:pt x="22" y="6"/>
                  </a:lnTo>
                  <a:lnTo>
                    <a:pt x="18" y="0"/>
                  </a:lnTo>
                  <a:lnTo>
                    <a:pt x="18"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6" name="Freeform 147"/>
            <p:cNvSpPr/>
            <p:nvPr/>
          </p:nvSpPr>
          <p:spPr bwMode="auto">
            <a:xfrm>
              <a:off x="3716338" y="661988"/>
              <a:ext cx="19050" cy="31750"/>
            </a:xfrm>
            <a:custGeom>
              <a:avLst/>
              <a:gdLst/>
              <a:ahLst/>
              <a:cxnLst>
                <a:cxn ang="0">
                  <a:pos x="8" y="20"/>
                </a:cxn>
                <a:cxn ang="0">
                  <a:pos x="8" y="20"/>
                </a:cxn>
                <a:cxn ang="0">
                  <a:pos x="12" y="8"/>
                </a:cxn>
                <a:cxn ang="0">
                  <a:pos x="12" y="8"/>
                </a:cxn>
                <a:cxn ang="0">
                  <a:pos x="12" y="8"/>
                </a:cxn>
                <a:cxn ang="0">
                  <a:pos x="12" y="8"/>
                </a:cxn>
                <a:cxn ang="0">
                  <a:pos x="8" y="4"/>
                </a:cxn>
                <a:cxn ang="0">
                  <a:pos x="8" y="4"/>
                </a:cxn>
                <a:cxn ang="0">
                  <a:pos x="0" y="0"/>
                </a:cxn>
                <a:cxn ang="0">
                  <a:pos x="0" y="0"/>
                </a:cxn>
                <a:cxn ang="0">
                  <a:pos x="8" y="20"/>
                </a:cxn>
                <a:cxn ang="0">
                  <a:pos x="8" y="20"/>
                </a:cxn>
              </a:cxnLst>
              <a:rect l="0" t="0" r="r" b="b"/>
              <a:pathLst>
                <a:path w="12" h="20">
                  <a:moveTo>
                    <a:pt x="8" y="20"/>
                  </a:moveTo>
                  <a:lnTo>
                    <a:pt x="8" y="20"/>
                  </a:lnTo>
                  <a:lnTo>
                    <a:pt x="12" y="8"/>
                  </a:lnTo>
                  <a:lnTo>
                    <a:pt x="12" y="8"/>
                  </a:lnTo>
                  <a:lnTo>
                    <a:pt x="12" y="8"/>
                  </a:lnTo>
                  <a:lnTo>
                    <a:pt x="12" y="8"/>
                  </a:lnTo>
                  <a:lnTo>
                    <a:pt x="8" y="4"/>
                  </a:lnTo>
                  <a:lnTo>
                    <a:pt x="8" y="4"/>
                  </a:lnTo>
                  <a:lnTo>
                    <a:pt x="0" y="0"/>
                  </a:lnTo>
                  <a:lnTo>
                    <a:pt x="0" y="0"/>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7" name="Freeform 148"/>
            <p:cNvSpPr/>
            <p:nvPr/>
          </p:nvSpPr>
          <p:spPr bwMode="auto">
            <a:xfrm>
              <a:off x="3732213" y="677863"/>
              <a:ext cx="15875" cy="34925"/>
            </a:xfrm>
            <a:custGeom>
              <a:avLst/>
              <a:gdLst/>
              <a:ahLst/>
              <a:cxnLst>
                <a:cxn ang="0">
                  <a:pos x="6" y="18"/>
                </a:cxn>
                <a:cxn ang="0">
                  <a:pos x="6" y="18"/>
                </a:cxn>
                <a:cxn ang="0">
                  <a:pos x="8" y="10"/>
                </a:cxn>
                <a:cxn ang="0">
                  <a:pos x="8" y="10"/>
                </a:cxn>
                <a:cxn ang="0">
                  <a:pos x="10" y="4"/>
                </a:cxn>
                <a:cxn ang="0">
                  <a:pos x="10" y="4"/>
                </a:cxn>
                <a:cxn ang="0">
                  <a:pos x="8" y="2"/>
                </a:cxn>
                <a:cxn ang="0">
                  <a:pos x="4" y="0"/>
                </a:cxn>
                <a:cxn ang="0">
                  <a:pos x="4" y="0"/>
                </a:cxn>
                <a:cxn ang="0">
                  <a:pos x="0" y="12"/>
                </a:cxn>
                <a:cxn ang="0">
                  <a:pos x="0" y="12"/>
                </a:cxn>
                <a:cxn ang="0">
                  <a:pos x="0" y="14"/>
                </a:cxn>
                <a:cxn ang="0">
                  <a:pos x="2" y="16"/>
                </a:cxn>
                <a:cxn ang="0">
                  <a:pos x="2" y="16"/>
                </a:cxn>
                <a:cxn ang="0">
                  <a:pos x="4" y="22"/>
                </a:cxn>
                <a:cxn ang="0">
                  <a:pos x="4" y="22"/>
                </a:cxn>
                <a:cxn ang="0">
                  <a:pos x="6" y="18"/>
                </a:cxn>
                <a:cxn ang="0">
                  <a:pos x="6" y="18"/>
                </a:cxn>
              </a:cxnLst>
              <a:rect l="0" t="0" r="r" b="b"/>
              <a:pathLst>
                <a:path w="10" h="22">
                  <a:moveTo>
                    <a:pt x="6" y="18"/>
                  </a:moveTo>
                  <a:lnTo>
                    <a:pt x="6" y="18"/>
                  </a:lnTo>
                  <a:lnTo>
                    <a:pt x="8" y="10"/>
                  </a:lnTo>
                  <a:lnTo>
                    <a:pt x="8" y="10"/>
                  </a:lnTo>
                  <a:lnTo>
                    <a:pt x="10" y="4"/>
                  </a:lnTo>
                  <a:lnTo>
                    <a:pt x="10" y="4"/>
                  </a:lnTo>
                  <a:lnTo>
                    <a:pt x="8" y="2"/>
                  </a:lnTo>
                  <a:lnTo>
                    <a:pt x="4" y="0"/>
                  </a:lnTo>
                  <a:lnTo>
                    <a:pt x="4" y="0"/>
                  </a:lnTo>
                  <a:lnTo>
                    <a:pt x="0" y="12"/>
                  </a:lnTo>
                  <a:lnTo>
                    <a:pt x="0" y="12"/>
                  </a:lnTo>
                  <a:lnTo>
                    <a:pt x="0" y="14"/>
                  </a:lnTo>
                  <a:lnTo>
                    <a:pt x="2" y="16"/>
                  </a:lnTo>
                  <a:lnTo>
                    <a:pt x="2" y="16"/>
                  </a:lnTo>
                  <a:lnTo>
                    <a:pt x="4" y="22"/>
                  </a:lnTo>
                  <a:lnTo>
                    <a:pt x="4" y="22"/>
                  </a:lnTo>
                  <a:lnTo>
                    <a:pt x="6" y="18"/>
                  </a:lnTo>
                  <a:lnTo>
                    <a:pt x="6"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8" name="Freeform 149"/>
            <p:cNvSpPr/>
            <p:nvPr/>
          </p:nvSpPr>
          <p:spPr bwMode="auto">
            <a:xfrm>
              <a:off x="3741738" y="687388"/>
              <a:ext cx="19050" cy="44450"/>
            </a:xfrm>
            <a:custGeom>
              <a:avLst/>
              <a:gdLst/>
              <a:ahLst/>
              <a:cxnLst>
                <a:cxn ang="0">
                  <a:pos x="12" y="8"/>
                </a:cxn>
                <a:cxn ang="0">
                  <a:pos x="12" y="8"/>
                </a:cxn>
                <a:cxn ang="0">
                  <a:pos x="10" y="4"/>
                </a:cxn>
                <a:cxn ang="0">
                  <a:pos x="8" y="0"/>
                </a:cxn>
                <a:cxn ang="0">
                  <a:pos x="8" y="0"/>
                </a:cxn>
                <a:cxn ang="0">
                  <a:pos x="2" y="16"/>
                </a:cxn>
                <a:cxn ang="0">
                  <a:pos x="2" y="16"/>
                </a:cxn>
                <a:cxn ang="0">
                  <a:pos x="0" y="18"/>
                </a:cxn>
                <a:cxn ang="0">
                  <a:pos x="0" y="20"/>
                </a:cxn>
                <a:cxn ang="0">
                  <a:pos x="0" y="20"/>
                </a:cxn>
                <a:cxn ang="0">
                  <a:pos x="4" y="28"/>
                </a:cxn>
                <a:cxn ang="0">
                  <a:pos x="4" y="28"/>
                </a:cxn>
                <a:cxn ang="0">
                  <a:pos x="8" y="16"/>
                </a:cxn>
                <a:cxn ang="0">
                  <a:pos x="8" y="16"/>
                </a:cxn>
                <a:cxn ang="0">
                  <a:pos x="12" y="8"/>
                </a:cxn>
                <a:cxn ang="0">
                  <a:pos x="12" y="8"/>
                </a:cxn>
              </a:cxnLst>
              <a:rect l="0" t="0" r="r" b="b"/>
              <a:pathLst>
                <a:path w="12" h="28">
                  <a:moveTo>
                    <a:pt x="12" y="8"/>
                  </a:moveTo>
                  <a:lnTo>
                    <a:pt x="12" y="8"/>
                  </a:lnTo>
                  <a:lnTo>
                    <a:pt x="10" y="4"/>
                  </a:lnTo>
                  <a:lnTo>
                    <a:pt x="8" y="0"/>
                  </a:lnTo>
                  <a:lnTo>
                    <a:pt x="8" y="0"/>
                  </a:lnTo>
                  <a:lnTo>
                    <a:pt x="2" y="16"/>
                  </a:lnTo>
                  <a:lnTo>
                    <a:pt x="2" y="16"/>
                  </a:lnTo>
                  <a:lnTo>
                    <a:pt x="0" y="18"/>
                  </a:lnTo>
                  <a:lnTo>
                    <a:pt x="0" y="20"/>
                  </a:lnTo>
                  <a:lnTo>
                    <a:pt x="0" y="20"/>
                  </a:lnTo>
                  <a:lnTo>
                    <a:pt x="4" y="28"/>
                  </a:lnTo>
                  <a:lnTo>
                    <a:pt x="4" y="28"/>
                  </a:lnTo>
                  <a:lnTo>
                    <a:pt x="8" y="16"/>
                  </a:lnTo>
                  <a:lnTo>
                    <a:pt x="8" y="16"/>
                  </a:lnTo>
                  <a:lnTo>
                    <a:pt x="12" y="8"/>
                  </a:lnTo>
                  <a:lnTo>
                    <a:pt x="1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9" name="Freeform 150"/>
            <p:cNvSpPr/>
            <p:nvPr/>
          </p:nvSpPr>
          <p:spPr bwMode="auto">
            <a:xfrm>
              <a:off x="3751263" y="703263"/>
              <a:ext cx="15875" cy="47625"/>
            </a:xfrm>
            <a:custGeom>
              <a:avLst/>
              <a:gdLst/>
              <a:ahLst/>
              <a:cxnLst>
                <a:cxn ang="0">
                  <a:pos x="8" y="0"/>
                </a:cxn>
                <a:cxn ang="0">
                  <a:pos x="8" y="0"/>
                </a:cxn>
                <a:cxn ang="0">
                  <a:pos x="2" y="16"/>
                </a:cxn>
                <a:cxn ang="0">
                  <a:pos x="2" y="16"/>
                </a:cxn>
                <a:cxn ang="0">
                  <a:pos x="0" y="22"/>
                </a:cxn>
                <a:cxn ang="0">
                  <a:pos x="0" y="22"/>
                </a:cxn>
                <a:cxn ang="0">
                  <a:pos x="2" y="30"/>
                </a:cxn>
                <a:cxn ang="0">
                  <a:pos x="2" y="30"/>
                </a:cxn>
                <a:cxn ang="0">
                  <a:pos x="8" y="22"/>
                </a:cxn>
                <a:cxn ang="0">
                  <a:pos x="10" y="16"/>
                </a:cxn>
                <a:cxn ang="0">
                  <a:pos x="10" y="8"/>
                </a:cxn>
                <a:cxn ang="0">
                  <a:pos x="8" y="0"/>
                </a:cxn>
                <a:cxn ang="0">
                  <a:pos x="8" y="0"/>
                </a:cxn>
              </a:cxnLst>
              <a:rect l="0" t="0" r="r" b="b"/>
              <a:pathLst>
                <a:path w="10" h="30">
                  <a:moveTo>
                    <a:pt x="8" y="0"/>
                  </a:moveTo>
                  <a:lnTo>
                    <a:pt x="8" y="0"/>
                  </a:lnTo>
                  <a:lnTo>
                    <a:pt x="2" y="16"/>
                  </a:lnTo>
                  <a:lnTo>
                    <a:pt x="2" y="16"/>
                  </a:lnTo>
                  <a:lnTo>
                    <a:pt x="0" y="22"/>
                  </a:lnTo>
                  <a:lnTo>
                    <a:pt x="0" y="22"/>
                  </a:lnTo>
                  <a:lnTo>
                    <a:pt x="2" y="30"/>
                  </a:lnTo>
                  <a:lnTo>
                    <a:pt x="2" y="30"/>
                  </a:lnTo>
                  <a:lnTo>
                    <a:pt x="8" y="22"/>
                  </a:lnTo>
                  <a:lnTo>
                    <a:pt x="10" y="16"/>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0" name="Freeform 151"/>
            <p:cNvSpPr/>
            <p:nvPr/>
          </p:nvSpPr>
          <p:spPr bwMode="auto">
            <a:xfrm>
              <a:off x="3706813" y="665163"/>
              <a:ext cx="19050" cy="28575"/>
            </a:xfrm>
            <a:custGeom>
              <a:avLst/>
              <a:gdLst/>
              <a:ahLst/>
              <a:cxnLst>
                <a:cxn ang="0">
                  <a:pos x="2" y="8"/>
                </a:cxn>
                <a:cxn ang="0">
                  <a:pos x="2" y="8"/>
                </a:cxn>
                <a:cxn ang="0">
                  <a:pos x="0" y="14"/>
                </a:cxn>
                <a:cxn ang="0">
                  <a:pos x="0" y="14"/>
                </a:cxn>
                <a:cxn ang="0">
                  <a:pos x="2" y="14"/>
                </a:cxn>
                <a:cxn ang="0">
                  <a:pos x="2" y="14"/>
                </a:cxn>
                <a:cxn ang="0">
                  <a:pos x="12" y="18"/>
                </a:cxn>
                <a:cxn ang="0">
                  <a:pos x="12" y="18"/>
                </a:cxn>
                <a:cxn ang="0">
                  <a:pos x="4" y="0"/>
                </a:cxn>
                <a:cxn ang="0">
                  <a:pos x="4" y="0"/>
                </a:cxn>
                <a:cxn ang="0">
                  <a:pos x="2" y="8"/>
                </a:cxn>
                <a:cxn ang="0">
                  <a:pos x="2" y="8"/>
                </a:cxn>
              </a:cxnLst>
              <a:rect l="0" t="0" r="r" b="b"/>
              <a:pathLst>
                <a:path w="12" h="18">
                  <a:moveTo>
                    <a:pt x="2" y="8"/>
                  </a:moveTo>
                  <a:lnTo>
                    <a:pt x="2" y="8"/>
                  </a:lnTo>
                  <a:lnTo>
                    <a:pt x="0" y="14"/>
                  </a:lnTo>
                  <a:lnTo>
                    <a:pt x="0" y="14"/>
                  </a:lnTo>
                  <a:lnTo>
                    <a:pt x="2" y="14"/>
                  </a:lnTo>
                  <a:lnTo>
                    <a:pt x="2" y="14"/>
                  </a:lnTo>
                  <a:lnTo>
                    <a:pt x="12" y="18"/>
                  </a:lnTo>
                  <a:lnTo>
                    <a:pt x="12" y="18"/>
                  </a:lnTo>
                  <a:lnTo>
                    <a:pt x="4" y="0"/>
                  </a:lnTo>
                  <a:lnTo>
                    <a:pt x="4"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1" name="Freeform 152"/>
            <p:cNvSpPr/>
            <p:nvPr/>
          </p:nvSpPr>
          <p:spPr bwMode="auto">
            <a:xfrm>
              <a:off x="3706813" y="690563"/>
              <a:ext cx="25400" cy="25400"/>
            </a:xfrm>
            <a:custGeom>
              <a:avLst/>
              <a:gdLst/>
              <a:ahLst/>
              <a:cxnLst>
                <a:cxn ang="0">
                  <a:pos x="0" y="8"/>
                </a:cxn>
                <a:cxn ang="0">
                  <a:pos x="0" y="8"/>
                </a:cxn>
                <a:cxn ang="0">
                  <a:pos x="4" y="10"/>
                </a:cxn>
                <a:cxn ang="0">
                  <a:pos x="4" y="10"/>
                </a:cxn>
                <a:cxn ang="0">
                  <a:pos x="12" y="14"/>
                </a:cxn>
                <a:cxn ang="0">
                  <a:pos x="12" y="14"/>
                </a:cxn>
                <a:cxn ang="0">
                  <a:pos x="16" y="16"/>
                </a:cxn>
                <a:cxn ang="0">
                  <a:pos x="16" y="16"/>
                </a:cxn>
                <a:cxn ang="0">
                  <a:pos x="14" y="10"/>
                </a:cxn>
                <a:cxn ang="0">
                  <a:pos x="14" y="10"/>
                </a:cxn>
                <a:cxn ang="0">
                  <a:pos x="12" y="6"/>
                </a:cxn>
                <a:cxn ang="0">
                  <a:pos x="12" y="6"/>
                </a:cxn>
                <a:cxn ang="0">
                  <a:pos x="0" y="0"/>
                </a:cxn>
                <a:cxn ang="0">
                  <a:pos x="0" y="0"/>
                </a:cxn>
                <a:cxn ang="0">
                  <a:pos x="0" y="4"/>
                </a:cxn>
                <a:cxn ang="0">
                  <a:pos x="0" y="8"/>
                </a:cxn>
                <a:cxn ang="0">
                  <a:pos x="0" y="8"/>
                </a:cxn>
              </a:cxnLst>
              <a:rect l="0" t="0" r="r" b="b"/>
              <a:pathLst>
                <a:path w="16" h="16">
                  <a:moveTo>
                    <a:pt x="0" y="8"/>
                  </a:moveTo>
                  <a:lnTo>
                    <a:pt x="0" y="8"/>
                  </a:lnTo>
                  <a:lnTo>
                    <a:pt x="4" y="10"/>
                  </a:lnTo>
                  <a:lnTo>
                    <a:pt x="4" y="10"/>
                  </a:lnTo>
                  <a:lnTo>
                    <a:pt x="12" y="14"/>
                  </a:lnTo>
                  <a:lnTo>
                    <a:pt x="12" y="14"/>
                  </a:lnTo>
                  <a:lnTo>
                    <a:pt x="16" y="16"/>
                  </a:lnTo>
                  <a:lnTo>
                    <a:pt x="16" y="16"/>
                  </a:lnTo>
                  <a:lnTo>
                    <a:pt x="14" y="10"/>
                  </a:lnTo>
                  <a:lnTo>
                    <a:pt x="14" y="10"/>
                  </a:lnTo>
                  <a:lnTo>
                    <a:pt x="12" y="6"/>
                  </a:lnTo>
                  <a:lnTo>
                    <a:pt x="12" y="6"/>
                  </a:lnTo>
                  <a:lnTo>
                    <a:pt x="0" y="0"/>
                  </a:lnTo>
                  <a:lnTo>
                    <a:pt x="0" y="0"/>
                  </a:lnTo>
                  <a:lnTo>
                    <a:pt x="0"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2" name="Freeform 153"/>
            <p:cNvSpPr/>
            <p:nvPr/>
          </p:nvSpPr>
          <p:spPr bwMode="auto">
            <a:xfrm>
              <a:off x="3706813" y="709613"/>
              <a:ext cx="34925" cy="25400"/>
            </a:xfrm>
            <a:custGeom>
              <a:avLst/>
              <a:gdLst/>
              <a:ahLst/>
              <a:cxnLst>
                <a:cxn ang="0">
                  <a:pos x="0" y="0"/>
                </a:cxn>
                <a:cxn ang="0">
                  <a:pos x="0" y="0"/>
                </a:cxn>
                <a:cxn ang="0">
                  <a:pos x="0" y="4"/>
                </a:cxn>
                <a:cxn ang="0">
                  <a:pos x="2" y="8"/>
                </a:cxn>
                <a:cxn ang="0">
                  <a:pos x="2" y="8"/>
                </a:cxn>
                <a:cxn ang="0">
                  <a:pos x="8" y="10"/>
                </a:cxn>
                <a:cxn ang="0">
                  <a:pos x="8" y="10"/>
                </a:cxn>
                <a:cxn ang="0">
                  <a:pos x="22" y="16"/>
                </a:cxn>
                <a:cxn ang="0">
                  <a:pos x="22" y="16"/>
                </a:cxn>
                <a:cxn ang="0">
                  <a:pos x="18" y="8"/>
                </a:cxn>
                <a:cxn ang="0">
                  <a:pos x="18" y="8"/>
                </a:cxn>
                <a:cxn ang="0">
                  <a:pos x="18" y="6"/>
                </a:cxn>
                <a:cxn ang="0">
                  <a:pos x="14" y="6"/>
                </a:cxn>
                <a:cxn ang="0">
                  <a:pos x="14" y="6"/>
                </a:cxn>
                <a:cxn ang="0">
                  <a:pos x="0" y="0"/>
                </a:cxn>
                <a:cxn ang="0">
                  <a:pos x="0" y="0"/>
                </a:cxn>
              </a:cxnLst>
              <a:rect l="0" t="0" r="r" b="b"/>
              <a:pathLst>
                <a:path w="22" h="16">
                  <a:moveTo>
                    <a:pt x="0" y="0"/>
                  </a:moveTo>
                  <a:lnTo>
                    <a:pt x="0" y="0"/>
                  </a:lnTo>
                  <a:lnTo>
                    <a:pt x="0" y="4"/>
                  </a:lnTo>
                  <a:lnTo>
                    <a:pt x="2" y="8"/>
                  </a:lnTo>
                  <a:lnTo>
                    <a:pt x="2" y="8"/>
                  </a:lnTo>
                  <a:lnTo>
                    <a:pt x="8" y="10"/>
                  </a:lnTo>
                  <a:lnTo>
                    <a:pt x="8" y="10"/>
                  </a:lnTo>
                  <a:lnTo>
                    <a:pt x="22" y="16"/>
                  </a:lnTo>
                  <a:lnTo>
                    <a:pt x="22" y="16"/>
                  </a:lnTo>
                  <a:lnTo>
                    <a:pt x="18" y="8"/>
                  </a:lnTo>
                  <a:lnTo>
                    <a:pt x="18" y="8"/>
                  </a:lnTo>
                  <a:lnTo>
                    <a:pt x="18" y="6"/>
                  </a:lnTo>
                  <a:lnTo>
                    <a:pt x="14" y="6"/>
                  </a:lnTo>
                  <a:lnTo>
                    <a:pt x="14"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3" name="Freeform 154"/>
            <p:cNvSpPr/>
            <p:nvPr/>
          </p:nvSpPr>
          <p:spPr bwMode="auto">
            <a:xfrm>
              <a:off x="3709988" y="725488"/>
              <a:ext cx="38100" cy="28575"/>
            </a:xfrm>
            <a:custGeom>
              <a:avLst/>
              <a:gdLst/>
              <a:ahLst/>
              <a:cxnLst>
                <a:cxn ang="0">
                  <a:pos x="16" y="8"/>
                </a:cxn>
                <a:cxn ang="0">
                  <a:pos x="16" y="8"/>
                </a:cxn>
                <a:cxn ang="0">
                  <a:pos x="0" y="0"/>
                </a:cxn>
                <a:cxn ang="0">
                  <a:pos x="0" y="0"/>
                </a:cxn>
                <a:cxn ang="0">
                  <a:pos x="4" y="8"/>
                </a:cxn>
                <a:cxn ang="0">
                  <a:pos x="10" y="12"/>
                </a:cxn>
                <a:cxn ang="0">
                  <a:pos x="16" y="16"/>
                </a:cxn>
                <a:cxn ang="0">
                  <a:pos x="24" y="18"/>
                </a:cxn>
                <a:cxn ang="0">
                  <a:pos x="24" y="18"/>
                </a:cxn>
                <a:cxn ang="0">
                  <a:pos x="22" y="10"/>
                </a:cxn>
                <a:cxn ang="0">
                  <a:pos x="22" y="10"/>
                </a:cxn>
                <a:cxn ang="0">
                  <a:pos x="16" y="8"/>
                </a:cxn>
                <a:cxn ang="0">
                  <a:pos x="16" y="8"/>
                </a:cxn>
              </a:cxnLst>
              <a:rect l="0" t="0" r="r" b="b"/>
              <a:pathLst>
                <a:path w="24" h="18">
                  <a:moveTo>
                    <a:pt x="16" y="8"/>
                  </a:moveTo>
                  <a:lnTo>
                    <a:pt x="16" y="8"/>
                  </a:lnTo>
                  <a:lnTo>
                    <a:pt x="0" y="0"/>
                  </a:lnTo>
                  <a:lnTo>
                    <a:pt x="0" y="0"/>
                  </a:lnTo>
                  <a:lnTo>
                    <a:pt x="4" y="8"/>
                  </a:lnTo>
                  <a:lnTo>
                    <a:pt x="10" y="12"/>
                  </a:lnTo>
                  <a:lnTo>
                    <a:pt x="16" y="16"/>
                  </a:lnTo>
                  <a:lnTo>
                    <a:pt x="24" y="18"/>
                  </a:lnTo>
                  <a:lnTo>
                    <a:pt x="24" y="18"/>
                  </a:lnTo>
                  <a:lnTo>
                    <a:pt x="22" y="10"/>
                  </a:lnTo>
                  <a:lnTo>
                    <a:pt x="22" y="10"/>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4" name="Freeform 155"/>
            <p:cNvSpPr/>
            <p:nvPr/>
          </p:nvSpPr>
          <p:spPr bwMode="auto">
            <a:xfrm>
              <a:off x="3614738" y="817563"/>
              <a:ext cx="15875" cy="31750"/>
            </a:xfrm>
            <a:custGeom>
              <a:avLst/>
              <a:gdLst/>
              <a:ahLst/>
              <a:cxnLst>
                <a:cxn ang="0">
                  <a:pos x="10" y="14"/>
                </a:cxn>
                <a:cxn ang="0">
                  <a:pos x="10" y="14"/>
                </a:cxn>
                <a:cxn ang="0">
                  <a:pos x="10" y="10"/>
                </a:cxn>
                <a:cxn ang="0">
                  <a:pos x="10" y="10"/>
                </a:cxn>
                <a:cxn ang="0">
                  <a:pos x="6" y="0"/>
                </a:cxn>
                <a:cxn ang="0">
                  <a:pos x="6" y="0"/>
                </a:cxn>
                <a:cxn ang="0">
                  <a:pos x="0" y="20"/>
                </a:cxn>
                <a:cxn ang="0">
                  <a:pos x="0" y="20"/>
                </a:cxn>
                <a:cxn ang="0">
                  <a:pos x="10" y="14"/>
                </a:cxn>
                <a:cxn ang="0">
                  <a:pos x="10" y="14"/>
                </a:cxn>
                <a:cxn ang="0">
                  <a:pos x="10" y="14"/>
                </a:cxn>
                <a:cxn ang="0">
                  <a:pos x="10" y="14"/>
                </a:cxn>
              </a:cxnLst>
              <a:rect l="0" t="0" r="r" b="b"/>
              <a:pathLst>
                <a:path w="10" h="20">
                  <a:moveTo>
                    <a:pt x="10" y="14"/>
                  </a:moveTo>
                  <a:lnTo>
                    <a:pt x="10" y="14"/>
                  </a:lnTo>
                  <a:lnTo>
                    <a:pt x="10" y="10"/>
                  </a:lnTo>
                  <a:lnTo>
                    <a:pt x="10" y="10"/>
                  </a:lnTo>
                  <a:lnTo>
                    <a:pt x="6" y="0"/>
                  </a:lnTo>
                  <a:lnTo>
                    <a:pt x="6" y="0"/>
                  </a:lnTo>
                  <a:lnTo>
                    <a:pt x="0" y="20"/>
                  </a:lnTo>
                  <a:lnTo>
                    <a:pt x="0" y="20"/>
                  </a:lnTo>
                  <a:lnTo>
                    <a:pt x="10" y="14"/>
                  </a:lnTo>
                  <a:lnTo>
                    <a:pt x="10" y="14"/>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5" name="Freeform 156"/>
            <p:cNvSpPr/>
            <p:nvPr/>
          </p:nvSpPr>
          <p:spPr bwMode="auto">
            <a:xfrm>
              <a:off x="3611563" y="842963"/>
              <a:ext cx="25400" cy="28575"/>
            </a:xfrm>
            <a:custGeom>
              <a:avLst/>
              <a:gdLst/>
              <a:ahLst/>
              <a:cxnLst>
                <a:cxn ang="0">
                  <a:pos x="10" y="12"/>
                </a:cxn>
                <a:cxn ang="0">
                  <a:pos x="10" y="12"/>
                </a:cxn>
                <a:cxn ang="0">
                  <a:pos x="16" y="8"/>
                </a:cxn>
                <a:cxn ang="0">
                  <a:pos x="16" y="8"/>
                </a:cxn>
                <a:cxn ang="0">
                  <a:pos x="16" y="4"/>
                </a:cxn>
                <a:cxn ang="0">
                  <a:pos x="14" y="0"/>
                </a:cxn>
                <a:cxn ang="0">
                  <a:pos x="14" y="0"/>
                </a:cxn>
                <a:cxn ang="0">
                  <a:pos x="2" y="8"/>
                </a:cxn>
                <a:cxn ang="0">
                  <a:pos x="2" y="8"/>
                </a:cxn>
                <a:cxn ang="0">
                  <a:pos x="2" y="10"/>
                </a:cxn>
                <a:cxn ang="0">
                  <a:pos x="2" y="12"/>
                </a:cxn>
                <a:cxn ang="0">
                  <a:pos x="2" y="12"/>
                </a:cxn>
                <a:cxn ang="0">
                  <a:pos x="0" y="18"/>
                </a:cxn>
                <a:cxn ang="0">
                  <a:pos x="0" y="18"/>
                </a:cxn>
                <a:cxn ang="0">
                  <a:pos x="4" y="16"/>
                </a:cxn>
                <a:cxn ang="0">
                  <a:pos x="4" y="16"/>
                </a:cxn>
                <a:cxn ang="0">
                  <a:pos x="10" y="12"/>
                </a:cxn>
                <a:cxn ang="0">
                  <a:pos x="10" y="12"/>
                </a:cxn>
              </a:cxnLst>
              <a:rect l="0" t="0" r="r" b="b"/>
              <a:pathLst>
                <a:path w="16" h="18">
                  <a:moveTo>
                    <a:pt x="10" y="12"/>
                  </a:moveTo>
                  <a:lnTo>
                    <a:pt x="10" y="12"/>
                  </a:lnTo>
                  <a:lnTo>
                    <a:pt x="16" y="8"/>
                  </a:lnTo>
                  <a:lnTo>
                    <a:pt x="16" y="8"/>
                  </a:lnTo>
                  <a:lnTo>
                    <a:pt x="16" y="4"/>
                  </a:lnTo>
                  <a:lnTo>
                    <a:pt x="14" y="0"/>
                  </a:lnTo>
                  <a:lnTo>
                    <a:pt x="14" y="0"/>
                  </a:lnTo>
                  <a:lnTo>
                    <a:pt x="2" y="8"/>
                  </a:lnTo>
                  <a:lnTo>
                    <a:pt x="2" y="8"/>
                  </a:lnTo>
                  <a:lnTo>
                    <a:pt x="2" y="10"/>
                  </a:lnTo>
                  <a:lnTo>
                    <a:pt x="2" y="12"/>
                  </a:lnTo>
                  <a:lnTo>
                    <a:pt x="2" y="12"/>
                  </a:lnTo>
                  <a:lnTo>
                    <a:pt x="0" y="18"/>
                  </a:lnTo>
                  <a:lnTo>
                    <a:pt x="0" y="18"/>
                  </a:lnTo>
                  <a:lnTo>
                    <a:pt x="4" y="16"/>
                  </a:lnTo>
                  <a:lnTo>
                    <a:pt x="4" y="16"/>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6" name="Freeform 157"/>
            <p:cNvSpPr/>
            <p:nvPr/>
          </p:nvSpPr>
          <p:spPr bwMode="auto">
            <a:xfrm>
              <a:off x="3605213" y="862013"/>
              <a:ext cx="31750" cy="31750"/>
            </a:xfrm>
            <a:custGeom>
              <a:avLst/>
              <a:gdLst/>
              <a:ahLst/>
              <a:cxnLst>
                <a:cxn ang="0">
                  <a:pos x="20" y="0"/>
                </a:cxn>
                <a:cxn ang="0">
                  <a:pos x="20" y="0"/>
                </a:cxn>
                <a:cxn ang="0">
                  <a:pos x="6" y="8"/>
                </a:cxn>
                <a:cxn ang="0">
                  <a:pos x="6" y="8"/>
                </a:cxn>
                <a:cxn ang="0">
                  <a:pos x="4" y="10"/>
                </a:cxn>
                <a:cxn ang="0">
                  <a:pos x="2" y="12"/>
                </a:cxn>
                <a:cxn ang="0">
                  <a:pos x="2" y="12"/>
                </a:cxn>
                <a:cxn ang="0">
                  <a:pos x="0" y="20"/>
                </a:cxn>
                <a:cxn ang="0">
                  <a:pos x="0" y="20"/>
                </a:cxn>
                <a:cxn ang="0">
                  <a:pos x="14" y="12"/>
                </a:cxn>
                <a:cxn ang="0">
                  <a:pos x="14" y="12"/>
                </a:cxn>
                <a:cxn ang="0">
                  <a:pos x="20" y="8"/>
                </a:cxn>
                <a:cxn ang="0">
                  <a:pos x="20" y="8"/>
                </a:cxn>
                <a:cxn ang="0">
                  <a:pos x="20" y="4"/>
                </a:cxn>
                <a:cxn ang="0">
                  <a:pos x="20" y="0"/>
                </a:cxn>
                <a:cxn ang="0">
                  <a:pos x="20" y="0"/>
                </a:cxn>
              </a:cxnLst>
              <a:rect l="0" t="0" r="r" b="b"/>
              <a:pathLst>
                <a:path w="20" h="20">
                  <a:moveTo>
                    <a:pt x="20" y="0"/>
                  </a:moveTo>
                  <a:lnTo>
                    <a:pt x="20" y="0"/>
                  </a:lnTo>
                  <a:lnTo>
                    <a:pt x="6" y="8"/>
                  </a:lnTo>
                  <a:lnTo>
                    <a:pt x="6" y="8"/>
                  </a:lnTo>
                  <a:lnTo>
                    <a:pt x="4" y="10"/>
                  </a:lnTo>
                  <a:lnTo>
                    <a:pt x="2" y="12"/>
                  </a:lnTo>
                  <a:lnTo>
                    <a:pt x="2" y="12"/>
                  </a:lnTo>
                  <a:lnTo>
                    <a:pt x="0" y="20"/>
                  </a:lnTo>
                  <a:lnTo>
                    <a:pt x="0" y="20"/>
                  </a:lnTo>
                  <a:lnTo>
                    <a:pt x="14" y="12"/>
                  </a:lnTo>
                  <a:lnTo>
                    <a:pt x="14" y="12"/>
                  </a:lnTo>
                  <a:lnTo>
                    <a:pt x="20" y="8"/>
                  </a:lnTo>
                  <a:lnTo>
                    <a:pt x="20" y="8"/>
                  </a:lnTo>
                  <a:lnTo>
                    <a:pt x="20" y="4"/>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7" name="Freeform 158"/>
            <p:cNvSpPr/>
            <p:nvPr/>
          </p:nvSpPr>
          <p:spPr bwMode="auto">
            <a:xfrm>
              <a:off x="3602038" y="877888"/>
              <a:ext cx="34925" cy="34925"/>
            </a:xfrm>
            <a:custGeom>
              <a:avLst/>
              <a:gdLst/>
              <a:ahLst/>
              <a:cxnLst>
                <a:cxn ang="0">
                  <a:pos x="22" y="0"/>
                </a:cxn>
                <a:cxn ang="0">
                  <a:pos x="22" y="0"/>
                </a:cxn>
                <a:cxn ang="0">
                  <a:pos x="6" y="10"/>
                </a:cxn>
                <a:cxn ang="0">
                  <a:pos x="6" y="10"/>
                </a:cxn>
                <a:cxn ang="0">
                  <a:pos x="2" y="14"/>
                </a:cxn>
                <a:cxn ang="0">
                  <a:pos x="2" y="14"/>
                </a:cxn>
                <a:cxn ang="0">
                  <a:pos x="0" y="22"/>
                </a:cxn>
                <a:cxn ang="0">
                  <a:pos x="0" y="22"/>
                </a:cxn>
                <a:cxn ang="0">
                  <a:pos x="8" y="20"/>
                </a:cxn>
                <a:cxn ang="0">
                  <a:pos x="14" y="14"/>
                </a:cxn>
                <a:cxn ang="0">
                  <a:pos x="18" y="8"/>
                </a:cxn>
                <a:cxn ang="0">
                  <a:pos x="22" y="0"/>
                </a:cxn>
                <a:cxn ang="0">
                  <a:pos x="22" y="0"/>
                </a:cxn>
              </a:cxnLst>
              <a:rect l="0" t="0" r="r" b="b"/>
              <a:pathLst>
                <a:path w="22" h="22">
                  <a:moveTo>
                    <a:pt x="22" y="0"/>
                  </a:moveTo>
                  <a:lnTo>
                    <a:pt x="22" y="0"/>
                  </a:lnTo>
                  <a:lnTo>
                    <a:pt x="6" y="10"/>
                  </a:lnTo>
                  <a:lnTo>
                    <a:pt x="6" y="10"/>
                  </a:lnTo>
                  <a:lnTo>
                    <a:pt x="2" y="14"/>
                  </a:lnTo>
                  <a:lnTo>
                    <a:pt x="2" y="14"/>
                  </a:lnTo>
                  <a:lnTo>
                    <a:pt x="0" y="22"/>
                  </a:lnTo>
                  <a:lnTo>
                    <a:pt x="0" y="22"/>
                  </a:lnTo>
                  <a:lnTo>
                    <a:pt x="8" y="20"/>
                  </a:lnTo>
                  <a:lnTo>
                    <a:pt x="14" y="14"/>
                  </a:lnTo>
                  <a:lnTo>
                    <a:pt x="18" y="8"/>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8" name="Freeform 159"/>
            <p:cNvSpPr/>
            <p:nvPr/>
          </p:nvSpPr>
          <p:spPr bwMode="auto">
            <a:xfrm>
              <a:off x="3602038" y="817563"/>
              <a:ext cx="19050" cy="31750"/>
            </a:xfrm>
            <a:custGeom>
              <a:avLst/>
              <a:gdLst/>
              <a:ahLst/>
              <a:cxnLst>
                <a:cxn ang="0">
                  <a:pos x="12" y="0"/>
                </a:cxn>
                <a:cxn ang="0">
                  <a:pos x="12" y="0"/>
                </a:cxn>
                <a:cxn ang="0">
                  <a:pos x="4" y="6"/>
                </a:cxn>
                <a:cxn ang="0">
                  <a:pos x="4" y="6"/>
                </a:cxn>
                <a:cxn ang="0">
                  <a:pos x="0" y="10"/>
                </a:cxn>
                <a:cxn ang="0">
                  <a:pos x="0" y="10"/>
                </a:cxn>
                <a:cxn ang="0">
                  <a:pos x="0" y="10"/>
                </a:cxn>
                <a:cxn ang="0">
                  <a:pos x="0" y="10"/>
                </a:cxn>
                <a:cxn ang="0">
                  <a:pos x="6" y="20"/>
                </a:cxn>
                <a:cxn ang="0">
                  <a:pos x="6" y="20"/>
                </a:cxn>
                <a:cxn ang="0">
                  <a:pos x="12" y="0"/>
                </a:cxn>
                <a:cxn ang="0">
                  <a:pos x="12" y="0"/>
                </a:cxn>
              </a:cxnLst>
              <a:rect l="0" t="0" r="r" b="b"/>
              <a:pathLst>
                <a:path w="12" h="20">
                  <a:moveTo>
                    <a:pt x="12" y="0"/>
                  </a:moveTo>
                  <a:lnTo>
                    <a:pt x="12" y="0"/>
                  </a:lnTo>
                  <a:lnTo>
                    <a:pt x="4" y="6"/>
                  </a:lnTo>
                  <a:lnTo>
                    <a:pt x="4" y="6"/>
                  </a:lnTo>
                  <a:lnTo>
                    <a:pt x="0" y="10"/>
                  </a:lnTo>
                  <a:lnTo>
                    <a:pt x="0" y="10"/>
                  </a:lnTo>
                  <a:lnTo>
                    <a:pt x="0" y="10"/>
                  </a:lnTo>
                  <a:lnTo>
                    <a:pt x="0" y="10"/>
                  </a:lnTo>
                  <a:lnTo>
                    <a:pt x="6" y="20"/>
                  </a:lnTo>
                  <a:lnTo>
                    <a:pt x="6" y="2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9" name="Freeform 160"/>
            <p:cNvSpPr/>
            <p:nvPr/>
          </p:nvSpPr>
          <p:spPr bwMode="auto">
            <a:xfrm>
              <a:off x="3589338" y="836613"/>
              <a:ext cx="19050" cy="34925"/>
            </a:xfrm>
            <a:custGeom>
              <a:avLst/>
              <a:gdLst/>
              <a:ahLst/>
              <a:cxnLst>
                <a:cxn ang="0">
                  <a:pos x="0" y="6"/>
                </a:cxn>
                <a:cxn ang="0">
                  <a:pos x="0" y="6"/>
                </a:cxn>
                <a:cxn ang="0">
                  <a:pos x="4" y="10"/>
                </a:cxn>
                <a:cxn ang="0">
                  <a:pos x="4" y="10"/>
                </a:cxn>
                <a:cxn ang="0">
                  <a:pos x="8" y="18"/>
                </a:cxn>
                <a:cxn ang="0">
                  <a:pos x="8" y="18"/>
                </a:cxn>
                <a:cxn ang="0">
                  <a:pos x="10" y="22"/>
                </a:cxn>
                <a:cxn ang="0">
                  <a:pos x="10" y="22"/>
                </a:cxn>
                <a:cxn ang="0">
                  <a:pos x="12" y="16"/>
                </a:cxn>
                <a:cxn ang="0">
                  <a:pos x="12" y="16"/>
                </a:cxn>
                <a:cxn ang="0">
                  <a:pos x="12" y="14"/>
                </a:cxn>
                <a:cxn ang="0">
                  <a:pos x="12" y="10"/>
                </a:cxn>
                <a:cxn ang="0">
                  <a:pos x="12" y="10"/>
                </a:cxn>
                <a:cxn ang="0">
                  <a:pos x="6" y="0"/>
                </a:cxn>
                <a:cxn ang="0">
                  <a:pos x="6" y="0"/>
                </a:cxn>
                <a:cxn ang="0">
                  <a:pos x="2" y="2"/>
                </a:cxn>
                <a:cxn ang="0">
                  <a:pos x="0" y="6"/>
                </a:cxn>
                <a:cxn ang="0">
                  <a:pos x="0" y="6"/>
                </a:cxn>
              </a:cxnLst>
              <a:rect l="0" t="0" r="r" b="b"/>
              <a:pathLst>
                <a:path w="12" h="22">
                  <a:moveTo>
                    <a:pt x="0" y="6"/>
                  </a:moveTo>
                  <a:lnTo>
                    <a:pt x="0" y="6"/>
                  </a:lnTo>
                  <a:lnTo>
                    <a:pt x="4" y="10"/>
                  </a:lnTo>
                  <a:lnTo>
                    <a:pt x="4" y="10"/>
                  </a:lnTo>
                  <a:lnTo>
                    <a:pt x="8" y="18"/>
                  </a:lnTo>
                  <a:lnTo>
                    <a:pt x="8" y="18"/>
                  </a:lnTo>
                  <a:lnTo>
                    <a:pt x="10" y="22"/>
                  </a:lnTo>
                  <a:lnTo>
                    <a:pt x="10" y="22"/>
                  </a:lnTo>
                  <a:lnTo>
                    <a:pt x="12" y="16"/>
                  </a:lnTo>
                  <a:lnTo>
                    <a:pt x="12" y="16"/>
                  </a:lnTo>
                  <a:lnTo>
                    <a:pt x="12" y="14"/>
                  </a:lnTo>
                  <a:lnTo>
                    <a:pt x="12" y="10"/>
                  </a:lnTo>
                  <a:lnTo>
                    <a:pt x="12" y="10"/>
                  </a:lnTo>
                  <a:lnTo>
                    <a:pt x="6" y="0"/>
                  </a:lnTo>
                  <a:lnTo>
                    <a:pt x="6" y="0"/>
                  </a:lnTo>
                  <a:lnTo>
                    <a:pt x="2"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0" name="Freeform 161"/>
            <p:cNvSpPr/>
            <p:nvPr/>
          </p:nvSpPr>
          <p:spPr bwMode="auto">
            <a:xfrm>
              <a:off x="3582988" y="849313"/>
              <a:ext cx="19050" cy="41275"/>
            </a:xfrm>
            <a:custGeom>
              <a:avLst/>
              <a:gdLst/>
              <a:ahLst/>
              <a:cxnLst>
                <a:cxn ang="0">
                  <a:pos x="12" y="18"/>
                </a:cxn>
                <a:cxn ang="0">
                  <a:pos x="12" y="18"/>
                </a:cxn>
                <a:cxn ang="0">
                  <a:pos x="12" y="16"/>
                </a:cxn>
                <a:cxn ang="0">
                  <a:pos x="12" y="14"/>
                </a:cxn>
                <a:cxn ang="0">
                  <a:pos x="12" y="14"/>
                </a:cxn>
                <a:cxn ang="0">
                  <a:pos x="2" y="0"/>
                </a:cxn>
                <a:cxn ang="0">
                  <a:pos x="2" y="0"/>
                </a:cxn>
                <a:cxn ang="0">
                  <a:pos x="0" y="4"/>
                </a:cxn>
                <a:cxn ang="0">
                  <a:pos x="0" y="8"/>
                </a:cxn>
                <a:cxn ang="0">
                  <a:pos x="0" y="8"/>
                </a:cxn>
                <a:cxn ang="0">
                  <a:pos x="4" y="14"/>
                </a:cxn>
                <a:cxn ang="0">
                  <a:pos x="4" y="14"/>
                </a:cxn>
                <a:cxn ang="0">
                  <a:pos x="10" y="26"/>
                </a:cxn>
                <a:cxn ang="0">
                  <a:pos x="10" y="26"/>
                </a:cxn>
                <a:cxn ang="0">
                  <a:pos x="12" y="18"/>
                </a:cxn>
                <a:cxn ang="0">
                  <a:pos x="12" y="18"/>
                </a:cxn>
              </a:cxnLst>
              <a:rect l="0" t="0" r="r" b="b"/>
              <a:pathLst>
                <a:path w="12" h="26">
                  <a:moveTo>
                    <a:pt x="12" y="18"/>
                  </a:moveTo>
                  <a:lnTo>
                    <a:pt x="12" y="18"/>
                  </a:lnTo>
                  <a:lnTo>
                    <a:pt x="12" y="16"/>
                  </a:lnTo>
                  <a:lnTo>
                    <a:pt x="12" y="14"/>
                  </a:lnTo>
                  <a:lnTo>
                    <a:pt x="12" y="14"/>
                  </a:lnTo>
                  <a:lnTo>
                    <a:pt x="2" y="0"/>
                  </a:lnTo>
                  <a:lnTo>
                    <a:pt x="2" y="0"/>
                  </a:lnTo>
                  <a:lnTo>
                    <a:pt x="0" y="4"/>
                  </a:lnTo>
                  <a:lnTo>
                    <a:pt x="0" y="8"/>
                  </a:lnTo>
                  <a:lnTo>
                    <a:pt x="0" y="8"/>
                  </a:lnTo>
                  <a:lnTo>
                    <a:pt x="4" y="14"/>
                  </a:lnTo>
                  <a:lnTo>
                    <a:pt x="4" y="14"/>
                  </a:lnTo>
                  <a:lnTo>
                    <a:pt x="10" y="26"/>
                  </a:lnTo>
                  <a:lnTo>
                    <a:pt x="10" y="26"/>
                  </a:lnTo>
                  <a:lnTo>
                    <a:pt x="12" y="18"/>
                  </a:lnTo>
                  <a:lnTo>
                    <a:pt x="1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1" name="Freeform 162"/>
            <p:cNvSpPr/>
            <p:nvPr/>
          </p:nvSpPr>
          <p:spPr bwMode="auto">
            <a:xfrm>
              <a:off x="3579813" y="865188"/>
              <a:ext cx="19050" cy="44450"/>
            </a:xfrm>
            <a:custGeom>
              <a:avLst/>
              <a:gdLst/>
              <a:ahLst/>
              <a:cxnLst>
                <a:cxn ang="0">
                  <a:pos x="10" y="28"/>
                </a:cxn>
                <a:cxn ang="0">
                  <a:pos x="10" y="28"/>
                </a:cxn>
                <a:cxn ang="0">
                  <a:pos x="12" y="20"/>
                </a:cxn>
                <a:cxn ang="0">
                  <a:pos x="12" y="20"/>
                </a:cxn>
                <a:cxn ang="0">
                  <a:pos x="8" y="16"/>
                </a:cxn>
                <a:cxn ang="0">
                  <a:pos x="8" y="16"/>
                </a:cxn>
                <a:cxn ang="0">
                  <a:pos x="0" y="0"/>
                </a:cxn>
                <a:cxn ang="0">
                  <a:pos x="0" y="0"/>
                </a:cxn>
                <a:cxn ang="0">
                  <a:pos x="0" y="8"/>
                </a:cxn>
                <a:cxn ang="0">
                  <a:pos x="0" y="16"/>
                </a:cxn>
                <a:cxn ang="0">
                  <a:pos x="4" y="22"/>
                </a:cxn>
                <a:cxn ang="0">
                  <a:pos x="10" y="28"/>
                </a:cxn>
                <a:cxn ang="0">
                  <a:pos x="10" y="28"/>
                </a:cxn>
              </a:cxnLst>
              <a:rect l="0" t="0" r="r" b="b"/>
              <a:pathLst>
                <a:path w="12" h="28">
                  <a:moveTo>
                    <a:pt x="10" y="28"/>
                  </a:moveTo>
                  <a:lnTo>
                    <a:pt x="10" y="28"/>
                  </a:lnTo>
                  <a:lnTo>
                    <a:pt x="12" y="20"/>
                  </a:lnTo>
                  <a:lnTo>
                    <a:pt x="12" y="20"/>
                  </a:lnTo>
                  <a:lnTo>
                    <a:pt x="8" y="16"/>
                  </a:lnTo>
                  <a:lnTo>
                    <a:pt x="8" y="16"/>
                  </a:lnTo>
                  <a:lnTo>
                    <a:pt x="0" y="0"/>
                  </a:lnTo>
                  <a:lnTo>
                    <a:pt x="0" y="0"/>
                  </a:lnTo>
                  <a:lnTo>
                    <a:pt x="0" y="8"/>
                  </a:lnTo>
                  <a:lnTo>
                    <a:pt x="0" y="16"/>
                  </a:lnTo>
                  <a:lnTo>
                    <a:pt x="4" y="22"/>
                  </a:lnTo>
                  <a:lnTo>
                    <a:pt x="10" y="28"/>
                  </a:lnTo>
                  <a:lnTo>
                    <a:pt x="10"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2" name="Freeform 163"/>
            <p:cNvSpPr/>
            <p:nvPr/>
          </p:nvSpPr>
          <p:spPr bwMode="auto">
            <a:xfrm>
              <a:off x="3376613" y="1071563"/>
              <a:ext cx="28575" cy="41275"/>
            </a:xfrm>
            <a:custGeom>
              <a:avLst/>
              <a:gdLst/>
              <a:ahLst/>
              <a:cxnLst>
                <a:cxn ang="0">
                  <a:pos x="18" y="12"/>
                </a:cxn>
                <a:cxn ang="0">
                  <a:pos x="18" y="12"/>
                </a:cxn>
                <a:cxn ang="0">
                  <a:pos x="18" y="10"/>
                </a:cxn>
                <a:cxn ang="0">
                  <a:pos x="18" y="10"/>
                </a:cxn>
                <a:cxn ang="0">
                  <a:pos x="12" y="6"/>
                </a:cxn>
                <a:cxn ang="0">
                  <a:pos x="12" y="6"/>
                </a:cxn>
                <a:cxn ang="0">
                  <a:pos x="6" y="4"/>
                </a:cxn>
                <a:cxn ang="0">
                  <a:pos x="0" y="0"/>
                </a:cxn>
                <a:cxn ang="0">
                  <a:pos x="0" y="0"/>
                </a:cxn>
                <a:cxn ang="0">
                  <a:pos x="12" y="26"/>
                </a:cxn>
                <a:cxn ang="0">
                  <a:pos x="12" y="26"/>
                </a:cxn>
                <a:cxn ang="0">
                  <a:pos x="18" y="12"/>
                </a:cxn>
                <a:cxn ang="0">
                  <a:pos x="18" y="12"/>
                </a:cxn>
              </a:cxnLst>
              <a:rect l="0" t="0" r="r" b="b"/>
              <a:pathLst>
                <a:path w="18" h="26">
                  <a:moveTo>
                    <a:pt x="18" y="12"/>
                  </a:moveTo>
                  <a:lnTo>
                    <a:pt x="18" y="12"/>
                  </a:lnTo>
                  <a:lnTo>
                    <a:pt x="18" y="10"/>
                  </a:lnTo>
                  <a:lnTo>
                    <a:pt x="18" y="10"/>
                  </a:lnTo>
                  <a:lnTo>
                    <a:pt x="12" y="6"/>
                  </a:lnTo>
                  <a:lnTo>
                    <a:pt x="12" y="6"/>
                  </a:lnTo>
                  <a:lnTo>
                    <a:pt x="6" y="4"/>
                  </a:lnTo>
                  <a:lnTo>
                    <a:pt x="0" y="0"/>
                  </a:lnTo>
                  <a:lnTo>
                    <a:pt x="0" y="0"/>
                  </a:lnTo>
                  <a:lnTo>
                    <a:pt x="12" y="26"/>
                  </a:lnTo>
                  <a:lnTo>
                    <a:pt x="12" y="26"/>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3" name="Freeform 164"/>
            <p:cNvSpPr/>
            <p:nvPr/>
          </p:nvSpPr>
          <p:spPr bwMode="auto">
            <a:xfrm>
              <a:off x="3402013" y="1090613"/>
              <a:ext cx="22225" cy="53975"/>
            </a:xfrm>
            <a:custGeom>
              <a:avLst/>
              <a:gdLst/>
              <a:ahLst/>
              <a:cxnLst>
                <a:cxn ang="0">
                  <a:pos x="6" y="34"/>
                </a:cxn>
                <a:cxn ang="0">
                  <a:pos x="6" y="34"/>
                </a:cxn>
                <a:cxn ang="0">
                  <a:pos x="8" y="28"/>
                </a:cxn>
                <a:cxn ang="0">
                  <a:pos x="8" y="28"/>
                </a:cxn>
                <a:cxn ang="0">
                  <a:pos x="12" y="16"/>
                </a:cxn>
                <a:cxn ang="0">
                  <a:pos x="12" y="16"/>
                </a:cxn>
                <a:cxn ang="0">
                  <a:pos x="14" y="8"/>
                </a:cxn>
                <a:cxn ang="0">
                  <a:pos x="14" y="8"/>
                </a:cxn>
                <a:cxn ang="0">
                  <a:pos x="14" y="6"/>
                </a:cxn>
                <a:cxn ang="0">
                  <a:pos x="10" y="4"/>
                </a:cxn>
                <a:cxn ang="0">
                  <a:pos x="6" y="0"/>
                </a:cxn>
                <a:cxn ang="0">
                  <a:pos x="6" y="0"/>
                </a:cxn>
                <a:cxn ang="0">
                  <a:pos x="0" y="18"/>
                </a:cxn>
                <a:cxn ang="0">
                  <a:pos x="0" y="18"/>
                </a:cxn>
                <a:cxn ang="0">
                  <a:pos x="0" y="22"/>
                </a:cxn>
                <a:cxn ang="0">
                  <a:pos x="2" y="26"/>
                </a:cxn>
                <a:cxn ang="0">
                  <a:pos x="2" y="26"/>
                </a:cxn>
                <a:cxn ang="0">
                  <a:pos x="6" y="34"/>
                </a:cxn>
                <a:cxn ang="0">
                  <a:pos x="6" y="34"/>
                </a:cxn>
              </a:cxnLst>
              <a:rect l="0" t="0" r="r" b="b"/>
              <a:pathLst>
                <a:path w="14" h="34">
                  <a:moveTo>
                    <a:pt x="6" y="34"/>
                  </a:moveTo>
                  <a:lnTo>
                    <a:pt x="6" y="34"/>
                  </a:lnTo>
                  <a:lnTo>
                    <a:pt x="8" y="28"/>
                  </a:lnTo>
                  <a:lnTo>
                    <a:pt x="8" y="28"/>
                  </a:lnTo>
                  <a:lnTo>
                    <a:pt x="12" y="16"/>
                  </a:lnTo>
                  <a:lnTo>
                    <a:pt x="12" y="16"/>
                  </a:lnTo>
                  <a:lnTo>
                    <a:pt x="14" y="8"/>
                  </a:lnTo>
                  <a:lnTo>
                    <a:pt x="14" y="8"/>
                  </a:lnTo>
                  <a:lnTo>
                    <a:pt x="14" y="6"/>
                  </a:lnTo>
                  <a:lnTo>
                    <a:pt x="10" y="4"/>
                  </a:lnTo>
                  <a:lnTo>
                    <a:pt x="6" y="0"/>
                  </a:lnTo>
                  <a:lnTo>
                    <a:pt x="6" y="0"/>
                  </a:lnTo>
                  <a:lnTo>
                    <a:pt x="0" y="18"/>
                  </a:lnTo>
                  <a:lnTo>
                    <a:pt x="0" y="18"/>
                  </a:lnTo>
                  <a:lnTo>
                    <a:pt x="0" y="22"/>
                  </a:lnTo>
                  <a:lnTo>
                    <a:pt x="2" y="26"/>
                  </a:lnTo>
                  <a:lnTo>
                    <a:pt x="2" y="26"/>
                  </a:lnTo>
                  <a:lnTo>
                    <a:pt x="6" y="34"/>
                  </a:lnTo>
                  <a:lnTo>
                    <a:pt x="6"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4" name="Freeform 165"/>
            <p:cNvSpPr/>
            <p:nvPr/>
          </p:nvSpPr>
          <p:spPr bwMode="auto">
            <a:xfrm>
              <a:off x="3414713" y="1106488"/>
              <a:ext cx="25400" cy="63500"/>
            </a:xfrm>
            <a:custGeom>
              <a:avLst/>
              <a:gdLst/>
              <a:ahLst/>
              <a:cxnLst>
                <a:cxn ang="0">
                  <a:pos x="16" y="12"/>
                </a:cxn>
                <a:cxn ang="0">
                  <a:pos x="16" y="12"/>
                </a:cxn>
                <a:cxn ang="0">
                  <a:pos x="16" y="8"/>
                </a:cxn>
                <a:cxn ang="0">
                  <a:pos x="14" y="6"/>
                </a:cxn>
                <a:cxn ang="0">
                  <a:pos x="10" y="0"/>
                </a:cxn>
                <a:cxn ang="0">
                  <a:pos x="10" y="0"/>
                </a:cxn>
                <a:cxn ang="0">
                  <a:pos x="2" y="24"/>
                </a:cxn>
                <a:cxn ang="0">
                  <a:pos x="2" y="24"/>
                </a:cxn>
                <a:cxn ang="0">
                  <a:pos x="0" y="26"/>
                </a:cxn>
                <a:cxn ang="0">
                  <a:pos x="0" y="30"/>
                </a:cxn>
                <a:cxn ang="0">
                  <a:pos x="0" y="30"/>
                </a:cxn>
                <a:cxn ang="0">
                  <a:pos x="6" y="40"/>
                </a:cxn>
                <a:cxn ang="0">
                  <a:pos x="6" y="40"/>
                </a:cxn>
                <a:cxn ang="0">
                  <a:pos x="12" y="22"/>
                </a:cxn>
                <a:cxn ang="0">
                  <a:pos x="12" y="22"/>
                </a:cxn>
                <a:cxn ang="0">
                  <a:pos x="16" y="12"/>
                </a:cxn>
                <a:cxn ang="0">
                  <a:pos x="16" y="12"/>
                </a:cxn>
              </a:cxnLst>
              <a:rect l="0" t="0" r="r" b="b"/>
              <a:pathLst>
                <a:path w="16" h="40">
                  <a:moveTo>
                    <a:pt x="16" y="12"/>
                  </a:moveTo>
                  <a:lnTo>
                    <a:pt x="16" y="12"/>
                  </a:lnTo>
                  <a:lnTo>
                    <a:pt x="16" y="8"/>
                  </a:lnTo>
                  <a:lnTo>
                    <a:pt x="14" y="6"/>
                  </a:lnTo>
                  <a:lnTo>
                    <a:pt x="10" y="0"/>
                  </a:lnTo>
                  <a:lnTo>
                    <a:pt x="10" y="0"/>
                  </a:lnTo>
                  <a:lnTo>
                    <a:pt x="2" y="24"/>
                  </a:lnTo>
                  <a:lnTo>
                    <a:pt x="2" y="24"/>
                  </a:lnTo>
                  <a:lnTo>
                    <a:pt x="0" y="26"/>
                  </a:lnTo>
                  <a:lnTo>
                    <a:pt x="0" y="30"/>
                  </a:lnTo>
                  <a:lnTo>
                    <a:pt x="0" y="30"/>
                  </a:lnTo>
                  <a:lnTo>
                    <a:pt x="6" y="40"/>
                  </a:lnTo>
                  <a:lnTo>
                    <a:pt x="6" y="40"/>
                  </a:lnTo>
                  <a:lnTo>
                    <a:pt x="12" y="22"/>
                  </a:lnTo>
                  <a:lnTo>
                    <a:pt x="12" y="22"/>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5" name="Freeform 166"/>
            <p:cNvSpPr/>
            <p:nvPr/>
          </p:nvSpPr>
          <p:spPr bwMode="auto">
            <a:xfrm>
              <a:off x="3427413" y="1128713"/>
              <a:ext cx="22225" cy="66675"/>
            </a:xfrm>
            <a:custGeom>
              <a:avLst/>
              <a:gdLst/>
              <a:ahLst/>
              <a:cxnLst>
                <a:cxn ang="0">
                  <a:pos x="4" y="42"/>
                </a:cxn>
                <a:cxn ang="0">
                  <a:pos x="4" y="42"/>
                </a:cxn>
                <a:cxn ang="0">
                  <a:pos x="12" y="32"/>
                </a:cxn>
                <a:cxn ang="0">
                  <a:pos x="14" y="22"/>
                </a:cxn>
                <a:cxn ang="0">
                  <a:pos x="14" y="10"/>
                </a:cxn>
                <a:cxn ang="0">
                  <a:pos x="10" y="0"/>
                </a:cxn>
                <a:cxn ang="0">
                  <a:pos x="10" y="0"/>
                </a:cxn>
                <a:cxn ang="0">
                  <a:pos x="2" y="24"/>
                </a:cxn>
                <a:cxn ang="0">
                  <a:pos x="2" y="24"/>
                </a:cxn>
                <a:cxn ang="0">
                  <a:pos x="0" y="28"/>
                </a:cxn>
                <a:cxn ang="0">
                  <a:pos x="0" y="32"/>
                </a:cxn>
                <a:cxn ang="0">
                  <a:pos x="0" y="32"/>
                </a:cxn>
                <a:cxn ang="0">
                  <a:pos x="4" y="42"/>
                </a:cxn>
                <a:cxn ang="0">
                  <a:pos x="4" y="42"/>
                </a:cxn>
              </a:cxnLst>
              <a:rect l="0" t="0" r="r" b="b"/>
              <a:pathLst>
                <a:path w="14" h="42">
                  <a:moveTo>
                    <a:pt x="4" y="42"/>
                  </a:moveTo>
                  <a:lnTo>
                    <a:pt x="4" y="42"/>
                  </a:lnTo>
                  <a:lnTo>
                    <a:pt x="12" y="32"/>
                  </a:lnTo>
                  <a:lnTo>
                    <a:pt x="14" y="22"/>
                  </a:lnTo>
                  <a:lnTo>
                    <a:pt x="14" y="10"/>
                  </a:lnTo>
                  <a:lnTo>
                    <a:pt x="10" y="0"/>
                  </a:lnTo>
                  <a:lnTo>
                    <a:pt x="10" y="0"/>
                  </a:lnTo>
                  <a:lnTo>
                    <a:pt x="2" y="24"/>
                  </a:lnTo>
                  <a:lnTo>
                    <a:pt x="2" y="24"/>
                  </a:lnTo>
                  <a:lnTo>
                    <a:pt x="0" y="28"/>
                  </a:lnTo>
                  <a:lnTo>
                    <a:pt x="0" y="32"/>
                  </a:lnTo>
                  <a:lnTo>
                    <a:pt x="0" y="32"/>
                  </a:lnTo>
                  <a:lnTo>
                    <a:pt x="4" y="42"/>
                  </a:lnTo>
                  <a:lnTo>
                    <a:pt x="4" y="4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6" name="Freeform 167"/>
            <p:cNvSpPr/>
            <p:nvPr/>
          </p:nvSpPr>
          <p:spPr bwMode="auto">
            <a:xfrm>
              <a:off x="3363913" y="1074738"/>
              <a:ext cx="25400" cy="41275"/>
            </a:xfrm>
            <a:custGeom>
              <a:avLst/>
              <a:gdLst/>
              <a:ahLst/>
              <a:cxnLst>
                <a:cxn ang="0">
                  <a:pos x="2" y="12"/>
                </a:cxn>
                <a:cxn ang="0">
                  <a:pos x="2" y="12"/>
                </a:cxn>
                <a:cxn ang="0">
                  <a:pos x="0" y="20"/>
                </a:cxn>
                <a:cxn ang="0">
                  <a:pos x="0" y="20"/>
                </a:cxn>
                <a:cxn ang="0">
                  <a:pos x="2" y="20"/>
                </a:cxn>
                <a:cxn ang="0">
                  <a:pos x="2" y="20"/>
                </a:cxn>
                <a:cxn ang="0">
                  <a:pos x="16" y="26"/>
                </a:cxn>
                <a:cxn ang="0">
                  <a:pos x="16" y="26"/>
                </a:cxn>
                <a:cxn ang="0">
                  <a:pos x="6" y="0"/>
                </a:cxn>
                <a:cxn ang="0">
                  <a:pos x="6" y="0"/>
                </a:cxn>
                <a:cxn ang="0">
                  <a:pos x="4" y="6"/>
                </a:cxn>
                <a:cxn ang="0">
                  <a:pos x="2" y="12"/>
                </a:cxn>
                <a:cxn ang="0">
                  <a:pos x="2" y="12"/>
                </a:cxn>
              </a:cxnLst>
              <a:rect l="0" t="0" r="r" b="b"/>
              <a:pathLst>
                <a:path w="16" h="26">
                  <a:moveTo>
                    <a:pt x="2" y="12"/>
                  </a:moveTo>
                  <a:lnTo>
                    <a:pt x="2" y="12"/>
                  </a:lnTo>
                  <a:lnTo>
                    <a:pt x="0" y="20"/>
                  </a:lnTo>
                  <a:lnTo>
                    <a:pt x="0" y="20"/>
                  </a:lnTo>
                  <a:lnTo>
                    <a:pt x="2" y="20"/>
                  </a:lnTo>
                  <a:lnTo>
                    <a:pt x="2" y="20"/>
                  </a:lnTo>
                  <a:lnTo>
                    <a:pt x="16" y="26"/>
                  </a:lnTo>
                  <a:lnTo>
                    <a:pt x="16" y="26"/>
                  </a:lnTo>
                  <a:lnTo>
                    <a:pt x="6" y="0"/>
                  </a:lnTo>
                  <a:lnTo>
                    <a:pt x="6" y="0"/>
                  </a:lnTo>
                  <a:lnTo>
                    <a:pt x="4"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7" name="Freeform 168"/>
            <p:cNvSpPr/>
            <p:nvPr/>
          </p:nvSpPr>
          <p:spPr bwMode="auto">
            <a:xfrm>
              <a:off x="3363913" y="1112838"/>
              <a:ext cx="38100" cy="34925"/>
            </a:xfrm>
            <a:custGeom>
              <a:avLst/>
              <a:gdLst/>
              <a:ahLst/>
              <a:cxnLst>
                <a:cxn ang="0">
                  <a:pos x="8" y="14"/>
                </a:cxn>
                <a:cxn ang="0">
                  <a:pos x="8" y="14"/>
                </a:cxn>
                <a:cxn ang="0">
                  <a:pos x="18" y="18"/>
                </a:cxn>
                <a:cxn ang="0">
                  <a:pos x="18" y="18"/>
                </a:cxn>
                <a:cxn ang="0">
                  <a:pos x="24" y="22"/>
                </a:cxn>
                <a:cxn ang="0">
                  <a:pos x="24" y="22"/>
                </a:cxn>
                <a:cxn ang="0">
                  <a:pos x="22" y="14"/>
                </a:cxn>
                <a:cxn ang="0">
                  <a:pos x="22" y="14"/>
                </a:cxn>
                <a:cxn ang="0">
                  <a:pos x="20" y="10"/>
                </a:cxn>
                <a:cxn ang="0">
                  <a:pos x="18" y="6"/>
                </a:cxn>
                <a:cxn ang="0">
                  <a:pos x="18" y="6"/>
                </a:cxn>
                <a:cxn ang="0">
                  <a:pos x="0" y="0"/>
                </a:cxn>
                <a:cxn ang="0">
                  <a:pos x="0" y="0"/>
                </a:cxn>
                <a:cxn ang="0">
                  <a:pos x="0" y="6"/>
                </a:cxn>
                <a:cxn ang="0">
                  <a:pos x="0" y="10"/>
                </a:cxn>
                <a:cxn ang="0">
                  <a:pos x="0" y="10"/>
                </a:cxn>
                <a:cxn ang="0">
                  <a:pos x="0" y="10"/>
                </a:cxn>
                <a:cxn ang="0">
                  <a:pos x="8" y="14"/>
                </a:cxn>
                <a:cxn ang="0">
                  <a:pos x="8" y="14"/>
                </a:cxn>
              </a:cxnLst>
              <a:rect l="0" t="0" r="r" b="b"/>
              <a:pathLst>
                <a:path w="24" h="22">
                  <a:moveTo>
                    <a:pt x="8" y="14"/>
                  </a:moveTo>
                  <a:lnTo>
                    <a:pt x="8" y="14"/>
                  </a:lnTo>
                  <a:lnTo>
                    <a:pt x="18" y="18"/>
                  </a:lnTo>
                  <a:lnTo>
                    <a:pt x="18" y="18"/>
                  </a:lnTo>
                  <a:lnTo>
                    <a:pt x="24" y="22"/>
                  </a:lnTo>
                  <a:lnTo>
                    <a:pt x="24" y="22"/>
                  </a:lnTo>
                  <a:lnTo>
                    <a:pt x="22" y="14"/>
                  </a:lnTo>
                  <a:lnTo>
                    <a:pt x="22" y="14"/>
                  </a:lnTo>
                  <a:lnTo>
                    <a:pt x="20" y="10"/>
                  </a:lnTo>
                  <a:lnTo>
                    <a:pt x="18" y="6"/>
                  </a:lnTo>
                  <a:lnTo>
                    <a:pt x="18" y="6"/>
                  </a:lnTo>
                  <a:lnTo>
                    <a:pt x="0" y="0"/>
                  </a:lnTo>
                  <a:lnTo>
                    <a:pt x="0" y="0"/>
                  </a:lnTo>
                  <a:lnTo>
                    <a:pt x="0" y="6"/>
                  </a:lnTo>
                  <a:lnTo>
                    <a:pt x="0" y="10"/>
                  </a:lnTo>
                  <a:lnTo>
                    <a:pt x="0" y="10"/>
                  </a:lnTo>
                  <a:lnTo>
                    <a:pt x="0" y="10"/>
                  </a:lnTo>
                  <a:lnTo>
                    <a:pt x="8" y="14"/>
                  </a:lnTo>
                  <a:lnTo>
                    <a:pt x="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8" name="Freeform 169"/>
            <p:cNvSpPr/>
            <p:nvPr/>
          </p:nvSpPr>
          <p:spPr bwMode="auto">
            <a:xfrm>
              <a:off x="3363913" y="1138238"/>
              <a:ext cx="50800" cy="38100"/>
            </a:xfrm>
            <a:custGeom>
              <a:avLst/>
              <a:gdLst/>
              <a:ahLst/>
              <a:cxnLst>
                <a:cxn ang="0">
                  <a:pos x="4" y="12"/>
                </a:cxn>
                <a:cxn ang="0">
                  <a:pos x="4" y="12"/>
                </a:cxn>
                <a:cxn ang="0">
                  <a:pos x="12" y="16"/>
                </a:cxn>
                <a:cxn ang="0">
                  <a:pos x="12" y="16"/>
                </a:cxn>
                <a:cxn ang="0">
                  <a:pos x="32" y="24"/>
                </a:cxn>
                <a:cxn ang="0">
                  <a:pos x="32" y="24"/>
                </a:cxn>
                <a:cxn ang="0">
                  <a:pos x="28" y="12"/>
                </a:cxn>
                <a:cxn ang="0">
                  <a:pos x="28" y="12"/>
                </a:cxn>
                <a:cxn ang="0">
                  <a:pos x="26" y="10"/>
                </a:cxn>
                <a:cxn ang="0">
                  <a:pos x="22" y="8"/>
                </a:cxn>
                <a:cxn ang="0">
                  <a:pos x="22" y="8"/>
                </a:cxn>
                <a:cxn ang="0">
                  <a:pos x="0" y="0"/>
                </a:cxn>
                <a:cxn ang="0">
                  <a:pos x="0" y="0"/>
                </a:cxn>
                <a:cxn ang="0">
                  <a:pos x="0" y="6"/>
                </a:cxn>
                <a:cxn ang="0">
                  <a:pos x="2" y="10"/>
                </a:cxn>
                <a:cxn ang="0">
                  <a:pos x="4" y="12"/>
                </a:cxn>
                <a:cxn ang="0">
                  <a:pos x="4" y="12"/>
                </a:cxn>
              </a:cxnLst>
              <a:rect l="0" t="0" r="r" b="b"/>
              <a:pathLst>
                <a:path w="32" h="24">
                  <a:moveTo>
                    <a:pt x="4" y="12"/>
                  </a:moveTo>
                  <a:lnTo>
                    <a:pt x="4" y="12"/>
                  </a:lnTo>
                  <a:lnTo>
                    <a:pt x="12" y="16"/>
                  </a:lnTo>
                  <a:lnTo>
                    <a:pt x="12" y="16"/>
                  </a:lnTo>
                  <a:lnTo>
                    <a:pt x="32" y="24"/>
                  </a:lnTo>
                  <a:lnTo>
                    <a:pt x="32" y="24"/>
                  </a:lnTo>
                  <a:lnTo>
                    <a:pt x="28" y="12"/>
                  </a:lnTo>
                  <a:lnTo>
                    <a:pt x="28" y="12"/>
                  </a:lnTo>
                  <a:lnTo>
                    <a:pt x="26" y="10"/>
                  </a:lnTo>
                  <a:lnTo>
                    <a:pt x="22" y="8"/>
                  </a:lnTo>
                  <a:lnTo>
                    <a:pt x="22" y="8"/>
                  </a:lnTo>
                  <a:lnTo>
                    <a:pt x="0" y="0"/>
                  </a:lnTo>
                  <a:lnTo>
                    <a:pt x="0" y="0"/>
                  </a:lnTo>
                  <a:lnTo>
                    <a:pt x="0" y="6"/>
                  </a:lnTo>
                  <a:lnTo>
                    <a:pt x="2" y="10"/>
                  </a:lnTo>
                  <a:lnTo>
                    <a:pt x="4" y="12"/>
                  </a:lnTo>
                  <a:lnTo>
                    <a:pt x="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9" name="Freeform 170"/>
            <p:cNvSpPr/>
            <p:nvPr/>
          </p:nvSpPr>
          <p:spPr bwMode="auto">
            <a:xfrm>
              <a:off x="3370263" y="1163638"/>
              <a:ext cx="53975" cy="34925"/>
            </a:xfrm>
            <a:custGeom>
              <a:avLst/>
              <a:gdLst/>
              <a:ahLst/>
              <a:cxnLst>
                <a:cxn ang="0">
                  <a:pos x="34" y="22"/>
                </a:cxn>
                <a:cxn ang="0">
                  <a:pos x="34" y="22"/>
                </a:cxn>
                <a:cxn ang="0">
                  <a:pos x="30" y="12"/>
                </a:cxn>
                <a:cxn ang="0">
                  <a:pos x="30" y="12"/>
                </a:cxn>
                <a:cxn ang="0">
                  <a:pos x="26" y="10"/>
                </a:cxn>
                <a:cxn ang="0">
                  <a:pos x="22" y="8"/>
                </a:cxn>
                <a:cxn ang="0">
                  <a:pos x="22" y="8"/>
                </a:cxn>
                <a:cxn ang="0">
                  <a:pos x="0" y="0"/>
                </a:cxn>
                <a:cxn ang="0">
                  <a:pos x="0" y="0"/>
                </a:cxn>
                <a:cxn ang="0">
                  <a:pos x="6" y="8"/>
                </a:cxn>
                <a:cxn ang="0">
                  <a:pos x="14" y="16"/>
                </a:cxn>
                <a:cxn ang="0">
                  <a:pos x="24" y="22"/>
                </a:cxn>
                <a:cxn ang="0">
                  <a:pos x="34" y="22"/>
                </a:cxn>
                <a:cxn ang="0">
                  <a:pos x="34" y="22"/>
                </a:cxn>
              </a:cxnLst>
              <a:rect l="0" t="0" r="r" b="b"/>
              <a:pathLst>
                <a:path w="34" h="22">
                  <a:moveTo>
                    <a:pt x="34" y="22"/>
                  </a:moveTo>
                  <a:lnTo>
                    <a:pt x="34" y="22"/>
                  </a:lnTo>
                  <a:lnTo>
                    <a:pt x="30" y="12"/>
                  </a:lnTo>
                  <a:lnTo>
                    <a:pt x="30" y="12"/>
                  </a:lnTo>
                  <a:lnTo>
                    <a:pt x="26" y="10"/>
                  </a:lnTo>
                  <a:lnTo>
                    <a:pt x="22" y="8"/>
                  </a:lnTo>
                  <a:lnTo>
                    <a:pt x="22" y="8"/>
                  </a:lnTo>
                  <a:lnTo>
                    <a:pt x="0" y="0"/>
                  </a:lnTo>
                  <a:lnTo>
                    <a:pt x="0" y="0"/>
                  </a:lnTo>
                  <a:lnTo>
                    <a:pt x="6" y="8"/>
                  </a:lnTo>
                  <a:lnTo>
                    <a:pt x="14" y="16"/>
                  </a:lnTo>
                  <a:lnTo>
                    <a:pt x="24" y="22"/>
                  </a:lnTo>
                  <a:lnTo>
                    <a:pt x="34" y="22"/>
                  </a:lnTo>
                  <a:lnTo>
                    <a:pt x="34"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0" name="Freeform 171"/>
            <p:cNvSpPr/>
            <p:nvPr/>
          </p:nvSpPr>
          <p:spPr bwMode="auto">
            <a:xfrm>
              <a:off x="3214688" y="1169988"/>
              <a:ext cx="41275" cy="19050"/>
            </a:xfrm>
            <a:custGeom>
              <a:avLst/>
              <a:gdLst/>
              <a:ahLst/>
              <a:cxnLst>
                <a:cxn ang="0">
                  <a:pos x="16" y="0"/>
                </a:cxn>
                <a:cxn ang="0">
                  <a:pos x="16" y="0"/>
                </a:cxn>
                <a:cxn ang="0">
                  <a:pos x="16" y="0"/>
                </a:cxn>
                <a:cxn ang="0">
                  <a:pos x="16" y="0"/>
                </a:cxn>
                <a:cxn ang="0">
                  <a:pos x="10" y="4"/>
                </a:cxn>
                <a:cxn ang="0">
                  <a:pos x="10" y="4"/>
                </a:cxn>
                <a:cxn ang="0">
                  <a:pos x="6" y="8"/>
                </a:cxn>
                <a:cxn ang="0">
                  <a:pos x="0" y="12"/>
                </a:cxn>
                <a:cxn ang="0">
                  <a:pos x="0" y="12"/>
                </a:cxn>
                <a:cxn ang="0">
                  <a:pos x="26" y="12"/>
                </a:cxn>
                <a:cxn ang="0">
                  <a:pos x="26" y="12"/>
                </a:cxn>
                <a:cxn ang="0">
                  <a:pos x="16" y="0"/>
                </a:cxn>
                <a:cxn ang="0">
                  <a:pos x="16" y="0"/>
                </a:cxn>
              </a:cxnLst>
              <a:rect l="0" t="0" r="r" b="b"/>
              <a:pathLst>
                <a:path w="26" h="12">
                  <a:moveTo>
                    <a:pt x="16" y="0"/>
                  </a:moveTo>
                  <a:lnTo>
                    <a:pt x="16" y="0"/>
                  </a:lnTo>
                  <a:lnTo>
                    <a:pt x="16" y="0"/>
                  </a:lnTo>
                  <a:lnTo>
                    <a:pt x="16" y="0"/>
                  </a:lnTo>
                  <a:lnTo>
                    <a:pt x="10" y="4"/>
                  </a:lnTo>
                  <a:lnTo>
                    <a:pt x="10" y="4"/>
                  </a:lnTo>
                  <a:lnTo>
                    <a:pt x="6" y="8"/>
                  </a:lnTo>
                  <a:lnTo>
                    <a:pt x="0" y="12"/>
                  </a:lnTo>
                  <a:lnTo>
                    <a:pt x="0" y="12"/>
                  </a:lnTo>
                  <a:lnTo>
                    <a:pt x="26" y="12"/>
                  </a:lnTo>
                  <a:lnTo>
                    <a:pt x="26" y="12"/>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1" name="Freeform 172"/>
            <p:cNvSpPr/>
            <p:nvPr/>
          </p:nvSpPr>
          <p:spPr bwMode="auto">
            <a:xfrm>
              <a:off x="3243263" y="1157288"/>
              <a:ext cx="41275" cy="31750"/>
            </a:xfrm>
            <a:custGeom>
              <a:avLst/>
              <a:gdLst/>
              <a:ahLst/>
              <a:cxnLst>
                <a:cxn ang="0">
                  <a:pos x="18" y="20"/>
                </a:cxn>
                <a:cxn ang="0">
                  <a:pos x="18" y="20"/>
                </a:cxn>
                <a:cxn ang="0">
                  <a:pos x="26" y="20"/>
                </a:cxn>
                <a:cxn ang="0">
                  <a:pos x="26" y="20"/>
                </a:cxn>
                <a:cxn ang="0">
                  <a:pos x="24" y="16"/>
                </a:cxn>
                <a:cxn ang="0">
                  <a:pos x="24" y="16"/>
                </a:cxn>
                <a:cxn ang="0">
                  <a:pos x="16" y="6"/>
                </a:cxn>
                <a:cxn ang="0">
                  <a:pos x="16" y="6"/>
                </a:cxn>
                <a:cxn ang="0">
                  <a:pos x="10" y="0"/>
                </a:cxn>
                <a:cxn ang="0">
                  <a:pos x="10" y="0"/>
                </a:cxn>
                <a:cxn ang="0">
                  <a:pos x="6" y="2"/>
                </a:cxn>
                <a:cxn ang="0">
                  <a:pos x="0" y="6"/>
                </a:cxn>
                <a:cxn ang="0">
                  <a:pos x="0" y="6"/>
                </a:cxn>
                <a:cxn ang="0">
                  <a:pos x="12" y="20"/>
                </a:cxn>
                <a:cxn ang="0">
                  <a:pos x="12" y="20"/>
                </a:cxn>
                <a:cxn ang="0">
                  <a:pos x="16" y="20"/>
                </a:cxn>
                <a:cxn ang="0">
                  <a:pos x="18" y="20"/>
                </a:cxn>
                <a:cxn ang="0">
                  <a:pos x="18" y="20"/>
                </a:cxn>
              </a:cxnLst>
              <a:rect l="0" t="0" r="r" b="b"/>
              <a:pathLst>
                <a:path w="26" h="20">
                  <a:moveTo>
                    <a:pt x="18" y="20"/>
                  </a:moveTo>
                  <a:lnTo>
                    <a:pt x="18" y="20"/>
                  </a:lnTo>
                  <a:lnTo>
                    <a:pt x="26" y="20"/>
                  </a:lnTo>
                  <a:lnTo>
                    <a:pt x="26" y="20"/>
                  </a:lnTo>
                  <a:lnTo>
                    <a:pt x="24" y="16"/>
                  </a:lnTo>
                  <a:lnTo>
                    <a:pt x="24" y="16"/>
                  </a:lnTo>
                  <a:lnTo>
                    <a:pt x="16" y="6"/>
                  </a:lnTo>
                  <a:lnTo>
                    <a:pt x="16" y="6"/>
                  </a:lnTo>
                  <a:lnTo>
                    <a:pt x="10" y="0"/>
                  </a:lnTo>
                  <a:lnTo>
                    <a:pt x="10" y="0"/>
                  </a:lnTo>
                  <a:lnTo>
                    <a:pt x="6" y="2"/>
                  </a:lnTo>
                  <a:lnTo>
                    <a:pt x="0" y="6"/>
                  </a:lnTo>
                  <a:lnTo>
                    <a:pt x="0" y="6"/>
                  </a:lnTo>
                  <a:lnTo>
                    <a:pt x="12" y="20"/>
                  </a:lnTo>
                  <a:lnTo>
                    <a:pt x="12" y="20"/>
                  </a:lnTo>
                  <a:lnTo>
                    <a:pt x="16" y="2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2" name="Freeform 173"/>
            <p:cNvSpPr/>
            <p:nvPr/>
          </p:nvSpPr>
          <p:spPr bwMode="auto">
            <a:xfrm>
              <a:off x="3265488" y="1150938"/>
              <a:ext cx="47625" cy="38100"/>
            </a:xfrm>
            <a:custGeom>
              <a:avLst/>
              <a:gdLst/>
              <a:ahLst/>
              <a:cxnLst>
                <a:cxn ang="0">
                  <a:pos x="20" y="24"/>
                </a:cxn>
                <a:cxn ang="0">
                  <a:pos x="20" y="24"/>
                </a:cxn>
                <a:cxn ang="0">
                  <a:pos x="30" y="24"/>
                </a:cxn>
                <a:cxn ang="0">
                  <a:pos x="30" y="24"/>
                </a:cxn>
                <a:cxn ang="0">
                  <a:pos x="18" y="10"/>
                </a:cxn>
                <a:cxn ang="0">
                  <a:pos x="18" y="10"/>
                </a:cxn>
                <a:cxn ang="0">
                  <a:pos x="12" y="2"/>
                </a:cxn>
                <a:cxn ang="0">
                  <a:pos x="12" y="2"/>
                </a:cxn>
                <a:cxn ang="0">
                  <a:pos x="10" y="0"/>
                </a:cxn>
                <a:cxn ang="0">
                  <a:pos x="6" y="2"/>
                </a:cxn>
                <a:cxn ang="0">
                  <a:pos x="0" y="4"/>
                </a:cxn>
                <a:cxn ang="0">
                  <a:pos x="0" y="4"/>
                </a:cxn>
                <a:cxn ang="0">
                  <a:pos x="14" y="20"/>
                </a:cxn>
                <a:cxn ang="0">
                  <a:pos x="14" y="20"/>
                </a:cxn>
                <a:cxn ang="0">
                  <a:pos x="16" y="22"/>
                </a:cxn>
                <a:cxn ang="0">
                  <a:pos x="20" y="24"/>
                </a:cxn>
                <a:cxn ang="0">
                  <a:pos x="20" y="24"/>
                </a:cxn>
              </a:cxnLst>
              <a:rect l="0" t="0" r="r" b="b"/>
              <a:pathLst>
                <a:path w="30" h="24">
                  <a:moveTo>
                    <a:pt x="20" y="24"/>
                  </a:moveTo>
                  <a:lnTo>
                    <a:pt x="20" y="24"/>
                  </a:lnTo>
                  <a:lnTo>
                    <a:pt x="30" y="24"/>
                  </a:lnTo>
                  <a:lnTo>
                    <a:pt x="30" y="24"/>
                  </a:lnTo>
                  <a:lnTo>
                    <a:pt x="18" y="10"/>
                  </a:lnTo>
                  <a:lnTo>
                    <a:pt x="18" y="10"/>
                  </a:lnTo>
                  <a:lnTo>
                    <a:pt x="12" y="2"/>
                  </a:lnTo>
                  <a:lnTo>
                    <a:pt x="12" y="2"/>
                  </a:lnTo>
                  <a:lnTo>
                    <a:pt x="10" y="0"/>
                  </a:lnTo>
                  <a:lnTo>
                    <a:pt x="6" y="2"/>
                  </a:lnTo>
                  <a:lnTo>
                    <a:pt x="0" y="4"/>
                  </a:lnTo>
                  <a:lnTo>
                    <a:pt x="0" y="4"/>
                  </a:lnTo>
                  <a:lnTo>
                    <a:pt x="14" y="20"/>
                  </a:lnTo>
                  <a:lnTo>
                    <a:pt x="14" y="20"/>
                  </a:lnTo>
                  <a:lnTo>
                    <a:pt x="16" y="22"/>
                  </a:lnTo>
                  <a:lnTo>
                    <a:pt x="20" y="24"/>
                  </a:lnTo>
                  <a:lnTo>
                    <a:pt x="2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3" name="Freeform 174"/>
            <p:cNvSpPr/>
            <p:nvPr/>
          </p:nvSpPr>
          <p:spPr bwMode="auto">
            <a:xfrm>
              <a:off x="3290888" y="1150938"/>
              <a:ext cx="47625" cy="38100"/>
            </a:xfrm>
            <a:custGeom>
              <a:avLst/>
              <a:gdLst/>
              <a:ahLst/>
              <a:cxnLst>
                <a:cxn ang="0">
                  <a:pos x="20" y="24"/>
                </a:cxn>
                <a:cxn ang="0">
                  <a:pos x="20" y="24"/>
                </a:cxn>
                <a:cxn ang="0">
                  <a:pos x="30" y="24"/>
                </a:cxn>
                <a:cxn ang="0">
                  <a:pos x="30" y="24"/>
                </a:cxn>
                <a:cxn ang="0">
                  <a:pos x="26" y="14"/>
                </a:cxn>
                <a:cxn ang="0">
                  <a:pos x="18" y="8"/>
                </a:cxn>
                <a:cxn ang="0">
                  <a:pos x="10" y="2"/>
                </a:cxn>
                <a:cxn ang="0">
                  <a:pos x="0" y="0"/>
                </a:cxn>
                <a:cxn ang="0">
                  <a:pos x="0" y="0"/>
                </a:cxn>
                <a:cxn ang="0">
                  <a:pos x="14" y="18"/>
                </a:cxn>
                <a:cxn ang="0">
                  <a:pos x="14" y="18"/>
                </a:cxn>
                <a:cxn ang="0">
                  <a:pos x="16" y="22"/>
                </a:cxn>
                <a:cxn ang="0">
                  <a:pos x="20" y="24"/>
                </a:cxn>
                <a:cxn ang="0">
                  <a:pos x="20" y="24"/>
                </a:cxn>
              </a:cxnLst>
              <a:rect l="0" t="0" r="r" b="b"/>
              <a:pathLst>
                <a:path w="30" h="24">
                  <a:moveTo>
                    <a:pt x="20" y="24"/>
                  </a:moveTo>
                  <a:lnTo>
                    <a:pt x="20" y="24"/>
                  </a:lnTo>
                  <a:lnTo>
                    <a:pt x="30" y="24"/>
                  </a:lnTo>
                  <a:lnTo>
                    <a:pt x="30" y="24"/>
                  </a:lnTo>
                  <a:lnTo>
                    <a:pt x="26" y="14"/>
                  </a:lnTo>
                  <a:lnTo>
                    <a:pt x="18" y="8"/>
                  </a:lnTo>
                  <a:lnTo>
                    <a:pt x="10" y="2"/>
                  </a:lnTo>
                  <a:lnTo>
                    <a:pt x="0" y="0"/>
                  </a:lnTo>
                  <a:lnTo>
                    <a:pt x="0" y="0"/>
                  </a:lnTo>
                  <a:lnTo>
                    <a:pt x="14" y="18"/>
                  </a:lnTo>
                  <a:lnTo>
                    <a:pt x="14" y="18"/>
                  </a:lnTo>
                  <a:lnTo>
                    <a:pt x="16" y="22"/>
                  </a:lnTo>
                  <a:lnTo>
                    <a:pt x="20" y="24"/>
                  </a:lnTo>
                  <a:lnTo>
                    <a:pt x="2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4" name="Freeform 175"/>
            <p:cNvSpPr/>
            <p:nvPr/>
          </p:nvSpPr>
          <p:spPr bwMode="auto">
            <a:xfrm>
              <a:off x="3214688" y="1192213"/>
              <a:ext cx="41275" cy="19050"/>
            </a:xfrm>
            <a:custGeom>
              <a:avLst/>
              <a:gdLst/>
              <a:ahLst/>
              <a:cxnLst>
                <a:cxn ang="0">
                  <a:pos x="8" y="8"/>
                </a:cxn>
                <a:cxn ang="0">
                  <a:pos x="8" y="8"/>
                </a:cxn>
                <a:cxn ang="0">
                  <a:pos x="14" y="12"/>
                </a:cxn>
                <a:cxn ang="0">
                  <a:pos x="14" y="12"/>
                </a:cxn>
                <a:cxn ang="0">
                  <a:pos x="14" y="12"/>
                </a:cxn>
                <a:cxn ang="0">
                  <a:pos x="14" y="12"/>
                </a:cxn>
                <a:cxn ang="0">
                  <a:pos x="26" y="2"/>
                </a:cxn>
                <a:cxn ang="0">
                  <a:pos x="26" y="2"/>
                </a:cxn>
                <a:cxn ang="0">
                  <a:pos x="0" y="0"/>
                </a:cxn>
                <a:cxn ang="0">
                  <a:pos x="0" y="0"/>
                </a:cxn>
                <a:cxn ang="0">
                  <a:pos x="4" y="4"/>
                </a:cxn>
                <a:cxn ang="0">
                  <a:pos x="8" y="8"/>
                </a:cxn>
                <a:cxn ang="0">
                  <a:pos x="8" y="8"/>
                </a:cxn>
              </a:cxnLst>
              <a:rect l="0" t="0" r="r" b="b"/>
              <a:pathLst>
                <a:path w="26" h="12">
                  <a:moveTo>
                    <a:pt x="8" y="8"/>
                  </a:moveTo>
                  <a:lnTo>
                    <a:pt x="8" y="8"/>
                  </a:lnTo>
                  <a:lnTo>
                    <a:pt x="14" y="12"/>
                  </a:lnTo>
                  <a:lnTo>
                    <a:pt x="14" y="12"/>
                  </a:lnTo>
                  <a:lnTo>
                    <a:pt x="14" y="12"/>
                  </a:lnTo>
                  <a:lnTo>
                    <a:pt x="14" y="12"/>
                  </a:lnTo>
                  <a:lnTo>
                    <a:pt x="26" y="2"/>
                  </a:lnTo>
                  <a:lnTo>
                    <a:pt x="26" y="2"/>
                  </a:lnTo>
                  <a:lnTo>
                    <a:pt x="0" y="0"/>
                  </a:lnTo>
                  <a:lnTo>
                    <a:pt x="0" y="0"/>
                  </a:lnTo>
                  <a:lnTo>
                    <a:pt x="4" y="4"/>
                  </a:lnTo>
                  <a:lnTo>
                    <a:pt x="8" y="8"/>
                  </a:lnTo>
                  <a:lnTo>
                    <a:pt x="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5" name="Freeform 176"/>
            <p:cNvSpPr/>
            <p:nvPr/>
          </p:nvSpPr>
          <p:spPr bwMode="auto">
            <a:xfrm>
              <a:off x="3240088" y="1195388"/>
              <a:ext cx="44450" cy="28575"/>
            </a:xfrm>
            <a:custGeom>
              <a:avLst/>
              <a:gdLst/>
              <a:ahLst/>
              <a:cxnLst>
                <a:cxn ang="0">
                  <a:pos x="14" y="0"/>
                </a:cxn>
                <a:cxn ang="0">
                  <a:pos x="14" y="0"/>
                </a:cxn>
                <a:cxn ang="0">
                  <a:pos x="0" y="14"/>
                </a:cxn>
                <a:cxn ang="0">
                  <a:pos x="0" y="14"/>
                </a:cxn>
                <a:cxn ang="0">
                  <a:pos x="4" y="16"/>
                </a:cxn>
                <a:cxn ang="0">
                  <a:pos x="8" y="18"/>
                </a:cxn>
                <a:cxn ang="0">
                  <a:pos x="10" y="18"/>
                </a:cxn>
                <a:cxn ang="0">
                  <a:pos x="10" y="18"/>
                </a:cxn>
                <a:cxn ang="0">
                  <a:pos x="16" y="12"/>
                </a:cxn>
                <a:cxn ang="0">
                  <a:pos x="16" y="12"/>
                </a:cxn>
                <a:cxn ang="0">
                  <a:pos x="24" y="6"/>
                </a:cxn>
                <a:cxn ang="0">
                  <a:pos x="24" y="6"/>
                </a:cxn>
                <a:cxn ang="0">
                  <a:pos x="28" y="2"/>
                </a:cxn>
                <a:cxn ang="0">
                  <a:pos x="28" y="2"/>
                </a:cxn>
                <a:cxn ang="0">
                  <a:pos x="20" y="0"/>
                </a:cxn>
                <a:cxn ang="0">
                  <a:pos x="20" y="0"/>
                </a:cxn>
                <a:cxn ang="0">
                  <a:pos x="18" y="0"/>
                </a:cxn>
                <a:cxn ang="0">
                  <a:pos x="14" y="0"/>
                </a:cxn>
                <a:cxn ang="0">
                  <a:pos x="14" y="0"/>
                </a:cxn>
              </a:cxnLst>
              <a:rect l="0" t="0" r="r" b="b"/>
              <a:pathLst>
                <a:path w="28" h="18">
                  <a:moveTo>
                    <a:pt x="14" y="0"/>
                  </a:moveTo>
                  <a:lnTo>
                    <a:pt x="14" y="0"/>
                  </a:lnTo>
                  <a:lnTo>
                    <a:pt x="0" y="14"/>
                  </a:lnTo>
                  <a:lnTo>
                    <a:pt x="0" y="14"/>
                  </a:lnTo>
                  <a:lnTo>
                    <a:pt x="4" y="16"/>
                  </a:lnTo>
                  <a:lnTo>
                    <a:pt x="8" y="18"/>
                  </a:lnTo>
                  <a:lnTo>
                    <a:pt x="10" y="18"/>
                  </a:lnTo>
                  <a:lnTo>
                    <a:pt x="10" y="18"/>
                  </a:lnTo>
                  <a:lnTo>
                    <a:pt x="16" y="12"/>
                  </a:lnTo>
                  <a:lnTo>
                    <a:pt x="16" y="12"/>
                  </a:lnTo>
                  <a:lnTo>
                    <a:pt x="24" y="6"/>
                  </a:lnTo>
                  <a:lnTo>
                    <a:pt x="24" y="6"/>
                  </a:lnTo>
                  <a:lnTo>
                    <a:pt x="28" y="2"/>
                  </a:lnTo>
                  <a:lnTo>
                    <a:pt x="28" y="2"/>
                  </a:lnTo>
                  <a:lnTo>
                    <a:pt x="20" y="0"/>
                  </a:lnTo>
                  <a:lnTo>
                    <a:pt x="20" y="0"/>
                  </a:lnTo>
                  <a:lnTo>
                    <a:pt x="18"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6" name="Freeform 177"/>
            <p:cNvSpPr/>
            <p:nvPr/>
          </p:nvSpPr>
          <p:spPr bwMode="auto">
            <a:xfrm>
              <a:off x="3259138" y="1198563"/>
              <a:ext cx="53975" cy="34925"/>
            </a:xfrm>
            <a:custGeom>
              <a:avLst/>
              <a:gdLst/>
              <a:ahLst/>
              <a:cxnLst>
                <a:cxn ang="0">
                  <a:pos x="18" y="2"/>
                </a:cxn>
                <a:cxn ang="0">
                  <a:pos x="18" y="2"/>
                </a:cxn>
                <a:cxn ang="0">
                  <a:pos x="0" y="18"/>
                </a:cxn>
                <a:cxn ang="0">
                  <a:pos x="0" y="18"/>
                </a:cxn>
                <a:cxn ang="0">
                  <a:pos x="6" y="20"/>
                </a:cxn>
                <a:cxn ang="0">
                  <a:pos x="8" y="22"/>
                </a:cxn>
                <a:cxn ang="0">
                  <a:pos x="12" y="20"/>
                </a:cxn>
                <a:cxn ang="0">
                  <a:pos x="12" y="20"/>
                </a:cxn>
                <a:cxn ang="0">
                  <a:pos x="20" y="14"/>
                </a:cxn>
                <a:cxn ang="0">
                  <a:pos x="20" y="14"/>
                </a:cxn>
                <a:cxn ang="0">
                  <a:pos x="34" y="0"/>
                </a:cxn>
                <a:cxn ang="0">
                  <a:pos x="34" y="0"/>
                </a:cxn>
                <a:cxn ang="0">
                  <a:pos x="24" y="0"/>
                </a:cxn>
                <a:cxn ang="0">
                  <a:pos x="24" y="0"/>
                </a:cxn>
                <a:cxn ang="0">
                  <a:pos x="20" y="0"/>
                </a:cxn>
                <a:cxn ang="0">
                  <a:pos x="18" y="2"/>
                </a:cxn>
                <a:cxn ang="0">
                  <a:pos x="18" y="2"/>
                </a:cxn>
              </a:cxnLst>
              <a:rect l="0" t="0" r="r" b="b"/>
              <a:pathLst>
                <a:path w="34" h="22">
                  <a:moveTo>
                    <a:pt x="18" y="2"/>
                  </a:moveTo>
                  <a:lnTo>
                    <a:pt x="18" y="2"/>
                  </a:lnTo>
                  <a:lnTo>
                    <a:pt x="0" y="18"/>
                  </a:lnTo>
                  <a:lnTo>
                    <a:pt x="0" y="18"/>
                  </a:lnTo>
                  <a:lnTo>
                    <a:pt x="6" y="20"/>
                  </a:lnTo>
                  <a:lnTo>
                    <a:pt x="8" y="22"/>
                  </a:lnTo>
                  <a:lnTo>
                    <a:pt x="12" y="20"/>
                  </a:lnTo>
                  <a:lnTo>
                    <a:pt x="12" y="20"/>
                  </a:lnTo>
                  <a:lnTo>
                    <a:pt x="20" y="14"/>
                  </a:lnTo>
                  <a:lnTo>
                    <a:pt x="20" y="14"/>
                  </a:lnTo>
                  <a:lnTo>
                    <a:pt x="34" y="0"/>
                  </a:lnTo>
                  <a:lnTo>
                    <a:pt x="34" y="0"/>
                  </a:lnTo>
                  <a:lnTo>
                    <a:pt x="24" y="0"/>
                  </a:lnTo>
                  <a:lnTo>
                    <a:pt x="24" y="0"/>
                  </a:lnTo>
                  <a:lnTo>
                    <a:pt x="20" y="0"/>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7" name="Freeform 178"/>
            <p:cNvSpPr/>
            <p:nvPr/>
          </p:nvSpPr>
          <p:spPr bwMode="auto">
            <a:xfrm>
              <a:off x="3281363" y="1198563"/>
              <a:ext cx="53975" cy="34925"/>
            </a:xfrm>
            <a:custGeom>
              <a:avLst/>
              <a:gdLst/>
              <a:ahLst/>
              <a:cxnLst>
                <a:cxn ang="0">
                  <a:pos x="0" y="22"/>
                </a:cxn>
                <a:cxn ang="0">
                  <a:pos x="0" y="22"/>
                </a:cxn>
                <a:cxn ang="0">
                  <a:pos x="12" y="22"/>
                </a:cxn>
                <a:cxn ang="0">
                  <a:pos x="20" y="18"/>
                </a:cxn>
                <a:cxn ang="0">
                  <a:pos x="28" y="10"/>
                </a:cxn>
                <a:cxn ang="0">
                  <a:pos x="34" y="2"/>
                </a:cxn>
                <a:cxn ang="0">
                  <a:pos x="34" y="2"/>
                </a:cxn>
                <a:cxn ang="0">
                  <a:pos x="24" y="0"/>
                </a:cxn>
                <a:cxn ang="0">
                  <a:pos x="24" y="0"/>
                </a:cxn>
                <a:cxn ang="0">
                  <a:pos x="22" y="2"/>
                </a:cxn>
                <a:cxn ang="0">
                  <a:pos x="18" y="6"/>
                </a:cxn>
                <a:cxn ang="0">
                  <a:pos x="18" y="6"/>
                </a:cxn>
                <a:cxn ang="0">
                  <a:pos x="0" y="22"/>
                </a:cxn>
                <a:cxn ang="0">
                  <a:pos x="0" y="22"/>
                </a:cxn>
              </a:cxnLst>
              <a:rect l="0" t="0" r="r" b="b"/>
              <a:pathLst>
                <a:path w="34" h="22">
                  <a:moveTo>
                    <a:pt x="0" y="22"/>
                  </a:moveTo>
                  <a:lnTo>
                    <a:pt x="0" y="22"/>
                  </a:lnTo>
                  <a:lnTo>
                    <a:pt x="12" y="22"/>
                  </a:lnTo>
                  <a:lnTo>
                    <a:pt x="20" y="18"/>
                  </a:lnTo>
                  <a:lnTo>
                    <a:pt x="28" y="10"/>
                  </a:lnTo>
                  <a:lnTo>
                    <a:pt x="34" y="2"/>
                  </a:lnTo>
                  <a:lnTo>
                    <a:pt x="34" y="2"/>
                  </a:lnTo>
                  <a:lnTo>
                    <a:pt x="24" y="0"/>
                  </a:lnTo>
                  <a:lnTo>
                    <a:pt x="24" y="0"/>
                  </a:lnTo>
                  <a:lnTo>
                    <a:pt x="22" y="2"/>
                  </a:lnTo>
                  <a:lnTo>
                    <a:pt x="18" y="6"/>
                  </a:lnTo>
                  <a:lnTo>
                    <a:pt x="18" y="6"/>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8" name="Freeform 179"/>
            <p:cNvSpPr/>
            <p:nvPr/>
          </p:nvSpPr>
          <p:spPr bwMode="auto">
            <a:xfrm>
              <a:off x="3484563" y="785813"/>
              <a:ext cx="22225" cy="31750"/>
            </a:xfrm>
            <a:custGeom>
              <a:avLst/>
              <a:gdLst/>
              <a:ahLst/>
              <a:cxnLst>
                <a:cxn ang="0">
                  <a:pos x="14" y="8"/>
                </a:cxn>
                <a:cxn ang="0">
                  <a:pos x="14" y="8"/>
                </a:cxn>
                <a:cxn ang="0">
                  <a:pos x="14" y="8"/>
                </a:cxn>
                <a:cxn ang="0">
                  <a:pos x="14" y="8"/>
                </a:cxn>
                <a:cxn ang="0">
                  <a:pos x="10" y="6"/>
                </a:cxn>
                <a:cxn ang="0">
                  <a:pos x="10" y="6"/>
                </a:cxn>
                <a:cxn ang="0">
                  <a:pos x="0" y="0"/>
                </a:cxn>
                <a:cxn ang="0">
                  <a:pos x="0" y="0"/>
                </a:cxn>
                <a:cxn ang="0">
                  <a:pos x="10" y="20"/>
                </a:cxn>
                <a:cxn ang="0">
                  <a:pos x="10" y="20"/>
                </a:cxn>
                <a:cxn ang="0">
                  <a:pos x="14" y="8"/>
                </a:cxn>
                <a:cxn ang="0">
                  <a:pos x="14" y="8"/>
                </a:cxn>
              </a:cxnLst>
              <a:rect l="0" t="0" r="r" b="b"/>
              <a:pathLst>
                <a:path w="14" h="20">
                  <a:moveTo>
                    <a:pt x="14" y="8"/>
                  </a:moveTo>
                  <a:lnTo>
                    <a:pt x="14" y="8"/>
                  </a:lnTo>
                  <a:lnTo>
                    <a:pt x="14" y="8"/>
                  </a:lnTo>
                  <a:lnTo>
                    <a:pt x="14" y="8"/>
                  </a:lnTo>
                  <a:lnTo>
                    <a:pt x="10" y="6"/>
                  </a:lnTo>
                  <a:lnTo>
                    <a:pt x="10" y="6"/>
                  </a:lnTo>
                  <a:lnTo>
                    <a:pt x="0" y="0"/>
                  </a:lnTo>
                  <a:lnTo>
                    <a:pt x="0" y="0"/>
                  </a:lnTo>
                  <a:lnTo>
                    <a:pt x="10" y="20"/>
                  </a:lnTo>
                  <a:lnTo>
                    <a:pt x="10" y="20"/>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9" name="Freeform 180"/>
            <p:cNvSpPr/>
            <p:nvPr/>
          </p:nvSpPr>
          <p:spPr bwMode="auto">
            <a:xfrm>
              <a:off x="3503613" y="801688"/>
              <a:ext cx="15875" cy="34925"/>
            </a:xfrm>
            <a:custGeom>
              <a:avLst/>
              <a:gdLst/>
              <a:ahLst/>
              <a:cxnLst>
                <a:cxn ang="0">
                  <a:pos x="4" y="0"/>
                </a:cxn>
                <a:cxn ang="0">
                  <a:pos x="4" y="0"/>
                </a:cxn>
                <a:cxn ang="0">
                  <a:pos x="0" y="12"/>
                </a:cxn>
                <a:cxn ang="0">
                  <a:pos x="0" y="12"/>
                </a:cxn>
                <a:cxn ang="0">
                  <a:pos x="0" y="14"/>
                </a:cxn>
                <a:cxn ang="0">
                  <a:pos x="2" y="16"/>
                </a:cxn>
                <a:cxn ang="0">
                  <a:pos x="2" y="16"/>
                </a:cxn>
                <a:cxn ang="0">
                  <a:pos x="4" y="22"/>
                </a:cxn>
                <a:cxn ang="0">
                  <a:pos x="4" y="22"/>
                </a:cxn>
                <a:cxn ang="0">
                  <a:pos x="6" y="18"/>
                </a:cxn>
                <a:cxn ang="0">
                  <a:pos x="6" y="18"/>
                </a:cxn>
                <a:cxn ang="0">
                  <a:pos x="8" y="10"/>
                </a:cxn>
                <a:cxn ang="0">
                  <a:pos x="8" y="10"/>
                </a:cxn>
                <a:cxn ang="0">
                  <a:pos x="10" y="4"/>
                </a:cxn>
                <a:cxn ang="0">
                  <a:pos x="10" y="4"/>
                </a:cxn>
                <a:cxn ang="0">
                  <a:pos x="8" y="2"/>
                </a:cxn>
                <a:cxn ang="0">
                  <a:pos x="4" y="0"/>
                </a:cxn>
                <a:cxn ang="0">
                  <a:pos x="4" y="0"/>
                </a:cxn>
              </a:cxnLst>
              <a:rect l="0" t="0" r="r" b="b"/>
              <a:pathLst>
                <a:path w="10" h="22">
                  <a:moveTo>
                    <a:pt x="4" y="0"/>
                  </a:moveTo>
                  <a:lnTo>
                    <a:pt x="4" y="0"/>
                  </a:lnTo>
                  <a:lnTo>
                    <a:pt x="0" y="12"/>
                  </a:lnTo>
                  <a:lnTo>
                    <a:pt x="0" y="12"/>
                  </a:lnTo>
                  <a:lnTo>
                    <a:pt x="0" y="14"/>
                  </a:lnTo>
                  <a:lnTo>
                    <a:pt x="2" y="16"/>
                  </a:lnTo>
                  <a:lnTo>
                    <a:pt x="2" y="16"/>
                  </a:lnTo>
                  <a:lnTo>
                    <a:pt x="4" y="22"/>
                  </a:lnTo>
                  <a:lnTo>
                    <a:pt x="4" y="22"/>
                  </a:lnTo>
                  <a:lnTo>
                    <a:pt x="6" y="18"/>
                  </a:lnTo>
                  <a:lnTo>
                    <a:pt x="6" y="18"/>
                  </a:lnTo>
                  <a:lnTo>
                    <a:pt x="8" y="10"/>
                  </a:lnTo>
                  <a:lnTo>
                    <a:pt x="8" y="10"/>
                  </a:lnTo>
                  <a:lnTo>
                    <a:pt x="10" y="4"/>
                  </a:lnTo>
                  <a:lnTo>
                    <a:pt x="10" y="4"/>
                  </a:lnTo>
                  <a:lnTo>
                    <a:pt x="8" y="2"/>
                  </a:lnTo>
                  <a:lnTo>
                    <a:pt x="4" y="0"/>
                  </a:lnTo>
                  <a:lnTo>
                    <a:pt x="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0" name="Freeform 181"/>
            <p:cNvSpPr/>
            <p:nvPr/>
          </p:nvSpPr>
          <p:spPr bwMode="auto">
            <a:xfrm>
              <a:off x="3513138" y="811213"/>
              <a:ext cx="15875" cy="44450"/>
            </a:xfrm>
            <a:custGeom>
              <a:avLst/>
              <a:gdLst/>
              <a:ahLst/>
              <a:cxnLst>
                <a:cxn ang="0">
                  <a:pos x="0" y="22"/>
                </a:cxn>
                <a:cxn ang="0">
                  <a:pos x="0" y="22"/>
                </a:cxn>
                <a:cxn ang="0">
                  <a:pos x="4" y="28"/>
                </a:cxn>
                <a:cxn ang="0">
                  <a:pos x="4" y="28"/>
                </a:cxn>
                <a:cxn ang="0">
                  <a:pos x="8" y="14"/>
                </a:cxn>
                <a:cxn ang="0">
                  <a:pos x="8" y="14"/>
                </a:cxn>
                <a:cxn ang="0">
                  <a:pos x="10" y="8"/>
                </a:cxn>
                <a:cxn ang="0">
                  <a:pos x="10" y="8"/>
                </a:cxn>
                <a:cxn ang="0">
                  <a:pos x="10" y="4"/>
                </a:cxn>
                <a:cxn ang="0">
                  <a:pos x="6" y="0"/>
                </a:cxn>
                <a:cxn ang="0">
                  <a:pos x="6" y="0"/>
                </a:cxn>
                <a:cxn ang="0">
                  <a:pos x="0" y="16"/>
                </a:cxn>
                <a:cxn ang="0">
                  <a:pos x="0" y="16"/>
                </a:cxn>
                <a:cxn ang="0">
                  <a:pos x="0" y="18"/>
                </a:cxn>
                <a:cxn ang="0">
                  <a:pos x="0" y="22"/>
                </a:cxn>
                <a:cxn ang="0">
                  <a:pos x="0" y="22"/>
                </a:cxn>
              </a:cxnLst>
              <a:rect l="0" t="0" r="r" b="b"/>
              <a:pathLst>
                <a:path w="10" h="28">
                  <a:moveTo>
                    <a:pt x="0" y="22"/>
                  </a:moveTo>
                  <a:lnTo>
                    <a:pt x="0" y="22"/>
                  </a:lnTo>
                  <a:lnTo>
                    <a:pt x="4" y="28"/>
                  </a:lnTo>
                  <a:lnTo>
                    <a:pt x="4" y="28"/>
                  </a:lnTo>
                  <a:lnTo>
                    <a:pt x="8" y="14"/>
                  </a:lnTo>
                  <a:lnTo>
                    <a:pt x="8" y="14"/>
                  </a:lnTo>
                  <a:lnTo>
                    <a:pt x="10" y="8"/>
                  </a:lnTo>
                  <a:lnTo>
                    <a:pt x="10" y="8"/>
                  </a:lnTo>
                  <a:lnTo>
                    <a:pt x="10" y="4"/>
                  </a:lnTo>
                  <a:lnTo>
                    <a:pt x="6" y="0"/>
                  </a:lnTo>
                  <a:lnTo>
                    <a:pt x="6" y="0"/>
                  </a:lnTo>
                  <a:lnTo>
                    <a:pt x="0" y="16"/>
                  </a:lnTo>
                  <a:lnTo>
                    <a:pt x="0" y="16"/>
                  </a:lnTo>
                  <a:lnTo>
                    <a:pt x="0" y="18"/>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1" name="Freeform 182"/>
            <p:cNvSpPr/>
            <p:nvPr/>
          </p:nvSpPr>
          <p:spPr bwMode="auto">
            <a:xfrm>
              <a:off x="3522663" y="827088"/>
              <a:ext cx="15875" cy="47625"/>
            </a:xfrm>
            <a:custGeom>
              <a:avLst/>
              <a:gdLst/>
              <a:ahLst/>
              <a:cxnLst>
                <a:cxn ang="0">
                  <a:pos x="6" y="0"/>
                </a:cxn>
                <a:cxn ang="0">
                  <a:pos x="6" y="0"/>
                </a:cxn>
                <a:cxn ang="0">
                  <a:pos x="2" y="16"/>
                </a:cxn>
                <a:cxn ang="0">
                  <a:pos x="2" y="16"/>
                </a:cxn>
                <a:cxn ang="0">
                  <a:pos x="0" y="22"/>
                </a:cxn>
                <a:cxn ang="0">
                  <a:pos x="0" y="22"/>
                </a:cxn>
                <a:cxn ang="0">
                  <a:pos x="2" y="30"/>
                </a:cxn>
                <a:cxn ang="0">
                  <a:pos x="2" y="30"/>
                </a:cxn>
                <a:cxn ang="0">
                  <a:pos x="8" y="22"/>
                </a:cxn>
                <a:cxn ang="0">
                  <a:pos x="10" y="16"/>
                </a:cxn>
                <a:cxn ang="0">
                  <a:pos x="10" y="8"/>
                </a:cxn>
                <a:cxn ang="0">
                  <a:pos x="6" y="0"/>
                </a:cxn>
                <a:cxn ang="0">
                  <a:pos x="6" y="0"/>
                </a:cxn>
              </a:cxnLst>
              <a:rect l="0" t="0" r="r" b="b"/>
              <a:pathLst>
                <a:path w="10" h="30">
                  <a:moveTo>
                    <a:pt x="6" y="0"/>
                  </a:moveTo>
                  <a:lnTo>
                    <a:pt x="6" y="0"/>
                  </a:lnTo>
                  <a:lnTo>
                    <a:pt x="2" y="16"/>
                  </a:lnTo>
                  <a:lnTo>
                    <a:pt x="2" y="16"/>
                  </a:lnTo>
                  <a:lnTo>
                    <a:pt x="0" y="22"/>
                  </a:lnTo>
                  <a:lnTo>
                    <a:pt x="0" y="22"/>
                  </a:lnTo>
                  <a:lnTo>
                    <a:pt x="2" y="30"/>
                  </a:lnTo>
                  <a:lnTo>
                    <a:pt x="2" y="30"/>
                  </a:lnTo>
                  <a:lnTo>
                    <a:pt x="8" y="22"/>
                  </a:lnTo>
                  <a:lnTo>
                    <a:pt x="10" y="16"/>
                  </a:lnTo>
                  <a:lnTo>
                    <a:pt x="10" y="8"/>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2" name="Freeform 183"/>
            <p:cNvSpPr/>
            <p:nvPr/>
          </p:nvSpPr>
          <p:spPr bwMode="auto">
            <a:xfrm>
              <a:off x="3478213" y="788988"/>
              <a:ext cx="15875" cy="28575"/>
            </a:xfrm>
            <a:custGeom>
              <a:avLst/>
              <a:gdLst/>
              <a:ahLst/>
              <a:cxnLst>
                <a:cxn ang="0">
                  <a:pos x="10" y="18"/>
                </a:cxn>
                <a:cxn ang="0">
                  <a:pos x="10" y="18"/>
                </a:cxn>
                <a:cxn ang="0">
                  <a:pos x="2" y="0"/>
                </a:cxn>
                <a:cxn ang="0">
                  <a:pos x="2" y="0"/>
                </a:cxn>
                <a:cxn ang="0">
                  <a:pos x="0" y="8"/>
                </a:cxn>
                <a:cxn ang="0">
                  <a:pos x="0" y="8"/>
                </a:cxn>
                <a:cxn ang="0">
                  <a:pos x="0" y="14"/>
                </a:cxn>
                <a:cxn ang="0">
                  <a:pos x="0" y="14"/>
                </a:cxn>
                <a:cxn ang="0">
                  <a:pos x="0" y="14"/>
                </a:cxn>
                <a:cxn ang="0">
                  <a:pos x="0" y="14"/>
                </a:cxn>
                <a:cxn ang="0">
                  <a:pos x="10" y="18"/>
                </a:cxn>
                <a:cxn ang="0">
                  <a:pos x="10" y="18"/>
                </a:cxn>
              </a:cxnLst>
              <a:rect l="0" t="0" r="r" b="b"/>
              <a:pathLst>
                <a:path w="10" h="18">
                  <a:moveTo>
                    <a:pt x="10" y="18"/>
                  </a:moveTo>
                  <a:lnTo>
                    <a:pt x="10" y="18"/>
                  </a:lnTo>
                  <a:lnTo>
                    <a:pt x="2" y="0"/>
                  </a:lnTo>
                  <a:lnTo>
                    <a:pt x="2" y="0"/>
                  </a:lnTo>
                  <a:lnTo>
                    <a:pt x="0" y="8"/>
                  </a:lnTo>
                  <a:lnTo>
                    <a:pt x="0" y="8"/>
                  </a:lnTo>
                  <a:lnTo>
                    <a:pt x="0" y="14"/>
                  </a:lnTo>
                  <a:lnTo>
                    <a:pt x="0" y="14"/>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3" name="Freeform 184"/>
            <p:cNvSpPr/>
            <p:nvPr/>
          </p:nvSpPr>
          <p:spPr bwMode="auto">
            <a:xfrm>
              <a:off x="3475038" y="814388"/>
              <a:ext cx="28575" cy="25400"/>
            </a:xfrm>
            <a:custGeom>
              <a:avLst/>
              <a:gdLst/>
              <a:ahLst/>
              <a:cxnLst>
                <a:cxn ang="0">
                  <a:pos x="6" y="10"/>
                </a:cxn>
                <a:cxn ang="0">
                  <a:pos x="6" y="10"/>
                </a:cxn>
                <a:cxn ang="0">
                  <a:pos x="14" y="14"/>
                </a:cxn>
                <a:cxn ang="0">
                  <a:pos x="14" y="14"/>
                </a:cxn>
                <a:cxn ang="0">
                  <a:pos x="18" y="16"/>
                </a:cxn>
                <a:cxn ang="0">
                  <a:pos x="18" y="16"/>
                </a:cxn>
                <a:cxn ang="0">
                  <a:pos x="16" y="10"/>
                </a:cxn>
                <a:cxn ang="0">
                  <a:pos x="16" y="10"/>
                </a:cxn>
                <a:cxn ang="0">
                  <a:pos x="14" y="6"/>
                </a:cxn>
                <a:cxn ang="0">
                  <a:pos x="14" y="6"/>
                </a:cxn>
                <a:cxn ang="0">
                  <a:pos x="2" y="0"/>
                </a:cxn>
                <a:cxn ang="0">
                  <a:pos x="2" y="0"/>
                </a:cxn>
                <a:cxn ang="0">
                  <a:pos x="0" y="4"/>
                </a:cxn>
                <a:cxn ang="0">
                  <a:pos x="0" y="8"/>
                </a:cxn>
                <a:cxn ang="0">
                  <a:pos x="0" y="8"/>
                </a:cxn>
                <a:cxn ang="0">
                  <a:pos x="6" y="10"/>
                </a:cxn>
                <a:cxn ang="0">
                  <a:pos x="6" y="10"/>
                </a:cxn>
              </a:cxnLst>
              <a:rect l="0" t="0" r="r" b="b"/>
              <a:pathLst>
                <a:path w="18" h="16">
                  <a:moveTo>
                    <a:pt x="6" y="10"/>
                  </a:moveTo>
                  <a:lnTo>
                    <a:pt x="6" y="10"/>
                  </a:lnTo>
                  <a:lnTo>
                    <a:pt x="14" y="14"/>
                  </a:lnTo>
                  <a:lnTo>
                    <a:pt x="14" y="14"/>
                  </a:lnTo>
                  <a:lnTo>
                    <a:pt x="18" y="16"/>
                  </a:lnTo>
                  <a:lnTo>
                    <a:pt x="18" y="16"/>
                  </a:lnTo>
                  <a:lnTo>
                    <a:pt x="16" y="10"/>
                  </a:lnTo>
                  <a:lnTo>
                    <a:pt x="16" y="10"/>
                  </a:lnTo>
                  <a:lnTo>
                    <a:pt x="14" y="6"/>
                  </a:lnTo>
                  <a:lnTo>
                    <a:pt x="14" y="6"/>
                  </a:lnTo>
                  <a:lnTo>
                    <a:pt x="2" y="0"/>
                  </a:lnTo>
                  <a:lnTo>
                    <a:pt x="2" y="0"/>
                  </a:lnTo>
                  <a:lnTo>
                    <a:pt x="0" y="4"/>
                  </a:lnTo>
                  <a:lnTo>
                    <a:pt x="0" y="8"/>
                  </a:lnTo>
                  <a:lnTo>
                    <a:pt x="0" y="8"/>
                  </a:lnTo>
                  <a:lnTo>
                    <a:pt x="6" y="10"/>
                  </a:lnTo>
                  <a:lnTo>
                    <a:pt x="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4" name="Freeform 185"/>
            <p:cNvSpPr/>
            <p:nvPr/>
          </p:nvSpPr>
          <p:spPr bwMode="auto">
            <a:xfrm>
              <a:off x="3475038" y="833438"/>
              <a:ext cx="38100" cy="25400"/>
            </a:xfrm>
            <a:custGeom>
              <a:avLst/>
              <a:gdLst/>
              <a:ahLst/>
              <a:cxnLst>
                <a:cxn ang="0">
                  <a:pos x="0" y="0"/>
                </a:cxn>
                <a:cxn ang="0">
                  <a:pos x="0" y="0"/>
                </a:cxn>
                <a:cxn ang="0">
                  <a:pos x="2" y="4"/>
                </a:cxn>
                <a:cxn ang="0">
                  <a:pos x="4" y="8"/>
                </a:cxn>
                <a:cxn ang="0">
                  <a:pos x="4" y="8"/>
                </a:cxn>
                <a:cxn ang="0">
                  <a:pos x="10" y="10"/>
                </a:cxn>
                <a:cxn ang="0">
                  <a:pos x="10" y="10"/>
                </a:cxn>
                <a:cxn ang="0">
                  <a:pos x="24" y="16"/>
                </a:cxn>
                <a:cxn ang="0">
                  <a:pos x="24" y="16"/>
                </a:cxn>
                <a:cxn ang="0">
                  <a:pos x="20" y="8"/>
                </a:cxn>
                <a:cxn ang="0">
                  <a:pos x="20" y="8"/>
                </a:cxn>
                <a:cxn ang="0">
                  <a:pos x="18" y="6"/>
                </a:cxn>
                <a:cxn ang="0">
                  <a:pos x="16" y="6"/>
                </a:cxn>
                <a:cxn ang="0">
                  <a:pos x="16" y="6"/>
                </a:cxn>
                <a:cxn ang="0">
                  <a:pos x="0" y="0"/>
                </a:cxn>
                <a:cxn ang="0">
                  <a:pos x="0" y="0"/>
                </a:cxn>
              </a:cxnLst>
              <a:rect l="0" t="0" r="r" b="b"/>
              <a:pathLst>
                <a:path w="24" h="16">
                  <a:moveTo>
                    <a:pt x="0" y="0"/>
                  </a:moveTo>
                  <a:lnTo>
                    <a:pt x="0" y="0"/>
                  </a:lnTo>
                  <a:lnTo>
                    <a:pt x="2" y="4"/>
                  </a:lnTo>
                  <a:lnTo>
                    <a:pt x="4" y="8"/>
                  </a:lnTo>
                  <a:lnTo>
                    <a:pt x="4" y="8"/>
                  </a:lnTo>
                  <a:lnTo>
                    <a:pt x="10" y="10"/>
                  </a:lnTo>
                  <a:lnTo>
                    <a:pt x="10" y="10"/>
                  </a:lnTo>
                  <a:lnTo>
                    <a:pt x="24" y="16"/>
                  </a:lnTo>
                  <a:lnTo>
                    <a:pt x="24" y="16"/>
                  </a:lnTo>
                  <a:lnTo>
                    <a:pt x="20" y="8"/>
                  </a:lnTo>
                  <a:lnTo>
                    <a:pt x="20" y="8"/>
                  </a:lnTo>
                  <a:lnTo>
                    <a:pt x="18" y="6"/>
                  </a:lnTo>
                  <a:lnTo>
                    <a:pt x="16" y="6"/>
                  </a:lnTo>
                  <a:lnTo>
                    <a:pt x="16"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5" name="Freeform 186"/>
            <p:cNvSpPr/>
            <p:nvPr/>
          </p:nvSpPr>
          <p:spPr bwMode="auto">
            <a:xfrm>
              <a:off x="3481388" y="849313"/>
              <a:ext cx="38100" cy="28575"/>
            </a:xfrm>
            <a:custGeom>
              <a:avLst/>
              <a:gdLst/>
              <a:ahLst/>
              <a:cxnLst>
                <a:cxn ang="0">
                  <a:pos x="24" y="18"/>
                </a:cxn>
                <a:cxn ang="0">
                  <a:pos x="24" y="18"/>
                </a:cxn>
                <a:cxn ang="0">
                  <a:pos x="20" y="10"/>
                </a:cxn>
                <a:cxn ang="0">
                  <a:pos x="20" y="10"/>
                </a:cxn>
                <a:cxn ang="0">
                  <a:pos x="16" y="8"/>
                </a:cxn>
                <a:cxn ang="0">
                  <a:pos x="16" y="8"/>
                </a:cxn>
                <a:cxn ang="0">
                  <a:pos x="0" y="0"/>
                </a:cxn>
                <a:cxn ang="0">
                  <a:pos x="0" y="0"/>
                </a:cxn>
                <a:cxn ang="0">
                  <a:pos x="4" y="8"/>
                </a:cxn>
                <a:cxn ang="0">
                  <a:pos x="10" y="12"/>
                </a:cxn>
                <a:cxn ang="0">
                  <a:pos x="16" y="16"/>
                </a:cxn>
                <a:cxn ang="0">
                  <a:pos x="24" y="18"/>
                </a:cxn>
                <a:cxn ang="0">
                  <a:pos x="24" y="18"/>
                </a:cxn>
              </a:cxnLst>
              <a:rect l="0" t="0" r="r" b="b"/>
              <a:pathLst>
                <a:path w="24" h="18">
                  <a:moveTo>
                    <a:pt x="24" y="18"/>
                  </a:moveTo>
                  <a:lnTo>
                    <a:pt x="24" y="18"/>
                  </a:lnTo>
                  <a:lnTo>
                    <a:pt x="20" y="10"/>
                  </a:lnTo>
                  <a:lnTo>
                    <a:pt x="20" y="10"/>
                  </a:lnTo>
                  <a:lnTo>
                    <a:pt x="16" y="8"/>
                  </a:lnTo>
                  <a:lnTo>
                    <a:pt x="16" y="8"/>
                  </a:lnTo>
                  <a:lnTo>
                    <a:pt x="0" y="0"/>
                  </a:lnTo>
                  <a:lnTo>
                    <a:pt x="0" y="0"/>
                  </a:lnTo>
                  <a:lnTo>
                    <a:pt x="4" y="8"/>
                  </a:lnTo>
                  <a:lnTo>
                    <a:pt x="10" y="12"/>
                  </a:lnTo>
                  <a:lnTo>
                    <a:pt x="16" y="16"/>
                  </a:lnTo>
                  <a:lnTo>
                    <a:pt x="24" y="18"/>
                  </a:lnTo>
                  <a:lnTo>
                    <a:pt x="2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6" name="Freeform 187"/>
            <p:cNvSpPr/>
            <p:nvPr/>
          </p:nvSpPr>
          <p:spPr bwMode="auto">
            <a:xfrm>
              <a:off x="3344863" y="992188"/>
              <a:ext cx="31750" cy="19050"/>
            </a:xfrm>
            <a:custGeom>
              <a:avLst/>
              <a:gdLst/>
              <a:ahLst/>
              <a:cxnLst>
                <a:cxn ang="0">
                  <a:pos x="10" y="0"/>
                </a:cxn>
                <a:cxn ang="0">
                  <a:pos x="10" y="0"/>
                </a:cxn>
                <a:cxn ang="0">
                  <a:pos x="8" y="0"/>
                </a:cxn>
                <a:cxn ang="0">
                  <a:pos x="8" y="0"/>
                </a:cxn>
                <a:cxn ang="0">
                  <a:pos x="4" y="4"/>
                </a:cxn>
                <a:cxn ang="0">
                  <a:pos x="4" y="4"/>
                </a:cxn>
                <a:cxn ang="0">
                  <a:pos x="0" y="12"/>
                </a:cxn>
                <a:cxn ang="0">
                  <a:pos x="0" y="12"/>
                </a:cxn>
                <a:cxn ang="0">
                  <a:pos x="20" y="4"/>
                </a:cxn>
                <a:cxn ang="0">
                  <a:pos x="20" y="4"/>
                </a:cxn>
                <a:cxn ang="0">
                  <a:pos x="10" y="0"/>
                </a:cxn>
                <a:cxn ang="0">
                  <a:pos x="10" y="0"/>
                </a:cxn>
              </a:cxnLst>
              <a:rect l="0" t="0" r="r" b="b"/>
              <a:pathLst>
                <a:path w="20" h="12">
                  <a:moveTo>
                    <a:pt x="10" y="0"/>
                  </a:moveTo>
                  <a:lnTo>
                    <a:pt x="10" y="0"/>
                  </a:lnTo>
                  <a:lnTo>
                    <a:pt x="8" y="0"/>
                  </a:lnTo>
                  <a:lnTo>
                    <a:pt x="8" y="0"/>
                  </a:lnTo>
                  <a:lnTo>
                    <a:pt x="4" y="4"/>
                  </a:lnTo>
                  <a:lnTo>
                    <a:pt x="4" y="4"/>
                  </a:lnTo>
                  <a:lnTo>
                    <a:pt x="0" y="12"/>
                  </a:lnTo>
                  <a:lnTo>
                    <a:pt x="0" y="12"/>
                  </a:lnTo>
                  <a:lnTo>
                    <a:pt x="20" y="4"/>
                  </a:lnTo>
                  <a:lnTo>
                    <a:pt x="20"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7" name="Freeform 188"/>
            <p:cNvSpPr/>
            <p:nvPr/>
          </p:nvSpPr>
          <p:spPr bwMode="auto">
            <a:xfrm>
              <a:off x="3360738" y="979488"/>
              <a:ext cx="34925" cy="15875"/>
            </a:xfrm>
            <a:custGeom>
              <a:avLst/>
              <a:gdLst/>
              <a:ahLst/>
              <a:cxnLst>
                <a:cxn ang="0">
                  <a:pos x="16" y="10"/>
                </a:cxn>
                <a:cxn ang="0">
                  <a:pos x="16" y="10"/>
                </a:cxn>
                <a:cxn ang="0">
                  <a:pos x="22" y="8"/>
                </a:cxn>
                <a:cxn ang="0">
                  <a:pos x="22" y="8"/>
                </a:cxn>
                <a:cxn ang="0">
                  <a:pos x="18" y="6"/>
                </a:cxn>
                <a:cxn ang="0">
                  <a:pos x="18" y="6"/>
                </a:cxn>
                <a:cxn ang="0">
                  <a:pos x="10" y="2"/>
                </a:cxn>
                <a:cxn ang="0">
                  <a:pos x="10" y="2"/>
                </a:cxn>
                <a:cxn ang="0">
                  <a:pos x="6" y="0"/>
                </a:cxn>
                <a:cxn ang="0">
                  <a:pos x="6" y="0"/>
                </a:cxn>
                <a:cxn ang="0">
                  <a:pos x="2" y="2"/>
                </a:cxn>
                <a:cxn ang="0">
                  <a:pos x="0" y="6"/>
                </a:cxn>
                <a:cxn ang="0">
                  <a:pos x="0" y="6"/>
                </a:cxn>
                <a:cxn ang="0">
                  <a:pos x="12" y="10"/>
                </a:cxn>
                <a:cxn ang="0">
                  <a:pos x="12" y="10"/>
                </a:cxn>
                <a:cxn ang="0">
                  <a:pos x="14" y="10"/>
                </a:cxn>
                <a:cxn ang="0">
                  <a:pos x="16" y="10"/>
                </a:cxn>
                <a:cxn ang="0">
                  <a:pos x="16" y="10"/>
                </a:cxn>
              </a:cxnLst>
              <a:rect l="0" t="0" r="r" b="b"/>
              <a:pathLst>
                <a:path w="22" h="10">
                  <a:moveTo>
                    <a:pt x="16" y="10"/>
                  </a:moveTo>
                  <a:lnTo>
                    <a:pt x="16" y="10"/>
                  </a:lnTo>
                  <a:lnTo>
                    <a:pt x="22" y="8"/>
                  </a:lnTo>
                  <a:lnTo>
                    <a:pt x="22" y="8"/>
                  </a:lnTo>
                  <a:lnTo>
                    <a:pt x="18" y="6"/>
                  </a:lnTo>
                  <a:lnTo>
                    <a:pt x="18" y="6"/>
                  </a:lnTo>
                  <a:lnTo>
                    <a:pt x="10" y="2"/>
                  </a:lnTo>
                  <a:lnTo>
                    <a:pt x="10" y="2"/>
                  </a:lnTo>
                  <a:lnTo>
                    <a:pt x="6" y="0"/>
                  </a:lnTo>
                  <a:lnTo>
                    <a:pt x="6" y="0"/>
                  </a:lnTo>
                  <a:lnTo>
                    <a:pt x="2" y="2"/>
                  </a:lnTo>
                  <a:lnTo>
                    <a:pt x="0" y="6"/>
                  </a:lnTo>
                  <a:lnTo>
                    <a:pt x="0" y="6"/>
                  </a:lnTo>
                  <a:lnTo>
                    <a:pt x="12" y="10"/>
                  </a:lnTo>
                  <a:lnTo>
                    <a:pt x="12" y="10"/>
                  </a:lnTo>
                  <a:lnTo>
                    <a:pt x="14" y="10"/>
                  </a:lnTo>
                  <a:lnTo>
                    <a:pt x="16" y="10"/>
                  </a:lnTo>
                  <a:lnTo>
                    <a:pt x="1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8" name="Freeform 189"/>
            <p:cNvSpPr/>
            <p:nvPr/>
          </p:nvSpPr>
          <p:spPr bwMode="auto">
            <a:xfrm>
              <a:off x="3373438" y="969963"/>
              <a:ext cx="44450" cy="19050"/>
            </a:xfrm>
            <a:custGeom>
              <a:avLst/>
              <a:gdLst/>
              <a:ahLst/>
              <a:cxnLst>
                <a:cxn ang="0">
                  <a:pos x="20" y="12"/>
                </a:cxn>
                <a:cxn ang="0">
                  <a:pos x="20" y="12"/>
                </a:cxn>
                <a:cxn ang="0">
                  <a:pos x="28" y="8"/>
                </a:cxn>
                <a:cxn ang="0">
                  <a:pos x="28" y="8"/>
                </a:cxn>
                <a:cxn ang="0">
                  <a:pos x="14" y="2"/>
                </a:cxn>
                <a:cxn ang="0">
                  <a:pos x="14" y="2"/>
                </a:cxn>
                <a:cxn ang="0">
                  <a:pos x="8" y="0"/>
                </a:cxn>
                <a:cxn ang="0">
                  <a:pos x="8" y="0"/>
                </a:cxn>
                <a:cxn ang="0">
                  <a:pos x="2" y="0"/>
                </a:cxn>
                <a:cxn ang="0">
                  <a:pos x="0" y="4"/>
                </a:cxn>
                <a:cxn ang="0">
                  <a:pos x="0" y="4"/>
                </a:cxn>
                <a:cxn ang="0">
                  <a:pos x="14" y="10"/>
                </a:cxn>
                <a:cxn ang="0">
                  <a:pos x="14" y="10"/>
                </a:cxn>
                <a:cxn ang="0">
                  <a:pos x="18" y="12"/>
                </a:cxn>
                <a:cxn ang="0">
                  <a:pos x="20" y="12"/>
                </a:cxn>
                <a:cxn ang="0">
                  <a:pos x="20" y="12"/>
                </a:cxn>
              </a:cxnLst>
              <a:rect l="0" t="0" r="r" b="b"/>
              <a:pathLst>
                <a:path w="28" h="12">
                  <a:moveTo>
                    <a:pt x="20" y="12"/>
                  </a:moveTo>
                  <a:lnTo>
                    <a:pt x="20" y="12"/>
                  </a:lnTo>
                  <a:lnTo>
                    <a:pt x="28" y="8"/>
                  </a:lnTo>
                  <a:lnTo>
                    <a:pt x="28" y="8"/>
                  </a:lnTo>
                  <a:lnTo>
                    <a:pt x="14" y="2"/>
                  </a:lnTo>
                  <a:lnTo>
                    <a:pt x="14" y="2"/>
                  </a:lnTo>
                  <a:lnTo>
                    <a:pt x="8" y="0"/>
                  </a:lnTo>
                  <a:lnTo>
                    <a:pt x="8" y="0"/>
                  </a:lnTo>
                  <a:lnTo>
                    <a:pt x="2" y="0"/>
                  </a:lnTo>
                  <a:lnTo>
                    <a:pt x="0" y="4"/>
                  </a:lnTo>
                  <a:lnTo>
                    <a:pt x="0" y="4"/>
                  </a:lnTo>
                  <a:lnTo>
                    <a:pt x="14" y="10"/>
                  </a:lnTo>
                  <a:lnTo>
                    <a:pt x="14" y="10"/>
                  </a:lnTo>
                  <a:lnTo>
                    <a:pt x="18" y="12"/>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9" name="Freeform 190"/>
            <p:cNvSpPr/>
            <p:nvPr/>
          </p:nvSpPr>
          <p:spPr bwMode="auto">
            <a:xfrm>
              <a:off x="3389313" y="963613"/>
              <a:ext cx="44450" cy="19050"/>
            </a:xfrm>
            <a:custGeom>
              <a:avLst/>
              <a:gdLst/>
              <a:ahLst/>
              <a:cxnLst>
                <a:cxn ang="0">
                  <a:pos x="20" y="12"/>
                </a:cxn>
                <a:cxn ang="0">
                  <a:pos x="20" y="12"/>
                </a:cxn>
                <a:cxn ang="0">
                  <a:pos x="28" y="8"/>
                </a:cxn>
                <a:cxn ang="0">
                  <a:pos x="28" y="8"/>
                </a:cxn>
                <a:cxn ang="0">
                  <a:pos x="22" y="4"/>
                </a:cxn>
                <a:cxn ang="0">
                  <a:pos x="14" y="0"/>
                </a:cxn>
                <a:cxn ang="0">
                  <a:pos x="8" y="0"/>
                </a:cxn>
                <a:cxn ang="0">
                  <a:pos x="0" y="2"/>
                </a:cxn>
                <a:cxn ang="0">
                  <a:pos x="0" y="2"/>
                </a:cxn>
                <a:cxn ang="0">
                  <a:pos x="16" y="8"/>
                </a:cxn>
                <a:cxn ang="0">
                  <a:pos x="16" y="8"/>
                </a:cxn>
                <a:cxn ang="0">
                  <a:pos x="20" y="12"/>
                </a:cxn>
                <a:cxn ang="0">
                  <a:pos x="20" y="12"/>
                </a:cxn>
              </a:cxnLst>
              <a:rect l="0" t="0" r="r" b="b"/>
              <a:pathLst>
                <a:path w="28" h="12">
                  <a:moveTo>
                    <a:pt x="20" y="12"/>
                  </a:moveTo>
                  <a:lnTo>
                    <a:pt x="20" y="12"/>
                  </a:lnTo>
                  <a:lnTo>
                    <a:pt x="28" y="8"/>
                  </a:lnTo>
                  <a:lnTo>
                    <a:pt x="28" y="8"/>
                  </a:lnTo>
                  <a:lnTo>
                    <a:pt x="22" y="4"/>
                  </a:lnTo>
                  <a:lnTo>
                    <a:pt x="14" y="0"/>
                  </a:lnTo>
                  <a:lnTo>
                    <a:pt x="8" y="0"/>
                  </a:lnTo>
                  <a:lnTo>
                    <a:pt x="0" y="2"/>
                  </a:lnTo>
                  <a:lnTo>
                    <a:pt x="0" y="2"/>
                  </a:lnTo>
                  <a:lnTo>
                    <a:pt x="16" y="8"/>
                  </a:lnTo>
                  <a:lnTo>
                    <a:pt x="16" y="8"/>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0" name="Freeform 191"/>
            <p:cNvSpPr/>
            <p:nvPr/>
          </p:nvSpPr>
          <p:spPr bwMode="auto">
            <a:xfrm>
              <a:off x="3344863" y="1004888"/>
              <a:ext cx="31750" cy="15875"/>
            </a:xfrm>
            <a:custGeom>
              <a:avLst/>
              <a:gdLst/>
              <a:ahLst/>
              <a:cxnLst>
                <a:cxn ang="0">
                  <a:pos x="10" y="8"/>
                </a:cxn>
                <a:cxn ang="0">
                  <a:pos x="10" y="8"/>
                </a:cxn>
                <a:cxn ang="0">
                  <a:pos x="14" y="10"/>
                </a:cxn>
                <a:cxn ang="0">
                  <a:pos x="14" y="10"/>
                </a:cxn>
                <a:cxn ang="0">
                  <a:pos x="14" y="8"/>
                </a:cxn>
                <a:cxn ang="0">
                  <a:pos x="14" y="8"/>
                </a:cxn>
                <a:cxn ang="0">
                  <a:pos x="20" y="0"/>
                </a:cxn>
                <a:cxn ang="0">
                  <a:pos x="20" y="0"/>
                </a:cxn>
                <a:cxn ang="0">
                  <a:pos x="0" y="6"/>
                </a:cxn>
                <a:cxn ang="0">
                  <a:pos x="0" y="6"/>
                </a:cxn>
                <a:cxn ang="0">
                  <a:pos x="10" y="8"/>
                </a:cxn>
                <a:cxn ang="0">
                  <a:pos x="10" y="8"/>
                </a:cxn>
              </a:cxnLst>
              <a:rect l="0" t="0" r="r" b="b"/>
              <a:pathLst>
                <a:path w="20" h="10">
                  <a:moveTo>
                    <a:pt x="10" y="8"/>
                  </a:moveTo>
                  <a:lnTo>
                    <a:pt x="10" y="8"/>
                  </a:lnTo>
                  <a:lnTo>
                    <a:pt x="14" y="10"/>
                  </a:lnTo>
                  <a:lnTo>
                    <a:pt x="14" y="10"/>
                  </a:lnTo>
                  <a:lnTo>
                    <a:pt x="14" y="8"/>
                  </a:lnTo>
                  <a:lnTo>
                    <a:pt x="14" y="8"/>
                  </a:lnTo>
                  <a:lnTo>
                    <a:pt x="20" y="0"/>
                  </a:lnTo>
                  <a:lnTo>
                    <a:pt x="20" y="0"/>
                  </a:lnTo>
                  <a:lnTo>
                    <a:pt x="0" y="6"/>
                  </a:lnTo>
                  <a:lnTo>
                    <a:pt x="0" y="6"/>
                  </a:lnTo>
                  <a:lnTo>
                    <a:pt x="10" y="8"/>
                  </a:lnTo>
                  <a:lnTo>
                    <a:pt x="1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1" name="Freeform 192"/>
            <p:cNvSpPr/>
            <p:nvPr/>
          </p:nvSpPr>
          <p:spPr bwMode="auto">
            <a:xfrm>
              <a:off x="3370263" y="995363"/>
              <a:ext cx="28575" cy="28575"/>
            </a:xfrm>
            <a:custGeom>
              <a:avLst/>
              <a:gdLst/>
              <a:ahLst/>
              <a:cxnLst>
                <a:cxn ang="0">
                  <a:pos x="8" y="4"/>
                </a:cxn>
                <a:cxn ang="0">
                  <a:pos x="8" y="4"/>
                </a:cxn>
                <a:cxn ang="0">
                  <a:pos x="0" y="16"/>
                </a:cxn>
                <a:cxn ang="0">
                  <a:pos x="0" y="16"/>
                </a:cxn>
                <a:cxn ang="0">
                  <a:pos x="6" y="18"/>
                </a:cxn>
                <a:cxn ang="0">
                  <a:pos x="8" y="18"/>
                </a:cxn>
                <a:cxn ang="0">
                  <a:pos x="8" y="18"/>
                </a:cxn>
                <a:cxn ang="0">
                  <a:pos x="12" y="12"/>
                </a:cxn>
                <a:cxn ang="0">
                  <a:pos x="12" y="12"/>
                </a:cxn>
                <a:cxn ang="0">
                  <a:pos x="16" y="4"/>
                </a:cxn>
                <a:cxn ang="0">
                  <a:pos x="16" y="4"/>
                </a:cxn>
                <a:cxn ang="0">
                  <a:pos x="18" y="0"/>
                </a:cxn>
                <a:cxn ang="0">
                  <a:pos x="18" y="0"/>
                </a:cxn>
                <a:cxn ang="0">
                  <a:pos x="12" y="2"/>
                </a:cxn>
                <a:cxn ang="0">
                  <a:pos x="12" y="2"/>
                </a:cxn>
                <a:cxn ang="0">
                  <a:pos x="8" y="4"/>
                </a:cxn>
                <a:cxn ang="0">
                  <a:pos x="8" y="4"/>
                </a:cxn>
              </a:cxnLst>
              <a:rect l="0" t="0" r="r" b="b"/>
              <a:pathLst>
                <a:path w="18" h="18">
                  <a:moveTo>
                    <a:pt x="8" y="4"/>
                  </a:moveTo>
                  <a:lnTo>
                    <a:pt x="8" y="4"/>
                  </a:lnTo>
                  <a:lnTo>
                    <a:pt x="0" y="16"/>
                  </a:lnTo>
                  <a:lnTo>
                    <a:pt x="0" y="16"/>
                  </a:lnTo>
                  <a:lnTo>
                    <a:pt x="6" y="18"/>
                  </a:lnTo>
                  <a:lnTo>
                    <a:pt x="8" y="18"/>
                  </a:lnTo>
                  <a:lnTo>
                    <a:pt x="8" y="18"/>
                  </a:lnTo>
                  <a:lnTo>
                    <a:pt x="12" y="12"/>
                  </a:lnTo>
                  <a:lnTo>
                    <a:pt x="12" y="12"/>
                  </a:lnTo>
                  <a:lnTo>
                    <a:pt x="16" y="4"/>
                  </a:lnTo>
                  <a:lnTo>
                    <a:pt x="16" y="4"/>
                  </a:lnTo>
                  <a:lnTo>
                    <a:pt x="18" y="0"/>
                  </a:lnTo>
                  <a:lnTo>
                    <a:pt x="18" y="0"/>
                  </a:lnTo>
                  <a:lnTo>
                    <a:pt x="12" y="2"/>
                  </a:lnTo>
                  <a:lnTo>
                    <a:pt x="12" y="2"/>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2" name="Freeform 193"/>
            <p:cNvSpPr/>
            <p:nvPr/>
          </p:nvSpPr>
          <p:spPr bwMode="auto">
            <a:xfrm>
              <a:off x="3389313" y="989013"/>
              <a:ext cx="28575" cy="34925"/>
            </a:xfrm>
            <a:custGeom>
              <a:avLst/>
              <a:gdLst/>
              <a:ahLst/>
              <a:cxnLst>
                <a:cxn ang="0">
                  <a:pos x="8" y="6"/>
                </a:cxn>
                <a:cxn ang="0">
                  <a:pos x="8" y="6"/>
                </a:cxn>
                <a:cxn ang="0">
                  <a:pos x="0" y="22"/>
                </a:cxn>
                <a:cxn ang="0">
                  <a:pos x="0" y="22"/>
                </a:cxn>
                <a:cxn ang="0">
                  <a:pos x="4" y="22"/>
                </a:cxn>
                <a:cxn ang="0">
                  <a:pos x="8" y="20"/>
                </a:cxn>
                <a:cxn ang="0">
                  <a:pos x="8" y="20"/>
                </a:cxn>
                <a:cxn ang="0">
                  <a:pos x="12" y="14"/>
                </a:cxn>
                <a:cxn ang="0">
                  <a:pos x="12" y="14"/>
                </a:cxn>
                <a:cxn ang="0">
                  <a:pos x="18" y="0"/>
                </a:cxn>
                <a:cxn ang="0">
                  <a:pos x="18" y="0"/>
                </a:cxn>
                <a:cxn ang="0">
                  <a:pos x="10" y="4"/>
                </a:cxn>
                <a:cxn ang="0">
                  <a:pos x="10" y="4"/>
                </a:cxn>
                <a:cxn ang="0">
                  <a:pos x="8" y="4"/>
                </a:cxn>
                <a:cxn ang="0">
                  <a:pos x="8" y="6"/>
                </a:cxn>
                <a:cxn ang="0">
                  <a:pos x="8" y="6"/>
                </a:cxn>
              </a:cxnLst>
              <a:rect l="0" t="0" r="r" b="b"/>
              <a:pathLst>
                <a:path w="18" h="22">
                  <a:moveTo>
                    <a:pt x="8" y="6"/>
                  </a:moveTo>
                  <a:lnTo>
                    <a:pt x="8" y="6"/>
                  </a:lnTo>
                  <a:lnTo>
                    <a:pt x="0" y="22"/>
                  </a:lnTo>
                  <a:lnTo>
                    <a:pt x="0" y="22"/>
                  </a:lnTo>
                  <a:lnTo>
                    <a:pt x="4" y="22"/>
                  </a:lnTo>
                  <a:lnTo>
                    <a:pt x="8" y="20"/>
                  </a:lnTo>
                  <a:lnTo>
                    <a:pt x="8" y="20"/>
                  </a:lnTo>
                  <a:lnTo>
                    <a:pt x="12" y="14"/>
                  </a:lnTo>
                  <a:lnTo>
                    <a:pt x="12" y="14"/>
                  </a:lnTo>
                  <a:lnTo>
                    <a:pt x="18" y="0"/>
                  </a:lnTo>
                  <a:lnTo>
                    <a:pt x="18" y="0"/>
                  </a:lnTo>
                  <a:lnTo>
                    <a:pt x="10" y="4"/>
                  </a:lnTo>
                  <a:lnTo>
                    <a:pt x="10" y="4"/>
                  </a:lnTo>
                  <a:lnTo>
                    <a:pt x="8" y="4"/>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3" name="Freeform 194"/>
            <p:cNvSpPr/>
            <p:nvPr/>
          </p:nvSpPr>
          <p:spPr bwMode="auto">
            <a:xfrm>
              <a:off x="3408363" y="985838"/>
              <a:ext cx="28575" cy="34925"/>
            </a:xfrm>
            <a:custGeom>
              <a:avLst/>
              <a:gdLst/>
              <a:ahLst/>
              <a:cxnLst>
                <a:cxn ang="0">
                  <a:pos x="10" y="2"/>
                </a:cxn>
                <a:cxn ang="0">
                  <a:pos x="10" y="2"/>
                </a:cxn>
                <a:cxn ang="0">
                  <a:pos x="8" y="6"/>
                </a:cxn>
                <a:cxn ang="0">
                  <a:pos x="8" y="6"/>
                </a:cxn>
                <a:cxn ang="0">
                  <a:pos x="0" y="22"/>
                </a:cxn>
                <a:cxn ang="0">
                  <a:pos x="0" y="22"/>
                </a:cxn>
                <a:cxn ang="0">
                  <a:pos x="6" y="18"/>
                </a:cxn>
                <a:cxn ang="0">
                  <a:pos x="12" y="14"/>
                </a:cxn>
                <a:cxn ang="0">
                  <a:pos x="16" y="6"/>
                </a:cxn>
                <a:cxn ang="0">
                  <a:pos x="18" y="0"/>
                </a:cxn>
                <a:cxn ang="0">
                  <a:pos x="18" y="0"/>
                </a:cxn>
                <a:cxn ang="0">
                  <a:pos x="10" y="2"/>
                </a:cxn>
                <a:cxn ang="0">
                  <a:pos x="10" y="2"/>
                </a:cxn>
              </a:cxnLst>
              <a:rect l="0" t="0" r="r" b="b"/>
              <a:pathLst>
                <a:path w="18" h="22">
                  <a:moveTo>
                    <a:pt x="10" y="2"/>
                  </a:moveTo>
                  <a:lnTo>
                    <a:pt x="10" y="2"/>
                  </a:lnTo>
                  <a:lnTo>
                    <a:pt x="8" y="6"/>
                  </a:lnTo>
                  <a:lnTo>
                    <a:pt x="8" y="6"/>
                  </a:lnTo>
                  <a:lnTo>
                    <a:pt x="0" y="22"/>
                  </a:lnTo>
                  <a:lnTo>
                    <a:pt x="0" y="22"/>
                  </a:lnTo>
                  <a:lnTo>
                    <a:pt x="6" y="18"/>
                  </a:lnTo>
                  <a:lnTo>
                    <a:pt x="12" y="14"/>
                  </a:lnTo>
                  <a:lnTo>
                    <a:pt x="16" y="6"/>
                  </a:lnTo>
                  <a:lnTo>
                    <a:pt x="18" y="0"/>
                  </a:lnTo>
                  <a:lnTo>
                    <a:pt x="18" y="0"/>
                  </a:lnTo>
                  <a:lnTo>
                    <a:pt x="10" y="2"/>
                  </a:lnTo>
                  <a:lnTo>
                    <a:pt x="1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4" name="Freeform 195"/>
            <p:cNvSpPr/>
            <p:nvPr/>
          </p:nvSpPr>
          <p:spPr bwMode="auto">
            <a:xfrm>
              <a:off x="3297238" y="1039813"/>
              <a:ext cx="19050" cy="31750"/>
            </a:xfrm>
            <a:custGeom>
              <a:avLst/>
              <a:gdLst/>
              <a:ahLst/>
              <a:cxnLst>
                <a:cxn ang="0">
                  <a:pos x="10" y="10"/>
                </a:cxn>
                <a:cxn ang="0">
                  <a:pos x="10" y="10"/>
                </a:cxn>
                <a:cxn ang="0">
                  <a:pos x="12" y="8"/>
                </a:cxn>
                <a:cxn ang="0">
                  <a:pos x="12" y="8"/>
                </a:cxn>
                <a:cxn ang="0">
                  <a:pos x="6" y="6"/>
                </a:cxn>
                <a:cxn ang="0">
                  <a:pos x="6" y="6"/>
                </a:cxn>
                <a:cxn ang="0">
                  <a:pos x="0" y="0"/>
                </a:cxn>
                <a:cxn ang="0">
                  <a:pos x="0" y="0"/>
                </a:cxn>
                <a:cxn ang="0">
                  <a:pos x="6" y="20"/>
                </a:cxn>
                <a:cxn ang="0">
                  <a:pos x="6" y="20"/>
                </a:cxn>
                <a:cxn ang="0">
                  <a:pos x="10" y="10"/>
                </a:cxn>
                <a:cxn ang="0">
                  <a:pos x="10" y="10"/>
                </a:cxn>
              </a:cxnLst>
              <a:rect l="0" t="0" r="r" b="b"/>
              <a:pathLst>
                <a:path w="12" h="20">
                  <a:moveTo>
                    <a:pt x="10" y="10"/>
                  </a:moveTo>
                  <a:lnTo>
                    <a:pt x="10" y="10"/>
                  </a:lnTo>
                  <a:lnTo>
                    <a:pt x="12" y="8"/>
                  </a:lnTo>
                  <a:lnTo>
                    <a:pt x="12" y="8"/>
                  </a:lnTo>
                  <a:lnTo>
                    <a:pt x="6" y="6"/>
                  </a:lnTo>
                  <a:lnTo>
                    <a:pt x="6" y="6"/>
                  </a:lnTo>
                  <a:lnTo>
                    <a:pt x="0" y="0"/>
                  </a:lnTo>
                  <a:lnTo>
                    <a:pt x="0" y="0"/>
                  </a:lnTo>
                  <a:lnTo>
                    <a:pt x="6" y="20"/>
                  </a:lnTo>
                  <a:lnTo>
                    <a:pt x="6" y="20"/>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5" name="Freeform 196"/>
            <p:cNvSpPr/>
            <p:nvPr/>
          </p:nvSpPr>
          <p:spPr bwMode="auto">
            <a:xfrm>
              <a:off x="3309938" y="1055688"/>
              <a:ext cx="19050" cy="38100"/>
            </a:xfrm>
            <a:custGeom>
              <a:avLst/>
              <a:gdLst/>
              <a:ahLst/>
              <a:cxnLst>
                <a:cxn ang="0">
                  <a:pos x="2" y="18"/>
                </a:cxn>
                <a:cxn ang="0">
                  <a:pos x="2" y="18"/>
                </a:cxn>
                <a:cxn ang="0">
                  <a:pos x="4" y="24"/>
                </a:cxn>
                <a:cxn ang="0">
                  <a:pos x="4" y="24"/>
                </a:cxn>
                <a:cxn ang="0">
                  <a:pos x="6" y="20"/>
                </a:cxn>
                <a:cxn ang="0">
                  <a:pos x="6" y="20"/>
                </a:cxn>
                <a:cxn ang="0">
                  <a:pos x="8" y="12"/>
                </a:cxn>
                <a:cxn ang="0">
                  <a:pos x="8" y="12"/>
                </a:cxn>
                <a:cxn ang="0">
                  <a:pos x="12" y="6"/>
                </a:cxn>
                <a:cxn ang="0">
                  <a:pos x="12" y="6"/>
                </a:cxn>
                <a:cxn ang="0">
                  <a:pos x="8" y="2"/>
                </a:cxn>
                <a:cxn ang="0">
                  <a:pos x="6" y="0"/>
                </a:cxn>
                <a:cxn ang="0">
                  <a:pos x="6" y="0"/>
                </a:cxn>
                <a:cxn ang="0">
                  <a:pos x="0" y="12"/>
                </a:cxn>
                <a:cxn ang="0">
                  <a:pos x="0" y="12"/>
                </a:cxn>
                <a:cxn ang="0">
                  <a:pos x="0" y="16"/>
                </a:cxn>
                <a:cxn ang="0">
                  <a:pos x="2" y="18"/>
                </a:cxn>
                <a:cxn ang="0">
                  <a:pos x="2" y="18"/>
                </a:cxn>
              </a:cxnLst>
              <a:rect l="0" t="0" r="r" b="b"/>
              <a:pathLst>
                <a:path w="12" h="24">
                  <a:moveTo>
                    <a:pt x="2" y="18"/>
                  </a:moveTo>
                  <a:lnTo>
                    <a:pt x="2" y="18"/>
                  </a:lnTo>
                  <a:lnTo>
                    <a:pt x="4" y="24"/>
                  </a:lnTo>
                  <a:lnTo>
                    <a:pt x="4" y="24"/>
                  </a:lnTo>
                  <a:lnTo>
                    <a:pt x="6" y="20"/>
                  </a:lnTo>
                  <a:lnTo>
                    <a:pt x="6" y="20"/>
                  </a:lnTo>
                  <a:lnTo>
                    <a:pt x="8" y="12"/>
                  </a:lnTo>
                  <a:lnTo>
                    <a:pt x="8" y="12"/>
                  </a:lnTo>
                  <a:lnTo>
                    <a:pt x="12" y="6"/>
                  </a:lnTo>
                  <a:lnTo>
                    <a:pt x="12" y="6"/>
                  </a:lnTo>
                  <a:lnTo>
                    <a:pt x="8" y="2"/>
                  </a:lnTo>
                  <a:lnTo>
                    <a:pt x="6" y="0"/>
                  </a:lnTo>
                  <a:lnTo>
                    <a:pt x="6" y="0"/>
                  </a:lnTo>
                  <a:lnTo>
                    <a:pt x="0" y="12"/>
                  </a:lnTo>
                  <a:lnTo>
                    <a:pt x="0" y="12"/>
                  </a:lnTo>
                  <a:lnTo>
                    <a:pt x="0" y="16"/>
                  </a:lnTo>
                  <a:lnTo>
                    <a:pt x="2" y="18"/>
                  </a:lnTo>
                  <a:lnTo>
                    <a:pt x="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6" name="Freeform 197"/>
            <p:cNvSpPr/>
            <p:nvPr/>
          </p:nvSpPr>
          <p:spPr bwMode="auto">
            <a:xfrm>
              <a:off x="3319463" y="1068388"/>
              <a:ext cx="19050" cy="44450"/>
            </a:xfrm>
            <a:custGeom>
              <a:avLst/>
              <a:gdLst/>
              <a:ahLst/>
              <a:cxnLst>
                <a:cxn ang="0">
                  <a:pos x="0" y="20"/>
                </a:cxn>
                <a:cxn ang="0">
                  <a:pos x="0" y="20"/>
                </a:cxn>
                <a:cxn ang="0">
                  <a:pos x="2" y="28"/>
                </a:cxn>
                <a:cxn ang="0">
                  <a:pos x="2" y="28"/>
                </a:cxn>
                <a:cxn ang="0">
                  <a:pos x="8" y="14"/>
                </a:cxn>
                <a:cxn ang="0">
                  <a:pos x="8" y="14"/>
                </a:cxn>
                <a:cxn ang="0">
                  <a:pos x="12" y="8"/>
                </a:cxn>
                <a:cxn ang="0">
                  <a:pos x="12" y="8"/>
                </a:cxn>
                <a:cxn ang="0">
                  <a:pos x="10" y="4"/>
                </a:cxn>
                <a:cxn ang="0">
                  <a:pos x="8" y="0"/>
                </a:cxn>
                <a:cxn ang="0">
                  <a:pos x="8" y="0"/>
                </a:cxn>
                <a:cxn ang="0">
                  <a:pos x="0" y="16"/>
                </a:cxn>
                <a:cxn ang="0">
                  <a:pos x="0" y="16"/>
                </a:cxn>
                <a:cxn ang="0">
                  <a:pos x="0" y="18"/>
                </a:cxn>
                <a:cxn ang="0">
                  <a:pos x="0" y="20"/>
                </a:cxn>
                <a:cxn ang="0">
                  <a:pos x="0" y="20"/>
                </a:cxn>
              </a:cxnLst>
              <a:rect l="0" t="0" r="r" b="b"/>
              <a:pathLst>
                <a:path w="12" h="28">
                  <a:moveTo>
                    <a:pt x="0" y="20"/>
                  </a:moveTo>
                  <a:lnTo>
                    <a:pt x="0" y="20"/>
                  </a:lnTo>
                  <a:lnTo>
                    <a:pt x="2" y="28"/>
                  </a:lnTo>
                  <a:lnTo>
                    <a:pt x="2" y="28"/>
                  </a:lnTo>
                  <a:lnTo>
                    <a:pt x="8" y="14"/>
                  </a:lnTo>
                  <a:lnTo>
                    <a:pt x="8" y="14"/>
                  </a:lnTo>
                  <a:lnTo>
                    <a:pt x="12" y="8"/>
                  </a:lnTo>
                  <a:lnTo>
                    <a:pt x="12" y="8"/>
                  </a:lnTo>
                  <a:lnTo>
                    <a:pt x="10" y="4"/>
                  </a:lnTo>
                  <a:lnTo>
                    <a:pt x="8" y="0"/>
                  </a:lnTo>
                  <a:lnTo>
                    <a:pt x="8" y="0"/>
                  </a:lnTo>
                  <a:lnTo>
                    <a:pt x="0" y="16"/>
                  </a:lnTo>
                  <a:lnTo>
                    <a:pt x="0" y="16"/>
                  </a:lnTo>
                  <a:lnTo>
                    <a:pt x="0" y="18"/>
                  </a:lnTo>
                  <a:lnTo>
                    <a:pt x="0" y="20"/>
                  </a:lnTo>
                  <a:lnTo>
                    <a:pt x="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7" name="Freeform 198"/>
            <p:cNvSpPr/>
            <p:nvPr/>
          </p:nvSpPr>
          <p:spPr bwMode="auto">
            <a:xfrm>
              <a:off x="3325813" y="1084263"/>
              <a:ext cx="15875" cy="44450"/>
            </a:xfrm>
            <a:custGeom>
              <a:avLst/>
              <a:gdLst/>
              <a:ahLst/>
              <a:cxnLst>
                <a:cxn ang="0">
                  <a:pos x="0" y="22"/>
                </a:cxn>
                <a:cxn ang="0">
                  <a:pos x="0" y="22"/>
                </a:cxn>
                <a:cxn ang="0">
                  <a:pos x="2" y="28"/>
                </a:cxn>
                <a:cxn ang="0">
                  <a:pos x="2" y="28"/>
                </a:cxn>
                <a:cxn ang="0">
                  <a:pos x="8" y="22"/>
                </a:cxn>
                <a:cxn ang="0">
                  <a:pos x="10" y="16"/>
                </a:cxn>
                <a:cxn ang="0">
                  <a:pos x="10" y="8"/>
                </a:cxn>
                <a:cxn ang="0">
                  <a:pos x="8" y="0"/>
                </a:cxn>
                <a:cxn ang="0">
                  <a:pos x="8" y="0"/>
                </a:cxn>
                <a:cxn ang="0">
                  <a:pos x="2" y="16"/>
                </a:cxn>
                <a:cxn ang="0">
                  <a:pos x="2" y="16"/>
                </a:cxn>
                <a:cxn ang="0">
                  <a:pos x="0" y="22"/>
                </a:cxn>
                <a:cxn ang="0">
                  <a:pos x="0" y="22"/>
                </a:cxn>
              </a:cxnLst>
              <a:rect l="0" t="0" r="r" b="b"/>
              <a:pathLst>
                <a:path w="10" h="28">
                  <a:moveTo>
                    <a:pt x="0" y="22"/>
                  </a:moveTo>
                  <a:lnTo>
                    <a:pt x="0" y="22"/>
                  </a:lnTo>
                  <a:lnTo>
                    <a:pt x="2" y="28"/>
                  </a:lnTo>
                  <a:lnTo>
                    <a:pt x="2" y="28"/>
                  </a:lnTo>
                  <a:lnTo>
                    <a:pt x="8" y="22"/>
                  </a:lnTo>
                  <a:lnTo>
                    <a:pt x="10" y="16"/>
                  </a:lnTo>
                  <a:lnTo>
                    <a:pt x="10" y="8"/>
                  </a:lnTo>
                  <a:lnTo>
                    <a:pt x="8" y="0"/>
                  </a:lnTo>
                  <a:lnTo>
                    <a:pt x="8" y="0"/>
                  </a:lnTo>
                  <a:lnTo>
                    <a:pt x="2" y="16"/>
                  </a:lnTo>
                  <a:lnTo>
                    <a:pt x="2" y="16"/>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8" name="Freeform 199"/>
            <p:cNvSpPr/>
            <p:nvPr/>
          </p:nvSpPr>
          <p:spPr bwMode="auto">
            <a:xfrm>
              <a:off x="3284538" y="1042988"/>
              <a:ext cx="19050" cy="28575"/>
            </a:xfrm>
            <a:custGeom>
              <a:avLst/>
              <a:gdLst/>
              <a:ahLst/>
              <a:cxnLst>
                <a:cxn ang="0">
                  <a:pos x="12" y="18"/>
                </a:cxn>
                <a:cxn ang="0">
                  <a:pos x="12" y="18"/>
                </a:cxn>
                <a:cxn ang="0">
                  <a:pos x="4" y="0"/>
                </a:cxn>
                <a:cxn ang="0">
                  <a:pos x="4" y="0"/>
                </a:cxn>
                <a:cxn ang="0">
                  <a:pos x="2" y="8"/>
                </a:cxn>
                <a:cxn ang="0">
                  <a:pos x="2" y="8"/>
                </a:cxn>
                <a:cxn ang="0">
                  <a:pos x="0" y="12"/>
                </a:cxn>
                <a:cxn ang="0">
                  <a:pos x="0" y="12"/>
                </a:cxn>
                <a:cxn ang="0">
                  <a:pos x="2" y="14"/>
                </a:cxn>
                <a:cxn ang="0">
                  <a:pos x="2" y="14"/>
                </a:cxn>
                <a:cxn ang="0">
                  <a:pos x="12" y="18"/>
                </a:cxn>
                <a:cxn ang="0">
                  <a:pos x="12" y="18"/>
                </a:cxn>
              </a:cxnLst>
              <a:rect l="0" t="0" r="r" b="b"/>
              <a:pathLst>
                <a:path w="12" h="18">
                  <a:moveTo>
                    <a:pt x="12" y="18"/>
                  </a:moveTo>
                  <a:lnTo>
                    <a:pt x="12" y="18"/>
                  </a:lnTo>
                  <a:lnTo>
                    <a:pt x="4" y="0"/>
                  </a:lnTo>
                  <a:lnTo>
                    <a:pt x="4" y="0"/>
                  </a:lnTo>
                  <a:lnTo>
                    <a:pt x="2" y="8"/>
                  </a:lnTo>
                  <a:lnTo>
                    <a:pt x="2" y="8"/>
                  </a:lnTo>
                  <a:lnTo>
                    <a:pt x="0" y="12"/>
                  </a:lnTo>
                  <a:lnTo>
                    <a:pt x="0" y="12"/>
                  </a:lnTo>
                  <a:lnTo>
                    <a:pt x="2" y="14"/>
                  </a:lnTo>
                  <a:lnTo>
                    <a:pt x="2" y="14"/>
                  </a:lnTo>
                  <a:lnTo>
                    <a:pt x="12" y="18"/>
                  </a:lnTo>
                  <a:lnTo>
                    <a:pt x="1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9" name="Freeform 200"/>
            <p:cNvSpPr/>
            <p:nvPr/>
          </p:nvSpPr>
          <p:spPr bwMode="auto">
            <a:xfrm>
              <a:off x="3281363" y="1068388"/>
              <a:ext cx="28575" cy="25400"/>
            </a:xfrm>
            <a:custGeom>
              <a:avLst/>
              <a:gdLst/>
              <a:ahLst/>
              <a:cxnLst>
                <a:cxn ang="0">
                  <a:pos x="6" y="10"/>
                </a:cxn>
                <a:cxn ang="0">
                  <a:pos x="6" y="10"/>
                </a:cxn>
                <a:cxn ang="0">
                  <a:pos x="14" y="14"/>
                </a:cxn>
                <a:cxn ang="0">
                  <a:pos x="14" y="14"/>
                </a:cxn>
                <a:cxn ang="0">
                  <a:pos x="18" y="16"/>
                </a:cxn>
                <a:cxn ang="0">
                  <a:pos x="18" y="16"/>
                </a:cxn>
                <a:cxn ang="0">
                  <a:pos x="16" y="10"/>
                </a:cxn>
                <a:cxn ang="0">
                  <a:pos x="16" y="10"/>
                </a:cxn>
                <a:cxn ang="0">
                  <a:pos x="16" y="8"/>
                </a:cxn>
                <a:cxn ang="0">
                  <a:pos x="14" y="6"/>
                </a:cxn>
                <a:cxn ang="0">
                  <a:pos x="14" y="6"/>
                </a:cxn>
                <a:cxn ang="0">
                  <a:pos x="2" y="0"/>
                </a:cxn>
                <a:cxn ang="0">
                  <a:pos x="2" y="0"/>
                </a:cxn>
                <a:cxn ang="0">
                  <a:pos x="0" y="4"/>
                </a:cxn>
                <a:cxn ang="0">
                  <a:pos x="2" y="8"/>
                </a:cxn>
                <a:cxn ang="0">
                  <a:pos x="2" y="8"/>
                </a:cxn>
                <a:cxn ang="0">
                  <a:pos x="6" y="10"/>
                </a:cxn>
                <a:cxn ang="0">
                  <a:pos x="6" y="10"/>
                </a:cxn>
              </a:cxnLst>
              <a:rect l="0" t="0" r="r" b="b"/>
              <a:pathLst>
                <a:path w="18" h="16">
                  <a:moveTo>
                    <a:pt x="6" y="10"/>
                  </a:moveTo>
                  <a:lnTo>
                    <a:pt x="6" y="10"/>
                  </a:lnTo>
                  <a:lnTo>
                    <a:pt x="14" y="14"/>
                  </a:lnTo>
                  <a:lnTo>
                    <a:pt x="14" y="14"/>
                  </a:lnTo>
                  <a:lnTo>
                    <a:pt x="18" y="16"/>
                  </a:lnTo>
                  <a:lnTo>
                    <a:pt x="18" y="16"/>
                  </a:lnTo>
                  <a:lnTo>
                    <a:pt x="16" y="10"/>
                  </a:lnTo>
                  <a:lnTo>
                    <a:pt x="16" y="10"/>
                  </a:lnTo>
                  <a:lnTo>
                    <a:pt x="16" y="8"/>
                  </a:lnTo>
                  <a:lnTo>
                    <a:pt x="14" y="6"/>
                  </a:lnTo>
                  <a:lnTo>
                    <a:pt x="14" y="6"/>
                  </a:lnTo>
                  <a:lnTo>
                    <a:pt x="2" y="0"/>
                  </a:lnTo>
                  <a:lnTo>
                    <a:pt x="2" y="0"/>
                  </a:lnTo>
                  <a:lnTo>
                    <a:pt x="0" y="4"/>
                  </a:lnTo>
                  <a:lnTo>
                    <a:pt x="2" y="8"/>
                  </a:lnTo>
                  <a:lnTo>
                    <a:pt x="2" y="8"/>
                  </a:lnTo>
                  <a:lnTo>
                    <a:pt x="6" y="10"/>
                  </a:lnTo>
                  <a:lnTo>
                    <a:pt x="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0" name="Freeform 201"/>
            <p:cNvSpPr/>
            <p:nvPr/>
          </p:nvSpPr>
          <p:spPr bwMode="auto">
            <a:xfrm>
              <a:off x="3281363" y="1084263"/>
              <a:ext cx="34925" cy="31750"/>
            </a:xfrm>
            <a:custGeom>
              <a:avLst/>
              <a:gdLst/>
              <a:ahLst/>
              <a:cxnLst>
                <a:cxn ang="0">
                  <a:pos x="2" y="10"/>
                </a:cxn>
                <a:cxn ang="0">
                  <a:pos x="2" y="10"/>
                </a:cxn>
                <a:cxn ang="0">
                  <a:pos x="10" y="12"/>
                </a:cxn>
                <a:cxn ang="0">
                  <a:pos x="10" y="12"/>
                </a:cxn>
                <a:cxn ang="0">
                  <a:pos x="22" y="20"/>
                </a:cxn>
                <a:cxn ang="0">
                  <a:pos x="22" y="20"/>
                </a:cxn>
                <a:cxn ang="0">
                  <a:pos x="20" y="12"/>
                </a:cxn>
                <a:cxn ang="0">
                  <a:pos x="20" y="12"/>
                </a:cxn>
                <a:cxn ang="0">
                  <a:pos x="18" y="10"/>
                </a:cxn>
                <a:cxn ang="0">
                  <a:pos x="16" y="8"/>
                </a:cxn>
                <a:cxn ang="0">
                  <a:pos x="16" y="8"/>
                </a:cxn>
                <a:cxn ang="0">
                  <a:pos x="0" y="0"/>
                </a:cxn>
                <a:cxn ang="0">
                  <a:pos x="0" y="0"/>
                </a:cxn>
                <a:cxn ang="0">
                  <a:pos x="0" y="6"/>
                </a:cxn>
                <a:cxn ang="0">
                  <a:pos x="2" y="10"/>
                </a:cxn>
                <a:cxn ang="0">
                  <a:pos x="2" y="10"/>
                </a:cxn>
              </a:cxnLst>
              <a:rect l="0" t="0" r="r" b="b"/>
              <a:pathLst>
                <a:path w="22" h="20">
                  <a:moveTo>
                    <a:pt x="2" y="10"/>
                  </a:moveTo>
                  <a:lnTo>
                    <a:pt x="2" y="10"/>
                  </a:lnTo>
                  <a:lnTo>
                    <a:pt x="10" y="12"/>
                  </a:lnTo>
                  <a:lnTo>
                    <a:pt x="10" y="12"/>
                  </a:lnTo>
                  <a:lnTo>
                    <a:pt x="22" y="20"/>
                  </a:lnTo>
                  <a:lnTo>
                    <a:pt x="22" y="20"/>
                  </a:lnTo>
                  <a:lnTo>
                    <a:pt x="20" y="12"/>
                  </a:lnTo>
                  <a:lnTo>
                    <a:pt x="20" y="12"/>
                  </a:lnTo>
                  <a:lnTo>
                    <a:pt x="18" y="10"/>
                  </a:lnTo>
                  <a:lnTo>
                    <a:pt x="16" y="8"/>
                  </a:lnTo>
                  <a:lnTo>
                    <a:pt x="16" y="8"/>
                  </a:lnTo>
                  <a:lnTo>
                    <a:pt x="0" y="0"/>
                  </a:lnTo>
                  <a:lnTo>
                    <a:pt x="0" y="0"/>
                  </a:lnTo>
                  <a:lnTo>
                    <a:pt x="0" y="6"/>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1" name="Freeform 202"/>
            <p:cNvSpPr/>
            <p:nvPr/>
          </p:nvSpPr>
          <p:spPr bwMode="auto">
            <a:xfrm>
              <a:off x="3284538" y="1103313"/>
              <a:ext cx="38100" cy="28575"/>
            </a:xfrm>
            <a:custGeom>
              <a:avLst/>
              <a:gdLst/>
              <a:ahLst/>
              <a:cxnLst>
                <a:cxn ang="0">
                  <a:pos x="22" y="10"/>
                </a:cxn>
                <a:cxn ang="0">
                  <a:pos x="22" y="10"/>
                </a:cxn>
                <a:cxn ang="0">
                  <a:pos x="16" y="8"/>
                </a:cxn>
                <a:cxn ang="0">
                  <a:pos x="16" y="8"/>
                </a:cxn>
                <a:cxn ang="0">
                  <a:pos x="0" y="0"/>
                </a:cxn>
                <a:cxn ang="0">
                  <a:pos x="0" y="0"/>
                </a:cxn>
                <a:cxn ang="0">
                  <a:pos x="4" y="8"/>
                </a:cxn>
                <a:cxn ang="0">
                  <a:pos x="10" y="14"/>
                </a:cxn>
                <a:cxn ang="0">
                  <a:pos x="16" y="18"/>
                </a:cxn>
                <a:cxn ang="0">
                  <a:pos x="24" y="18"/>
                </a:cxn>
                <a:cxn ang="0">
                  <a:pos x="24" y="18"/>
                </a:cxn>
                <a:cxn ang="0">
                  <a:pos x="22" y="10"/>
                </a:cxn>
                <a:cxn ang="0">
                  <a:pos x="22" y="10"/>
                </a:cxn>
              </a:cxnLst>
              <a:rect l="0" t="0" r="r" b="b"/>
              <a:pathLst>
                <a:path w="24" h="18">
                  <a:moveTo>
                    <a:pt x="22" y="10"/>
                  </a:moveTo>
                  <a:lnTo>
                    <a:pt x="22" y="10"/>
                  </a:lnTo>
                  <a:lnTo>
                    <a:pt x="16" y="8"/>
                  </a:lnTo>
                  <a:lnTo>
                    <a:pt x="16" y="8"/>
                  </a:lnTo>
                  <a:lnTo>
                    <a:pt x="0" y="0"/>
                  </a:lnTo>
                  <a:lnTo>
                    <a:pt x="0" y="0"/>
                  </a:lnTo>
                  <a:lnTo>
                    <a:pt x="4" y="8"/>
                  </a:lnTo>
                  <a:lnTo>
                    <a:pt x="10" y="14"/>
                  </a:lnTo>
                  <a:lnTo>
                    <a:pt x="16" y="18"/>
                  </a:lnTo>
                  <a:lnTo>
                    <a:pt x="24" y="18"/>
                  </a:lnTo>
                  <a:lnTo>
                    <a:pt x="24" y="18"/>
                  </a:lnTo>
                  <a:lnTo>
                    <a:pt x="22" y="10"/>
                  </a:lnTo>
                  <a:lnTo>
                    <a:pt x="2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2" name="Freeform 203"/>
            <p:cNvSpPr/>
            <p:nvPr/>
          </p:nvSpPr>
          <p:spPr bwMode="auto">
            <a:xfrm>
              <a:off x="3694113" y="763588"/>
              <a:ext cx="25400" cy="38100"/>
            </a:xfrm>
            <a:custGeom>
              <a:avLst/>
              <a:gdLst/>
              <a:ahLst/>
              <a:cxnLst>
                <a:cxn ang="0">
                  <a:pos x="12" y="24"/>
                </a:cxn>
                <a:cxn ang="0">
                  <a:pos x="12" y="24"/>
                </a:cxn>
                <a:cxn ang="0">
                  <a:pos x="16" y="10"/>
                </a:cxn>
                <a:cxn ang="0">
                  <a:pos x="16" y="10"/>
                </a:cxn>
                <a:cxn ang="0">
                  <a:pos x="16" y="10"/>
                </a:cxn>
                <a:cxn ang="0">
                  <a:pos x="16" y="10"/>
                </a:cxn>
                <a:cxn ang="0">
                  <a:pos x="12" y="6"/>
                </a:cxn>
                <a:cxn ang="0">
                  <a:pos x="12" y="6"/>
                </a:cxn>
                <a:cxn ang="0">
                  <a:pos x="6" y="2"/>
                </a:cxn>
                <a:cxn ang="0">
                  <a:pos x="0" y="0"/>
                </a:cxn>
                <a:cxn ang="0">
                  <a:pos x="0" y="0"/>
                </a:cxn>
                <a:cxn ang="0">
                  <a:pos x="12" y="24"/>
                </a:cxn>
                <a:cxn ang="0">
                  <a:pos x="12" y="24"/>
                </a:cxn>
              </a:cxnLst>
              <a:rect l="0" t="0" r="r" b="b"/>
              <a:pathLst>
                <a:path w="16" h="24">
                  <a:moveTo>
                    <a:pt x="12" y="24"/>
                  </a:moveTo>
                  <a:lnTo>
                    <a:pt x="12" y="24"/>
                  </a:lnTo>
                  <a:lnTo>
                    <a:pt x="16" y="10"/>
                  </a:lnTo>
                  <a:lnTo>
                    <a:pt x="16" y="10"/>
                  </a:lnTo>
                  <a:lnTo>
                    <a:pt x="16" y="10"/>
                  </a:lnTo>
                  <a:lnTo>
                    <a:pt x="16" y="10"/>
                  </a:lnTo>
                  <a:lnTo>
                    <a:pt x="12" y="6"/>
                  </a:lnTo>
                  <a:lnTo>
                    <a:pt x="12" y="6"/>
                  </a:lnTo>
                  <a:lnTo>
                    <a:pt x="6" y="2"/>
                  </a:lnTo>
                  <a:lnTo>
                    <a:pt x="0" y="0"/>
                  </a:lnTo>
                  <a:lnTo>
                    <a:pt x="0" y="0"/>
                  </a:lnTo>
                  <a:lnTo>
                    <a:pt x="12" y="24"/>
                  </a:lnTo>
                  <a:lnTo>
                    <a:pt x="1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3" name="Freeform 204"/>
            <p:cNvSpPr/>
            <p:nvPr/>
          </p:nvSpPr>
          <p:spPr bwMode="auto">
            <a:xfrm>
              <a:off x="3716338" y="779463"/>
              <a:ext cx="22225" cy="47625"/>
            </a:xfrm>
            <a:custGeom>
              <a:avLst/>
              <a:gdLst/>
              <a:ahLst/>
              <a:cxnLst>
                <a:cxn ang="0">
                  <a:pos x="14" y="8"/>
                </a:cxn>
                <a:cxn ang="0">
                  <a:pos x="14" y="8"/>
                </a:cxn>
                <a:cxn ang="0">
                  <a:pos x="10" y="4"/>
                </a:cxn>
                <a:cxn ang="0">
                  <a:pos x="6" y="0"/>
                </a:cxn>
                <a:cxn ang="0">
                  <a:pos x="6" y="0"/>
                </a:cxn>
                <a:cxn ang="0">
                  <a:pos x="0" y="18"/>
                </a:cxn>
                <a:cxn ang="0">
                  <a:pos x="0" y="18"/>
                </a:cxn>
                <a:cxn ang="0">
                  <a:pos x="0" y="20"/>
                </a:cxn>
                <a:cxn ang="0">
                  <a:pos x="2" y="24"/>
                </a:cxn>
                <a:cxn ang="0">
                  <a:pos x="2" y="24"/>
                </a:cxn>
                <a:cxn ang="0">
                  <a:pos x="6" y="30"/>
                </a:cxn>
                <a:cxn ang="0">
                  <a:pos x="6" y="30"/>
                </a:cxn>
                <a:cxn ang="0">
                  <a:pos x="8" y="26"/>
                </a:cxn>
                <a:cxn ang="0">
                  <a:pos x="8" y="26"/>
                </a:cxn>
                <a:cxn ang="0">
                  <a:pos x="12" y="14"/>
                </a:cxn>
                <a:cxn ang="0">
                  <a:pos x="12" y="14"/>
                </a:cxn>
                <a:cxn ang="0">
                  <a:pos x="14" y="8"/>
                </a:cxn>
                <a:cxn ang="0">
                  <a:pos x="14" y="8"/>
                </a:cxn>
              </a:cxnLst>
              <a:rect l="0" t="0" r="r" b="b"/>
              <a:pathLst>
                <a:path w="14" h="30">
                  <a:moveTo>
                    <a:pt x="14" y="8"/>
                  </a:moveTo>
                  <a:lnTo>
                    <a:pt x="14" y="8"/>
                  </a:lnTo>
                  <a:lnTo>
                    <a:pt x="10" y="4"/>
                  </a:lnTo>
                  <a:lnTo>
                    <a:pt x="6" y="0"/>
                  </a:lnTo>
                  <a:lnTo>
                    <a:pt x="6" y="0"/>
                  </a:lnTo>
                  <a:lnTo>
                    <a:pt x="0" y="18"/>
                  </a:lnTo>
                  <a:lnTo>
                    <a:pt x="0" y="18"/>
                  </a:lnTo>
                  <a:lnTo>
                    <a:pt x="0" y="20"/>
                  </a:lnTo>
                  <a:lnTo>
                    <a:pt x="2" y="24"/>
                  </a:lnTo>
                  <a:lnTo>
                    <a:pt x="2" y="24"/>
                  </a:lnTo>
                  <a:lnTo>
                    <a:pt x="6" y="30"/>
                  </a:lnTo>
                  <a:lnTo>
                    <a:pt x="6" y="30"/>
                  </a:lnTo>
                  <a:lnTo>
                    <a:pt x="8" y="26"/>
                  </a:lnTo>
                  <a:lnTo>
                    <a:pt x="8" y="26"/>
                  </a:lnTo>
                  <a:lnTo>
                    <a:pt x="12" y="14"/>
                  </a:lnTo>
                  <a:lnTo>
                    <a:pt x="12" y="14"/>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4" name="Freeform 205"/>
            <p:cNvSpPr/>
            <p:nvPr/>
          </p:nvSpPr>
          <p:spPr bwMode="auto">
            <a:xfrm>
              <a:off x="3729038" y="795338"/>
              <a:ext cx="22225" cy="57150"/>
            </a:xfrm>
            <a:custGeom>
              <a:avLst/>
              <a:gdLst/>
              <a:ahLst/>
              <a:cxnLst>
                <a:cxn ang="0">
                  <a:pos x="14" y="10"/>
                </a:cxn>
                <a:cxn ang="0">
                  <a:pos x="14" y="10"/>
                </a:cxn>
                <a:cxn ang="0">
                  <a:pos x="14" y="8"/>
                </a:cxn>
                <a:cxn ang="0">
                  <a:pos x="14" y="4"/>
                </a:cxn>
                <a:cxn ang="0">
                  <a:pos x="10" y="0"/>
                </a:cxn>
                <a:cxn ang="0">
                  <a:pos x="10" y="0"/>
                </a:cxn>
                <a:cxn ang="0">
                  <a:pos x="2" y="20"/>
                </a:cxn>
                <a:cxn ang="0">
                  <a:pos x="2" y="20"/>
                </a:cxn>
                <a:cxn ang="0">
                  <a:pos x="0" y="24"/>
                </a:cxn>
                <a:cxn ang="0">
                  <a:pos x="0" y="26"/>
                </a:cxn>
                <a:cxn ang="0">
                  <a:pos x="0" y="26"/>
                </a:cxn>
                <a:cxn ang="0">
                  <a:pos x="6" y="36"/>
                </a:cxn>
                <a:cxn ang="0">
                  <a:pos x="6" y="36"/>
                </a:cxn>
                <a:cxn ang="0">
                  <a:pos x="12" y="20"/>
                </a:cxn>
                <a:cxn ang="0">
                  <a:pos x="12" y="20"/>
                </a:cxn>
                <a:cxn ang="0">
                  <a:pos x="14" y="10"/>
                </a:cxn>
                <a:cxn ang="0">
                  <a:pos x="14" y="10"/>
                </a:cxn>
              </a:cxnLst>
              <a:rect l="0" t="0" r="r" b="b"/>
              <a:pathLst>
                <a:path w="14" h="36">
                  <a:moveTo>
                    <a:pt x="14" y="10"/>
                  </a:moveTo>
                  <a:lnTo>
                    <a:pt x="14" y="10"/>
                  </a:lnTo>
                  <a:lnTo>
                    <a:pt x="14" y="8"/>
                  </a:lnTo>
                  <a:lnTo>
                    <a:pt x="14" y="4"/>
                  </a:lnTo>
                  <a:lnTo>
                    <a:pt x="10" y="0"/>
                  </a:lnTo>
                  <a:lnTo>
                    <a:pt x="10" y="0"/>
                  </a:lnTo>
                  <a:lnTo>
                    <a:pt x="2" y="20"/>
                  </a:lnTo>
                  <a:lnTo>
                    <a:pt x="2" y="20"/>
                  </a:lnTo>
                  <a:lnTo>
                    <a:pt x="0" y="24"/>
                  </a:lnTo>
                  <a:lnTo>
                    <a:pt x="0" y="26"/>
                  </a:lnTo>
                  <a:lnTo>
                    <a:pt x="0" y="26"/>
                  </a:lnTo>
                  <a:lnTo>
                    <a:pt x="6" y="36"/>
                  </a:lnTo>
                  <a:lnTo>
                    <a:pt x="6" y="36"/>
                  </a:lnTo>
                  <a:lnTo>
                    <a:pt x="12" y="20"/>
                  </a:lnTo>
                  <a:lnTo>
                    <a:pt x="12" y="20"/>
                  </a:lnTo>
                  <a:lnTo>
                    <a:pt x="14" y="10"/>
                  </a:lnTo>
                  <a:lnTo>
                    <a:pt x="1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nvGrpSpPr>
            <p:cNvPr id="585" name="Group 407"/>
            <p:cNvGrpSpPr/>
            <p:nvPr/>
          </p:nvGrpSpPr>
          <p:grpSpPr bwMode="auto">
            <a:xfrm>
              <a:off x="3290888" y="576263"/>
              <a:ext cx="1260475" cy="1409700"/>
              <a:chOff x="2073" y="363"/>
              <a:chExt cx="794" cy="888"/>
            </a:xfrm>
            <a:grpFill/>
          </p:grpSpPr>
          <p:sp>
            <p:nvSpPr>
              <p:cNvPr id="631" name="Freeform 207"/>
              <p:cNvSpPr/>
              <p:nvPr/>
            </p:nvSpPr>
            <p:spPr bwMode="auto">
              <a:xfrm>
                <a:off x="2357" y="513"/>
                <a:ext cx="12" cy="38"/>
              </a:xfrm>
              <a:custGeom>
                <a:avLst/>
                <a:gdLst/>
                <a:ahLst/>
                <a:cxnLst>
                  <a:cxn ang="0">
                    <a:pos x="10" y="0"/>
                  </a:cxn>
                  <a:cxn ang="0">
                    <a:pos x="10" y="0"/>
                  </a:cxn>
                  <a:cxn ang="0">
                    <a:pos x="2" y="22"/>
                  </a:cxn>
                  <a:cxn ang="0">
                    <a:pos x="2" y="22"/>
                  </a:cxn>
                  <a:cxn ang="0">
                    <a:pos x="0" y="26"/>
                  </a:cxn>
                  <a:cxn ang="0">
                    <a:pos x="0" y="28"/>
                  </a:cxn>
                  <a:cxn ang="0">
                    <a:pos x="0" y="28"/>
                  </a:cxn>
                  <a:cxn ang="0">
                    <a:pos x="4" y="38"/>
                  </a:cxn>
                  <a:cxn ang="0">
                    <a:pos x="4" y="38"/>
                  </a:cxn>
                  <a:cxn ang="0">
                    <a:pos x="10" y="30"/>
                  </a:cxn>
                  <a:cxn ang="0">
                    <a:pos x="12" y="20"/>
                  </a:cxn>
                  <a:cxn ang="0">
                    <a:pos x="12" y="10"/>
                  </a:cxn>
                  <a:cxn ang="0">
                    <a:pos x="10" y="0"/>
                  </a:cxn>
                  <a:cxn ang="0">
                    <a:pos x="10" y="0"/>
                  </a:cxn>
                </a:cxnLst>
                <a:rect l="0" t="0" r="r" b="b"/>
                <a:pathLst>
                  <a:path w="12" h="38">
                    <a:moveTo>
                      <a:pt x="10" y="0"/>
                    </a:moveTo>
                    <a:lnTo>
                      <a:pt x="10" y="0"/>
                    </a:lnTo>
                    <a:lnTo>
                      <a:pt x="2" y="22"/>
                    </a:lnTo>
                    <a:lnTo>
                      <a:pt x="2" y="22"/>
                    </a:lnTo>
                    <a:lnTo>
                      <a:pt x="0" y="26"/>
                    </a:lnTo>
                    <a:lnTo>
                      <a:pt x="0" y="28"/>
                    </a:lnTo>
                    <a:lnTo>
                      <a:pt x="0" y="28"/>
                    </a:lnTo>
                    <a:lnTo>
                      <a:pt x="4" y="38"/>
                    </a:lnTo>
                    <a:lnTo>
                      <a:pt x="4" y="38"/>
                    </a:lnTo>
                    <a:lnTo>
                      <a:pt x="10" y="30"/>
                    </a:lnTo>
                    <a:lnTo>
                      <a:pt x="12" y="20"/>
                    </a:lnTo>
                    <a:lnTo>
                      <a:pt x="12" y="10"/>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2" name="Freeform 208"/>
              <p:cNvSpPr/>
              <p:nvPr/>
            </p:nvSpPr>
            <p:spPr bwMode="auto">
              <a:xfrm>
                <a:off x="2321" y="481"/>
                <a:ext cx="14" cy="26"/>
              </a:xfrm>
              <a:custGeom>
                <a:avLst/>
                <a:gdLst/>
                <a:ahLst/>
                <a:cxnLst>
                  <a:cxn ang="0">
                    <a:pos x="2" y="12"/>
                  </a:cxn>
                  <a:cxn ang="0">
                    <a:pos x="2" y="12"/>
                  </a:cxn>
                  <a:cxn ang="0">
                    <a:pos x="0" y="20"/>
                  </a:cxn>
                  <a:cxn ang="0">
                    <a:pos x="0" y="20"/>
                  </a:cxn>
                  <a:cxn ang="0">
                    <a:pos x="2" y="20"/>
                  </a:cxn>
                  <a:cxn ang="0">
                    <a:pos x="2" y="20"/>
                  </a:cxn>
                  <a:cxn ang="0">
                    <a:pos x="14" y="26"/>
                  </a:cxn>
                  <a:cxn ang="0">
                    <a:pos x="14" y="26"/>
                  </a:cxn>
                  <a:cxn ang="0">
                    <a:pos x="4" y="0"/>
                  </a:cxn>
                  <a:cxn ang="0">
                    <a:pos x="4" y="0"/>
                  </a:cxn>
                  <a:cxn ang="0">
                    <a:pos x="2" y="6"/>
                  </a:cxn>
                  <a:cxn ang="0">
                    <a:pos x="2" y="12"/>
                  </a:cxn>
                  <a:cxn ang="0">
                    <a:pos x="2" y="12"/>
                  </a:cxn>
                </a:cxnLst>
                <a:rect l="0" t="0" r="r" b="b"/>
                <a:pathLst>
                  <a:path w="14" h="26">
                    <a:moveTo>
                      <a:pt x="2" y="12"/>
                    </a:moveTo>
                    <a:lnTo>
                      <a:pt x="2" y="12"/>
                    </a:lnTo>
                    <a:lnTo>
                      <a:pt x="0" y="20"/>
                    </a:lnTo>
                    <a:lnTo>
                      <a:pt x="0" y="20"/>
                    </a:lnTo>
                    <a:lnTo>
                      <a:pt x="2" y="20"/>
                    </a:lnTo>
                    <a:lnTo>
                      <a:pt x="2" y="20"/>
                    </a:lnTo>
                    <a:lnTo>
                      <a:pt x="14" y="26"/>
                    </a:lnTo>
                    <a:lnTo>
                      <a:pt x="14" y="26"/>
                    </a:lnTo>
                    <a:lnTo>
                      <a:pt x="4" y="0"/>
                    </a:lnTo>
                    <a:lnTo>
                      <a:pt x="4" y="0"/>
                    </a:lnTo>
                    <a:lnTo>
                      <a:pt x="2"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3" name="Freeform 209"/>
              <p:cNvSpPr/>
              <p:nvPr/>
            </p:nvSpPr>
            <p:spPr bwMode="auto">
              <a:xfrm>
                <a:off x="2319" y="503"/>
                <a:ext cx="24" cy="20"/>
              </a:xfrm>
              <a:custGeom>
                <a:avLst/>
                <a:gdLst/>
                <a:ahLst/>
                <a:cxnLst>
                  <a:cxn ang="0">
                    <a:pos x="18" y="8"/>
                  </a:cxn>
                  <a:cxn ang="0">
                    <a:pos x="18" y="8"/>
                  </a:cxn>
                  <a:cxn ang="0">
                    <a:pos x="2" y="0"/>
                  </a:cxn>
                  <a:cxn ang="0">
                    <a:pos x="2" y="0"/>
                  </a:cxn>
                  <a:cxn ang="0">
                    <a:pos x="0" y="6"/>
                  </a:cxn>
                  <a:cxn ang="0">
                    <a:pos x="0" y="12"/>
                  </a:cxn>
                  <a:cxn ang="0">
                    <a:pos x="0" y="12"/>
                  </a:cxn>
                  <a:cxn ang="0">
                    <a:pos x="8" y="14"/>
                  </a:cxn>
                  <a:cxn ang="0">
                    <a:pos x="8" y="14"/>
                  </a:cxn>
                  <a:cxn ang="0">
                    <a:pos x="18" y="18"/>
                  </a:cxn>
                  <a:cxn ang="0">
                    <a:pos x="18" y="18"/>
                  </a:cxn>
                  <a:cxn ang="0">
                    <a:pos x="24" y="20"/>
                  </a:cxn>
                  <a:cxn ang="0">
                    <a:pos x="24" y="20"/>
                  </a:cxn>
                  <a:cxn ang="0">
                    <a:pos x="20" y="14"/>
                  </a:cxn>
                  <a:cxn ang="0">
                    <a:pos x="20" y="14"/>
                  </a:cxn>
                  <a:cxn ang="0">
                    <a:pos x="20" y="10"/>
                  </a:cxn>
                  <a:cxn ang="0">
                    <a:pos x="18" y="8"/>
                  </a:cxn>
                  <a:cxn ang="0">
                    <a:pos x="18" y="8"/>
                  </a:cxn>
                </a:cxnLst>
                <a:rect l="0" t="0" r="r" b="b"/>
                <a:pathLst>
                  <a:path w="24" h="20">
                    <a:moveTo>
                      <a:pt x="18" y="8"/>
                    </a:moveTo>
                    <a:lnTo>
                      <a:pt x="18" y="8"/>
                    </a:lnTo>
                    <a:lnTo>
                      <a:pt x="2" y="0"/>
                    </a:lnTo>
                    <a:lnTo>
                      <a:pt x="2" y="0"/>
                    </a:lnTo>
                    <a:lnTo>
                      <a:pt x="0" y="6"/>
                    </a:lnTo>
                    <a:lnTo>
                      <a:pt x="0" y="12"/>
                    </a:lnTo>
                    <a:lnTo>
                      <a:pt x="0" y="12"/>
                    </a:lnTo>
                    <a:lnTo>
                      <a:pt x="8" y="14"/>
                    </a:lnTo>
                    <a:lnTo>
                      <a:pt x="8" y="14"/>
                    </a:lnTo>
                    <a:lnTo>
                      <a:pt x="18" y="18"/>
                    </a:lnTo>
                    <a:lnTo>
                      <a:pt x="18" y="18"/>
                    </a:lnTo>
                    <a:lnTo>
                      <a:pt x="24" y="20"/>
                    </a:lnTo>
                    <a:lnTo>
                      <a:pt x="24" y="20"/>
                    </a:lnTo>
                    <a:lnTo>
                      <a:pt x="20" y="14"/>
                    </a:lnTo>
                    <a:lnTo>
                      <a:pt x="20" y="14"/>
                    </a:lnTo>
                    <a:lnTo>
                      <a:pt x="20" y="10"/>
                    </a:lnTo>
                    <a:lnTo>
                      <a:pt x="18" y="8"/>
                    </a:lnTo>
                    <a:lnTo>
                      <a:pt x="1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4" name="Freeform 210"/>
              <p:cNvSpPr/>
              <p:nvPr/>
            </p:nvSpPr>
            <p:spPr bwMode="auto">
              <a:xfrm>
                <a:off x="2319" y="519"/>
                <a:ext cx="30" cy="22"/>
              </a:xfrm>
              <a:custGeom>
                <a:avLst/>
                <a:gdLst/>
                <a:ahLst/>
                <a:cxnLst>
                  <a:cxn ang="0">
                    <a:pos x="20" y="8"/>
                  </a:cxn>
                  <a:cxn ang="0">
                    <a:pos x="20" y="8"/>
                  </a:cxn>
                  <a:cxn ang="0">
                    <a:pos x="0" y="0"/>
                  </a:cxn>
                  <a:cxn ang="0">
                    <a:pos x="0" y="0"/>
                  </a:cxn>
                  <a:cxn ang="0">
                    <a:pos x="2" y="6"/>
                  </a:cxn>
                  <a:cxn ang="0">
                    <a:pos x="2" y="8"/>
                  </a:cxn>
                  <a:cxn ang="0">
                    <a:pos x="4" y="10"/>
                  </a:cxn>
                  <a:cxn ang="0">
                    <a:pos x="4" y="10"/>
                  </a:cxn>
                  <a:cxn ang="0">
                    <a:pos x="12" y="14"/>
                  </a:cxn>
                  <a:cxn ang="0">
                    <a:pos x="12" y="14"/>
                  </a:cxn>
                  <a:cxn ang="0">
                    <a:pos x="30" y="22"/>
                  </a:cxn>
                  <a:cxn ang="0">
                    <a:pos x="30" y="22"/>
                  </a:cxn>
                  <a:cxn ang="0">
                    <a:pos x="26" y="12"/>
                  </a:cxn>
                  <a:cxn ang="0">
                    <a:pos x="26" y="12"/>
                  </a:cxn>
                  <a:cxn ang="0">
                    <a:pos x="24" y="8"/>
                  </a:cxn>
                  <a:cxn ang="0">
                    <a:pos x="20" y="8"/>
                  </a:cxn>
                  <a:cxn ang="0">
                    <a:pos x="20" y="8"/>
                  </a:cxn>
                </a:cxnLst>
                <a:rect l="0" t="0" r="r" b="b"/>
                <a:pathLst>
                  <a:path w="30" h="22">
                    <a:moveTo>
                      <a:pt x="20" y="8"/>
                    </a:moveTo>
                    <a:lnTo>
                      <a:pt x="20" y="8"/>
                    </a:lnTo>
                    <a:lnTo>
                      <a:pt x="0" y="0"/>
                    </a:lnTo>
                    <a:lnTo>
                      <a:pt x="0" y="0"/>
                    </a:lnTo>
                    <a:lnTo>
                      <a:pt x="2" y="6"/>
                    </a:lnTo>
                    <a:lnTo>
                      <a:pt x="2" y="8"/>
                    </a:lnTo>
                    <a:lnTo>
                      <a:pt x="4" y="10"/>
                    </a:lnTo>
                    <a:lnTo>
                      <a:pt x="4" y="10"/>
                    </a:lnTo>
                    <a:lnTo>
                      <a:pt x="12" y="14"/>
                    </a:lnTo>
                    <a:lnTo>
                      <a:pt x="12" y="14"/>
                    </a:lnTo>
                    <a:lnTo>
                      <a:pt x="30" y="22"/>
                    </a:lnTo>
                    <a:lnTo>
                      <a:pt x="30" y="22"/>
                    </a:lnTo>
                    <a:lnTo>
                      <a:pt x="26" y="12"/>
                    </a:lnTo>
                    <a:lnTo>
                      <a:pt x="26" y="12"/>
                    </a:lnTo>
                    <a:lnTo>
                      <a:pt x="24" y="8"/>
                    </a:lnTo>
                    <a:lnTo>
                      <a:pt x="20" y="8"/>
                    </a:lnTo>
                    <a:lnTo>
                      <a:pt x="2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5" name="Freeform 211"/>
              <p:cNvSpPr/>
              <p:nvPr/>
            </p:nvSpPr>
            <p:spPr bwMode="auto">
              <a:xfrm>
                <a:off x="2323" y="533"/>
                <a:ext cx="32" cy="22"/>
              </a:xfrm>
              <a:custGeom>
                <a:avLst/>
                <a:gdLst/>
                <a:ahLst/>
                <a:cxnLst>
                  <a:cxn ang="0">
                    <a:pos x="28" y="12"/>
                  </a:cxn>
                  <a:cxn ang="0">
                    <a:pos x="28" y="12"/>
                  </a:cxn>
                  <a:cxn ang="0">
                    <a:pos x="24" y="10"/>
                  </a:cxn>
                  <a:cxn ang="0">
                    <a:pos x="22" y="8"/>
                  </a:cxn>
                  <a:cxn ang="0">
                    <a:pos x="22" y="8"/>
                  </a:cxn>
                  <a:cxn ang="0">
                    <a:pos x="0" y="0"/>
                  </a:cxn>
                  <a:cxn ang="0">
                    <a:pos x="0" y="0"/>
                  </a:cxn>
                  <a:cxn ang="0">
                    <a:pos x="6" y="8"/>
                  </a:cxn>
                  <a:cxn ang="0">
                    <a:pos x="12" y="16"/>
                  </a:cxn>
                  <a:cxn ang="0">
                    <a:pos x="22" y="20"/>
                  </a:cxn>
                  <a:cxn ang="0">
                    <a:pos x="32" y="22"/>
                  </a:cxn>
                  <a:cxn ang="0">
                    <a:pos x="32" y="22"/>
                  </a:cxn>
                  <a:cxn ang="0">
                    <a:pos x="28" y="12"/>
                  </a:cxn>
                  <a:cxn ang="0">
                    <a:pos x="28" y="12"/>
                  </a:cxn>
                </a:cxnLst>
                <a:rect l="0" t="0" r="r" b="b"/>
                <a:pathLst>
                  <a:path w="32" h="22">
                    <a:moveTo>
                      <a:pt x="28" y="12"/>
                    </a:moveTo>
                    <a:lnTo>
                      <a:pt x="28" y="12"/>
                    </a:lnTo>
                    <a:lnTo>
                      <a:pt x="24" y="10"/>
                    </a:lnTo>
                    <a:lnTo>
                      <a:pt x="22" y="8"/>
                    </a:lnTo>
                    <a:lnTo>
                      <a:pt x="22" y="8"/>
                    </a:lnTo>
                    <a:lnTo>
                      <a:pt x="0" y="0"/>
                    </a:lnTo>
                    <a:lnTo>
                      <a:pt x="0" y="0"/>
                    </a:lnTo>
                    <a:lnTo>
                      <a:pt x="6" y="8"/>
                    </a:lnTo>
                    <a:lnTo>
                      <a:pt x="12" y="16"/>
                    </a:lnTo>
                    <a:lnTo>
                      <a:pt x="22" y="20"/>
                    </a:lnTo>
                    <a:lnTo>
                      <a:pt x="32" y="22"/>
                    </a:lnTo>
                    <a:lnTo>
                      <a:pt x="32" y="22"/>
                    </a:lnTo>
                    <a:lnTo>
                      <a:pt x="28" y="12"/>
                    </a:lnTo>
                    <a:lnTo>
                      <a:pt x="2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6" name="Freeform 212"/>
              <p:cNvSpPr/>
              <p:nvPr/>
            </p:nvSpPr>
            <p:spPr bwMode="auto">
              <a:xfrm>
                <a:off x="2177" y="629"/>
                <a:ext cx="24" cy="18"/>
              </a:xfrm>
              <a:custGeom>
                <a:avLst/>
                <a:gdLst/>
                <a:ahLst/>
                <a:cxnLst>
                  <a:cxn ang="0">
                    <a:pos x="10" y="0"/>
                  </a:cxn>
                  <a:cxn ang="0">
                    <a:pos x="10" y="0"/>
                  </a:cxn>
                  <a:cxn ang="0">
                    <a:pos x="8" y="0"/>
                  </a:cxn>
                  <a:cxn ang="0">
                    <a:pos x="8" y="0"/>
                  </a:cxn>
                  <a:cxn ang="0">
                    <a:pos x="6" y="6"/>
                  </a:cxn>
                  <a:cxn ang="0">
                    <a:pos x="6" y="6"/>
                  </a:cxn>
                  <a:cxn ang="0">
                    <a:pos x="2" y="12"/>
                  </a:cxn>
                  <a:cxn ang="0">
                    <a:pos x="0" y="18"/>
                  </a:cxn>
                  <a:cxn ang="0">
                    <a:pos x="0" y="18"/>
                  </a:cxn>
                  <a:cxn ang="0">
                    <a:pos x="24" y="4"/>
                  </a:cxn>
                  <a:cxn ang="0">
                    <a:pos x="24" y="4"/>
                  </a:cxn>
                  <a:cxn ang="0">
                    <a:pos x="10" y="0"/>
                  </a:cxn>
                  <a:cxn ang="0">
                    <a:pos x="10" y="0"/>
                  </a:cxn>
                </a:cxnLst>
                <a:rect l="0" t="0" r="r" b="b"/>
                <a:pathLst>
                  <a:path w="24" h="18">
                    <a:moveTo>
                      <a:pt x="10" y="0"/>
                    </a:moveTo>
                    <a:lnTo>
                      <a:pt x="10" y="0"/>
                    </a:lnTo>
                    <a:lnTo>
                      <a:pt x="8" y="0"/>
                    </a:lnTo>
                    <a:lnTo>
                      <a:pt x="8" y="0"/>
                    </a:lnTo>
                    <a:lnTo>
                      <a:pt x="6" y="6"/>
                    </a:lnTo>
                    <a:lnTo>
                      <a:pt x="6" y="6"/>
                    </a:lnTo>
                    <a:lnTo>
                      <a:pt x="2" y="12"/>
                    </a:lnTo>
                    <a:lnTo>
                      <a:pt x="0" y="18"/>
                    </a:lnTo>
                    <a:lnTo>
                      <a:pt x="0" y="18"/>
                    </a:lnTo>
                    <a:lnTo>
                      <a:pt x="24" y="4"/>
                    </a:lnTo>
                    <a:lnTo>
                      <a:pt x="24"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7" name="Freeform 213"/>
              <p:cNvSpPr/>
              <p:nvPr/>
            </p:nvSpPr>
            <p:spPr bwMode="auto">
              <a:xfrm>
                <a:off x="2187" y="617"/>
                <a:ext cx="32" cy="12"/>
              </a:xfrm>
              <a:custGeom>
                <a:avLst/>
                <a:gdLst/>
                <a:ahLst/>
                <a:cxnLst>
                  <a:cxn ang="0">
                    <a:pos x="32" y="6"/>
                  </a:cxn>
                  <a:cxn ang="0">
                    <a:pos x="32" y="6"/>
                  </a:cxn>
                  <a:cxn ang="0">
                    <a:pos x="26" y="4"/>
                  </a:cxn>
                  <a:cxn ang="0">
                    <a:pos x="26" y="4"/>
                  </a:cxn>
                  <a:cxn ang="0">
                    <a:pos x="14" y="0"/>
                  </a:cxn>
                  <a:cxn ang="0">
                    <a:pos x="14" y="0"/>
                  </a:cxn>
                  <a:cxn ang="0">
                    <a:pos x="6" y="0"/>
                  </a:cxn>
                  <a:cxn ang="0">
                    <a:pos x="6" y="0"/>
                  </a:cxn>
                  <a:cxn ang="0">
                    <a:pos x="4" y="0"/>
                  </a:cxn>
                  <a:cxn ang="0">
                    <a:pos x="2" y="4"/>
                  </a:cxn>
                  <a:cxn ang="0">
                    <a:pos x="0" y="8"/>
                  </a:cxn>
                  <a:cxn ang="0">
                    <a:pos x="0" y="8"/>
                  </a:cxn>
                  <a:cxn ang="0">
                    <a:pos x="18" y="12"/>
                  </a:cxn>
                  <a:cxn ang="0">
                    <a:pos x="18" y="12"/>
                  </a:cxn>
                  <a:cxn ang="0">
                    <a:pos x="22" y="12"/>
                  </a:cxn>
                  <a:cxn ang="0">
                    <a:pos x="24" y="10"/>
                  </a:cxn>
                  <a:cxn ang="0">
                    <a:pos x="24" y="10"/>
                  </a:cxn>
                  <a:cxn ang="0">
                    <a:pos x="32" y="6"/>
                  </a:cxn>
                  <a:cxn ang="0">
                    <a:pos x="32" y="6"/>
                  </a:cxn>
                </a:cxnLst>
                <a:rect l="0" t="0" r="r" b="b"/>
                <a:pathLst>
                  <a:path w="32" h="12">
                    <a:moveTo>
                      <a:pt x="32" y="6"/>
                    </a:moveTo>
                    <a:lnTo>
                      <a:pt x="32" y="6"/>
                    </a:lnTo>
                    <a:lnTo>
                      <a:pt x="26" y="4"/>
                    </a:lnTo>
                    <a:lnTo>
                      <a:pt x="26" y="4"/>
                    </a:lnTo>
                    <a:lnTo>
                      <a:pt x="14" y="0"/>
                    </a:lnTo>
                    <a:lnTo>
                      <a:pt x="14" y="0"/>
                    </a:lnTo>
                    <a:lnTo>
                      <a:pt x="6" y="0"/>
                    </a:lnTo>
                    <a:lnTo>
                      <a:pt x="6" y="0"/>
                    </a:lnTo>
                    <a:lnTo>
                      <a:pt x="4" y="0"/>
                    </a:lnTo>
                    <a:lnTo>
                      <a:pt x="2" y="4"/>
                    </a:lnTo>
                    <a:lnTo>
                      <a:pt x="0" y="8"/>
                    </a:lnTo>
                    <a:lnTo>
                      <a:pt x="0" y="8"/>
                    </a:lnTo>
                    <a:lnTo>
                      <a:pt x="18" y="12"/>
                    </a:lnTo>
                    <a:lnTo>
                      <a:pt x="18" y="12"/>
                    </a:lnTo>
                    <a:lnTo>
                      <a:pt x="22" y="12"/>
                    </a:lnTo>
                    <a:lnTo>
                      <a:pt x="24" y="10"/>
                    </a:lnTo>
                    <a:lnTo>
                      <a:pt x="24" y="10"/>
                    </a:lnTo>
                    <a:lnTo>
                      <a:pt x="32" y="6"/>
                    </a:lnTo>
                    <a:lnTo>
                      <a:pt x="32"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8" name="Freeform 214"/>
              <p:cNvSpPr/>
              <p:nvPr/>
            </p:nvSpPr>
            <p:spPr bwMode="auto">
              <a:xfrm>
                <a:off x="2195" y="605"/>
                <a:ext cx="40" cy="14"/>
              </a:xfrm>
              <a:custGeom>
                <a:avLst/>
                <a:gdLst/>
                <a:ahLst/>
                <a:cxnLst>
                  <a:cxn ang="0">
                    <a:pos x="10" y="0"/>
                  </a:cxn>
                  <a:cxn ang="0">
                    <a:pos x="10" y="0"/>
                  </a:cxn>
                  <a:cxn ang="0">
                    <a:pos x="8" y="0"/>
                  </a:cxn>
                  <a:cxn ang="0">
                    <a:pos x="4" y="2"/>
                  </a:cxn>
                  <a:cxn ang="0">
                    <a:pos x="0" y="8"/>
                  </a:cxn>
                  <a:cxn ang="0">
                    <a:pos x="0" y="8"/>
                  </a:cxn>
                  <a:cxn ang="0">
                    <a:pos x="24" y="14"/>
                  </a:cxn>
                  <a:cxn ang="0">
                    <a:pos x="24" y="14"/>
                  </a:cxn>
                  <a:cxn ang="0">
                    <a:pos x="26" y="14"/>
                  </a:cxn>
                  <a:cxn ang="0">
                    <a:pos x="30" y="14"/>
                  </a:cxn>
                  <a:cxn ang="0">
                    <a:pos x="30" y="14"/>
                  </a:cxn>
                  <a:cxn ang="0">
                    <a:pos x="40" y="8"/>
                  </a:cxn>
                  <a:cxn ang="0">
                    <a:pos x="40" y="8"/>
                  </a:cxn>
                  <a:cxn ang="0">
                    <a:pos x="20" y="2"/>
                  </a:cxn>
                  <a:cxn ang="0">
                    <a:pos x="20" y="2"/>
                  </a:cxn>
                  <a:cxn ang="0">
                    <a:pos x="10" y="0"/>
                  </a:cxn>
                  <a:cxn ang="0">
                    <a:pos x="10" y="0"/>
                  </a:cxn>
                </a:cxnLst>
                <a:rect l="0" t="0" r="r" b="b"/>
                <a:pathLst>
                  <a:path w="40" h="14">
                    <a:moveTo>
                      <a:pt x="10" y="0"/>
                    </a:moveTo>
                    <a:lnTo>
                      <a:pt x="10" y="0"/>
                    </a:lnTo>
                    <a:lnTo>
                      <a:pt x="8" y="0"/>
                    </a:lnTo>
                    <a:lnTo>
                      <a:pt x="4" y="2"/>
                    </a:lnTo>
                    <a:lnTo>
                      <a:pt x="0" y="8"/>
                    </a:lnTo>
                    <a:lnTo>
                      <a:pt x="0" y="8"/>
                    </a:lnTo>
                    <a:lnTo>
                      <a:pt x="24" y="14"/>
                    </a:lnTo>
                    <a:lnTo>
                      <a:pt x="24" y="14"/>
                    </a:lnTo>
                    <a:lnTo>
                      <a:pt x="26" y="14"/>
                    </a:lnTo>
                    <a:lnTo>
                      <a:pt x="30" y="14"/>
                    </a:lnTo>
                    <a:lnTo>
                      <a:pt x="30" y="14"/>
                    </a:lnTo>
                    <a:lnTo>
                      <a:pt x="40" y="8"/>
                    </a:lnTo>
                    <a:lnTo>
                      <a:pt x="40" y="8"/>
                    </a:lnTo>
                    <a:lnTo>
                      <a:pt x="20" y="2"/>
                    </a:lnTo>
                    <a:lnTo>
                      <a:pt x="20" y="2"/>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9" name="Freeform 215"/>
              <p:cNvSpPr/>
              <p:nvPr/>
            </p:nvSpPr>
            <p:spPr bwMode="auto">
              <a:xfrm>
                <a:off x="2207" y="597"/>
                <a:ext cx="42" cy="12"/>
              </a:xfrm>
              <a:custGeom>
                <a:avLst/>
                <a:gdLst/>
                <a:ahLst/>
                <a:cxnLst>
                  <a:cxn ang="0">
                    <a:pos x="0" y="6"/>
                  </a:cxn>
                  <a:cxn ang="0">
                    <a:pos x="0" y="6"/>
                  </a:cxn>
                  <a:cxn ang="0">
                    <a:pos x="24" y="10"/>
                  </a:cxn>
                  <a:cxn ang="0">
                    <a:pos x="24" y="10"/>
                  </a:cxn>
                  <a:cxn ang="0">
                    <a:pos x="28" y="12"/>
                  </a:cxn>
                  <a:cxn ang="0">
                    <a:pos x="32" y="12"/>
                  </a:cxn>
                  <a:cxn ang="0">
                    <a:pos x="32" y="12"/>
                  </a:cxn>
                  <a:cxn ang="0">
                    <a:pos x="42" y="6"/>
                  </a:cxn>
                  <a:cxn ang="0">
                    <a:pos x="42" y="6"/>
                  </a:cxn>
                  <a:cxn ang="0">
                    <a:pos x="32" y="2"/>
                  </a:cxn>
                  <a:cxn ang="0">
                    <a:pos x="22" y="0"/>
                  </a:cxn>
                  <a:cxn ang="0">
                    <a:pos x="10" y="0"/>
                  </a:cxn>
                  <a:cxn ang="0">
                    <a:pos x="0" y="6"/>
                  </a:cxn>
                  <a:cxn ang="0">
                    <a:pos x="0" y="6"/>
                  </a:cxn>
                </a:cxnLst>
                <a:rect l="0" t="0" r="r" b="b"/>
                <a:pathLst>
                  <a:path w="42" h="12">
                    <a:moveTo>
                      <a:pt x="0" y="6"/>
                    </a:moveTo>
                    <a:lnTo>
                      <a:pt x="0" y="6"/>
                    </a:lnTo>
                    <a:lnTo>
                      <a:pt x="24" y="10"/>
                    </a:lnTo>
                    <a:lnTo>
                      <a:pt x="24" y="10"/>
                    </a:lnTo>
                    <a:lnTo>
                      <a:pt x="28" y="12"/>
                    </a:lnTo>
                    <a:lnTo>
                      <a:pt x="32" y="12"/>
                    </a:lnTo>
                    <a:lnTo>
                      <a:pt x="32" y="12"/>
                    </a:lnTo>
                    <a:lnTo>
                      <a:pt x="42" y="6"/>
                    </a:lnTo>
                    <a:lnTo>
                      <a:pt x="42" y="6"/>
                    </a:lnTo>
                    <a:lnTo>
                      <a:pt x="32" y="2"/>
                    </a:lnTo>
                    <a:lnTo>
                      <a:pt x="22" y="0"/>
                    </a:lnTo>
                    <a:lnTo>
                      <a:pt x="10"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0" name="Freeform 216"/>
              <p:cNvSpPr/>
              <p:nvPr/>
            </p:nvSpPr>
            <p:spPr bwMode="auto">
              <a:xfrm>
                <a:off x="2179" y="637"/>
                <a:ext cx="24" cy="16"/>
              </a:xfrm>
              <a:custGeom>
                <a:avLst/>
                <a:gdLst/>
                <a:ahLst/>
                <a:cxnLst>
                  <a:cxn ang="0">
                    <a:pos x="12" y="14"/>
                  </a:cxn>
                  <a:cxn ang="0">
                    <a:pos x="12" y="14"/>
                  </a:cxn>
                  <a:cxn ang="0">
                    <a:pos x="20" y="16"/>
                  </a:cxn>
                  <a:cxn ang="0">
                    <a:pos x="20" y="16"/>
                  </a:cxn>
                  <a:cxn ang="0">
                    <a:pos x="20" y="14"/>
                  </a:cxn>
                  <a:cxn ang="0">
                    <a:pos x="20" y="14"/>
                  </a:cxn>
                  <a:cxn ang="0">
                    <a:pos x="24" y="0"/>
                  </a:cxn>
                  <a:cxn ang="0">
                    <a:pos x="24" y="0"/>
                  </a:cxn>
                  <a:cxn ang="0">
                    <a:pos x="0" y="12"/>
                  </a:cxn>
                  <a:cxn ang="0">
                    <a:pos x="0" y="12"/>
                  </a:cxn>
                  <a:cxn ang="0">
                    <a:pos x="6" y="14"/>
                  </a:cxn>
                  <a:cxn ang="0">
                    <a:pos x="12" y="14"/>
                  </a:cxn>
                  <a:cxn ang="0">
                    <a:pos x="12" y="14"/>
                  </a:cxn>
                </a:cxnLst>
                <a:rect l="0" t="0" r="r" b="b"/>
                <a:pathLst>
                  <a:path w="24" h="16">
                    <a:moveTo>
                      <a:pt x="12" y="14"/>
                    </a:moveTo>
                    <a:lnTo>
                      <a:pt x="12" y="14"/>
                    </a:lnTo>
                    <a:lnTo>
                      <a:pt x="20" y="16"/>
                    </a:lnTo>
                    <a:lnTo>
                      <a:pt x="20" y="16"/>
                    </a:lnTo>
                    <a:lnTo>
                      <a:pt x="20" y="14"/>
                    </a:lnTo>
                    <a:lnTo>
                      <a:pt x="20" y="14"/>
                    </a:lnTo>
                    <a:lnTo>
                      <a:pt x="24" y="0"/>
                    </a:lnTo>
                    <a:lnTo>
                      <a:pt x="24" y="0"/>
                    </a:lnTo>
                    <a:lnTo>
                      <a:pt x="0" y="12"/>
                    </a:lnTo>
                    <a:lnTo>
                      <a:pt x="0" y="12"/>
                    </a:lnTo>
                    <a:lnTo>
                      <a:pt x="6" y="14"/>
                    </a:lnTo>
                    <a:lnTo>
                      <a:pt x="12" y="14"/>
                    </a:lnTo>
                    <a:lnTo>
                      <a:pt x="1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1" name="Freeform 217"/>
              <p:cNvSpPr/>
              <p:nvPr/>
            </p:nvSpPr>
            <p:spPr bwMode="auto">
              <a:xfrm>
                <a:off x="2203" y="627"/>
                <a:ext cx="18" cy="26"/>
              </a:xfrm>
              <a:custGeom>
                <a:avLst/>
                <a:gdLst/>
                <a:ahLst/>
                <a:cxnLst>
                  <a:cxn ang="0">
                    <a:pos x="10" y="24"/>
                  </a:cxn>
                  <a:cxn ang="0">
                    <a:pos x="10" y="24"/>
                  </a:cxn>
                  <a:cxn ang="0">
                    <a:pos x="12" y="16"/>
                  </a:cxn>
                  <a:cxn ang="0">
                    <a:pos x="12" y="16"/>
                  </a:cxn>
                  <a:cxn ang="0">
                    <a:pos x="16" y="6"/>
                  </a:cxn>
                  <a:cxn ang="0">
                    <a:pos x="16" y="6"/>
                  </a:cxn>
                  <a:cxn ang="0">
                    <a:pos x="18" y="0"/>
                  </a:cxn>
                  <a:cxn ang="0">
                    <a:pos x="18" y="0"/>
                  </a:cxn>
                  <a:cxn ang="0">
                    <a:pos x="10" y="4"/>
                  </a:cxn>
                  <a:cxn ang="0">
                    <a:pos x="10" y="4"/>
                  </a:cxn>
                  <a:cxn ang="0">
                    <a:pos x="8" y="6"/>
                  </a:cxn>
                  <a:cxn ang="0">
                    <a:pos x="4" y="8"/>
                  </a:cxn>
                  <a:cxn ang="0">
                    <a:pos x="4" y="8"/>
                  </a:cxn>
                  <a:cxn ang="0">
                    <a:pos x="0" y="26"/>
                  </a:cxn>
                  <a:cxn ang="0">
                    <a:pos x="0" y="26"/>
                  </a:cxn>
                  <a:cxn ang="0">
                    <a:pos x="6" y="26"/>
                  </a:cxn>
                  <a:cxn ang="0">
                    <a:pos x="8" y="26"/>
                  </a:cxn>
                  <a:cxn ang="0">
                    <a:pos x="10" y="24"/>
                  </a:cxn>
                  <a:cxn ang="0">
                    <a:pos x="10" y="24"/>
                  </a:cxn>
                </a:cxnLst>
                <a:rect l="0" t="0" r="r" b="b"/>
                <a:pathLst>
                  <a:path w="18" h="26">
                    <a:moveTo>
                      <a:pt x="10" y="24"/>
                    </a:moveTo>
                    <a:lnTo>
                      <a:pt x="10" y="24"/>
                    </a:lnTo>
                    <a:lnTo>
                      <a:pt x="12" y="16"/>
                    </a:lnTo>
                    <a:lnTo>
                      <a:pt x="12" y="16"/>
                    </a:lnTo>
                    <a:lnTo>
                      <a:pt x="16" y="6"/>
                    </a:lnTo>
                    <a:lnTo>
                      <a:pt x="16" y="6"/>
                    </a:lnTo>
                    <a:lnTo>
                      <a:pt x="18" y="0"/>
                    </a:lnTo>
                    <a:lnTo>
                      <a:pt x="18" y="0"/>
                    </a:lnTo>
                    <a:lnTo>
                      <a:pt x="10" y="4"/>
                    </a:lnTo>
                    <a:lnTo>
                      <a:pt x="10" y="4"/>
                    </a:lnTo>
                    <a:lnTo>
                      <a:pt x="8" y="6"/>
                    </a:lnTo>
                    <a:lnTo>
                      <a:pt x="4" y="8"/>
                    </a:lnTo>
                    <a:lnTo>
                      <a:pt x="4" y="8"/>
                    </a:lnTo>
                    <a:lnTo>
                      <a:pt x="0" y="26"/>
                    </a:lnTo>
                    <a:lnTo>
                      <a:pt x="0" y="26"/>
                    </a:lnTo>
                    <a:lnTo>
                      <a:pt x="6" y="26"/>
                    </a:lnTo>
                    <a:lnTo>
                      <a:pt x="8" y="26"/>
                    </a:lnTo>
                    <a:lnTo>
                      <a:pt x="10" y="24"/>
                    </a:lnTo>
                    <a:lnTo>
                      <a:pt x="1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2" name="Freeform 218"/>
              <p:cNvSpPr/>
              <p:nvPr/>
            </p:nvSpPr>
            <p:spPr bwMode="auto">
              <a:xfrm>
                <a:off x="2217" y="617"/>
                <a:ext cx="20" cy="34"/>
              </a:xfrm>
              <a:custGeom>
                <a:avLst/>
                <a:gdLst/>
                <a:ahLst/>
                <a:cxnLst>
                  <a:cxn ang="0">
                    <a:pos x="20" y="0"/>
                  </a:cxn>
                  <a:cxn ang="0">
                    <a:pos x="20" y="0"/>
                  </a:cxn>
                  <a:cxn ang="0">
                    <a:pos x="10" y="6"/>
                  </a:cxn>
                  <a:cxn ang="0">
                    <a:pos x="10" y="6"/>
                  </a:cxn>
                  <a:cxn ang="0">
                    <a:pos x="8" y="8"/>
                  </a:cxn>
                  <a:cxn ang="0">
                    <a:pos x="8" y="12"/>
                  </a:cxn>
                  <a:cxn ang="0">
                    <a:pos x="8" y="12"/>
                  </a:cxn>
                  <a:cxn ang="0">
                    <a:pos x="0" y="34"/>
                  </a:cxn>
                  <a:cxn ang="0">
                    <a:pos x="0" y="34"/>
                  </a:cxn>
                  <a:cxn ang="0">
                    <a:pos x="8" y="34"/>
                  </a:cxn>
                  <a:cxn ang="0">
                    <a:pos x="10" y="32"/>
                  </a:cxn>
                  <a:cxn ang="0">
                    <a:pos x="12" y="30"/>
                  </a:cxn>
                  <a:cxn ang="0">
                    <a:pos x="12" y="30"/>
                  </a:cxn>
                  <a:cxn ang="0">
                    <a:pos x="14" y="20"/>
                  </a:cxn>
                  <a:cxn ang="0">
                    <a:pos x="14" y="20"/>
                  </a:cxn>
                  <a:cxn ang="0">
                    <a:pos x="20" y="0"/>
                  </a:cxn>
                  <a:cxn ang="0">
                    <a:pos x="20" y="0"/>
                  </a:cxn>
                </a:cxnLst>
                <a:rect l="0" t="0" r="r" b="b"/>
                <a:pathLst>
                  <a:path w="20" h="34">
                    <a:moveTo>
                      <a:pt x="20" y="0"/>
                    </a:moveTo>
                    <a:lnTo>
                      <a:pt x="20" y="0"/>
                    </a:lnTo>
                    <a:lnTo>
                      <a:pt x="10" y="6"/>
                    </a:lnTo>
                    <a:lnTo>
                      <a:pt x="10" y="6"/>
                    </a:lnTo>
                    <a:lnTo>
                      <a:pt x="8" y="8"/>
                    </a:lnTo>
                    <a:lnTo>
                      <a:pt x="8" y="12"/>
                    </a:lnTo>
                    <a:lnTo>
                      <a:pt x="8" y="12"/>
                    </a:lnTo>
                    <a:lnTo>
                      <a:pt x="0" y="34"/>
                    </a:lnTo>
                    <a:lnTo>
                      <a:pt x="0" y="34"/>
                    </a:lnTo>
                    <a:lnTo>
                      <a:pt x="8" y="34"/>
                    </a:lnTo>
                    <a:lnTo>
                      <a:pt x="10" y="32"/>
                    </a:lnTo>
                    <a:lnTo>
                      <a:pt x="12" y="30"/>
                    </a:lnTo>
                    <a:lnTo>
                      <a:pt x="12" y="30"/>
                    </a:lnTo>
                    <a:lnTo>
                      <a:pt x="14" y="20"/>
                    </a:lnTo>
                    <a:lnTo>
                      <a:pt x="14" y="20"/>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3" name="Freeform 219"/>
              <p:cNvSpPr/>
              <p:nvPr/>
            </p:nvSpPr>
            <p:spPr bwMode="auto">
              <a:xfrm>
                <a:off x="2233" y="609"/>
                <a:ext cx="18" cy="36"/>
              </a:xfrm>
              <a:custGeom>
                <a:avLst/>
                <a:gdLst/>
                <a:ahLst/>
                <a:cxnLst>
                  <a:cxn ang="0">
                    <a:pos x="10" y="6"/>
                  </a:cxn>
                  <a:cxn ang="0">
                    <a:pos x="10" y="6"/>
                  </a:cxn>
                  <a:cxn ang="0">
                    <a:pos x="8" y="10"/>
                  </a:cxn>
                  <a:cxn ang="0">
                    <a:pos x="6" y="14"/>
                  </a:cxn>
                  <a:cxn ang="0">
                    <a:pos x="6" y="14"/>
                  </a:cxn>
                  <a:cxn ang="0">
                    <a:pos x="0" y="36"/>
                  </a:cxn>
                  <a:cxn ang="0">
                    <a:pos x="0" y="36"/>
                  </a:cxn>
                  <a:cxn ang="0">
                    <a:pos x="8" y="30"/>
                  </a:cxn>
                  <a:cxn ang="0">
                    <a:pos x="16" y="22"/>
                  </a:cxn>
                  <a:cxn ang="0">
                    <a:pos x="18" y="12"/>
                  </a:cxn>
                  <a:cxn ang="0">
                    <a:pos x="18" y="0"/>
                  </a:cxn>
                  <a:cxn ang="0">
                    <a:pos x="18" y="0"/>
                  </a:cxn>
                  <a:cxn ang="0">
                    <a:pos x="10" y="6"/>
                  </a:cxn>
                  <a:cxn ang="0">
                    <a:pos x="10" y="6"/>
                  </a:cxn>
                </a:cxnLst>
                <a:rect l="0" t="0" r="r" b="b"/>
                <a:pathLst>
                  <a:path w="18" h="36">
                    <a:moveTo>
                      <a:pt x="10" y="6"/>
                    </a:moveTo>
                    <a:lnTo>
                      <a:pt x="10" y="6"/>
                    </a:lnTo>
                    <a:lnTo>
                      <a:pt x="8" y="10"/>
                    </a:lnTo>
                    <a:lnTo>
                      <a:pt x="6" y="14"/>
                    </a:lnTo>
                    <a:lnTo>
                      <a:pt x="6" y="14"/>
                    </a:lnTo>
                    <a:lnTo>
                      <a:pt x="0" y="36"/>
                    </a:lnTo>
                    <a:lnTo>
                      <a:pt x="0" y="36"/>
                    </a:lnTo>
                    <a:lnTo>
                      <a:pt x="8" y="30"/>
                    </a:lnTo>
                    <a:lnTo>
                      <a:pt x="16" y="22"/>
                    </a:lnTo>
                    <a:lnTo>
                      <a:pt x="18" y="12"/>
                    </a:lnTo>
                    <a:lnTo>
                      <a:pt x="18" y="0"/>
                    </a:lnTo>
                    <a:lnTo>
                      <a:pt x="18" y="0"/>
                    </a:lnTo>
                    <a:lnTo>
                      <a:pt x="10" y="6"/>
                    </a:lnTo>
                    <a:lnTo>
                      <a:pt x="1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4" name="Freeform 220"/>
              <p:cNvSpPr/>
              <p:nvPr/>
            </p:nvSpPr>
            <p:spPr bwMode="auto">
              <a:xfrm>
                <a:off x="2137" y="567"/>
                <a:ext cx="24" cy="10"/>
              </a:xfrm>
              <a:custGeom>
                <a:avLst/>
                <a:gdLst/>
                <a:ahLst/>
                <a:cxnLst>
                  <a:cxn ang="0">
                    <a:pos x="14" y="2"/>
                  </a:cxn>
                  <a:cxn ang="0">
                    <a:pos x="14" y="2"/>
                  </a:cxn>
                  <a:cxn ang="0">
                    <a:pos x="14" y="0"/>
                  </a:cxn>
                  <a:cxn ang="0">
                    <a:pos x="14" y="0"/>
                  </a:cxn>
                  <a:cxn ang="0">
                    <a:pos x="8" y="4"/>
                  </a:cxn>
                  <a:cxn ang="0">
                    <a:pos x="8" y="4"/>
                  </a:cxn>
                  <a:cxn ang="0">
                    <a:pos x="4" y="8"/>
                  </a:cxn>
                  <a:cxn ang="0">
                    <a:pos x="0" y="10"/>
                  </a:cxn>
                  <a:cxn ang="0">
                    <a:pos x="0" y="10"/>
                  </a:cxn>
                  <a:cxn ang="0">
                    <a:pos x="24" y="10"/>
                  </a:cxn>
                  <a:cxn ang="0">
                    <a:pos x="24" y="10"/>
                  </a:cxn>
                  <a:cxn ang="0">
                    <a:pos x="14" y="2"/>
                  </a:cxn>
                  <a:cxn ang="0">
                    <a:pos x="14" y="2"/>
                  </a:cxn>
                </a:cxnLst>
                <a:rect l="0" t="0" r="r" b="b"/>
                <a:pathLst>
                  <a:path w="24" h="10">
                    <a:moveTo>
                      <a:pt x="14" y="2"/>
                    </a:moveTo>
                    <a:lnTo>
                      <a:pt x="14" y="2"/>
                    </a:lnTo>
                    <a:lnTo>
                      <a:pt x="14" y="0"/>
                    </a:lnTo>
                    <a:lnTo>
                      <a:pt x="14" y="0"/>
                    </a:lnTo>
                    <a:lnTo>
                      <a:pt x="8" y="4"/>
                    </a:lnTo>
                    <a:lnTo>
                      <a:pt x="8" y="4"/>
                    </a:lnTo>
                    <a:lnTo>
                      <a:pt x="4" y="8"/>
                    </a:lnTo>
                    <a:lnTo>
                      <a:pt x="0" y="10"/>
                    </a:lnTo>
                    <a:lnTo>
                      <a:pt x="0" y="10"/>
                    </a:lnTo>
                    <a:lnTo>
                      <a:pt x="24" y="10"/>
                    </a:lnTo>
                    <a:lnTo>
                      <a:pt x="24" y="10"/>
                    </a:lnTo>
                    <a:lnTo>
                      <a:pt x="14" y="2"/>
                    </a:lnTo>
                    <a:lnTo>
                      <a:pt x="14"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5" name="Freeform 221"/>
              <p:cNvSpPr/>
              <p:nvPr/>
            </p:nvSpPr>
            <p:spPr bwMode="auto">
              <a:xfrm>
                <a:off x="2153" y="561"/>
                <a:ext cx="26" cy="16"/>
              </a:xfrm>
              <a:custGeom>
                <a:avLst/>
                <a:gdLst/>
                <a:ahLst/>
                <a:cxnLst>
                  <a:cxn ang="0">
                    <a:pos x="18" y="16"/>
                  </a:cxn>
                  <a:cxn ang="0">
                    <a:pos x="18" y="16"/>
                  </a:cxn>
                  <a:cxn ang="0">
                    <a:pos x="26" y="16"/>
                  </a:cxn>
                  <a:cxn ang="0">
                    <a:pos x="26" y="16"/>
                  </a:cxn>
                  <a:cxn ang="0">
                    <a:pos x="22" y="12"/>
                  </a:cxn>
                  <a:cxn ang="0">
                    <a:pos x="22" y="12"/>
                  </a:cxn>
                  <a:cxn ang="0">
                    <a:pos x="14" y="4"/>
                  </a:cxn>
                  <a:cxn ang="0">
                    <a:pos x="14" y="4"/>
                  </a:cxn>
                  <a:cxn ang="0">
                    <a:pos x="8" y="0"/>
                  </a:cxn>
                  <a:cxn ang="0">
                    <a:pos x="8" y="0"/>
                  </a:cxn>
                  <a:cxn ang="0">
                    <a:pos x="4" y="2"/>
                  </a:cxn>
                  <a:cxn ang="0">
                    <a:pos x="0" y="4"/>
                  </a:cxn>
                  <a:cxn ang="0">
                    <a:pos x="0" y="4"/>
                  </a:cxn>
                  <a:cxn ang="0">
                    <a:pos x="12" y="16"/>
                  </a:cxn>
                  <a:cxn ang="0">
                    <a:pos x="12" y="16"/>
                  </a:cxn>
                  <a:cxn ang="0">
                    <a:pos x="14" y="16"/>
                  </a:cxn>
                  <a:cxn ang="0">
                    <a:pos x="18" y="16"/>
                  </a:cxn>
                  <a:cxn ang="0">
                    <a:pos x="18" y="16"/>
                  </a:cxn>
                </a:cxnLst>
                <a:rect l="0" t="0" r="r" b="b"/>
                <a:pathLst>
                  <a:path w="26" h="16">
                    <a:moveTo>
                      <a:pt x="18" y="16"/>
                    </a:moveTo>
                    <a:lnTo>
                      <a:pt x="18" y="16"/>
                    </a:lnTo>
                    <a:lnTo>
                      <a:pt x="26" y="16"/>
                    </a:lnTo>
                    <a:lnTo>
                      <a:pt x="26" y="16"/>
                    </a:lnTo>
                    <a:lnTo>
                      <a:pt x="22" y="12"/>
                    </a:lnTo>
                    <a:lnTo>
                      <a:pt x="22" y="12"/>
                    </a:lnTo>
                    <a:lnTo>
                      <a:pt x="14" y="4"/>
                    </a:lnTo>
                    <a:lnTo>
                      <a:pt x="14" y="4"/>
                    </a:lnTo>
                    <a:lnTo>
                      <a:pt x="8" y="0"/>
                    </a:lnTo>
                    <a:lnTo>
                      <a:pt x="8" y="0"/>
                    </a:lnTo>
                    <a:lnTo>
                      <a:pt x="4" y="2"/>
                    </a:lnTo>
                    <a:lnTo>
                      <a:pt x="0" y="4"/>
                    </a:lnTo>
                    <a:lnTo>
                      <a:pt x="0" y="4"/>
                    </a:lnTo>
                    <a:lnTo>
                      <a:pt x="12" y="16"/>
                    </a:lnTo>
                    <a:lnTo>
                      <a:pt x="12" y="16"/>
                    </a:lnTo>
                    <a:lnTo>
                      <a:pt x="14" y="16"/>
                    </a:lnTo>
                    <a:lnTo>
                      <a:pt x="18" y="16"/>
                    </a:lnTo>
                    <a:lnTo>
                      <a:pt x="18"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6" name="Freeform 222"/>
              <p:cNvSpPr/>
              <p:nvPr/>
            </p:nvSpPr>
            <p:spPr bwMode="auto">
              <a:xfrm>
                <a:off x="2165" y="557"/>
                <a:ext cx="30" cy="20"/>
              </a:xfrm>
              <a:custGeom>
                <a:avLst/>
                <a:gdLst/>
                <a:ahLst/>
                <a:cxnLst>
                  <a:cxn ang="0">
                    <a:pos x="20" y="20"/>
                  </a:cxn>
                  <a:cxn ang="0">
                    <a:pos x="20" y="20"/>
                  </a:cxn>
                  <a:cxn ang="0">
                    <a:pos x="30" y="18"/>
                  </a:cxn>
                  <a:cxn ang="0">
                    <a:pos x="30" y="18"/>
                  </a:cxn>
                  <a:cxn ang="0">
                    <a:pos x="16" y="8"/>
                  </a:cxn>
                  <a:cxn ang="0">
                    <a:pos x="16" y="8"/>
                  </a:cxn>
                  <a:cxn ang="0">
                    <a:pos x="10" y="2"/>
                  </a:cxn>
                  <a:cxn ang="0">
                    <a:pos x="10" y="2"/>
                  </a:cxn>
                  <a:cxn ang="0">
                    <a:pos x="8" y="0"/>
                  </a:cxn>
                  <a:cxn ang="0">
                    <a:pos x="6" y="0"/>
                  </a:cxn>
                  <a:cxn ang="0">
                    <a:pos x="0" y="2"/>
                  </a:cxn>
                  <a:cxn ang="0">
                    <a:pos x="0" y="2"/>
                  </a:cxn>
                  <a:cxn ang="0">
                    <a:pos x="14" y="16"/>
                  </a:cxn>
                  <a:cxn ang="0">
                    <a:pos x="14" y="16"/>
                  </a:cxn>
                  <a:cxn ang="0">
                    <a:pos x="16" y="18"/>
                  </a:cxn>
                  <a:cxn ang="0">
                    <a:pos x="20" y="20"/>
                  </a:cxn>
                  <a:cxn ang="0">
                    <a:pos x="20" y="20"/>
                  </a:cxn>
                </a:cxnLst>
                <a:rect l="0" t="0" r="r" b="b"/>
                <a:pathLst>
                  <a:path w="30" h="20">
                    <a:moveTo>
                      <a:pt x="20" y="20"/>
                    </a:moveTo>
                    <a:lnTo>
                      <a:pt x="20" y="20"/>
                    </a:lnTo>
                    <a:lnTo>
                      <a:pt x="30" y="18"/>
                    </a:lnTo>
                    <a:lnTo>
                      <a:pt x="30" y="18"/>
                    </a:lnTo>
                    <a:lnTo>
                      <a:pt x="16" y="8"/>
                    </a:lnTo>
                    <a:lnTo>
                      <a:pt x="16" y="8"/>
                    </a:lnTo>
                    <a:lnTo>
                      <a:pt x="10" y="2"/>
                    </a:lnTo>
                    <a:lnTo>
                      <a:pt x="10" y="2"/>
                    </a:lnTo>
                    <a:lnTo>
                      <a:pt x="8" y="0"/>
                    </a:lnTo>
                    <a:lnTo>
                      <a:pt x="6" y="0"/>
                    </a:lnTo>
                    <a:lnTo>
                      <a:pt x="0" y="2"/>
                    </a:lnTo>
                    <a:lnTo>
                      <a:pt x="0" y="2"/>
                    </a:lnTo>
                    <a:lnTo>
                      <a:pt x="14" y="16"/>
                    </a:lnTo>
                    <a:lnTo>
                      <a:pt x="14" y="16"/>
                    </a:lnTo>
                    <a:lnTo>
                      <a:pt x="16" y="18"/>
                    </a:lnTo>
                    <a:lnTo>
                      <a:pt x="20" y="20"/>
                    </a:lnTo>
                    <a:lnTo>
                      <a:pt x="2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7" name="Freeform 223"/>
              <p:cNvSpPr/>
              <p:nvPr/>
            </p:nvSpPr>
            <p:spPr bwMode="auto">
              <a:xfrm>
                <a:off x="2179" y="557"/>
                <a:ext cx="30" cy="18"/>
              </a:xfrm>
              <a:custGeom>
                <a:avLst/>
                <a:gdLst/>
                <a:ahLst/>
                <a:cxnLst>
                  <a:cxn ang="0">
                    <a:pos x="20" y="18"/>
                  </a:cxn>
                  <a:cxn ang="0">
                    <a:pos x="20" y="18"/>
                  </a:cxn>
                  <a:cxn ang="0">
                    <a:pos x="30" y="18"/>
                  </a:cxn>
                  <a:cxn ang="0">
                    <a:pos x="30" y="18"/>
                  </a:cxn>
                  <a:cxn ang="0">
                    <a:pos x="24" y="10"/>
                  </a:cxn>
                  <a:cxn ang="0">
                    <a:pos x="18" y="4"/>
                  </a:cxn>
                  <a:cxn ang="0">
                    <a:pos x="8" y="2"/>
                  </a:cxn>
                  <a:cxn ang="0">
                    <a:pos x="0" y="0"/>
                  </a:cxn>
                  <a:cxn ang="0">
                    <a:pos x="0" y="0"/>
                  </a:cxn>
                  <a:cxn ang="0">
                    <a:pos x="14" y="14"/>
                  </a:cxn>
                  <a:cxn ang="0">
                    <a:pos x="14" y="14"/>
                  </a:cxn>
                  <a:cxn ang="0">
                    <a:pos x="20" y="18"/>
                  </a:cxn>
                  <a:cxn ang="0">
                    <a:pos x="20" y="18"/>
                  </a:cxn>
                </a:cxnLst>
                <a:rect l="0" t="0" r="r" b="b"/>
                <a:pathLst>
                  <a:path w="30" h="18">
                    <a:moveTo>
                      <a:pt x="20" y="18"/>
                    </a:moveTo>
                    <a:lnTo>
                      <a:pt x="20" y="18"/>
                    </a:lnTo>
                    <a:lnTo>
                      <a:pt x="30" y="18"/>
                    </a:lnTo>
                    <a:lnTo>
                      <a:pt x="30" y="18"/>
                    </a:lnTo>
                    <a:lnTo>
                      <a:pt x="24" y="10"/>
                    </a:lnTo>
                    <a:lnTo>
                      <a:pt x="18" y="4"/>
                    </a:lnTo>
                    <a:lnTo>
                      <a:pt x="8" y="2"/>
                    </a:lnTo>
                    <a:lnTo>
                      <a:pt x="0" y="0"/>
                    </a:lnTo>
                    <a:lnTo>
                      <a:pt x="0" y="0"/>
                    </a:lnTo>
                    <a:lnTo>
                      <a:pt x="14" y="14"/>
                    </a:lnTo>
                    <a:lnTo>
                      <a:pt x="14" y="14"/>
                    </a:lnTo>
                    <a:lnTo>
                      <a:pt x="20" y="18"/>
                    </a:lnTo>
                    <a:lnTo>
                      <a:pt x="2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8" name="Freeform 224"/>
              <p:cNvSpPr/>
              <p:nvPr/>
            </p:nvSpPr>
            <p:spPr bwMode="auto">
              <a:xfrm>
                <a:off x="2137" y="581"/>
                <a:ext cx="24" cy="10"/>
              </a:xfrm>
              <a:custGeom>
                <a:avLst/>
                <a:gdLst/>
                <a:ahLst/>
                <a:cxnLst>
                  <a:cxn ang="0">
                    <a:pos x="8" y="6"/>
                  </a:cxn>
                  <a:cxn ang="0">
                    <a:pos x="8" y="6"/>
                  </a:cxn>
                  <a:cxn ang="0">
                    <a:pos x="14" y="10"/>
                  </a:cxn>
                  <a:cxn ang="0">
                    <a:pos x="14" y="10"/>
                  </a:cxn>
                  <a:cxn ang="0">
                    <a:pos x="14" y="8"/>
                  </a:cxn>
                  <a:cxn ang="0">
                    <a:pos x="14" y="8"/>
                  </a:cxn>
                  <a:cxn ang="0">
                    <a:pos x="24" y="0"/>
                  </a:cxn>
                  <a:cxn ang="0">
                    <a:pos x="24" y="0"/>
                  </a:cxn>
                  <a:cxn ang="0">
                    <a:pos x="0" y="0"/>
                  </a:cxn>
                  <a:cxn ang="0">
                    <a:pos x="0" y="0"/>
                  </a:cxn>
                  <a:cxn ang="0">
                    <a:pos x="4" y="2"/>
                  </a:cxn>
                  <a:cxn ang="0">
                    <a:pos x="8" y="6"/>
                  </a:cxn>
                  <a:cxn ang="0">
                    <a:pos x="8" y="6"/>
                  </a:cxn>
                </a:cxnLst>
                <a:rect l="0" t="0" r="r" b="b"/>
                <a:pathLst>
                  <a:path w="24" h="10">
                    <a:moveTo>
                      <a:pt x="8" y="6"/>
                    </a:moveTo>
                    <a:lnTo>
                      <a:pt x="8" y="6"/>
                    </a:lnTo>
                    <a:lnTo>
                      <a:pt x="14" y="10"/>
                    </a:lnTo>
                    <a:lnTo>
                      <a:pt x="14" y="10"/>
                    </a:lnTo>
                    <a:lnTo>
                      <a:pt x="14" y="8"/>
                    </a:lnTo>
                    <a:lnTo>
                      <a:pt x="14" y="8"/>
                    </a:lnTo>
                    <a:lnTo>
                      <a:pt x="24" y="0"/>
                    </a:lnTo>
                    <a:lnTo>
                      <a:pt x="24" y="0"/>
                    </a:lnTo>
                    <a:lnTo>
                      <a:pt x="0" y="0"/>
                    </a:lnTo>
                    <a:lnTo>
                      <a:pt x="0" y="0"/>
                    </a:lnTo>
                    <a:lnTo>
                      <a:pt x="4" y="2"/>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9" name="Freeform 225"/>
              <p:cNvSpPr/>
              <p:nvPr/>
            </p:nvSpPr>
            <p:spPr bwMode="auto">
              <a:xfrm>
                <a:off x="2153" y="581"/>
                <a:ext cx="26" cy="16"/>
              </a:xfrm>
              <a:custGeom>
                <a:avLst/>
                <a:gdLst/>
                <a:ahLst/>
                <a:cxnLst>
                  <a:cxn ang="0">
                    <a:pos x="10" y="16"/>
                  </a:cxn>
                  <a:cxn ang="0">
                    <a:pos x="10" y="16"/>
                  </a:cxn>
                  <a:cxn ang="0">
                    <a:pos x="14" y="10"/>
                  </a:cxn>
                  <a:cxn ang="0">
                    <a:pos x="14" y="10"/>
                  </a:cxn>
                  <a:cxn ang="0">
                    <a:pos x="22" y="4"/>
                  </a:cxn>
                  <a:cxn ang="0">
                    <a:pos x="22" y="4"/>
                  </a:cxn>
                  <a:cxn ang="0">
                    <a:pos x="26" y="0"/>
                  </a:cxn>
                  <a:cxn ang="0">
                    <a:pos x="26" y="0"/>
                  </a:cxn>
                  <a:cxn ang="0">
                    <a:pos x="18" y="0"/>
                  </a:cxn>
                  <a:cxn ang="0">
                    <a:pos x="18" y="0"/>
                  </a:cxn>
                  <a:cxn ang="0">
                    <a:pos x="14" y="0"/>
                  </a:cxn>
                  <a:cxn ang="0">
                    <a:pos x="12" y="0"/>
                  </a:cxn>
                  <a:cxn ang="0">
                    <a:pos x="12" y="0"/>
                  </a:cxn>
                  <a:cxn ang="0">
                    <a:pos x="0" y="10"/>
                  </a:cxn>
                  <a:cxn ang="0">
                    <a:pos x="0" y="10"/>
                  </a:cxn>
                  <a:cxn ang="0">
                    <a:pos x="4" y="14"/>
                  </a:cxn>
                  <a:cxn ang="0">
                    <a:pos x="10" y="16"/>
                  </a:cxn>
                  <a:cxn ang="0">
                    <a:pos x="10" y="16"/>
                  </a:cxn>
                </a:cxnLst>
                <a:rect l="0" t="0" r="r" b="b"/>
                <a:pathLst>
                  <a:path w="26" h="16">
                    <a:moveTo>
                      <a:pt x="10" y="16"/>
                    </a:moveTo>
                    <a:lnTo>
                      <a:pt x="10" y="16"/>
                    </a:lnTo>
                    <a:lnTo>
                      <a:pt x="14" y="10"/>
                    </a:lnTo>
                    <a:lnTo>
                      <a:pt x="14" y="10"/>
                    </a:lnTo>
                    <a:lnTo>
                      <a:pt x="22" y="4"/>
                    </a:lnTo>
                    <a:lnTo>
                      <a:pt x="22" y="4"/>
                    </a:lnTo>
                    <a:lnTo>
                      <a:pt x="26" y="0"/>
                    </a:lnTo>
                    <a:lnTo>
                      <a:pt x="26" y="0"/>
                    </a:lnTo>
                    <a:lnTo>
                      <a:pt x="18" y="0"/>
                    </a:lnTo>
                    <a:lnTo>
                      <a:pt x="18" y="0"/>
                    </a:lnTo>
                    <a:lnTo>
                      <a:pt x="14" y="0"/>
                    </a:lnTo>
                    <a:lnTo>
                      <a:pt x="12" y="0"/>
                    </a:lnTo>
                    <a:lnTo>
                      <a:pt x="12" y="0"/>
                    </a:lnTo>
                    <a:lnTo>
                      <a:pt x="0" y="10"/>
                    </a:lnTo>
                    <a:lnTo>
                      <a:pt x="0" y="10"/>
                    </a:lnTo>
                    <a:lnTo>
                      <a:pt x="4" y="14"/>
                    </a:lnTo>
                    <a:lnTo>
                      <a:pt x="10" y="16"/>
                    </a:lnTo>
                    <a:lnTo>
                      <a:pt x="1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0" name="Freeform 226"/>
              <p:cNvSpPr/>
              <p:nvPr/>
            </p:nvSpPr>
            <p:spPr bwMode="auto">
              <a:xfrm>
                <a:off x="2165" y="581"/>
                <a:ext cx="30" cy="18"/>
              </a:xfrm>
              <a:custGeom>
                <a:avLst/>
                <a:gdLst/>
                <a:ahLst/>
                <a:cxnLst>
                  <a:cxn ang="0">
                    <a:pos x="18" y="12"/>
                  </a:cxn>
                  <a:cxn ang="0">
                    <a:pos x="18" y="12"/>
                  </a:cxn>
                  <a:cxn ang="0">
                    <a:pos x="30" y="0"/>
                  </a:cxn>
                  <a:cxn ang="0">
                    <a:pos x="30" y="0"/>
                  </a:cxn>
                  <a:cxn ang="0">
                    <a:pos x="20" y="0"/>
                  </a:cxn>
                  <a:cxn ang="0">
                    <a:pos x="20" y="0"/>
                  </a:cxn>
                  <a:cxn ang="0">
                    <a:pos x="16" y="0"/>
                  </a:cxn>
                  <a:cxn ang="0">
                    <a:pos x="14" y="2"/>
                  </a:cxn>
                  <a:cxn ang="0">
                    <a:pos x="14" y="2"/>
                  </a:cxn>
                  <a:cxn ang="0">
                    <a:pos x="0" y="16"/>
                  </a:cxn>
                  <a:cxn ang="0">
                    <a:pos x="0" y="16"/>
                  </a:cxn>
                  <a:cxn ang="0">
                    <a:pos x="6" y="18"/>
                  </a:cxn>
                  <a:cxn ang="0">
                    <a:pos x="8" y="18"/>
                  </a:cxn>
                  <a:cxn ang="0">
                    <a:pos x="10" y="18"/>
                  </a:cxn>
                  <a:cxn ang="0">
                    <a:pos x="10" y="18"/>
                  </a:cxn>
                  <a:cxn ang="0">
                    <a:pos x="18" y="12"/>
                  </a:cxn>
                  <a:cxn ang="0">
                    <a:pos x="18" y="12"/>
                  </a:cxn>
                </a:cxnLst>
                <a:rect l="0" t="0" r="r" b="b"/>
                <a:pathLst>
                  <a:path w="30" h="18">
                    <a:moveTo>
                      <a:pt x="18" y="12"/>
                    </a:moveTo>
                    <a:lnTo>
                      <a:pt x="18" y="12"/>
                    </a:lnTo>
                    <a:lnTo>
                      <a:pt x="30" y="0"/>
                    </a:lnTo>
                    <a:lnTo>
                      <a:pt x="30" y="0"/>
                    </a:lnTo>
                    <a:lnTo>
                      <a:pt x="20" y="0"/>
                    </a:lnTo>
                    <a:lnTo>
                      <a:pt x="20" y="0"/>
                    </a:lnTo>
                    <a:lnTo>
                      <a:pt x="16" y="0"/>
                    </a:lnTo>
                    <a:lnTo>
                      <a:pt x="14" y="2"/>
                    </a:lnTo>
                    <a:lnTo>
                      <a:pt x="14" y="2"/>
                    </a:lnTo>
                    <a:lnTo>
                      <a:pt x="0" y="16"/>
                    </a:lnTo>
                    <a:lnTo>
                      <a:pt x="0" y="16"/>
                    </a:lnTo>
                    <a:lnTo>
                      <a:pt x="6" y="18"/>
                    </a:lnTo>
                    <a:lnTo>
                      <a:pt x="8" y="18"/>
                    </a:lnTo>
                    <a:lnTo>
                      <a:pt x="10" y="18"/>
                    </a:lnTo>
                    <a:lnTo>
                      <a:pt x="10" y="18"/>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1" name="Freeform 227"/>
              <p:cNvSpPr/>
              <p:nvPr/>
            </p:nvSpPr>
            <p:spPr bwMode="auto">
              <a:xfrm>
                <a:off x="2179" y="581"/>
                <a:ext cx="30" cy="20"/>
              </a:xfrm>
              <a:custGeom>
                <a:avLst/>
                <a:gdLst/>
                <a:ahLst/>
                <a:cxnLst>
                  <a:cxn ang="0">
                    <a:pos x="20" y="0"/>
                  </a:cxn>
                  <a:cxn ang="0">
                    <a:pos x="20" y="0"/>
                  </a:cxn>
                  <a:cxn ang="0">
                    <a:pos x="14" y="4"/>
                  </a:cxn>
                  <a:cxn ang="0">
                    <a:pos x="14" y="4"/>
                  </a:cxn>
                  <a:cxn ang="0">
                    <a:pos x="0" y="20"/>
                  </a:cxn>
                  <a:cxn ang="0">
                    <a:pos x="0" y="20"/>
                  </a:cxn>
                  <a:cxn ang="0">
                    <a:pos x="10" y="18"/>
                  </a:cxn>
                  <a:cxn ang="0">
                    <a:pos x="18" y="14"/>
                  </a:cxn>
                  <a:cxn ang="0">
                    <a:pos x="24" y="8"/>
                  </a:cxn>
                  <a:cxn ang="0">
                    <a:pos x="30" y="0"/>
                  </a:cxn>
                  <a:cxn ang="0">
                    <a:pos x="30" y="0"/>
                  </a:cxn>
                  <a:cxn ang="0">
                    <a:pos x="20" y="0"/>
                  </a:cxn>
                  <a:cxn ang="0">
                    <a:pos x="20" y="0"/>
                  </a:cxn>
                </a:cxnLst>
                <a:rect l="0" t="0" r="r" b="b"/>
                <a:pathLst>
                  <a:path w="30" h="20">
                    <a:moveTo>
                      <a:pt x="20" y="0"/>
                    </a:moveTo>
                    <a:lnTo>
                      <a:pt x="20" y="0"/>
                    </a:lnTo>
                    <a:lnTo>
                      <a:pt x="14" y="4"/>
                    </a:lnTo>
                    <a:lnTo>
                      <a:pt x="14" y="4"/>
                    </a:lnTo>
                    <a:lnTo>
                      <a:pt x="0" y="20"/>
                    </a:lnTo>
                    <a:lnTo>
                      <a:pt x="0" y="20"/>
                    </a:lnTo>
                    <a:lnTo>
                      <a:pt x="10" y="18"/>
                    </a:lnTo>
                    <a:lnTo>
                      <a:pt x="18" y="14"/>
                    </a:lnTo>
                    <a:lnTo>
                      <a:pt x="24" y="8"/>
                    </a:lnTo>
                    <a:lnTo>
                      <a:pt x="30" y="0"/>
                    </a:lnTo>
                    <a:lnTo>
                      <a:pt x="30" y="0"/>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2" name="Freeform 228"/>
              <p:cNvSpPr/>
              <p:nvPr/>
            </p:nvSpPr>
            <p:spPr bwMode="auto">
              <a:xfrm>
                <a:off x="2237" y="681"/>
                <a:ext cx="28" cy="16"/>
              </a:xfrm>
              <a:custGeom>
                <a:avLst/>
                <a:gdLst/>
                <a:ahLst/>
                <a:cxnLst>
                  <a:cxn ang="0">
                    <a:pos x="12" y="0"/>
                  </a:cxn>
                  <a:cxn ang="0">
                    <a:pos x="12" y="0"/>
                  </a:cxn>
                  <a:cxn ang="0">
                    <a:pos x="8" y="6"/>
                  </a:cxn>
                  <a:cxn ang="0">
                    <a:pos x="8" y="6"/>
                  </a:cxn>
                  <a:cxn ang="0">
                    <a:pos x="4" y="12"/>
                  </a:cxn>
                  <a:cxn ang="0">
                    <a:pos x="0" y="16"/>
                  </a:cxn>
                  <a:cxn ang="0">
                    <a:pos x="0" y="16"/>
                  </a:cxn>
                  <a:cxn ang="0">
                    <a:pos x="28" y="10"/>
                  </a:cxn>
                  <a:cxn ang="0">
                    <a:pos x="28" y="10"/>
                  </a:cxn>
                  <a:cxn ang="0">
                    <a:pos x="14" y="2"/>
                  </a:cxn>
                  <a:cxn ang="0">
                    <a:pos x="14" y="2"/>
                  </a:cxn>
                  <a:cxn ang="0">
                    <a:pos x="12" y="0"/>
                  </a:cxn>
                  <a:cxn ang="0">
                    <a:pos x="12" y="0"/>
                  </a:cxn>
                </a:cxnLst>
                <a:rect l="0" t="0" r="r" b="b"/>
                <a:pathLst>
                  <a:path w="28" h="16">
                    <a:moveTo>
                      <a:pt x="12" y="0"/>
                    </a:moveTo>
                    <a:lnTo>
                      <a:pt x="12" y="0"/>
                    </a:lnTo>
                    <a:lnTo>
                      <a:pt x="8" y="6"/>
                    </a:lnTo>
                    <a:lnTo>
                      <a:pt x="8" y="6"/>
                    </a:lnTo>
                    <a:lnTo>
                      <a:pt x="4" y="12"/>
                    </a:lnTo>
                    <a:lnTo>
                      <a:pt x="0" y="16"/>
                    </a:lnTo>
                    <a:lnTo>
                      <a:pt x="0" y="16"/>
                    </a:lnTo>
                    <a:lnTo>
                      <a:pt x="28" y="10"/>
                    </a:lnTo>
                    <a:lnTo>
                      <a:pt x="28" y="10"/>
                    </a:lnTo>
                    <a:lnTo>
                      <a:pt x="14" y="2"/>
                    </a:lnTo>
                    <a:lnTo>
                      <a:pt x="14"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3" name="Freeform 229"/>
              <p:cNvSpPr/>
              <p:nvPr/>
            </p:nvSpPr>
            <p:spPr bwMode="auto">
              <a:xfrm>
                <a:off x="2253" y="673"/>
                <a:ext cx="30" cy="16"/>
              </a:xfrm>
              <a:custGeom>
                <a:avLst/>
                <a:gdLst/>
                <a:ahLst/>
                <a:cxnLst>
                  <a:cxn ang="0">
                    <a:pos x="0" y="6"/>
                  </a:cxn>
                  <a:cxn ang="0">
                    <a:pos x="0" y="6"/>
                  </a:cxn>
                  <a:cxn ang="0">
                    <a:pos x="16" y="16"/>
                  </a:cxn>
                  <a:cxn ang="0">
                    <a:pos x="16" y="16"/>
                  </a:cxn>
                  <a:cxn ang="0">
                    <a:pos x="18" y="16"/>
                  </a:cxn>
                  <a:cxn ang="0">
                    <a:pos x="22" y="14"/>
                  </a:cxn>
                  <a:cxn ang="0">
                    <a:pos x="22" y="14"/>
                  </a:cxn>
                  <a:cxn ang="0">
                    <a:pos x="30" y="12"/>
                  </a:cxn>
                  <a:cxn ang="0">
                    <a:pos x="30" y="12"/>
                  </a:cxn>
                  <a:cxn ang="0">
                    <a:pos x="26" y="10"/>
                  </a:cxn>
                  <a:cxn ang="0">
                    <a:pos x="26" y="10"/>
                  </a:cxn>
                  <a:cxn ang="0">
                    <a:pos x="16" y="4"/>
                  </a:cxn>
                  <a:cxn ang="0">
                    <a:pos x="16" y="4"/>
                  </a:cxn>
                  <a:cxn ang="0">
                    <a:pos x="8" y="0"/>
                  </a:cxn>
                  <a:cxn ang="0">
                    <a:pos x="8" y="0"/>
                  </a:cxn>
                  <a:cxn ang="0">
                    <a:pos x="4" y="2"/>
                  </a:cxn>
                  <a:cxn ang="0">
                    <a:pos x="0" y="6"/>
                  </a:cxn>
                  <a:cxn ang="0">
                    <a:pos x="0" y="6"/>
                  </a:cxn>
                </a:cxnLst>
                <a:rect l="0" t="0" r="r" b="b"/>
                <a:pathLst>
                  <a:path w="30" h="16">
                    <a:moveTo>
                      <a:pt x="0" y="6"/>
                    </a:moveTo>
                    <a:lnTo>
                      <a:pt x="0" y="6"/>
                    </a:lnTo>
                    <a:lnTo>
                      <a:pt x="16" y="16"/>
                    </a:lnTo>
                    <a:lnTo>
                      <a:pt x="16" y="16"/>
                    </a:lnTo>
                    <a:lnTo>
                      <a:pt x="18" y="16"/>
                    </a:lnTo>
                    <a:lnTo>
                      <a:pt x="22" y="14"/>
                    </a:lnTo>
                    <a:lnTo>
                      <a:pt x="22" y="14"/>
                    </a:lnTo>
                    <a:lnTo>
                      <a:pt x="30" y="12"/>
                    </a:lnTo>
                    <a:lnTo>
                      <a:pt x="30" y="12"/>
                    </a:lnTo>
                    <a:lnTo>
                      <a:pt x="26" y="10"/>
                    </a:lnTo>
                    <a:lnTo>
                      <a:pt x="26" y="10"/>
                    </a:lnTo>
                    <a:lnTo>
                      <a:pt x="16" y="4"/>
                    </a:lnTo>
                    <a:lnTo>
                      <a:pt x="16" y="4"/>
                    </a:lnTo>
                    <a:lnTo>
                      <a:pt x="8" y="0"/>
                    </a:lnTo>
                    <a:lnTo>
                      <a:pt x="8" y="0"/>
                    </a:lnTo>
                    <a:lnTo>
                      <a:pt x="4"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4" name="Freeform 230"/>
              <p:cNvSpPr/>
              <p:nvPr/>
            </p:nvSpPr>
            <p:spPr bwMode="auto">
              <a:xfrm>
                <a:off x="2265" y="665"/>
                <a:ext cx="38" cy="20"/>
              </a:xfrm>
              <a:custGeom>
                <a:avLst/>
                <a:gdLst/>
                <a:ahLst/>
                <a:cxnLst>
                  <a:cxn ang="0">
                    <a:pos x="0" y="4"/>
                  </a:cxn>
                  <a:cxn ang="0">
                    <a:pos x="0" y="4"/>
                  </a:cxn>
                  <a:cxn ang="0">
                    <a:pos x="20" y="18"/>
                  </a:cxn>
                  <a:cxn ang="0">
                    <a:pos x="20" y="18"/>
                  </a:cxn>
                  <a:cxn ang="0">
                    <a:pos x="22" y="20"/>
                  </a:cxn>
                  <a:cxn ang="0">
                    <a:pos x="26" y="20"/>
                  </a:cxn>
                  <a:cxn ang="0">
                    <a:pos x="26" y="20"/>
                  </a:cxn>
                  <a:cxn ang="0">
                    <a:pos x="38" y="16"/>
                  </a:cxn>
                  <a:cxn ang="0">
                    <a:pos x="38" y="16"/>
                  </a:cxn>
                  <a:cxn ang="0">
                    <a:pos x="20" y="6"/>
                  </a:cxn>
                  <a:cxn ang="0">
                    <a:pos x="20" y="6"/>
                  </a:cxn>
                  <a:cxn ang="0">
                    <a:pos x="12" y="0"/>
                  </a:cxn>
                  <a:cxn ang="0">
                    <a:pos x="12" y="0"/>
                  </a:cxn>
                  <a:cxn ang="0">
                    <a:pos x="8" y="0"/>
                  </a:cxn>
                  <a:cxn ang="0">
                    <a:pos x="6" y="2"/>
                  </a:cxn>
                  <a:cxn ang="0">
                    <a:pos x="0" y="4"/>
                  </a:cxn>
                  <a:cxn ang="0">
                    <a:pos x="0" y="4"/>
                  </a:cxn>
                </a:cxnLst>
                <a:rect l="0" t="0" r="r" b="b"/>
                <a:pathLst>
                  <a:path w="38" h="20">
                    <a:moveTo>
                      <a:pt x="0" y="4"/>
                    </a:moveTo>
                    <a:lnTo>
                      <a:pt x="0" y="4"/>
                    </a:lnTo>
                    <a:lnTo>
                      <a:pt x="20" y="18"/>
                    </a:lnTo>
                    <a:lnTo>
                      <a:pt x="20" y="18"/>
                    </a:lnTo>
                    <a:lnTo>
                      <a:pt x="22" y="20"/>
                    </a:lnTo>
                    <a:lnTo>
                      <a:pt x="26" y="20"/>
                    </a:lnTo>
                    <a:lnTo>
                      <a:pt x="26" y="20"/>
                    </a:lnTo>
                    <a:lnTo>
                      <a:pt x="38" y="16"/>
                    </a:lnTo>
                    <a:lnTo>
                      <a:pt x="38" y="16"/>
                    </a:lnTo>
                    <a:lnTo>
                      <a:pt x="20" y="6"/>
                    </a:lnTo>
                    <a:lnTo>
                      <a:pt x="20" y="6"/>
                    </a:lnTo>
                    <a:lnTo>
                      <a:pt x="12" y="0"/>
                    </a:lnTo>
                    <a:lnTo>
                      <a:pt x="12" y="0"/>
                    </a:lnTo>
                    <a:lnTo>
                      <a:pt x="8" y="0"/>
                    </a:lnTo>
                    <a:lnTo>
                      <a:pt x="6"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5" name="Freeform 231"/>
              <p:cNvSpPr/>
              <p:nvPr/>
            </p:nvSpPr>
            <p:spPr bwMode="auto">
              <a:xfrm>
                <a:off x="2279" y="663"/>
                <a:ext cx="38" cy="18"/>
              </a:xfrm>
              <a:custGeom>
                <a:avLst/>
                <a:gdLst/>
                <a:ahLst/>
                <a:cxnLst>
                  <a:cxn ang="0">
                    <a:pos x="0" y="0"/>
                  </a:cxn>
                  <a:cxn ang="0">
                    <a:pos x="0" y="0"/>
                  </a:cxn>
                  <a:cxn ang="0">
                    <a:pos x="22" y="14"/>
                  </a:cxn>
                  <a:cxn ang="0">
                    <a:pos x="22" y="14"/>
                  </a:cxn>
                  <a:cxn ang="0">
                    <a:pos x="24" y="16"/>
                  </a:cxn>
                  <a:cxn ang="0">
                    <a:pos x="28" y="18"/>
                  </a:cxn>
                  <a:cxn ang="0">
                    <a:pos x="28" y="18"/>
                  </a:cxn>
                  <a:cxn ang="0">
                    <a:pos x="38" y="14"/>
                  </a:cxn>
                  <a:cxn ang="0">
                    <a:pos x="38" y="14"/>
                  </a:cxn>
                  <a:cxn ang="0">
                    <a:pos x="32" y="6"/>
                  </a:cxn>
                  <a:cxn ang="0">
                    <a:pos x="22" y="2"/>
                  </a:cxn>
                  <a:cxn ang="0">
                    <a:pos x="12" y="0"/>
                  </a:cxn>
                  <a:cxn ang="0">
                    <a:pos x="0" y="0"/>
                  </a:cxn>
                  <a:cxn ang="0">
                    <a:pos x="0" y="0"/>
                  </a:cxn>
                </a:cxnLst>
                <a:rect l="0" t="0" r="r" b="b"/>
                <a:pathLst>
                  <a:path w="38" h="18">
                    <a:moveTo>
                      <a:pt x="0" y="0"/>
                    </a:moveTo>
                    <a:lnTo>
                      <a:pt x="0" y="0"/>
                    </a:lnTo>
                    <a:lnTo>
                      <a:pt x="22" y="14"/>
                    </a:lnTo>
                    <a:lnTo>
                      <a:pt x="22" y="14"/>
                    </a:lnTo>
                    <a:lnTo>
                      <a:pt x="24" y="16"/>
                    </a:lnTo>
                    <a:lnTo>
                      <a:pt x="28" y="18"/>
                    </a:lnTo>
                    <a:lnTo>
                      <a:pt x="28" y="18"/>
                    </a:lnTo>
                    <a:lnTo>
                      <a:pt x="38" y="14"/>
                    </a:lnTo>
                    <a:lnTo>
                      <a:pt x="38" y="14"/>
                    </a:lnTo>
                    <a:lnTo>
                      <a:pt x="32" y="6"/>
                    </a:lnTo>
                    <a:lnTo>
                      <a:pt x="22" y="2"/>
                    </a:lnTo>
                    <a:lnTo>
                      <a:pt x="12" y="0"/>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6" name="Freeform 232"/>
              <p:cNvSpPr/>
              <p:nvPr/>
            </p:nvSpPr>
            <p:spPr bwMode="auto">
              <a:xfrm>
                <a:off x="2237" y="695"/>
                <a:ext cx="28" cy="14"/>
              </a:xfrm>
              <a:custGeom>
                <a:avLst/>
                <a:gdLst/>
                <a:ahLst/>
                <a:cxnLst>
                  <a:cxn ang="0">
                    <a:pos x="20" y="12"/>
                  </a:cxn>
                  <a:cxn ang="0">
                    <a:pos x="20" y="12"/>
                  </a:cxn>
                  <a:cxn ang="0">
                    <a:pos x="28" y="0"/>
                  </a:cxn>
                  <a:cxn ang="0">
                    <a:pos x="28" y="0"/>
                  </a:cxn>
                  <a:cxn ang="0">
                    <a:pos x="0" y="6"/>
                  </a:cxn>
                  <a:cxn ang="0">
                    <a:pos x="0" y="6"/>
                  </a:cxn>
                  <a:cxn ang="0">
                    <a:pos x="6" y="8"/>
                  </a:cxn>
                  <a:cxn ang="0">
                    <a:pos x="12" y="10"/>
                  </a:cxn>
                  <a:cxn ang="0">
                    <a:pos x="12" y="10"/>
                  </a:cxn>
                  <a:cxn ang="0">
                    <a:pos x="18" y="14"/>
                  </a:cxn>
                  <a:cxn ang="0">
                    <a:pos x="18" y="14"/>
                  </a:cxn>
                  <a:cxn ang="0">
                    <a:pos x="20" y="12"/>
                  </a:cxn>
                  <a:cxn ang="0">
                    <a:pos x="20" y="12"/>
                  </a:cxn>
                </a:cxnLst>
                <a:rect l="0" t="0" r="r" b="b"/>
                <a:pathLst>
                  <a:path w="28" h="14">
                    <a:moveTo>
                      <a:pt x="20" y="12"/>
                    </a:moveTo>
                    <a:lnTo>
                      <a:pt x="20" y="12"/>
                    </a:lnTo>
                    <a:lnTo>
                      <a:pt x="28" y="0"/>
                    </a:lnTo>
                    <a:lnTo>
                      <a:pt x="28" y="0"/>
                    </a:lnTo>
                    <a:lnTo>
                      <a:pt x="0" y="6"/>
                    </a:lnTo>
                    <a:lnTo>
                      <a:pt x="0" y="6"/>
                    </a:lnTo>
                    <a:lnTo>
                      <a:pt x="6" y="8"/>
                    </a:lnTo>
                    <a:lnTo>
                      <a:pt x="12" y="10"/>
                    </a:lnTo>
                    <a:lnTo>
                      <a:pt x="12" y="10"/>
                    </a:lnTo>
                    <a:lnTo>
                      <a:pt x="18" y="14"/>
                    </a:lnTo>
                    <a:lnTo>
                      <a:pt x="18" y="14"/>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7" name="Freeform 233"/>
              <p:cNvSpPr/>
              <p:nvPr/>
            </p:nvSpPr>
            <p:spPr bwMode="auto">
              <a:xfrm>
                <a:off x="2259" y="691"/>
                <a:ext cx="26" cy="22"/>
              </a:xfrm>
              <a:custGeom>
                <a:avLst/>
                <a:gdLst/>
                <a:ahLst/>
                <a:cxnLst>
                  <a:cxn ang="0">
                    <a:pos x="10" y="22"/>
                  </a:cxn>
                  <a:cxn ang="0">
                    <a:pos x="10" y="22"/>
                  </a:cxn>
                  <a:cxn ang="0">
                    <a:pos x="16" y="14"/>
                  </a:cxn>
                  <a:cxn ang="0">
                    <a:pos x="16" y="14"/>
                  </a:cxn>
                  <a:cxn ang="0">
                    <a:pos x="22" y="4"/>
                  </a:cxn>
                  <a:cxn ang="0">
                    <a:pos x="22" y="4"/>
                  </a:cxn>
                  <a:cxn ang="0">
                    <a:pos x="26" y="0"/>
                  </a:cxn>
                  <a:cxn ang="0">
                    <a:pos x="26" y="0"/>
                  </a:cxn>
                  <a:cxn ang="0">
                    <a:pos x="18" y="2"/>
                  </a:cxn>
                  <a:cxn ang="0">
                    <a:pos x="18" y="2"/>
                  </a:cxn>
                  <a:cxn ang="0">
                    <a:pos x="14" y="2"/>
                  </a:cxn>
                  <a:cxn ang="0">
                    <a:pos x="10" y="4"/>
                  </a:cxn>
                  <a:cxn ang="0">
                    <a:pos x="10" y="4"/>
                  </a:cxn>
                  <a:cxn ang="0">
                    <a:pos x="0" y="18"/>
                  </a:cxn>
                  <a:cxn ang="0">
                    <a:pos x="0" y="18"/>
                  </a:cxn>
                  <a:cxn ang="0">
                    <a:pos x="6" y="20"/>
                  </a:cxn>
                  <a:cxn ang="0">
                    <a:pos x="10" y="22"/>
                  </a:cxn>
                  <a:cxn ang="0">
                    <a:pos x="10" y="22"/>
                  </a:cxn>
                </a:cxnLst>
                <a:rect l="0" t="0" r="r" b="b"/>
                <a:pathLst>
                  <a:path w="26" h="22">
                    <a:moveTo>
                      <a:pt x="10" y="22"/>
                    </a:moveTo>
                    <a:lnTo>
                      <a:pt x="10" y="22"/>
                    </a:lnTo>
                    <a:lnTo>
                      <a:pt x="16" y="14"/>
                    </a:lnTo>
                    <a:lnTo>
                      <a:pt x="16" y="14"/>
                    </a:lnTo>
                    <a:lnTo>
                      <a:pt x="22" y="4"/>
                    </a:lnTo>
                    <a:lnTo>
                      <a:pt x="22" y="4"/>
                    </a:lnTo>
                    <a:lnTo>
                      <a:pt x="26" y="0"/>
                    </a:lnTo>
                    <a:lnTo>
                      <a:pt x="26" y="0"/>
                    </a:lnTo>
                    <a:lnTo>
                      <a:pt x="18" y="2"/>
                    </a:lnTo>
                    <a:lnTo>
                      <a:pt x="18" y="2"/>
                    </a:lnTo>
                    <a:lnTo>
                      <a:pt x="14" y="2"/>
                    </a:lnTo>
                    <a:lnTo>
                      <a:pt x="10" y="4"/>
                    </a:lnTo>
                    <a:lnTo>
                      <a:pt x="10" y="4"/>
                    </a:lnTo>
                    <a:lnTo>
                      <a:pt x="0" y="18"/>
                    </a:lnTo>
                    <a:lnTo>
                      <a:pt x="0" y="18"/>
                    </a:lnTo>
                    <a:lnTo>
                      <a:pt x="6" y="20"/>
                    </a:lnTo>
                    <a:lnTo>
                      <a:pt x="10" y="22"/>
                    </a:lnTo>
                    <a:lnTo>
                      <a:pt x="1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8" name="Freeform 234"/>
              <p:cNvSpPr/>
              <p:nvPr/>
            </p:nvSpPr>
            <p:spPr bwMode="auto">
              <a:xfrm>
                <a:off x="2273" y="687"/>
                <a:ext cx="30" cy="28"/>
              </a:xfrm>
              <a:custGeom>
                <a:avLst/>
                <a:gdLst/>
                <a:ahLst/>
                <a:cxnLst>
                  <a:cxn ang="0">
                    <a:pos x="12" y="26"/>
                  </a:cxn>
                  <a:cxn ang="0">
                    <a:pos x="12" y="26"/>
                  </a:cxn>
                  <a:cxn ang="0">
                    <a:pos x="18" y="18"/>
                  </a:cxn>
                  <a:cxn ang="0">
                    <a:pos x="18" y="18"/>
                  </a:cxn>
                  <a:cxn ang="0">
                    <a:pos x="30" y="0"/>
                  </a:cxn>
                  <a:cxn ang="0">
                    <a:pos x="30" y="0"/>
                  </a:cxn>
                  <a:cxn ang="0">
                    <a:pos x="18" y="2"/>
                  </a:cxn>
                  <a:cxn ang="0">
                    <a:pos x="18" y="2"/>
                  </a:cxn>
                  <a:cxn ang="0">
                    <a:pos x="16" y="4"/>
                  </a:cxn>
                  <a:cxn ang="0">
                    <a:pos x="14" y="8"/>
                  </a:cxn>
                  <a:cxn ang="0">
                    <a:pos x="14" y="8"/>
                  </a:cxn>
                  <a:cxn ang="0">
                    <a:pos x="0" y="26"/>
                  </a:cxn>
                  <a:cxn ang="0">
                    <a:pos x="0" y="26"/>
                  </a:cxn>
                  <a:cxn ang="0">
                    <a:pos x="8" y="28"/>
                  </a:cxn>
                  <a:cxn ang="0">
                    <a:pos x="10" y="28"/>
                  </a:cxn>
                  <a:cxn ang="0">
                    <a:pos x="12" y="26"/>
                  </a:cxn>
                  <a:cxn ang="0">
                    <a:pos x="12" y="26"/>
                  </a:cxn>
                </a:cxnLst>
                <a:rect l="0" t="0" r="r" b="b"/>
                <a:pathLst>
                  <a:path w="30" h="28">
                    <a:moveTo>
                      <a:pt x="12" y="26"/>
                    </a:moveTo>
                    <a:lnTo>
                      <a:pt x="12" y="26"/>
                    </a:lnTo>
                    <a:lnTo>
                      <a:pt x="18" y="18"/>
                    </a:lnTo>
                    <a:lnTo>
                      <a:pt x="18" y="18"/>
                    </a:lnTo>
                    <a:lnTo>
                      <a:pt x="30" y="0"/>
                    </a:lnTo>
                    <a:lnTo>
                      <a:pt x="30" y="0"/>
                    </a:lnTo>
                    <a:lnTo>
                      <a:pt x="18" y="2"/>
                    </a:lnTo>
                    <a:lnTo>
                      <a:pt x="18" y="2"/>
                    </a:lnTo>
                    <a:lnTo>
                      <a:pt x="16" y="4"/>
                    </a:lnTo>
                    <a:lnTo>
                      <a:pt x="14" y="8"/>
                    </a:lnTo>
                    <a:lnTo>
                      <a:pt x="14" y="8"/>
                    </a:lnTo>
                    <a:lnTo>
                      <a:pt x="0" y="26"/>
                    </a:lnTo>
                    <a:lnTo>
                      <a:pt x="0" y="26"/>
                    </a:lnTo>
                    <a:lnTo>
                      <a:pt x="8" y="28"/>
                    </a:lnTo>
                    <a:lnTo>
                      <a:pt x="10" y="28"/>
                    </a:lnTo>
                    <a:lnTo>
                      <a:pt x="12" y="26"/>
                    </a:lnTo>
                    <a:lnTo>
                      <a:pt x="1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9" name="Freeform 235"/>
              <p:cNvSpPr/>
              <p:nvPr/>
            </p:nvSpPr>
            <p:spPr bwMode="auto">
              <a:xfrm>
                <a:off x="2289" y="685"/>
                <a:ext cx="30" cy="28"/>
              </a:xfrm>
              <a:custGeom>
                <a:avLst/>
                <a:gdLst/>
                <a:ahLst/>
                <a:cxnLst>
                  <a:cxn ang="0">
                    <a:pos x="14" y="8"/>
                  </a:cxn>
                  <a:cxn ang="0">
                    <a:pos x="14" y="8"/>
                  </a:cxn>
                  <a:cxn ang="0">
                    <a:pos x="0" y="28"/>
                  </a:cxn>
                  <a:cxn ang="0">
                    <a:pos x="0" y="28"/>
                  </a:cxn>
                  <a:cxn ang="0">
                    <a:pos x="12" y="24"/>
                  </a:cxn>
                  <a:cxn ang="0">
                    <a:pos x="20" y="18"/>
                  </a:cxn>
                  <a:cxn ang="0">
                    <a:pos x="26" y="10"/>
                  </a:cxn>
                  <a:cxn ang="0">
                    <a:pos x="30" y="0"/>
                  </a:cxn>
                  <a:cxn ang="0">
                    <a:pos x="30" y="0"/>
                  </a:cxn>
                  <a:cxn ang="0">
                    <a:pos x="20" y="2"/>
                  </a:cxn>
                  <a:cxn ang="0">
                    <a:pos x="20" y="2"/>
                  </a:cxn>
                  <a:cxn ang="0">
                    <a:pos x="16" y="4"/>
                  </a:cxn>
                  <a:cxn ang="0">
                    <a:pos x="14" y="8"/>
                  </a:cxn>
                  <a:cxn ang="0">
                    <a:pos x="14" y="8"/>
                  </a:cxn>
                </a:cxnLst>
                <a:rect l="0" t="0" r="r" b="b"/>
                <a:pathLst>
                  <a:path w="30" h="28">
                    <a:moveTo>
                      <a:pt x="14" y="8"/>
                    </a:moveTo>
                    <a:lnTo>
                      <a:pt x="14" y="8"/>
                    </a:lnTo>
                    <a:lnTo>
                      <a:pt x="0" y="28"/>
                    </a:lnTo>
                    <a:lnTo>
                      <a:pt x="0" y="28"/>
                    </a:lnTo>
                    <a:lnTo>
                      <a:pt x="12" y="24"/>
                    </a:lnTo>
                    <a:lnTo>
                      <a:pt x="20" y="18"/>
                    </a:lnTo>
                    <a:lnTo>
                      <a:pt x="26" y="10"/>
                    </a:lnTo>
                    <a:lnTo>
                      <a:pt x="30" y="0"/>
                    </a:lnTo>
                    <a:lnTo>
                      <a:pt x="30" y="0"/>
                    </a:lnTo>
                    <a:lnTo>
                      <a:pt x="20" y="2"/>
                    </a:lnTo>
                    <a:lnTo>
                      <a:pt x="20" y="2"/>
                    </a:lnTo>
                    <a:lnTo>
                      <a:pt x="16" y="4"/>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0" name="Freeform 236"/>
              <p:cNvSpPr/>
              <p:nvPr/>
            </p:nvSpPr>
            <p:spPr bwMode="auto">
              <a:xfrm>
                <a:off x="2073" y="813"/>
                <a:ext cx="24" cy="18"/>
              </a:xfrm>
              <a:custGeom>
                <a:avLst/>
                <a:gdLst/>
                <a:ahLst/>
                <a:cxnLst>
                  <a:cxn ang="0">
                    <a:pos x="8" y="0"/>
                  </a:cxn>
                  <a:cxn ang="0">
                    <a:pos x="8" y="0"/>
                  </a:cxn>
                  <a:cxn ang="0">
                    <a:pos x="4" y="6"/>
                  </a:cxn>
                  <a:cxn ang="0">
                    <a:pos x="4" y="6"/>
                  </a:cxn>
                  <a:cxn ang="0">
                    <a:pos x="2" y="12"/>
                  </a:cxn>
                  <a:cxn ang="0">
                    <a:pos x="0" y="18"/>
                  </a:cxn>
                  <a:cxn ang="0">
                    <a:pos x="0" y="18"/>
                  </a:cxn>
                  <a:cxn ang="0">
                    <a:pos x="24" y="4"/>
                  </a:cxn>
                  <a:cxn ang="0">
                    <a:pos x="24" y="4"/>
                  </a:cxn>
                  <a:cxn ang="0">
                    <a:pos x="10" y="0"/>
                  </a:cxn>
                  <a:cxn ang="0">
                    <a:pos x="10" y="0"/>
                  </a:cxn>
                  <a:cxn ang="0">
                    <a:pos x="8" y="0"/>
                  </a:cxn>
                  <a:cxn ang="0">
                    <a:pos x="8" y="0"/>
                  </a:cxn>
                </a:cxnLst>
                <a:rect l="0" t="0" r="r" b="b"/>
                <a:pathLst>
                  <a:path w="24" h="18">
                    <a:moveTo>
                      <a:pt x="8" y="0"/>
                    </a:moveTo>
                    <a:lnTo>
                      <a:pt x="8" y="0"/>
                    </a:lnTo>
                    <a:lnTo>
                      <a:pt x="4" y="6"/>
                    </a:lnTo>
                    <a:lnTo>
                      <a:pt x="4" y="6"/>
                    </a:lnTo>
                    <a:lnTo>
                      <a:pt x="2" y="12"/>
                    </a:lnTo>
                    <a:lnTo>
                      <a:pt x="0" y="18"/>
                    </a:lnTo>
                    <a:lnTo>
                      <a:pt x="0" y="18"/>
                    </a:lnTo>
                    <a:lnTo>
                      <a:pt x="24" y="4"/>
                    </a:lnTo>
                    <a:lnTo>
                      <a:pt x="24" y="4"/>
                    </a:lnTo>
                    <a:lnTo>
                      <a:pt x="10" y="0"/>
                    </a:lnTo>
                    <a:lnTo>
                      <a:pt x="10"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1" name="Freeform 237"/>
              <p:cNvSpPr/>
              <p:nvPr/>
            </p:nvSpPr>
            <p:spPr bwMode="auto">
              <a:xfrm>
                <a:off x="2083" y="801"/>
                <a:ext cx="30" cy="14"/>
              </a:xfrm>
              <a:custGeom>
                <a:avLst/>
                <a:gdLst/>
                <a:ahLst/>
                <a:cxnLst>
                  <a:cxn ang="0">
                    <a:pos x="24" y="10"/>
                  </a:cxn>
                  <a:cxn ang="0">
                    <a:pos x="24" y="10"/>
                  </a:cxn>
                  <a:cxn ang="0">
                    <a:pos x="30" y="6"/>
                  </a:cxn>
                  <a:cxn ang="0">
                    <a:pos x="30" y="6"/>
                  </a:cxn>
                  <a:cxn ang="0">
                    <a:pos x="26" y="4"/>
                  </a:cxn>
                  <a:cxn ang="0">
                    <a:pos x="26" y="4"/>
                  </a:cxn>
                  <a:cxn ang="0">
                    <a:pos x="14" y="2"/>
                  </a:cxn>
                  <a:cxn ang="0">
                    <a:pos x="14" y="2"/>
                  </a:cxn>
                  <a:cxn ang="0">
                    <a:pos x="6" y="0"/>
                  </a:cxn>
                  <a:cxn ang="0">
                    <a:pos x="6" y="0"/>
                  </a:cxn>
                  <a:cxn ang="0">
                    <a:pos x="4" y="0"/>
                  </a:cxn>
                  <a:cxn ang="0">
                    <a:pos x="2" y="4"/>
                  </a:cxn>
                  <a:cxn ang="0">
                    <a:pos x="0" y="10"/>
                  </a:cxn>
                  <a:cxn ang="0">
                    <a:pos x="0" y="10"/>
                  </a:cxn>
                  <a:cxn ang="0">
                    <a:pos x="18" y="14"/>
                  </a:cxn>
                  <a:cxn ang="0">
                    <a:pos x="18" y="14"/>
                  </a:cxn>
                  <a:cxn ang="0">
                    <a:pos x="20" y="12"/>
                  </a:cxn>
                  <a:cxn ang="0">
                    <a:pos x="24" y="10"/>
                  </a:cxn>
                  <a:cxn ang="0">
                    <a:pos x="24" y="10"/>
                  </a:cxn>
                </a:cxnLst>
                <a:rect l="0" t="0" r="r" b="b"/>
                <a:pathLst>
                  <a:path w="30" h="14">
                    <a:moveTo>
                      <a:pt x="24" y="10"/>
                    </a:moveTo>
                    <a:lnTo>
                      <a:pt x="24" y="10"/>
                    </a:lnTo>
                    <a:lnTo>
                      <a:pt x="30" y="6"/>
                    </a:lnTo>
                    <a:lnTo>
                      <a:pt x="30" y="6"/>
                    </a:lnTo>
                    <a:lnTo>
                      <a:pt x="26" y="4"/>
                    </a:lnTo>
                    <a:lnTo>
                      <a:pt x="26" y="4"/>
                    </a:lnTo>
                    <a:lnTo>
                      <a:pt x="14" y="2"/>
                    </a:lnTo>
                    <a:lnTo>
                      <a:pt x="14" y="2"/>
                    </a:lnTo>
                    <a:lnTo>
                      <a:pt x="6" y="0"/>
                    </a:lnTo>
                    <a:lnTo>
                      <a:pt x="6" y="0"/>
                    </a:lnTo>
                    <a:lnTo>
                      <a:pt x="4" y="0"/>
                    </a:lnTo>
                    <a:lnTo>
                      <a:pt x="2" y="4"/>
                    </a:lnTo>
                    <a:lnTo>
                      <a:pt x="0" y="10"/>
                    </a:lnTo>
                    <a:lnTo>
                      <a:pt x="0" y="10"/>
                    </a:lnTo>
                    <a:lnTo>
                      <a:pt x="18" y="14"/>
                    </a:lnTo>
                    <a:lnTo>
                      <a:pt x="18" y="14"/>
                    </a:lnTo>
                    <a:lnTo>
                      <a:pt x="20" y="12"/>
                    </a:lnTo>
                    <a:lnTo>
                      <a:pt x="24" y="10"/>
                    </a:lnTo>
                    <a:lnTo>
                      <a:pt x="2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2" name="Freeform 238"/>
              <p:cNvSpPr/>
              <p:nvPr/>
            </p:nvSpPr>
            <p:spPr bwMode="auto">
              <a:xfrm>
                <a:off x="2091" y="789"/>
                <a:ext cx="38" cy="14"/>
              </a:xfrm>
              <a:custGeom>
                <a:avLst/>
                <a:gdLst/>
                <a:ahLst/>
                <a:cxnLst>
                  <a:cxn ang="0">
                    <a:pos x="30" y="14"/>
                  </a:cxn>
                  <a:cxn ang="0">
                    <a:pos x="30" y="14"/>
                  </a:cxn>
                  <a:cxn ang="0">
                    <a:pos x="38" y="8"/>
                  </a:cxn>
                  <a:cxn ang="0">
                    <a:pos x="38" y="8"/>
                  </a:cxn>
                  <a:cxn ang="0">
                    <a:pos x="20" y="4"/>
                  </a:cxn>
                  <a:cxn ang="0">
                    <a:pos x="20" y="4"/>
                  </a:cxn>
                  <a:cxn ang="0">
                    <a:pos x="10" y="0"/>
                  </a:cxn>
                  <a:cxn ang="0">
                    <a:pos x="10" y="0"/>
                  </a:cxn>
                  <a:cxn ang="0">
                    <a:pos x="6" y="2"/>
                  </a:cxn>
                  <a:cxn ang="0">
                    <a:pos x="4" y="4"/>
                  </a:cxn>
                  <a:cxn ang="0">
                    <a:pos x="0" y="8"/>
                  </a:cxn>
                  <a:cxn ang="0">
                    <a:pos x="0" y="8"/>
                  </a:cxn>
                  <a:cxn ang="0">
                    <a:pos x="22" y="14"/>
                  </a:cxn>
                  <a:cxn ang="0">
                    <a:pos x="22" y="14"/>
                  </a:cxn>
                  <a:cxn ang="0">
                    <a:pos x="26" y="14"/>
                  </a:cxn>
                  <a:cxn ang="0">
                    <a:pos x="30" y="14"/>
                  </a:cxn>
                  <a:cxn ang="0">
                    <a:pos x="30" y="14"/>
                  </a:cxn>
                </a:cxnLst>
                <a:rect l="0" t="0" r="r" b="b"/>
                <a:pathLst>
                  <a:path w="38" h="14">
                    <a:moveTo>
                      <a:pt x="30" y="14"/>
                    </a:moveTo>
                    <a:lnTo>
                      <a:pt x="30" y="14"/>
                    </a:lnTo>
                    <a:lnTo>
                      <a:pt x="38" y="8"/>
                    </a:lnTo>
                    <a:lnTo>
                      <a:pt x="38" y="8"/>
                    </a:lnTo>
                    <a:lnTo>
                      <a:pt x="20" y="4"/>
                    </a:lnTo>
                    <a:lnTo>
                      <a:pt x="20" y="4"/>
                    </a:lnTo>
                    <a:lnTo>
                      <a:pt x="10" y="0"/>
                    </a:lnTo>
                    <a:lnTo>
                      <a:pt x="10" y="0"/>
                    </a:lnTo>
                    <a:lnTo>
                      <a:pt x="6" y="2"/>
                    </a:lnTo>
                    <a:lnTo>
                      <a:pt x="4" y="4"/>
                    </a:lnTo>
                    <a:lnTo>
                      <a:pt x="0" y="8"/>
                    </a:lnTo>
                    <a:lnTo>
                      <a:pt x="0" y="8"/>
                    </a:lnTo>
                    <a:lnTo>
                      <a:pt x="22" y="14"/>
                    </a:lnTo>
                    <a:lnTo>
                      <a:pt x="22" y="14"/>
                    </a:lnTo>
                    <a:lnTo>
                      <a:pt x="26" y="14"/>
                    </a:lnTo>
                    <a:lnTo>
                      <a:pt x="30" y="14"/>
                    </a:lnTo>
                    <a:lnTo>
                      <a:pt x="3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3" name="Freeform 239"/>
              <p:cNvSpPr/>
              <p:nvPr/>
            </p:nvSpPr>
            <p:spPr bwMode="auto">
              <a:xfrm>
                <a:off x="2103" y="781"/>
                <a:ext cx="40" cy="14"/>
              </a:xfrm>
              <a:custGeom>
                <a:avLst/>
                <a:gdLst/>
                <a:ahLst/>
                <a:cxnLst>
                  <a:cxn ang="0">
                    <a:pos x="0" y="6"/>
                  </a:cxn>
                  <a:cxn ang="0">
                    <a:pos x="0" y="6"/>
                  </a:cxn>
                  <a:cxn ang="0">
                    <a:pos x="24" y="12"/>
                  </a:cxn>
                  <a:cxn ang="0">
                    <a:pos x="24" y="12"/>
                  </a:cxn>
                  <a:cxn ang="0">
                    <a:pos x="28" y="12"/>
                  </a:cxn>
                  <a:cxn ang="0">
                    <a:pos x="32" y="14"/>
                  </a:cxn>
                  <a:cxn ang="0">
                    <a:pos x="32" y="14"/>
                  </a:cxn>
                  <a:cxn ang="0">
                    <a:pos x="40" y="8"/>
                  </a:cxn>
                  <a:cxn ang="0">
                    <a:pos x="40" y="8"/>
                  </a:cxn>
                  <a:cxn ang="0">
                    <a:pos x="32" y="2"/>
                  </a:cxn>
                  <a:cxn ang="0">
                    <a:pos x="20" y="0"/>
                  </a:cxn>
                  <a:cxn ang="0">
                    <a:pos x="10" y="2"/>
                  </a:cxn>
                  <a:cxn ang="0">
                    <a:pos x="0" y="6"/>
                  </a:cxn>
                  <a:cxn ang="0">
                    <a:pos x="0" y="6"/>
                  </a:cxn>
                </a:cxnLst>
                <a:rect l="0" t="0" r="r" b="b"/>
                <a:pathLst>
                  <a:path w="40" h="14">
                    <a:moveTo>
                      <a:pt x="0" y="6"/>
                    </a:moveTo>
                    <a:lnTo>
                      <a:pt x="0" y="6"/>
                    </a:lnTo>
                    <a:lnTo>
                      <a:pt x="24" y="12"/>
                    </a:lnTo>
                    <a:lnTo>
                      <a:pt x="24" y="12"/>
                    </a:lnTo>
                    <a:lnTo>
                      <a:pt x="28" y="12"/>
                    </a:lnTo>
                    <a:lnTo>
                      <a:pt x="32" y="14"/>
                    </a:lnTo>
                    <a:lnTo>
                      <a:pt x="32" y="14"/>
                    </a:lnTo>
                    <a:lnTo>
                      <a:pt x="40" y="8"/>
                    </a:lnTo>
                    <a:lnTo>
                      <a:pt x="40" y="8"/>
                    </a:lnTo>
                    <a:lnTo>
                      <a:pt x="32" y="2"/>
                    </a:lnTo>
                    <a:lnTo>
                      <a:pt x="20" y="0"/>
                    </a:lnTo>
                    <a:lnTo>
                      <a:pt x="10"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4" name="Freeform 240"/>
              <p:cNvSpPr/>
              <p:nvPr/>
            </p:nvSpPr>
            <p:spPr bwMode="auto">
              <a:xfrm>
                <a:off x="2075" y="821"/>
                <a:ext cx="24" cy="16"/>
              </a:xfrm>
              <a:custGeom>
                <a:avLst/>
                <a:gdLst/>
                <a:ahLst/>
                <a:cxnLst>
                  <a:cxn ang="0">
                    <a:pos x="0" y="14"/>
                  </a:cxn>
                  <a:cxn ang="0">
                    <a:pos x="0" y="14"/>
                  </a:cxn>
                  <a:cxn ang="0">
                    <a:pos x="6" y="14"/>
                  </a:cxn>
                  <a:cxn ang="0">
                    <a:pos x="12" y="16"/>
                  </a:cxn>
                  <a:cxn ang="0">
                    <a:pos x="12" y="16"/>
                  </a:cxn>
                  <a:cxn ang="0">
                    <a:pos x="20" y="16"/>
                  </a:cxn>
                  <a:cxn ang="0">
                    <a:pos x="20" y="16"/>
                  </a:cxn>
                  <a:cxn ang="0">
                    <a:pos x="20" y="14"/>
                  </a:cxn>
                  <a:cxn ang="0">
                    <a:pos x="20" y="14"/>
                  </a:cxn>
                  <a:cxn ang="0">
                    <a:pos x="24" y="0"/>
                  </a:cxn>
                  <a:cxn ang="0">
                    <a:pos x="24" y="0"/>
                  </a:cxn>
                  <a:cxn ang="0">
                    <a:pos x="0" y="14"/>
                  </a:cxn>
                  <a:cxn ang="0">
                    <a:pos x="0" y="14"/>
                  </a:cxn>
                </a:cxnLst>
                <a:rect l="0" t="0" r="r" b="b"/>
                <a:pathLst>
                  <a:path w="24" h="16">
                    <a:moveTo>
                      <a:pt x="0" y="14"/>
                    </a:moveTo>
                    <a:lnTo>
                      <a:pt x="0" y="14"/>
                    </a:lnTo>
                    <a:lnTo>
                      <a:pt x="6" y="14"/>
                    </a:lnTo>
                    <a:lnTo>
                      <a:pt x="12" y="16"/>
                    </a:lnTo>
                    <a:lnTo>
                      <a:pt x="12" y="16"/>
                    </a:lnTo>
                    <a:lnTo>
                      <a:pt x="20" y="16"/>
                    </a:lnTo>
                    <a:lnTo>
                      <a:pt x="20" y="16"/>
                    </a:lnTo>
                    <a:lnTo>
                      <a:pt x="20" y="14"/>
                    </a:lnTo>
                    <a:lnTo>
                      <a:pt x="20" y="14"/>
                    </a:lnTo>
                    <a:lnTo>
                      <a:pt x="24" y="0"/>
                    </a:lnTo>
                    <a:lnTo>
                      <a:pt x="24"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5" name="Freeform 241"/>
              <p:cNvSpPr/>
              <p:nvPr/>
            </p:nvSpPr>
            <p:spPr bwMode="auto">
              <a:xfrm>
                <a:off x="2097" y="811"/>
                <a:ext cx="20" cy="26"/>
              </a:xfrm>
              <a:custGeom>
                <a:avLst/>
                <a:gdLst/>
                <a:ahLst/>
                <a:cxnLst>
                  <a:cxn ang="0">
                    <a:pos x="12" y="26"/>
                  </a:cxn>
                  <a:cxn ang="0">
                    <a:pos x="12" y="26"/>
                  </a:cxn>
                  <a:cxn ang="0">
                    <a:pos x="14" y="18"/>
                  </a:cxn>
                  <a:cxn ang="0">
                    <a:pos x="14" y="18"/>
                  </a:cxn>
                  <a:cxn ang="0">
                    <a:pos x="18" y="6"/>
                  </a:cxn>
                  <a:cxn ang="0">
                    <a:pos x="18" y="6"/>
                  </a:cxn>
                  <a:cxn ang="0">
                    <a:pos x="20" y="0"/>
                  </a:cxn>
                  <a:cxn ang="0">
                    <a:pos x="20" y="0"/>
                  </a:cxn>
                  <a:cxn ang="0">
                    <a:pos x="12" y="4"/>
                  </a:cxn>
                  <a:cxn ang="0">
                    <a:pos x="12" y="4"/>
                  </a:cxn>
                  <a:cxn ang="0">
                    <a:pos x="8" y="6"/>
                  </a:cxn>
                  <a:cxn ang="0">
                    <a:pos x="6" y="8"/>
                  </a:cxn>
                  <a:cxn ang="0">
                    <a:pos x="6" y="8"/>
                  </a:cxn>
                  <a:cxn ang="0">
                    <a:pos x="0" y="26"/>
                  </a:cxn>
                  <a:cxn ang="0">
                    <a:pos x="0" y="26"/>
                  </a:cxn>
                  <a:cxn ang="0">
                    <a:pos x="6" y="26"/>
                  </a:cxn>
                  <a:cxn ang="0">
                    <a:pos x="12" y="26"/>
                  </a:cxn>
                  <a:cxn ang="0">
                    <a:pos x="12" y="26"/>
                  </a:cxn>
                </a:cxnLst>
                <a:rect l="0" t="0" r="r" b="b"/>
                <a:pathLst>
                  <a:path w="20" h="26">
                    <a:moveTo>
                      <a:pt x="12" y="26"/>
                    </a:moveTo>
                    <a:lnTo>
                      <a:pt x="12" y="26"/>
                    </a:lnTo>
                    <a:lnTo>
                      <a:pt x="14" y="18"/>
                    </a:lnTo>
                    <a:lnTo>
                      <a:pt x="14" y="18"/>
                    </a:lnTo>
                    <a:lnTo>
                      <a:pt x="18" y="6"/>
                    </a:lnTo>
                    <a:lnTo>
                      <a:pt x="18" y="6"/>
                    </a:lnTo>
                    <a:lnTo>
                      <a:pt x="20" y="0"/>
                    </a:lnTo>
                    <a:lnTo>
                      <a:pt x="20" y="0"/>
                    </a:lnTo>
                    <a:lnTo>
                      <a:pt x="12" y="4"/>
                    </a:lnTo>
                    <a:lnTo>
                      <a:pt x="12" y="4"/>
                    </a:lnTo>
                    <a:lnTo>
                      <a:pt x="8" y="6"/>
                    </a:lnTo>
                    <a:lnTo>
                      <a:pt x="6" y="8"/>
                    </a:lnTo>
                    <a:lnTo>
                      <a:pt x="6" y="8"/>
                    </a:lnTo>
                    <a:lnTo>
                      <a:pt x="0" y="26"/>
                    </a:lnTo>
                    <a:lnTo>
                      <a:pt x="0" y="26"/>
                    </a:lnTo>
                    <a:lnTo>
                      <a:pt x="6" y="26"/>
                    </a:lnTo>
                    <a:lnTo>
                      <a:pt x="12" y="26"/>
                    </a:lnTo>
                    <a:lnTo>
                      <a:pt x="1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6" name="Freeform 242"/>
              <p:cNvSpPr/>
              <p:nvPr/>
            </p:nvSpPr>
            <p:spPr bwMode="auto">
              <a:xfrm>
                <a:off x="2113" y="803"/>
                <a:ext cx="20" cy="32"/>
              </a:xfrm>
              <a:custGeom>
                <a:avLst/>
                <a:gdLst/>
                <a:ahLst/>
                <a:cxnLst>
                  <a:cxn ang="0">
                    <a:pos x="12" y="28"/>
                  </a:cxn>
                  <a:cxn ang="0">
                    <a:pos x="12" y="28"/>
                  </a:cxn>
                  <a:cxn ang="0">
                    <a:pos x="14" y="18"/>
                  </a:cxn>
                  <a:cxn ang="0">
                    <a:pos x="14" y="18"/>
                  </a:cxn>
                  <a:cxn ang="0">
                    <a:pos x="20" y="0"/>
                  </a:cxn>
                  <a:cxn ang="0">
                    <a:pos x="20" y="0"/>
                  </a:cxn>
                  <a:cxn ang="0">
                    <a:pos x="10" y="4"/>
                  </a:cxn>
                  <a:cxn ang="0">
                    <a:pos x="10" y="4"/>
                  </a:cxn>
                  <a:cxn ang="0">
                    <a:pos x="8" y="6"/>
                  </a:cxn>
                  <a:cxn ang="0">
                    <a:pos x="6" y="10"/>
                  </a:cxn>
                  <a:cxn ang="0">
                    <a:pos x="6" y="10"/>
                  </a:cxn>
                  <a:cxn ang="0">
                    <a:pos x="0" y="32"/>
                  </a:cxn>
                  <a:cxn ang="0">
                    <a:pos x="0" y="32"/>
                  </a:cxn>
                  <a:cxn ang="0">
                    <a:pos x="6" y="32"/>
                  </a:cxn>
                  <a:cxn ang="0">
                    <a:pos x="10" y="30"/>
                  </a:cxn>
                  <a:cxn ang="0">
                    <a:pos x="12" y="28"/>
                  </a:cxn>
                  <a:cxn ang="0">
                    <a:pos x="12" y="28"/>
                  </a:cxn>
                </a:cxnLst>
                <a:rect l="0" t="0" r="r" b="b"/>
                <a:pathLst>
                  <a:path w="20" h="32">
                    <a:moveTo>
                      <a:pt x="12" y="28"/>
                    </a:moveTo>
                    <a:lnTo>
                      <a:pt x="12" y="28"/>
                    </a:lnTo>
                    <a:lnTo>
                      <a:pt x="14" y="18"/>
                    </a:lnTo>
                    <a:lnTo>
                      <a:pt x="14" y="18"/>
                    </a:lnTo>
                    <a:lnTo>
                      <a:pt x="20" y="0"/>
                    </a:lnTo>
                    <a:lnTo>
                      <a:pt x="20" y="0"/>
                    </a:lnTo>
                    <a:lnTo>
                      <a:pt x="10" y="4"/>
                    </a:lnTo>
                    <a:lnTo>
                      <a:pt x="10" y="4"/>
                    </a:lnTo>
                    <a:lnTo>
                      <a:pt x="8" y="6"/>
                    </a:lnTo>
                    <a:lnTo>
                      <a:pt x="6" y="10"/>
                    </a:lnTo>
                    <a:lnTo>
                      <a:pt x="6" y="10"/>
                    </a:lnTo>
                    <a:lnTo>
                      <a:pt x="0" y="32"/>
                    </a:lnTo>
                    <a:lnTo>
                      <a:pt x="0" y="32"/>
                    </a:lnTo>
                    <a:lnTo>
                      <a:pt x="6" y="32"/>
                    </a:lnTo>
                    <a:lnTo>
                      <a:pt x="10" y="30"/>
                    </a:lnTo>
                    <a:lnTo>
                      <a:pt x="12" y="28"/>
                    </a:lnTo>
                    <a:lnTo>
                      <a:pt x="1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7" name="Freeform 243"/>
              <p:cNvSpPr/>
              <p:nvPr/>
            </p:nvSpPr>
            <p:spPr bwMode="auto">
              <a:xfrm>
                <a:off x="2129" y="795"/>
                <a:ext cx="18" cy="36"/>
              </a:xfrm>
              <a:custGeom>
                <a:avLst/>
                <a:gdLst/>
                <a:ahLst/>
                <a:cxnLst>
                  <a:cxn ang="0">
                    <a:pos x="18" y="0"/>
                  </a:cxn>
                  <a:cxn ang="0">
                    <a:pos x="18" y="0"/>
                  </a:cxn>
                  <a:cxn ang="0">
                    <a:pos x="8" y="4"/>
                  </a:cxn>
                  <a:cxn ang="0">
                    <a:pos x="8" y="4"/>
                  </a:cxn>
                  <a:cxn ang="0">
                    <a:pos x="8" y="8"/>
                  </a:cxn>
                  <a:cxn ang="0">
                    <a:pos x="6" y="12"/>
                  </a:cxn>
                  <a:cxn ang="0">
                    <a:pos x="6" y="12"/>
                  </a:cxn>
                  <a:cxn ang="0">
                    <a:pos x="0" y="36"/>
                  </a:cxn>
                  <a:cxn ang="0">
                    <a:pos x="0" y="36"/>
                  </a:cxn>
                  <a:cxn ang="0">
                    <a:pos x="8" y="28"/>
                  </a:cxn>
                  <a:cxn ang="0">
                    <a:pos x="14" y="20"/>
                  </a:cxn>
                  <a:cxn ang="0">
                    <a:pos x="18" y="10"/>
                  </a:cxn>
                  <a:cxn ang="0">
                    <a:pos x="18" y="0"/>
                  </a:cxn>
                  <a:cxn ang="0">
                    <a:pos x="18" y="0"/>
                  </a:cxn>
                </a:cxnLst>
                <a:rect l="0" t="0" r="r" b="b"/>
                <a:pathLst>
                  <a:path w="18" h="36">
                    <a:moveTo>
                      <a:pt x="18" y="0"/>
                    </a:moveTo>
                    <a:lnTo>
                      <a:pt x="18" y="0"/>
                    </a:lnTo>
                    <a:lnTo>
                      <a:pt x="8" y="4"/>
                    </a:lnTo>
                    <a:lnTo>
                      <a:pt x="8" y="4"/>
                    </a:lnTo>
                    <a:lnTo>
                      <a:pt x="8" y="8"/>
                    </a:lnTo>
                    <a:lnTo>
                      <a:pt x="6" y="12"/>
                    </a:lnTo>
                    <a:lnTo>
                      <a:pt x="6" y="12"/>
                    </a:lnTo>
                    <a:lnTo>
                      <a:pt x="0" y="36"/>
                    </a:lnTo>
                    <a:lnTo>
                      <a:pt x="0" y="36"/>
                    </a:lnTo>
                    <a:lnTo>
                      <a:pt x="8" y="28"/>
                    </a:lnTo>
                    <a:lnTo>
                      <a:pt x="14" y="20"/>
                    </a:lnTo>
                    <a:lnTo>
                      <a:pt x="18" y="10"/>
                    </a:lnTo>
                    <a:lnTo>
                      <a:pt x="18" y="0"/>
                    </a:lnTo>
                    <a:lnTo>
                      <a:pt x="1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8" name="Freeform 244"/>
              <p:cNvSpPr/>
              <p:nvPr/>
            </p:nvSpPr>
            <p:spPr bwMode="auto">
              <a:xfrm>
                <a:off x="2143" y="1217"/>
                <a:ext cx="48" cy="34"/>
              </a:xfrm>
              <a:custGeom>
                <a:avLst/>
                <a:gdLst/>
                <a:ahLst/>
                <a:cxnLst>
                  <a:cxn ang="0">
                    <a:pos x="28" y="34"/>
                  </a:cxn>
                  <a:cxn ang="0">
                    <a:pos x="28" y="34"/>
                  </a:cxn>
                  <a:cxn ang="0">
                    <a:pos x="42" y="34"/>
                  </a:cxn>
                  <a:cxn ang="0">
                    <a:pos x="42" y="34"/>
                  </a:cxn>
                  <a:cxn ang="0">
                    <a:pos x="42" y="30"/>
                  </a:cxn>
                  <a:cxn ang="0">
                    <a:pos x="42" y="30"/>
                  </a:cxn>
                  <a:cxn ang="0">
                    <a:pos x="48" y="0"/>
                  </a:cxn>
                  <a:cxn ang="0">
                    <a:pos x="48" y="0"/>
                  </a:cxn>
                  <a:cxn ang="0">
                    <a:pos x="0" y="34"/>
                  </a:cxn>
                  <a:cxn ang="0">
                    <a:pos x="0" y="34"/>
                  </a:cxn>
                  <a:cxn ang="0">
                    <a:pos x="14" y="34"/>
                  </a:cxn>
                  <a:cxn ang="0">
                    <a:pos x="28" y="34"/>
                  </a:cxn>
                  <a:cxn ang="0">
                    <a:pos x="28" y="34"/>
                  </a:cxn>
                </a:cxnLst>
                <a:rect l="0" t="0" r="r" b="b"/>
                <a:pathLst>
                  <a:path w="48" h="34">
                    <a:moveTo>
                      <a:pt x="28" y="34"/>
                    </a:moveTo>
                    <a:lnTo>
                      <a:pt x="28" y="34"/>
                    </a:lnTo>
                    <a:lnTo>
                      <a:pt x="42" y="34"/>
                    </a:lnTo>
                    <a:lnTo>
                      <a:pt x="42" y="34"/>
                    </a:lnTo>
                    <a:lnTo>
                      <a:pt x="42" y="30"/>
                    </a:lnTo>
                    <a:lnTo>
                      <a:pt x="42" y="30"/>
                    </a:lnTo>
                    <a:lnTo>
                      <a:pt x="48" y="0"/>
                    </a:lnTo>
                    <a:lnTo>
                      <a:pt x="48" y="0"/>
                    </a:lnTo>
                    <a:lnTo>
                      <a:pt x="0" y="34"/>
                    </a:lnTo>
                    <a:lnTo>
                      <a:pt x="0" y="34"/>
                    </a:lnTo>
                    <a:lnTo>
                      <a:pt x="14" y="34"/>
                    </a:lnTo>
                    <a:lnTo>
                      <a:pt x="28" y="34"/>
                    </a:lnTo>
                    <a:lnTo>
                      <a:pt x="2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9" name="Freeform 245"/>
              <p:cNvSpPr/>
              <p:nvPr/>
            </p:nvSpPr>
            <p:spPr bwMode="auto">
              <a:xfrm>
                <a:off x="2193" y="1193"/>
                <a:ext cx="32" cy="56"/>
              </a:xfrm>
              <a:custGeom>
                <a:avLst/>
                <a:gdLst/>
                <a:ahLst/>
                <a:cxnLst>
                  <a:cxn ang="0">
                    <a:pos x="32" y="0"/>
                  </a:cxn>
                  <a:cxn ang="0">
                    <a:pos x="32" y="0"/>
                  </a:cxn>
                  <a:cxn ang="0">
                    <a:pos x="18" y="10"/>
                  </a:cxn>
                  <a:cxn ang="0">
                    <a:pos x="18" y="10"/>
                  </a:cxn>
                  <a:cxn ang="0">
                    <a:pos x="12" y="14"/>
                  </a:cxn>
                  <a:cxn ang="0">
                    <a:pos x="8" y="16"/>
                  </a:cxn>
                  <a:cxn ang="0">
                    <a:pos x="6" y="18"/>
                  </a:cxn>
                  <a:cxn ang="0">
                    <a:pos x="6" y="18"/>
                  </a:cxn>
                  <a:cxn ang="0">
                    <a:pos x="0" y="56"/>
                  </a:cxn>
                  <a:cxn ang="0">
                    <a:pos x="0" y="56"/>
                  </a:cxn>
                  <a:cxn ang="0">
                    <a:pos x="12" y="56"/>
                  </a:cxn>
                  <a:cxn ang="0">
                    <a:pos x="20" y="56"/>
                  </a:cxn>
                  <a:cxn ang="0">
                    <a:pos x="22" y="52"/>
                  </a:cxn>
                  <a:cxn ang="0">
                    <a:pos x="22" y="52"/>
                  </a:cxn>
                  <a:cxn ang="0">
                    <a:pos x="26" y="36"/>
                  </a:cxn>
                  <a:cxn ang="0">
                    <a:pos x="26" y="36"/>
                  </a:cxn>
                  <a:cxn ang="0">
                    <a:pos x="30" y="12"/>
                  </a:cxn>
                  <a:cxn ang="0">
                    <a:pos x="30" y="12"/>
                  </a:cxn>
                  <a:cxn ang="0">
                    <a:pos x="32" y="6"/>
                  </a:cxn>
                  <a:cxn ang="0">
                    <a:pos x="32" y="0"/>
                  </a:cxn>
                  <a:cxn ang="0">
                    <a:pos x="32" y="0"/>
                  </a:cxn>
                </a:cxnLst>
                <a:rect l="0" t="0" r="r" b="b"/>
                <a:pathLst>
                  <a:path w="32" h="56">
                    <a:moveTo>
                      <a:pt x="32" y="0"/>
                    </a:moveTo>
                    <a:lnTo>
                      <a:pt x="32" y="0"/>
                    </a:lnTo>
                    <a:lnTo>
                      <a:pt x="18" y="10"/>
                    </a:lnTo>
                    <a:lnTo>
                      <a:pt x="18" y="10"/>
                    </a:lnTo>
                    <a:lnTo>
                      <a:pt x="12" y="14"/>
                    </a:lnTo>
                    <a:lnTo>
                      <a:pt x="8" y="16"/>
                    </a:lnTo>
                    <a:lnTo>
                      <a:pt x="6" y="18"/>
                    </a:lnTo>
                    <a:lnTo>
                      <a:pt x="6" y="18"/>
                    </a:lnTo>
                    <a:lnTo>
                      <a:pt x="0" y="56"/>
                    </a:lnTo>
                    <a:lnTo>
                      <a:pt x="0" y="56"/>
                    </a:lnTo>
                    <a:lnTo>
                      <a:pt x="12" y="56"/>
                    </a:lnTo>
                    <a:lnTo>
                      <a:pt x="20" y="56"/>
                    </a:lnTo>
                    <a:lnTo>
                      <a:pt x="22" y="52"/>
                    </a:lnTo>
                    <a:lnTo>
                      <a:pt x="22" y="52"/>
                    </a:lnTo>
                    <a:lnTo>
                      <a:pt x="26" y="36"/>
                    </a:lnTo>
                    <a:lnTo>
                      <a:pt x="26" y="36"/>
                    </a:lnTo>
                    <a:lnTo>
                      <a:pt x="30" y="12"/>
                    </a:lnTo>
                    <a:lnTo>
                      <a:pt x="30" y="12"/>
                    </a:lnTo>
                    <a:lnTo>
                      <a:pt x="32" y="6"/>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0" name="Freeform 246"/>
              <p:cNvSpPr/>
              <p:nvPr/>
            </p:nvSpPr>
            <p:spPr bwMode="auto">
              <a:xfrm>
                <a:off x="2225" y="1171"/>
                <a:ext cx="32" cy="74"/>
              </a:xfrm>
              <a:custGeom>
                <a:avLst/>
                <a:gdLst/>
                <a:ahLst/>
                <a:cxnLst>
                  <a:cxn ang="0">
                    <a:pos x="12" y="14"/>
                  </a:cxn>
                  <a:cxn ang="0">
                    <a:pos x="12" y="14"/>
                  </a:cxn>
                  <a:cxn ang="0">
                    <a:pos x="10" y="16"/>
                  </a:cxn>
                  <a:cxn ang="0">
                    <a:pos x="8" y="18"/>
                  </a:cxn>
                  <a:cxn ang="0">
                    <a:pos x="8" y="26"/>
                  </a:cxn>
                  <a:cxn ang="0">
                    <a:pos x="8" y="26"/>
                  </a:cxn>
                  <a:cxn ang="0">
                    <a:pos x="0" y="74"/>
                  </a:cxn>
                  <a:cxn ang="0">
                    <a:pos x="0" y="74"/>
                  </a:cxn>
                  <a:cxn ang="0">
                    <a:pos x="12" y="70"/>
                  </a:cxn>
                  <a:cxn ang="0">
                    <a:pos x="18" y="66"/>
                  </a:cxn>
                  <a:cxn ang="0">
                    <a:pos x="22" y="62"/>
                  </a:cxn>
                  <a:cxn ang="0">
                    <a:pos x="22" y="62"/>
                  </a:cxn>
                  <a:cxn ang="0">
                    <a:pos x="26" y="40"/>
                  </a:cxn>
                  <a:cxn ang="0">
                    <a:pos x="26" y="40"/>
                  </a:cxn>
                  <a:cxn ang="0">
                    <a:pos x="32" y="0"/>
                  </a:cxn>
                  <a:cxn ang="0">
                    <a:pos x="32" y="0"/>
                  </a:cxn>
                  <a:cxn ang="0">
                    <a:pos x="12" y="14"/>
                  </a:cxn>
                  <a:cxn ang="0">
                    <a:pos x="12" y="14"/>
                  </a:cxn>
                </a:cxnLst>
                <a:rect l="0" t="0" r="r" b="b"/>
                <a:pathLst>
                  <a:path w="32" h="74">
                    <a:moveTo>
                      <a:pt x="12" y="14"/>
                    </a:moveTo>
                    <a:lnTo>
                      <a:pt x="12" y="14"/>
                    </a:lnTo>
                    <a:lnTo>
                      <a:pt x="10" y="16"/>
                    </a:lnTo>
                    <a:lnTo>
                      <a:pt x="8" y="18"/>
                    </a:lnTo>
                    <a:lnTo>
                      <a:pt x="8" y="26"/>
                    </a:lnTo>
                    <a:lnTo>
                      <a:pt x="8" y="26"/>
                    </a:lnTo>
                    <a:lnTo>
                      <a:pt x="0" y="74"/>
                    </a:lnTo>
                    <a:lnTo>
                      <a:pt x="0" y="74"/>
                    </a:lnTo>
                    <a:lnTo>
                      <a:pt x="12" y="70"/>
                    </a:lnTo>
                    <a:lnTo>
                      <a:pt x="18" y="66"/>
                    </a:lnTo>
                    <a:lnTo>
                      <a:pt x="22" y="62"/>
                    </a:lnTo>
                    <a:lnTo>
                      <a:pt x="22" y="62"/>
                    </a:lnTo>
                    <a:lnTo>
                      <a:pt x="26" y="40"/>
                    </a:lnTo>
                    <a:lnTo>
                      <a:pt x="26" y="40"/>
                    </a:lnTo>
                    <a:lnTo>
                      <a:pt x="32" y="0"/>
                    </a:lnTo>
                    <a:lnTo>
                      <a:pt x="32" y="0"/>
                    </a:lnTo>
                    <a:lnTo>
                      <a:pt x="12" y="14"/>
                    </a:lnTo>
                    <a:lnTo>
                      <a:pt x="1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1" name="Freeform 247"/>
              <p:cNvSpPr/>
              <p:nvPr/>
            </p:nvSpPr>
            <p:spPr bwMode="auto">
              <a:xfrm>
                <a:off x="2255" y="1151"/>
                <a:ext cx="32" cy="78"/>
              </a:xfrm>
              <a:custGeom>
                <a:avLst/>
                <a:gdLst/>
                <a:ahLst/>
                <a:cxnLst>
                  <a:cxn ang="0">
                    <a:pos x="10" y="14"/>
                  </a:cxn>
                  <a:cxn ang="0">
                    <a:pos x="10" y="14"/>
                  </a:cxn>
                  <a:cxn ang="0">
                    <a:pos x="10" y="16"/>
                  </a:cxn>
                  <a:cxn ang="0">
                    <a:pos x="8" y="20"/>
                  </a:cxn>
                  <a:cxn ang="0">
                    <a:pos x="8" y="30"/>
                  </a:cxn>
                  <a:cxn ang="0">
                    <a:pos x="8" y="30"/>
                  </a:cxn>
                  <a:cxn ang="0">
                    <a:pos x="0" y="78"/>
                  </a:cxn>
                  <a:cxn ang="0">
                    <a:pos x="0" y="78"/>
                  </a:cxn>
                  <a:cxn ang="0">
                    <a:pos x="8" y="72"/>
                  </a:cxn>
                  <a:cxn ang="0">
                    <a:pos x="16" y="64"/>
                  </a:cxn>
                  <a:cxn ang="0">
                    <a:pos x="22" y="54"/>
                  </a:cxn>
                  <a:cxn ang="0">
                    <a:pos x="28" y="44"/>
                  </a:cxn>
                  <a:cxn ang="0">
                    <a:pos x="30" y="34"/>
                  </a:cxn>
                  <a:cxn ang="0">
                    <a:pos x="32" y="22"/>
                  </a:cxn>
                  <a:cxn ang="0">
                    <a:pos x="32" y="12"/>
                  </a:cxn>
                  <a:cxn ang="0">
                    <a:pos x="30" y="0"/>
                  </a:cxn>
                  <a:cxn ang="0">
                    <a:pos x="30" y="0"/>
                  </a:cxn>
                  <a:cxn ang="0">
                    <a:pos x="10" y="14"/>
                  </a:cxn>
                  <a:cxn ang="0">
                    <a:pos x="10" y="14"/>
                  </a:cxn>
                </a:cxnLst>
                <a:rect l="0" t="0" r="r" b="b"/>
                <a:pathLst>
                  <a:path w="32" h="78">
                    <a:moveTo>
                      <a:pt x="10" y="14"/>
                    </a:moveTo>
                    <a:lnTo>
                      <a:pt x="10" y="14"/>
                    </a:lnTo>
                    <a:lnTo>
                      <a:pt x="10" y="16"/>
                    </a:lnTo>
                    <a:lnTo>
                      <a:pt x="8" y="20"/>
                    </a:lnTo>
                    <a:lnTo>
                      <a:pt x="8" y="30"/>
                    </a:lnTo>
                    <a:lnTo>
                      <a:pt x="8" y="30"/>
                    </a:lnTo>
                    <a:lnTo>
                      <a:pt x="0" y="78"/>
                    </a:lnTo>
                    <a:lnTo>
                      <a:pt x="0" y="78"/>
                    </a:lnTo>
                    <a:lnTo>
                      <a:pt x="8" y="72"/>
                    </a:lnTo>
                    <a:lnTo>
                      <a:pt x="16" y="64"/>
                    </a:lnTo>
                    <a:lnTo>
                      <a:pt x="22" y="54"/>
                    </a:lnTo>
                    <a:lnTo>
                      <a:pt x="28" y="44"/>
                    </a:lnTo>
                    <a:lnTo>
                      <a:pt x="30" y="34"/>
                    </a:lnTo>
                    <a:lnTo>
                      <a:pt x="32" y="22"/>
                    </a:lnTo>
                    <a:lnTo>
                      <a:pt x="32" y="12"/>
                    </a:lnTo>
                    <a:lnTo>
                      <a:pt x="30" y="0"/>
                    </a:lnTo>
                    <a:lnTo>
                      <a:pt x="30" y="0"/>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2" name="Freeform 248"/>
              <p:cNvSpPr/>
              <p:nvPr/>
            </p:nvSpPr>
            <p:spPr bwMode="auto">
              <a:xfrm>
                <a:off x="2139" y="1205"/>
                <a:ext cx="48" cy="40"/>
              </a:xfrm>
              <a:custGeom>
                <a:avLst/>
                <a:gdLst/>
                <a:ahLst/>
                <a:cxnLst>
                  <a:cxn ang="0">
                    <a:pos x="16" y="2"/>
                  </a:cxn>
                  <a:cxn ang="0">
                    <a:pos x="16" y="2"/>
                  </a:cxn>
                  <a:cxn ang="0">
                    <a:pos x="12" y="0"/>
                  </a:cxn>
                  <a:cxn ang="0">
                    <a:pos x="12" y="0"/>
                  </a:cxn>
                  <a:cxn ang="0">
                    <a:pos x="8" y="14"/>
                  </a:cxn>
                  <a:cxn ang="0">
                    <a:pos x="8" y="14"/>
                  </a:cxn>
                  <a:cxn ang="0">
                    <a:pos x="4" y="28"/>
                  </a:cxn>
                  <a:cxn ang="0">
                    <a:pos x="0" y="40"/>
                  </a:cxn>
                  <a:cxn ang="0">
                    <a:pos x="0" y="40"/>
                  </a:cxn>
                  <a:cxn ang="0">
                    <a:pos x="48" y="4"/>
                  </a:cxn>
                  <a:cxn ang="0">
                    <a:pos x="48" y="4"/>
                  </a:cxn>
                  <a:cxn ang="0">
                    <a:pos x="16" y="2"/>
                  </a:cxn>
                  <a:cxn ang="0">
                    <a:pos x="16" y="2"/>
                  </a:cxn>
                </a:cxnLst>
                <a:rect l="0" t="0" r="r" b="b"/>
                <a:pathLst>
                  <a:path w="48" h="40">
                    <a:moveTo>
                      <a:pt x="16" y="2"/>
                    </a:moveTo>
                    <a:lnTo>
                      <a:pt x="16" y="2"/>
                    </a:lnTo>
                    <a:lnTo>
                      <a:pt x="12" y="0"/>
                    </a:lnTo>
                    <a:lnTo>
                      <a:pt x="12" y="0"/>
                    </a:lnTo>
                    <a:lnTo>
                      <a:pt x="8" y="14"/>
                    </a:lnTo>
                    <a:lnTo>
                      <a:pt x="8" y="14"/>
                    </a:lnTo>
                    <a:lnTo>
                      <a:pt x="4" y="28"/>
                    </a:lnTo>
                    <a:lnTo>
                      <a:pt x="0" y="40"/>
                    </a:lnTo>
                    <a:lnTo>
                      <a:pt x="0" y="40"/>
                    </a:lnTo>
                    <a:lnTo>
                      <a:pt x="48" y="4"/>
                    </a:lnTo>
                    <a:lnTo>
                      <a:pt x="48" y="4"/>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3" name="Freeform 249"/>
              <p:cNvSpPr/>
              <p:nvPr/>
            </p:nvSpPr>
            <p:spPr bwMode="auto">
              <a:xfrm>
                <a:off x="2155" y="1177"/>
                <a:ext cx="64" cy="26"/>
              </a:xfrm>
              <a:custGeom>
                <a:avLst/>
                <a:gdLst/>
                <a:ahLst/>
                <a:cxnLst>
                  <a:cxn ang="0">
                    <a:pos x="28" y="2"/>
                  </a:cxn>
                  <a:cxn ang="0">
                    <a:pos x="28" y="2"/>
                  </a:cxn>
                  <a:cxn ang="0">
                    <a:pos x="10" y="0"/>
                  </a:cxn>
                  <a:cxn ang="0">
                    <a:pos x="10" y="0"/>
                  </a:cxn>
                  <a:cxn ang="0">
                    <a:pos x="8" y="4"/>
                  </a:cxn>
                  <a:cxn ang="0">
                    <a:pos x="4" y="10"/>
                  </a:cxn>
                  <a:cxn ang="0">
                    <a:pos x="0" y="22"/>
                  </a:cxn>
                  <a:cxn ang="0">
                    <a:pos x="0" y="22"/>
                  </a:cxn>
                  <a:cxn ang="0">
                    <a:pos x="38" y="26"/>
                  </a:cxn>
                  <a:cxn ang="0">
                    <a:pos x="38" y="26"/>
                  </a:cxn>
                  <a:cxn ang="0">
                    <a:pos x="42" y="26"/>
                  </a:cxn>
                  <a:cxn ang="0">
                    <a:pos x="44" y="22"/>
                  </a:cxn>
                  <a:cxn ang="0">
                    <a:pos x="50" y="18"/>
                  </a:cxn>
                  <a:cxn ang="0">
                    <a:pos x="50" y="18"/>
                  </a:cxn>
                  <a:cxn ang="0">
                    <a:pos x="64" y="8"/>
                  </a:cxn>
                  <a:cxn ang="0">
                    <a:pos x="64" y="8"/>
                  </a:cxn>
                  <a:cxn ang="0">
                    <a:pos x="58" y="6"/>
                  </a:cxn>
                  <a:cxn ang="0">
                    <a:pos x="52" y="6"/>
                  </a:cxn>
                  <a:cxn ang="0">
                    <a:pos x="52" y="6"/>
                  </a:cxn>
                  <a:cxn ang="0">
                    <a:pos x="28" y="2"/>
                  </a:cxn>
                  <a:cxn ang="0">
                    <a:pos x="28" y="2"/>
                  </a:cxn>
                </a:cxnLst>
                <a:rect l="0" t="0" r="r" b="b"/>
                <a:pathLst>
                  <a:path w="64" h="26">
                    <a:moveTo>
                      <a:pt x="28" y="2"/>
                    </a:moveTo>
                    <a:lnTo>
                      <a:pt x="28" y="2"/>
                    </a:lnTo>
                    <a:lnTo>
                      <a:pt x="10" y="0"/>
                    </a:lnTo>
                    <a:lnTo>
                      <a:pt x="10" y="0"/>
                    </a:lnTo>
                    <a:lnTo>
                      <a:pt x="8" y="4"/>
                    </a:lnTo>
                    <a:lnTo>
                      <a:pt x="4" y="10"/>
                    </a:lnTo>
                    <a:lnTo>
                      <a:pt x="0" y="22"/>
                    </a:lnTo>
                    <a:lnTo>
                      <a:pt x="0" y="22"/>
                    </a:lnTo>
                    <a:lnTo>
                      <a:pt x="38" y="26"/>
                    </a:lnTo>
                    <a:lnTo>
                      <a:pt x="38" y="26"/>
                    </a:lnTo>
                    <a:lnTo>
                      <a:pt x="42" y="26"/>
                    </a:lnTo>
                    <a:lnTo>
                      <a:pt x="44" y="22"/>
                    </a:lnTo>
                    <a:lnTo>
                      <a:pt x="50" y="18"/>
                    </a:lnTo>
                    <a:lnTo>
                      <a:pt x="50" y="18"/>
                    </a:lnTo>
                    <a:lnTo>
                      <a:pt x="64" y="8"/>
                    </a:lnTo>
                    <a:lnTo>
                      <a:pt x="64" y="8"/>
                    </a:lnTo>
                    <a:lnTo>
                      <a:pt x="58" y="6"/>
                    </a:lnTo>
                    <a:lnTo>
                      <a:pt x="52" y="6"/>
                    </a:lnTo>
                    <a:lnTo>
                      <a:pt x="52" y="6"/>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4" name="Freeform 250"/>
              <p:cNvSpPr/>
              <p:nvPr/>
            </p:nvSpPr>
            <p:spPr bwMode="auto">
              <a:xfrm>
                <a:off x="2169" y="1153"/>
                <a:ext cx="80" cy="24"/>
              </a:xfrm>
              <a:custGeom>
                <a:avLst/>
                <a:gdLst/>
                <a:ahLst/>
                <a:cxnLst>
                  <a:cxn ang="0">
                    <a:pos x="0" y="16"/>
                  </a:cxn>
                  <a:cxn ang="0">
                    <a:pos x="0" y="16"/>
                  </a:cxn>
                  <a:cxn ang="0">
                    <a:pos x="48" y="24"/>
                  </a:cxn>
                  <a:cxn ang="0">
                    <a:pos x="48" y="24"/>
                  </a:cxn>
                  <a:cxn ang="0">
                    <a:pos x="56" y="24"/>
                  </a:cxn>
                  <a:cxn ang="0">
                    <a:pos x="58" y="24"/>
                  </a:cxn>
                  <a:cxn ang="0">
                    <a:pos x="62" y="22"/>
                  </a:cxn>
                  <a:cxn ang="0">
                    <a:pos x="62" y="22"/>
                  </a:cxn>
                  <a:cxn ang="0">
                    <a:pos x="80" y="6"/>
                  </a:cxn>
                  <a:cxn ang="0">
                    <a:pos x="80" y="6"/>
                  </a:cxn>
                  <a:cxn ang="0">
                    <a:pos x="40" y="2"/>
                  </a:cxn>
                  <a:cxn ang="0">
                    <a:pos x="40" y="2"/>
                  </a:cxn>
                  <a:cxn ang="0">
                    <a:pos x="18" y="0"/>
                  </a:cxn>
                  <a:cxn ang="0">
                    <a:pos x="18" y="0"/>
                  </a:cxn>
                  <a:cxn ang="0">
                    <a:pos x="12" y="2"/>
                  </a:cxn>
                  <a:cxn ang="0">
                    <a:pos x="8" y="6"/>
                  </a:cxn>
                  <a:cxn ang="0">
                    <a:pos x="0" y="16"/>
                  </a:cxn>
                  <a:cxn ang="0">
                    <a:pos x="0" y="16"/>
                  </a:cxn>
                </a:cxnLst>
                <a:rect l="0" t="0" r="r" b="b"/>
                <a:pathLst>
                  <a:path w="80" h="24">
                    <a:moveTo>
                      <a:pt x="0" y="16"/>
                    </a:moveTo>
                    <a:lnTo>
                      <a:pt x="0" y="16"/>
                    </a:lnTo>
                    <a:lnTo>
                      <a:pt x="48" y="24"/>
                    </a:lnTo>
                    <a:lnTo>
                      <a:pt x="48" y="24"/>
                    </a:lnTo>
                    <a:lnTo>
                      <a:pt x="56" y="24"/>
                    </a:lnTo>
                    <a:lnTo>
                      <a:pt x="58" y="24"/>
                    </a:lnTo>
                    <a:lnTo>
                      <a:pt x="62" y="22"/>
                    </a:lnTo>
                    <a:lnTo>
                      <a:pt x="62" y="22"/>
                    </a:lnTo>
                    <a:lnTo>
                      <a:pt x="80" y="6"/>
                    </a:lnTo>
                    <a:lnTo>
                      <a:pt x="80" y="6"/>
                    </a:lnTo>
                    <a:lnTo>
                      <a:pt x="40" y="2"/>
                    </a:lnTo>
                    <a:lnTo>
                      <a:pt x="40" y="2"/>
                    </a:lnTo>
                    <a:lnTo>
                      <a:pt x="18" y="0"/>
                    </a:lnTo>
                    <a:lnTo>
                      <a:pt x="18" y="0"/>
                    </a:lnTo>
                    <a:lnTo>
                      <a:pt x="12" y="2"/>
                    </a:lnTo>
                    <a:lnTo>
                      <a:pt x="8" y="6"/>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5" name="Freeform 251"/>
              <p:cNvSpPr/>
              <p:nvPr/>
            </p:nvSpPr>
            <p:spPr bwMode="auto">
              <a:xfrm>
                <a:off x="2191" y="1129"/>
                <a:ext cx="86" cy="26"/>
              </a:xfrm>
              <a:custGeom>
                <a:avLst/>
                <a:gdLst/>
                <a:ahLst/>
                <a:cxnLst>
                  <a:cxn ang="0">
                    <a:pos x="66" y="24"/>
                  </a:cxn>
                  <a:cxn ang="0">
                    <a:pos x="66" y="24"/>
                  </a:cxn>
                  <a:cxn ang="0">
                    <a:pos x="86" y="10"/>
                  </a:cxn>
                  <a:cxn ang="0">
                    <a:pos x="86" y="10"/>
                  </a:cxn>
                  <a:cxn ang="0">
                    <a:pos x="74" y="4"/>
                  </a:cxn>
                  <a:cxn ang="0">
                    <a:pos x="64" y="2"/>
                  </a:cxn>
                  <a:cxn ang="0">
                    <a:pos x="54" y="0"/>
                  </a:cxn>
                  <a:cxn ang="0">
                    <a:pos x="42" y="0"/>
                  </a:cxn>
                  <a:cxn ang="0">
                    <a:pos x="32" y="2"/>
                  </a:cxn>
                  <a:cxn ang="0">
                    <a:pos x="20" y="6"/>
                  </a:cxn>
                  <a:cxn ang="0">
                    <a:pos x="10" y="10"/>
                  </a:cxn>
                  <a:cxn ang="0">
                    <a:pos x="0" y="16"/>
                  </a:cxn>
                  <a:cxn ang="0">
                    <a:pos x="0" y="16"/>
                  </a:cxn>
                  <a:cxn ang="0">
                    <a:pos x="50" y="22"/>
                  </a:cxn>
                  <a:cxn ang="0">
                    <a:pos x="50" y="22"/>
                  </a:cxn>
                  <a:cxn ang="0">
                    <a:pos x="60" y="24"/>
                  </a:cxn>
                  <a:cxn ang="0">
                    <a:pos x="64" y="26"/>
                  </a:cxn>
                  <a:cxn ang="0">
                    <a:pos x="66" y="24"/>
                  </a:cxn>
                  <a:cxn ang="0">
                    <a:pos x="66" y="24"/>
                  </a:cxn>
                </a:cxnLst>
                <a:rect l="0" t="0" r="r" b="b"/>
                <a:pathLst>
                  <a:path w="86" h="26">
                    <a:moveTo>
                      <a:pt x="66" y="24"/>
                    </a:moveTo>
                    <a:lnTo>
                      <a:pt x="66" y="24"/>
                    </a:lnTo>
                    <a:lnTo>
                      <a:pt x="86" y="10"/>
                    </a:lnTo>
                    <a:lnTo>
                      <a:pt x="86" y="10"/>
                    </a:lnTo>
                    <a:lnTo>
                      <a:pt x="74" y="4"/>
                    </a:lnTo>
                    <a:lnTo>
                      <a:pt x="64" y="2"/>
                    </a:lnTo>
                    <a:lnTo>
                      <a:pt x="54" y="0"/>
                    </a:lnTo>
                    <a:lnTo>
                      <a:pt x="42" y="0"/>
                    </a:lnTo>
                    <a:lnTo>
                      <a:pt x="32" y="2"/>
                    </a:lnTo>
                    <a:lnTo>
                      <a:pt x="20" y="6"/>
                    </a:lnTo>
                    <a:lnTo>
                      <a:pt x="10" y="10"/>
                    </a:lnTo>
                    <a:lnTo>
                      <a:pt x="0" y="16"/>
                    </a:lnTo>
                    <a:lnTo>
                      <a:pt x="0" y="16"/>
                    </a:lnTo>
                    <a:lnTo>
                      <a:pt x="50" y="22"/>
                    </a:lnTo>
                    <a:lnTo>
                      <a:pt x="50" y="22"/>
                    </a:lnTo>
                    <a:lnTo>
                      <a:pt x="60" y="24"/>
                    </a:lnTo>
                    <a:lnTo>
                      <a:pt x="64" y="26"/>
                    </a:lnTo>
                    <a:lnTo>
                      <a:pt x="66" y="24"/>
                    </a:lnTo>
                    <a:lnTo>
                      <a:pt x="6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6" name="Freeform 252"/>
              <p:cNvSpPr/>
              <p:nvPr/>
            </p:nvSpPr>
            <p:spPr bwMode="auto">
              <a:xfrm>
                <a:off x="2685" y="1119"/>
                <a:ext cx="40" cy="30"/>
              </a:xfrm>
              <a:custGeom>
                <a:avLst/>
                <a:gdLst/>
                <a:ahLst/>
                <a:cxnLst>
                  <a:cxn ang="0">
                    <a:pos x="6" y="26"/>
                  </a:cxn>
                  <a:cxn ang="0">
                    <a:pos x="6" y="26"/>
                  </a:cxn>
                  <a:cxn ang="0">
                    <a:pos x="6" y="28"/>
                  </a:cxn>
                  <a:cxn ang="0">
                    <a:pos x="6" y="28"/>
                  </a:cxn>
                  <a:cxn ang="0">
                    <a:pos x="18" y="30"/>
                  </a:cxn>
                  <a:cxn ang="0">
                    <a:pos x="18" y="30"/>
                  </a:cxn>
                  <a:cxn ang="0">
                    <a:pos x="30" y="28"/>
                  </a:cxn>
                  <a:cxn ang="0">
                    <a:pos x="40" y="30"/>
                  </a:cxn>
                  <a:cxn ang="0">
                    <a:pos x="40" y="30"/>
                  </a:cxn>
                  <a:cxn ang="0">
                    <a:pos x="0" y="0"/>
                  </a:cxn>
                  <a:cxn ang="0">
                    <a:pos x="0" y="0"/>
                  </a:cxn>
                  <a:cxn ang="0">
                    <a:pos x="6" y="26"/>
                  </a:cxn>
                  <a:cxn ang="0">
                    <a:pos x="6" y="26"/>
                  </a:cxn>
                </a:cxnLst>
                <a:rect l="0" t="0" r="r" b="b"/>
                <a:pathLst>
                  <a:path w="40" h="30">
                    <a:moveTo>
                      <a:pt x="6" y="26"/>
                    </a:moveTo>
                    <a:lnTo>
                      <a:pt x="6" y="26"/>
                    </a:lnTo>
                    <a:lnTo>
                      <a:pt x="6" y="28"/>
                    </a:lnTo>
                    <a:lnTo>
                      <a:pt x="6" y="28"/>
                    </a:lnTo>
                    <a:lnTo>
                      <a:pt x="18" y="30"/>
                    </a:lnTo>
                    <a:lnTo>
                      <a:pt x="18" y="30"/>
                    </a:lnTo>
                    <a:lnTo>
                      <a:pt x="30" y="28"/>
                    </a:lnTo>
                    <a:lnTo>
                      <a:pt x="40" y="30"/>
                    </a:lnTo>
                    <a:lnTo>
                      <a:pt x="40" y="30"/>
                    </a:lnTo>
                    <a:lnTo>
                      <a:pt x="0" y="0"/>
                    </a:lnTo>
                    <a:lnTo>
                      <a:pt x="0" y="0"/>
                    </a:lnTo>
                    <a:lnTo>
                      <a:pt x="6" y="26"/>
                    </a:lnTo>
                    <a:lnTo>
                      <a:pt x="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7" name="Freeform 253"/>
              <p:cNvSpPr/>
              <p:nvPr/>
            </p:nvSpPr>
            <p:spPr bwMode="auto">
              <a:xfrm>
                <a:off x="2657" y="1099"/>
                <a:ext cx="28" cy="48"/>
              </a:xfrm>
              <a:custGeom>
                <a:avLst/>
                <a:gdLst/>
                <a:ahLst/>
                <a:cxnLst>
                  <a:cxn ang="0">
                    <a:pos x="12" y="8"/>
                  </a:cxn>
                  <a:cxn ang="0">
                    <a:pos x="12" y="8"/>
                  </a:cxn>
                  <a:cxn ang="0">
                    <a:pos x="0" y="0"/>
                  </a:cxn>
                  <a:cxn ang="0">
                    <a:pos x="0" y="0"/>
                  </a:cxn>
                  <a:cxn ang="0">
                    <a:pos x="2" y="4"/>
                  </a:cxn>
                  <a:cxn ang="0">
                    <a:pos x="2" y="10"/>
                  </a:cxn>
                  <a:cxn ang="0">
                    <a:pos x="2" y="10"/>
                  </a:cxn>
                  <a:cxn ang="0">
                    <a:pos x="6" y="30"/>
                  </a:cxn>
                  <a:cxn ang="0">
                    <a:pos x="6" y="30"/>
                  </a:cxn>
                  <a:cxn ang="0">
                    <a:pos x="8" y="44"/>
                  </a:cxn>
                  <a:cxn ang="0">
                    <a:pos x="8" y="44"/>
                  </a:cxn>
                  <a:cxn ang="0">
                    <a:pos x="10" y="46"/>
                  </a:cxn>
                  <a:cxn ang="0">
                    <a:pos x="16" y="48"/>
                  </a:cxn>
                  <a:cxn ang="0">
                    <a:pos x="28" y="48"/>
                  </a:cxn>
                  <a:cxn ang="0">
                    <a:pos x="28" y="48"/>
                  </a:cxn>
                  <a:cxn ang="0">
                    <a:pos x="22" y="16"/>
                  </a:cxn>
                  <a:cxn ang="0">
                    <a:pos x="22" y="16"/>
                  </a:cxn>
                  <a:cxn ang="0">
                    <a:pos x="20" y="14"/>
                  </a:cxn>
                  <a:cxn ang="0">
                    <a:pos x="18" y="12"/>
                  </a:cxn>
                  <a:cxn ang="0">
                    <a:pos x="12" y="8"/>
                  </a:cxn>
                  <a:cxn ang="0">
                    <a:pos x="12" y="8"/>
                  </a:cxn>
                </a:cxnLst>
                <a:rect l="0" t="0" r="r" b="b"/>
                <a:pathLst>
                  <a:path w="28" h="48">
                    <a:moveTo>
                      <a:pt x="12" y="8"/>
                    </a:moveTo>
                    <a:lnTo>
                      <a:pt x="12" y="8"/>
                    </a:lnTo>
                    <a:lnTo>
                      <a:pt x="0" y="0"/>
                    </a:lnTo>
                    <a:lnTo>
                      <a:pt x="0" y="0"/>
                    </a:lnTo>
                    <a:lnTo>
                      <a:pt x="2" y="4"/>
                    </a:lnTo>
                    <a:lnTo>
                      <a:pt x="2" y="10"/>
                    </a:lnTo>
                    <a:lnTo>
                      <a:pt x="2" y="10"/>
                    </a:lnTo>
                    <a:lnTo>
                      <a:pt x="6" y="30"/>
                    </a:lnTo>
                    <a:lnTo>
                      <a:pt x="6" y="30"/>
                    </a:lnTo>
                    <a:lnTo>
                      <a:pt x="8" y="44"/>
                    </a:lnTo>
                    <a:lnTo>
                      <a:pt x="8" y="44"/>
                    </a:lnTo>
                    <a:lnTo>
                      <a:pt x="10" y="46"/>
                    </a:lnTo>
                    <a:lnTo>
                      <a:pt x="16" y="48"/>
                    </a:lnTo>
                    <a:lnTo>
                      <a:pt x="28" y="48"/>
                    </a:lnTo>
                    <a:lnTo>
                      <a:pt x="28" y="48"/>
                    </a:lnTo>
                    <a:lnTo>
                      <a:pt x="22" y="16"/>
                    </a:lnTo>
                    <a:lnTo>
                      <a:pt x="22" y="16"/>
                    </a:lnTo>
                    <a:lnTo>
                      <a:pt x="20" y="14"/>
                    </a:lnTo>
                    <a:lnTo>
                      <a:pt x="18" y="12"/>
                    </a:lnTo>
                    <a:lnTo>
                      <a:pt x="12" y="8"/>
                    </a:lnTo>
                    <a:lnTo>
                      <a:pt x="1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8" name="Freeform 254"/>
              <p:cNvSpPr/>
              <p:nvPr/>
            </p:nvSpPr>
            <p:spPr bwMode="auto">
              <a:xfrm>
                <a:off x="2631" y="1079"/>
                <a:ext cx="26" cy="64"/>
              </a:xfrm>
              <a:custGeom>
                <a:avLst/>
                <a:gdLst/>
                <a:ahLst/>
                <a:cxnLst>
                  <a:cxn ang="0">
                    <a:pos x="16" y="12"/>
                  </a:cxn>
                  <a:cxn ang="0">
                    <a:pos x="16" y="12"/>
                  </a:cxn>
                  <a:cxn ang="0">
                    <a:pos x="0" y="0"/>
                  </a:cxn>
                  <a:cxn ang="0">
                    <a:pos x="0" y="0"/>
                  </a:cxn>
                  <a:cxn ang="0">
                    <a:pos x="6" y="34"/>
                  </a:cxn>
                  <a:cxn ang="0">
                    <a:pos x="6" y="34"/>
                  </a:cxn>
                  <a:cxn ang="0">
                    <a:pos x="8" y="52"/>
                  </a:cxn>
                  <a:cxn ang="0">
                    <a:pos x="8" y="52"/>
                  </a:cxn>
                  <a:cxn ang="0">
                    <a:pos x="12" y="56"/>
                  </a:cxn>
                  <a:cxn ang="0">
                    <a:pos x="16" y="60"/>
                  </a:cxn>
                  <a:cxn ang="0">
                    <a:pos x="26" y="64"/>
                  </a:cxn>
                  <a:cxn ang="0">
                    <a:pos x="26" y="64"/>
                  </a:cxn>
                  <a:cxn ang="0">
                    <a:pos x="20" y="22"/>
                  </a:cxn>
                  <a:cxn ang="0">
                    <a:pos x="20" y="22"/>
                  </a:cxn>
                  <a:cxn ang="0">
                    <a:pos x="20" y="16"/>
                  </a:cxn>
                  <a:cxn ang="0">
                    <a:pos x="16" y="12"/>
                  </a:cxn>
                  <a:cxn ang="0">
                    <a:pos x="16" y="12"/>
                  </a:cxn>
                </a:cxnLst>
                <a:rect l="0" t="0" r="r" b="b"/>
                <a:pathLst>
                  <a:path w="26" h="64">
                    <a:moveTo>
                      <a:pt x="16" y="12"/>
                    </a:moveTo>
                    <a:lnTo>
                      <a:pt x="16" y="12"/>
                    </a:lnTo>
                    <a:lnTo>
                      <a:pt x="0" y="0"/>
                    </a:lnTo>
                    <a:lnTo>
                      <a:pt x="0" y="0"/>
                    </a:lnTo>
                    <a:lnTo>
                      <a:pt x="6" y="34"/>
                    </a:lnTo>
                    <a:lnTo>
                      <a:pt x="6" y="34"/>
                    </a:lnTo>
                    <a:lnTo>
                      <a:pt x="8" y="52"/>
                    </a:lnTo>
                    <a:lnTo>
                      <a:pt x="8" y="52"/>
                    </a:lnTo>
                    <a:lnTo>
                      <a:pt x="12" y="56"/>
                    </a:lnTo>
                    <a:lnTo>
                      <a:pt x="16" y="60"/>
                    </a:lnTo>
                    <a:lnTo>
                      <a:pt x="26" y="64"/>
                    </a:lnTo>
                    <a:lnTo>
                      <a:pt x="26" y="64"/>
                    </a:lnTo>
                    <a:lnTo>
                      <a:pt x="20" y="22"/>
                    </a:lnTo>
                    <a:lnTo>
                      <a:pt x="20" y="22"/>
                    </a:lnTo>
                    <a:lnTo>
                      <a:pt x="20" y="16"/>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9" name="Freeform 255"/>
              <p:cNvSpPr/>
              <p:nvPr/>
            </p:nvSpPr>
            <p:spPr bwMode="auto">
              <a:xfrm>
                <a:off x="2605" y="1063"/>
                <a:ext cx="28" cy="66"/>
              </a:xfrm>
              <a:custGeom>
                <a:avLst/>
                <a:gdLst/>
                <a:ahLst/>
                <a:cxnLst>
                  <a:cxn ang="0">
                    <a:pos x="22" y="24"/>
                  </a:cxn>
                  <a:cxn ang="0">
                    <a:pos x="22" y="24"/>
                  </a:cxn>
                  <a:cxn ang="0">
                    <a:pos x="20" y="18"/>
                  </a:cxn>
                  <a:cxn ang="0">
                    <a:pos x="18" y="12"/>
                  </a:cxn>
                  <a:cxn ang="0">
                    <a:pos x="18" y="12"/>
                  </a:cxn>
                  <a:cxn ang="0">
                    <a:pos x="4" y="0"/>
                  </a:cxn>
                  <a:cxn ang="0">
                    <a:pos x="4" y="0"/>
                  </a:cxn>
                  <a:cxn ang="0">
                    <a:pos x="2" y="10"/>
                  </a:cxn>
                  <a:cxn ang="0">
                    <a:pos x="0" y="18"/>
                  </a:cxn>
                  <a:cxn ang="0">
                    <a:pos x="2" y="28"/>
                  </a:cxn>
                  <a:cxn ang="0">
                    <a:pos x="4" y="36"/>
                  </a:cxn>
                  <a:cxn ang="0">
                    <a:pos x="8" y="46"/>
                  </a:cxn>
                  <a:cxn ang="0">
                    <a:pos x="14" y="52"/>
                  </a:cxn>
                  <a:cxn ang="0">
                    <a:pos x="20" y="60"/>
                  </a:cxn>
                  <a:cxn ang="0">
                    <a:pos x="28" y="66"/>
                  </a:cxn>
                  <a:cxn ang="0">
                    <a:pos x="28" y="66"/>
                  </a:cxn>
                  <a:cxn ang="0">
                    <a:pos x="22" y="24"/>
                  </a:cxn>
                  <a:cxn ang="0">
                    <a:pos x="22" y="24"/>
                  </a:cxn>
                </a:cxnLst>
                <a:rect l="0" t="0" r="r" b="b"/>
                <a:pathLst>
                  <a:path w="28" h="66">
                    <a:moveTo>
                      <a:pt x="22" y="24"/>
                    </a:moveTo>
                    <a:lnTo>
                      <a:pt x="22" y="24"/>
                    </a:lnTo>
                    <a:lnTo>
                      <a:pt x="20" y="18"/>
                    </a:lnTo>
                    <a:lnTo>
                      <a:pt x="18" y="12"/>
                    </a:lnTo>
                    <a:lnTo>
                      <a:pt x="18" y="12"/>
                    </a:lnTo>
                    <a:lnTo>
                      <a:pt x="4" y="0"/>
                    </a:lnTo>
                    <a:lnTo>
                      <a:pt x="4" y="0"/>
                    </a:lnTo>
                    <a:lnTo>
                      <a:pt x="2" y="10"/>
                    </a:lnTo>
                    <a:lnTo>
                      <a:pt x="0" y="18"/>
                    </a:lnTo>
                    <a:lnTo>
                      <a:pt x="2" y="28"/>
                    </a:lnTo>
                    <a:lnTo>
                      <a:pt x="4" y="36"/>
                    </a:lnTo>
                    <a:lnTo>
                      <a:pt x="8" y="46"/>
                    </a:lnTo>
                    <a:lnTo>
                      <a:pt x="14" y="52"/>
                    </a:lnTo>
                    <a:lnTo>
                      <a:pt x="20" y="60"/>
                    </a:lnTo>
                    <a:lnTo>
                      <a:pt x="28" y="66"/>
                    </a:lnTo>
                    <a:lnTo>
                      <a:pt x="28" y="66"/>
                    </a:lnTo>
                    <a:lnTo>
                      <a:pt x="22" y="24"/>
                    </a:lnTo>
                    <a:lnTo>
                      <a:pt x="2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0" name="Freeform 256"/>
              <p:cNvSpPr/>
              <p:nvPr/>
            </p:nvSpPr>
            <p:spPr bwMode="auto">
              <a:xfrm>
                <a:off x="2689" y="1111"/>
                <a:ext cx="40" cy="32"/>
              </a:xfrm>
              <a:custGeom>
                <a:avLst/>
                <a:gdLst/>
                <a:ahLst/>
                <a:cxnLst>
                  <a:cxn ang="0">
                    <a:pos x="30" y="0"/>
                  </a:cxn>
                  <a:cxn ang="0">
                    <a:pos x="30" y="0"/>
                  </a:cxn>
                  <a:cxn ang="0">
                    <a:pos x="28" y="0"/>
                  </a:cxn>
                  <a:cxn ang="0">
                    <a:pos x="28" y="0"/>
                  </a:cxn>
                  <a:cxn ang="0">
                    <a:pos x="0" y="2"/>
                  </a:cxn>
                  <a:cxn ang="0">
                    <a:pos x="0" y="2"/>
                  </a:cxn>
                  <a:cxn ang="0">
                    <a:pos x="40" y="32"/>
                  </a:cxn>
                  <a:cxn ang="0">
                    <a:pos x="40" y="32"/>
                  </a:cxn>
                  <a:cxn ang="0">
                    <a:pos x="36" y="22"/>
                  </a:cxn>
                  <a:cxn ang="0">
                    <a:pos x="34" y="12"/>
                  </a:cxn>
                  <a:cxn ang="0">
                    <a:pos x="34" y="12"/>
                  </a:cxn>
                  <a:cxn ang="0">
                    <a:pos x="30" y="0"/>
                  </a:cxn>
                  <a:cxn ang="0">
                    <a:pos x="30" y="0"/>
                  </a:cxn>
                </a:cxnLst>
                <a:rect l="0" t="0" r="r" b="b"/>
                <a:pathLst>
                  <a:path w="40" h="32">
                    <a:moveTo>
                      <a:pt x="30" y="0"/>
                    </a:moveTo>
                    <a:lnTo>
                      <a:pt x="30" y="0"/>
                    </a:lnTo>
                    <a:lnTo>
                      <a:pt x="28" y="0"/>
                    </a:lnTo>
                    <a:lnTo>
                      <a:pt x="28" y="0"/>
                    </a:lnTo>
                    <a:lnTo>
                      <a:pt x="0" y="2"/>
                    </a:lnTo>
                    <a:lnTo>
                      <a:pt x="0" y="2"/>
                    </a:lnTo>
                    <a:lnTo>
                      <a:pt x="40" y="32"/>
                    </a:lnTo>
                    <a:lnTo>
                      <a:pt x="40" y="32"/>
                    </a:lnTo>
                    <a:lnTo>
                      <a:pt x="36" y="22"/>
                    </a:lnTo>
                    <a:lnTo>
                      <a:pt x="34" y="12"/>
                    </a:lnTo>
                    <a:lnTo>
                      <a:pt x="34" y="12"/>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1" name="Freeform 257"/>
              <p:cNvSpPr/>
              <p:nvPr/>
            </p:nvSpPr>
            <p:spPr bwMode="auto">
              <a:xfrm>
                <a:off x="2663" y="1087"/>
                <a:ext cx="54" cy="20"/>
              </a:xfrm>
              <a:custGeom>
                <a:avLst/>
                <a:gdLst/>
                <a:ahLst/>
                <a:cxnLst>
                  <a:cxn ang="0">
                    <a:pos x="46" y="0"/>
                  </a:cxn>
                  <a:cxn ang="0">
                    <a:pos x="46" y="0"/>
                  </a:cxn>
                  <a:cxn ang="0">
                    <a:pos x="32" y="2"/>
                  </a:cxn>
                  <a:cxn ang="0">
                    <a:pos x="32" y="2"/>
                  </a:cxn>
                  <a:cxn ang="0">
                    <a:pos x="10" y="4"/>
                  </a:cxn>
                  <a:cxn ang="0">
                    <a:pos x="10" y="4"/>
                  </a:cxn>
                  <a:cxn ang="0">
                    <a:pos x="6" y="4"/>
                  </a:cxn>
                  <a:cxn ang="0">
                    <a:pos x="0" y="4"/>
                  </a:cxn>
                  <a:cxn ang="0">
                    <a:pos x="0" y="4"/>
                  </a:cxn>
                  <a:cxn ang="0">
                    <a:pos x="12" y="14"/>
                  </a:cxn>
                  <a:cxn ang="0">
                    <a:pos x="12" y="14"/>
                  </a:cxn>
                  <a:cxn ang="0">
                    <a:pos x="16" y="18"/>
                  </a:cxn>
                  <a:cxn ang="0">
                    <a:pos x="20" y="20"/>
                  </a:cxn>
                  <a:cxn ang="0">
                    <a:pos x="22" y="20"/>
                  </a:cxn>
                  <a:cxn ang="0">
                    <a:pos x="22" y="20"/>
                  </a:cxn>
                  <a:cxn ang="0">
                    <a:pos x="54" y="18"/>
                  </a:cxn>
                  <a:cxn ang="0">
                    <a:pos x="54" y="18"/>
                  </a:cxn>
                  <a:cxn ang="0">
                    <a:pos x="50" y="8"/>
                  </a:cxn>
                  <a:cxn ang="0">
                    <a:pos x="48" y="2"/>
                  </a:cxn>
                  <a:cxn ang="0">
                    <a:pos x="46" y="0"/>
                  </a:cxn>
                  <a:cxn ang="0">
                    <a:pos x="46" y="0"/>
                  </a:cxn>
                </a:cxnLst>
                <a:rect l="0" t="0" r="r" b="b"/>
                <a:pathLst>
                  <a:path w="54" h="20">
                    <a:moveTo>
                      <a:pt x="46" y="0"/>
                    </a:moveTo>
                    <a:lnTo>
                      <a:pt x="46" y="0"/>
                    </a:lnTo>
                    <a:lnTo>
                      <a:pt x="32" y="2"/>
                    </a:lnTo>
                    <a:lnTo>
                      <a:pt x="32" y="2"/>
                    </a:lnTo>
                    <a:lnTo>
                      <a:pt x="10" y="4"/>
                    </a:lnTo>
                    <a:lnTo>
                      <a:pt x="10" y="4"/>
                    </a:lnTo>
                    <a:lnTo>
                      <a:pt x="6" y="4"/>
                    </a:lnTo>
                    <a:lnTo>
                      <a:pt x="0" y="4"/>
                    </a:lnTo>
                    <a:lnTo>
                      <a:pt x="0" y="4"/>
                    </a:lnTo>
                    <a:lnTo>
                      <a:pt x="12" y="14"/>
                    </a:lnTo>
                    <a:lnTo>
                      <a:pt x="12" y="14"/>
                    </a:lnTo>
                    <a:lnTo>
                      <a:pt x="16" y="18"/>
                    </a:lnTo>
                    <a:lnTo>
                      <a:pt x="20" y="20"/>
                    </a:lnTo>
                    <a:lnTo>
                      <a:pt x="22" y="20"/>
                    </a:lnTo>
                    <a:lnTo>
                      <a:pt x="22" y="20"/>
                    </a:lnTo>
                    <a:lnTo>
                      <a:pt x="54" y="18"/>
                    </a:lnTo>
                    <a:lnTo>
                      <a:pt x="54" y="18"/>
                    </a:lnTo>
                    <a:lnTo>
                      <a:pt x="50" y="8"/>
                    </a:lnTo>
                    <a:lnTo>
                      <a:pt x="48" y="2"/>
                    </a:lnTo>
                    <a:lnTo>
                      <a:pt x="46" y="0"/>
                    </a:lnTo>
                    <a:lnTo>
                      <a:pt x="4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2" name="Freeform 258"/>
              <p:cNvSpPr/>
              <p:nvPr/>
            </p:nvSpPr>
            <p:spPr bwMode="auto">
              <a:xfrm>
                <a:off x="2637" y="1065"/>
                <a:ext cx="68" cy="20"/>
              </a:xfrm>
              <a:custGeom>
                <a:avLst/>
                <a:gdLst/>
                <a:ahLst/>
                <a:cxnLst>
                  <a:cxn ang="0">
                    <a:pos x="28" y="20"/>
                  </a:cxn>
                  <a:cxn ang="0">
                    <a:pos x="28" y="20"/>
                  </a:cxn>
                  <a:cxn ang="0">
                    <a:pos x="68" y="14"/>
                  </a:cxn>
                  <a:cxn ang="0">
                    <a:pos x="68" y="14"/>
                  </a:cxn>
                  <a:cxn ang="0">
                    <a:pos x="62" y="6"/>
                  </a:cxn>
                  <a:cxn ang="0">
                    <a:pos x="58" y="2"/>
                  </a:cxn>
                  <a:cxn ang="0">
                    <a:pos x="54" y="0"/>
                  </a:cxn>
                  <a:cxn ang="0">
                    <a:pos x="54" y="0"/>
                  </a:cxn>
                  <a:cxn ang="0">
                    <a:pos x="36" y="2"/>
                  </a:cxn>
                  <a:cxn ang="0">
                    <a:pos x="36" y="2"/>
                  </a:cxn>
                  <a:cxn ang="0">
                    <a:pos x="0" y="6"/>
                  </a:cxn>
                  <a:cxn ang="0">
                    <a:pos x="0" y="6"/>
                  </a:cxn>
                  <a:cxn ang="0">
                    <a:pos x="16" y="18"/>
                  </a:cxn>
                  <a:cxn ang="0">
                    <a:pos x="16" y="18"/>
                  </a:cxn>
                  <a:cxn ang="0">
                    <a:pos x="22" y="20"/>
                  </a:cxn>
                  <a:cxn ang="0">
                    <a:pos x="28" y="20"/>
                  </a:cxn>
                  <a:cxn ang="0">
                    <a:pos x="28" y="20"/>
                  </a:cxn>
                </a:cxnLst>
                <a:rect l="0" t="0" r="r" b="b"/>
                <a:pathLst>
                  <a:path w="68" h="20">
                    <a:moveTo>
                      <a:pt x="28" y="20"/>
                    </a:moveTo>
                    <a:lnTo>
                      <a:pt x="28" y="20"/>
                    </a:lnTo>
                    <a:lnTo>
                      <a:pt x="68" y="14"/>
                    </a:lnTo>
                    <a:lnTo>
                      <a:pt x="68" y="14"/>
                    </a:lnTo>
                    <a:lnTo>
                      <a:pt x="62" y="6"/>
                    </a:lnTo>
                    <a:lnTo>
                      <a:pt x="58" y="2"/>
                    </a:lnTo>
                    <a:lnTo>
                      <a:pt x="54" y="0"/>
                    </a:lnTo>
                    <a:lnTo>
                      <a:pt x="54" y="0"/>
                    </a:lnTo>
                    <a:lnTo>
                      <a:pt x="36" y="2"/>
                    </a:lnTo>
                    <a:lnTo>
                      <a:pt x="36" y="2"/>
                    </a:lnTo>
                    <a:lnTo>
                      <a:pt x="0" y="6"/>
                    </a:lnTo>
                    <a:lnTo>
                      <a:pt x="0" y="6"/>
                    </a:lnTo>
                    <a:lnTo>
                      <a:pt x="16" y="18"/>
                    </a:lnTo>
                    <a:lnTo>
                      <a:pt x="16" y="18"/>
                    </a:lnTo>
                    <a:lnTo>
                      <a:pt x="22" y="20"/>
                    </a:lnTo>
                    <a:lnTo>
                      <a:pt x="28" y="20"/>
                    </a:lnTo>
                    <a:lnTo>
                      <a:pt x="2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3" name="Freeform 259"/>
              <p:cNvSpPr/>
              <p:nvPr/>
            </p:nvSpPr>
            <p:spPr bwMode="auto">
              <a:xfrm>
                <a:off x="2615" y="1045"/>
                <a:ext cx="72" cy="20"/>
              </a:xfrm>
              <a:custGeom>
                <a:avLst/>
                <a:gdLst/>
                <a:ahLst/>
                <a:cxnLst>
                  <a:cxn ang="0">
                    <a:pos x="30" y="18"/>
                  </a:cxn>
                  <a:cxn ang="0">
                    <a:pos x="30" y="18"/>
                  </a:cxn>
                  <a:cxn ang="0">
                    <a:pos x="72" y="14"/>
                  </a:cxn>
                  <a:cxn ang="0">
                    <a:pos x="72" y="14"/>
                  </a:cxn>
                  <a:cxn ang="0">
                    <a:pos x="64" y="8"/>
                  </a:cxn>
                  <a:cxn ang="0">
                    <a:pos x="54" y="4"/>
                  </a:cxn>
                  <a:cxn ang="0">
                    <a:pos x="46" y="2"/>
                  </a:cxn>
                  <a:cxn ang="0">
                    <a:pos x="36" y="0"/>
                  </a:cxn>
                  <a:cxn ang="0">
                    <a:pos x="28" y="0"/>
                  </a:cxn>
                  <a:cxn ang="0">
                    <a:pos x="18" y="0"/>
                  </a:cxn>
                  <a:cxn ang="0">
                    <a:pos x="10" y="4"/>
                  </a:cxn>
                  <a:cxn ang="0">
                    <a:pos x="0" y="8"/>
                  </a:cxn>
                  <a:cxn ang="0">
                    <a:pos x="0" y="8"/>
                  </a:cxn>
                  <a:cxn ang="0">
                    <a:pos x="16" y="20"/>
                  </a:cxn>
                  <a:cxn ang="0">
                    <a:pos x="16" y="20"/>
                  </a:cxn>
                  <a:cxn ang="0">
                    <a:pos x="22" y="20"/>
                  </a:cxn>
                  <a:cxn ang="0">
                    <a:pos x="30" y="18"/>
                  </a:cxn>
                  <a:cxn ang="0">
                    <a:pos x="30" y="18"/>
                  </a:cxn>
                </a:cxnLst>
                <a:rect l="0" t="0" r="r" b="b"/>
                <a:pathLst>
                  <a:path w="72" h="20">
                    <a:moveTo>
                      <a:pt x="30" y="18"/>
                    </a:moveTo>
                    <a:lnTo>
                      <a:pt x="30" y="18"/>
                    </a:lnTo>
                    <a:lnTo>
                      <a:pt x="72" y="14"/>
                    </a:lnTo>
                    <a:lnTo>
                      <a:pt x="72" y="14"/>
                    </a:lnTo>
                    <a:lnTo>
                      <a:pt x="64" y="8"/>
                    </a:lnTo>
                    <a:lnTo>
                      <a:pt x="54" y="4"/>
                    </a:lnTo>
                    <a:lnTo>
                      <a:pt x="46" y="2"/>
                    </a:lnTo>
                    <a:lnTo>
                      <a:pt x="36" y="0"/>
                    </a:lnTo>
                    <a:lnTo>
                      <a:pt x="28" y="0"/>
                    </a:lnTo>
                    <a:lnTo>
                      <a:pt x="18" y="0"/>
                    </a:lnTo>
                    <a:lnTo>
                      <a:pt x="10" y="4"/>
                    </a:lnTo>
                    <a:lnTo>
                      <a:pt x="0" y="8"/>
                    </a:lnTo>
                    <a:lnTo>
                      <a:pt x="0" y="8"/>
                    </a:lnTo>
                    <a:lnTo>
                      <a:pt x="16" y="20"/>
                    </a:lnTo>
                    <a:lnTo>
                      <a:pt x="16" y="20"/>
                    </a:lnTo>
                    <a:lnTo>
                      <a:pt x="22" y="20"/>
                    </a:lnTo>
                    <a:lnTo>
                      <a:pt x="30" y="18"/>
                    </a:lnTo>
                    <a:lnTo>
                      <a:pt x="3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4" name="Freeform 260"/>
              <p:cNvSpPr/>
              <p:nvPr/>
            </p:nvSpPr>
            <p:spPr bwMode="auto">
              <a:xfrm>
                <a:off x="2817" y="991"/>
                <a:ext cx="50" cy="24"/>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5" name="Freeform 261"/>
              <p:cNvSpPr/>
              <p:nvPr/>
            </p:nvSpPr>
            <p:spPr bwMode="auto">
              <a:xfrm>
                <a:off x="2783" y="987"/>
                <a:ext cx="48" cy="36"/>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6" name="Freeform 262"/>
              <p:cNvSpPr/>
              <p:nvPr/>
            </p:nvSpPr>
            <p:spPr bwMode="auto">
              <a:xfrm>
                <a:off x="2751" y="985"/>
                <a:ext cx="54" cy="42"/>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7" name="Freeform 263"/>
              <p:cNvSpPr/>
              <p:nvPr/>
            </p:nvSpPr>
            <p:spPr bwMode="auto">
              <a:xfrm>
                <a:off x="2723" y="981"/>
                <a:ext cx="54" cy="46"/>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8" name="Freeform 264"/>
              <p:cNvSpPr/>
              <p:nvPr/>
            </p:nvSpPr>
            <p:spPr bwMode="auto">
              <a:xfrm>
                <a:off x="2819" y="967"/>
                <a:ext cx="48" cy="24"/>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9" name="Freeform 265"/>
              <p:cNvSpPr/>
              <p:nvPr/>
            </p:nvSpPr>
            <p:spPr bwMode="auto">
              <a:xfrm>
                <a:off x="2785" y="953"/>
                <a:ext cx="52" cy="30"/>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0" name="Freeform 266"/>
              <p:cNvSpPr/>
              <p:nvPr/>
            </p:nvSpPr>
            <p:spPr bwMode="auto">
              <a:xfrm>
                <a:off x="2751" y="941"/>
                <a:ext cx="64" cy="36"/>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1" name="Freeform 267"/>
              <p:cNvSpPr/>
              <p:nvPr/>
            </p:nvSpPr>
            <p:spPr bwMode="auto">
              <a:xfrm>
                <a:off x="2725" y="939"/>
                <a:ext cx="64" cy="34"/>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2" name="Freeform 268"/>
              <p:cNvSpPr/>
              <p:nvPr/>
            </p:nvSpPr>
            <p:spPr bwMode="auto">
              <a:xfrm>
                <a:off x="2699" y="843"/>
                <a:ext cx="22" cy="32"/>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3" name="Freeform 269"/>
              <p:cNvSpPr/>
              <p:nvPr/>
            </p:nvSpPr>
            <p:spPr bwMode="auto">
              <a:xfrm>
                <a:off x="2685" y="857"/>
                <a:ext cx="18" cy="40"/>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4" name="Freeform 270"/>
              <p:cNvSpPr/>
              <p:nvPr/>
            </p:nvSpPr>
            <p:spPr bwMode="auto">
              <a:xfrm>
                <a:off x="2673" y="871"/>
                <a:ext cx="18" cy="48"/>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5" name="Freeform 271"/>
              <p:cNvSpPr/>
              <p:nvPr/>
            </p:nvSpPr>
            <p:spPr bwMode="auto">
              <a:xfrm>
                <a:off x="2665" y="887"/>
                <a:ext cx="18" cy="50"/>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6" name="Freeform 272"/>
              <p:cNvSpPr/>
              <p:nvPr/>
            </p:nvSpPr>
            <p:spPr bwMode="auto">
              <a:xfrm>
                <a:off x="2711" y="845"/>
                <a:ext cx="18" cy="32"/>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7" name="Freeform 273"/>
              <p:cNvSpPr/>
              <p:nvPr/>
            </p:nvSpPr>
            <p:spPr bwMode="auto">
              <a:xfrm>
                <a:off x="2701" y="873"/>
                <a:ext cx="30" cy="26"/>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8" name="Freeform 274"/>
              <p:cNvSpPr/>
              <p:nvPr/>
            </p:nvSpPr>
            <p:spPr bwMode="auto">
              <a:xfrm>
                <a:off x="2693" y="893"/>
                <a:ext cx="38" cy="28"/>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9" name="Freeform 275"/>
              <p:cNvSpPr/>
              <p:nvPr/>
            </p:nvSpPr>
            <p:spPr bwMode="auto">
              <a:xfrm>
                <a:off x="2685" y="911"/>
                <a:ext cx="42" cy="30"/>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0" name="Freeform 276"/>
              <p:cNvSpPr/>
              <p:nvPr/>
            </p:nvSpPr>
            <p:spPr bwMode="auto">
              <a:xfrm>
                <a:off x="2785" y="821"/>
                <a:ext cx="22" cy="32"/>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1" name="Freeform 277"/>
              <p:cNvSpPr/>
              <p:nvPr/>
            </p:nvSpPr>
            <p:spPr bwMode="auto">
              <a:xfrm>
                <a:off x="2771" y="835"/>
                <a:ext cx="18" cy="40"/>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2" name="Freeform 278"/>
              <p:cNvSpPr/>
              <p:nvPr/>
            </p:nvSpPr>
            <p:spPr bwMode="auto">
              <a:xfrm>
                <a:off x="2759" y="849"/>
                <a:ext cx="20" cy="48"/>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3" name="Freeform 279"/>
              <p:cNvSpPr/>
              <p:nvPr/>
            </p:nvSpPr>
            <p:spPr bwMode="auto">
              <a:xfrm>
                <a:off x="2751" y="865"/>
                <a:ext cx="18" cy="50"/>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4" name="Freeform 280"/>
              <p:cNvSpPr/>
              <p:nvPr/>
            </p:nvSpPr>
            <p:spPr bwMode="auto">
              <a:xfrm>
                <a:off x="2797" y="823"/>
                <a:ext cx="18" cy="32"/>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5" name="Freeform 281"/>
              <p:cNvSpPr/>
              <p:nvPr/>
            </p:nvSpPr>
            <p:spPr bwMode="auto">
              <a:xfrm>
                <a:off x="2787" y="851"/>
                <a:ext cx="30" cy="26"/>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6" name="Freeform 282"/>
              <p:cNvSpPr/>
              <p:nvPr/>
            </p:nvSpPr>
            <p:spPr bwMode="auto">
              <a:xfrm>
                <a:off x="2779" y="871"/>
                <a:ext cx="38" cy="28"/>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7" name="Freeform 283"/>
              <p:cNvSpPr/>
              <p:nvPr/>
            </p:nvSpPr>
            <p:spPr bwMode="auto">
              <a:xfrm>
                <a:off x="2771" y="889"/>
                <a:ext cx="42" cy="28"/>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8" name="Freeform 284"/>
              <p:cNvSpPr/>
              <p:nvPr/>
            </p:nvSpPr>
            <p:spPr bwMode="auto">
              <a:xfrm>
                <a:off x="2473" y="731"/>
                <a:ext cx="22" cy="32"/>
              </a:xfrm>
              <a:custGeom>
                <a:avLst/>
                <a:gdLst/>
                <a:ahLst/>
                <a:cxnLst>
                  <a:cxn ang="0">
                    <a:pos x="0" y="12"/>
                  </a:cxn>
                  <a:cxn ang="0">
                    <a:pos x="0" y="12"/>
                  </a:cxn>
                  <a:cxn ang="0">
                    <a:pos x="0" y="14"/>
                  </a:cxn>
                  <a:cxn ang="0">
                    <a:pos x="0" y="14"/>
                  </a:cxn>
                  <a:cxn ang="0">
                    <a:pos x="6" y="32"/>
                  </a:cxn>
                  <a:cxn ang="0">
                    <a:pos x="6" y="32"/>
                  </a:cxn>
                  <a:cxn ang="0">
                    <a:pos x="22" y="0"/>
                  </a:cxn>
                  <a:cxn ang="0">
                    <a:pos x="22" y="0"/>
                  </a:cxn>
                  <a:cxn ang="0">
                    <a:pos x="14" y="4"/>
                  </a:cxn>
                  <a:cxn ang="0">
                    <a:pos x="8" y="8"/>
                  </a:cxn>
                  <a:cxn ang="0">
                    <a:pos x="8" y="8"/>
                  </a:cxn>
                  <a:cxn ang="0">
                    <a:pos x="0" y="12"/>
                  </a:cxn>
                  <a:cxn ang="0">
                    <a:pos x="0" y="12"/>
                  </a:cxn>
                </a:cxnLst>
                <a:rect l="0" t="0" r="r" b="b"/>
                <a:pathLst>
                  <a:path w="22" h="32">
                    <a:moveTo>
                      <a:pt x="0" y="12"/>
                    </a:moveTo>
                    <a:lnTo>
                      <a:pt x="0" y="12"/>
                    </a:lnTo>
                    <a:lnTo>
                      <a:pt x="0" y="14"/>
                    </a:lnTo>
                    <a:lnTo>
                      <a:pt x="0" y="14"/>
                    </a:lnTo>
                    <a:lnTo>
                      <a:pt x="6" y="32"/>
                    </a:lnTo>
                    <a:lnTo>
                      <a:pt x="6" y="32"/>
                    </a:lnTo>
                    <a:lnTo>
                      <a:pt x="22" y="0"/>
                    </a:lnTo>
                    <a:lnTo>
                      <a:pt x="22" y="0"/>
                    </a:lnTo>
                    <a:lnTo>
                      <a:pt x="14" y="4"/>
                    </a:lnTo>
                    <a:lnTo>
                      <a:pt x="8" y="8"/>
                    </a:lnTo>
                    <a:lnTo>
                      <a:pt x="8" y="8"/>
                    </a:lnTo>
                    <a:lnTo>
                      <a:pt x="0" y="12"/>
                    </a:lnTo>
                    <a:lnTo>
                      <a:pt x="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9" name="Freeform 285"/>
              <p:cNvSpPr/>
              <p:nvPr/>
            </p:nvSpPr>
            <p:spPr bwMode="auto">
              <a:xfrm>
                <a:off x="2459" y="745"/>
                <a:ext cx="18" cy="40"/>
              </a:xfrm>
              <a:custGeom>
                <a:avLst/>
                <a:gdLst/>
                <a:ahLst/>
                <a:cxnLst>
                  <a:cxn ang="0">
                    <a:pos x="0" y="10"/>
                  </a:cxn>
                  <a:cxn ang="0">
                    <a:pos x="0" y="10"/>
                  </a:cxn>
                  <a:cxn ang="0">
                    <a:pos x="2" y="20"/>
                  </a:cxn>
                  <a:cxn ang="0">
                    <a:pos x="2" y="20"/>
                  </a:cxn>
                  <a:cxn ang="0">
                    <a:pos x="8" y="32"/>
                  </a:cxn>
                  <a:cxn ang="0">
                    <a:pos x="8" y="32"/>
                  </a:cxn>
                  <a:cxn ang="0">
                    <a:pos x="10" y="40"/>
                  </a:cxn>
                  <a:cxn ang="0">
                    <a:pos x="10" y="40"/>
                  </a:cxn>
                  <a:cxn ang="0">
                    <a:pos x="14" y="30"/>
                  </a:cxn>
                  <a:cxn ang="0">
                    <a:pos x="14" y="30"/>
                  </a:cxn>
                  <a:cxn ang="0">
                    <a:pos x="16" y="26"/>
                  </a:cxn>
                  <a:cxn ang="0">
                    <a:pos x="18" y="22"/>
                  </a:cxn>
                  <a:cxn ang="0">
                    <a:pos x="18" y="22"/>
                  </a:cxn>
                  <a:cxn ang="0">
                    <a:pos x="10" y="0"/>
                  </a:cxn>
                  <a:cxn ang="0">
                    <a:pos x="10" y="0"/>
                  </a:cxn>
                  <a:cxn ang="0">
                    <a:pos x="4" y="4"/>
                  </a:cxn>
                  <a:cxn ang="0">
                    <a:pos x="0" y="8"/>
                  </a:cxn>
                  <a:cxn ang="0">
                    <a:pos x="0" y="10"/>
                  </a:cxn>
                  <a:cxn ang="0">
                    <a:pos x="0" y="10"/>
                  </a:cxn>
                </a:cxnLst>
                <a:rect l="0" t="0" r="r" b="b"/>
                <a:pathLst>
                  <a:path w="18" h="40">
                    <a:moveTo>
                      <a:pt x="0" y="10"/>
                    </a:moveTo>
                    <a:lnTo>
                      <a:pt x="0" y="10"/>
                    </a:lnTo>
                    <a:lnTo>
                      <a:pt x="2" y="20"/>
                    </a:lnTo>
                    <a:lnTo>
                      <a:pt x="2" y="20"/>
                    </a:lnTo>
                    <a:lnTo>
                      <a:pt x="8" y="32"/>
                    </a:lnTo>
                    <a:lnTo>
                      <a:pt x="8" y="32"/>
                    </a:lnTo>
                    <a:lnTo>
                      <a:pt x="10" y="40"/>
                    </a:lnTo>
                    <a:lnTo>
                      <a:pt x="10" y="40"/>
                    </a:lnTo>
                    <a:lnTo>
                      <a:pt x="14" y="30"/>
                    </a:lnTo>
                    <a:lnTo>
                      <a:pt x="14" y="30"/>
                    </a:lnTo>
                    <a:lnTo>
                      <a:pt x="16" y="26"/>
                    </a:lnTo>
                    <a:lnTo>
                      <a:pt x="18" y="22"/>
                    </a:lnTo>
                    <a:lnTo>
                      <a:pt x="18" y="22"/>
                    </a:lnTo>
                    <a:lnTo>
                      <a:pt x="10" y="0"/>
                    </a:lnTo>
                    <a:lnTo>
                      <a:pt x="10" y="0"/>
                    </a:lnTo>
                    <a:lnTo>
                      <a:pt x="4" y="4"/>
                    </a:lnTo>
                    <a:lnTo>
                      <a:pt x="0" y="8"/>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0" name="Freeform 286"/>
              <p:cNvSpPr/>
              <p:nvPr/>
            </p:nvSpPr>
            <p:spPr bwMode="auto">
              <a:xfrm>
                <a:off x="2447" y="757"/>
                <a:ext cx="18" cy="48"/>
              </a:xfrm>
              <a:custGeom>
                <a:avLst/>
                <a:gdLst/>
                <a:ahLst/>
                <a:cxnLst>
                  <a:cxn ang="0">
                    <a:pos x="18" y="36"/>
                  </a:cxn>
                  <a:cxn ang="0">
                    <a:pos x="18" y="36"/>
                  </a:cxn>
                  <a:cxn ang="0">
                    <a:pos x="18" y="32"/>
                  </a:cxn>
                  <a:cxn ang="0">
                    <a:pos x="18" y="28"/>
                  </a:cxn>
                  <a:cxn ang="0">
                    <a:pos x="18" y="28"/>
                  </a:cxn>
                  <a:cxn ang="0">
                    <a:pos x="8" y="0"/>
                  </a:cxn>
                  <a:cxn ang="0">
                    <a:pos x="8" y="0"/>
                  </a:cxn>
                  <a:cxn ang="0">
                    <a:pos x="2" y="6"/>
                  </a:cxn>
                  <a:cxn ang="0">
                    <a:pos x="0" y="10"/>
                  </a:cxn>
                  <a:cxn ang="0">
                    <a:pos x="0" y="14"/>
                  </a:cxn>
                  <a:cxn ang="0">
                    <a:pos x="0" y="14"/>
                  </a:cxn>
                  <a:cxn ang="0">
                    <a:pos x="4" y="26"/>
                  </a:cxn>
                  <a:cxn ang="0">
                    <a:pos x="4" y="26"/>
                  </a:cxn>
                  <a:cxn ang="0">
                    <a:pos x="12" y="48"/>
                  </a:cxn>
                  <a:cxn ang="0">
                    <a:pos x="12" y="48"/>
                  </a:cxn>
                  <a:cxn ang="0">
                    <a:pos x="18" y="36"/>
                  </a:cxn>
                  <a:cxn ang="0">
                    <a:pos x="18" y="36"/>
                  </a:cxn>
                </a:cxnLst>
                <a:rect l="0" t="0" r="r" b="b"/>
                <a:pathLst>
                  <a:path w="18" h="48">
                    <a:moveTo>
                      <a:pt x="18" y="36"/>
                    </a:moveTo>
                    <a:lnTo>
                      <a:pt x="18" y="36"/>
                    </a:lnTo>
                    <a:lnTo>
                      <a:pt x="18" y="32"/>
                    </a:lnTo>
                    <a:lnTo>
                      <a:pt x="18" y="28"/>
                    </a:lnTo>
                    <a:lnTo>
                      <a:pt x="18" y="28"/>
                    </a:lnTo>
                    <a:lnTo>
                      <a:pt x="8" y="0"/>
                    </a:lnTo>
                    <a:lnTo>
                      <a:pt x="8" y="0"/>
                    </a:lnTo>
                    <a:lnTo>
                      <a:pt x="2" y="6"/>
                    </a:lnTo>
                    <a:lnTo>
                      <a:pt x="0" y="10"/>
                    </a:lnTo>
                    <a:lnTo>
                      <a:pt x="0" y="14"/>
                    </a:lnTo>
                    <a:lnTo>
                      <a:pt x="0" y="14"/>
                    </a:lnTo>
                    <a:lnTo>
                      <a:pt x="4" y="26"/>
                    </a:lnTo>
                    <a:lnTo>
                      <a:pt x="4" y="26"/>
                    </a:lnTo>
                    <a:lnTo>
                      <a:pt x="12" y="48"/>
                    </a:lnTo>
                    <a:lnTo>
                      <a:pt x="12" y="48"/>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1" name="Freeform 287"/>
              <p:cNvSpPr/>
              <p:nvPr/>
            </p:nvSpPr>
            <p:spPr bwMode="auto">
              <a:xfrm>
                <a:off x="2439" y="775"/>
                <a:ext cx="18" cy="50"/>
              </a:xfrm>
              <a:custGeom>
                <a:avLst/>
                <a:gdLst/>
                <a:ahLst/>
                <a:cxnLst>
                  <a:cxn ang="0">
                    <a:pos x="12" y="50"/>
                  </a:cxn>
                  <a:cxn ang="0">
                    <a:pos x="12" y="50"/>
                  </a:cxn>
                  <a:cxn ang="0">
                    <a:pos x="18" y="36"/>
                  </a:cxn>
                  <a:cxn ang="0">
                    <a:pos x="18" y="36"/>
                  </a:cxn>
                  <a:cxn ang="0">
                    <a:pos x="16" y="32"/>
                  </a:cxn>
                  <a:cxn ang="0">
                    <a:pos x="14" y="28"/>
                  </a:cxn>
                  <a:cxn ang="0">
                    <a:pos x="14" y="28"/>
                  </a:cxn>
                  <a:cxn ang="0">
                    <a:pos x="4" y="0"/>
                  </a:cxn>
                  <a:cxn ang="0">
                    <a:pos x="4" y="0"/>
                  </a:cxn>
                  <a:cxn ang="0">
                    <a:pos x="0" y="12"/>
                  </a:cxn>
                  <a:cxn ang="0">
                    <a:pos x="0" y="26"/>
                  </a:cxn>
                  <a:cxn ang="0">
                    <a:pos x="4" y="38"/>
                  </a:cxn>
                  <a:cxn ang="0">
                    <a:pos x="6" y="44"/>
                  </a:cxn>
                  <a:cxn ang="0">
                    <a:pos x="12" y="50"/>
                  </a:cxn>
                  <a:cxn ang="0">
                    <a:pos x="12" y="50"/>
                  </a:cxn>
                </a:cxnLst>
                <a:rect l="0" t="0" r="r" b="b"/>
                <a:pathLst>
                  <a:path w="18" h="50">
                    <a:moveTo>
                      <a:pt x="12" y="50"/>
                    </a:moveTo>
                    <a:lnTo>
                      <a:pt x="12" y="50"/>
                    </a:lnTo>
                    <a:lnTo>
                      <a:pt x="18" y="36"/>
                    </a:lnTo>
                    <a:lnTo>
                      <a:pt x="18" y="36"/>
                    </a:lnTo>
                    <a:lnTo>
                      <a:pt x="16" y="32"/>
                    </a:lnTo>
                    <a:lnTo>
                      <a:pt x="14" y="28"/>
                    </a:lnTo>
                    <a:lnTo>
                      <a:pt x="14" y="28"/>
                    </a:lnTo>
                    <a:lnTo>
                      <a:pt x="4" y="0"/>
                    </a:lnTo>
                    <a:lnTo>
                      <a:pt x="4" y="0"/>
                    </a:lnTo>
                    <a:lnTo>
                      <a:pt x="0" y="12"/>
                    </a:lnTo>
                    <a:lnTo>
                      <a:pt x="0" y="26"/>
                    </a:lnTo>
                    <a:lnTo>
                      <a:pt x="4" y="38"/>
                    </a:lnTo>
                    <a:lnTo>
                      <a:pt x="6" y="44"/>
                    </a:lnTo>
                    <a:lnTo>
                      <a:pt x="12" y="50"/>
                    </a:lnTo>
                    <a:lnTo>
                      <a:pt x="12"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2" name="Freeform 288"/>
              <p:cNvSpPr/>
              <p:nvPr/>
            </p:nvSpPr>
            <p:spPr bwMode="auto">
              <a:xfrm>
                <a:off x="2485" y="733"/>
                <a:ext cx="18" cy="32"/>
              </a:xfrm>
              <a:custGeom>
                <a:avLst/>
                <a:gdLst/>
                <a:ahLst/>
                <a:cxnLst>
                  <a:cxn ang="0">
                    <a:pos x="18" y="24"/>
                  </a:cxn>
                  <a:cxn ang="0">
                    <a:pos x="18" y="24"/>
                  </a:cxn>
                  <a:cxn ang="0">
                    <a:pos x="16" y="14"/>
                  </a:cxn>
                  <a:cxn ang="0">
                    <a:pos x="16" y="14"/>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4"/>
                    </a:lnTo>
                    <a:lnTo>
                      <a:pt x="16" y="14"/>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3" name="Freeform 289"/>
              <p:cNvSpPr/>
              <p:nvPr/>
            </p:nvSpPr>
            <p:spPr bwMode="auto">
              <a:xfrm>
                <a:off x="2475" y="761"/>
                <a:ext cx="30" cy="26"/>
              </a:xfrm>
              <a:custGeom>
                <a:avLst/>
                <a:gdLst/>
                <a:ahLst/>
                <a:cxnLst>
                  <a:cxn ang="0">
                    <a:pos x="28" y="0"/>
                  </a:cxn>
                  <a:cxn ang="0">
                    <a:pos x="28" y="0"/>
                  </a:cxn>
                  <a:cxn ang="0">
                    <a:pos x="8" y="10"/>
                  </a:cxn>
                  <a:cxn ang="0">
                    <a:pos x="8" y="10"/>
                  </a:cxn>
                  <a:cxn ang="0">
                    <a:pos x="6" y="12"/>
                  </a:cxn>
                  <a:cxn ang="0">
                    <a:pos x="4" y="16"/>
                  </a:cxn>
                  <a:cxn ang="0">
                    <a:pos x="4" y="16"/>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28" y="0"/>
                  </a:cxn>
                  <a:cxn ang="0">
                    <a:pos x="28" y="0"/>
                  </a:cxn>
                </a:cxnLst>
                <a:rect l="0" t="0" r="r" b="b"/>
                <a:pathLst>
                  <a:path w="30" h="26">
                    <a:moveTo>
                      <a:pt x="28" y="0"/>
                    </a:moveTo>
                    <a:lnTo>
                      <a:pt x="28" y="0"/>
                    </a:lnTo>
                    <a:lnTo>
                      <a:pt x="8" y="10"/>
                    </a:lnTo>
                    <a:lnTo>
                      <a:pt x="8" y="10"/>
                    </a:lnTo>
                    <a:lnTo>
                      <a:pt x="6" y="12"/>
                    </a:lnTo>
                    <a:lnTo>
                      <a:pt x="4" y="16"/>
                    </a:lnTo>
                    <a:lnTo>
                      <a:pt x="4" y="16"/>
                    </a:lnTo>
                    <a:lnTo>
                      <a:pt x="0" y="26"/>
                    </a:lnTo>
                    <a:lnTo>
                      <a:pt x="0" y="26"/>
                    </a:lnTo>
                    <a:lnTo>
                      <a:pt x="6" y="24"/>
                    </a:lnTo>
                    <a:lnTo>
                      <a:pt x="6" y="24"/>
                    </a:lnTo>
                    <a:lnTo>
                      <a:pt x="20" y="18"/>
                    </a:lnTo>
                    <a:lnTo>
                      <a:pt x="20" y="18"/>
                    </a:lnTo>
                    <a:lnTo>
                      <a:pt x="30" y="14"/>
                    </a:lnTo>
                    <a:lnTo>
                      <a:pt x="30" y="14"/>
                    </a:lnTo>
                    <a:lnTo>
                      <a:pt x="30" y="12"/>
                    </a:lnTo>
                    <a:lnTo>
                      <a:pt x="30" y="8"/>
                    </a:lnTo>
                    <a:lnTo>
                      <a:pt x="28" y="0"/>
                    </a:lnTo>
                    <a:lnTo>
                      <a:pt x="2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4" name="Freeform 290"/>
              <p:cNvSpPr/>
              <p:nvPr/>
            </p:nvSpPr>
            <p:spPr bwMode="auto">
              <a:xfrm>
                <a:off x="2467" y="781"/>
                <a:ext cx="38" cy="28"/>
              </a:xfrm>
              <a:custGeom>
                <a:avLst/>
                <a:gdLst/>
                <a:ahLst/>
                <a:cxnLst>
                  <a:cxn ang="0">
                    <a:pos x="38" y="0"/>
                  </a:cxn>
                  <a:cxn ang="0">
                    <a:pos x="38" y="0"/>
                  </a:cxn>
                  <a:cxn ang="0">
                    <a:pos x="10" y="10"/>
                  </a:cxn>
                  <a:cxn ang="0">
                    <a:pos x="10" y="10"/>
                  </a:cxn>
                  <a:cxn ang="0">
                    <a:pos x="6" y="12"/>
                  </a:cxn>
                  <a:cxn ang="0">
                    <a:pos x="4" y="14"/>
                  </a:cxn>
                  <a:cxn ang="0">
                    <a:pos x="4" y="14"/>
                  </a:cxn>
                  <a:cxn ang="0">
                    <a:pos x="0" y="28"/>
                  </a:cxn>
                  <a:cxn ang="0">
                    <a:pos x="0" y="28"/>
                  </a:cxn>
                  <a:cxn ang="0">
                    <a:pos x="22" y="18"/>
                  </a:cxn>
                  <a:cxn ang="0">
                    <a:pos x="22" y="18"/>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0" y="10"/>
                    </a:lnTo>
                    <a:lnTo>
                      <a:pt x="10" y="10"/>
                    </a:lnTo>
                    <a:lnTo>
                      <a:pt x="6" y="12"/>
                    </a:lnTo>
                    <a:lnTo>
                      <a:pt x="4" y="14"/>
                    </a:lnTo>
                    <a:lnTo>
                      <a:pt x="4" y="14"/>
                    </a:lnTo>
                    <a:lnTo>
                      <a:pt x="0" y="28"/>
                    </a:lnTo>
                    <a:lnTo>
                      <a:pt x="0" y="28"/>
                    </a:lnTo>
                    <a:lnTo>
                      <a:pt x="22" y="18"/>
                    </a:lnTo>
                    <a:lnTo>
                      <a:pt x="22" y="18"/>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5" name="Freeform 291"/>
              <p:cNvSpPr/>
              <p:nvPr/>
            </p:nvSpPr>
            <p:spPr bwMode="auto">
              <a:xfrm>
                <a:off x="2459" y="799"/>
                <a:ext cx="42" cy="28"/>
              </a:xfrm>
              <a:custGeom>
                <a:avLst/>
                <a:gdLst/>
                <a:ahLst/>
                <a:cxnLst>
                  <a:cxn ang="0">
                    <a:pos x="42" y="0"/>
                  </a:cxn>
                  <a:cxn ang="0">
                    <a:pos x="42" y="0"/>
                  </a:cxn>
                  <a:cxn ang="0">
                    <a:pos x="14" y="12"/>
                  </a:cxn>
                  <a:cxn ang="0">
                    <a:pos x="14" y="12"/>
                  </a:cxn>
                  <a:cxn ang="0">
                    <a:pos x="8" y="14"/>
                  </a:cxn>
                  <a:cxn ang="0">
                    <a:pos x="4" y="16"/>
                  </a:cxn>
                  <a:cxn ang="0">
                    <a:pos x="4" y="16"/>
                  </a:cxn>
                  <a:cxn ang="0">
                    <a:pos x="0" y="28"/>
                  </a:cxn>
                  <a:cxn ang="0">
                    <a:pos x="0" y="28"/>
                  </a:cxn>
                  <a:cxn ang="0">
                    <a:pos x="6" y="28"/>
                  </a:cxn>
                  <a:cxn ang="0">
                    <a:pos x="12" y="28"/>
                  </a:cxn>
                  <a:cxn ang="0">
                    <a:pos x="24" y="22"/>
                  </a:cxn>
                  <a:cxn ang="0">
                    <a:pos x="34" y="12"/>
                  </a:cxn>
                  <a:cxn ang="0">
                    <a:pos x="42" y="0"/>
                  </a:cxn>
                  <a:cxn ang="0">
                    <a:pos x="42" y="0"/>
                  </a:cxn>
                </a:cxnLst>
                <a:rect l="0" t="0" r="r" b="b"/>
                <a:pathLst>
                  <a:path w="42" h="28">
                    <a:moveTo>
                      <a:pt x="42" y="0"/>
                    </a:moveTo>
                    <a:lnTo>
                      <a:pt x="42" y="0"/>
                    </a:lnTo>
                    <a:lnTo>
                      <a:pt x="14" y="12"/>
                    </a:lnTo>
                    <a:lnTo>
                      <a:pt x="14" y="12"/>
                    </a:lnTo>
                    <a:lnTo>
                      <a:pt x="8" y="14"/>
                    </a:lnTo>
                    <a:lnTo>
                      <a:pt x="4" y="16"/>
                    </a:lnTo>
                    <a:lnTo>
                      <a:pt x="4" y="16"/>
                    </a:lnTo>
                    <a:lnTo>
                      <a:pt x="0" y="28"/>
                    </a:lnTo>
                    <a:lnTo>
                      <a:pt x="0" y="28"/>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6" name="Freeform 292"/>
              <p:cNvSpPr/>
              <p:nvPr/>
            </p:nvSpPr>
            <p:spPr bwMode="auto">
              <a:xfrm>
                <a:off x="2563" y="697"/>
                <a:ext cx="22" cy="32"/>
              </a:xfrm>
              <a:custGeom>
                <a:avLst/>
                <a:gdLst/>
                <a:ahLst/>
                <a:cxnLst>
                  <a:cxn ang="0">
                    <a:pos x="0" y="12"/>
                  </a:cxn>
                  <a:cxn ang="0">
                    <a:pos x="0" y="12"/>
                  </a:cxn>
                  <a:cxn ang="0">
                    <a:pos x="0" y="14"/>
                  </a:cxn>
                  <a:cxn ang="0">
                    <a:pos x="0" y="14"/>
                  </a:cxn>
                  <a:cxn ang="0">
                    <a:pos x="6" y="32"/>
                  </a:cxn>
                  <a:cxn ang="0">
                    <a:pos x="6" y="32"/>
                  </a:cxn>
                  <a:cxn ang="0">
                    <a:pos x="22" y="0"/>
                  </a:cxn>
                  <a:cxn ang="0">
                    <a:pos x="22" y="0"/>
                  </a:cxn>
                  <a:cxn ang="0">
                    <a:pos x="14" y="4"/>
                  </a:cxn>
                  <a:cxn ang="0">
                    <a:pos x="8" y="8"/>
                  </a:cxn>
                  <a:cxn ang="0">
                    <a:pos x="8" y="8"/>
                  </a:cxn>
                  <a:cxn ang="0">
                    <a:pos x="0" y="12"/>
                  </a:cxn>
                  <a:cxn ang="0">
                    <a:pos x="0" y="12"/>
                  </a:cxn>
                </a:cxnLst>
                <a:rect l="0" t="0" r="r" b="b"/>
                <a:pathLst>
                  <a:path w="22" h="32">
                    <a:moveTo>
                      <a:pt x="0" y="12"/>
                    </a:moveTo>
                    <a:lnTo>
                      <a:pt x="0" y="12"/>
                    </a:lnTo>
                    <a:lnTo>
                      <a:pt x="0" y="14"/>
                    </a:lnTo>
                    <a:lnTo>
                      <a:pt x="0" y="14"/>
                    </a:lnTo>
                    <a:lnTo>
                      <a:pt x="6" y="32"/>
                    </a:lnTo>
                    <a:lnTo>
                      <a:pt x="6" y="32"/>
                    </a:lnTo>
                    <a:lnTo>
                      <a:pt x="22" y="0"/>
                    </a:lnTo>
                    <a:lnTo>
                      <a:pt x="22" y="0"/>
                    </a:lnTo>
                    <a:lnTo>
                      <a:pt x="14" y="4"/>
                    </a:lnTo>
                    <a:lnTo>
                      <a:pt x="8" y="8"/>
                    </a:lnTo>
                    <a:lnTo>
                      <a:pt x="8" y="8"/>
                    </a:lnTo>
                    <a:lnTo>
                      <a:pt x="0" y="12"/>
                    </a:lnTo>
                    <a:lnTo>
                      <a:pt x="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7" name="Freeform 293"/>
              <p:cNvSpPr/>
              <p:nvPr/>
            </p:nvSpPr>
            <p:spPr bwMode="auto">
              <a:xfrm>
                <a:off x="2549" y="711"/>
                <a:ext cx="18" cy="40"/>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4"/>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4"/>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8" name="Freeform 294"/>
              <p:cNvSpPr/>
              <p:nvPr/>
            </p:nvSpPr>
            <p:spPr bwMode="auto">
              <a:xfrm>
                <a:off x="2537" y="725"/>
                <a:ext cx="18" cy="48"/>
              </a:xfrm>
              <a:custGeom>
                <a:avLst/>
                <a:gdLst/>
                <a:ahLst/>
                <a:cxnLst>
                  <a:cxn ang="0">
                    <a:pos x="18" y="34"/>
                  </a:cxn>
                  <a:cxn ang="0">
                    <a:pos x="18" y="34"/>
                  </a:cxn>
                  <a:cxn ang="0">
                    <a:pos x="18"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4"/>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9" name="Freeform 295"/>
              <p:cNvSpPr/>
              <p:nvPr/>
            </p:nvSpPr>
            <p:spPr bwMode="auto">
              <a:xfrm>
                <a:off x="2529" y="741"/>
                <a:ext cx="18" cy="50"/>
              </a:xfrm>
              <a:custGeom>
                <a:avLst/>
                <a:gdLst/>
                <a:ahLst/>
                <a:cxnLst>
                  <a:cxn ang="0">
                    <a:pos x="18" y="36"/>
                  </a:cxn>
                  <a:cxn ang="0">
                    <a:pos x="18" y="36"/>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Lst>
                <a:rect l="0" t="0" r="r" b="b"/>
                <a:pathLst>
                  <a:path w="18" h="50">
                    <a:moveTo>
                      <a:pt x="18" y="36"/>
                    </a:moveTo>
                    <a:lnTo>
                      <a:pt x="18" y="36"/>
                    </a:lnTo>
                    <a:lnTo>
                      <a:pt x="16" y="32"/>
                    </a:lnTo>
                    <a:lnTo>
                      <a:pt x="14" y="28"/>
                    </a:lnTo>
                    <a:lnTo>
                      <a:pt x="14" y="28"/>
                    </a:lnTo>
                    <a:lnTo>
                      <a:pt x="4" y="0"/>
                    </a:lnTo>
                    <a:lnTo>
                      <a:pt x="4" y="0"/>
                    </a:lnTo>
                    <a:lnTo>
                      <a:pt x="0" y="12"/>
                    </a:lnTo>
                    <a:lnTo>
                      <a:pt x="0" y="26"/>
                    </a:lnTo>
                    <a:lnTo>
                      <a:pt x="4" y="38"/>
                    </a:lnTo>
                    <a:lnTo>
                      <a:pt x="8" y="44"/>
                    </a:lnTo>
                    <a:lnTo>
                      <a:pt x="12" y="50"/>
                    </a:lnTo>
                    <a:lnTo>
                      <a:pt x="12" y="50"/>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0" name="Freeform 296"/>
              <p:cNvSpPr/>
              <p:nvPr/>
            </p:nvSpPr>
            <p:spPr bwMode="auto">
              <a:xfrm>
                <a:off x="2575" y="699"/>
                <a:ext cx="18" cy="32"/>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1" name="Freeform 297"/>
              <p:cNvSpPr/>
              <p:nvPr/>
            </p:nvSpPr>
            <p:spPr bwMode="auto">
              <a:xfrm>
                <a:off x="2565" y="727"/>
                <a:ext cx="30" cy="26"/>
              </a:xfrm>
              <a:custGeom>
                <a:avLst/>
                <a:gdLst/>
                <a:ahLst/>
                <a:cxnLst>
                  <a:cxn ang="0">
                    <a:pos x="30" y="0"/>
                  </a:cxn>
                  <a:cxn ang="0">
                    <a:pos x="30" y="0"/>
                  </a:cxn>
                  <a:cxn ang="0">
                    <a:pos x="8" y="10"/>
                  </a:cxn>
                  <a:cxn ang="0">
                    <a:pos x="8" y="10"/>
                  </a:cxn>
                  <a:cxn ang="0">
                    <a:pos x="6" y="12"/>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2"/>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2" name="Freeform 298"/>
              <p:cNvSpPr/>
              <p:nvPr/>
            </p:nvSpPr>
            <p:spPr bwMode="auto">
              <a:xfrm>
                <a:off x="2557" y="747"/>
                <a:ext cx="38" cy="28"/>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3" name="Freeform 299"/>
              <p:cNvSpPr/>
              <p:nvPr/>
            </p:nvSpPr>
            <p:spPr bwMode="auto">
              <a:xfrm>
                <a:off x="2549" y="765"/>
                <a:ext cx="42" cy="28"/>
              </a:xfrm>
              <a:custGeom>
                <a:avLst/>
                <a:gdLst/>
                <a:ahLst/>
                <a:cxnLst>
                  <a:cxn ang="0">
                    <a:pos x="42" y="0"/>
                  </a:cxn>
                  <a:cxn ang="0">
                    <a:pos x="42" y="0"/>
                  </a:cxn>
                  <a:cxn ang="0">
                    <a:pos x="14" y="12"/>
                  </a:cxn>
                  <a:cxn ang="0">
                    <a:pos x="14" y="12"/>
                  </a:cxn>
                  <a:cxn ang="0">
                    <a:pos x="8" y="14"/>
                  </a:cxn>
                  <a:cxn ang="0">
                    <a:pos x="4" y="16"/>
                  </a:cxn>
                  <a:cxn ang="0">
                    <a:pos x="4" y="16"/>
                  </a:cxn>
                  <a:cxn ang="0">
                    <a:pos x="0" y="28"/>
                  </a:cxn>
                  <a:cxn ang="0">
                    <a:pos x="0" y="28"/>
                  </a:cxn>
                  <a:cxn ang="0">
                    <a:pos x="6" y="28"/>
                  </a:cxn>
                  <a:cxn ang="0">
                    <a:pos x="12" y="28"/>
                  </a:cxn>
                  <a:cxn ang="0">
                    <a:pos x="24" y="22"/>
                  </a:cxn>
                  <a:cxn ang="0">
                    <a:pos x="34" y="12"/>
                  </a:cxn>
                  <a:cxn ang="0">
                    <a:pos x="42" y="0"/>
                  </a:cxn>
                  <a:cxn ang="0">
                    <a:pos x="42" y="0"/>
                  </a:cxn>
                </a:cxnLst>
                <a:rect l="0" t="0" r="r" b="b"/>
                <a:pathLst>
                  <a:path w="42" h="28">
                    <a:moveTo>
                      <a:pt x="42" y="0"/>
                    </a:moveTo>
                    <a:lnTo>
                      <a:pt x="42" y="0"/>
                    </a:lnTo>
                    <a:lnTo>
                      <a:pt x="14" y="12"/>
                    </a:lnTo>
                    <a:lnTo>
                      <a:pt x="14" y="12"/>
                    </a:lnTo>
                    <a:lnTo>
                      <a:pt x="8" y="14"/>
                    </a:lnTo>
                    <a:lnTo>
                      <a:pt x="4" y="16"/>
                    </a:lnTo>
                    <a:lnTo>
                      <a:pt x="4" y="16"/>
                    </a:lnTo>
                    <a:lnTo>
                      <a:pt x="0" y="28"/>
                    </a:lnTo>
                    <a:lnTo>
                      <a:pt x="0" y="28"/>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4" name="Freeform 300"/>
              <p:cNvSpPr/>
              <p:nvPr/>
            </p:nvSpPr>
            <p:spPr bwMode="auto">
              <a:xfrm>
                <a:off x="2585" y="865"/>
                <a:ext cx="22" cy="40"/>
              </a:xfrm>
              <a:custGeom>
                <a:avLst/>
                <a:gdLst/>
                <a:ahLst/>
                <a:cxnLst>
                  <a:cxn ang="0">
                    <a:pos x="8" y="12"/>
                  </a:cxn>
                  <a:cxn ang="0">
                    <a:pos x="8" y="12"/>
                  </a:cxn>
                  <a:cxn ang="0">
                    <a:pos x="0" y="20"/>
                  </a:cxn>
                  <a:cxn ang="0">
                    <a:pos x="0" y="20"/>
                  </a:cxn>
                  <a:cxn ang="0">
                    <a:pos x="2" y="22"/>
                  </a:cxn>
                  <a:cxn ang="0">
                    <a:pos x="2" y="22"/>
                  </a:cxn>
                  <a:cxn ang="0">
                    <a:pos x="12" y="40"/>
                  </a:cxn>
                  <a:cxn ang="0">
                    <a:pos x="12" y="40"/>
                  </a:cxn>
                  <a:cxn ang="0">
                    <a:pos x="22" y="0"/>
                  </a:cxn>
                  <a:cxn ang="0">
                    <a:pos x="22" y="0"/>
                  </a:cxn>
                  <a:cxn ang="0">
                    <a:pos x="16" y="8"/>
                  </a:cxn>
                  <a:cxn ang="0">
                    <a:pos x="8" y="12"/>
                  </a:cxn>
                  <a:cxn ang="0">
                    <a:pos x="8" y="12"/>
                  </a:cxn>
                </a:cxnLst>
                <a:rect l="0" t="0" r="r" b="b"/>
                <a:pathLst>
                  <a:path w="22" h="40">
                    <a:moveTo>
                      <a:pt x="8" y="12"/>
                    </a:moveTo>
                    <a:lnTo>
                      <a:pt x="8" y="12"/>
                    </a:lnTo>
                    <a:lnTo>
                      <a:pt x="0" y="20"/>
                    </a:lnTo>
                    <a:lnTo>
                      <a:pt x="0" y="20"/>
                    </a:lnTo>
                    <a:lnTo>
                      <a:pt x="2" y="22"/>
                    </a:lnTo>
                    <a:lnTo>
                      <a:pt x="2" y="22"/>
                    </a:lnTo>
                    <a:lnTo>
                      <a:pt x="12" y="40"/>
                    </a:lnTo>
                    <a:lnTo>
                      <a:pt x="12" y="40"/>
                    </a:lnTo>
                    <a:lnTo>
                      <a:pt x="22" y="0"/>
                    </a:lnTo>
                    <a:lnTo>
                      <a:pt x="22" y="0"/>
                    </a:lnTo>
                    <a:lnTo>
                      <a:pt x="16" y="8"/>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5" name="Freeform 301"/>
              <p:cNvSpPr/>
              <p:nvPr/>
            </p:nvSpPr>
            <p:spPr bwMode="auto">
              <a:xfrm>
                <a:off x="2571" y="889"/>
                <a:ext cx="24" cy="44"/>
              </a:xfrm>
              <a:custGeom>
                <a:avLst/>
                <a:gdLst/>
                <a:ahLst/>
                <a:cxnLst>
                  <a:cxn ang="0">
                    <a:pos x="20" y="44"/>
                  </a:cxn>
                  <a:cxn ang="0">
                    <a:pos x="20" y="44"/>
                  </a:cxn>
                  <a:cxn ang="0">
                    <a:pos x="24" y="32"/>
                  </a:cxn>
                  <a:cxn ang="0">
                    <a:pos x="24" y="32"/>
                  </a:cxn>
                  <a:cxn ang="0">
                    <a:pos x="24" y="28"/>
                  </a:cxn>
                  <a:cxn ang="0">
                    <a:pos x="24" y="22"/>
                  </a:cxn>
                  <a:cxn ang="0">
                    <a:pos x="24" y="22"/>
                  </a:cxn>
                  <a:cxn ang="0">
                    <a:pos x="10" y="0"/>
                  </a:cxn>
                  <a:cxn ang="0">
                    <a:pos x="10" y="0"/>
                  </a:cxn>
                  <a:cxn ang="0">
                    <a:pos x="4" y="6"/>
                  </a:cxn>
                  <a:cxn ang="0">
                    <a:pos x="2" y="10"/>
                  </a:cxn>
                  <a:cxn ang="0">
                    <a:pos x="0" y="12"/>
                  </a:cxn>
                  <a:cxn ang="0">
                    <a:pos x="0" y="12"/>
                  </a:cxn>
                  <a:cxn ang="0">
                    <a:pos x="8" y="22"/>
                  </a:cxn>
                  <a:cxn ang="0">
                    <a:pos x="8" y="22"/>
                  </a:cxn>
                  <a:cxn ang="0">
                    <a:pos x="16" y="36"/>
                  </a:cxn>
                  <a:cxn ang="0">
                    <a:pos x="16" y="36"/>
                  </a:cxn>
                  <a:cxn ang="0">
                    <a:pos x="18" y="40"/>
                  </a:cxn>
                  <a:cxn ang="0">
                    <a:pos x="20" y="44"/>
                  </a:cxn>
                  <a:cxn ang="0">
                    <a:pos x="20" y="44"/>
                  </a:cxn>
                </a:cxnLst>
                <a:rect l="0" t="0" r="r" b="b"/>
                <a:pathLst>
                  <a:path w="24" h="44">
                    <a:moveTo>
                      <a:pt x="20" y="44"/>
                    </a:moveTo>
                    <a:lnTo>
                      <a:pt x="20" y="44"/>
                    </a:lnTo>
                    <a:lnTo>
                      <a:pt x="24" y="32"/>
                    </a:lnTo>
                    <a:lnTo>
                      <a:pt x="24" y="32"/>
                    </a:lnTo>
                    <a:lnTo>
                      <a:pt x="24" y="28"/>
                    </a:lnTo>
                    <a:lnTo>
                      <a:pt x="24" y="22"/>
                    </a:lnTo>
                    <a:lnTo>
                      <a:pt x="24" y="22"/>
                    </a:lnTo>
                    <a:lnTo>
                      <a:pt x="10" y="0"/>
                    </a:lnTo>
                    <a:lnTo>
                      <a:pt x="10" y="0"/>
                    </a:lnTo>
                    <a:lnTo>
                      <a:pt x="4" y="6"/>
                    </a:lnTo>
                    <a:lnTo>
                      <a:pt x="2" y="10"/>
                    </a:lnTo>
                    <a:lnTo>
                      <a:pt x="0" y="12"/>
                    </a:lnTo>
                    <a:lnTo>
                      <a:pt x="0" y="12"/>
                    </a:lnTo>
                    <a:lnTo>
                      <a:pt x="8" y="22"/>
                    </a:lnTo>
                    <a:lnTo>
                      <a:pt x="8" y="22"/>
                    </a:lnTo>
                    <a:lnTo>
                      <a:pt x="16" y="36"/>
                    </a:lnTo>
                    <a:lnTo>
                      <a:pt x="16" y="36"/>
                    </a:lnTo>
                    <a:lnTo>
                      <a:pt x="18" y="40"/>
                    </a:lnTo>
                    <a:lnTo>
                      <a:pt x="20" y="44"/>
                    </a:lnTo>
                    <a:lnTo>
                      <a:pt x="20" y="4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6" name="Freeform 302"/>
              <p:cNvSpPr/>
              <p:nvPr/>
            </p:nvSpPr>
            <p:spPr bwMode="auto">
              <a:xfrm>
                <a:off x="2563" y="907"/>
                <a:ext cx="26" cy="52"/>
              </a:xfrm>
              <a:custGeom>
                <a:avLst/>
                <a:gdLst/>
                <a:ahLst/>
                <a:cxnLst>
                  <a:cxn ang="0">
                    <a:pos x="26" y="36"/>
                  </a:cxn>
                  <a:cxn ang="0">
                    <a:pos x="26" y="36"/>
                  </a:cxn>
                  <a:cxn ang="0">
                    <a:pos x="26" y="32"/>
                  </a:cxn>
                  <a:cxn ang="0">
                    <a:pos x="24" y="28"/>
                  </a:cxn>
                  <a:cxn ang="0">
                    <a:pos x="24" y="28"/>
                  </a:cxn>
                  <a:cxn ang="0">
                    <a:pos x="6" y="0"/>
                  </a:cxn>
                  <a:cxn ang="0">
                    <a:pos x="6" y="0"/>
                  </a:cxn>
                  <a:cxn ang="0">
                    <a:pos x="0" y="6"/>
                  </a:cxn>
                  <a:cxn ang="0">
                    <a:pos x="0" y="12"/>
                  </a:cxn>
                  <a:cxn ang="0">
                    <a:pos x="0" y="16"/>
                  </a:cxn>
                  <a:cxn ang="0">
                    <a:pos x="0" y="16"/>
                  </a:cxn>
                  <a:cxn ang="0">
                    <a:pos x="8" y="28"/>
                  </a:cxn>
                  <a:cxn ang="0">
                    <a:pos x="8" y="28"/>
                  </a:cxn>
                  <a:cxn ang="0">
                    <a:pos x="22" y="52"/>
                  </a:cxn>
                  <a:cxn ang="0">
                    <a:pos x="22" y="52"/>
                  </a:cxn>
                  <a:cxn ang="0">
                    <a:pos x="26" y="36"/>
                  </a:cxn>
                  <a:cxn ang="0">
                    <a:pos x="26" y="36"/>
                  </a:cxn>
                </a:cxnLst>
                <a:rect l="0" t="0" r="r" b="b"/>
                <a:pathLst>
                  <a:path w="26" h="52">
                    <a:moveTo>
                      <a:pt x="26" y="36"/>
                    </a:moveTo>
                    <a:lnTo>
                      <a:pt x="26" y="36"/>
                    </a:lnTo>
                    <a:lnTo>
                      <a:pt x="26" y="32"/>
                    </a:lnTo>
                    <a:lnTo>
                      <a:pt x="24" y="28"/>
                    </a:lnTo>
                    <a:lnTo>
                      <a:pt x="24" y="28"/>
                    </a:lnTo>
                    <a:lnTo>
                      <a:pt x="6" y="0"/>
                    </a:lnTo>
                    <a:lnTo>
                      <a:pt x="6" y="0"/>
                    </a:lnTo>
                    <a:lnTo>
                      <a:pt x="0" y="6"/>
                    </a:lnTo>
                    <a:lnTo>
                      <a:pt x="0" y="12"/>
                    </a:lnTo>
                    <a:lnTo>
                      <a:pt x="0" y="16"/>
                    </a:lnTo>
                    <a:lnTo>
                      <a:pt x="0" y="16"/>
                    </a:lnTo>
                    <a:lnTo>
                      <a:pt x="8" y="28"/>
                    </a:lnTo>
                    <a:lnTo>
                      <a:pt x="8" y="28"/>
                    </a:lnTo>
                    <a:lnTo>
                      <a:pt x="22" y="52"/>
                    </a:lnTo>
                    <a:lnTo>
                      <a:pt x="22" y="52"/>
                    </a:lnTo>
                    <a:lnTo>
                      <a:pt x="26" y="36"/>
                    </a:lnTo>
                    <a:lnTo>
                      <a:pt x="26"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7" name="Freeform 303"/>
              <p:cNvSpPr/>
              <p:nvPr/>
            </p:nvSpPr>
            <p:spPr bwMode="auto">
              <a:xfrm>
                <a:off x="2559" y="927"/>
                <a:ext cx="26" cy="54"/>
              </a:xfrm>
              <a:custGeom>
                <a:avLst/>
                <a:gdLst/>
                <a:ahLst/>
                <a:cxnLst>
                  <a:cxn ang="0">
                    <a:pos x="22" y="54"/>
                  </a:cxn>
                  <a:cxn ang="0">
                    <a:pos x="22" y="54"/>
                  </a:cxn>
                  <a:cxn ang="0">
                    <a:pos x="26" y="38"/>
                  </a:cxn>
                  <a:cxn ang="0">
                    <a:pos x="26" y="38"/>
                  </a:cxn>
                  <a:cxn ang="0">
                    <a:pos x="22" y="34"/>
                  </a:cxn>
                  <a:cxn ang="0">
                    <a:pos x="20" y="30"/>
                  </a:cxn>
                  <a:cxn ang="0">
                    <a:pos x="20" y="30"/>
                  </a:cxn>
                  <a:cxn ang="0">
                    <a:pos x="0" y="0"/>
                  </a:cxn>
                  <a:cxn ang="0">
                    <a:pos x="0" y="0"/>
                  </a:cxn>
                  <a:cxn ang="0">
                    <a:pos x="0" y="16"/>
                  </a:cxn>
                  <a:cxn ang="0">
                    <a:pos x="2" y="30"/>
                  </a:cxn>
                  <a:cxn ang="0">
                    <a:pos x="6" y="38"/>
                  </a:cxn>
                  <a:cxn ang="0">
                    <a:pos x="10" y="44"/>
                  </a:cxn>
                  <a:cxn ang="0">
                    <a:pos x="16" y="50"/>
                  </a:cxn>
                  <a:cxn ang="0">
                    <a:pos x="22" y="54"/>
                  </a:cxn>
                  <a:cxn ang="0">
                    <a:pos x="22" y="54"/>
                  </a:cxn>
                </a:cxnLst>
                <a:rect l="0" t="0" r="r" b="b"/>
                <a:pathLst>
                  <a:path w="26" h="54">
                    <a:moveTo>
                      <a:pt x="22" y="54"/>
                    </a:moveTo>
                    <a:lnTo>
                      <a:pt x="22" y="54"/>
                    </a:lnTo>
                    <a:lnTo>
                      <a:pt x="26" y="38"/>
                    </a:lnTo>
                    <a:lnTo>
                      <a:pt x="26" y="38"/>
                    </a:lnTo>
                    <a:lnTo>
                      <a:pt x="22" y="34"/>
                    </a:lnTo>
                    <a:lnTo>
                      <a:pt x="20" y="30"/>
                    </a:lnTo>
                    <a:lnTo>
                      <a:pt x="20" y="30"/>
                    </a:lnTo>
                    <a:lnTo>
                      <a:pt x="0" y="0"/>
                    </a:lnTo>
                    <a:lnTo>
                      <a:pt x="0" y="0"/>
                    </a:lnTo>
                    <a:lnTo>
                      <a:pt x="0" y="16"/>
                    </a:lnTo>
                    <a:lnTo>
                      <a:pt x="2" y="30"/>
                    </a:lnTo>
                    <a:lnTo>
                      <a:pt x="6" y="38"/>
                    </a:lnTo>
                    <a:lnTo>
                      <a:pt x="10" y="44"/>
                    </a:lnTo>
                    <a:lnTo>
                      <a:pt x="16" y="50"/>
                    </a:lnTo>
                    <a:lnTo>
                      <a:pt x="22" y="54"/>
                    </a:lnTo>
                    <a:lnTo>
                      <a:pt x="22" y="5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8" name="Freeform 304"/>
              <p:cNvSpPr/>
              <p:nvPr/>
            </p:nvSpPr>
            <p:spPr bwMode="auto">
              <a:xfrm>
                <a:off x="2603" y="867"/>
                <a:ext cx="20" cy="40"/>
              </a:xfrm>
              <a:custGeom>
                <a:avLst/>
                <a:gdLst/>
                <a:ahLst/>
                <a:cxnLst>
                  <a:cxn ang="0">
                    <a:pos x="8" y="0"/>
                  </a:cxn>
                  <a:cxn ang="0">
                    <a:pos x="8" y="0"/>
                  </a:cxn>
                  <a:cxn ang="0">
                    <a:pos x="0" y="40"/>
                  </a:cxn>
                  <a:cxn ang="0">
                    <a:pos x="0" y="40"/>
                  </a:cxn>
                  <a:cxn ang="0">
                    <a:pos x="18" y="26"/>
                  </a:cxn>
                  <a:cxn ang="0">
                    <a:pos x="18" y="26"/>
                  </a:cxn>
                  <a:cxn ang="0">
                    <a:pos x="20" y="26"/>
                  </a:cxn>
                  <a:cxn ang="0">
                    <a:pos x="20" y="26"/>
                  </a:cxn>
                  <a:cxn ang="0">
                    <a:pos x="16" y="16"/>
                  </a:cxn>
                  <a:cxn ang="0">
                    <a:pos x="16" y="16"/>
                  </a:cxn>
                  <a:cxn ang="0">
                    <a:pos x="12" y="8"/>
                  </a:cxn>
                  <a:cxn ang="0">
                    <a:pos x="8" y="0"/>
                  </a:cxn>
                  <a:cxn ang="0">
                    <a:pos x="8" y="0"/>
                  </a:cxn>
                </a:cxnLst>
                <a:rect l="0" t="0" r="r" b="b"/>
                <a:pathLst>
                  <a:path w="20" h="40">
                    <a:moveTo>
                      <a:pt x="8" y="0"/>
                    </a:moveTo>
                    <a:lnTo>
                      <a:pt x="8" y="0"/>
                    </a:lnTo>
                    <a:lnTo>
                      <a:pt x="0" y="40"/>
                    </a:lnTo>
                    <a:lnTo>
                      <a:pt x="0" y="40"/>
                    </a:lnTo>
                    <a:lnTo>
                      <a:pt x="18" y="26"/>
                    </a:lnTo>
                    <a:lnTo>
                      <a:pt x="18" y="26"/>
                    </a:lnTo>
                    <a:lnTo>
                      <a:pt x="20" y="26"/>
                    </a:lnTo>
                    <a:lnTo>
                      <a:pt x="20" y="26"/>
                    </a:lnTo>
                    <a:lnTo>
                      <a:pt x="16" y="16"/>
                    </a:lnTo>
                    <a:lnTo>
                      <a:pt x="16" y="16"/>
                    </a:lnTo>
                    <a:lnTo>
                      <a:pt x="12"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9" name="Freeform 305"/>
              <p:cNvSpPr/>
              <p:nvPr/>
            </p:nvSpPr>
            <p:spPr bwMode="auto">
              <a:xfrm>
                <a:off x="2599" y="897"/>
                <a:ext cx="30" cy="38"/>
              </a:xfrm>
              <a:custGeom>
                <a:avLst/>
                <a:gdLst/>
                <a:ahLst/>
                <a:cxnLst>
                  <a:cxn ang="0">
                    <a:pos x="2" y="26"/>
                  </a:cxn>
                  <a:cxn ang="0">
                    <a:pos x="2" y="26"/>
                  </a:cxn>
                  <a:cxn ang="0">
                    <a:pos x="0" y="38"/>
                  </a:cxn>
                  <a:cxn ang="0">
                    <a:pos x="0" y="38"/>
                  </a:cxn>
                  <a:cxn ang="0">
                    <a:pos x="4" y="36"/>
                  </a:cxn>
                  <a:cxn ang="0">
                    <a:pos x="6" y="32"/>
                  </a:cxn>
                  <a:cxn ang="0">
                    <a:pos x="6" y="32"/>
                  </a:cxn>
                  <a:cxn ang="0">
                    <a:pos x="20" y="22"/>
                  </a:cxn>
                  <a:cxn ang="0">
                    <a:pos x="20" y="22"/>
                  </a:cxn>
                  <a:cxn ang="0">
                    <a:pos x="30" y="16"/>
                  </a:cxn>
                  <a:cxn ang="0">
                    <a:pos x="30" y="16"/>
                  </a:cxn>
                  <a:cxn ang="0">
                    <a:pos x="30" y="12"/>
                  </a:cxn>
                  <a:cxn ang="0">
                    <a:pos x="30" y="8"/>
                  </a:cxn>
                  <a:cxn ang="0">
                    <a:pos x="26" y="0"/>
                  </a:cxn>
                  <a:cxn ang="0">
                    <a:pos x="26" y="0"/>
                  </a:cxn>
                  <a:cxn ang="0">
                    <a:pos x="4" y="16"/>
                  </a:cxn>
                  <a:cxn ang="0">
                    <a:pos x="4" y="16"/>
                  </a:cxn>
                  <a:cxn ang="0">
                    <a:pos x="2" y="20"/>
                  </a:cxn>
                  <a:cxn ang="0">
                    <a:pos x="2" y="26"/>
                  </a:cxn>
                  <a:cxn ang="0">
                    <a:pos x="2" y="26"/>
                  </a:cxn>
                </a:cxnLst>
                <a:rect l="0" t="0" r="r" b="b"/>
                <a:pathLst>
                  <a:path w="30" h="38">
                    <a:moveTo>
                      <a:pt x="2" y="26"/>
                    </a:moveTo>
                    <a:lnTo>
                      <a:pt x="2" y="26"/>
                    </a:lnTo>
                    <a:lnTo>
                      <a:pt x="0" y="38"/>
                    </a:lnTo>
                    <a:lnTo>
                      <a:pt x="0" y="38"/>
                    </a:lnTo>
                    <a:lnTo>
                      <a:pt x="4" y="36"/>
                    </a:lnTo>
                    <a:lnTo>
                      <a:pt x="6" y="32"/>
                    </a:lnTo>
                    <a:lnTo>
                      <a:pt x="6" y="32"/>
                    </a:lnTo>
                    <a:lnTo>
                      <a:pt x="20" y="22"/>
                    </a:lnTo>
                    <a:lnTo>
                      <a:pt x="20" y="22"/>
                    </a:lnTo>
                    <a:lnTo>
                      <a:pt x="30" y="16"/>
                    </a:lnTo>
                    <a:lnTo>
                      <a:pt x="30" y="16"/>
                    </a:lnTo>
                    <a:lnTo>
                      <a:pt x="30" y="12"/>
                    </a:lnTo>
                    <a:lnTo>
                      <a:pt x="30" y="8"/>
                    </a:lnTo>
                    <a:lnTo>
                      <a:pt x="26" y="0"/>
                    </a:lnTo>
                    <a:lnTo>
                      <a:pt x="26" y="0"/>
                    </a:lnTo>
                    <a:lnTo>
                      <a:pt x="4" y="16"/>
                    </a:lnTo>
                    <a:lnTo>
                      <a:pt x="4" y="16"/>
                    </a:lnTo>
                    <a:lnTo>
                      <a:pt x="2" y="20"/>
                    </a:lnTo>
                    <a:lnTo>
                      <a:pt x="2" y="26"/>
                    </a:lnTo>
                    <a:lnTo>
                      <a:pt x="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0" name="Freeform 306"/>
              <p:cNvSpPr/>
              <p:nvPr/>
            </p:nvSpPr>
            <p:spPr bwMode="auto">
              <a:xfrm>
                <a:off x="2595" y="919"/>
                <a:ext cx="38" cy="42"/>
              </a:xfrm>
              <a:custGeom>
                <a:avLst/>
                <a:gdLst/>
                <a:ahLst/>
                <a:cxnLst>
                  <a:cxn ang="0">
                    <a:pos x="36" y="0"/>
                  </a:cxn>
                  <a:cxn ang="0">
                    <a:pos x="36" y="0"/>
                  </a:cxn>
                  <a:cxn ang="0">
                    <a:pos x="8" y="18"/>
                  </a:cxn>
                  <a:cxn ang="0">
                    <a:pos x="8" y="18"/>
                  </a:cxn>
                  <a:cxn ang="0">
                    <a:pos x="4" y="22"/>
                  </a:cxn>
                  <a:cxn ang="0">
                    <a:pos x="2" y="26"/>
                  </a:cxn>
                  <a:cxn ang="0">
                    <a:pos x="2" y="26"/>
                  </a:cxn>
                  <a:cxn ang="0">
                    <a:pos x="0" y="42"/>
                  </a:cxn>
                  <a:cxn ang="0">
                    <a:pos x="0" y="42"/>
                  </a:cxn>
                  <a:cxn ang="0">
                    <a:pos x="22" y="26"/>
                  </a:cxn>
                  <a:cxn ang="0">
                    <a:pos x="22" y="26"/>
                  </a:cxn>
                  <a:cxn ang="0">
                    <a:pos x="34" y="16"/>
                  </a:cxn>
                  <a:cxn ang="0">
                    <a:pos x="34" y="16"/>
                  </a:cxn>
                  <a:cxn ang="0">
                    <a:pos x="36" y="14"/>
                  </a:cxn>
                  <a:cxn ang="0">
                    <a:pos x="38" y="8"/>
                  </a:cxn>
                  <a:cxn ang="0">
                    <a:pos x="36" y="0"/>
                  </a:cxn>
                  <a:cxn ang="0">
                    <a:pos x="36" y="0"/>
                  </a:cxn>
                </a:cxnLst>
                <a:rect l="0" t="0" r="r" b="b"/>
                <a:pathLst>
                  <a:path w="38" h="42">
                    <a:moveTo>
                      <a:pt x="36" y="0"/>
                    </a:moveTo>
                    <a:lnTo>
                      <a:pt x="36" y="0"/>
                    </a:lnTo>
                    <a:lnTo>
                      <a:pt x="8" y="18"/>
                    </a:lnTo>
                    <a:lnTo>
                      <a:pt x="8" y="18"/>
                    </a:lnTo>
                    <a:lnTo>
                      <a:pt x="4" y="22"/>
                    </a:lnTo>
                    <a:lnTo>
                      <a:pt x="2" y="26"/>
                    </a:lnTo>
                    <a:lnTo>
                      <a:pt x="2" y="26"/>
                    </a:lnTo>
                    <a:lnTo>
                      <a:pt x="0" y="42"/>
                    </a:lnTo>
                    <a:lnTo>
                      <a:pt x="0" y="42"/>
                    </a:lnTo>
                    <a:lnTo>
                      <a:pt x="22" y="26"/>
                    </a:lnTo>
                    <a:lnTo>
                      <a:pt x="22" y="26"/>
                    </a:lnTo>
                    <a:lnTo>
                      <a:pt x="34" y="16"/>
                    </a:lnTo>
                    <a:lnTo>
                      <a:pt x="34" y="16"/>
                    </a:lnTo>
                    <a:lnTo>
                      <a:pt x="36" y="14"/>
                    </a:lnTo>
                    <a:lnTo>
                      <a:pt x="38" y="8"/>
                    </a:lnTo>
                    <a:lnTo>
                      <a:pt x="36" y="0"/>
                    </a:lnTo>
                    <a:lnTo>
                      <a:pt x="3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1" name="Freeform 307"/>
              <p:cNvSpPr/>
              <p:nvPr/>
            </p:nvSpPr>
            <p:spPr bwMode="auto">
              <a:xfrm>
                <a:off x="2591" y="941"/>
                <a:ext cx="40" cy="42"/>
              </a:xfrm>
              <a:custGeom>
                <a:avLst/>
                <a:gdLst/>
                <a:ahLst/>
                <a:cxnLst>
                  <a:cxn ang="0">
                    <a:pos x="40" y="0"/>
                  </a:cxn>
                  <a:cxn ang="0">
                    <a:pos x="40" y="0"/>
                  </a:cxn>
                  <a:cxn ang="0">
                    <a:pos x="12" y="20"/>
                  </a:cxn>
                  <a:cxn ang="0">
                    <a:pos x="12" y="20"/>
                  </a:cxn>
                  <a:cxn ang="0">
                    <a:pos x="6" y="24"/>
                  </a:cxn>
                  <a:cxn ang="0">
                    <a:pos x="2" y="26"/>
                  </a:cxn>
                  <a:cxn ang="0">
                    <a:pos x="2" y="26"/>
                  </a:cxn>
                  <a:cxn ang="0">
                    <a:pos x="0" y="42"/>
                  </a:cxn>
                  <a:cxn ang="0">
                    <a:pos x="0" y="42"/>
                  </a:cxn>
                  <a:cxn ang="0">
                    <a:pos x="8" y="40"/>
                  </a:cxn>
                  <a:cxn ang="0">
                    <a:pos x="14" y="38"/>
                  </a:cxn>
                  <a:cxn ang="0">
                    <a:pos x="20" y="34"/>
                  </a:cxn>
                  <a:cxn ang="0">
                    <a:pos x="26" y="28"/>
                  </a:cxn>
                  <a:cxn ang="0">
                    <a:pos x="34" y="16"/>
                  </a:cxn>
                  <a:cxn ang="0">
                    <a:pos x="40" y="0"/>
                  </a:cxn>
                  <a:cxn ang="0">
                    <a:pos x="40" y="0"/>
                  </a:cxn>
                </a:cxnLst>
                <a:rect l="0" t="0" r="r" b="b"/>
                <a:pathLst>
                  <a:path w="40" h="42">
                    <a:moveTo>
                      <a:pt x="40" y="0"/>
                    </a:moveTo>
                    <a:lnTo>
                      <a:pt x="40" y="0"/>
                    </a:lnTo>
                    <a:lnTo>
                      <a:pt x="12" y="20"/>
                    </a:lnTo>
                    <a:lnTo>
                      <a:pt x="12" y="20"/>
                    </a:lnTo>
                    <a:lnTo>
                      <a:pt x="6" y="24"/>
                    </a:lnTo>
                    <a:lnTo>
                      <a:pt x="2" y="26"/>
                    </a:lnTo>
                    <a:lnTo>
                      <a:pt x="2" y="26"/>
                    </a:lnTo>
                    <a:lnTo>
                      <a:pt x="0" y="42"/>
                    </a:lnTo>
                    <a:lnTo>
                      <a:pt x="0" y="42"/>
                    </a:lnTo>
                    <a:lnTo>
                      <a:pt x="8" y="40"/>
                    </a:lnTo>
                    <a:lnTo>
                      <a:pt x="14" y="38"/>
                    </a:lnTo>
                    <a:lnTo>
                      <a:pt x="20" y="34"/>
                    </a:lnTo>
                    <a:lnTo>
                      <a:pt x="26" y="28"/>
                    </a:lnTo>
                    <a:lnTo>
                      <a:pt x="34" y="16"/>
                    </a:lnTo>
                    <a:lnTo>
                      <a:pt x="40" y="0"/>
                    </a:lnTo>
                    <a:lnTo>
                      <a:pt x="4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2" name="Freeform 308"/>
              <p:cNvSpPr/>
              <p:nvPr/>
            </p:nvSpPr>
            <p:spPr bwMode="auto">
              <a:xfrm>
                <a:off x="2491" y="887"/>
                <a:ext cx="24" cy="44"/>
              </a:xfrm>
              <a:custGeom>
                <a:avLst/>
                <a:gdLst/>
                <a:ahLst/>
                <a:cxnLst>
                  <a:cxn ang="0">
                    <a:pos x="8" y="12"/>
                  </a:cxn>
                  <a:cxn ang="0">
                    <a:pos x="8" y="12"/>
                  </a:cxn>
                  <a:cxn ang="0">
                    <a:pos x="0" y="20"/>
                  </a:cxn>
                  <a:cxn ang="0">
                    <a:pos x="0" y="20"/>
                  </a:cxn>
                  <a:cxn ang="0">
                    <a:pos x="2" y="22"/>
                  </a:cxn>
                  <a:cxn ang="0">
                    <a:pos x="2" y="22"/>
                  </a:cxn>
                  <a:cxn ang="0">
                    <a:pos x="14" y="44"/>
                  </a:cxn>
                  <a:cxn ang="0">
                    <a:pos x="14" y="44"/>
                  </a:cxn>
                  <a:cxn ang="0">
                    <a:pos x="24" y="0"/>
                  </a:cxn>
                  <a:cxn ang="0">
                    <a:pos x="24" y="0"/>
                  </a:cxn>
                  <a:cxn ang="0">
                    <a:pos x="16" y="6"/>
                  </a:cxn>
                  <a:cxn ang="0">
                    <a:pos x="8" y="12"/>
                  </a:cxn>
                  <a:cxn ang="0">
                    <a:pos x="8" y="12"/>
                  </a:cxn>
                </a:cxnLst>
                <a:rect l="0" t="0" r="r" b="b"/>
                <a:pathLst>
                  <a:path w="24" h="44">
                    <a:moveTo>
                      <a:pt x="8" y="12"/>
                    </a:moveTo>
                    <a:lnTo>
                      <a:pt x="8" y="12"/>
                    </a:lnTo>
                    <a:lnTo>
                      <a:pt x="0" y="20"/>
                    </a:lnTo>
                    <a:lnTo>
                      <a:pt x="0" y="20"/>
                    </a:lnTo>
                    <a:lnTo>
                      <a:pt x="2" y="22"/>
                    </a:lnTo>
                    <a:lnTo>
                      <a:pt x="2" y="22"/>
                    </a:lnTo>
                    <a:lnTo>
                      <a:pt x="14" y="44"/>
                    </a:lnTo>
                    <a:lnTo>
                      <a:pt x="14" y="44"/>
                    </a:lnTo>
                    <a:lnTo>
                      <a:pt x="24" y="0"/>
                    </a:lnTo>
                    <a:lnTo>
                      <a:pt x="24" y="0"/>
                    </a:lnTo>
                    <a:lnTo>
                      <a:pt x="16" y="6"/>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3" name="Freeform 309"/>
              <p:cNvSpPr/>
              <p:nvPr/>
            </p:nvSpPr>
            <p:spPr bwMode="auto">
              <a:xfrm>
                <a:off x="2477" y="911"/>
                <a:ext cx="26" cy="50"/>
              </a:xfrm>
              <a:custGeom>
                <a:avLst/>
                <a:gdLst/>
                <a:ahLst/>
                <a:cxnLst>
                  <a:cxn ang="0">
                    <a:pos x="22" y="50"/>
                  </a:cxn>
                  <a:cxn ang="0">
                    <a:pos x="22" y="50"/>
                  </a:cxn>
                  <a:cxn ang="0">
                    <a:pos x="24" y="36"/>
                  </a:cxn>
                  <a:cxn ang="0">
                    <a:pos x="24" y="36"/>
                  </a:cxn>
                  <a:cxn ang="0">
                    <a:pos x="26" y="32"/>
                  </a:cxn>
                  <a:cxn ang="0">
                    <a:pos x="26" y="26"/>
                  </a:cxn>
                  <a:cxn ang="0">
                    <a:pos x="26" y="26"/>
                  </a:cxn>
                  <a:cxn ang="0">
                    <a:pos x="10" y="0"/>
                  </a:cxn>
                  <a:cxn ang="0">
                    <a:pos x="10" y="0"/>
                  </a:cxn>
                  <a:cxn ang="0">
                    <a:pos x="4" y="8"/>
                  </a:cxn>
                  <a:cxn ang="0">
                    <a:pos x="0" y="12"/>
                  </a:cxn>
                  <a:cxn ang="0">
                    <a:pos x="0" y="16"/>
                  </a:cxn>
                  <a:cxn ang="0">
                    <a:pos x="0" y="16"/>
                  </a:cxn>
                  <a:cxn ang="0">
                    <a:pos x="6" y="26"/>
                  </a:cxn>
                  <a:cxn ang="0">
                    <a:pos x="6" y="26"/>
                  </a:cxn>
                  <a:cxn ang="0">
                    <a:pos x="16" y="42"/>
                  </a:cxn>
                  <a:cxn ang="0">
                    <a:pos x="16" y="42"/>
                  </a:cxn>
                  <a:cxn ang="0">
                    <a:pos x="18" y="46"/>
                  </a:cxn>
                  <a:cxn ang="0">
                    <a:pos x="22" y="50"/>
                  </a:cxn>
                  <a:cxn ang="0">
                    <a:pos x="22" y="50"/>
                  </a:cxn>
                </a:cxnLst>
                <a:rect l="0" t="0" r="r" b="b"/>
                <a:pathLst>
                  <a:path w="26" h="50">
                    <a:moveTo>
                      <a:pt x="22" y="50"/>
                    </a:moveTo>
                    <a:lnTo>
                      <a:pt x="22" y="50"/>
                    </a:lnTo>
                    <a:lnTo>
                      <a:pt x="24" y="36"/>
                    </a:lnTo>
                    <a:lnTo>
                      <a:pt x="24" y="36"/>
                    </a:lnTo>
                    <a:lnTo>
                      <a:pt x="26" y="32"/>
                    </a:lnTo>
                    <a:lnTo>
                      <a:pt x="26" y="26"/>
                    </a:lnTo>
                    <a:lnTo>
                      <a:pt x="26" y="26"/>
                    </a:lnTo>
                    <a:lnTo>
                      <a:pt x="10" y="0"/>
                    </a:lnTo>
                    <a:lnTo>
                      <a:pt x="10" y="0"/>
                    </a:lnTo>
                    <a:lnTo>
                      <a:pt x="4" y="8"/>
                    </a:lnTo>
                    <a:lnTo>
                      <a:pt x="0" y="12"/>
                    </a:lnTo>
                    <a:lnTo>
                      <a:pt x="0" y="16"/>
                    </a:lnTo>
                    <a:lnTo>
                      <a:pt x="0" y="16"/>
                    </a:lnTo>
                    <a:lnTo>
                      <a:pt x="6" y="26"/>
                    </a:lnTo>
                    <a:lnTo>
                      <a:pt x="6" y="26"/>
                    </a:lnTo>
                    <a:lnTo>
                      <a:pt x="16" y="42"/>
                    </a:lnTo>
                    <a:lnTo>
                      <a:pt x="16" y="42"/>
                    </a:lnTo>
                    <a:lnTo>
                      <a:pt x="18" y="46"/>
                    </a:lnTo>
                    <a:lnTo>
                      <a:pt x="22" y="50"/>
                    </a:lnTo>
                    <a:lnTo>
                      <a:pt x="22"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4" name="Freeform 310"/>
              <p:cNvSpPr/>
              <p:nvPr/>
            </p:nvSpPr>
            <p:spPr bwMode="auto">
              <a:xfrm>
                <a:off x="2465" y="931"/>
                <a:ext cx="32" cy="60"/>
              </a:xfrm>
              <a:custGeom>
                <a:avLst/>
                <a:gdLst/>
                <a:ahLst/>
                <a:cxnLst>
                  <a:cxn ang="0">
                    <a:pos x="32" y="42"/>
                  </a:cxn>
                  <a:cxn ang="0">
                    <a:pos x="32" y="42"/>
                  </a:cxn>
                  <a:cxn ang="0">
                    <a:pos x="30" y="36"/>
                  </a:cxn>
                  <a:cxn ang="0">
                    <a:pos x="28" y="32"/>
                  </a:cxn>
                  <a:cxn ang="0">
                    <a:pos x="28" y="32"/>
                  </a:cxn>
                  <a:cxn ang="0">
                    <a:pos x="8" y="0"/>
                  </a:cxn>
                  <a:cxn ang="0">
                    <a:pos x="8" y="0"/>
                  </a:cxn>
                  <a:cxn ang="0">
                    <a:pos x="2" y="10"/>
                  </a:cxn>
                  <a:cxn ang="0">
                    <a:pos x="0" y="14"/>
                  </a:cxn>
                  <a:cxn ang="0">
                    <a:pos x="2" y="18"/>
                  </a:cxn>
                  <a:cxn ang="0">
                    <a:pos x="2" y="18"/>
                  </a:cxn>
                  <a:cxn ang="0">
                    <a:pos x="10" y="32"/>
                  </a:cxn>
                  <a:cxn ang="0">
                    <a:pos x="10" y="32"/>
                  </a:cxn>
                  <a:cxn ang="0">
                    <a:pos x="26" y="60"/>
                  </a:cxn>
                  <a:cxn ang="0">
                    <a:pos x="26" y="60"/>
                  </a:cxn>
                  <a:cxn ang="0">
                    <a:pos x="32" y="42"/>
                  </a:cxn>
                  <a:cxn ang="0">
                    <a:pos x="32" y="42"/>
                  </a:cxn>
                </a:cxnLst>
                <a:rect l="0" t="0" r="r" b="b"/>
                <a:pathLst>
                  <a:path w="32" h="60">
                    <a:moveTo>
                      <a:pt x="32" y="42"/>
                    </a:moveTo>
                    <a:lnTo>
                      <a:pt x="32" y="42"/>
                    </a:lnTo>
                    <a:lnTo>
                      <a:pt x="30" y="36"/>
                    </a:lnTo>
                    <a:lnTo>
                      <a:pt x="28" y="32"/>
                    </a:lnTo>
                    <a:lnTo>
                      <a:pt x="28" y="32"/>
                    </a:lnTo>
                    <a:lnTo>
                      <a:pt x="8" y="0"/>
                    </a:lnTo>
                    <a:lnTo>
                      <a:pt x="8" y="0"/>
                    </a:lnTo>
                    <a:lnTo>
                      <a:pt x="2" y="10"/>
                    </a:lnTo>
                    <a:lnTo>
                      <a:pt x="0" y="14"/>
                    </a:lnTo>
                    <a:lnTo>
                      <a:pt x="2" y="18"/>
                    </a:lnTo>
                    <a:lnTo>
                      <a:pt x="2" y="18"/>
                    </a:lnTo>
                    <a:lnTo>
                      <a:pt x="10" y="32"/>
                    </a:lnTo>
                    <a:lnTo>
                      <a:pt x="10" y="32"/>
                    </a:lnTo>
                    <a:lnTo>
                      <a:pt x="26" y="60"/>
                    </a:lnTo>
                    <a:lnTo>
                      <a:pt x="26" y="60"/>
                    </a:lnTo>
                    <a:lnTo>
                      <a:pt x="32" y="42"/>
                    </a:lnTo>
                    <a:lnTo>
                      <a:pt x="32" y="4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5" name="Freeform 311"/>
              <p:cNvSpPr/>
              <p:nvPr/>
            </p:nvSpPr>
            <p:spPr bwMode="auto">
              <a:xfrm>
                <a:off x="2461" y="955"/>
                <a:ext cx="30" cy="60"/>
              </a:xfrm>
              <a:custGeom>
                <a:avLst/>
                <a:gdLst/>
                <a:ahLst/>
                <a:cxnLst>
                  <a:cxn ang="0">
                    <a:pos x="26" y="60"/>
                  </a:cxn>
                  <a:cxn ang="0">
                    <a:pos x="26" y="60"/>
                  </a:cxn>
                  <a:cxn ang="0">
                    <a:pos x="30" y="44"/>
                  </a:cxn>
                  <a:cxn ang="0">
                    <a:pos x="30" y="44"/>
                  </a:cxn>
                  <a:cxn ang="0">
                    <a:pos x="26" y="38"/>
                  </a:cxn>
                  <a:cxn ang="0">
                    <a:pos x="22" y="32"/>
                  </a:cxn>
                  <a:cxn ang="0">
                    <a:pos x="22" y="32"/>
                  </a:cxn>
                  <a:cxn ang="0">
                    <a:pos x="2" y="0"/>
                  </a:cxn>
                  <a:cxn ang="0">
                    <a:pos x="2" y="0"/>
                  </a:cxn>
                  <a:cxn ang="0">
                    <a:pos x="0" y="18"/>
                  </a:cxn>
                  <a:cxn ang="0">
                    <a:pos x="2" y="26"/>
                  </a:cxn>
                  <a:cxn ang="0">
                    <a:pos x="4" y="34"/>
                  </a:cxn>
                  <a:cxn ang="0">
                    <a:pos x="8" y="42"/>
                  </a:cxn>
                  <a:cxn ang="0">
                    <a:pos x="12" y="50"/>
                  </a:cxn>
                  <a:cxn ang="0">
                    <a:pos x="18" y="56"/>
                  </a:cxn>
                  <a:cxn ang="0">
                    <a:pos x="26" y="60"/>
                  </a:cxn>
                  <a:cxn ang="0">
                    <a:pos x="26" y="60"/>
                  </a:cxn>
                </a:cxnLst>
                <a:rect l="0" t="0" r="r" b="b"/>
                <a:pathLst>
                  <a:path w="30" h="60">
                    <a:moveTo>
                      <a:pt x="26" y="60"/>
                    </a:moveTo>
                    <a:lnTo>
                      <a:pt x="26" y="60"/>
                    </a:lnTo>
                    <a:lnTo>
                      <a:pt x="30" y="44"/>
                    </a:lnTo>
                    <a:lnTo>
                      <a:pt x="30" y="44"/>
                    </a:lnTo>
                    <a:lnTo>
                      <a:pt x="26" y="38"/>
                    </a:lnTo>
                    <a:lnTo>
                      <a:pt x="22" y="32"/>
                    </a:lnTo>
                    <a:lnTo>
                      <a:pt x="22" y="32"/>
                    </a:lnTo>
                    <a:lnTo>
                      <a:pt x="2" y="0"/>
                    </a:lnTo>
                    <a:lnTo>
                      <a:pt x="2" y="0"/>
                    </a:lnTo>
                    <a:lnTo>
                      <a:pt x="0" y="18"/>
                    </a:lnTo>
                    <a:lnTo>
                      <a:pt x="2" y="26"/>
                    </a:lnTo>
                    <a:lnTo>
                      <a:pt x="4" y="34"/>
                    </a:lnTo>
                    <a:lnTo>
                      <a:pt x="8" y="42"/>
                    </a:lnTo>
                    <a:lnTo>
                      <a:pt x="12" y="50"/>
                    </a:lnTo>
                    <a:lnTo>
                      <a:pt x="18" y="56"/>
                    </a:lnTo>
                    <a:lnTo>
                      <a:pt x="26" y="60"/>
                    </a:lnTo>
                    <a:lnTo>
                      <a:pt x="26" y="6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6" name="Freeform 312"/>
              <p:cNvSpPr/>
              <p:nvPr/>
            </p:nvSpPr>
            <p:spPr bwMode="auto">
              <a:xfrm>
                <a:off x="2513" y="887"/>
                <a:ext cx="20" cy="44"/>
              </a:xfrm>
              <a:custGeom>
                <a:avLst/>
                <a:gdLst/>
                <a:ahLst/>
                <a:cxnLst>
                  <a:cxn ang="0">
                    <a:pos x="8" y="0"/>
                  </a:cxn>
                  <a:cxn ang="0">
                    <a:pos x="8" y="0"/>
                  </a:cxn>
                  <a:cxn ang="0">
                    <a:pos x="0" y="44"/>
                  </a:cxn>
                  <a:cxn ang="0">
                    <a:pos x="0" y="44"/>
                  </a:cxn>
                  <a:cxn ang="0">
                    <a:pos x="18" y="30"/>
                  </a:cxn>
                  <a:cxn ang="0">
                    <a:pos x="18" y="30"/>
                  </a:cxn>
                  <a:cxn ang="0">
                    <a:pos x="20" y="28"/>
                  </a:cxn>
                  <a:cxn ang="0">
                    <a:pos x="20" y="28"/>
                  </a:cxn>
                  <a:cxn ang="0">
                    <a:pos x="16" y="18"/>
                  </a:cxn>
                  <a:cxn ang="0">
                    <a:pos x="16" y="18"/>
                  </a:cxn>
                  <a:cxn ang="0">
                    <a:pos x="12" y="10"/>
                  </a:cxn>
                  <a:cxn ang="0">
                    <a:pos x="8" y="0"/>
                  </a:cxn>
                  <a:cxn ang="0">
                    <a:pos x="8" y="0"/>
                  </a:cxn>
                </a:cxnLst>
                <a:rect l="0" t="0" r="r" b="b"/>
                <a:pathLst>
                  <a:path w="20" h="44">
                    <a:moveTo>
                      <a:pt x="8" y="0"/>
                    </a:moveTo>
                    <a:lnTo>
                      <a:pt x="8" y="0"/>
                    </a:lnTo>
                    <a:lnTo>
                      <a:pt x="0" y="44"/>
                    </a:lnTo>
                    <a:lnTo>
                      <a:pt x="0" y="44"/>
                    </a:lnTo>
                    <a:lnTo>
                      <a:pt x="18" y="30"/>
                    </a:lnTo>
                    <a:lnTo>
                      <a:pt x="18" y="30"/>
                    </a:lnTo>
                    <a:lnTo>
                      <a:pt x="20" y="28"/>
                    </a:lnTo>
                    <a:lnTo>
                      <a:pt x="20" y="28"/>
                    </a:lnTo>
                    <a:lnTo>
                      <a:pt x="16" y="18"/>
                    </a:lnTo>
                    <a:lnTo>
                      <a:pt x="16" y="18"/>
                    </a:lnTo>
                    <a:lnTo>
                      <a:pt x="12" y="1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7" name="Freeform 313"/>
              <p:cNvSpPr/>
              <p:nvPr/>
            </p:nvSpPr>
            <p:spPr bwMode="auto">
              <a:xfrm>
                <a:off x="2507" y="921"/>
                <a:ext cx="34" cy="42"/>
              </a:xfrm>
              <a:custGeom>
                <a:avLst/>
                <a:gdLst/>
                <a:ahLst/>
                <a:cxnLst>
                  <a:cxn ang="0">
                    <a:pos x="2" y="28"/>
                  </a:cxn>
                  <a:cxn ang="0">
                    <a:pos x="2" y="28"/>
                  </a:cxn>
                  <a:cxn ang="0">
                    <a:pos x="0" y="42"/>
                  </a:cxn>
                  <a:cxn ang="0">
                    <a:pos x="0" y="42"/>
                  </a:cxn>
                  <a:cxn ang="0">
                    <a:pos x="4" y="40"/>
                  </a:cxn>
                  <a:cxn ang="0">
                    <a:pos x="8" y="36"/>
                  </a:cxn>
                  <a:cxn ang="0">
                    <a:pos x="8" y="36"/>
                  </a:cxn>
                  <a:cxn ang="0">
                    <a:pos x="22" y="26"/>
                  </a:cxn>
                  <a:cxn ang="0">
                    <a:pos x="22" y="26"/>
                  </a:cxn>
                  <a:cxn ang="0">
                    <a:pos x="34" y="18"/>
                  </a:cxn>
                  <a:cxn ang="0">
                    <a:pos x="34" y="18"/>
                  </a:cxn>
                  <a:cxn ang="0">
                    <a:pos x="34" y="14"/>
                  </a:cxn>
                  <a:cxn ang="0">
                    <a:pos x="32" y="10"/>
                  </a:cxn>
                  <a:cxn ang="0">
                    <a:pos x="28" y="0"/>
                  </a:cxn>
                  <a:cxn ang="0">
                    <a:pos x="28" y="0"/>
                  </a:cxn>
                  <a:cxn ang="0">
                    <a:pos x="4" y="18"/>
                  </a:cxn>
                  <a:cxn ang="0">
                    <a:pos x="4" y="18"/>
                  </a:cxn>
                  <a:cxn ang="0">
                    <a:pos x="2" y="22"/>
                  </a:cxn>
                  <a:cxn ang="0">
                    <a:pos x="2" y="28"/>
                  </a:cxn>
                  <a:cxn ang="0">
                    <a:pos x="2" y="28"/>
                  </a:cxn>
                </a:cxnLst>
                <a:rect l="0" t="0" r="r" b="b"/>
                <a:pathLst>
                  <a:path w="34" h="42">
                    <a:moveTo>
                      <a:pt x="2" y="28"/>
                    </a:moveTo>
                    <a:lnTo>
                      <a:pt x="2" y="28"/>
                    </a:lnTo>
                    <a:lnTo>
                      <a:pt x="0" y="42"/>
                    </a:lnTo>
                    <a:lnTo>
                      <a:pt x="0" y="42"/>
                    </a:lnTo>
                    <a:lnTo>
                      <a:pt x="4" y="40"/>
                    </a:lnTo>
                    <a:lnTo>
                      <a:pt x="8" y="36"/>
                    </a:lnTo>
                    <a:lnTo>
                      <a:pt x="8" y="36"/>
                    </a:lnTo>
                    <a:lnTo>
                      <a:pt x="22" y="26"/>
                    </a:lnTo>
                    <a:lnTo>
                      <a:pt x="22" y="26"/>
                    </a:lnTo>
                    <a:lnTo>
                      <a:pt x="34" y="18"/>
                    </a:lnTo>
                    <a:lnTo>
                      <a:pt x="34" y="18"/>
                    </a:lnTo>
                    <a:lnTo>
                      <a:pt x="34" y="14"/>
                    </a:lnTo>
                    <a:lnTo>
                      <a:pt x="32" y="10"/>
                    </a:lnTo>
                    <a:lnTo>
                      <a:pt x="28" y="0"/>
                    </a:lnTo>
                    <a:lnTo>
                      <a:pt x="28" y="0"/>
                    </a:lnTo>
                    <a:lnTo>
                      <a:pt x="4" y="18"/>
                    </a:lnTo>
                    <a:lnTo>
                      <a:pt x="4" y="18"/>
                    </a:lnTo>
                    <a:lnTo>
                      <a:pt x="2" y="22"/>
                    </a:lnTo>
                    <a:lnTo>
                      <a:pt x="2" y="28"/>
                    </a:lnTo>
                    <a:lnTo>
                      <a:pt x="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8" name="Freeform 314"/>
              <p:cNvSpPr/>
              <p:nvPr/>
            </p:nvSpPr>
            <p:spPr bwMode="auto">
              <a:xfrm>
                <a:off x="2501" y="945"/>
                <a:ext cx="42" cy="48"/>
              </a:xfrm>
              <a:custGeom>
                <a:avLst/>
                <a:gdLst/>
                <a:ahLst/>
                <a:cxnLst>
                  <a:cxn ang="0">
                    <a:pos x="42" y="0"/>
                  </a:cxn>
                  <a:cxn ang="0">
                    <a:pos x="42" y="0"/>
                  </a:cxn>
                  <a:cxn ang="0">
                    <a:pos x="10" y="22"/>
                  </a:cxn>
                  <a:cxn ang="0">
                    <a:pos x="10" y="22"/>
                  </a:cxn>
                  <a:cxn ang="0">
                    <a:pos x="6" y="24"/>
                  </a:cxn>
                  <a:cxn ang="0">
                    <a:pos x="4" y="30"/>
                  </a:cxn>
                  <a:cxn ang="0">
                    <a:pos x="4" y="30"/>
                  </a:cxn>
                  <a:cxn ang="0">
                    <a:pos x="0" y="48"/>
                  </a:cxn>
                  <a:cxn ang="0">
                    <a:pos x="0" y="48"/>
                  </a:cxn>
                  <a:cxn ang="0">
                    <a:pos x="26" y="30"/>
                  </a:cxn>
                  <a:cxn ang="0">
                    <a:pos x="26" y="30"/>
                  </a:cxn>
                  <a:cxn ang="0">
                    <a:pos x="40" y="20"/>
                  </a:cxn>
                  <a:cxn ang="0">
                    <a:pos x="40" y="20"/>
                  </a:cxn>
                  <a:cxn ang="0">
                    <a:pos x="42" y="16"/>
                  </a:cxn>
                  <a:cxn ang="0">
                    <a:pos x="42" y="10"/>
                  </a:cxn>
                  <a:cxn ang="0">
                    <a:pos x="42" y="0"/>
                  </a:cxn>
                  <a:cxn ang="0">
                    <a:pos x="42" y="0"/>
                  </a:cxn>
                </a:cxnLst>
                <a:rect l="0" t="0" r="r" b="b"/>
                <a:pathLst>
                  <a:path w="42" h="48">
                    <a:moveTo>
                      <a:pt x="42" y="0"/>
                    </a:moveTo>
                    <a:lnTo>
                      <a:pt x="42" y="0"/>
                    </a:lnTo>
                    <a:lnTo>
                      <a:pt x="10" y="22"/>
                    </a:lnTo>
                    <a:lnTo>
                      <a:pt x="10" y="22"/>
                    </a:lnTo>
                    <a:lnTo>
                      <a:pt x="6" y="24"/>
                    </a:lnTo>
                    <a:lnTo>
                      <a:pt x="4" y="30"/>
                    </a:lnTo>
                    <a:lnTo>
                      <a:pt x="4" y="30"/>
                    </a:lnTo>
                    <a:lnTo>
                      <a:pt x="0" y="48"/>
                    </a:lnTo>
                    <a:lnTo>
                      <a:pt x="0" y="48"/>
                    </a:lnTo>
                    <a:lnTo>
                      <a:pt x="26" y="30"/>
                    </a:lnTo>
                    <a:lnTo>
                      <a:pt x="26" y="30"/>
                    </a:lnTo>
                    <a:lnTo>
                      <a:pt x="40" y="20"/>
                    </a:lnTo>
                    <a:lnTo>
                      <a:pt x="40" y="20"/>
                    </a:lnTo>
                    <a:lnTo>
                      <a:pt x="42" y="16"/>
                    </a:lnTo>
                    <a:lnTo>
                      <a:pt x="42" y="10"/>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9" name="Freeform 315"/>
              <p:cNvSpPr/>
              <p:nvPr/>
            </p:nvSpPr>
            <p:spPr bwMode="auto">
              <a:xfrm>
                <a:off x="2497" y="971"/>
                <a:ext cx="44" cy="46"/>
              </a:xfrm>
              <a:custGeom>
                <a:avLst/>
                <a:gdLst/>
                <a:ahLst/>
                <a:cxnLst>
                  <a:cxn ang="0">
                    <a:pos x="44" y="0"/>
                  </a:cxn>
                  <a:cxn ang="0">
                    <a:pos x="44" y="0"/>
                  </a:cxn>
                  <a:cxn ang="0">
                    <a:pos x="14" y="22"/>
                  </a:cxn>
                  <a:cxn ang="0">
                    <a:pos x="14" y="22"/>
                  </a:cxn>
                  <a:cxn ang="0">
                    <a:pos x="8" y="26"/>
                  </a:cxn>
                  <a:cxn ang="0">
                    <a:pos x="4" y="30"/>
                  </a:cxn>
                  <a:cxn ang="0">
                    <a:pos x="4" y="30"/>
                  </a:cxn>
                  <a:cxn ang="0">
                    <a:pos x="0" y="46"/>
                  </a:cxn>
                  <a:cxn ang="0">
                    <a:pos x="0" y="46"/>
                  </a:cxn>
                  <a:cxn ang="0">
                    <a:pos x="8" y="44"/>
                  </a:cxn>
                  <a:cxn ang="0">
                    <a:pos x="16" y="42"/>
                  </a:cxn>
                  <a:cxn ang="0">
                    <a:pos x="24" y="36"/>
                  </a:cxn>
                  <a:cxn ang="0">
                    <a:pos x="30" y="30"/>
                  </a:cxn>
                  <a:cxn ang="0">
                    <a:pos x="36" y="24"/>
                  </a:cxn>
                  <a:cxn ang="0">
                    <a:pos x="40" y="16"/>
                  </a:cxn>
                  <a:cxn ang="0">
                    <a:pos x="44" y="0"/>
                  </a:cxn>
                  <a:cxn ang="0">
                    <a:pos x="44" y="0"/>
                  </a:cxn>
                </a:cxnLst>
                <a:rect l="0" t="0" r="r" b="b"/>
                <a:pathLst>
                  <a:path w="44" h="46">
                    <a:moveTo>
                      <a:pt x="44" y="0"/>
                    </a:moveTo>
                    <a:lnTo>
                      <a:pt x="44" y="0"/>
                    </a:lnTo>
                    <a:lnTo>
                      <a:pt x="14" y="22"/>
                    </a:lnTo>
                    <a:lnTo>
                      <a:pt x="14" y="22"/>
                    </a:lnTo>
                    <a:lnTo>
                      <a:pt x="8" y="26"/>
                    </a:lnTo>
                    <a:lnTo>
                      <a:pt x="4" y="30"/>
                    </a:lnTo>
                    <a:lnTo>
                      <a:pt x="4" y="30"/>
                    </a:lnTo>
                    <a:lnTo>
                      <a:pt x="0" y="46"/>
                    </a:lnTo>
                    <a:lnTo>
                      <a:pt x="0" y="46"/>
                    </a:lnTo>
                    <a:lnTo>
                      <a:pt x="8" y="44"/>
                    </a:lnTo>
                    <a:lnTo>
                      <a:pt x="16" y="42"/>
                    </a:lnTo>
                    <a:lnTo>
                      <a:pt x="24" y="36"/>
                    </a:lnTo>
                    <a:lnTo>
                      <a:pt x="30" y="30"/>
                    </a:lnTo>
                    <a:lnTo>
                      <a:pt x="36" y="24"/>
                    </a:lnTo>
                    <a:lnTo>
                      <a:pt x="40" y="16"/>
                    </a:lnTo>
                    <a:lnTo>
                      <a:pt x="44" y="0"/>
                    </a:lnTo>
                    <a:lnTo>
                      <a:pt x="4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0" name="Freeform 316"/>
              <p:cNvSpPr/>
              <p:nvPr/>
            </p:nvSpPr>
            <p:spPr bwMode="auto">
              <a:xfrm>
                <a:off x="2449" y="557"/>
                <a:ext cx="16" cy="24"/>
              </a:xfrm>
              <a:custGeom>
                <a:avLst/>
                <a:gdLst/>
                <a:ahLst/>
                <a:cxnLst>
                  <a:cxn ang="0">
                    <a:pos x="0" y="10"/>
                  </a:cxn>
                  <a:cxn ang="0">
                    <a:pos x="0" y="10"/>
                  </a:cxn>
                  <a:cxn ang="0">
                    <a:pos x="0" y="10"/>
                  </a:cxn>
                  <a:cxn ang="0">
                    <a:pos x="0" y="10"/>
                  </a:cxn>
                  <a:cxn ang="0">
                    <a:pos x="4" y="24"/>
                  </a:cxn>
                  <a:cxn ang="0">
                    <a:pos x="4" y="24"/>
                  </a:cxn>
                  <a:cxn ang="0">
                    <a:pos x="16" y="0"/>
                  </a:cxn>
                  <a:cxn ang="0">
                    <a:pos x="16" y="0"/>
                  </a:cxn>
                  <a:cxn ang="0">
                    <a:pos x="10" y="2"/>
                  </a:cxn>
                  <a:cxn ang="0">
                    <a:pos x="6" y="6"/>
                  </a:cxn>
                  <a:cxn ang="0">
                    <a:pos x="6" y="6"/>
                  </a:cxn>
                  <a:cxn ang="0">
                    <a:pos x="0" y="10"/>
                  </a:cxn>
                  <a:cxn ang="0">
                    <a:pos x="0" y="10"/>
                  </a:cxn>
                </a:cxnLst>
                <a:rect l="0" t="0" r="r" b="b"/>
                <a:pathLst>
                  <a:path w="16" h="24">
                    <a:moveTo>
                      <a:pt x="0" y="10"/>
                    </a:moveTo>
                    <a:lnTo>
                      <a:pt x="0" y="10"/>
                    </a:lnTo>
                    <a:lnTo>
                      <a:pt x="0" y="10"/>
                    </a:lnTo>
                    <a:lnTo>
                      <a:pt x="0" y="10"/>
                    </a:lnTo>
                    <a:lnTo>
                      <a:pt x="4" y="24"/>
                    </a:lnTo>
                    <a:lnTo>
                      <a:pt x="4" y="24"/>
                    </a:lnTo>
                    <a:lnTo>
                      <a:pt x="16" y="0"/>
                    </a:lnTo>
                    <a:lnTo>
                      <a:pt x="16" y="0"/>
                    </a:lnTo>
                    <a:lnTo>
                      <a:pt x="10" y="2"/>
                    </a:lnTo>
                    <a:lnTo>
                      <a:pt x="6" y="6"/>
                    </a:lnTo>
                    <a:lnTo>
                      <a:pt x="6" y="6"/>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1" name="Freeform 317"/>
              <p:cNvSpPr/>
              <p:nvPr/>
            </p:nvSpPr>
            <p:spPr bwMode="auto">
              <a:xfrm>
                <a:off x="2437" y="569"/>
                <a:ext cx="14" cy="30"/>
              </a:xfrm>
              <a:custGeom>
                <a:avLst/>
                <a:gdLst/>
                <a:ahLst/>
                <a:cxnLst>
                  <a:cxn ang="0">
                    <a:pos x="6" y="26"/>
                  </a:cxn>
                  <a:cxn ang="0">
                    <a:pos x="6" y="26"/>
                  </a:cxn>
                  <a:cxn ang="0">
                    <a:pos x="8" y="30"/>
                  </a:cxn>
                  <a:cxn ang="0">
                    <a:pos x="8" y="30"/>
                  </a:cxn>
                  <a:cxn ang="0">
                    <a:pos x="12" y="24"/>
                  </a:cxn>
                  <a:cxn ang="0">
                    <a:pos x="12" y="24"/>
                  </a:cxn>
                  <a:cxn ang="0">
                    <a:pos x="14" y="20"/>
                  </a:cxn>
                  <a:cxn ang="0">
                    <a:pos x="14" y="16"/>
                  </a:cxn>
                  <a:cxn ang="0">
                    <a:pos x="14" y="16"/>
                  </a:cxn>
                  <a:cxn ang="0">
                    <a:pos x="8" y="0"/>
                  </a:cxn>
                  <a:cxn ang="0">
                    <a:pos x="8" y="0"/>
                  </a:cxn>
                  <a:cxn ang="0">
                    <a:pos x="2" y="2"/>
                  </a:cxn>
                  <a:cxn ang="0">
                    <a:pos x="0" y="4"/>
                  </a:cxn>
                  <a:cxn ang="0">
                    <a:pos x="0" y="6"/>
                  </a:cxn>
                  <a:cxn ang="0">
                    <a:pos x="0" y="6"/>
                  </a:cxn>
                  <a:cxn ang="0">
                    <a:pos x="2" y="14"/>
                  </a:cxn>
                  <a:cxn ang="0">
                    <a:pos x="2" y="14"/>
                  </a:cxn>
                  <a:cxn ang="0">
                    <a:pos x="6" y="26"/>
                  </a:cxn>
                  <a:cxn ang="0">
                    <a:pos x="6" y="26"/>
                  </a:cxn>
                </a:cxnLst>
                <a:rect l="0" t="0" r="r" b="b"/>
                <a:pathLst>
                  <a:path w="14" h="30">
                    <a:moveTo>
                      <a:pt x="6" y="26"/>
                    </a:moveTo>
                    <a:lnTo>
                      <a:pt x="6" y="26"/>
                    </a:lnTo>
                    <a:lnTo>
                      <a:pt x="8" y="30"/>
                    </a:lnTo>
                    <a:lnTo>
                      <a:pt x="8" y="30"/>
                    </a:lnTo>
                    <a:lnTo>
                      <a:pt x="12" y="24"/>
                    </a:lnTo>
                    <a:lnTo>
                      <a:pt x="12" y="24"/>
                    </a:lnTo>
                    <a:lnTo>
                      <a:pt x="14" y="20"/>
                    </a:lnTo>
                    <a:lnTo>
                      <a:pt x="14" y="16"/>
                    </a:lnTo>
                    <a:lnTo>
                      <a:pt x="14" y="16"/>
                    </a:lnTo>
                    <a:lnTo>
                      <a:pt x="8" y="0"/>
                    </a:lnTo>
                    <a:lnTo>
                      <a:pt x="8" y="0"/>
                    </a:lnTo>
                    <a:lnTo>
                      <a:pt x="2" y="2"/>
                    </a:lnTo>
                    <a:lnTo>
                      <a:pt x="0" y="4"/>
                    </a:lnTo>
                    <a:lnTo>
                      <a:pt x="0" y="6"/>
                    </a:lnTo>
                    <a:lnTo>
                      <a:pt x="0" y="6"/>
                    </a:lnTo>
                    <a:lnTo>
                      <a:pt x="2" y="14"/>
                    </a:lnTo>
                    <a:lnTo>
                      <a:pt x="2" y="14"/>
                    </a:lnTo>
                    <a:lnTo>
                      <a:pt x="6" y="26"/>
                    </a:lnTo>
                    <a:lnTo>
                      <a:pt x="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2" name="Freeform 318"/>
              <p:cNvSpPr/>
              <p:nvPr/>
            </p:nvSpPr>
            <p:spPr bwMode="auto">
              <a:xfrm>
                <a:off x="2427" y="577"/>
                <a:ext cx="16" cy="40"/>
              </a:xfrm>
              <a:custGeom>
                <a:avLst/>
                <a:gdLst/>
                <a:ahLst/>
                <a:cxnLst>
                  <a:cxn ang="0">
                    <a:pos x="14" y="30"/>
                  </a:cxn>
                  <a:cxn ang="0">
                    <a:pos x="14" y="30"/>
                  </a:cxn>
                  <a:cxn ang="0">
                    <a:pos x="16" y="26"/>
                  </a:cxn>
                  <a:cxn ang="0">
                    <a:pos x="14" y="24"/>
                  </a:cxn>
                  <a:cxn ang="0">
                    <a:pos x="14" y="24"/>
                  </a:cxn>
                  <a:cxn ang="0">
                    <a:pos x="6" y="0"/>
                  </a:cxn>
                  <a:cxn ang="0">
                    <a:pos x="6" y="0"/>
                  </a:cxn>
                  <a:cxn ang="0">
                    <a:pos x="2" y="6"/>
                  </a:cxn>
                  <a:cxn ang="0">
                    <a:pos x="0" y="8"/>
                  </a:cxn>
                  <a:cxn ang="0">
                    <a:pos x="0" y="12"/>
                  </a:cxn>
                  <a:cxn ang="0">
                    <a:pos x="0" y="12"/>
                  </a:cxn>
                  <a:cxn ang="0">
                    <a:pos x="4" y="22"/>
                  </a:cxn>
                  <a:cxn ang="0">
                    <a:pos x="4" y="22"/>
                  </a:cxn>
                  <a:cxn ang="0">
                    <a:pos x="10" y="40"/>
                  </a:cxn>
                  <a:cxn ang="0">
                    <a:pos x="10" y="40"/>
                  </a:cxn>
                  <a:cxn ang="0">
                    <a:pos x="14" y="30"/>
                  </a:cxn>
                  <a:cxn ang="0">
                    <a:pos x="14" y="30"/>
                  </a:cxn>
                </a:cxnLst>
                <a:rect l="0" t="0" r="r" b="b"/>
                <a:pathLst>
                  <a:path w="16" h="40">
                    <a:moveTo>
                      <a:pt x="14" y="30"/>
                    </a:moveTo>
                    <a:lnTo>
                      <a:pt x="14" y="30"/>
                    </a:lnTo>
                    <a:lnTo>
                      <a:pt x="16" y="26"/>
                    </a:lnTo>
                    <a:lnTo>
                      <a:pt x="14" y="24"/>
                    </a:lnTo>
                    <a:lnTo>
                      <a:pt x="14" y="24"/>
                    </a:lnTo>
                    <a:lnTo>
                      <a:pt x="6" y="0"/>
                    </a:lnTo>
                    <a:lnTo>
                      <a:pt x="6" y="0"/>
                    </a:lnTo>
                    <a:lnTo>
                      <a:pt x="2" y="6"/>
                    </a:lnTo>
                    <a:lnTo>
                      <a:pt x="0" y="8"/>
                    </a:lnTo>
                    <a:lnTo>
                      <a:pt x="0" y="12"/>
                    </a:lnTo>
                    <a:lnTo>
                      <a:pt x="0" y="12"/>
                    </a:lnTo>
                    <a:lnTo>
                      <a:pt x="4" y="22"/>
                    </a:lnTo>
                    <a:lnTo>
                      <a:pt x="4" y="22"/>
                    </a:lnTo>
                    <a:lnTo>
                      <a:pt x="10" y="40"/>
                    </a:lnTo>
                    <a:lnTo>
                      <a:pt x="10" y="40"/>
                    </a:lnTo>
                    <a:lnTo>
                      <a:pt x="14" y="30"/>
                    </a:lnTo>
                    <a:lnTo>
                      <a:pt x="1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3" name="Freeform 319"/>
              <p:cNvSpPr/>
              <p:nvPr/>
            </p:nvSpPr>
            <p:spPr bwMode="auto">
              <a:xfrm>
                <a:off x="2421" y="591"/>
                <a:ext cx="14" cy="40"/>
              </a:xfrm>
              <a:custGeom>
                <a:avLst/>
                <a:gdLst/>
                <a:ahLst/>
                <a:cxnLst>
                  <a:cxn ang="0">
                    <a:pos x="14" y="30"/>
                  </a:cxn>
                  <a:cxn ang="0">
                    <a:pos x="14" y="30"/>
                  </a:cxn>
                  <a:cxn ang="0">
                    <a:pos x="12" y="26"/>
                  </a:cxn>
                  <a:cxn ang="0">
                    <a:pos x="12" y="24"/>
                  </a:cxn>
                  <a:cxn ang="0">
                    <a:pos x="12" y="24"/>
                  </a:cxn>
                  <a:cxn ang="0">
                    <a:pos x="4" y="0"/>
                  </a:cxn>
                  <a:cxn ang="0">
                    <a:pos x="4" y="0"/>
                  </a:cxn>
                  <a:cxn ang="0">
                    <a:pos x="0" y="10"/>
                  </a:cxn>
                  <a:cxn ang="0">
                    <a:pos x="0" y="22"/>
                  </a:cxn>
                  <a:cxn ang="0">
                    <a:pos x="2" y="32"/>
                  </a:cxn>
                  <a:cxn ang="0">
                    <a:pos x="8" y="40"/>
                  </a:cxn>
                  <a:cxn ang="0">
                    <a:pos x="8" y="40"/>
                  </a:cxn>
                  <a:cxn ang="0">
                    <a:pos x="14" y="30"/>
                  </a:cxn>
                  <a:cxn ang="0">
                    <a:pos x="14" y="30"/>
                  </a:cxn>
                </a:cxnLst>
                <a:rect l="0" t="0" r="r" b="b"/>
                <a:pathLst>
                  <a:path w="14" h="40">
                    <a:moveTo>
                      <a:pt x="14" y="30"/>
                    </a:moveTo>
                    <a:lnTo>
                      <a:pt x="14" y="30"/>
                    </a:lnTo>
                    <a:lnTo>
                      <a:pt x="12" y="26"/>
                    </a:lnTo>
                    <a:lnTo>
                      <a:pt x="12" y="24"/>
                    </a:lnTo>
                    <a:lnTo>
                      <a:pt x="12" y="24"/>
                    </a:lnTo>
                    <a:lnTo>
                      <a:pt x="4" y="0"/>
                    </a:lnTo>
                    <a:lnTo>
                      <a:pt x="4" y="0"/>
                    </a:lnTo>
                    <a:lnTo>
                      <a:pt x="0" y="10"/>
                    </a:lnTo>
                    <a:lnTo>
                      <a:pt x="0" y="22"/>
                    </a:lnTo>
                    <a:lnTo>
                      <a:pt x="2" y="32"/>
                    </a:lnTo>
                    <a:lnTo>
                      <a:pt x="8" y="40"/>
                    </a:lnTo>
                    <a:lnTo>
                      <a:pt x="8" y="40"/>
                    </a:lnTo>
                    <a:lnTo>
                      <a:pt x="14" y="30"/>
                    </a:lnTo>
                    <a:lnTo>
                      <a:pt x="1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4" name="Freeform 320"/>
              <p:cNvSpPr/>
              <p:nvPr/>
            </p:nvSpPr>
            <p:spPr bwMode="auto">
              <a:xfrm>
                <a:off x="2457" y="557"/>
                <a:ext cx="16" cy="26"/>
              </a:xfrm>
              <a:custGeom>
                <a:avLst/>
                <a:gdLst/>
                <a:ahLst/>
                <a:cxnLst>
                  <a:cxn ang="0">
                    <a:pos x="16" y="20"/>
                  </a:cxn>
                  <a:cxn ang="0">
                    <a:pos x="16" y="20"/>
                  </a:cxn>
                  <a:cxn ang="0">
                    <a:pos x="14" y="12"/>
                  </a:cxn>
                  <a:cxn ang="0">
                    <a:pos x="14" y="12"/>
                  </a:cxn>
                  <a:cxn ang="0">
                    <a:pos x="12" y="6"/>
                  </a:cxn>
                  <a:cxn ang="0">
                    <a:pos x="12" y="0"/>
                  </a:cxn>
                  <a:cxn ang="0">
                    <a:pos x="12" y="0"/>
                  </a:cxn>
                  <a:cxn ang="0">
                    <a:pos x="0" y="26"/>
                  </a:cxn>
                  <a:cxn ang="0">
                    <a:pos x="0" y="26"/>
                  </a:cxn>
                  <a:cxn ang="0">
                    <a:pos x="14" y="20"/>
                  </a:cxn>
                  <a:cxn ang="0">
                    <a:pos x="14" y="20"/>
                  </a:cxn>
                  <a:cxn ang="0">
                    <a:pos x="16" y="20"/>
                  </a:cxn>
                  <a:cxn ang="0">
                    <a:pos x="16" y="20"/>
                  </a:cxn>
                </a:cxnLst>
                <a:rect l="0" t="0" r="r" b="b"/>
                <a:pathLst>
                  <a:path w="16" h="26">
                    <a:moveTo>
                      <a:pt x="16" y="20"/>
                    </a:moveTo>
                    <a:lnTo>
                      <a:pt x="16" y="20"/>
                    </a:lnTo>
                    <a:lnTo>
                      <a:pt x="14" y="12"/>
                    </a:lnTo>
                    <a:lnTo>
                      <a:pt x="14" y="12"/>
                    </a:lnTo>
                    <a:lnTo>
                      <a:pt x="12" y="6"/>
                    </a:lnTo>
                    <a:lnTo>
                      <a:pt x="12" y="0"/>
                    </a:lnTo>
                    <a:lnTo>
                      <a:pt x="12" y="0"/>
                    </a:lnTo>
                    <a:lnTo>
                      <a:pt x="0" y="26"/>
                    </a:lnTo>
                    <a:lnTo>
                      <a:pt x="0" y="26"/>
                    </a:lnTo>
                    <a:lnTo>
                      <a:pt x="14" y="20"/>
                    </a:lnTo>
                    <a:lnTo>
                      <a:pt x="14" y="20"/>
                    </a:lnTo>
                    <a:lnTo>
                      <a:pt x="16" y="20"/>
                    </a:lnTo>
                    <a:lnTo>
                      <a:pt x="1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5" name="Freeform 321"/>
              <p:cNvSpPr/>
              <p:nvPr/>
            </p:nvSpPr>
            <p:spPr bwMode="auto">
              <a:xfrm>
                <a:off x="2449" y="581"/>
                <a:ext cx="26" cy="20"/>
              </a:xfrm>
              <a:custGeom>
                <a:avLst/>
                <a:gdLst/>
                <a:ahLst/>
                <a:cxnLst>
                  <a:cxn ang="0">
                    <a:pos x="24" y="0"/>
                  </a:cxn>
                  <a:cxn ang="0">
                    <a:pos x="24" y="0"/>
                  </a:cxn>
                  <a:cxn ang="0">
                    <a:pos x="6" y="6"/>
                  </a:cxn>
                  <a:cxn ang="0">
                    <a:pos x="6" y="6"/>
                  </a:cxn>
                  <a:cxn ang="0">
                    <a:pos x="6" y="10"/>
                  </a:cxn>
                  <a:cxn ang="0">
                    <a:pos x="4" y="14"/>
                  </a:cxn>
                  <a:cxn ang="0">
                    <a:pos x="4" y="14"/>
                  </a:cxn>
                  <a:cxn ang="0">
                    <a:pos x="0" y="20"/>
                  </a:cxn>
                  <a:cxn ang="0">
                    <a:pos x="0" y="20"/>
                  </a:cxn>
                  <a:cxn ang="0">
                    <a:pos x="6" y="18"/>
                  </a:cxn>
                  <a:cxn ang="0">
                    <a:pos x="6" y="18"/>
                  </a:cxn>
                  <a:cxn ang="0">
                    <a:pos x="18" y="14"/>
                  </a:cxn>
                  <a:cxn ang="0">
                    <a:pos x="18" y="14"/>
                  </a:cxn>
                  <a:cxn ang="0">
                    <a:pos x="24" y="10"/>
                  </a:cxn>
                  <a:cxn ang="0">
                    <a:pos x="24" y="10"/>
                  </a:cxn>
                  <a:cxn ang="0">
                    <a:pos x="26" y="10"/>
                  </a:cxn>
                  <a:cxn ang="0">
                    <a:pos x="26" y="6"/>
                  </a:cxn>
                  <a:cxn ang="0">
                    <a:pos x="24" y="0"/>
                  </a:cxn>
                  <a:cxn ang="0">
                    <a:pos x="24" y="0"/>
                  </a:cxn>
                </a:cxnLst>
                <a:rect l="0" t="0" r="r" b="b"/>
                <a:pathLst>
                  <a:path w="26" h="20">
                    <a:moveTo>
                      <a:pt x="24" y="0"/>
                    </a:moveTo>
                    <a:lnTo>
                      <a:pt x="24" y="0"/>
                    </a:lnTo>
                    <a:lnTo>
                      <a:pt x="6" y="6"/>
                    </a:lnTo>
                    <a:lnTo>
                      <a:pt x="6" y="6"/>
                    </a:lnTo>
                    <a:lnTo>
                      <a:pt x="6" y="10"/>
                    </a:lnTo>
                    <a:lnTo>
                      <a:pt x="4" y="14"/>
                    </a:lnTo>
                    <a:lnTo>
                      <a:pt x="4" y="14"/>
                    </a:lnTo>
                    <a:lnTo>
                      <a:pt x="0" y="20"/>
                    </a:lnTo>
                    <a:lnTo>
                      <a:pt x="0" y="20"/>
                    </a:lnTo>
                    <a:lnTo>
                      <a:pt x="6" y="18"/>
                    </a:lnTo>
                    <a:lnTo>
                      <a:pt x="6" y="18"/>
                    </a:lnTo>
                    <a:lnTo>
                      <a:pt x="18" y="14"/>
                    </a:lnTo>
                    <a:lnTo>
                      <a:pt x="18" y="14"/>
                    </a:lnTo>
                    <a:lnTo>
                      <a:pt x="24" y="10"/>
                    </a:lnTo>
                    <a:lnTo>
                      <a:pt x="24" y="10"/>
                    </a:lnTo>
                    <a:lnTo>
                      <a:pt x="26" y="10"/>
                    </a:lnTo>
                    <a:lnTo>
                      <a:pt x="26" y="6"/>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6" name="Freeform 322"/>
              <p:cNvSpPr/>
              <p:nvPr/>
            </p:nvSpPr>
            <p:spPr bwMode="auto">
              <a:xfrm>
                <a:off x="2443" y="597"/>
                <a:ext cx="30" cy="22"/>
              </a:xfrm>
              <a:custGeom>
                <a:avLst/>
                <a:gdLst/>
                <a:ahLst/>
                <a:cxnLst>
                  <a:cxn ang="0">
                    <a:pos x="30" y="0"/>
                  </a:cxn>
                  <a:cxn ang="0">
                    <a:pos x="30" y="0"/>
                  </a:cxn>
                  <a:cxn ang="0">
                    <a:pos x="10" y="8"/>
                  </a:cxn>
                  <a:cxn ang="0">
                    <a:pos x="10" y="8"/>
                  </a:cxn>
                  <a:cxn ang="0">
                    <a:pos x="6" y="10"/>
                  </a:cxn>
                  <a:cxn ang="0">
                    <a:pos x="4" y="12"/>
                  </a:cxn>
                  <a:cxn ang="0">
                    <a:pos x="4" y="12"/>
                  </a:cxn>
                  <a:cxn ang="0">
                    <a:pos x="0" y="22"/>
                  </a:cxn>
                  <a:cxn ang="0">
                    <a:pos x="0" y="22"/>
                  </a:cxn>
                  <a:cxn ang="0">
                    <a:pos x="18" y="14"/>
                  </a:cxn>
                  <a:cxn ang="0">
                    <a:pos x="18" y="14"/>
                  </a:cxn>
                  <a:cxn ang="0">
                    <a:pos x="28" y="10"/>
                  </a:cxn>
                  <a:cxn ang="0">
                    <a:pos x="28" y="10"/>
                  </a:cxn>
                  <a:cxn ang="0">
                    <a:pos x="30" y="8"/>
                  </a:cxn>
                  <a:cxn ang="0">
                    <a:pos x="30" y="6"/>
                  </a:cxn>
                  <a:cxn ang="0">
                    <a:pos x="30" y="0"/>
                  </a:cxn>
                  <a:cxn ang="0">
                    <a:pos x="30" y="0"/>
                  </a:cxn>
                </a:cxnLst>
                <a:rect l="0" t="0" r="r" b="b"/>
                <a:pathLst>
                  <a:path w="30" h="22">
                    <a:moveTo>
                      <a:pt x="30" y="0"/>
                    </a:moveTo>
                    <a:lnTo>
                      <a:pt x="30" y="0"/>
                    </a:lnTo>
                    <a:lnTo>
                      <a:pt x="10" y="8"/>
                    </a:lnTo>
                    <a:lnTo>
                      <a:pt x="10" y="8"/>
                    </a:lnTo>
                    <a:lnTo>
                      <a:pt x="6" y="10"/>
                    </a:lnTo>
                    <a:lnTo>
                      <a:pt x="4" y="12"/>
                    </a:lnTo>
                    <a:lnTo>
                      <a:pt x="4" y="12"/>
                    </a:lnTo>
                    <a:lnTo>
                      <a:pt x="0" y="22"/>
                    </a:lnTo>
                    <a:lnTo>
                      <a:pt x="0" y="22"/>
                    </a:lnTo>
                    <a:lnTo>
                      <a:pt x="18" y="14"/>
                    </a:lnTo>
                    <a:lnTo>
                      <a:pt x="18" y="14"/>
                    </a:lnTo>
                    <a:lnTo>
                      <a:pt x="28" y="10"/>
                    </a:lnTo>
                    <a:lnTo>
                      <a:pt x="28" y="10"/>
                    </a:lnTo>
                    <a:lnTo>
                      <a:pt x="30" y="8"/>
                    </a:lnTo>
                    <a:lnTo>
                      <a:pt x="30" y="6"/>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7" name="Freeform 323"/>
              <p:cNvSpPr/>
              <p:nvPr/>
            </p:nvSpPr>
            <p:spPr bwMode="auto">
              <a:xfrm>
                <a:off x="2437" y="611"/>
                <a:ext cx="34" cy="24"/>
              </a:xfrm>
              <a:custGeom>
                <a:avLst/>
                <a:gdLst/>
                <a:ahLst/>
                <a:cxnLst>
                  <a:cxn ang="0">
                    <a:pos x="34" y="0"/>
                  </a:cxn>
                  <a:cxn ang="0">
                    <a:pos x="34" y="0"/>
                  </a:cxn>
                  <a:cxn ang="0">
                    <a:pos x="10" y="10"/>
                  </a:cxn>
                  <a:cxn ang="0">
                    <a:pos x="10" y="10"/>
                  </a:cxn>
                  <a:cxn ang="0">
                    <a:pos x="6" y="12"/>
                  </a:cxn>
                  <a:cxn ang="0">
                    <a:pos x="4" y="14"/>
                  </a:cxn>
                  <a:cxn ang="0">
                    <a:pos x="4" y="14"/>
                  </a:cxn>
                  <a:cxn ang="0">
                    <a:pos x="0" y="24"/>
                  </a:cxn>
                  <a:cxn ang="0">
                    <a:pos x="0" y="24"/>
                  </a:cxn>
                  <a:cxn ang="0">
                    <a:pos x="10" y="22"/>
                  </a:cxn>
                  <a:cxn ang="0">
                    <a:pos x="20" y="18"/>
                  </a:cxn>
                  <a:cxn ang="0">
                    <a:pos x="28" y="10"/>
                  </a:cxn>
                  <a:cxn ang="0">
                    <a:pos x="34" y="0"/>
                  </a:cxn>
                  <a:cxn ang="0">
                    <a:pos x="34" y="0"/>
                  </a:cxn>
                </a:cxnLst>
                <a:rect l="0" t="0" r="r" b="b"/>
                <a:pathLst>
                  <a:path w="34" h="24">
                    <a:moveTo>
                      <a:pt x="34" y="0"/>
                    </a:moveTo>
                    <a:lnTo>
                      <a:pt x="34" y="0"/>
                    </a:lnTo>
                    <a:lnTo>
                      <a:pt x="10" y="10"/>
                    </a:lnTo>
                    <a:lnTo>
                      <a:pt x="10" y="10"/>
                    </a:lnTo>
                    <a:lnTo>
                      <a:pt x="6" y="12"/>
                    </a:lnTo>
                    <a:lnTo>
                      <a:pt x="4" y="14"/>
                    </a:lnTo>
                    <a:lnTo>
                      <a:pt x="4" y="14"/>
                    </a:lnTo>
                    <a:lnTo>
                      <a:pt x="0" y="24"/>
                    </a:lnTo>
                    <a:lnTo>
                      <a:pt x="0" y="24"/>
                    </a:lnTo>
                    <a:lnTo>
                      <a:pt x="10" y="22"/>
                    </a:lnTo>
                    <a:lnTo>
                      <a:pt x="20" y="18"/>
                    </a:lnTo>
                    <a:lnTo>
                      <a:pt x="28" y="10"/>
                    </a:lnTo>
                    <a:lnTo>
                      <a:pt x="34" y="0"/>
                    </a:lnTo>
                    <a:lnTo>
                      <a:pt x="3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8" name="Freeform 324"/>
              <p:cNvSpPr/>
              <p:nvPr/>
            </p:nvSpPr>
            <p:spPr bwMode="auto">
              <a:xfrm>
                <a:off x="2421" y="363"/>
                <a:ext cx="10" cy="16"/>
              </a:xfrm>
              <a:custGeom>
                <a:avLst/>
                <a:gdLst/>
                <a:ahLst/>
                <a:cxnLst>
                  <a:cxn ang="0">
                    <a:pos x="0" y="6"/>
                  </a:cxn>
                  <a:cxn ang="0">
                    <a:pos x="0" y="6"/>
                  </a:cxn>
                  <a:cxn ang="0">
                    <a:pos x="0" y="8"/>
                  </a:cxn>
                  <a:cxn ang="0">
                    <a:pos x="0" y="8"/>
                  </a:cxn>
                  <a:cxn ang="0">
                    <a:pos x="2" y="16"/>
                  </a:cxn>
                  <a:cxn ang="0">
                    <a:pos x="2" y="16"/>
                  </a:cxn>
                  <a:cxn ang="0">
                    <a:pos x="10" y="0"/>
                  </a:cxn>
                  <a:cxn ang="0">
                    <a:pos x="10" y="0"/>
                  </a:cxn>
                  <a:cxn ang="0">
                    <a:pos x="2" y="4"/>
                  </a:cxn>
                  <a:cxn ang="0">
                    <a:pos x="2" y="4"/>
                  </a:cxn>
                  <a:cxn ang="0">
                    <a:pos x="0" y="6"/>
                  </a:cxn>
                  <a:cxn ang="0">
                    <a:pos x="0" y="6"/>
                  </a:cxn>
                </a:cxnLst>
                <a:rect l="0" t="0" r="r" b="b"/>
                <a:pathLst>
                  <a:path w="10" h="16">
                    <a:moveTo>
                      <a:pt x="0" y="6"/>
                    </a:moveTo>
                    <a:lnTo>
                      <a:pt x="0" y="6"/>
                    </a:lnTo>
                    <a:lnTo>
                      <a:pt x="0" y="8"/>
                    </a:lnTo>
                    <a:lnTo>
                      <a:pt x="0" y="8"/>
                    </a:lnTo>
                    <a:lnTo>
                      <a:pt x="2" y="16"/>
                    </a:lnTo>
                    <a:lnTo>
                      <a:pt x="2" y="16"/>
                    </a:lnTo>
                    <a:lnTo>
                      <a:pt x="10" y="0"/>
                    </a:lnTo>
                    <a:lnTo>
                      <a:pt x="10" y="0"/>
                    </a:lnTo>
                    <a:lnTo>
                      <a:pt x="2" y="4"/>
                    </a:lnTo>
                    <a:lnTo>
                      <a:pt x="2"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9" name="Freeform 325"/>
              <p:cNvSpPr/>
              <p:nvPr/>
            </p:nvSpPr>
            <p:spPr bwMode="auto">
              <a:xfrm>
                <a:off x="2413" y="371"/>
                <a:ext cx="10" cy="18"/>
              </a:xfrm>
              <a:custGeom>
                <a:avLst/>
                <a:gdLst/>
                <a:ahLst/>
                <a:cxnLst>
                  <a:cxn ang="0">
                    <a:pos x="0" y="4"/>
                  </a:cxn>
                  <a:cxn ang="0">
                    <a:pos x="0" y="4"/>
                  </a:cxn>
                  <a:cxn ang="0">
                    <a:pos x="2" y="8"/>
                  </a:cxn>
                  <a:cxn ang="0">
                    <a:pos x="2" y="8"/>
                  </a:cxn>
                  <a:cxn ang="0">
                    <a:pos x="4" y="16"/>
                  </a:cxn>
                  <a:cxn ang="0">
                    <a:pos x="4" y="16"/>
                  </a:cxn>
                  <a:cxn ang="0">
                    <a:pos x="6" y="18"/>
                  </a:cxn>
                  <a:cxn ang="0">
                    <a:pos x="6" y="18"/>
                  </a:cxn>
                  <a:cxn ang="0">
                    <a:pos x="8" y="14"/>
                  </a:cxn>
                  <a:cxn ang="0">
                    <a:pos x="8" y="14"/>
                  </a:cxn>
                  <a:cxn ang="0">
                    <a:pos x="10" y="10"/>
                  </a:cxn>
                  <a:cxn ang="0">
                    <a:pos x="10" y="10"/>
                  </a:cxn>
                  <a:cxn ang="0">
                    <a:pos x="6" y="0"/>
                  </a:cxn>
                  <a:cxn ang="0">
                    <a:pos x="6" y="0"/>
                  </a:cxn>
                  <a:cxn ang="0">
                    <a:pos x="2" y="2"/>
                  </a:cxn>
                  <a:cxn ang="0">
                    <a:pos x="0" y="4"/>
                  </a:cxn>
                  <a:cxn ang="0">
                    <a:pos x="0" y="4"/>
                  </a:cxn>
                </a:cxnLst>
                <a:rect l="0" t="0" r="r" b="b"/>
                <a:pathLst>
                  <a:path w="10" h="18">
                    <a:moveTo>
                      <a:pt x="0" y="4"/>
                    </a:moveTo>
                    <a:lnTo>
                      <a:pt x="0" y="4"/>
                    </a:lnTo>
                    <a:lnTo>
                      <a:pt x="2" y="8"/>
                    </a:lnTo>
                    <a:lnTo>
                      <a:pt x="2" y="8"/>
                    </a:lnTo>
                    <a:lnTo>
                      <a:pt x="4" y="16"/>
                    </a:lnTo>
                    <a:lnTo>
                      <a:pt x="4" y="16"/>
                    </a:lnTo>
                    <a:lnTo>
                      <a:pt x="6" y="18"/>
                    </a:lnTo>
                    <a:lnTo>
                      <a:pt x="6" y="18"/>
                    </a:lnTo>
                    <a:lnTo>
                      <a:pt x="8" y="14"/>
                    </a:lnTo>
                    <a:lnTo>
                      <a:pt x="8" y="14"/>
                    </a:lnTo>
                    <a:lnTo>
                      <a:pt x="10" y="10"/>
                    </a:lnTo>
                    <a:lnTo>
                      <a:pt x="10" y="10"/>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0" name="Freeform 326"/>
              <p:cNvSpPr/>
              <p:nvPr/>
            </p:nvSpPr>
            <p:spPr bwMode="auto">
              <a:xfrm>
                <a:off x="2407" y="377"/>
                <a:ext cx="10" cy="24"/>
              </a:xfrm>
              <a:custGeom>
                <a:avLst/>
                <a:gdLst/>
                <a:ahLst/>
                <a:cxnLst>
                  <a:cxn ang="0">
                    <a:pos x="0" y="6"/>
                  </a:cxn>
                  <a:cxn ang="0">
                    <a:pos x="0" y="6"/>
                  </a:cxn>
                  <a:cxn ang="0">
                    <a:pos x="2" y="12"/>
                  </a:cxn>
                  <a:cxn ang="0">
                    <a:pos x="2" y="12"/>
                  </a:cxn>
                  <a:cxn ang="0">
                    <a:pos x="6" y="24"/>
                  </a:cxn>
                  <a:cxn ang="0">
                    <a:pos x="6" y="24"/>
                  </a:cxn>
                  <a:cxn ang="0">
                    <a:pos x="10" y="18"/>
                  </a:cxn>
                  <a:cxn ang="0">
                    <a:pos x="10" y="18"/>
                  </a:cxn>
                  <a:cxn ang="0">
                    <a:pos x="10" y="16"/>
                  </a:cxn>
                  <a:cxn ang="0">
                    <a:pos x="8" y="14"/>
                  </a:cxn>
                  <a:cxn ang="0">
                    <a:pos x="8" y="14"/>
                  </a:cxn>
                  <a:cxn ang="0">
                    <a:pos x="4" y="0"/>
                  </a:cxn>
                  <a:cxn ang="0">
                    <a:pos x="4" y="0"/>
                  </a:cxn>
                  <a:cxn ang="0">
                    <a:pos x="2" y="2"/>
                  </a:cxn>
                  <a:cxn ang="0">
                    <a:pos x="0" y="6"/>
                  </a:cxn>
                  <a:cxn ang="0">
                    <a:pos x="0" y="6"/>
                  </a:cxn>
                </a:cxnLst>
                <a:rect l="0" t="0" r="r" b="b"/>
                <a:pathLst>
                  <a:path w="10" h="24">
                    <a:moveTo>
                      <a:pt x="0" y="6"/>
                    </a:moveTo>
                    <a:lnTo>
                      <a:pt x="0" y="6"/>
                    </a:lnTo>
                    <a:lnTo>
                      <a:pt x="2" y="12"/>
                    </a:lnTo>
                    <a:lnTo>
                      <a:pt x="2" y="12"/>
                    </a:lnTo>
                    <a:lnTo>
                      <a:pt x="6" y="24"/>
                    </a:lnTo>
                    <a:lnTo>
                      <a:pt x="6" y="24"/>
                    </a:lnTo>
                    <a:lnTo>
                      <a:pt x="10" y="18"/>
                    </a:lnTo>
                    <a:lnTo>
                      <a:pt x="10" y="18"/>
                    </a:lnTo>
                    <a:lnTo>
                      <a:pt x="10" y="16"/>
                    </a:lnTo>
                    <a:lnTo>
                      <a:pt x="8" y="14"/>
                    </a:lnTo>
                    <a:lnTo>
                      <a:pt x="8" y="14"/>
                    </a:lnTo>
                    <a:lnTo>
                      <a:pt x="4" y="0"/>
                    </a:lnTo>
                    <a:lnTo>
                      <a:pt x="4" y="0"/>
                    </a:lnTo>
                    <a:lnTo>
                      <a:pt x="2"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1" name="Freeform 327"/>
              <p:cNvSpPr/>
              <p:nvPr/>
            </p:nvSpPr>
            <p:spPr bwMode="auto">
              <a:xfrm>
                <a:off x="2403" y="385"/>
                <a:ext cx="10" cy="24"/>
              </a:xfrm>
              <a:custGeom>
                <a:avLst/>
                <a:gdLst/>
                <a:ahLst/>
                <a:cxnLst>
                  <a:cxn ang="0">
                    <a:pos x="6" y="24"/>
                  </a:cxn>
                  <a:cxn ang="0">
                    <a:pos x="6" y="24"/>
                  </a:cxn>
                  <a:cxn ang="0">
                    <a:pos x="10" y="18"/>
                  </a:cxn>
                  <a:cxn ang="0">
                    <a:pos x="10" y="18"/>
                  </a:cxn>
                  <a:cxn ang="0">
                    <a:pos x="8" y="14"/>
                  </a:cxn>
                  <a:cxn ang="0">
                    <a:pos x="8" y="14"/>
                  </a:cxn>
                  <a:cxn ang="0">
                    <a:pos x="2" y="0"/>
                  </a:cxn>
                  <a:cxn ang="0">
                    <a:pos x="2" y="0"/>
                  </a:cxn>
                  <a:cxn ang="0">
                    <a:pos x="0" y="6"/>
                  </a:cxn>
                  <a:cxn ang="0">
                    <a:pos x="0" y="12"/>
                  </a:cxn>
                  <a:cxn ang="0">
                    <a:pos x="2" y="18"/>
                  </a:cxn>
                  <a:cxn ang="0">
                    <a:pos x="6" y="24"/>
                  </a:cxn>
                  <a:cxn ang="0">
                    <a:pos x="6" y="24"/>
                  </a:cxn>
                </a:cxnLst>
                <a:rect l="0" t="0" r="r" b="b"/>
                <a:pathLst>
                  <a:path w="10" h="24">
                    <a:moveTo>
                      <a:pt x="6" y="24"/>
                    </a:moveTo>
                    <a:lnTo>
                      <a:pt x="6" y="24"/>
                    </a:lnTo>
                    <a:lnTo>
                      <a:pt x="10" y="18"/>
                    </a:lnTo>
                    <a:lnTo>
                      <a:pt x="10" y="18"/>
                    </a:lnTo>
                    <a:lnTo>
                      <a:pt x="8" y="14"/>
                    </a:lnTo>
                    <a:lnTo>
                      <a:pt x="8" y="14"/>
                    </a:lnTo>
                    <a:lnTo>
                      <a:pt x="2" y="0"/>
                    </a:lnTo>
                    <a:lnTo>
                      <a:pt x="2" y="0"/>
                    </a:lnTo>
                    <a:lnTo>
                      <a:pt x="0" y="6"/>
                    </a:lnTo>
                    <a:lnTo>
                      <a:pt x="0" y="12"/>
                    </a:lnTo>
                    <a:lnTo>
                      <a:pt x="2" y="18"/>
                    </a:lnTo>
                    <a:lnTo>
                      <a:pt x="6" y="24"/>
                    </a:lnTo>
                    <a:lnTo>
                      <a:pt x="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2" name="Freeform 328"/>
              <p:cNvSpPr/>
              <p:nvPr/>
            </p:nvSpPr>
            <p:spPr bwMode="auto">
              <a:xfrm>
                <a:off x="2425" y="365"/>
                <a:ext cx="10" cy="16"/>
              </a:xfrm>
              <a:custGeom>
                <a:avLst/>
                <a:gdLst/>
                <a:ahLst/>
                <a:cxnLst>
                  <a:cxn ang="0">
                    <a:pos x="8" y="0"/>
                  </a:cxn>
                  <a:cxn ang="0">
                    <a:pos x="8" y="0"/>
                  </a:cxn>
                  <a:cxn ang="0">
                    <a:pos x="0" y="16"/>
                  </a:cxn>
                  <a:cxn ang="0">
                    <a:pos x="0" y="16"/>
                  </a:cxn>
                  <a:cxn ang="0">
                    <a:pos x="8" y="12"/>
                  </a:cxn>
                  <a:cxn ang="0">
                    <a:pos x="8" y="12"/>
                  </a:cxn>
                  <a:cxn ang="0">
                    <a:pos x="10" y="12"/>
                  </a:cxn>
                  <a:cxn ang="0">
                    <a:pos x="10" y="12"/>
                  </a:cxn>
                  <a:cxn ang="0">
                    <a:pos x="10" y="8"/>
                  </a:cxn>
                  <a:cxn ang="0">
                    <a:pos x="10" y="8"/>
                  </a:cxn>
                  <a:cxn ang="0">
                    <a:pos x="8" y="0"/>
                  </a:cxn>
                  <a:cxn ang="0">
                    <a:pos x="8" y="0"/>
                  </a:cxn>
                </a:cxnLst>
                <a:rect l="0" t="0" r="r" b="b"/>
                <a:pathLst>
                  <a:path w="10" h="16">
                    <a:moveTo>
                      <a:pt x="8" y="0"/>
                    </a:moveTo>
                    <a:lnTo>
                      <a:pt x="8" y="0"/>
                    </a:lnTo>
                    <a:lnTo>
                      <a:pt x="0" y="16"/>
                    </a:lnTo>
                    <a:lnTo>
                      <a:pt x="0" y="16"/>
                    </a:lnTo>
                    <a:lnTo>
                      <a:pt x="8" y="12"/>
                    </a:lnTo>
                    <a:lnTo>
                      <a:pt x="8" y="12"/>
                    </a:lnTo>
                    <a:lnTo>
                      <a:pt x="10" y="12"/>
                    </a:lnTo>
                    <a:lnTo>
                      <a:pt x="10" y="12"/>
                    </a:lnTo>
                    <a:lnTo>
                      <a:pt x="10" y="8"/>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3" name="Freeform 329"/>
              <p:cNvSpPr/>
              <p:nvPr/>
            </p:nvSpPr>
            <p:spPr bwMode="auto">
              <a:xfrm>
                <a:off x="2421" y="379"/>
                <a:ext cx="14" cy="12"/>
              </a:xfrm>
              <a:custGeom>
                <a:avLst/>
                <a:gdLst/>
                <a:ahLst/>
                <a:cxnLst>
                  <a:cxn ang="0">
                    <a:pos x="4" y="4"/>
                  </a:cxn>
                  <a:cxn ang="0">
                    <a:pos x="4" y="4"/>
                  </a:cxn>
                  <a:cxn ang="0">
                    <a:pos x="2" y="8"/>
                  </a:cxn>
                  <a:cxn ang="0">
                    <a:pos x="2" y="8"/>
                  </a:cxn>
                  <a:cxn ang="0">
                    <a:pos x="0" y="12"/>
                  </a:cxn>
                  <a:cxn ang="0">
                    <a:pos x="0" y="12"/>
                  </a:cxn>
                  <a:cxn ang="0">
                    <a:pos x="4" y="10"/>
                  </a:cxn>
                  <a:cxn ang="0">
                    <a:pos x="4" y="10"/>
                  </a:cxn>
                  <a:cxn ang="0">
                    <a:pos x="10" y="8"/>
                  </a:cxn>
                  <a:cxn ang="0">
                    <a:pos x="10" y="8"/>
                  </a:cxn>
                  <a:cxn ang="0">
                    <a:pos x="14" y="6"/>
                  </a:cxn>
                  <a:cxn ang="0">
                    <a:pos x="14" y="6"/>
                  </a:cxn>
                  <a:cxn ang="0">
                    <a:pos x="14" y="4"/>
                  </a:cxn>
                  <a:cxn ang="0">
                    <a:pos x="14" y="0"/>
                  </a:cxn>
                  <a:cxn ang="0">
                    <a:pos x="14" y="0"/>
                  </a:cxn>
                  <a:cxn ang="0">
                    <a:pos x="4" y="4"/>
                  </a:cxn>
                  <a:cxn ang="0">
                    <a:pos x="4" y="4"/>
                  </a:cxn>
                </a:cxnLst>
                <a:rect l="0" t="0" r="r" b="b"/>
                <a:pathLst>
                  <a:path w="14" h="12">
                    <a:moveTo>
                      <a:pt x="4" y="4"/>
                    </a:moveTo>
                    <a:lnTo>
                      <a:pt x="4" y="4"/>
                    </a:lnTo>
                    <a:lnTo>
                      <a:pt x="2" y="8"/>
                    </a:lnTo>
                    <a:lnTo>
                      <a:pt x="2" y="8"/>
                    </a:lnTo>
                    <a:lnTo>
                      <a:pt x="0" y="12"/>
                    </a:lnTo>
                    <a:lnTo>
                      <a:pt x="0" y="12"/>
                    </a:lnTo>
                    <a:lnTo>
                      <a:pt x="4" y="10"/>
                    </a:lnTo>
                    <a:lnTo>
                      <a:pt x="4" y="10"/>
                    </a:lnTo>
                    <a:lnTo>
                      <a:pt x="10" y="8"/>
                    </a:lnTo>
                    <a:lnTo>
                      <a:pt x="10" y="8"/>
                    </a:lnTo>
                    <a:lnTo>
                      <a:pt x="14" y="6"/>
                    </a:lnTo>
                    <a:lnTo>
                      <a:pt x="14" y="6"/>
                    </a:lnTo>
                    <a:lnTo>
                      <a:pt x="14" y="4"/>
                    </a:lnTo>
                    <a:lnTo>
                      <a:pt x="14" y="0"/>
                    </a:lnTo>
                    <a:lnTo>
                      <a:pt x="14" y="0"/>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4" name="Freeform 330"/>
              <p:cNvSpPr/>
              <p:nvPr/>
            </p:nvSpPr>
            <p:spPr bwMode="auto">
              <a:xfrm>
                <a:off x="2417" y="387"/>
                <a:ext cx="18" cy="14"/>
              </a:xfrm>
              <a:custGeom>
                <a:avLst/>
                <a:gdLst/>
                <a:ahLst/>
                <a:cxnLst>
                  <a:cxn ang="0">
                    <a:pos x="16" y="8"/>
                  </a:cxn>
                  <a:cxn ang="0">
                    <a:pos x="16" y="8"/>
                  </a:cxn>
                  <a:cxn ang="0">
                    <a:pos x="18" y="4"/>
                  </a:cxn>
                  <a:cxn ang="0">
                    <a:pos x="18" y="0"/>
                  </a:cxn>
                  <a:cxn ang="0">
                    <a:pos x="18" y="0"/>
                  </a:cxn>
                  <a:cxn ang="0">
                    <a:pos x="6" y="6"/>
                  </a:cxn>
                  <a:cxn ang="0">
                    <a:pos x="6" y="6"/>
                  </a:cxn>
                  <a:cxn ang="0">
                    <a:pos x="4" y="6"/>
                  </a:cxn>
                  <a:cxn ang="0">
                    <a:pos x="2" y="8"/>
                  </a:cxn>
                  <a:cxn ang="0">
                    <a:pos x="2" y="8"/>
                  </a:cxn>
                  <a:cxn ang="0">
                    <a:pos x="0" y="14"/>
                  </a:cxn>
                  <a:cxn ang="0">
                    <a:pos x="0" y="14"/>
                  </a:cxn>
                  <a:cxn ang="0">
                    <a:pos x="10" y="10"/>
                  </a:cxn>
                  <a:cxn ang="0">
                    <a:pos x="10" y="10"/>
                  </a:cxn>
                  <a:cxn ang="0">
                    <a:pos x="16" y="8"/>
                  </a:cxn>
                  <a:cxn ang="0">
                    <a:pos x="16" y="8"/>
                  </a:cxn>
                </a:cxnLst>
                <a:rect l="0" t="0" r="r" b="b"/>
                <a:pathLst>
                  <a:path w="18" h="14">
                    <a:moveTo>
                      <a:pt x="16" y="8"/>
                    </a:moveTo>
                    <a:lnTo>
                      <a:pt x="16" y="8"/>
                    </a:lnTo>
                    <a:lnTo>
                      <a:pt x="18" y="4"/>
                    </a:lnTo>
                    <a:lnTo>
                      <a:pt x="18" y="0"/>
                    </a:lnTo>
                    <a:lnTo>
                      <a:pt x="18" y="0"/>
                    </a:lnTo>
                    <a:lnTo>
                      <a:pt x="6" y="6"/>
                    </a:lnTo>
                    <a:lnTo>
                      <a:pt x="6" y="6"/>
                    </a:lnTo>
                    <a:lnTo>
                      <a:pt x="4" y="6"/>
                    </a:lnTo>
                    <a:lnTo>
                      <a:pt x="2" y="8"/>
                    </a:lnTo>
                    <a:lnTo>
                      <a:pt x="2" y="8"/>
                    </a:lnTo>
                    <a:lnTo>
                      <a:pt x="0" y="14"/>
                    </a:lnTo>
                    <a:lnTo>
                      <a:pt x="0" y="14"/>
                    </a:lnTo>
                    <a:lnTo>
                      <a:pt x="10" y="10"/>
                    </a:lnTo>
                    <a:lnTo>
                      <a:pt x="10" y="10"/>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5" name="Freeform 331"/>
              <p:cNvSpPr/>
              <p:nvPr/>
            </p:nvSpPr>
            <p:spPr bwMode="auto">
              <a:xfrm>
                <a:off x="2413" y="397"/>
                <a:ext cx="20" cy="14"/>
              </a:xfrm>
              <a:custGeom>
                <a:avLst/>
                <a:gdLst/>
                <a:ahLst/>
                <a:cxnLst>
                  <a:cxn ang="0">
                    <a:pos x="0" y="14"/>
                  </a:cxn>
                  <a:cxn ang="0">
                    <a:pos x="0" y="14"/>
                  </a:cxn>
                  <a:cxn ang="0">
                    <a:pos x="6" y="12"/>
                  </a:cxn>
                  <a:cxn ang="0">
                    <a:pos x="12" y="10"/>
                  </a:cxn>
                  <a:cxn ang="0">
                    <a:pos x="18" y="6"/>
                  </a:cxn>
                  <a:cxn ang="0">
                    <a:pos x="20" y="0"/>
                  </a:cxn>
                  <a:cxn ang="0">
                    <a:pos x="20" y="0"/>
                  </a:cxn>
                  <a:cxn ang="0">
                    <a:pos x="6" y="6"/>
                  </a:cxn>
                  <a:cxn ang="0">
                    <a:pos x="6" y="6"/>
                  </a:cxn>
                  <a:cxn ang="0">
                    <a:pos x="2" y="8"/>
                  </a:cxn>
                  <a:cxn ang="0">
                    <a:pos x="2" y="8"/>
                  </a:cxn>
                  <a:cxn ang="0">
                    <a:pos x="0" y="14"/>
                  </a:cxn>
                  <a:cxn ang="0">
                    <a:pos x="0" y="14"/>
                  </a:cxn>
                </a:cxnLst>
                <a:rect l="0" t="0" r="r" b="b"/>
                <a:pathLst>
                  <a:path w="20" h="14">
                    <a:moveTo>
                      <a:pt x="0" y="14"/>
                    </a:moveTo>
                    <a:lnTo>
                      <a:pt x="0" y="14"/>
                    </a:lnTo>
                    <a:lnTo>
                      <a:pt x="6" y="12"/>
                    </a:lnTo>
                    <a:lnTo>
                      <a:pt x="12" y="10"/>
                    </a:lnTo>
                    <a:lnTo>
                      <a:pt x="18" y="6"/>
                    </a:lnTo>
                    <a:lnTo>
                      <a:pt x="20" y="0"/>
                    </a:lnTo>
                    <a:lnTo>
                      <a:pt x="20" y="0"/>
                    </a:lnTo>
                    <a:lnTo>
                      <a:pt x="6" y="6"/>
                    </a:lnTo>
                    <a:lnTo>
                      <a:pt x="6" y="6"/>
                    </a:lnTo>
                    <a:lnTo>
                      <a:pt x="2" y="8"/>
                    </a:lnTo>
                    <a:lnTo>
                      <a:pt x="2" y="8"/>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6" name="Freeform 332"/>
              <p:cNvSpPr/>
              <p:nvPr/>
            </p:nvSpPr>
            <p:spPr bwMode="auto">
              <a:xfrm>
                <a:off x="2483" y="429"/>
                <a:ext cx="12" cy="10"/>
              </a:xfrm>
              <a:custGeom>
                <a:avLst/>
                <a:gdLst/>
                <a:ahLst/>
                <a:cxnLst>
                  <a:cxn ang="0">
                    <a:pos x="12" y="0"/>
                  </a:cxn>
                  <a:cxn ang="0">
                    <a:pos x="12" y="0"/>
                  </a:cxn>
                  <a:cxn ang="0">
                    <a:pos x="6" y="0"/>
                  </a:cxn>
                  <a:cxn ang="0">
                    <a:pos x="6" y="0"/>
                  </a:cxn>
                  <a:cxn ang="0">
                    <a:pos x="2" y="0"/>
                  </a:cxn>
                  <a:cxn ang="0">
                    <a:pos x="2" y="0"/>
                  </a:cxn>
                  <a:cxn ang="0">
                    <a:pos x="2" y="2"/>
                  </a:cxn>
                  <a:cxn ang="0">
                    <a:pos x="2" y="2"/>
                  </a:cxn>
                  <a:cxn ang="0">
                    <a:pos x="0" y="10"/>
                  </a:cxn>
                  <a:cxn ang="0">
                    <a:pos x="0" y="10"/>
                  </a:cxn>
                  <a:cxn ang="0">
                    <a:pos x="12" y="0"/>
                  </a:cxn>
                  <a:cxn ang="0">
                    <a:pos x="12" y="0"/>
                  </a:cxn>
                </a:cxnLst>
                <a:rect l="0" t="0" r="r" b="b"/>
                <a:pathLst>
                  <a:path w="12" h="10">
                    <a:moveTo>
                      <a:pt x="12" y="0"/>
                    </a:moveTo>
                    <a:lnTo>
                      <a:pt x="12" y="0"/>
                    </a:lnTo>
                    <a:lnTo>
                      <a:pt x="6" y="0"/>
                    </a:lnTo>
                    <a:lnTo>
                      <a:pt x="6" y="0"/>
                    </a:lnTo>
                    <a:lnTo>
                      <a:pt x="2" y="0"/>
                    </a:lnTo>
                    <a:lnTo>
                      <a:pt x="2" y="0"/>
                    </a:lnTo>
                    <a:lnTo>
                      <a:pt x="2" y="2"/>
                    </a:lnTo>
                    <a:lnTo>
                      <a:pt x="2" y="2"/>
                    </a:lnTo>
                    <a:lnTo>
                      <a:pt x="0" y="10"/>
                    </a:lnTo>
                    <a:lnTo>
                      <a:pt x="0" y="1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7" name="Freeform 333"/>
              <p:cNvSpPr/>
              <p:nvPr/>
            </p:nvSpPr>
            <p:spPr bwMode="auto">
              <a:xfrm>
                <a:off x="2475" y="431"/>
                <a:ext cx="6" cy="18"/>
              </a:xfrm>
              <a:custGeom>
                <a:avLst/>
                <a:gdLst/>
                <a:ahLst/>
                <a:cxnLst>
                  <a:cxn ang="0">
                    <a:pos x="0" y="2"/>
                  </a:cxn>
                  <a:cxn ang="0">
                    <a:pos x="0" y="2"/>
                  </a:cxn>
                  <a:cxn ang="0">
                    <a:pos x="0" y="6"/>
                  </a:cxn>
                  <a:cxn ang="0">
                    <a:pos x="0" y="6"/>
                  </a:cxn>
                  <a:cxn ang="0">
                    <a:pos x="0" y="14"/>
                  </a:cxn>
                  <a:cxn ang="0">
                    <a:pos x="0" y="14"/>
                  </a:cxn>
                  <a:cxn ang="0">
                    <a:pos x="0" y="18"/>
                  </a:cxn>
                  <a:cxn ang="0">
                    <a:pos x="0" y="18"/>
                  </a:cxn>
                  <a:cxn ang="0">
                    <a:pos x="4" y="14"/>
                  </a:cxn>
                  <a:cxn ang="0">
                    <a:pos x="4" y="14"/>
                  </a:cxn>
                  <a:cxn ang="0">
                    <a:pos x="6" y="10"/>
                  </a:cxn>
                  <a:cxn ang="0">
                    <a:pos x="6" y="10"/>
                  </a:cxn>
                  <a:cxn ang="0">
                    <a:pos x="6" y="0"/>
                  </a:cxn>
                  <a:cxn ang="0">
                    <a:pos x="6" y="0"/>
                  </a:cxn>
                  <a:cxn ang="0">
                    <a:pos x="4" y="0"/>
                  </a:cxn>
                  <a:cxn ang="0">
                    <a:pos x="0" y="2"/>
                  </a:cxn>
                  <a:cxn ang="0">
                    <a:pos x="0" y="2"/>
                  </a:cxn>
                </a:cxnLst>
                <a:rect l="0" t="0" r="r" b="b"/>
                <a:pathLst>
                  <a:path w="6" h="18">
                    <a:moveTo>
                      <a:pt x="0" y="2"/>
                    </a:moveTo>
                    <a:lnTo>
                      <a:pt x="0" y="2"/>
                    </a:lnTo>
                    <a:lnTo>
                      <a:pt x="0" y="6"/>
                    </a:lnTo>
                    <a:lnTo>
                      <a:pt x="0" y="6"/>
                    </a:lnTo>
                    <a:lnTo>
                      <a:pt x="0" y="14"/>
                    </a:lnTo>
                    <a:lnTo>
                      <a:pt x="0" y="14"/>
                    </a:lnTo>
                    <a:lnTo>
                      <a:pt x="0" y="18"/>
                    </a:lnTo>
                    <a:lnTo>
                      <a:pt x="0" y="18"/>
                    </a:lnTo>
                    <a:lnTo>
                      <a:pt x="4" y="14"/>
                    </a:lnTo>
                    <a:lnTo>
                      <a:pt x="4" y="14"/>
                    </a:lnTo>
                    <a:lnTo>
                      <a:pt x="6" y="10"/>
                    </a:lnTo>
                    <a:lnTo>
                      <a:pt x="6" y="10"/>
                    </a:lnTo>
                    <a:lnTo>
                      <a:pt x="6" y="0"/>
                    </a:lnTo>
                    <a:lnTo>
                      <a:pt x="6" y="0"/>
                    </a:lnTo>
                    <a:lnTo>
                      <a:pt x="4" y="0"/>
                    </a:lnTo>
                    <a:lnTo>
                      <a:pt x="0" y="2"/>
                    </a:lnTo>
                    <a:lnTo>
                      <a:pt x="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8" name="Freeform 334"/>
              <p:cNvSpPr/>
              <p:nvPr/>
            </p:nvSpPr>
            <p:spPr bwMode="auto">
              <a:xfrm>
                <a:off x="2467" y="433"/>
                <a:ext cx="6" cy="22"/>
              </a:xfrm>
              <a:custGeom>
                <a:avLst/>
                <a:gdLst/>
                <a:ahLst/>
                <a:cxnLst>
                  <a:cxn ang="0">
                    <a:pos x="0" y="4"/>
                  </a:cxn>
                  <a:cxn ang="0">
                    <a:pos x="0" y="4"/>
                  </a:cxn>
                  <a:cxn ang="0">
                    <a:pos x="0" y="10"/>
                  </a:cxn>
                  <a:cxn ang="0">
                    <a:pos x="0" y="10"/>
                  </a:cxn>
                  <a:cxn ang="0">
                    <a:pos x="0" y="22"/>
                  </a:cxn>
                  <a:cxn ang="0">
                    <a:pos x="0" y="22"/>
                  </a:cxn>
                  <a:cxn ang="0">
                    <a:pos x="4" y="18"/>
                  </a:cxn>
                  <a:cxn ang="0">
                    <a:pos x="4" y="18"/>
                  </a:cxn>
                  <a:cxn ang="0">
                    <a:pos x="6" y="16"/>
                  </a:cxn>
                  <a:cxn ang="0">
                    <a:pos x="6" y="14"/>
                  </a:cxn>
                  <a:cxn ang="0">
                    <a:pos x="6" y="14"/>
                  </a:cxn>
                  <a:cxn ang="0">
                    <a:pos x="6" y="0"/>
                  </a:cxn>
                  <a:cxn ang="0">
                    <a:pos x="6" y="0"/>
                  </a:cxn>
                  <a:cxn ang="0">
                    <a:pos x="2" y="2"/>
                  </a:cxn>
                  <a:cxn ang="0">
                    <a:pos x="0" y="4"/>
                  </a:cxn>
                  <a:cxn ang="0">
                    <a:pos x="0" y="4"/>
                  </a:cxn>
                </a:cxnLst>
                <a:rect l="0" t="0" r="r" b="b"/>
                <a:pathLst>
                  <a:path w="6" h="22">
                    <a:moveTo>
                      <a:pt x="0" y="4"/>
                    </a:moveTo>
                    <a:lnTo>
                      <a:pt x="0" y="4"/>
                    </a:lnTo>
                    <a:lnTo>
                      <a:pt x="0" y="10"/>
                    </a:lnTo>
                    <a:lnTo>
                      <a:pt x="0" y="10"/>
                    </a:lnTo>
                    <a:lnTo>
                      <a:pt x="0" y="22"/>
                    </a:lnTo>
                    <a:lnTo>
                      <a:pt x="0" y="22"/>
                    </a:lnTo>
                    <a:lnTo>
                      <a:pt x="4" y="18"/>
                    </a:lnTo>
                    <a:lnTo>
                      <a:pt x="4" y="18"/>
                    </a:lnTo>
                    <a:lnTo>
                      <a:pt x="6" y="16"/>
                    </a:lnTo>
                    <a:lnTo>
                      <a:pt x="6" y="14"/>
                    </a:lnTo>
                    <a:lnTo>
                      <a:pt x="6" y="14"/>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9" name="Freeform 335"/>
              <p:cNvSpPr/>
              <p:nvPr/>
            </p:nvSpPr>
            <p:spPr bwMode="auto">
              <a:xfrm>
                <a:off x="2457" y="439"/>
                <a:ext cx="8" cy="24"/>
              </a:xfrm>
              <a:custGeom>
                <a:avLst/>
                <a:gdLst/>
                <a:ahLst/>
                <a:cxnLst>
                  <a:cxn ang="0">
                    <a:pos x="2" y="24"/>
                  </a:cxn>
                  <a:cxn ang="0">
                    <a:pos x="2" y="24"/>
                  </a:cxn>
                  <a:cxn ang="0">
                    <a:pos x="8" y="18"/>
                  </a:cxn>
                  <a:cxn ang="0">
                    <a:pos x="8" y="18"/>
                  </a:cxn>
                  <a:cxn ang="0">
                    <a:pos x="8" y="14"/>
                  </a:cxn>
                  <a:cxn ang="0">
                    <a:pos x="8" y="14"/>
                  </a:cxn>
                  <a:cxn ang="0">
                    <a:pos x="8" y="0"/>
                  </a:cxn>
                  <a:cxn ang="0">
                    <a:pos x="8" y="0"/>
                  </a:cxn>
                  <a:cxn ang="0">
                    <a:pos x="4" y="4"/>
                  </a:cxn>
                  <a:cxn ang="0">
                    <a:pos x="2" y="10"/>
                  </a:cxn>
                  <a:cxn ang="0">
                    <a:pos x="0" y="18"/>
                  </a:cxn>
                  <a:cxn ang="0">
                    <a:pos x="2" y="24"/>
                  </a:cxn>
                  <a:cxn ang="0">
                    <a:pos x="2" y="24"/>
                  </a:cxn>
                </a:cxnLst>
                <a:rect l="0" t="0" r="r" b="b"/>
                <a:pathLst>
                  <a:path w="8" h="24">
                    <a:moveTo>
                      <a:pt x="2" y="24"/>
                    </a:moveTo>
                    <a:lnTo>
                      <a:pt x="2" y="24"/>
                    </a:lnTo>
                    <a:lnTo>
                      <a:pt x="8" y="18"/>
                    </a:lnTo>
                    <a:lnTo>
                      <a:pt x="8" y="18"/>
                    </a:lnTo>
                    <a:lnTo>
                      <a:pt x="8" y="14"/>
                    </a:lnTo>
                    <a:lnTo>
                      <a:pt x="8" y="14"/>
                    </a:lnTo>
                    <a:lnTo>
                      <a:pt x="8" y="0"/>
                    </a:lnTo>
                    <a:lnTo>
                      <a:pt x="8" y="0"/>
                    </a:lnTo>
                    <a:lnTo>
                      <a:pt x="4" y="4"/>
                    </a:lnTo>
                    <a:lnTo>
                      <a:pt x="2" y="10"/>
                    </a:lnTo>
                    <a:lnTo>
                      <a:pt x="0" y="18"/>
                    </a:lnTo>
                    <a:lnTo>
                      <a:pt x="2" y="24"/>
                    </a:lnTo>
                    <a:lnTo>
                      <a:pt x="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0" name="Freeform 336"/>
              <p:cNvSpPr/>
              <p:nvPr/>
            </p:nvSpPr>
            <p:spPr bwMode="auto">
              <a:xfrm>
                <a:off x="2485" y="429"/>
                <a:ext cx="12" cy="12"/>
              </a:xfrm>
              <a:custGeom>
                <a:avLst/>
                <a:gdLst/>
                <a:ahLst/>
                <a:cxnLst>
                  <a:cxn ang="0">
                    <a:pos x="10" y="12"/>
                  </a:cxn>
                  <a:cxn ang="0">
                    <a:pos x="10" y="12"/>
                  </a:cxn>
                  <a:cxn ang="0">
                    <a:pos x="10" y="12"/>
                  </a:cxn>
                  <a:cxn ang="0">
                    <a:pos x="10" y="12"/>
                  </a:cxn>
                  <a:cxn ang="0">
                    <a:pos x="12" y="8"/>
                  </a:cxn>
                  <a:cxn ang="0">
                    <a:pos x="12" y="8"/>
                  </a:cxn>
                  <a:cxn ang="0">
                    <a:pos x="12" y="0"/>
                  </a:cxn>
                  <a:cxn ang="0">
                    <a:pos x="12" y="0"/>
                  </a:cxn>
                  <a:cxn ang="0">
                    <a:pos x="0" y="12"/>
                  </a:cxn>
                  <a:cxn ang="0">
                    <a:pos x="0" y="12"/>
                  </a:cxn>
                  <a:cxn ang="0">
                    <a:pos x="10" y="12"/>
                  </a:cxn>
                  <a:cxn ang="0">
                    <a:pos x="10" y="12"/>
                  </a:cxn>
                </a:cxnLst>
                <a:rect l="0" t="0" r="r" b="b"/>
                <a:pathLst>
                  <a:path w="12" h="12">
                    <a:moveTo>
                      <a:pt x="10" y="12"/>
                    </a:moveTo>
                    <a:lnTo>
                      <a:pt x="10" y="12"/>
                    </a:lnTo>
                    <a:lnTo>
                      <a:pt x="10" y="12"/>
                    </a:lnTo>
                    <a:lnTo>
                      <a:pt x="10" y="12"/>
                    </a:lnTo>
                    <a:lnTo>
                      <a:pt x="12" y="8"/>
                    </a:lnTo>
                    <a:lnTo>
                      <a:pt x="12" y="8"/>
                    </a:lnTo>
                    <a:lnTo>
                      <a:pt x="12" y="0"/>
                    </a:lnTo>
                    <a:lnTo>
                      <a:pt x="12" y="0"/>
                    </a:lnTo>
                    <a:lnTo>
                      <a:pt x="0" y="12"/>
                    </a:lnTo>
                    <a:lnTo>
                      <a:pt x="0" y="12"/>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1" name="Freeform 337"/>
              <p:cNvSpPr/>
              <p:nvPr/>
            </p:nvSpPr>
            <p:spPr bwMode="auto">
              <a:xfrm>
                <a:off x="2477" y="443"/>
                <a:ext cx="18" cy="8"/>
              </a:xfrm>
              <a:custGeom>
                <a:avLst/>
                <a:gdLst/>
                <a:ahLst/>
                <a:cxnLst>
                  <a:cxn ang="0">
                    <a:pos x="4" y="4"/>
                  </a:cxn>
                  <a:cxn ang="0">
                    <a:pos x="4" y="4"/>
                  </a:cxn>
                  <a:cxn ang="0">
                    <a:pos x="0" y="8"/>
                  </a:cxn>
                  <a:cxn ang="0">
                    <a:pos x="0" y="8"/>
                  </a:cxn>
                  <a:cxn ang="0">
                    <a:pos x="4" y="8"/>
                  </a:cxn>
                  <a:cxn ang="0">
                    <a:pos x="4" y="8"/>
                  </a:cxn>
                  <a:cxn ang="0">
                    <a:pos x="10" y="8"/>
                  </a:cxn>
                  <a:cxn ang="0">
                    <a:pos x="10" y="8"/>
                  </a:cxn>
                  <a:cxn ang="0">
                    <a:pos x="16" y="6"/>
                  </a:cxn>
                  <a:cxn ang="0">
                    <a:pos x="16" y="6"/>
                  </a:cxn>
                  <a:cxn ang="0">
                    <a:pos x="18" y="4"/>
                  </a:cxn>
                  <a:cxn ang="0">
                    <a:pos x="18" y="0"/>
                  </a:cxn>
                  <a:cxn ang="0">
                    <a:pos x="18" y="0"/>
                  </a:cxn>
                  <a:cxn ang="0">
                    <a:pos x="6" y="0"/>
                  </a:cxn>
                  <a:cxn ang="0">
                    <a:pos x="6" y="0"/>
                  </a:cxn>
                  <a:cxn ang="0">
                    <a:pos x="4" y="4"/>
                  </a:cxn>
                  <a:cxn ang="0">
                    <a:pos x="4" y="4"/>
                  </a:cxn>
                </a:cxnLst>
                <a:rect l="0" t="0" r="r" b="b"/>
                <a:pathLst>
                  <a:path w="18" h="8">
                    <a:moveTo>
                      <a:pt x="4" y="4"/>
                    </a:moveTo>
                    <a:lnTo>
                      <a:pt x="4" y="4"/>
                    </a:lnTo>
                    <a:lnTo>
                      <a:pt x="0" y="8"/>
                    </a:lnTo>
                    <a:lnTo>
                      <a:pt x="0" y="8"/>
                    </a:lnTo>
                    <a:lnTo>
                      <a:pt x="4" y="8"/>
                    </a:lnTo>
                    <a:lnTo>
                      <a:pt x="4" y="8"/>
                    </a:lnTo>
                    <a:lnTo>
                      <a:pt x="10" y="8"/>
                    </a:lnTo>
                    <a:lnTo>
                      <a:pt x="10" y="8"/>
                    </a:lnTo>
                    <a:lnTo>
                      <a:pt x="16" y="6"/>
                    </a:lnTo>
                    <a:lnTo>
                      <a:pt x="16" y="6"/>
                    </a:lnTo>
                    <a:lnTo>
                      <a:pt x="18" y="4"/>
                    </a:lnTo>
                    <a:lnTo>
                      <a:pt x="18" y="0"/>
                    </a:lnTo>
                    <a:lnTo>
                      <a:pt x="18" y="0"/>
                    </a:lnTo>
                    <a:lnTo>
                      <a:pt x="6" y="0"/>
                    </a:lnTo>
                    <a:lnTo>
                      <a:pt x="6" y="0"/>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2" name="Freeform 338"/>
              <p:cNvSpPr/>
              <p:nvPr/>
            </p:nvSpPr>
            <p:spPr bwMode="auto">
              <a:xfrm>
                <a:off x="2469" y="453"/>
                <a:ext cx="22" cy="6"/>
              </a:xfrm>
              <a:custGeom>
                <a:avLst/>
                <a:gdLst/>
                <a:ahLst/>
                <a:cxnLst>
                  <a:cxn ang="0">
                    <a:pos x="0" y="6"/>
                  </a:cxn>
                  <a:cxn ang="0">
                    <a:pos x="0" y="6"/>
                  </a:cxn>
                  <a:cxn ang="0">
                    <a:pos x="12" y="6"/>
                  </a:cxn>
                  <a:cxn ang="0">
                    <a:pos x="12" y="6"/>
                  </a:cxn>
                  <a:cxn ang="0">
                    <a:pos x="18" y="6"/>
                  </a:cxn>
                  <a:cxn ang="0">
                    <a:pos x="18" y="6"/>
                  </a:cxn>
                  <a:cxn ang="0">
                    <a:pos x="22" y="2"/>
                  </a:cxn>
                  <a:cxn ang="0">
                    <a:pos x="22" y="0"/>
                  </a:cxn>
                  <a:cxn ang="0">
                    <a:pos x="22" y="0"/>
                  </a:cxn>
                  <a:cxn ang="0">
                    <a:pos x="8" y="0"/>
                  </a:cxn>
                  <a:cxn ang="0">
                    <a:pos x="8" y="0"/>
                  </a:cxn>
                  <a:cxn ang="0">
                    <a:pos x="6" y="0"/>
                  </a:cxn>
                  <a:cxn ang="0">
                    <a:pos x="6" y="0"/>
                  </a:cxn>
                  <a:cxn ang="0">
                    <a:pos x="6" y="0"/>
                  </a:cxn>
                  <a:cxn ang="0">
                    <a:pos x="0" y="6"/>
                  </a:cxn>
                  <a:cxn ang="0">
                    <a:pos x="0" y="6"/>
                  </a:cxn>
                </a:cxnLst>
                <a:rect l="0" t="0" r="r" b="b"/>
                <a:pathLst>
                  <a:path w="22" h="6">
                    <a:moveTo>
                      <a:pt x="0" y="6"/>
                    </a:moveTo>
                    <a:lnTo>
                      <a:pt x="0" y="6"/>
                    </a:lnTo>
                    <a:lnTo>
                      <a:pt x="12" y="6"/>
                    </a:lnTo>
                    <a:lnTo>
                      <a:pt x="12" y="6"/>
                    </a:lnTo>
                    <a:lnTo>
                      <a:pt x="18" y="6"/>
                    </a:lnTo>
                    <a:lnTo>
                      <a:pt x="18" y="6"/>
                    </a:lnTo>
                    <a:lnTo>
                      <a:pt x="22" y="2"/>
                    </a:lnTo>
                    <a:lnTo>
                      <a:pt x="22" y="0"/>
                    </a:lnTo>
                    <a:lnTo>
                      <a:pt x="22" y="0"/>
                    </a:lnTo>
                    <a:lnTo>
                      <a:pt x="8" y="0"/>
                    </a:lnTo>
                    <a:lnTo>
                      <a:pt x="8" y="0"/>
                    </a:lnTo>
                    <a:lnTo>
                      <a:pt x="6" y="0"/>
                    </a:lnTo>
                    <a:lnTo>
                      <a:pt x="6" y="0"/>
                    </a:lnTo>
                    <a:lnTo>
                      <a:pt x="6"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3" name="Freeform 339"/>
              <p:cNvSpPr/>
              <p:nvPr/>
            </p:nvSpPr>
            <p:spPr bwMode="auto">
              <a:xfrm>
                <a:off x="2463" y="461"/>
                <a:ext cx="24" cy="6"/>
              </a:xfrm>
              <a:custGeom>
                <a:avLst/>
                <a:gdLst/>
                <a:ahLst/>
                <a:cxnLst>
                  <a:cxn ang="0">
                    <a:pos x="8" y="0"/>
                  </a:cxn>
                  <a:cxn ang="0">
                    <a:pos x="8" y="0"/>
                  </a:cxn>
                  <a:cxn ang="0">
                    <a:pos x="4" y="0"/>
                  </a:cxn>
                  <a:cxn ang="0">
                    <a:pos x="4" y="0"/>
                  </a:cxn>
                  <a:cxn ang="0">
                    <a:pos x="0" y="4"/>
                  </a:cxn>
                  <a:cxn ang="0">
                    <a:pos x="0" y="4"/>
                  </a:cxn>
                  <a:cxn ang="0">
                    <a:pos x="6" y="6"/>
                  </a:cxn>
                  <a:cxn ang="0">
                    <a:pos x="12" y="6"/>
                  </a:cxn>
                  <a:cxn ang="0">
                    <a:pos x="18" y="4"/>
                  </a:cxn>
                  <a:cxn ang="0">
                    <a:pos x="24" y="0"/>
                  </a:cxn>
                  <a:cxn ang="0">
                    <a:pos x="24" y="0"/>
                  </a:cxn>
                  <a:cxn ang="0">
                    <a:pos x="8" y="0"/>
                  </a:cxn>
                  <a:cxn ang="0">
                    <a:pos x="8" y="0"/>
                  </a:cxn>
                </a:cxnLst>
                <a:rect l="0" t="0" r="r" b="b"/>
                <a:pathLst>
                  <a:path w="24" h="6">
                    <a:moveTo>
                      <a:pt x="8" y="0"/>
                    </a:moveTo>
                    <a:lnTo>
                      <a:pt x="8" y="0"/>
                    </a:lnTo>
                    <a:lnTo>
                      <a:pt x="4" y="0"/>
                    </a:lnTo>
                    <a:lnTo>
                      <a:pt x="4" y="0"/>
                    </a:lnTo>
                    <a:lnTo>
                      <a:pt x="0" y="4"/>
                    </a:lnTo>
                    <a:lnTo>
                      <a:pt x="0" y="4"/>
                    </a:lnTo>
                    <a:lnTo>
                      <a:pt x="6" y="6"/>
                    </a:lnTo>
                    <a:lnTo>
                      <a:pt x="12" y="6"/>
                    </a:lnTo>
                    <a:lnTo>
                      <a:pt x="18" y="4"/>
                    </a:lnTo>
                    <a:lnTo>
                      <a:pt x="24" y="0"/>
                    </a:lnTo>
                    <a:lnTo>
                      <a:pt x="24"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4" name="Freeform 340"/>
              <p:cNvSpPr/>
              <p:nvPr/>
            </p:nvSpPr>
            <p:spPr bwMode="auto">
              <a:xfrm>
                <a:off x="2511" y="461"/>
                <a:ext cx="12" cy="12"/>
              </a:xfrm>
              <a:custGeom>
                <a:avLst/>
                <a:gdLst/>
                <a:ahLst/>
                <a:cxnLst>
                  <a:cxn ang="0">
                    <a:pos x="12" y="0"/>
                  </a:cxn>
                  <a:cxn ang="0">
                    <a:pos x="12" y="0"/>
                  </a:cxn>
                  <a:cxn ang="0">
                    <a:pos x="6" y="2"/>
                  </a:cxn>
                  <a:cxn ang="0">
                    <a:pos x="6" y="2"/>
                  </a:cxn>
                  <a:cxn ang="0">
                    <a:pos x="0" y="2"/>
                  </a:cxn>
                  <a:cxn ang="0">
                    <a:pos x="0" y="2"/>
                  </a:cxn>
                  <a:cxn ang="0">
                    <a:pos x="0" y="2"/>
                  </a:cxn>
                  <a:cxn ang="0">
                    <a:pos x="0" y="2"/>
                  </a:cxn>
                  <a:cxn ang="0">
                    <a:pos x="0" y="12"/>
                  </a:cxn>
                  <a:cxn ang="0">
                    <a:pos x="0" y="12"/>
                  </a:cxn>
                  <a:cxn ang="0">
                    <a:pos x="12" y="0"/>
                  </a:cxn>
                  <a:cxn ang="0">
                    <a:pos x="12" y="0"/>
                  </a:cxn>
                </a:cxnLst>
                <a:rect l="0" t="0" r="r" b="b"/>
                <a:pathLst>
                  <a:path w="12" h="12">
                    <a:moveTo>
                      <a:pt x="12" y="0"/>
                    </a:moveTo>
                    <a:lnTo>
                      <a:pt x="12" y="0"/>
                    </a:lnTo>
                    <a:lnTo>
                      <a:pt x="6" y="2"/>
                    </a:lnTo>
                    <a:lnTo>
                      <a:pt x="6" y="2"/>
                    </a:lnTo>
                    <a:lnTo>
                      <a:pt x="0" y="2"/>
                    </a:lnTo>
                    <a:lnTo>
                      <a:pt x="0" y="2"/>
                    </a:lnTo>
                    <a:lnTo>
                      <a:pt x="0" y="2"/>
                    </a:lnTo>
                    <a:lnTo>
                      <a:pt x="0" y="2"/>
                    </a:lnTo>
                    <a:lnTo>
                      <a:pt x="0" y="12"/>
                    </a:lnTo>
                    <a:lnTo>
                      <a:pt x="0" y="1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5" name="Freeform 341"/>
              <p:cNvSpPr/>
              <p:nvPr/>
            </p:nvSpPr>
            <p:spPr bwMode="auto">
              <a:xfrm>
                <a:off x="2503" y="463"/>
                <a:ext cx="6" cy="18"/>
              </a:xfrm>
              <a:custGeom>
                <a:avLst/>
                <a:gdLst/>
                <a:ahLst/>
                <a:cxnLst>
                  <a:cxn ang="0">
                    <a:pos x="0" y="2"/>
                  </a:cxn>
                  <a:cxn ang="0">
                    <a:pos x="0" y="2"/>
                  </a:cxn>
                  <a:cxn ang="0">
                    <a:pos x="0" y="8"/>
                  </a:cxn>
                  <a:cxn ang="0">
                    <a:pos x="0" y="8"/>
                  </a:cxn>
                  <a:cxn ang="0">
                    <a:pos x="0" y="14"/>
                  </a:cxn>
                  <a:cxn ang="0">
                    <a:pos x="0" y="14"/>
                  </a:cxn>
                  <a:cxn ang="0">
                    <a:pos x="0" y="18"/>
                  </a:cxn>
                  <a:cxn ang="0">
                    <a:pos x="0" y="18"/>
                  </a:cxn>
                  <a:cxn ang="0">
                    <a:pos x="4" y="14"/>
                  </a:cxn>
                  <a:cxn ang="0">
                    <a:pos x="4" y="14"/>
                  </a:cxn>
                  <a:cxn ang="0">
                    <a:pos x="6" y="12"/>
                  </a:cxn>
                  <a:cxn ang="0">
                    <a:pos x="6" y="12"/>
                  </a:cxn>
                  <a:cxn ang="0">
                    <a:pos x="6" y="0"/>
                  </a:cxn>
                  <a:cxn ang="0">
                    <a:pos x="6" y="0"/>
                  </a:cxn>
                  <a:cxn ang="0">
                    <a:pos x="4" y="2"/>
                  </a:cxn>
                  <a:cxn ang="0">
                    <a:pos x="0" y="2"/>
                  </a:cxn>
                  <a:cxn ang="0">
                    <a:pos x="0" y="2"/>
                  </a:cxn>
                </a:cxnLst>
                <a:rect l="0" t="0" r="r" b="b"/>
                <a:pathLst>
                  <a:path w="6" h="18">
                    <a:moveTo>
                      <a:pt x="0" y="2"/>
                    </a:moveTo>
                    <a:lnTo>
                      <a:pt x="0" y="2"/>
                    </a:lnTo>
                    <a:lnTo>
                      <a:pt x="0" y="8"/>
                    </a:lnTo>
                    <a:lnTo>
                      <a:pt x="0" y="8"/>
                    </a:lnTo>
                    <a:lnTo>
                      <a:pt x="0" y="14"/>
                    </a:lnTo>
                    <a:lnTo>
                      <a:pt x="0" y="14"/>
                    </a:lnTo>
                    <a:lnTo>
                      <a:pt x="0" y="18"/>
                    </a:lnTo>
                    <a:lnTo>
                      <a:pt x="0" y="18"/>
                    </a:lnTo>
                    <a:lnTo>
                      <a:pt x="4" y="14"/>
                    </a:lnTo>
                    <a:lnTo>
                      <a:pt x="4" y="14"/>
                    </a:lnTo>
                    <a:lnTo>
                      <a:pt x="6" y="12"/>
                    </a:lnTo>
                    <a:lnTo>
                      <a:pt x="6" y="12"/>
                    </a:lnTo>
                    <a:lnTo>
                      <a:pt x="6" y="0"/>
                    </a:lnTo>
                    <a:lnTo>
                      <a:pt x="6" y="0"/>
                    </a:lnTo>
                    <a:lnTo>
                      <a:pt x="4" y="2"/>
                    </a:lnTo>
                    <a:lnTo>
                      <a:pt x="0" y="2"/>
                    </a:lnTo>
                    <a:lnTo>
                      <a:pt x="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6" name="Freeform 342"/>
              <p:cNvSpPr/>
              <p:nvPr/>
            </p:nvSpPr>
            <p:spPr bwMode="auto">
              <a:xfrm>
                <a:off x="2495" y="467"/>
                <a:ext cx="6" cy="22"/>
              </a:xfrm>
              <a:custGeom>
                <a:avLst/>
                <a:gdLst/>
                <a:ahLst/>
                <a:cxnLst>
                  <a:cxn ang="0">
                    <a:pos x="0" y="4"/>
                  </a:cxn>
                  <a:cxn ang="0">
                    <a:pos x="0" y="4"/>
                  </a:cxn>
                  <a:cxn ang="0">
                    <a:pos x="0" y="10"/>
                  </a:cxn>
                  <a:cxn ang="0">
                    <a:pos x="0" y="10"/>
                  </a:cxn>
                  <a:cxn ang="0">
                    <a:pos x="0" y="22"/>
                  </a:cxn>
                  <a:cxn ang="0">
                    <a:pos x="0" y="22"/>
                  </a:cxn>
                  <a:cxn ang="0">
                    <a:pos x="4" y="18"/>
                  </a:cxn>
                  <a:cxn ang="0">
                    <a:pos x="4" y="18"/>
                  </a:cxn>
                  <a:cxn ang="0">
                    <a:pos x="6" y="16"/>
                  </a:cxn>
                  <a:cxn ang="0">
                    <a:pos x="6" y="14"/>
                  </a:cxn>
                  <a:cxn ang="0">
                    <a:pos x="6" y="14"/>
                  </a:cxn>
                  <a:cxn ang="0">
                    <a:pos x="6" y="0"/>
                  </a:cxn>
                  <a:cxn ang="0">
                    <a:pos x="6" y="0"/>
                  </a:cxn>
                  <a:cxn ang="0">
                    <a:pos x="2" y="0"/>
                  </a:cxn>
                  <a:cxn ang="0">
                    <a:pos x="0" y="4"/>
                  </a:cxn>
                  <a:cxn ang="0">
                    <a:pos x="0" y="4"/>
                  </a:cxn>
                </a:cxnLst>
                <a:rect l="0" t="0" r="r" b="b"/>
                <a:pathLst>
                  <a:path w="6" h="22">
                    <a:moveTo>
                      <a:pt x="0" y="4"/>
                    </a:moveTo>
                    <a:lnTo>
                      <a:pt x="0" y="4"/>
                    </a:lnTo>
                    <a:lnTo>
                      <a:pt x="0" y="10"/>
                    </a:lnTo>
                    <a:lnTo>
                      <a:pt x="0" y="10"/>
                    </a:lnTo>
                    <a:lnTo>
                      <a:pt x="0" y="22"/>
                    </a:lnTo>
                    <a:lnTo>
                      <a:pt x="0" y="22"/>
                    </a:lnTo>
                    <a:lnTo>
                      <a:pt x="4" y="18"/>
                    </a:lnTo>
                    <a:lnTo>
                      <a:pt x="4" y="18"/>
                    </a:lnTo>
                    <a:lnTo>
                      <a:pt x="6" y="16"/>
                    </a:lnTo>
                    <a:lnTo>
                      <a:pt x="6" y="14"/>
                    </a:lnTo>
                    <a:lnTo>
                      <a:pt x="6" y="14"/>
                    </a:lnTo>
                    <a:lnTo>
                      <a:pt x="6" y="0"/>
                    </a:lnTo>
                    <a:lnTo>
                      <a:pt x="6" y="0"/>
                    </a:lnTo>
                    <a:lnTo>
                      <a:pt x="2" y="0"/>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7" name="Freeform 343"/>
              <p:cNvSpPr/>
              <p:nvPr/>
            </p:nvSpPr>
            <p:spPr bwMode="auto">
              <a:xfrm>
                <a:off x="2485" y="471"/>
                <a:ext cx="8" cy="24"/>
              </a:xfrm>
              <a:custGeom>
                <a:avLst/>
                <a:gdLst/>
                <a:ahLst/>
                <a:cxnLst>
                  <a:cxn ang="0">
                    <a:pos x="8" y="20"/>
                  </a:cxn>
                  <a:cxn ang="0">
                    <a:pos x="8" y="20"/>
                  </a:cxn>
                  <a:cxn ang="0">
                    <a:pos x="8" y="16"/>
                  </a:cxn>
                  <a:cxn ang="0">
                    <a:pos x="8" y="16"/>
                  </a:cxn>
                  <a:cxn ang="0">
                    <a:pos x="8" y="0"/>
                  </a:cxn>
                  <a:cxn ang="0">
                    <a:pos x="8" y="0"/>
                  </a:cxn>
                  <a:cxn ang="0">
                    <a:pos x="4" y="6"/>
                  </a:cxn>
                  <a:cxn ang="0">
                    <a:pos x="2" y="12"/>
                  </a:cxn>
                  <a:cxn ang="0">
                    <a:pos x="0" y="18"/>
                  </a:cxn>
                  <a:cxn ang="0">
                    <a:pos x="2" y="24"/>
                  </a:cxn>
                  <a:cxn ang="0">
                    <a:pos x="2" y="24"/>
                  </a:cxn>
                  <a:cxn ang="0">
                    <a:pos x="8" y="20"/>
                  </a:cxn>
                  <a:cxn ang="0">
                    <a:pos x="8" y="20"/>
                  </a:cxn>
                </a:cxnLst>
                <a:rect l="0" t="0" r="r" b="b"/>
                <a:pathLst>
                  <a:path w="8" h="24">
                    <a:moveTo>
                      <a:pt x="8" y="20"/>
                    </a:moveTo>
                    <a:lnTo>
                      <a:pt x="8" y="20"/>
                    </a:lnTo>
                    <a:lnTo>
                      <a:pt x="8" y="16"/>
                    </a:lnTo>
                    <a:lnTo>
                      <a:pt x="8" y="16"/>
                    </a:lnTo>
                    <a:lnTo>
                      <a:pt x="8" y="0"/>
                    </a:lnTo>
                    <a:lnTo>
                      <a:pt x="8" y="0"/>
                    </a:lnTo>
                    <a:lnTo>
                      <a:pt x="4" y="6"/>
                    </a:lnTo>
                    <a:lnTo>
                      <a:pt x="2" y="12"/>
                    </a:lnTo>
                    <a:lnTo>
                      <a:pt x="0" y="18"/>
                    </a:lnTo>
                    <a:lnTo>
                      <a:pt x="2" y="24"/>
                    </a:lnTo>
                    <a:lnTo>
                      <a:pt x="2" y="24"/>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8" name="Freeform 344"/>
              <p:cNvSpPr/>
              <p:nvPr/>
            </p:nvSpPr>
            <p:spPr bwMode="auto">
              <a:xfrm>
                <a:off x="2513" y="463"/>
                <a:ext cx="12" cy="12"/>
              </a:xfrm>
              <a:custGeom>
                <a:avLst/>
                <a:gdLst/>
                <a:ahLst/>
                <a:cxnLst>
                  <a:cxn ang="0">
                    <a:pos x="10" y="12"/>
                  </a:cxn>
                  <a:cxn ang="0">
                    <a:pos x="10" y="12"/>
                  </a:cxn>
                  <a:cxn ang="0">
                    <a:pos x="10" y="8"/>
                  </a:cxn>
                  <a:cxn ang="0">
                    <a:pos x="10" y="8"/>
                  </a:cxn>
                  <a:cxn ang="0">
                    <a:pos x="12" y="0"/>
                  </a:cxn>
                  <a:cxn ang="0">
                    <a:pos x="12" y="0"/>
                  </a:cxn>
                  <a:cxn ang="0">
                    <a:pos x="0" y="12"/>
                  </a:cxn>
                  <a:cxn ang="0">
                    <a:pos x="0" y="12"/>
                  </a:cxn>
                  <a:cxn ang="0">
                    <a:pos x="10" y="12"/>
                  </a:cxn>
                  <a:cxn ang="0">
                    <a:pos x="10" y="12"/>
                  </a:cxn>
                  <a:cxn ang="0">
                    <a:pos x="10" y="12"/>
                  </a:cxn>
                  <a:cxn ang="0">
                    <a:pos x="10" y="12"/>
                  </a:cxn>
                </a:cxnLst>
                <a:rect l="0" t="0" r="r" b="b"/>
                <a:pathLst>
                  <a:path w="12" h="12">
                    <a:moveTo>
                      <a:pt x="10" y="12"/>
                    </a:moveTo>
                    <a:lnTo>
                      <a:pt x="10" y="12"/>
                    </a:lnTo>
                    <a:lnTo>
                      <a:pt x="10" y="8"/>
                    </a:lnTo>
                    <a:lnTo>
                      <a:pt x="10" y="8"/>
                    </a:lnTo>
                    <a:lnTo>
                      <a:pt x="12" y="0"/>
                    </a:lnTo>
                    <a:lnTo>
                      <a:pt x="12" y="0"/>
                    </a:lnTo>
                    <a:lnTo>
                      <a:pt x="0" y="12"/>
                    </a:lnTo>
                    <a:lnTo>
                      <a:pt x="0" y="12"/>
                    </a:lnTo>
                    <a:lnTo>
                      <a:pt x="10" y="12"/>
                    </a:lnTo>
                    <a:lnTo>
                      <a:pt x="10" y="12"/>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9" name="Freeform 345"/>
              <p:cNvSpPr/>
              <p:nvPr/>
            </p:nvSpPr>
            <p:spPr bwMode="auto">
              <a:xfrm>
                <a:off x="2505" y="477"/>
                <a:ext cx="18" cy="6"/>
              </a:xfrm>
              <a:custGeom>
                <a:avLst/>
                <a:gdLst/>
                <a:ahLst/>
                <a:cxnLst>
                  <a:cxn ang="0">
                    <a:pos x="4" y="2"/>
                  </a:cxn>
                  <a:cxn ang="0">
                    <a:pos x="4" y="2"/>
                  </a:cxn>
                  <a:cxn ang="0">
                    <a:pos x="0" y="6"/>
                  </a:cxn>
                  <a:cxn ang="0">
                    <a:pos x="0" y="6"/>
                  </a:cxn>
                  <a:cxn ang="0">
                    <a:pos x="4" y="6"/>
                  </a:cxn>
                  <a:cxn ang="0">
                    <a:pos x="4" y="6"/>
                  </a:cxn>
                  <a:cxn ang="0">
                    <a:pos x="10" y="6"/>
                  </a:cxn>
                  <a:cxn ang="0">
                    <a:pos x="10" y="6"/>
                  </a:cxn>
                  <a:cxn ang="0">
                    <a:pos x="16" y="6"/>
                  </a:cxn>
                  <a:cxn ang="0">
                    <a:pos x="16" y="6"/>
                  </a:cxn>
                  <a:cxn ang="0">
                    <a:pos x="16" y="4"/>
                  </a:cxn>
                  <a:cxn ang="0">
                    <a:pos x="18" y="0"/>
                  </a:cxn>
                  <a:cxn ang="0">
                    <a:pos x="18" y="0"/>
                  </a:cxn>
                  <a:cxn ang="0">
                    <a:pos x="6" y="0"/>
                  </a:cxn>
                  <a:cxn ang="0">
                    <a:pos x="6" y="0"/>
                  </a:cxn>
                  <a:cxn ang="0">
                    <a:pos x="4" y="2"/>
                  </a:cxn>
                  <a:cxn ang="0">
                    <a:pos x="4" y="2"/>
                  </a:cxn>
                </a:cxnLst>
                <a:rect l="0" t="0" r="r" b="b"/>
                <a:pathLst>
                  <a:path w="18" h="6">
                    <a:moveTo>
                      <a:pt x="4" y="2"/>
                    </a:moveTo>
                    <a:lnTo>
                      <a:pt x="4" y="2"/>
                    </a:lnTo>
                    <a:lnTo>
                      <a:pt x="0" y="6"/>
                    </a:lnTo>
                    <a:lnTo>
                      <a:pt x="0" y="6"/>
                    </a:lnTo>
                    <a:lnTo>
                      <a:pt x="4" y="6"/>
                    </a:lnTo>
                    <a:lnTo>
                      <a:pt x="4" y="6"/>
                    </a:lnTo>
                    <a:lnTo>
                      <a:pt x="10" y="6"/>
                    </a:lnTo>
                    <a:lnTo>
                      <a:pt x="10" y="6"/>
                    </a:lnTo>
                    <a:lnTo>
                      <a:pt x="16" y="6"/>
                    </a:lnTo>
                    <a:lnTo>
                      <a:pt x="16" y="6"/>
                    </a:lnTo>
                    <a:lnTo>
                      <a:pt x="16" y="4"/>
                    </a:lnTo>
                    <a:lnTo>
                      <a:pt x="18" y="0"/>
                    </a:lnTo>
                    <a:lnTo>
                      <a:pt x="18" y="0"/>
                    </a:lnTo>
                    <a:lnTo>
                      <a:pt x="6" y="0"/>
                    </a:lnTo>
                    <a:lnTo>
                      <a:pt x="6" y="0"/>
                    </a:lnTo>
                    <a:lnTo>
                      <a:pt x="4" y="2"/>
                    </a:lnTo>
                    <a:lnTo>
                      <a:pt x="4"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0" name="Freeform 346"/>
              <p:cNvSpPr/>
              <p:nvPr/>
            </p:nvSpPr>
            <p:spPr bwMode="auto">
              <a:xfrm>
                <a:off x="2497" y="485"/>
                <a:ext cx="22" cy="6"/>
              </a:xfrm>
              <a:custGeom>
                <a:avLst/>
                <a:gdLst/>
                <a:ahLst/>
                <a:cxnLst>
                  <a:cxn ang="0">
                    <a:pos x="0" y="6"/>
                  </a:cxn>
                  <a:cxn ang="0">
                    <a:pos x="0" y="6"/>
                  </a:cxn>
                  <a:cxn ang="0">
                    <a:pos x="12" y="6"/>
                  </a:cxn>
                  <a:cxn ang="0">
                    <a:pos x="12" y="6"/>
                  </a:cxn>
                  <a:cxn ang="0">
                    <a:pos x="18" y="6"/>
                  </a:cxn>
                  <a:cxn ang="0">
                    <a:pos x="18" y="6"/>
                  </a:cxn>
                  <a:cxn ang="0">
                    <a:pos x="22" y="4"/>
                  </a:cxn>
                  <a:cxn ang="0">
                    <a:pos x="22" y="0"/>
                  </a:cxn>
                  <a:cxn ang="0">
                    <a:pos x="22" y="0"/>
                  </a:cxn>
                  <a:cxn ang="0">
                    <a:pos x="8" y="0"/>
                  </a:cxn>
                  <a:cxn ang="0">
                    <a:pos x="8" y="0"/>
                  </a:cxn>
                  <a:cxn ang="0">
                    <a:pos x="6" y="0"/>
                  </a:cxn>
                  <a:cxn ang="0">
                    <a:pos x="4" y="2"/>
                  </a:cxn>
                  <a:cxn ang="0">
                    <a:pos x="4" y="2"/>
                  </a:cxn>
                  <a:cxn ang="0">
                    <a:pos x="0" y="6"/>
                  </a:cxn>
                  <a:cxn ang="0">
                    <a:pos x="0" y="6"/>
                  </a:cxn>
                </a:cxnLst>
                <a:rect l="0" t="0" r="r" b="b"/>
                <a:pathLst>
                  <a:path w="22" h="6">
                    <a:moveTo>
                      <a:pt x="0" y="6"/>
                    </a:moveTo>
                    <a:lnTo>
                      <a:pt x="0" y="6"/>
                    </a:lnTo>
                    <a:lnTo>
                      <a:pt x="12" y="6"/>
                    </a:lnTo>
                    <a:lnTo>
                      <a:pt x="12" y="6"/>
                    </a:lnTo>
                    <a:lnTo>
                      <a:pt x="18" y="6"/>
                    </a:lnTo>
                    <a:lnTo>
                      <a:pt x="18" y="6"/>
                    </a:lnTo>
                    <a:lnTo>
                      <a:pt x="22" y="4"/>
                    </a:lnTo>
                    <a:lnTo>
                      <a:pt x="22" y="0"/>
                    </a:lnTo>
                    <a:lnTo>
                      <a:pt x="22" y="0"/>
                    </a:lnTo>
                    <a:lnTo>
                      <a:pt x="8" y="0"/>
                    </a:lnTo>
                    <a:lnTo>
                      <a:pt x="8" y="0"/>
                    </a:lnTo>
                    <a:lnTo>
                      <a:pt x="6" y="0"/>
                    </a:lnTo>
                    <a:lnTo>
                      <a:pt x="4" y="2"/>
                    </a:lnTo>
                    <a:lnTo>
                      <a:pt x="4"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1" name="Freeform 347"/>
              <p:cNvSpPr/>
              <p:nvPr/>
            </p:nvSpPr>
            <p:spPr bwMode="auto">
              <a:xfrm>
                <a:off x="2491" y="493"/>
                <a:ext cx="24" cy="8"/>
              </a:xfrm>
              <a:custGeom>
                <a:avLst/>
                <a:gdLst/>
                <a:ahLst/>
                <a:cxnLst>
                  <a:cxn ang="0">
                    <a:pos x="8" y="0"/>
                  </a:cxn>
                  <a:cxn ang="0">
                    <a:pos x="8" y="0"/>
                  </a:cxn>
                  <a:cxn ang="0">
                    <a:pos x="4" y="0"/>
                  </a:cxn>
                  <a:cxn ang="0">
                    <a:pos x="4" y="0"/>
                  </a:cxn>
                  <a:cxn ang="0">
                    <a:pos x="0" y="6"/>
                  </a:cxn>
                  <a:cxn ang="0">
                    <a:pos x="0" y="6"/>
                  </a:cxn>
                  <a:cxn ang="0">
                    <a:pos x="6" y="8"/>
                  </a:cxn>
                  <a:cxn ang="0">
                    <a:pos x="12" y="6"/>
                  </a:cxn>
                  <a:cxn ang="0">
                    <a:pos x="18" y="4"/>
                  </a:cxn>
                  <a:cxn ang="0">
                    <a:pos x="24" y="0"/>
                  </a:cxn>
                  <a:cxn ang="0">
                    <a:pos x="24" y="0"/>
                  </a:cxn>
                  <a:cxn ang="0">
                    <a:pos x="8" y="0"/>
                  </a:cxn>
                  <a:cxn ang="0">
                    <a:pos x="8" y="0"/>
                  </a:cxn>
                </a:cxnLst>
                <a:rect l="0" t="0" r="r" b="b"/>
                <a:pathLst>
                  <a:path w="24" h="8">
                    <a:moveTo>
                      <a:pt x="8" y="0"/>
                    </a:moveTo>
                    <a:lnTo>
                      <a:pt x="8" y="0"/>
                    </a:lnTo>
                    <a:lnTo>
                      <a:pt x="4" y="0"/>
                    </a:lnTo>
                    <a:lnTo>
                      <a:pt x="4" y="0"/>
                    </a:lnTo>
                    <a:lnTo>
                      <a:pt x="0" y="6"/>
                    </a:lnTo>
                    <a:lnTo>
                      <a:pt x="0" y="6"/>
                    </a:lnTo>
                    <a:lnTo>
                      <a:pt x="6" y="8"/>
                    </a:lnTo>
                    <a:lnTo>
                      <a:pt x="12" y="6"/>
                    </a:lnTo>
                    <a:lnTo>
                      <a:pt x="18" y="4"/>
                    </a:lnTo>
                    <a:lnTo>
                      <a:pt x="24" y="0"/>
                    </a:lnTo>
                    <a:lnTo>
                      <a:pt x="24"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2" name="Freeform 348"/>
              <p:cNvSpPr/>
              <p:nvPr/>
            </p:nvSpPr>
            <p:spPr bwMode="auto">
              <a:xfrm>
                <a:off x="2427" y="417"/>
                <a:ext cx="12" cy="20"/>
              </a:xfrm>
              <a:custGeom>
                <a:avLst/>
                <a:gdLst/>
                <a:ahLst/>
                <a:cxnLst>
                  <a:cxn ang="0">
                    <a:pos x="0" y="8"/>
                  </a:cxn>
                  <a:cxn ang="0">
                    <a:pos x="0" y="8"/>
                  </a:cxn>
                  <a:cxn ang="0">
                    <a:pos x="0" y="8"/>
                  </a:cxn>
                  <a:cxn ang="0">
                    <a:pos x="0" y="8"/>
                  </a:cxn>
                  <a:cxn ang="0">
                    <a:pos x="4" y="20"/>
                  </a:cxn>
                  <a:cxn ang="0">
                    <a:pos x="4" y="20"/>
                  </a:cxn>
                  <a:cxn ang="0">
                    <a:pos x="12" y="0"/>
                  </a:cxn>
                  <a:cxn ang="0">
                    <a:pos x="12" y="0"/>
                  </a:cxn>
                  <a:cxn ang="0">
                    <a:pos x="4" y="4"/>
                  </a:cxn>
                  <a:cxn ang="0">
                    <a:pos x="4" y="4"/>
                  </a:cxn>
                  <a:cxn ang="0">
                    <a:pos x="0" y="8"/>
                  </a:cxn>
                  <a:cxn ang="0">
                    <a:pos x="0" y="8"/>
                  </a:cxn>
                </a:cxnLst>
                <a:rect l="0" t="0" r="r" b="b"/>
                <a:pathLst>
                  <a:path w="12" h="20">
                    <a:moveTo>
                      <a:pt x="0" y="8"/>
                    </a:moveTo>
                    <a:lnTo>
                      <a:pt x="0" y="8"/>
                    </a:lnTo>
                    <a:lnTo>
                      <a:pt x="0" y="8"/>
                    </a:lnTo>
                    <a:lnTo>
                      <a:pt x="0" y="8"/>
                    </a:lnTo>
                    <a:lnTo>
                      <a:pt x="4" y="20"/>
                    </a:lnTo>
                    <a:lnTo>
                      <a:pt x="4" y="20"/>
                    </a:lnTo>
                    <a:lnTo>
                      <a:pt x="12" y="0"/>
                    </a:lnTo>
                    <a:lnTo>
                      <a:pt x="12" y="0"/>
                    </a:lnTo>
                    <a:lnTo>
                      <a:pt x="4" y="4"/>
                    </a:lnTo>
                    <a:lnTo>
                      <a:pt x="4"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3" name="Freeform 349"/>
              <p:cNvSpPr/>
              <p:nvPr/>
            </p:nvSpPr>
            <p:spPr bwMode="auto">
              <a:xfrm>
                <a:off x="2419" y="427"/>
                <a:ext cx="10" cy="22"/>
              </a:xfrm>
              <a:custGeom>
                <a:avLst/>
                <a:gdLst/>
                <a:ahLst/>
                <a:cxnLst>
                  <a:cxn ang="0">
                    <a:pos x="6" y="0"/>
                  </a:cxn>
                  <a:cxn ang="0">
                    <a:pos x="6" y="0"/>
                  </a:cxn>
                  <a:cxn ang="0">
                    <a:pos x="2" y="2"/>
                  </a:cxn>
                  <a:cxn ang="0">
                    <a:pos x="0" y="4"/>
                  </a:cxn>
                  <a:cxn ang="0">
                    <a:pos x="0" y="4"/>
                  </a:cxn>
                  <a:cxn ang="0">
                    <a:pos x="2" y="10"/>
                  </a:cxn>
                  <a:cxn ang="0">
                    <a:pos x="2" y="10"/>
                  </a:cxn>
                  <a:cxn ang="0">
                    <a:pos x="4" y="18"/>
                  </a:cxn>
                  <a:cxn ang="0">
                    <a:pos x="4" y="18"/>
                  </a:cxn>
                  <a:cxn ang="0">
                    <a:pos x="6" y="22"/>
                  </a:cxn>
                  <a:cxn ang="0">
                    <a:pos x="6" y="22"/>
                  </a:cxn>
                  <a:cxn ang="0">
                    <a:pos x="8" y="16"/>
                  </a:cxn>
                  <a:cxn ang="0">
                    <a:pos x="8" y="16"/>
                  </a:cxn>
                  <a:cxn ang="0">
                    <a:pos x="10" y="14"/>
                  </a:cxn>
                  <a:cxn ang="0">
                    <a:pos x="10" y="12"/>
                  </a:cxn>
                  <a:cxn ang="0">
                    <a:pos x="10" y="12"/>
                  </a:cxn>
                  <a:cxn ang="0">
                    <a:pos x="6" y="0"/>
                  </a:cxn>
                  <a:cxn ang="0">
                    <a:pos x="6" y="0"/>
                  </a:cxn>
                </a:cxnLst>
                <a:rect l="0" t="0" r="r" b="b"/>
                <a:pathLst>
                  <a:path w="10" h="22">
                    <a:moveTo>
                      <a:pt x="6" y="0"/>
                    </a:moveTo>
                    <a:lnTo>
                      <a:pt x="6" y="0"/>
                    </a:lnTo>
                    <a:lnTo>
                      <a:pt x="2" y="2"/>
                    </a:lnTo>
                    <a:lnTo>
                      <a:pt x="0" y="4"/>
                    </a:lnTo>
                    <a:lnTo>
                      <a:pt x="0" y="4"/>
                    </a:lnTo>
                    <a:lnTo>
                      <a:pt x="2" y="10"/>
                    </a:lnTo>
                    <a:lnTo>
                      <a:pt x="2" y="10"/>
                    </a:lnTo>
                    <a:lnTo>
                      <a:pt x="4" y="18"/>
                    </a:lnTo>
                    <a:lnTo>
                      <a:pt x="4" y="18"/>
                    </a:lnTo>
                    <a:lnTo>
                      <a:pt x="6" y="22"/>
                    </a:lnTo>
                    <a:lnTo>
                      <a:pt x="6" y="22"/>
                    </a:lnTo>
                    <a:lnTo>
                      <a:pt x="8" y="16"/>
                    </a:lnTo>
                    <a:lnTo>
                      <a:pt x="8" y="16"/>
                    </a:lnTo>
                    <a:lnTo>
                      <a:pt x="10" y="14"/>
                    </a:lnTo>
                    <a:lnTo>
                      <a:pt x="10" y="12"/>
                    </a:lnTo>
                    <a:lnTo>
                      <a:pt x="10" y="12"/>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4" name="Freeform 350"/>
              <p:cNvSpPr/>
              <p:nvPr/>
            </p:nvSpPr>
            <p:spPr bwMode="auto">
              <a:xfrm>
                <a:off x="2411" y="433"/>
                <a:ext cx="12" cy="28"/>
              </a:xfrm>
              <a:custGeom>
                <a:avLst/>
                <a:gdLst/>
                <a:ahLst/>
                <a:cxnLst>
                  <a:cxn ang="0">
                    <a:pos x="0" y="8"/>
                  </a:cxn>
                  <a:cxn ang="0">
                    <a:pos x="0" y="8"/>
                  </a:cxn>
                  <a:cxn ang="0">
                    <a:pos x="4" y="16"/>
                  </a:cxn>
                  <a:cxn ang="0">
                    <a:pos x="4" y="16"/>
                  </a:cxn>
                  <a:cxn ang="0">
                    <a:pos x="8" y="28"/>
                  </a:cxn>
                  <a:cxn ang="0">
                    <a:pos x="8" y="28"/>
                  </a:cxn>
                  <a:cxn ang="0">
                    <a:pos x="12" y="20"/>
                  </a:cxn>
                  <a:cxn ang="0">
                    <a:pos x="12" y="20"/>
                  </a:cxn>
                  <a:cxn ang="0">
                    <a:pos x="12" y="18"/>
                  </a:cxn>
                  <a:cxn ang="0">
                    <a:pos x="12" y="16"/>
                  </a:cxn>
                  <a:cxn ang="0">
                    <a:pos x="12" y="16"/>
                  </a:cxn>
                  <a:cxn ang="0">
                    <a:pos x="6" y="0"/>
                  </a:cxn>
                  <a:cxn ang="0">
                    <a:pos x="6" y="0"/>
                  </a:cxn>
                  <a:cxn ang="0">
                    <a:pos x="2" y="4"/>
                  </a:cxn>
                  <a:cxn ang="0">
                    <a:pos x="0" y="8"/>
                  </a:cxn>
                  <a:cxn ang="0">
                    <a:pos x="0" y="8"/>
                  </a:cxn>
                </a:cxnLst>
                <a:rect l="0" t="0" r="r" b="b"/>
                <a:pathLst>
                  <a:path w="12" h="28">
                    <a:moveTo>
                      <a:pt x="0" y="8"/>
                    </a:moveTo>
                    <a:lnTo>
                      <a:pt x="0" y="8"/>
                    </a:lnTo>
                    <a:lnTo>
                      <a:pt x="4" y="16"/>
                    </a:lnTo>
                    <a:lnTo>
                      <a:pt x="4" y="16"/>
                    </a:lnTo>
                    <a:lnTo>
                      <a:pt x="8" y="28"/>
                    </a:lnTo>
                    <a:lnTo>
                      <a:pt x="8" y="28"/>
                    </a:lnTo>
                    <a:lnTo>
                      <a:pt x="12" y="20"/>
                    </a:lnTo>
                    <a:lnTo>
                      <a:pt x="12" y="20"/>
                    </a:lnTo>
                    <a:lnTo>
                      <a:pt x="12" y="18"/>
                    </a:lnTo>
                    <a:lnTo>
                      <a:pt x="12" y="16"/>
                    </a:lnTo>
                    <a:lnTo>
                      <a:pt x="12" y="16"/>
                    </a:lnTo>
                    <a:lnTo>
                      <a:pt x="6" y="0"/>
                    </a:lnTo>
                    <a:lnTo>
                      <a:pt x="6" y="0"/>
                    </a:lnTo>
                    <a:lnTo>
                      <a:pt x="2"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5" name="Freeform 351"/>
              <p:cNvSpPr/>
              <p:nvPr/>
            </p:nvSpPr>
            <p:spPr bwMode="auto">
              <a:xfrm>
                <a:off x="2407" y="443"/>
                <a:ext cx="10" cy="30"/>
              </a:xfrm>
              <a:custGeom>
                <a:avLst/>
                <a:gdLst/>
                <a:ahLst/>
                <a:cxnLst>
                  <a:cxn ang="0">
                    <a:pos x="10" y="22"/>
                  </a:cxn>
                  <a:cxn ang="0">
                    <a:pos x="10" y="22"/>
                  </a:cxn>
                  <a:cxn ang="0">
                    <a:pos x="8" y="16"/>
                  </a:cxn>
                  <a:cxn ang="0">
                    <a:pos x="8" y="16"/>
                  </a:cxn>
                  <a:cxn ang="0">
                    <a:pos x="2" y="0"/>
                  </a:cxn>
                  <a:cxn ang="0">
                    <a:pos x="2" y="0"/>
                  </a:cxn>
                  <a:cxn ang="0">
                    <a:pos x="0" y="8"/>
                  </a:cxn>
                  <a:cxn ang="0">
                    <a:pos x="0" y="16"/>
                  </a:cxn>
                  <a:cxn ang="0">
                    <a:pos x="2" y="22"/>
                  </a:cxn>
                  <a:cxn ang="0">
                    <a:pos x="8" y="30"/>
                  </a:cxn>
                  <a:cxn ang="0">
                    <a:pos x="8" y="30"/>
                  </a:cxn>
                  <a:cxn ang="0">
                    <a:pos x="10" y="22"/>
                  </a:cxn>
                  <a:cxn ang="0">
                    <a:pos x="10" y="22"/>
                  </a:cxn>
                </a:cxnLst>
                <a:rect l="0" t="0" r="r" b="b"/>
                <a:pathLst>
                  <a:path w="10" h="30">
                    <a:moveTo>
                      <a:pt x="10" y="22"/>
                    </a:moveTo>
                    <a:lnTo>
                      <a:pt x="10" y="22"/>
                    </a:lnTo>
                    <a:lnTo>
                      <a:pt x="8" y="16"/>
                    </a:lnTo>
                    <a:lnTo>
                      <a:pt x="8" y="16"/>
                    </a:lnTo>
                    <a:lnTo>
                      <a:pt x="2" y="0"/>
                    </a:lnTo>
                    <a:lnTo>
                      <a:pt x="2" y="0"/>
                    </a:lnTo>
                    <a:lnTo>
                      <a:pt x="0" y="8"/>
                    </a:lnTo>
                    <a:lnTo>
                      <a:pt x="0" y="16"/>
                    </a:lnTo>
                    <a:lnTo>
                      <a:pt x="2" y="22"/>
                    </a:lnTo>
                    <a:lnTo>
                      <a:pt x="8" y="30"/>
                    </a:lnTo>
                    <a:lnTo>
                      <a:pt x="8" y="30"/>
                    </a:lnTo>
                    <a:lnTo>
                      <a:pt x="10" y="22"/>
                    </a:lnTo>
                    <a:lnTo>
                      <a:pt x="1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6" name="Freeform 352"/>
              <p:cNvSpPr/>
              <p:nvPr/>
            </p:nvSpPr>
            <p:spPr bwMode="auto">
              <a:xfrm>
                <a:off x="2433" y="419"/>
                <a:ext cx="12" cy="18"/>
              </a:xfrm>
              <a:custGeom>
                <a:avLst/>
                <a:gdLst/>
                <a:ahLst/>
                <a:cxnLst>
                  <a:cxn ang="0">
                    <a:pos x="8" y="0"/>
                  </a:cxn>
                  <a:cxn ang="0">
                    <a:pos x="8" y="0"/>
                  </a:cxn>
                  <a:cxn ang="0">
                    <a:pos x="0" y="18"/>
                  </a:cxn>
                  <a:cxn ang="0">
                    <a:pos x="0" y="18"/>
                  </a:cxn>
                  <a:cxn ang="0">
                    <a:pos x="10" y="14"/>
                  </a:cxn>
                  <a:cxn ang="0">
                    <a:pos x="10" y="14"/>
                  </a:cxn>
                  <a:cxn ang="0">
                    <a:pos x="12" y="14"/>
                  </a:cxn>
                  <a:cxn ang="0">
                    <a:pos x="12" y="14"/>
                  </a:cxn>
                  <a:cxn ang="0">
                    <a:pos x="12" y="8"/>
                  </a:cxn>
                  <a:cxn ang="0">
                    <a:pos x="12" y="8"/>
                  </a:cxn>
                  <a:cxn ang="0">
                    <a:pos x="8" y="0"/>
                  </a:cxn>
                  <a:cxn ang="0">
                    <a:pos x="8" y="0"/>
                  </a:cxn>
                </a:cxnLst>
                <a:rect l="0" t="0" r="r" b="b"/>
                <a:pathLst>
                  <a:path w="12" h="18">
                    <a:moveTo>
                      <a:pt x="8" y="0"/>
                    </a:moveTo>
                    <a:lnTo>
                      <a:pt x="8" y="0"/>
                    </a:lnTo>
                    <a:lnTo>
                      <a:pt x="0" y="18"/>
                    </a:lnTo>
                    <a:lnTo>
                      <a:pt x="0" y="18"/>
                    </a:lnTo>
                    <a:lnTo>
                      <a:pt x="10" y="14"/>
                    </a:lnTo>
                    <a:lnTo>
                      <a:pt x="10" y="14"/>
                    </a:lnTo>
                    <a:lnTo>
                      <a:pt x="12" y="14"/>
                    </a:lnTo>
                    <a:lnTo>
                      <a:pt x="12" y="14"/>
                    </a:lnTo>
                    <a:lnTo>
                      <a:pt x="12" y="8"/>
                    </a:lnTo>
                    <a:lnTo>
                      <a:pt x="12"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7" name="Freeform 353"/>
              <p:cNvSpPr/>
              <p:nvPr/>
            </p:nvSpPr>
            <p:spPr bwMode="auto">
              <a:xfrm>
                <a:off x="2429" y="435"/>
                <a:ext cx="18" cy="16"/>
              </a:xfrm>
              <a:custGeom>
                <a:avLst/>
                <a:gdLst/>
                <a:ahLst/>
                <a:cxnLst>
                  <a:cxn ang="0">
                    <a:pos x="4" y="6"/>
                  </a:cxn>
                  <a:cxn ang="0">
                    <a:pos x="4" y="6"/>
                  </a:cxn>
                  <a:cxn ang="0">
                    <a:pos x="2" y="8"/>
                  </a:cxn>
                  <a:cxn ang="0">
                    <a:pos x="2" y="10"/>
                  </a:cxn>
                  <a:cxn ang="0">
                    <a:pos x="2" y="10"/>
                  </a:cxn>
                  <a:cxn ang="0">
                    <a:pos x="0" y="16"/>
                  </a:cxn>
                  <a:cxn ang="0">
                    <a:pos x="0" y="16"/>
                  </a:cxn>
                  <a:cxn ang="0">
                    <a:pos x="4" y="14"/>
                  </a:cxn>
                  <a:cxn ang="0">
                    <a:pos x="4" y="14"/>
                  </a:cxn>
                  <a:cxn ang="0">
                    <a:pos x="12" y="10"/>
                  </a:cxn>
                  <a:cxn ang="0">
                    <a:pos x="12" y="10"/>
                  </a:cxn>
                  <a:cxn ang="0">
                    <a:pos x="16" y="8"/>
                  </a:cxn>
                  <a:cxn ang="0">
                    <a:pos x="16" y="8"/>
                  </a:cxn>
                  <a:cxn ang="0">
                    <a:pos x="18" y="4"/>
                  </a:cxn>
                  <a:cxn ang="0">
                    <a:pos x="16" y="0"/>
                  </a:cxn>
                  <a:cxn ang="0">
                    <a:pos x="16" y="0"/>
                  </a:cxn>
                  <a:cxn ang="0">
                    <a:pos x="4" y="6"/>
                  </a:cxn>
                  <a:cxn ang="0">
                    <a:pos x="4" y="6"/>
                  </a:cxn>
                </a:cxnLst>
                <a:rect l="0" t="0" r="r" b="b"/>
                <a:pathLst>
                  <a:path w="18" h="16">
                    <a:moveTo>
                      <a:pt x="4" y="6"/>
                    </a:moveTo>
                    <a:lnTo>
                      <a:pt x="4" y="6"/>
                    </a:lnTo>
                    <a:lnTo>
                      <a:pt x="2" y="8"/>
                    </a:lnTo>
                    <a:lnTo>
                      <a:pt x="2" y="10"/>
                    </a:lnTo>
                    <a:lnTo>
                      <a:pt x="2" y="10"/>
                    </a:lnTo>
                    <a:lnTo>
                      <a:pt x="0" y="16"/>
                    </a:lnTo>
                    <a:lnTo>
                      <a:pt x="0" y="16"/>
                    </a:lnTo>
                    <a:lnTo>
                      <a:pt x="4" y="14"/>
                    </a:lnTo>
                    <a:lnTo>
                      <a:pt x="4" y="14"/>
                    </a:lnTo>
                    <a:lnTo>
                      <a:pt x="12" y="10"/>
                    </a:lnTo>
                    <a:lnTo>
                      <a:pt x="12" y="10"/>
                    </a:lnTo>
                    <a:lnTo>
                      <a:pt x="16" y="8"/>
                    </a:lnTo>
                    <a:lnTo>
                      <a:pt x="16" y="8"/>
                    </a:lnTo>
                    <a:lnTo>
                      <a:pt x="18" y="4"/>
                    </a:lnTo>
                    <a:lnTo>
                      <a:pt x="16" y="0"/>
                    </a:lnTo>
                    <a:lnTo>
                      <a:pt x="16" y="0"/>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8" name="Freeform 354"/>
              <p:cNvSpPr/>
              <p:nvPr/>
            </p:nvSpPr>
            <p:spPr bwMode="auto">
              <a:xfrm>
                <a:off x="2423" y="447"/>
                <a:ext cx="24" cy="16"/>
              </a:xfrm>
              <a:custGeom>
                <a:avLst/>
                <a:gdLst/>
                <a:ahLst/>
                <a:cxnLst>
                  <a:cxn ang="0">
                    <a:pos x="0" y="16"/>
                  </a:cxn>
                  <a:cxn ang="0">
                    <a:pos x="0" y="16"/>
                  </a:cxn>
                  <a:cxn ang="0">
                    <a:pos x="14" y="10"/>
                  </a:cxn>
                  <a:cxn ang="0">
                    <a:pos x="14" y="10"/>
                  </a:cxn>
                  <a:cxn ang="0">
                    <a:pos x="20" y="8"/>
                  </a:cxn>
                  <a:cxn ang="0">
                    <a:pos x="20" y="8"/>
                  </a:cxn>
                  <a:cxn ang="0">
                    <a:pos x="22" y="4"/>
                  </a:cxn>
                  <a:cxn ang="0">
                    <a:pos x="24" y="0"/>
                  </a:cxn>
                  <a:cxn ang="0">
                    <a:pos x="24" y="0"/>
                  </a:cxn>
                  <a:cxn ang="0">
                    <a:pos x="8" y="6"/>
                  </a:cxn>
                  <a:cxn ang="0">
                    <a:pos x="8" y="6"/>
                  </a:cxn>
                  <a:cxn ang="0">
                    <a:pos x="6" y="6"/>
                  </a:cxn>
                  <a:cxn ang="0">
                    <a:pos x="4" y="8"/>
                  </a:cxn>
                  <a:cxn ang="0">
                    <a:pos x="4" y="8"/>
                  </a:cxn>
                  <a:cxn ang="0">
                    <a:pos x="0" y="16"/>
                  </a:cxn>
                  <a:cxn ang="0">
                    <a:pos x="0" y="16"/>
                  </a:cxn>
                </a:cxnLst>
                <a:rect l="0" t="0" r="r" b="b"/>
                <a:pathLst>
                  <a:path w="24" h="16">
                    <a:moveTo>
                      <a:pt x="0" y="16"/>
                    </a:moveTo>
                    <a:lnTo>
                      <a:pt x="0" y="16"/>
                    </a:lnTo>
                    <a:lnTo>
                      <a:pt x="14" y="10"/>
                    </a:lnTo>
                    <a:lnTo>
                      <a:pt x="14" y="10"/>
                    </a:lnTo>
                    <a:lnTo>
                      <a:pt x="20" y="8"/>
                    </a:lnTo>
                    <a:lnTo>
                      <a:pt x="20" y="8"/>
                    </a:lnTo>
                    <a:lnTo>
                      <a:pt x="22" y="4"/>
                    </a:lnTo>
                    <a:lnTo>
                      <a:pt x="24" y="0"/>
                    </a:lnTo>
                    <a:lnTo>
                      <a:pt x="24" y="0"/>
                    </a:lnTo>
                    <a:lnTo>
                      <a:pt x="8" y="6"/>
                    </a:lnTo>
                    <a:lnTo>
                      <a:pt x="8" y="6"/>
                    </a:lnTo>
                    <a:lnTo>
                      <a:pt x="6" y="6"/>
                    </a:lnTo>
                    <a:lnTo>
                      <a:pt x="4" y="8"/>
                    </a:lnTo>
                    <a:lnTo>
                      <a:pt x="4" y="8"/>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9" name="Freeform 355"/>
              <p:cNvSpPr/>
              <p:nvPr/>
            </p:nvSpPr>
            <p:spPr bwMode="auto">
              <a:xfrm>
                <a:off x="2419" y="457"/>
                <a:ext cx="24" cy="18"/>
              </a:xfrm>
              <a:custGeom>
                <a:avLst/>
                <a:gdLst/>
                <a:ahLst/>
                <a:cxnLst>
                  <a:cxn ang="0">
                    <a:pos x="24" y="0"/>
                  </a:cxn>
                  <a:cxn ang="0">
                    <a:pos x="24" y="0"/>
                  </a:cxn>
                  <a:cxn ang="0">
                    <a:pos x="8" y="8"/>
                  </a:cxn>
                  <a:cxn ang="0">
                    <a:pos x="8" y="8"/>
                  </a:cxn>
                  <a:cxn ang="0">
                    <a:pos x="4" y="10"/>
                  </a:cxn>
                  <a:cxn ang="0">
                    <a:pos x="4" y="10"/>
                  </a:cxn>
                  <a:cxn ang="0">
                    <a:pos x="0" y="18"/>
                  </a:cxn>
                  <a:cxn ang="0">
                    <a:pos x="0" y="18"/>
                  </a:cxn>
                  <a:cxn ang="0">
                    <a:pos x="8" y="16"/>
                  </a:cxn>
                  <a:cxn ang="0">
                    <a:pos x="14" y="12"/>
                  </a:cxn>
                  <a:cxn ang="0">
                    <a:pos x="20" y="8"/>
                  </a:cxn>
                  <a:cxn ang="0">
                    <a:pos x="24" y="0"/>
                  </a:cxn>
                  <a:cxn ang="0">
                    <a:pos x="24" y="0"/>
                  </a:cxn>
                </a:cxnLst>
                <a:rect l="0" t="0" r="r" b="b"/>
                <a:pathLst>
                  <a:path w="24" h="18">
                    <a:moveTo>
                      <a:pt x="24" y="0"/>
                    </a:moveTo>
                    <a:lnTo>
                      <a:pt x="24" y="0"/>
                    </a:lnTo>
                    <a:lnTo>
                      <a:pt x="8" y="8"/>
                    </a:lnTo>
                    <a:lnTo>
                      <a:pt x="8" y="8"/>
                    </a:lnTo>
                    <a:lnTo>
                      <a:pt x="4" y="10"/>
                    </a:lnTo>
                    <a:lnTo>
                      <a:pt x="4" y="10"/>
                    </a:lnTo>
                    <a:lnTo>
                      <a:pt x="0" y="18"/>
                    </a:lnTo>
                    <a:lnTo>
                      <a:pt x="0" y="18"/>
                    </a:lnTo>
                    <a:lnTo>
                      <a:pt x="8" y="16"/>
                    </a:lnTo>
                    <a:lnTo>
                      <a:pt x="14" y="12"/>
                    </a:lnTo>
                    <a:lnTo>
                      <a:pt x="20" y="8"/>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0" name="Freeform 356"/>
              <p:cNvSpPr/>
              <p:nvPr/>
            </p:nvSpPr>
            <p:spPr bwMode="auto">
              <a:xfrm>
                <a:off x="2493" y="515"/>
                <a:ext cx="10" cy="20"/>
              </a:xfrm>
              <a:custGeom>
                <a:avLst/>
                <a:gdLst/>
                <a:ahLst/>
                <a:cxnLst>
                  <a:cxn ang="0">
                    <a:pos x="0" y="14"/>
                  </a:cxn>
                  <a:cxn ang="0">
                    <a:pos x="0" y="14"/>
                  </a:cxn>
                  <a:cxn ang="0">
                    <a:pos x="0" y="14"/>
                  </a:cxn>
                  <a:cxn ang="0">
                    <a:pos x="0" y="14"/>
                  </a:cxn>
                  <a:cxn ang="0">
                    <a:pos x="10" y="20"/>
                  </a:cxn>
                  <a:cxn ang="0">
                    <a:pos x="10" y="20"/>
                  </a:cxn>
                  <a:cxn ang="0">
                    <a:pos x="4" y="0"/>
                  </a:cxn>
                  <a:cxn ang="0">
                    <a:pos x="4" y="0"/>
                  </a:cxn>
                  <a:cxn ang="0">
                    <a:pos x="2" y="10"/>
                  </a:cxn>
                  <a:cxn ang="0">
                    <a:pos x="2" y="10"/>
                  </a:cxn>
                  <a:cxn ang="0">
                    <a:pos x="0" y="14"/>
                  </a:cxn>
                  <a:cxn ang="0">
                    <a:pos x="0" y="14"/>
                  </a:cxn>
                </a:cxnLst>
                <a:rect l="0" t="0" r="r" b="b"/>
                <a:pathLst>
                  <a:path w="10" h="20">
                    <a:moveTo>
                      <a:pt x="0" y="14"/>
                    </a:moveTo>
                    <a:lnTo>
                      <a:pt x="0" y="14"/>
                    </a:lnTo>
                    <a:lnTo>
                      <a:pt x="0" y="14"/>
                    </a:lnTo>
                    <a:lnTo>
                      <a:pt x="0" y="14"/>
                    </a:lnTo>
                    <a:lnTo>
                      <a:pt x="10" y="20"/>
                    </a:lnTo>
                    <a:lnTo>
                      <a:pt x="10" y="20"/>
                    </a:lnTo>
                    <a:lnTo>
                      <a:pt x="4" y="0"/>
                    </a:lnTo>
                    <a:lnTo>
                      <a:pt x="4" y="0"/>
                    </a:lnTo>
                    <a:lnTo>
                      <a:pt x="2" y="10"/>
                    </a:lnTo>
                    <a:lnTo>
                      <a:pt x="2" y="1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1" name="Freeform 357"/>
              <p:cNvSpPr/>
              <p:nvPr/>
            </p:nvSpPr>
            <p:spPr bwMode="auto">
              <a:xfrm>
                <a:off x="2489" y="531"/>
                <a:ext cx="16" cy="18"/>
              </a:xfrm>
              <a:custGeom>
                <a:avLst/>
                <a:gdLst/>
                <a:ahLst/>
                <a:cxnLst>
                  <a:cxn ang="0">
                    <a:pos x="0" y="8"/>
                  </a:cxn>
                  <a:cxn ang="0">
                    <a:pos x="0" y="8"/>
                  </a:cxn>
                  <a:cxn ang="0">
                    <a:pos x="6" y="12"/>
                  </a:cxn>
                  <a:cxn ang="0">
                    <a:pos x="6" y="12"/>
                  </a:cxn>
                  <a:cxn ang="0">
                    <a:pos x="12" y="16"/>
                  </a:cxn>
                  <a:cxn ang="0">
                    <a:pos x="12" y="16"/>
                  </a:cxn>
                  <a:cxn ang="0">
                    <a:pos x="16" y="18"/>
                  </a:cxn>
                  <a:cxn ang="0">
                    <a:pos x="16" y="18"/>
                  </a:cxn>
                  <a:cxn ang="0">
                    <a:pos x="16" y="12"/>
                  </a:cxn>
                  <a:cxn ang="0">
                    <a:pos x="16" y="12"/>
                  </a:cxn>
                  <a:cxn ang="0">
                    <a:pos x="14" y="10"/>
                  </a:cxn>
                  <a:cxn ang="0">
                    <a:pos x="14" y="8"/>
                  </a:cxn>
                  <a:cxn ang="0">
                    <a:pos x="14" y="8"/>
                  </a:cxn>
                  <a:cxn ang="0">
                    <a:pos x="2" y="0"/>
                  </a:cxn>
                  <a:cxn ang="0">
                    <a:pos x="2" y="0"/>
                  </a:cxn>
                  <a:cxn ang="0">
                    <a:pos x="2" y="4"/>
                  </a:cxn>
                  <a:cxn ang="0">
                    <a:pos x="0" y="8"/>
                  </a:cxn>
                  <a:cxn ang="0">
                    <a:pos x="0" y="8"/>
                  </a:cxn>
                </a:cxnLst>
                <a:rect l="0" t="0" r="r" b="b"/>
                <a:pathLst>
                  <a:path w="16" h="18">
                    <a:moveTo>
                      <a:pt x="0" y="8"/>
                    </a:moveTo>
                    <a:lnTo>
                      <a:pt x="0" y="8"/>
                    </a:lnTo>
                    <a:lnTo>
                      <a:pt x="6" y="12"/>
                    </a:lnTo>
                    <a:lnTo>
                      <a:pt x="6" y="12"/>
                    </a:lnTo>
                    <a:lnTo>
                      <a:pt x="12" y="16"/>
                    </a:lnTo>
                    <a:lnTo>
                      <a:pt x="12" y="16"/>
                    </a:lnTo>
                    <a:lnTo>
                      <a:pt x="16" y="18"/>
                    </a:lnTo>
                    <a:lnTo>
                      <a:pt x="16" y="18"/>
                    </a:lnTo>
                    <a:lnTo>
                      <a:pt x="16" y="12"/>
                    </a:lnTo>
                    <a:lnTo>
                      <a:pt x="16" y="12"/>
                    </a:lnTo>
                    <a:lnTo>
                      <a:pt x="14" y="10"/>
                    </a:lnTo>
                    <a:lnTo>
                      <a:pt x="14" y="8"/>
                    </a:lnTo>
                    <a:lnTo>
                      <a:pt x="14" y="8"/>
                    </a:lnTo>
                    <a:lnTo>
                      <a:pt x="2" y="0"/>
                    </a:lnTo>
                    <a:lnTo>
                      <a:pt x="2" y="0"/>
                    </a:lnTo>
                    <a:lnTo>
                      <a:pt x="2"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2" name="Freeform 358"/>
              <p:cNvSpPr/>
              <p:nvPr/>
            </p:nvSpPr>
            <p:spPr bwMode="auto">
              <a:xfrm>
                <a:off x="2489" y="543"/>
                <a:ext cx="20" cy="20"/>
              </a:xfrm>
              <a:custGeom>
                <a:avLst/>
                <a:gdLst/>
                <a:ahLst/>
                <a:cxnLst>
                  <a:cxn ang="0">
                    <a:pos x="8" y="12"/>
                  </a:cxn>
                  <a:cxn ang="0">
                    <a:pos x="8" y="12"/>
                  </a:cxn>
                  <a:cxn ang="0">
                    <a:pos x="20" y="20"/>
                  </a:cxn>
                  <a:cxn ang="0">
                    <a:pos x="20" y="20"/>
                  </a:cxn>
                  <a:cxn ang="0">
                    <a:pos x="18" y="12"/>
                  </a:cxn>
                  <a:cxn ang="0">
                    <a:pos x="18" y="12"/>
                  </a:cxn>
                  <a:cxn ang="0">
                    <a:pos x="16" y="10"/>
                  </a:cxn>
                  <a:cxn ang="0">
                    <a:pos x="14" y="8"/>
                  </a:cxn>
                  <a:cxn ang="0">
                    <a:pos x="14" y="8"/>
                  </a:cxn>
                  <a:cxn ang="0">
                    <a:pos x="0" y="0"/>
                  </a:cxn>
                  <a:cxn ang="0">
                    <a:pos x="0" y="0"/>
                  </a:cxn>
                  <a:cxn ang="0">
                    <a:pos x="0" y="4"/>
                  </a:cxn>
                  <a:cxn ang="0">
                    <a:pos x="0" y="8"/>
                  </a:cxn>
                  <a:cxn ang="0">
                    <a:pos x="0" y="8"/>
                  </a:cxn>
                  <a:cxn ang="0">
                    <a:pos x="8" y="12"/>
                  </a:cxn>
                  <a:cxn ang="0">
                    <a:pos x="8" y="12"/>
                  </a:cxn>
                </a:cxnLst>
                <a:rect l="0" t="0" r="r" b="b"/>
                <a:pathLst>
                  <a:path w="20" h="20">
                    <a:moveTo>
                      <a:pt x="8" y="12"/>
                    </a:moveTo>
                    <a:lnTo>
                      <a:pt x="8" y="12"/>
                    </a:lnTo>
                    <a:lnTo>
                      <a:pt x="20" y="20"/>
                    </a:lnTo>
                    <a:lnTo>
                      <a:pt x="20" y="20"/>
                    </a:lnTo>
                    <a:lnTo>
                      <a:pt x="18" y="12"/>
                    </a:lnTo>
                    <a:lnTo>
                      <a:pt x="18" y="12"/>
                    </a:lnTo>
                    <a:lnTo>
                      <a:pt x="16" y="10"/>
                    </a:lnTo>
                    <a:lnTo>
                      <a:pt x="14" y="8"/>
                    </a:lnTo>
                    <a:lnTo>
                      <a:pt x="14" y="8"/>
                    </a:lnTo>
                    <a:lnTo>
                      <a:pt x="0" y="0"/>
                    </a:lnTo>
                    <a:lnTo>
                      <a:pt x="0" y="0"/>
                    </a:lnTo>
                    <a:lnTo>
                      <a:pt x="0" y="4"/>
                    </a:lnTo>
                    <a:lnTo>
                      <a:pt x="0" y="8"/>
                    </a:lnTo>
                    <a:lnTo>
                      <a:pt x="0" y="8"/>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3" name="Freeform 359"/>
              <p:cNvSpPr/>
              <p:nvPr/>
            </p:nvSpPr>
            <p:spPr bwMode="auto">
              <a:xfrm>
                <a:off x="2489" y="553"/>
                <a:ext cx="22" cy="22"/>
              </a:xfrm>
              <a:custGeom>
                <a:avLst/>
                <a:gdLst/>
                <a:ahLst/>
                <a:cxnLst>
                  <a:cxn ang="0">
                    <a:pos x="22" y="22"/>
                  </a:cxn>
                  <a:cxn ang="0">
                    <a:pos x="22" y="22"/>
                  </a:cxn>
                  <a:cxn ang="0">
                    <a:pos x="20" y="14"/>
                  </a:cxn>
                  <a:cxn ang="0">
                    <a:pos x="20" y="14"/>
                  </a:cxn>
                  <a:cxn ang="0">
                    <a:pos x="16" y="10"/>
                  </a:cxn>
                  <a:cxn ang="0">
                    <a:pos x="16" y="10"/>
                  </a:cxn>
                  <a:cxn ang="0">
                    <a:pos x="0" y="0"/>
                  </a:cxn>
                  <a:cxn ang="0">
                    <a:pos x="0" y="0"/>
                  </a:cxn>
                  <a:cxn ang="0">
                    <a:pos x="4" y="8"/>
                  </a:cxn>
                  <a:cxn ang="0">
                    <a:pos x="8" y="14"/>
                  </a:cxn>
                  <a:cxn ang="0">
                    <a:pos x="14" y="20"/>
                  </a:cxn>
                  <a:cxn ang="0">
                    <a:pos x="22" y="22"/>
                  </a:cxn>
                  <a:cxn ang="0">
                    <a:pos x="22" y="22"/>
                  </a:cxn>
                </a:cxnLst>
                <a:rect l="0" t="0" r="r" b="b"/>
                <a:pathLst>
                  <a:path w="22" h="22">
                    <a:moveTo>
                      <a:pt x="22" y="22"/>
                    </a:moveTo>
                    <a:lnTo>
                      <a:pt x="22" y="22"/>
                    </a:lnTo>
                    <a:lnTo>
                      <a:pt x="20" y="14"/>
                    </a:lnTo>
                    <a:lnTo>
                      <a:pt x="20" y="14"/>
                    </a:lnTo>
                    <a:lnTo>
                      <a:pt x="16" y="10"/>
                    </a:lnTo>
                    <a:lnTo>
                      <a:pt x="16" y="10"/>
                    </a:lnTo>
                    <a:lnTo>
                      <a:pt x="0" y="0"/>
                    </a:lnTo>
                    <a:lnTo>
                      <a:pt x="0" y="0"/>
                    </a:lnTo>
                    <a:lnTo>
                      <a:pt x="4" y="8"/>
                    </a:lnTo>
                    <a:lnTo>
                      <a:pt x="8" y="14"/>
                    </a:lnTo>
                    <a:lnTo>
                      <a:pt x="14" y="20"/>
                    </a:lnTo>
                    <a:lnTo>
                      <a:pt x="22" y="22"/>
                    </a:lnTo>
                    <a:lnTo>
                      <a:pt x="22"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4" name="Freeform 360"/>
              <p:cNvSpPr/>
              <p:nvPr/>
            </p:nvSpPr>
            <p:spPr bwMode="auto">
              <a:xfrm>
                <a:off x="2501" y="515"/>
                <a:ext cx="10" cy="20"/>
              </a:xfrm>
              <a:custGeom>
                <a:avLst/>
                <a:gdLst/>
                <a:ahLst/>
                <a:cxnLst>
                  <a:cxn ang="0">
                    <a:pos x="10" y="10"/>
                  </a:cxn>
                  <a:cxn ang="0">
                    <a:pos x="10" y="10"/>
                  </a:cxn>
                  <a:cxn ang="0">
                    <a:pos x="6" y="6"/>
                  </a:cxn>
                  <a:cxn ang="0">
                    <a:pos x="6" y="6"/>
                  </a:cxn>
                  <a:cxn ang="0">
                    <a:pos x="0" y="0"/>
                  </a:cxn>
                  <a:cxn ang="0">
                    <a:pos x="0" y="0"/>
                  </a:cxn>
                  <a:cxn ang="0">
                    <a:pos x="4" y="20"/>
                  </a:cxn>
                  <a:cxn ang="0">
                    <a:pos x="4" y="20"/>
                  </a:cxn>
                  <a:cxn ang="0">
                    <a:pos x="10" y="10"/>
                  </a:cxn>
                  <a:cxn ang="0">
                    <a:pos x="10" y="10"/>
                  </a:cxn>
                  <a:cxn ang="0">
                    <a:pos x="10" y="10"/>
                  </a:cxn>
                  <a:cxn ang="0">
                    <a:pos x="10" y="10"/>
                  </a:cxn>
                </a:cxnLst>
                <a:rect l="0" t="0" r="r" b="b"/>
                <a:pathLst>
                  <a:path w="10" h="20">
                    <a:moveTo>
                      <a:pt x="10" y="10"/>
                    </a:moveTo>
                    <a:lnTo>
                      <a:pt x="10" y="10"/>
                    </a:lnTo>
                    <a:lnTo>
                      <a:pt x="6" y="6"/>
                    </a:lnTo>
                    <a:lnTo>
                      <a:pt x="6" y="6"/>
                    </a:lnTo>
                    <a:lnTo>
                      <a:pt x="0" y="0"/>
                    </a:lnTo>
                    <a:lnTo>
                      <a:pt x="0" y="0"/>
                    </a:lnTo>
                    <a:lnTo>
                      <a:pt x="4" y="20"/>
                    </a:lnTo>
                    <a:lnTo>
                      <a:pt x="4" y="20"/>
                    </a:lnTo>
                    <a:lnTo>
                      <a:pt x="10" y="10"/>
                    </a:lnTo>
                    <a:lnTo>
                      <a:pt x="10" y="10"/>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5" name="Freeform 361"/>
              <p:cNvSpPr/>
              <p:nvPr/>
            </p:nvSpPr>
            <p:spPr bwMode="auto">
              <a:xfrm>
                <a:off x="2507" y="527"/>
                <a:ext cx="12" cy="22"/>
              </a:xfrm>
              <a:custGeom>
                <a:avLst/>
                <a:gdLst/>
                <a:ahLst/>
                <a:cxnLst>
                  <a:cxn ang="0">
                    <a:pos x="2" y="22"/>
                  </a:cxn>
                  <a:cxn ang="0">
                    <a:pos x="2" y="22"/>
                  </a:cxn>
                  <a:cxn ang="0">
                    <a:pos x="4" y="18"/>
                  </a:cxn>
                  <a:cxn ang="0">
                    <a:pos x="4" y="18"/>
                  </a:cxn>
                  <a:cxn ang="0">
                    <a:pos x="8" y="10"/>
                  </a:cxn>
                  <a:cxn ang="0">
                    <a:pos x="8" y="10"/>
                  </a:cxn>
                  <a:cxn ang="0">
                    <a:pos x="12" y="6"/>
                  </a:cxn>
                  <a:cxn ang="0">
                    <a:pos x="12" y="6"/>
                  </a:cxn>
                  <a:cxn ang="0">
                    <a:pos x="10" y="2"/>
                  </a:cxn>
                  <a:cxn ang="0">
                    <a:pos x="6" y="0"/>
                  </a:cxn>
                  <a:cxn ang="0">
                    <a:pos x="6" y="0"/>
                  </a:cxn>
                  <a:cxn ang="0">
                    <a:pos x="0" y="10"/>
                  </a:cxn>
                  <a:cxn ang="0">
                    <a:pos x="0" y="10"/>
                  </a:cxn>
                  <a:cxn ang="0">
                    <a:pos x="0" y="14"/>
                  </a:cxn>
                  <a:cxn ang="0">
                    <a:pos x="0" y="16"/>
                  </a:cxn>
                  <a:cxn ang="0">
                    <a:pos x="0" y="16"/>
                  </a:cxn>
                  <a:cxn ang="0">
                    <a:pos x="2" y="22"/>
                  </a:cxn>
                  <a:cxn ang="0">
                    <a:pos x="2" y="22"/>
                  </a:cxn>
                </a:cxnLst>
                <a:rect l="0" t="0" r="r" b="b"/>
                <a:pathLst>
                  <a:path w="12" h="22">
                    <a:moveTo>
                      <a:pt x="2" y="22"/>
                    </a:moveTo>
                    <a:lnTo>
                      <a:pt x="2" y="22"/>
                    </a:lnTo>
                    <a:lnTo>
                      <a:pt x="4" y="18"/>
                    </a:lnTo>
                    <a:lnTo>
                      <a:pt x="4" y="18"/>
                    </a:lnTo>
                    <a:lnTo>
                      <a:pt x="8" y="10"/>
                    </a:lnTo>
                    <a:lnTo>
                      <a:pt x="8" y="10"/>
                    </a:lnTo>
                    <a:lnTo>
                      <a:pt x="12" y="6"/>
                    </a:lnTo>
                    <a:lnTo>
                      <a:pt x="12" y="6"/>
                    </a:lnTo>
                    <a:lnTo>
                      <a:pt x="10" y="2"/>
                    </a:lnTo>
                    <a:lnTo>
                      <a:pt x="6" y="0"/>
                    </a:lnTo>
                    <a:lnTo>
                      <a:pt x="6" y="0"/>
                    </a:lnTo>
                    <a:lnTo>
                      <a:pt x="0" y="10"/>
                    </a:lnTo>
                    <a:lnTo>
                      <a:pt x="0" y="10"/>
                    </a:lnTo>
                    <a:lnTo>
                      <a:pt x="0" y="14"/>
                    </a:lnTo>
                    <a:lnTo>
                      <a:pt x="0" y="16"/>
                    </a:lnTo>
                    <a:lnTo>
                      <a:pt x="0" y="16"/>
                    </a:lnTo>
                    <a:lnTo>
                      <a:pt x="2" y="22"/>
                    </a:lnTo>
                    <a:lnTo>
                      <a:pt x="2"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6" name="Freeform 362"/>
              <p:cNvSpPr/>
              <p:nvPr/>
            </p:nvSpPr>
            <p:spPr bwMode="auto">
              <a:xfrm>
                <a:off x="2511" y="535"/>
                <a:ext cx="12" cy="26"/>
              </a:xfrm>
              <a:custGeom>
                <a:avLst/>
                <a:gdLst/>
                <a:ahLst/>
                <a:cxnLst>
                  <a:cxn ang="0">
                    <a:pos x="8" y="14"/>
                  </a:cxn>
                  <a:cxn ang="0">
                    <a:pos x="8" y="14"/>
                  </a:cxn>
                  <a:cxn ang="0">
                    <a:pos x="12" y="8"/>
                  </a:cxn>
                  <a:cxn ang="0">
                    <a:pos x="12" y="8"/>
                  </a:cxn>
                  <a:cxn ang="0">
                    <a:pos x="12" y="4"/>
                  </a:cxn>
                  <a:cxn ang="0">
                    <a:pos x="10" y="0"/>
                  </a:cxn>
                  <a:cxn ang="0">
                    <a:pos x="10" y="0"/>
                  </a:cxn>
                  <a:cxn ang="0">
                    <a:pos x="0" y="14"/>
                  </a:cxn>
                  <a:cxn ang="0">
                    <a:pos x="0" y="14"/>
                  </a:cxn>
                  <a:cxn ang="0">
                    <a:pos x="0" y="16"/>
                  </a:cxn>
                  <a:cxn ang="0">
                    <a:pos x="0" y="18"/>
                  </a:cxn>
                  <a:cxn ang="0">
                    <a:pos x="0" y="18"/>
                  </a:cxn>
                  <a:cxn ang="0">
                    <a:pos x="2" y="26"/>
                  </a:cxn>
                  <a:cxn ang="0">
                    <a:pos x="2" y="26"/>
                  </a:cxn>
                  <a:cxn ang="0">
                    <a:pos x="8" y="14"/>
                  </a:cxn>
                  <a:cxn ang="0">
                    <a:pos x="8" y="14"/>
                  </a:cxn>
                </a:cxnLst>
                <a:rect l="0" t="0" r="r" b="b"/>
                <a:pathLst>
                  <a:path w="12" h="26">
                    <a:moveTo>
                      <a:pt x="8" y="14"/>
                    </a:moveTo>
                    <a:lnTo>
                      <a:pt x="8" y="14"/>
                    </a:lnTo>
                    <a:lnTo>
                      <a:pt x="12" y="8"/>
                    </a:lnTo>
                    <a:lnTo>
                      <a:pt x="12" y="8"/>
                    </a:lnTo>
                    <a:lnTo>
                      <a:pt x="12" y="4"/>
                    </a:lnTo>
                    <a:lnTo>
                      <a:pt x="10" y="0"/>
                    </a:lnTo>
                    <a:lnTo>
                      <a:pt x="10" y="0"/>
                    </a:lnTo>
                    <a:lnTo>
                      <a:pt x="0" y="14"/>
                    </a:lnTo>
                    <a:lnTo>
                      <a:pt x="0" y="14"/>
                    </a:lnTo>
                    <a:lnTo>
                      <a:pt x="0" y="16"/>
                    </a:lnTo>
                    <a:lnTo>
                      <a:pt x="0" y="18"/>
                    </a:lnTo>
                    <a:lnTo>
                      <a:pt x="0" y="18"/>
                    </a:lnTo>
                    <a:lnTo>
                      <a:pt x="2" y="26"/>
                    </a:lnTo>
                    <a:lnTo>
                      <a:pt x="2" y="26"/>
                    </a:lnTo>
                    <a:lnTo>
                      <a:pt x="8" y="14"/>
                    </a:lnTo>
                    <a:lnTo>
                      <a:pt x="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7" name="Freeform 363"/>
              <p:cNvSpPr/>
              <p:nvPr/>
            </p:nvSpPr>
            <p:spPr bwMode="auto">
              <a:xfrm>
                <a:off x="2513" y="545"/>
                <a:ext cx="14" cy="28"/>
              </a:xfrm>
              <a:custGeom>
                <a:avLst/>
                <a:gdLst/>
                <a:ahLst/>
                <a:cxnLst>
                  <a:cxn ang="0">
                    <a:pos x="12" y="0"/>
                  </a:cxn>
                  <a:cxn ang="0">
                    <a:pos x="12" y="0"/>
                  </a:cxn>
                  <a:cxn ang="0">
                    <a:pos x="4" y="16"/>
                  </a:cxn>
                  <a:cxn ang="0">
                    <a:pos x="4" y="16"/>
                  </a:cxn>
                  <a:cxn ang="0">
                    <a:pos x="0" y="20"/>
                  </a:cxn>
                  <a:cxn ang="0">
                    <a:pos x="0" y="20"/>
                  </a:cxn>
                  <a:cxn ang="0">
                    <a:pos x="2" y="28"/>
                  </a:cxn>
                  <a:cxn ang="0">
                    <a:pos x="2" y="28"/>
                  </a:cxn>
                  <a:cxn ang="0">
                    <a:pos x="8" y="22"/>
                  </a:cxn>
                  <a:cxn ang="0">
                    <a:pos x="12" y="16"/>
                  </a:cxn>
                  <a:cxn ang="0">
                    <a:pos x="14" y="8"/>
                  </a:cxn>
                  <a:cxn ang="0">
                    <a:pos x="12" y="0"/>
                  </a:cxn>
                  <a:cxn ang="0">
                    <a:pos x="12" y="0"/>
                  </a:cxn>
                </a:cxnLst>
                <a:rect l="0" t="0" r="r" b="b"/>
                <a:pathLst>
                  <a:path w="14" h="28">
                    <a:moveTo>
                      <a:pt x="12" y="0"/>
                    </a:moveTo>
                    <a:lnTo>
                      <a:pt x="12" y="0"/>
                    </a:lnTo>
                    <a:lnTo>
                      <a:pt x="4" y="16"/>
                    </a:lnTo>
                    <a:lnTo>
                      <a:pt x="4" y="16"/>
                    </a:lnTo>
                    <a:lnTo>
                      <a:pt x="0" y="20"/>
                    </a:lnTo>
                    <a:lnTo>
                      <a:pt x="0" y="20"/>
                    </a:lnTo>
                    <a:lnTo>
                      <a:pt x="2" y="28"/>
                    </a:lnTo>
                    <a:lnTo>
                      <a:pt x="2" y="28"/>
                    </a:lnTo>
                    <a:lnTo>
                      <a:pt x="8" y="22"/>
                    </a:lnTo>
                    <a:lnTo>
                      <a:pt x="12" y="16"/>
                    </a:lnTo>
                    <a:lnTo>
                      <a:pt x="14" y="8"/>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8" name="Freeform 364"/>
              <p:cNvSpPr/>
              <p:nvPr/>
            </p:nvSpPr>
            <p:spPr bwMode="auto">
              <a:xfrm>
                <a:off x="2635" y="675"/>
                <a:ext cx="18" cy="26"/>
              </a:xfrm>
              <a:custGeom>
                <a:avLst/>
                <a:gdLst/>
                <a:ahLst/>
                <a:cxnLst>
                  <a:cxn ang="0">
                    <a:pos x="18" y="0"/>
                  </a:cxn>
                  <a:cxn ang="0">
                    <a:pos x="18" y="0"/>
                  </a:cxn>
                  <a:cxn ang="0">
                    <a:pos x="12" y="4"/>
                  </a:cxn>
                  <a:cxn ang="0">
                    <a:pos x="6" y="6"/>
                  </a:cxn>
                  <a:cxn ang="0">
                    <a:pos x="6" y="6"/>
                  </a:cxn>
                  <a:cxn ang="0">
                    <a:pos x="0" y="10"/>
                  </a:cxn>
                  <a:cxn ang="0">
                    <a:pos x="0" y="10"/>
                  </a:cxn>
                  <a:cxn ang="0">
                    <a:pos x="0" y="12"/>
                  </a:cxn>
                  <a:cxn ang="0">
                    <a:pos x="0" y="12"/>
                  </a:cxn>
                  <a:cxn ang="0">
                    <a:pos x="6" y="26"/>
                  </a:cxn>
                  <a:cxn ang="0">
                    <a:pos x="6" y="26"/>
                  </a:cxn>
                  <a:cxn ang="0">
                    <a:pos x="18" y="0"/>
                  </a:cxn>
                  <a:cxn ang="0">
                    <a:pos x="18" y="0"/>
                  </a:cxn>
                </a:cxnLst>
                <a:rect l="0" t="0" r="r" b="b"/>
                <a:pathLst>
                  <a:path w="18" h="26">
                    <a:moveTo>
                      <a:pt x="18" y="0"/>
                    </a:moveTo>
                    <a:lnTo>
                      <a:pt x="18" y="0"/>
                    </a:lnTo>
                    <a:lnTo>
                      <a:pt x="12" y="4"/>
                    </a:lnTo>
                    <a:lnTo>
                      <a:pt x="6" y="6"/>
                    </a:lnTo>
                    <a:lnTo>
                      <a:pt x="6" y="6"/>
                    </a:lnTo>
                    <a:lnTo>
                      <a:pt x="0" y="10"/>
                    </a:lnTo>
                    <a:lnTo>
                      <a:pt x="0" y="10"/>
                    </a:lnTo>
                    <a:lnTo>
                      <a:pt x="0" y="12"/>
                    </a:lnTo>
                    <a:lnTo>
                      <a:pt x="0" y="12"/>
                    </a:lnTo>
                    <a:lnTo>
                      <a:pt x="6" y="26"/>
                    </a:lnTo>
                    <a:lnTo>
                      <a:pt x="6" y="26"/>
                    </a:lnTo>
                    <a:lnTo>
                      <a:pt x="18" y="0"/>
                    </a:lnTo>
                    <a:lnTo>
                      <a:pt x="1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9" name="Freeform 365"/>
              <p:cNvSpPr/>
              <p:nvPr/>
            </p:nvSpPr>
            <p:spPr bwMode="auto">
              <a:xfrm>
                <a:off x="2623" y="687"/>
                <a:ext cx="16" cy="34"/>
              </a:xfrm>
              <a:custGeom>
                <a:avLst/>
                <a:gdLst/>
                <a:ahLst/>
                <a:cxnLst>
                  <a:cxn ang="0">
                    <a:pos x="0" y="8"/>
                  </a:cxn>
                  <a:cxn ang="0">
                    <a:pos x="0" y="8"/>
                  </a:cxn>
                  <a:cxn ang="0">
                    <a:pos x="2" y="16"/>
                  </a:cxn>
                  <a:cxn ang="0">
                    <a:pos x="2" y="16"/>
                  </a:cxn>
                  <a:cxn ang="0">
                    <a:pos x="6" y="28"/>
                  </a:cxn>
                  <a:cxn ang="0">
                    <a:pos x="6" y="28"/>
                  </a:cxn>
                  <a:cxn ang="0">
                    <a:pos x="8" y="34"/>
                  </a:cxn>
                  <a:cxn ang="0">
                    <a:pos x="8" y="34"/>
                  </a:cxn>
                  <a:cxn ang="0">
                    <a:pos x="12" y="26"/>
                  </a:cxn>
                  <a:cxn ang="0">
                    <a:pos x="12" y="26"/>
                  </a:cxn>
                  <a:cxn ang="0">
                    <a:pos x="14" y="22"/>
                  </a:cxn>
                  <a:cxn ang="0">
                    <a:pos x="16" y="18"/>
                  </a:cxn>
                  <a:cxn ang="0">
                    <a:pos x="16" y="18"/>
                  </a:cxn>
                  <a:cxn ang="0">
                    <a:pos x="10" y="0"/>
                  </a:cxn>
                  <a:cxn ang="0">
                    <a:pos x="10" y="0"/>
                  </a:cxn>
                  <a:cxn ang="0">
                    <a:pos x="4" y="4"/>
                  </a:cxn>
                  <a:cxn ang="0">
                    <a:pos x="2" y="6"/>
                  </a:cxn>
                  <a:cxn ang="0">
                    <a:pos x="0" y="8"/>
                  </a:cxn>
                  <a:cxn ang="0">
                    <a:pos x="0" y="8"/>
                  </a:cxn>
                </a:cxnLst>
                <a:rect l="0" t="0" r="r" b="b"/>
                <a:pathLst>
                  <a:path w="16" h="34">
                    <a:moveTo>
                      <a:pt x="0" y="8"/>
                    </a:moveTo>
                    <a:lnTo>
                      <a:pt x="0" y="8"/>
                    </a:lnTo>
                    <a:lnTo>
                      <a:pt x="2" y="16"/>
                    </a:lnTo>
                    <a:lnTo>
                      <a:pt x="2" y="16"/>
                    </a:lnTo>
                    <a:lnTo>
                      <a:pt x="6" y="28"/>
                    </a:lnTo>
                    <a:lnTo>
                      <a:pt x="6" y="28"/>
                    </a:lnTo>
                    <a:lnTo>
                      <a:pt x="8" y="34"/>
                    </a:lnTo>
                    <a:lnTo>
                      <a:pt x="8" y="34"/>
                    </a:lnTo>
                    <a:lnTo>
                      <a:pt x="12" y="26"/>
                    </a:lnTo>
                    <a:lnTo>
                      <a:pt x="12" y="26"/>
                    </a:lnTo>
                    <a:lnTo>
                      <a:pt x="14" y="22"/>
                    </a:lnTo>
                    <a:lnTo>
                      <a:pt x="16" y="18"/>
                    </a:lnTo>
                    <a:lnTo>
                      <a:pt x="16" y="18"/>
                    </a:lnTo>
                    <a:lnTo>
                      <a:pt x="10" y="0"/>
                    </a:lnTo>
                    <a:lnTo>
                      <a:pt x="10" y="0"/>
                    </a:lnTo>
                    <a:lnTo>
                      <a:pt x="4" y="4"/>
                    </a:lnTo>
                    <a:lnTo>
                      <a:pt x="2" y="6"/>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0" name="Freeform 366"/>
              <p:cNvSpPr/>
              <p:nvPr/>
            </p:nvSpPr>
            <p:spPr bwMode="auto">
              <a:xfrm>
                <a:off x="2613" y="697"/>
                <a:ext cx="16" cy="40"/>
              </a:xfrm>
              <a:custGeom>
                <a:avLst/>
                <a:gdLst/>
                <a:ahLst/>
                <a:cxnLst>
                  <a:cxn ang="0">
                    <a:pos x="16" y="30"/>
                  </a:cxn>
                  <a:cxn ang="0">
                    <a:pos x="16" y="30"/>
                  </a:cxn>
                  <a:cxn ang="0">
                    <a:pos x="16" y="26"/>
                  </a:cxn>
                  <a:cxn ang="0">
                    <a:pos x="14" y="24"/>
                  </a:cxn>
                  <a:cxn ang="0">
                    <a:pos x="14" y="24"/>
                  </a:cxn>
                  <a:cxn ang="0">
                    <a:pos x="6" y="0"/>
                  </a:cxn>
                  <a:cxn ang="0">
                    <a:pos x="6" y="0"/>
                  </a:cxn>
                  <a:cxn ang="0">
                    <a:pos x="2" y="6"/>
                  </a:cxn>
                  <a:cxn ang="0">
                    <a:pos x="0" y="8"/>
                  </a:cxn>
                  <a:cxn ang="0">
                    <a:pos x="0" y="12"/>
                  </a:cxn>
                  <a:cxn ang="0">
                    <a:pos x="0" y="12"/>
                  </a:cxn>
                  <a:cxn ang="0">
                    <a:pos x="4" y="22"/>
                  </a:cxn>
                  <a:cxn ang="0">
                    <a:pos x="4" y="22"/>
                  </a:cxn>
                  <a:cxn ang="0">
                    <a:pos x="10" y="40"/>
                  </a:cxn>
                  <a:cxn ang="0">
                    <a:pos x="10" y="40"/>
                  </a:cxn>
                  <a:cxn ang="0">
                    <a:pos x="16" y="30"/>
                  </a:cxn>
                  <a:cxn ang="0">
                    <a:pos x="16" y="30"/>
                  </a:cxn>
                </a:cxnLst>
                <a:rect l="0" t="0" r="r" b="b"/>
                <a:pathLst>
                  <a:path w="16" h="40">
                    <a:moveTo>
                      <a:pt x="16" y="30"/>
                    </a:moveTo>
                    <a:lnTo>
                      <a:pt x="16" y="30"/>
                    </a:lnTo>
                    <a:lnTo>
                      <a:pt x="16" y="26"/>
                    </a:lnTo>
                    <a:lnTo>
                      <a:pt x="14" y="24"/>
                    </a:lnTo>
                    <a:lnTo>
                      <a:pt x="14" y="24"/>
                    </a:lnTo>
                    <a:lnTo>
                      <a:pt x="6" y="0"/>
                    </a:lnTo>
                    <a:lnTo>
                      <a:pt x="6" y="0"/>
                    </a:lnTo>
                    <a:lnTo>
                      <a:pt x="2" y="6"/>
                    </a:lnTo>
                    <a:lnTo>
                      <a:pt x="0" y="8"/>
                    </a:lnTo>
                    <a:lnTo>
                      <a:pt x="0" y="12"/>
                    </a:lnTo>
                    <a:lnTo>
                      <a:pt x="0" y="12"/>
                    </a:lnTo>
                    <a:lnTo>
                      <a:pt x="4" y="22"/>
                    </a:lnTo>
                    <a:lnTo>
                      <a:pt x="4" y="22"/>
                    </a:lnTo>
                    <a:lnTo>
                      <a:pt x="10" y="40"/>
                    </a:lnTo>
                    <a:lnTo>
                      <a:pt x="10" y="40"/>
                    </a:lnTo>
                    <a:lnTo>
                      <a:pt x="16" y="30"/>
                    </a:lnTo>
                    <a:lnTo>
                      <a:pt x="1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1" name="Freeform 367"/>
              <p:cNvSpPr/>
              <p:nvPr/>
            </p:nvSpPr>
            <p:spPr bwMode="auto">
              <a:xfrm>
                <a:off x="2607" y="711"/>
                <a:ext cx="14" cy="42"/>
              </a:xfrm>
              <a:custGeom>
                <a:avLst/>
                <a:gdLst/>
                <a:ahLst/>
                <a:cxnLst>
                  <a:cxn ang="0">
                    <a:pos x="14" y="32"/>
                  </a:cxn>
                  <a:cxn ang="0">
                    <a:pos x="14" y="32"/>
                  </a:cxn>
                  <a:cxn ang="0">
                    <a:pos x="14" y="28"/>
                  </a:cxn>
                  <a:cxn ang="0">
                    <a:pos x="12" y="24"/>
                  </a:cxn>
                  <a:cxn ang="0">
                    <a:pos x="12" y="24"/>
                  </a:cxn>
                  <a:cxn ang="0">
                    <a:pos x="4" y="0"/>
                  </a:cxn>
                  <a:cxn ang="0">
                    <a:pos x="4" y="0"/>
                  </a:cxn>
                  <a:cxn ang="0">
                    <a:pos x="0" y="10"/>
                  </a:cxn>
                  <a:cxn ang="0">
                    <a:pos x="0" y="22"/>
                  </a:cxn>
                  <a:cxn ang="0">
                    <a:pos x="4" y="32"/>
                  </a:cxn>
                  <a:cxn ang="0">
                    <a:pos x="10" y="42"/>
                  </a:cxn>
                  <a:cxn ang="0">
                    <a:pos x="10" y="42"/>
                  </a:cxn>
                  <a:cxn ang="0">
                    <a:pos x="14" y="32"/>
                  </a:cxn>
                  <a:cxn ang="0">
                    <a:pos x="14" y="32"/>
                  </a:cxn>
                </a:cxnLst>
                <a:rect l="0" t="0" r="r" b="b"/>
                <a:pathLst>
                  <a:path w="14" h="42">
                    <a:moveTo>
                      <a:pt x="14" y="32"/>
                    </a:moveTo>
                    <a:lnTo>
                      <a:pt x="14" y="32"/>
                    </a:lnTo>
                    <a:lnTo>
                      <a:pt x="14" y="28"/>
                    </a:lnTo>
                    <a:lnTo>
                      <a:pt x="12" y="24"/>
                    </a:lnTo>
                    <a:lnTo>
                      <a:pt x="12" y="24"/>
                    </a:lnTo>
                    <a:lnTo>
                      <a:pt x="4" y="0"/>
                    </a:lnTo>
                    <a:lnTo>
                      <a:pt x="4" y="0"/>
                    </a:lnTo>
                    <a:lnTo>
                      <a:pt x="0" y="10"/>
                    </a:lnTo>
                    <a:lnTo>
                      <a:pt x="0" y="22"/>
                    </a:lnTo>
                    <a:lnTo>
                      <a:pt x="4" y="32"/>
                    </a:lnTo>
                    <a:lnTo>
                      <a:pt x="10" y="42"/>
                    </a:lnTo>
                    <a:lnTo>
                      <a:pt x="10" y="42"/>
                    </a:lnTo>
                    <a:lnTo>
                      <a:pt x="14" y="32"/>
                    </a:lnTo>
                    <a:lnTo>
                      <a:pt x="14"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2" name="Freeform 368"/>
              <p:cNvSpPr/>
              <p:nvPr/>
            </p:nvSpPr>
            <p:spPr bwMode="auto">
              <a:xfrm>
                <a:off x="2645" y="677"/>
                <a:ext cx="16" cy="26"/>
              </a:xfrm>
              <a:custGeom>
                <a:avLst/>
                <a:gdLst/>
                <a:ahLst/>
                <a:cxnLst>
                  <a:cxn ang="0">
                    <a:pos x="16" y="20"/>
                  </a:cxn>
                  <a:cxn ang="0">
                    <a:pos x="16" y="20"/>
                  </a:cxn>
                  <a:cxn ang="0">
                    <a:pos x="14" y="12"/>
                  </a:cxn>
                  <a:cxn ang="0">
                    <a:pos x="14" y="12"/>
                  </a:cxn>
                  <a:cxn ang="0">
                    <a:pos x="12" y="6"/>
                  </a:cxn>
                  <a:cxn ang="0">
                    <a:pos x="12" y="0"/>
                  </a:cxn>
                  <a:cxn ang="0">
                    <a:pos x="12" y="0"/>
                  </a:cxn>
                  <a:cxn ang="0">
                    <a:pos x="0" y="26"/>
                  </a:cxn>
                  <a:cxn ang="0">
                    <a:pos x="0" y="26"/>
                  </a:cxn>
                  <a:cxn ang="0">
                    <a:pos x="14" y="20"/>
                  </a:cxn>
                  <a:cxn ang="0">
                    <a:pos x="14" y="20"/>
                  </a:cxn>
                  <a:cxn ang="0">
                    <a:pos x="16" y="20"/>
                  </a:cxn>
                  <a:cxn ang="0">
                    <a:pos x="16" y="20"/>
                  </a:cxn>
                </a:cxnLst>
                <a:rect l="0" t="0" r="r" b="b"/>
                <a:pathLst>
                  <a:path w="16" h="26">
                    <a:moveTo>
                      <a:pt x="16" y="20"/>
                    </a:moveTo>
                    <a:lnTo>
                      <a:pt x="16" y="20"/>
                    </a:lnTo>
                    <a:lnTo>
                      <a:pt x="14" y="12"/>
                    </a:lnTo>
                    <a:lnTo>
                      <a:pt x="14" y="12"/>
                    </a:lnTo>
                    <a:lnTo>
                      <a:pt x="12" y="6"/>
                    </a:lnTo>
                    <a:lnTo>
                      <a:pt x="12" y="0"/>
                    </a:lnTo>
                    <a:lnTo>
                      <a:pt x="12" y="0"/>
                    </a:lnTo>
                    <a:lnTo>
                      <a:pt x="0" y="26"/>
                    </a:lnTo>
                    <a:lnTo>
                      <a:pt x="0" y="26"/>
                    </a:lnTo>
                    <a:lnTo>
                      <a:pt x="14" y="20"/>
                    </a:lnTo>
                    <a:lnTo>
                      <a:pt x="14" y="20"/>
                    </a:lnTo>
                    <a:lnTo>
                      <a:pt x="16" y="20"/>
                    </a:lnTo>
                    <a:lnTo>
                      <a:pt x="1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3" name="Freeform 369"/>
              <p:cNvSpPr/>
              <p:nvPr/>
            </p:nvSpPr>
            <p:spPr bwMode="auto">
              <a:xfrm>
                <a:off x="2637" y="701"/>
                <a:ext cx="26" cy="22"/>
              </a:xfrm>
              <a:custGeom>
                <a:avLst/>
                <a:gdLst/>
                <a:ahLst/>
                <a:cxnLst>
                  <a:cxn ang="0">
                    <a:pos x="24" y="0"/>
                  </a:cxn>
                  <a:cxn ang="0">
                    <a:pos x="24" y="0"/>
                  </a:cxn>
                  <a:cxn ang="0">
                    <a:pos x="6" y="6"/>
                  </a:cxn>
                  <a:cxn ang="0">
                    <a:pos x="6" y="6"/>
                  </a:cxn>
                  <a:cxn ang="0">
                    <a:pos x="4" y="10"/>
                  </a:cxn>
                  <a:cxn ang="0">
                    <a:pos x="4" y="14"/>
                  </a:cxn>
                  <a:cxn ang="0">
                    <a:pos x="4" y="14"/>
                  </a:cxn>
                  <a:cxn ang="0">
                    <a:pos x="0" y="22"/>
                  </a:cxn>
                  <a:cxn ang="0">
                    <a:pos x="0" y="22"/>
                  </a:cxn>
                  <a:cxn ang="0">
                    <a:pos x="6" y="18"/>
                  </a:cxn>
                  <a:cxn ang="0">
                    <a:pos x="6" y="18"/>
                  </a:cxn>
                  <a:cxn ang="0">
                    <a:pos x="16" y="14"/>
                  </a:cxn>
                  <a:cxn ang="0">
                    <a:pos x="16" y="14"/>
                  </a:cxn>
                  <a:cxn ang="0">
                    <a:pos x="24" y="10"/>
                  </a:cxn>
                  <a:cxn ang="0">
                    <a:pos x="24" y="10"/>
                  </a:cxn>
                  <a:cxn ang="0">
                    <a:pos x="26" y="10"/>
                  </a:cxn>
                  <a:cxn ang="0">
                    <a:pos x="24" y="6"/>
                  </a:cxn>
                  <a:cxn ang="0">
                    <a:pos x="24" y="0"/>
                  </a:cxn>
                  <a:cxn ang="0">
                    <a:pos x="24" y="0"/>
                  </a:cxn>
                </a:cxnLst>
                <a:rect l="0" t="0" r="r" b="b"/>
                <a:pathLst>
                  <a:path w="26" h="22">
                    <a:moveTo>
                      <a:pt x="24" y="0"/>
                    </a:moveTo>
                    <a:lnTo>
                      <a:pt x="24" y="0"/>
                    </a:lnTo>
                    <a:lnTo>
                      <a:pt x="6" y="6"/>
                    </a:lnTo>
                    <a:lnTo>
                      <a:pt x="6" y="6"/>
                    </a:lnTo>
                    <a:lnTo>
                      <a:pt x="4" y="10"/>
                    </a:lnTo>
                    <a:lnTo>
                      <a:pt x="4" y="14"/>
                    </a:lnTo>
                    <a:lnTo>
                      <a:pt x="4" y="14"/>
                    </a:lnTo>
                    <a:lnTo>
                      <a:pt x="0" y="22"/>
                    </a:lnTo>
                    <a:lnTo>
                      <a:pt x="0" y="22"/>
                    </a:lnTo>
                    <a:lnTo>
                      <a:pt x="6" y="18"/>
                    </a:lnTo>
                    <a:lnTo>
                      <a:pt x="6" y="18"/>
                    </a:lnTo>
                    <a:lnTo>
                      <a:pt x="16" y="14"/>
                    </a:lnTo>
                    <a:lnTo>
                      <a:pt x="16" y="14"/>
                    </a:lnTo>
                    <a:lnTo>
                      <a:pt x="24" y="10"/>
                    </a:lnTo>
                    <a:lnTo>
                      <a:pt x="24" y="10"/>
                    </a:lnTo>
                    <a:lnTo>
                      <a:pt x="26" y="10"/>
                    </a:lnTo>
                    <a:lnTo>
                      <a:pt x="24" y="6"/>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4" name="Freeform 370"/>
              <p:cNvSpPr/>
              <p:nvPr/>
            </p:nvSpPr>
            <p:spPr bwMode="auto">
              <a:xfrm>
                <a:off x="2629" y="717"/>
                <a:ext cx="32" cy="24"/>
              </a:xfrm>
              <a:custGeom>
                <a:avLst/>
                <a:gdLst/>
                <a:ahLst/>
                <a:cxnLst>
                  <a:cxn ang="0">
                    <a:pos x="32" y="0"/>
                  </a:cxn>
                  <a:cxn ang="0">
                    <a:pos x="32" y="0"/>
                  </a:cxn>
                  <a:cxn ang="0">
                    <a:pos x="10" y="8"/>
                  </a:cxn>
                  <a:cxn ang="0">
                    <a:pos x="10" y="8"/>
                  </a:cxn>
                  <a:cxn ang="0">
                    <a:pos x="8" y="10"/>
                  </a:cxn>
                  <a:cxn ang="0">
                    <a:pos x="4" y="12"/>
                  </a:cxn>
                  <a:cxn ang="0">
                    <a:pos x="4" y="12"/>
                  </a:cxn>
                  <a:cxn ang="0">
                    <a:pos x="0" y="24"/>
                  </a:cxn>
                  <a:cxn ang="0">
                    <a:pos x="0" y="24"/>
                  </a:cxn>
                  <a:cxn ang="0">
                    <a:pos x="20" y="16"/>
                  </a:cxn>
                  <a:cxn ang="0">
                    <a:pos x="20" y="16"/>
                  </a:cxn>
                  <a:cxn ang="0">
                    <a:pos x="30" y="12"/>
                  </a:cxn>
                  <a:cxn ang="0">
                    <a:pos x="30" y="12"/>
                  </a:cxn>
                  <a:cxn ang="0">
                    <a:pos x="32" y="10"/>
                  </a:cxn>
                  <a:cxn ang="0">
                    <a:pos x="32" y="6"/>
                  </a:cxn>
                  <a:cxn ang="0">
                    <a:pos x="32" y="0"/>
                  </a:cxn>
                  <a:cxn ang="0">
                    <a:pos x="32" y="0"/>
                  </a:cxn>
                </a:cxnLst>
                <a:rect l="0" t="0" r="r" b="b"/>
                <a:pathLst>
                  <a:path w="32" h="24">
                    <a:moveTo>
                      <a:pt x="32" y="0"/>
                    </a:moveTo>
                    <a:lnTo>
                      <a:pt x="32" y="0"/>
                    </a:lnTo>
                    <a:lnTo>
                      <a:pt x="10" y="8"/>
                    </a:lnTo>
                    <a:lnTo>
                      <a:pt x="10" y="8"/>
                    </a:lnTo>
                    <a:lnTo>
                      <a:pt x="8" y="10"/>
                    </a:lnTo>
                    <a:lnTo>
                      <a:pt x="4" y="12"/>
                    </a:lnTo>
                    <a:lnTo>
                      <a:pt x="4" y="12"/>
                    </a:lnTo>
                    <a:lnTo>
                      <a:pt x="0" y="24"/>
                    </a:lnTo>
                    <a:lnTo>
                      <a:pt x="0" y="24"/>
                    </a:lnTo>
                    <a:lnTo>
                      <a:pt x="20" y="16"/>
                    </a:lnTo>
                    <a:lnTo>
                      <a:pt x="20" y="16"/>
                    </a:lnTo>
                    <a:lnTo>
                      <a:pt x="30" y="12"/>
                    </a:lnTo>
                    <a:lnTo>
                      <a:pt x="30" y="12"/>
                    </a:lnTo>
                    <a:lnTo>
                      <a:pt x="32" y="10"/>
                    </a:lnTo>
                    <a:lnTo>
                      <a:pt x="32" y="6"/>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5" name="Freeform 371"/>
              <p:cNvSpPr/>
              <p:nvPr/>
            </p:nvSpPr>
            <p:spPr bwMode="auto">
              <a:xfrm>
                <a:off x="2623" y="733"/>
                <a:ext cx="34" cy="22"/>
              </a:xfrm>
              <a:custGeom>
                <a:avLst/>
                <a:gdLst/>
                <a:ahLst/>
                <a:cxnLst>
                  <a:cxn ang="0">
                    <a:pos x="34" y="0"/>
                  </a:cxn>
                  <a:cxn ang="0">
                    <a:pos x="34" y="0"/>
                  </a:cxn>
                  <a:cxn ang="0">
                    <a:pos x="12" y="8"/>
                  </a:cxn>
                  <a:cxn ang="0">
                    <a:pos x="12" y="8"/>
                  </a:cxn>
                  <a:cxn ang="0">
                    <a:pos x="8" y="10"/>
                  </a:cxn>
                  <a:cxn ang="0">
                    <a:pos x="4" y="12"/>
                  </a:cxn>
                  <a:cxn ang="0">
                    <a:pos x="4" y="12"/>
                  </a:cxn>
                  <a:cxn ang="0">
                    <a:pos x="0" y="22"/>
                  </a:cxn>
                  <a:cxn ang="0">
                    <a:pos x="0" y="22"/>
                  </a:cxn>
                  <a:cxn ang="0">
                    <a:pos x="12" y="22"/>
                  </a:cxn>
                  <a:cxn ang="0">
                    <a:pos x="22" y="16"/>
                  </a:cxn>
                  <a:cxn ang="0">
                    <a:pos x="30" y="8"/>
                  </a:cxn>
                  <a:cxn ang="0">
                    <a:pos x="34" y="0"/>
                  </a:cxn>
                  <a:cxn ang="0">
                    <a:pos x="34" y="0"/>
                  </a:cxn>
                </a:cxnLst>
                <a:rect l="0" t="0" r="r" b="b"/>
                <a:pathLst>
                  <a:path w="34" h="22">
                    <a:moveTo>
                      <a:pt x="34" y="0"/>
                    </a:moveTo>
                    <a:lnTo>
                      <a:pt x="34" y="0"/>
                    </a:lnTo>
                    <a:lnTo>
                      <a:pt x="12" y="8"/>
                    </a:lnTo>
                    <a:lnTo>
                      <a:pt x="12" y="8"/>
                    </a:lnTo>
                    <a:lnTo>
                      <a:pt x="8" y="10"/>
                    </a:lnTo>
                    <a:lnTo>
                      <a:pt x="4" y="12"/>
                    </a:lnTo>
                    <a:lnTo>
                      <a:pt x="4" y="12"/>
                    </a:lnTo>
                    <a:lnTo>
                      <a:pt x="0" y="22"/>
                    </a:lnTo>
                    <a:lnTo>
                      <a:pt x="0" y="22"/>
                    </a:lnTo>
                    <a:lnTo>
                      <a:pt x="12" y="22"/>
                    </a:lnTo>
                    <a:lnTo>
                      <a:pt x="22" y="16"/>
                    </a:lnTo>
                    <a:lnTo>
                      <a:pt x="30" y="8"/>
                    </a:lnTo>
                    <a:lnTo>
                      <a:pt x="34" y="0"/>
                    </a:lnTo>
                    <a:lnTo>
                      <a:pt x="3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6" name="Freeform 372"/>
              <p:cNvSpPr/>
              <p:nvPr/>
            </p:nvSpPr>
            <p:spPr bwMode="auto">
              <a:xfrm>
                <a:off x="2729" y="737"/>
                <a:ext cx="26" cy="12"/>
              </a:xfrm>
              <a:custGeom>
                <a:avLst/>
                <a:gdLst/>
                <a:ahLst/>
                <a:cxnLst>
                  <a:cxn ang="0">
                    <a:pos x="26" y="12"/>
                  </a:cxn>
                  <a:cxn ang="0">
                    <a:pos x="26" y="12"/>
                  </a:cxn>
                  <a:cxn ang="0">
                    <a:pos x="22" y="8"/>
                  </a:cxn>
                  <a:cxn ang="0">
                    <a:pos x="16" y="4"/>
                  </a:cxn>
                  <a:cxn ang="0">
                    <a:pos x="16" y="4"/>
                  </a:cxn>
                  <a:cxn ang="0">
                    <a:pos x="10" y="0"/>
                  </a:cxn>
                  <a:cxn ang="0">
                    <a:pos x="10" y="0"/>
                  </a:cxn>
                  <a:cxn ang="0">
                    <a:pos x="10" y="0"/>
                  </a:cxn>
                  <a:cxn ang="0">
                    <a:pos x="10" y="0"/>
                  </a:cxn>
                  <a:cxn ang="0">
                    <a:pos x="0" y="12"/>
                  </a:cxn>
                  <a:cxn ang="0">
                    <a:pos x="0" y="12"/>
                  </a:cxn>
                  <a:cxn ang="0">
                    <a:pos x="26" y="12"/>
                  </a:cxn>
                  <a:cxn ang="0">
                    <a:pos x="26" y="12"/>
                  </a:cxn>
                </a:cxnLst>
                <a:rect l="0" t="0" r="r" b="b"/>
                <a:pathLst>
                  <a:path w="26" h="12">
                    <a:moveTo>
                      <a:pt x="26" y="12"/>
                    </a:moveTo>
                    <a:lnTo>
                      <a:pt x="26" y="12"/>
                    </a:lnTo>
                    <a:lnTo>
                      <a:pt x="22" y="8"/>
                    </a:lnTo>
                    <a:lnTo>
                      <a:pt x="16" y="4"/>
                    </a:lnTo>
                    <a:lnTo>
                      <a:pt x="16" y="4"/>
                    </a:lnTo>
                    <a:lnTo>
                      <a:pt x="10" y="0"/>
                    </a:lnTo>
                    <a:lnTo>
                      <a:pt x="10" y="0"/>
                    </a:lnTo>
                    <a:lnTo>
                      <a:pt x="10" y="0"/>
                    </a:lnTo>
                    <a:lnTo>
                      <a:pt x="10" y="0"/>
                    </a:lnTo>
                    <a:lnTo>
                      <a:pt x="0" y="12"/>
                    </a:lnTo>
                    <a:lnTo>
                      <a:pt x="0" y="12"/>
                    </a:lnTo>
                    <a:lnTo>
                      <a:pt x="26" y="12"/>
                    </a:lnTo>
                    <a:lnTo>
                      <a:pt x="2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7" name="Freeform 373"/>
              <p:cNvSpPr/>
              <p:nvPr/>
            </p:nvSpPr>
            <p:spPr bwMode="auto">
              <a:xfrm>
                <a:off x="2711" y="729"/>
                <a:ext cx="26" cy="20"/>
              </a:xfrm>
              <a:custGeom>
                <a:avLst/>
                <a:gdLst/>
                <a:ahLst/>
                <a:cxnLst>
                  <a:cxn ang="0">
                    <a:pos x="4" y="16"/>
                  </a:cxn>
                  <a:cxn ang="0">
                    <a:pos x="4" y="16"/>
                  </a:cxn>
                  <a:cxn ang="0">
                    <a:pos x="0" y="20"/>
                  </a:cxn>
                  <a:cxn ang="0">
                    <a:pos x="0" y="20"/>
                  </a:cxn>
                  <a:cxn ang="0">
                    <a:pos x="8" y="20"/>
                  </a:cxn>
                  <a:cxn ang="0">
                    <a:pos x="8" y="20"/>
                  </a:cxn>
                  <a:cxn ang="0">
                    <a:pos x="10" y="20"/>
                  </a:cxn>
                  <a:cxn ang="0">
                    <a:pos x="14" y="20"/>
                  </a:cxn>
                  <a:cxn ang="0">
                    <a:pos x="14" y="20"/>
                  </a:cxn>
                  <a:cxn ang="0">
                    <a:pos x="26" y="6"/>
                  </a:cxn>
                  <a:cxn ang="0">
                    <a:pos x="26" y="6"/>
                  </a:cxn>
                  <a:cxn ang="0">
                    <a:pos x="20" y="2"/>
                  </a:cxn>
                  <a:cxn ang="0">
                    <a:pos x="16" y="0"/>
                  </a:cxn>
                  <a:cxn ang="0">
                    <a:pos x="16" y="0"/>
                  </a:cxn>
                  <a:cxn ang="0">
                    <a:pos x="10" y="6"/>
                  </a:cxn>
                  <a:cxn ang="0">
                    <a:pos x="10" y="6"/>
                  </a:cxn>
                  <a:cxn ang="0">
                    <a:pos x="4" y="16"/>
                  </a:cxn>
                  <a:cxn ang="0">
                    <a:pos x="4" y="16"/>
                  </a:cxn>
                </a:cxnLst>
                <a:rect l="0" t="0" r="r" b="b"/>
                <a:pathLst>
                  <a:path w="26" h="20">
                    <a:moveTo>
                      <a:pt x="4" y="16"/>
                    </a:moveTo>
                    <a:lnTo>
                      <a:pt x="4" y="16"/>
                    </a:lnTo>
                    <a:lnTo>
                      <a:pt x="0" y="20"/>
                    </a:lnTo>
                    <a:lnTo>
                      <a:pt x="0" y="20"/>
                    </a:lnTo>
                    <a:lnTo>
                      <a:pt x="8" y="20"/>
                    </a:lnTo>
                    <a:lnTo>
                      <a:pt x="8" y="20"/>
                    </a:lnTo>
                    <a:lnTo>
                      <a:pt x="10" y="20"/>
                    </a:lnTo>
                    <a:lnTo>
                      <a:pt x="14" y="20"/>
                    </a:lnTo>
                    <a:lnTo>
                      <a:pt x="14" y="20"/>
                    </a:lnTo>
                    <a:lnTo>
                      <a:pt x="26" y="6"/>
                    </a:lnTo>
                    <a:lnTo>
                      <a:pt x="26" y="6"/>
                    </a:lnTo>
                    <a:lnTo>
                      <a:pt x="20" y="2"/>
                    </a:lnTo>
                    <a:lnTo>
                      <a:pt x="16" y="0"/>
                    </a:lnTo>
                    <a:lnTo>
                      <a:pt x="16" y="0"/>
                    </a:lnTo>
                    <a:lnTo>
                      <a:pt x="10" y="6"/>
                    </a:lnTo>
                    <a:lnTo>
                      <a:pt x="10" y="6"/>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8" name="Freeform 374"/>
              <p:cNvSpPr/>
              <p:nvPr/>
            </p:nvSpPr>
            <p:spPr bwMode="auto">
              <a:xfrm>
                <a:off x="2693" y="725"/>
                <a:ext cx="30" cy="24"/>
              </a:xfrm>
              <a:custGeom>
                <a:avLst/>
                <a:gdLst/>
                <a:ahLst/>
                <a:cxnLst>
                  <a:cxn ang="0">
                    <a:pos x="12" y="10"/>
                  </a:cxn>
                  <a:cxn ang="0">
                    <a:pos x="12" y="10"/>
                  </a:cxn>
                  <a:cxn ang="0">
                    <a:pos x="0" y="24"/>
                  </a:cxn>
                  <a:cxn ang="0">
                    <a:pos x="0" y="24"/>
                  </a:cxn>
                  <a:cxn ang="0">
                    <a:pos x="10" y="24"/>
                  </a:cxn>
                  <a:cxn ang="0">
                    <a:pos x="10" y="24"/>
                  </a:cxn>
                  <a:cxn ang="0">
                    <a:pos x="14" y="22"/>
                  </a:cxn>
                  <a:cxn ang="0">
                    <a:pos x="16" y="20"/>
                  </a:cxn>
                  <a:cxn ang="0">
                    <a:pos x="16" y="20"/>
                  </a:cxn>
                  <a:cxn ang="0">
                    <a:pos x="30" y="4"/>
                  </a:cxn>
                  <a:cxn ang="0">
                    <a:pos x="30" y="4"/>
                  </a:cxn>
                  <a:cxn ang="0">
                    <a:pos x="24" y="2"/>
                  </a:cxn>
                  <a:cxn ang="0">
                    <a:pos x="20" y="0"/>
                  </a:cxn>
                  <a:cxn ang="0">
                    <a:pos x="18" y="2"/>
                  </a:cxn>
                  <a:cxn ang="0">
                    <a:pos x="18" y="2"/>
                  </a:cxn>
                  <a:cxn ang="0">
                    <a:pos x="12" y="10"/>
                  </a:cxn>
                  <a:cxn ang="0">
                    <a:pos x="12" y="10"/>
                  </a:cxn>
                </a:cxnLst>
                <a:rect l="0" t="0" r="r" b="b"/>
                <a:pathLst>
                  <a:path w="30" h="24">
                    <a:moveTo>
                      <a:pt x="12" y="10"/>
                    </a:moveTo>
                    <a:lnTo>
                      <a:pt x="12" y="10"/>
                    </a:lnTo>
                    <a:lnTo>
                      <a:pt x="0" y="24"/>
                    </a:lnTo>
                    <a:lnTo>
                      <a:pt x="0" y="24"/>
                    </a:lnTo>
                    <a:lnTo>
                      <a:pt x="10" y="24"/>
                    </a:lnTo>
                    <a:lnTo>
                      <a:pt x="10" y="24"/>
                    </a:lnTo>
                    <a:lnTo>
                      <a:pt x="14" y="22"/>
                    </a:lnTo>
                    <a:lnTo>
                      <a:pt x="16" y="20"/>
                    </a:lnTo>
                    <a:lnTo>
                      <a:pt x="16" y="20"/>
                    </a:lnTo>
                    <a:lnTo>
                      <a:pt x="30" y="4"/>
                    </a:lnTo>
                    <a:lnTo>
                      <a:pt x="30" y="4"/>
                    </a:lnTo>
                    <a:lnTo>
                      <a:pt x="24" y="2"/>
                    </a:lnTo>
                    <a:lnTo>
                      <a:pt x="20" y="0"/>
                    </a:lnTo>
                    <a:lnTo>
                      <a:pt x="18" y="2"/>
                    </a:lnTo>
                    <a:lnTo>
                      <a:pt x="18" y="2"/>
                    </a:lnTo>
                    <a:lnTo>
                      <a:pt x="12" y="10"/>
                    </a:lnTo>
                    <a:lnTo>
                      <a:pt x="1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9" name="Freeform 375"/>
              <p:cNvSpPr/>
              <p:nvPr/>
            </p:nvSpPr>
            <p:spPr bwMode="auto">
              <a:xfrm>
                <a:off x="2677" y="725"/>
                <a:ext cx="30" cy="24"/>
              </a:xfrm>
              <a:custGeom>
                <a:avLst/>
                <a:gdLst/>
                <a:ahLst/>
                <a:cxnLst>
                  <a:cxn ang="0">
                    <a:pos x="0" y="24"/>
                  </a:cxn>
                  <a:cxn ang="0">
                    <a:pos x="0" y="24"/>
                  </a:cxn>
                  <a:cxn ang="0">
                    <a:pos x="12" y="24"/>
                  </a:cxn>
                  <a:cxn ang="0">
                    <a:pos x="12" y="24"/>
                  </a:cxn>
                  <a:cxn ang="0">
                    <a:pos x="14" y="22"/>
                  </a:cxn>
                  <a:cxn ang="0">
                    <a:pos x="16" y="18"/>
                  </a:cxn>
                  <a:cxn ang="0">
                    <a:pos x="16" y="18"/>
                  </a:cxn>
                  <a:cxn ang="0">
                    <a:pos x="30" y="0"/>
                  </a:cxn>
                  <a:cxn ang="0">
                    <a:pos x="30" y="0"/>
                  </a:cxn>
                  <a:cxn ang="0">
                    <a:pos x="20" y="2"/>
                  </a:cxn>
                  <a:cxn ang="0">
                    <a:pos x="12" y="8"/>
                  </a:cxn>
                  <a:cxn ang="0">
                    <a:pos x="6" y="14"/>
                  </a:cxn>
                  <a:cxn ang="0">
                    <a:pos x="0" y="24"/>
                  </a:cxn>
                  <a:cxn ang="0">
                    <a:pos x="0" y="24"/>
                  </a:cxn>
                </a:cxnLst>
                <a:rect l="0" t="0" r="r" b="b"/>
                <a:pathLst>
                  <a:path w="30" h="24">
                    <a:moveTo>
                      <a:pt x="0" y="24"/>
                    </a:moveTo>
                    <a:lnTo>
                      <a:pt x="0" y="24"/>
                    </a:lnTo>
                    <a:lnTo>
                      <a:pt x="12" y="24"/>
                    </a:lnTo>
                    <a:lnTo>
                      <a:pt x="12" y="24"/>
                    </a:lnTo>
                    <a:lnTo>
                      <a:pt x="14" y="22"/>
                    </a:lnTo>
                    <a:lnTo>
                      <a:pt x="16" y="18"/>
                    </a:lnTo>
                    <a:lnTo>
                      <a:pt x="16" y="18"/>
                    </a:lnTo>
                    <a:lnTo>
                      <a:pt x="30" y="0"/>
                    </a:lnTo>
                    <a:lnTo>
                      <a:pt x="30" y="0"/>
                    </a:lnTo>
                    <a:lnTo>
                      <a:pt x="20" y="2"/>
                    </a:lnTo>
                    <a:lnTo>
                      <a:pt x="12" y="8"/>
                    </a:lnTo>
                    <a:lnTo>
                      <a:pt x="6" y="14"/>
                    </a:lnTo>
                    <a:lnTo>
                      <a:pt x="0" y="24"/>
                    </a:lnTo>
                    <a:lnTo>
                      <a:pt x="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0" name="Freeform 376"/>
              <p:cNvSpPr/>
              <p:nvPr/>
            </p:nvSpPr>
            <p:spPr bwMode="auto">
              <a:xfrm>
                <a:off x="2729" y="751"/>
                <a:ext cx="26" cy="12"/>
              </a:xfrm>
              <a:custGeom>
                <a:avLst/>
                <a:gdLst/>
                <a:ahLst/>
                <a:cxnLst>
                  <a:cxn ang="0">
                    <a:pos x="12" y="12"/>
                  </a:cxn>
                  <a:cxn ang="0">
                    <a:pos x="12" y="12"/>
                  </a:cxn>
                  <a:cxn ang="0">
                    <a:pos x="12" y="12"/>
                  </a:cxn>
                  <a:cxn ang="0">
                    <a:pos x="12" y="12"/>
                  </a:cxn>
                  <a:cxn ang="0">
                    <a:pos x="18" y="8"/>
                  </a:cxn>
                  <a:cxn ang="0">
                    <a:pos x="18" y="8"/>
                  </a:cxn>
                  <a:cxn ang="0">
                    <a:pos x="22" y="4"/>
                  </a:cxn>
                  <a:cxn ang="0">
                    <a:pos x="26" y="0"/>
                  </a:cxn>
                  <a:cxn ang="0">
                    <a:pos x="26" y="0"/>
                  </a:cxn>
                  <a:cxn ang="0">
                    <a:pos x="0" y="2"/>
                  </a:cxn>
                  <a:cxn ang="0">
                    <a:pos x="0" y="2"/>
                  </a:cxn>
                  <a:cxn ang="0">
                    <a:pos x="12" y="12"/>
                  </a:cxn>
                  <a:cxn ang="0">
                    <a:pos x="12" y="12"/>
                  </a:cxn>
                </a:cxnLst>
                <a:rect l="0" t="0" r="r" b="b"/>
                <a:pathLst>
                  <a:path w="26" h="12">
                    <a:moveTo>
                      <a:pt x="12" y="12"/>
                    </a:moveTo>
                    <a:lnTo>
                      <a:pt x="12" y="12"/>
                    </a:lnTo>
                    <a:lnTo>
                      <a:pt x="12" y="12"/>
                    </a:lnTo>
                    <a:lnTo>
                      <a:pt x="12" y="12"/>
                    </a:lnTo>
                    <a:lnTo>
                      <a:pt x="18" y="8"/>
                    </a:lnTo>
                    <a:lnTo>
                      <a:pt x="18" y="8"/>
                    </a:lnTo>
                    <a:lnTo>
                      <a:pt x="22" y="4"/>
                    </a:lnTo>
                    <a:lnTo>
                      <a:pt x="26" y="0"/>
                    </a:lnTo>
                    <a:lnTo>
                      <a:pt x="26" y="0"/>
                    </a:lnTo>
                    <a:lnTo>
                      <a:pt x="0" y="2"/>
                    </a:lnTo>
                    <a:lnTo>
                      <a:pt x="0" y="2"/>
                    </a:lnTo>
                    <a:lnTo>
                      <a:pt x="12" y="12"/>
                    </a:lnTo>
                    <a:lnTo>
                      <a:pt x="1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1" name="Freeform 377"/>
              <p:cNvSpPr/>
              <p:nvPr/>
            </p:nvSpPr>
            <p:spPr bwMode="auto">
              <a:xfrm>
                <a:off x="2711" y="753"/>
                <a:ext cx="28" cy="18"/>
              </a:xfrm>
              <a:custGeom>
                <a:avLst/>
                <a:gdLst/>
                <a:ahLst/>
                <a:cxnLst>
                  <a:cxn ang="0">
                    <a:pos x="14" y="0"/>
                  </a:cxn>
                  <a:cxn ang="0">
                    <a:pos x="14" y="0"/>
                  </a:cxn>
                  <a:cxn ang="0">
                    <a:pos x="12" y="0"/>
                  </a:cxn>
                  <a:cxn ang="0">
                    <a:pos x="8" y="0"/>
                  </a:cxn>
                  <a:cxn ang="0">
                    <a:pos x="8" y="0"/>
                  </a:cxn>
                  <a:cxn ang="0">
                    <a:pos x="0" y="2"/>
                  </a:cxn>
                  <a:cxn ang="0">
                    <a:pos x="0" y="2"/>
                  </a:cxn>
                  <a:cxn ang="0">
                    <a:pos x="4" y="6"/>
                  </a:cxn>
                  <a:cxn ang="0">
                    <a:pos x="4" y="6"/>
                  </a:cxn>
                  <a:cxn ang="0">
                    <a:pos x="14" y="12"/>
                  </a:cxn>
                  <a:cxn ang="0">
                    <a:pos x="14" y="12"/>
                  </a:cxn>
                  <a:cxn ang="0">
                    <a:pos x="20" y="18"/>
                  </a:cxn>
                  <a:cxn ang="0">
                    <a:pos x="20" y="18"/>
                  </a:cxn>
                  <a:cxn ang="0">
                    <a:pos x="22" y="18"/>
                  </a:cxn>
                  <a:cxn ang="0">
                    <a:pos x="24" y="16"/>
                  </a:cxn>
                  <a:cxn ang="0">
                    <a:pos x="28" y="14"/>
                  </a:cxn>
                  <a:cxn ang="0">
                    <a:pos x="28" y="14"/>
                  </a:cxn>
                  <a:cxn ang="0">
                    <a:pos x="14" y="0"/>
                  </a:cxn>
                  <a:cxn ang="0">
                    <a:pos x="14" y="0"/>
                  </a:cxn>
                </a:cxnLst>
                <a:rect l="0" t="0" r="r" b="b"/>
                <a:pathLst>
                  <a:path w="28" h="18">
                    <a:moveTo>
                      <a:pt x="14" y="0"/>
                    </a:moveTo>
                    <a:lnTo>
                      <a:pt x="14" y="0"/>
                    </a:lnTo>
                    <a:lnTo>
                      <a:pt x="12" y="0"/>
                    </a:lnTo>
                    <a:lnTo>
                      <a:pt x="8" y="0"/>
                    </a:lnTo>
                    <a:lnTo>
                      <a:pt x="8" y="0"/>
                    </a:lnTo>
                    <a:lnTo>
                      <a:pt x="0" y="2"/>
                    </a:lnTo>
                    <a:lnTo>
                      <a:pt x="0" y="2"/>
                    </a:lnTo>
                    <a:lnTo>
                      <a:pt x="4" y="6"/>
                    </a:lnTo>
                    <a:lnTo>
                      <a:pt x="4" y="6"/>
                    </a:lnTo>
                    <a:lnTo>
                      <a:pt x="14" y="12"/>
                    </a:lnTo>
                    <a:lnTo>
                      <a:pt x="14" y="12"/>
                    </a:lnTo>
                    <a:lnTo>
                      <a:pt x="20" y="18"/>
                    </a:lnTo>
                    <a:lnTo>
                      <a:pt x="20" y="18"/>
                    </a:lnTo>
                    <a:lnTo>
                      <a:pt x="22" y="18"/>
                    </a:lnTo>
                    <a:lnTo>
                      <a:pt x="24" y="16"/>
                    </a:lnTo>
                    <a:lnTo>
                      <a:pt x="28" y="14"/>
                    </a:lnTo>
                    <a:lnTo>
                      <a:pt x="28" y="14"/>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2" name="Freeform 378"/>
              <p:cNvSpPr/>
              <p:nvPr/>
            </p:nvSpPr>
            <p:spPr bwMode="auto">
              <a:xfrm>
                <a:off x="2693" y="755"/>
                <a:ext cx="34" cy="22"/>
              </a:xfrm>
              <a:custGeom>
                <a:avLst/>
                <a:gdLst/>
                <a:ahLst/>
                <a:cxnLst>
                  <a:cxn ang="0">
                    <a:pos x="12" y="0"/>
                  </a:cxn>
                  <a:cxn ang="0">
                    <a:pos x="12" y="0"/>
                  </a:cxn>
                  <a:cxn ang="0">
                    <a:pos x="0" y="0"/>
                  </a:cxn>
                  <a:cxn ang="0">
                    <a:pos x="0" y="0"/>
                  </a:cxn>
                  <a:cxn ang="0">
                    <a:pos x="16" y="14"/>
                  </a:cxn>
                  <a:cxn ang="0">
                    <a:pos x="16" y="14"/>
                  </a:cxn>
                  <a:cxn ang="0">
                    <a:pos x="24" y="20"/>
                  </a:cxn>
                  <a:cxn ang="0">
                    <a:pos x="24" y="20"/>
                  </a:cxn>
                  <a:cxn ang="0">
                    <a:pos x="26" y="22"/>
                  </a:cxn>
                  <a:cxn ang="0">
                    <a:pos x="28" y="20"/>
                  </a:cxn>
                  <a:cxn ang="0">
                    <a:pos x="34" y="18"/>
                  </a:cxn>
                  <a:cxn ang="0">
                    <a:pos x="34" y="18"/>
                  </a:cxn>
                  <a:cxn ang="0">
                    <a:pos x="16" y="2"/>
                  </a:cxn>
                  <a:cxn ang="0">
                    <a:pos x="16" y="2"/>
                  </a:cxn>
                  <a:cxn ang="0">
                    <a:pos x="14" y="0"/>
                  </a:cxn>
                  <a:cxn ang="0">
                    <a:pos x="12" y="0"/>
                  </a:cxn>
                  <a:cxn ang="0">
                    <a:pos x="12" y="0"/>
                  </a:cxn>
                </a:cxnLst>
                <a:rect l="0" t="0" r="r" b="b"/>
                <a:pathLst>
                  <a:path w="34" h="22">
                    <a:moveTo>
                      <a:pt x="12" y="0"/>
                    </a:moveTo>
                    <a:lnTo>
                      <a:pt x="12" y="0"/>
                    </a:lnTo>
                    <a:lnTo>
                      <a:pt x="0" y="0"/>
                    </a:lnTo>
                    <a:lnTo>
                      <a:pt x="0" y="0"/>
                    </a:lnTo>
                    <a:lnTo>
                      <a:pt x="16" y="14"/>
                    </a:lnTo>
                    <a:lnTo>
                      <a:pt x="16" y="14"/>
                    </a:lnTo>
                    <a:lnTo>
                      <a:pt x="24" y="20"/>
                    </a:lnTo>
                    <a:lnTo>
                      <a:pt x="24" y="20"/>
                    </a:lnTo>
                    <a:lnTo>
                      <a:pt x="26" y="22"/>
                    </a:lnTo>
                    <a:lnTo>
                      <a:pt x="28" y="20"/>
                    </a:lnTo>
                    <a:lnTo>
                      <a:pt x="34" y="18"/>
                    </a:lnTo>
                    <a:lnTo>
                      <a:pt x="34" y="18"/>
                    </a:lnTo>
                    <a:lnTo>
                      <a:pt x="16" y="2"/>
                    </a:lnTo>
                    <a:lnTo>
                      <a:pt x="16" y="2"/>
                    </a:lnTo>
                    <a:lnTo>
                      <a:pt x="14" y="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3" name="Freeform 379"/>
              <p:cNvSpPr/>
              <p:nvPr/>
            </p:nvSpPr>
            <p:spPr bwMode="auto">
              <a:xfrm>
                <a:off x="2679" y="755"/>
                <a:ext cx="34" cy="22"/>
              </a:xfrm>
              <a:custGeom>
                <a:avLst/>
                <a:gdLst/>
                <a:ahLst/>
                <a:cxnLst>
                  <a:cxn ang="0">
                    <a:pos x="10" y="0"/>
                  </a:cxn>
                  <a:cxn ang="0">
                    <a:pos x="10" y="0"/>
                  </a:cxn>
                  <a:cxn ang="0">
                    <a:pos x="0" y="2"/>
                  </a:cxn>
                  <a:cxn ang="0">
                    <a:pos x="0" y="2"/>
                  </a:cxn>
                  <a:cxn ang="0">
                    <a:pos x="6" y="10"/>
                  </a:cxn>
                  <a:cxn ang="0">
                    <a:pos x="14" y="18"/>
                  </a:cxn>
                  <a:cxn ang="0">
                    <a:pos x="24" y="22"/>
                  </a:cxn>
                  <a:cxn ang="0">
                    <a:pos x="34" y="22"/>
                  </a:cxn>
                  <a:cxn ang="0">
                    <a:pos x="34" y="22"/>
                  </a:cxn>
                  <a:cxn ang="0">
                    <a:pos x="16" y="6"/>
                  </a:cxn>
                  <a:cxn ang="0">
                    <a:pos x="16" y="6"/>
                  </a:cxn>
                  <a:cxn ang="0">
                    <a:pos x="12" y="2"/>
                  </a:cxn>
                  <a:cxn ang="0">
                    <a:pos x="10" y="0"/>
                  </a:cxn>
                  <a:cxn ang="0">
                    <a:pos x="10" y="0"/>
                  </a:cxn>
                </a:cxnLst>
                <a:rect l="0" t="0" r="r" b="b"/>
                <a:pathLst>
                  <a:path w="34" h="22">
                    <a:moveTo>
                      <a:pt x="10" y="0"/>
                    </a:moveTo>
                    <a:lnTo>
                      <a:pt x="10" y="0"/>
                    </a:lnTo>
                    <a:lnTo>
                      <a:pt x="0" y="2"/>
                    </a:lnTo>
                    <a:lnTo>
                      <a:pt x="0" y="2"/>
                    </a:lnTo>
                    <a:lnTo>
                      <a:pt x="6" y="10"/>
                    </a:lnTo>
                    <a:lnTo>
                      <a:pt x="14" y="18"/>
                    </a:lnTo>
                    <a:lnTo>
                      <a:pt x="24" y="22"/>
                    </a:lnTo>
                    <a:lnTo>
                      <a:pt x="34" y="22"/>
                    </a:lnTo>
                    <a:lnTo>
                      <a:pt x="34" y="22"/>
                    </a:lnTo>
                    <a:lnTo>
                      <a:pt x="16" y="6"/>
                    </a:lnTo>
                    <a:lnTo>
                      <a:pt x="16" y="6"/>
                    </a:lnTo>
                    <a:lnTo>
                      <a:pt x="12" y="2"/>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4" name="Freeform 380"/>
              <p:cNvSpPr/>
              <p:nvPr/>
            </p:nvSpPr>
            <p:spPr bwMode="auto">
              <a:xfrm>
                <a:off x="2571" y="495"/>
                <a:ext cx="14" cy="20"/>
              </a:xfrm>
              <a:custGeom>
                <a:avLst/>
                <a:gdLst/>
                <a:ahLst/>
                <a:cxnLst>
                  <a:cxn ang="0">
                    <a:pos x="0" y="8"/>
                  </a:cxn>
                  <a:cxn ang="0">
                    <a:pos x="0" y="8"/>
                  </a:cxn>
                  <a:cxn ang="0">
                    <a:pos x="2" y="8"/>
                  </a:cxn>
                  <a:cxn ang="0">
                    <a:pos x="2" y="8"/>
                  </a:cxn>
                  <a:cxn ang="0">
                    <a:pos x="4" y="20"/>
                  </a:cxn>
                  <a:cxn ang="0">
                    <a:pos x="4" y="20"/>
                  </a:cxn>
                  <a:cxn ang="0">
                    <a:pos x="14" y="0"/>
                  </a:cxn>
                  <a:cxn ang="0">
                    <a:pos x="14" y="0"/>
                  </a:cxn>
                  <a:cxn ang="0">
                    <a:pos x="6" y="6"/>
                  </a:cxn>
                  <a:cxn ang="0">
                    <a:pos x="6" y="6"/>
                  </a:cxn>
                  <a:cxn ang="0">
                    <a:pos x="0" y="8"/>
                  </a:cxn>
                  <a:cxn ang="0">
                    <a:pos x="0" y="8"/>
                  </a:cxn>
                </a:cxnLst>
                <a:rect l="0" t="0" r="r" b="b"/>
                <a:pathLst>
                  <a:path w="14" h="20">
                    <a:moveTo>
                      <a:pt x="0" y="8"/>
                    </a:moveTo>
                    <a:lnTo>
                      <a:pt x="0" y="8"/>
                    </a:lnTo>
                    <a:lnTo>
                      <a:pt x="2" y="8"/>
                    </a:lnTo>
                    <a:lnTo>
                      <a:pt x="2" y="8"/>
                    </a:lnTo>
                    <a:lnTo>
                      <a:pt x="4" y="20"/>
                    </a:lnTo>
                    <a:lnTo>
                      <a:pt x="4" y="20"/>
                    </a:lnTo>
                    <a:lnTo>
                      <a:pt x="14" y="0"/>
                    </a:lnTo>
                    <a:lnTo>
                      <a:pt x="14" y="0"/>
                    </a:lnTo>
                    <a:lnTo>
                      <a:pt x="6" y="6"/>
                    </a:lnTo>
                    <a:lnTo>
                      <a:pt x="6" y="6"/>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5" name="Freeform 381"/>
              <p:cNvSpPr/>
              <p:nvPr/>
            </p:nvSpPr>
            <p:spPr bwMode="auto">
              <a:xfrm>
                <a:off x="2563" y="505"/>
                <a:ext cx="12" cy="22"/>
              </a:xfrm>
              <a:custGeom>
                <a:avLst/>
                <a:gdLst/>
                <a:ahLst/>
                <a:cxnLst>
                  <a:cxn ang="0">
                    <a:pos x="0" y="4"/>
                  </a:cxn>
                  <a:cxn ang="0">
                    <a:pos x="0" y="4"/>
                  </a:cxn>
                  <a:cxn ang="0">
                    <a:pos x="2" y="10"/>
                  </a:cxn>
                  <a:cxn ang="0">
                    <a:pos x="2" y="10"/>
                  </a:cxn>
                  <a:cxn ang="0">
                    <a:pos x="6" y="18"/>
                  </a:cxn>
                  <a:cxn ang="0">
                    <a:pos x="6" y="18"/>
                  </a:cxn>
                  <a:cxn ang="0">
                    <a:pos x="6" y="22"/>
                  </a:cxn>
                  <a:cxn ang="0">
                    <a:pos x="6" y="22"/>
                  </a:cxn>
                  <a:cxn ang="0">
                    <a:pos x="10" y="16"/>
                  </a:cxn>
                  <a:cxn ang="0">
                    <a:pos x="10" y="16"/>
                  </a:cxn>
                  <a:cxn ang="0">
                    <a:pos x="10" y="14"/>
                  </a:cxn>
                  <a:cxn ang="0">
                    <a:pos x="12" y="12"/>
                  </a:cxn>
                  <a:cxn ang="0">
                    <a:pos x="12" y="12"/>
                  </a:cxn>
                  <a:cxn ang="0">
                    <a:pos x="6" y="0"/>
                  </a:cxn>
                  <a:cxn ang="0">
                    <a:pos x="6" y="0"/>
                  </a:cxn>
                  <a:cxn ang="0">
                    <a:pos x="2" y="2"/>
                  </a:cxn>
                  <a:cxn ang="0">
                    <a:pos x="0" y="4"/>
                  </a:cxn>
                  <a:cxn ang="0">
                    <a:pos x="0" y="4"/>
                  </a:cxn>
                </a:cxnLst>
                <a:rect l="0" t="0" r="r" b="b"/>
                <a:pathLst>
                  <a:path w="12" h="22">
                    <a:moveTo>
                      <a:pt x="0" y="4"/>
                    </a:moveTo>
                    <a:lnTo>
                      <a:pt x="0" y="4"/>
                    </a:lnTo>
                    <a:lnTo>
                      <a:pt x="2" y="10"/>
                    </a:lnTo>
                    <a:lnTo>
                      <a:pt x="2" y="10"/>
                    </a:lnTo>
                    <a:lnTo>
                      <a:pt x="6" y="18"/>
                    </a:lnTo>
                    <a:lnTo>
                      <a:pt x="6" y="18"/>
                    </a:lnTo>
                    <a:lnTo>
                      <a:pt x="6" y="22"/>
                    </a:lnTo>
                    <a:lnTo>
                      <a:pt x="6" y="22"/>
                    </a:lnTo>
                    <a:lnTo>
                      <a:pt x="10" y="16"/>
                    </a:lnTo>
                    <a:lnTo>
                      <a:pt x="10" y="16"/>
                    </a:lnTo>
                    <a:lnTo>
                      <a:pt x="10" y="14"/>
                    </a:lnTo>
                    <a:lnTo>
                      <a:pt x="12" y="12"/>
                    </a:lnTo>
                    <a:lnTo>
                      <a:pt x="12" y="12"/>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6" name="Freeform 382"/>
              <p:cNvSpPr/>
              <p:nvPr/>
            </p:nvSpPr>
            <p:spPr bwMode="auto">
              <a:xfrm>
                <a:off x="2557" y="511"/>
                <a:ext cx="10" cy="28"/>
              </a:xfrm>
              <a:custGeom>
                <a:avLst/>
                <a:gdLst/>
                <a:ahLst/>
                <a:cxnLst>
                  <a:cxn ang="0">
                    <a:pos x="0" y="8"/>
                  </a:cxn>
                  <a:cxn ang="0">
                    <a:pos x="0" y="8"/>
                  </a:cxn>
                  <a:cxn ang="0">
                    <a:pos x="2" y="14"/>
                  </a:cxn>
                  <a:cxn ang="0">
                    <a:pos x="2" y="14"/>
                  </a:cxn>
                  <a:cxn ang="0">
                    <a:pos x="6" y="28"/>
                  </a:cxn>
                  <a:cxn ang="0">
                    <a:pos x="6" y="28"/>
                  </a:cxn>
                  <a:cxn ang="0">
                    <a:pos x="10" y="22"/>
                  </a:cxn>
                  <a:cxn ang="0">
                    <a:pos x="10" y="22"/>
                  </a:cxn>
                  <a:cxn ang="0">
                    <a:pos x="10" y="18"/>
                  </a:cxn>
                  <a:cxn ang="0">
                    <a:pos x="10" y="16"/>
                  </a:cxn>
                  <a:cxn ang="0">
                    <a:pos x="10" y="16"/>
                  </a:cxn>
                  <a:cxn ang="0">
                    <a:pos x="4" y="0"/>
                  </a:cxn>
                  <a:cxn ang="0">
                    <a:pos x="4" y="0"/>
                  </a:cxn>
                  <a:cxn ang="0">
                    <a:pos x="0" y="4"/>
                  </a:cxn>
                  <a:cxn ang="0">
                    <a:pos x="0" y="8"/>
                  </a:cxn>
                  <a:cxn ang="0">
                    <a:pos x="0" y="8"/>
                  </a:cxn>
                </a:cxnLst>
                <a:rect l="0" t="0" r="r" b="b"/>
                <a:pathLst>
                  <a:path w="10" h="28">
                    <a:moveTo>
                      <a:pt x="0" y="8"/>
                    </a:moveTo>
                    <a:lnTo>
                      <a:pt x="0" y="8"/>
                    </a:lnTo>
                    <a:lnTo>
                      <a:pt x="2" y="14"/>
                    </a:lnTo>
                    <a:lnTo>
                      <a:pt x="2" y="14"/>
                    </a:lnTo>
                    <a:lnTo>
                      <a:pt x="6" y="28"/>
                    </a:lnTo>
                    <a:lnTo>
                      <a:pt x="6" y="28"/>
                    </a:lnTo>
                    <a:lnTo>
                      <a:pt x="10" y="22"/>
                    </a:lnTo>
                    <a:lnTo>
                      <a:pt x="10" y="22"/>
                    </a:lnTo>
                    <a:lnTo>
                      <a:pt x="10" y="18"/>
                    </a:lnTo>
                    <a:lnTo>
                      <a:pt x="10" y="16"/>
                    </a:lnTo>
                    <a:lnTo>
                      <a:pt x="10" y="16"/>
                    </a:lnTo>
                    <a:lnTo>
                      <a:pt x="4" y="0"/>
                    </a:lnTo>
                    <a:lnTo>
                      <a:pt x="4" y="0"/>
                    </a:lnTo>
                    <a:lnTo>
                      <a:pt x="0"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7" name="Freeform 383"/>
              <p:cNvSpPr/>
              <p:nvPr/>
            </p:nvSpPr>
            <p:spPr bwMode="auto">
              <a:xfrm>
                <a:off x="2551" y="521"/>
                <a:ext cx="12" cy="30"/>
              </a:xfrm>
              <a:custGeom>
                <a:avLst/>
                <a:gdLst/>
                <a:ahLst/>
                <a:cxnLst>
                  <a:cxn ang="0">
                    <a:pos x="8" y="30"/>
                  </a:cxn>
                  <a:cxn ang="0">
                    <a:pos x="8" y="30"/>
                  </a:cxn>
                  <a:cxn ang="0">
                    <a:pos x="12" y="22"/>
                  </a:cxn>
                  <a:cxn ang="0">
                    <a:pos x="12" y="22"/>
                  </a:cxn>
                  <a:cxn ang="0">
                    <a:pos x="10" y="16"/>
                  </a:cxn>
                  <a:cxn ang="0">
                    <a:pos x="10" y="16"/>
                  </a:cxn>
                  <a:cxn ang="0">
                    <a:pos x="4" y="0"/>
                  </a:cxn>
                  <a:cxn ang="0">
                    <a:pos x="4" y="0"/>
                  </a:cxn>
                  <a:cxn ang="0">
                    <a:pos x="2" y="8"/>
                  </a:cxn>
                  <a:cxn ang="0">
                    <a:pos x="0" y="16"/>
                  </a:cxn>
                  <a:cxn ang="0">
                    <a:pos x="4" y="22"/>
                  </a:cxn>
                  <a:cxn ang="0">
                    <a:pos x="8" y="30"/>
                  </a:cxn>
                  <a:cxn ang="0">
                    <a:pos x="8" y="30"/>
                  </a:cxn>
                </a:cxnLst>
                <a:rect l="0" t="0" r="r" b="b"/>
                <a:pathLst>
                  <a:path w="12" h="30">
                    <a:moveTo>
                      <a:pt x="8" y="30"/>
                    </a:moveTo>
                    <a:lnTo>
                      <a:pt x="8" y="30"/>
                    </a:lnTo>
                    <a:lnTo>
                      <a:pt x="12" y="22"/>
                    </a:lnTo>
                    <a:lnTo>
                      <a:pt x="12" y="22"/>
                    </a:lnTo>
                    <a:lnTo>
                      <a:pt x="10" y="16"/>
                    </a:lnTo>
                    <a:lnTo>
                      <a:pt x="10" y="16"/>
                    </a:lnTo>
                    <a:lnTo>
                      <a:pt x="4" y="0"/>
                    </a:lnTo>
                    <a:lnTo>
                      <a:pt x="4" y="0"/>
                    </a:lnTo>
                    <a:lnTo>
                      <a:pt x="2" y="8"/>
                    </a:lnTo>
                    <a:lnTo>
                      <a:pt x="0" y="16"/>
                    </a:lnTo>
                    <a:lnTo>
                      <a:pt x="4" y="22"/>
                    </a:lnTo>
                    <a:lnTo>
                      <a:pt x="8" y="30"/>
                    </a:lnTo>
                    <a:lnTo>
                      <a:pt x="8"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8" name="Freeform 384"/>
              <p:cNvSpPr/>
              <p:nvPr/>
            </p:nvSpPr>
            <p:spPr bwMode="auto">
              <a:xfrm>
                <a:off x="2579" y="497"/>
                <a:ext cx="10" cy="18"/>
              </a:xfrm>
              <a:custGeom>
                <a:avLst/>
                <a:gdLst/>
                <a:ahLst/>
                <a:cxnLst>
                  <a:cxn ang="0">
                    <a:pos x="8" y="0"/>
                  </a:cxn>
                  <a:cxn ang="0">
                    <a:pos x="8" y="0"/>
                  </a:cxn>
                  <a:cxn ang="0">
                    <a:pos x="0" y="18"/>
                  </a:cxn>
                  <a:cxn ang="0">
                    <a:pos x="0" y="18"/>
                  </a:cxn>
                  <a:cxn ang="0">
                    <a:pos x="10" y="14"/>
                  </a:cxn>
                  <a:cxn ang="0">
                    <a:pos x="10" y="14"/>
                  </a:cxn>
                  <a:cxn ang="0">
                    <a:pos x="10" y="14"/>
                  </a:cxn>
                  <a:cxn ang="0">
                    <a:pos x="10" y="14"/>
                  </a:cxn>
                  <a:cxn ang="0">
                    <a:pos x="10" y="8"/>
                  </a:cxn>
                  <a:cxn ang="0">
                    <a:pos x="10" y="8"/>
                  </a:cxn>
                  <a:cxn ang="0">
                    <a:pos x="8" y="0"/>
                  </a:cxn>
                  <a:cxn ang="0">
                    <a:pos x="8" y="0"/>
                  </a:cxn>
                </a:cxnLst>
                <a:rect l="0" t="0" r="r" b="b"/>
                <a:pathLst>
                  <a:path w="10" h="18">
                    <a:moveTo>
                      <a:pt x="8" y="0"/>
                    </a:moveTo>
                    <a:lnTo>
                      <a:pt x="8" y="0"/>
                    </a:lnTo>
                    <a:lnTo>
                      <a:pt x="0" y="18"/>
                    </a:lnTo>
                    <a:lnTo>
                      <a:pt x="0" y="18"/>
                    </a:lnTo>
                    <a:lnTo>
                      <a:pt x="10" y="14"/>
                    </a:lnTo>
                    <a:lnTo>
                      <a:pt x="10" y="14"/>
                    </a:lnTo>
                    <a:lnTo>
                      <a:pt x="10" y="14"/>
                    </a:lnTo>
                    <a:lnTo>
                      <a:pt x="10" y="14"/>
                    </a:lnTo>
                    <a:lnTo>
                      <a:pt x="10" y="8"/>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9" name="Freeform 385"/>
              <p:cNvSpPr/>
              <p:nvPr/>
            </p:nvSpPr>
            <p:spPr bwMode="auto">
              <a:xfrm>
                <a:off x="2573" y="513"/>
                <a:ext cx="18" cy="16"/>
              </a:xfrm>
              <a:custGeom>
                <a:avLst/>
                <a:gdLst/>
                <a:ahLst/>
                <a:cxnLst>
                  <a:cxn ang="0">
                    <a:pos x="4" y="6"/>
                  </a:cxn>
                  <a:cxn ang="0">
                    <a:pos x="4" y="6"/>
                  </a:cxn>
                  <a:cxn ang="0">
                    <a:pos x="4" y="8"/>
                  </a:cxn>
                  <a:cxn ang="0">
                    <a:pos x="2" y="10"/>
                  </a:cxn>
                  <a:cxn ang="0">
                    <a:pos x="2" y="10"/>
                  </a:cxn>
                  <a:cxn ang="0">
                    <a:pos x="0" y="16"/>
                  </a:cxn>
                  <a:cxn ang="0">
                    <a:pos x="0" y="16"/>
                  </a:cxn>
                  <a:cxn ang="0">
                    <a:pos x="4" y="14"/>
                  </a:cxn>
                  <a:cxn ang="0">
                    <a:pos x="4" y="14"/>
                  </a:cxn>
                  <a:cxn ang="0">
                    <a:pos x="12" y="10"/>
                  </a:cxn>
                  <a:cxn ang="0">
                    <a:pos x="12" y="10"/>
                  </a:cxn>
                  <a:cxn ang="0">
                    <a:pos x="18" y="8"/>
                  </a:cxn>
                  <a:cxn ang="0">
                    <a:pos x="18" y="8"/>
                  </a:cxn>
                  <a:cxn ang="0">
                    <a:pos x="18" y="4"/>
                  </a:cxn>
                  <a:cxn ang="0">
                    <a:pos x="18" y="0"/>
                  </a:cxn>
                  <a:cxn ang="0">
                    <a:pos x="18" y="0"/>
                  </a:cxn>
                  <a:cxn ang="0">
                    <a:pos x="4" y="6"/>
                  </a:cxn>
                  <a:cxn ang="0">
                    <a:pos x="4" y="6"/>
                  </a:cxn>
                </a:cxnLst>
                <a:rect l="0" t="0" r="r" b="b"/>
                <a:pathLst>
                  <a:path w="18" h="16">
                    <a:moveTo>
                      <a:pt x="4" y="6"/>
                    </a:moveTo>
                    <a:lnTo>
                      <a:pt x="4" y="6"/>
                    </a:lnTo>
                    <a:lnTo>
                      <a:pt x="4" y="8"/>
                    </a:lnTo>
                    <a:lnTo>
                      <a:pt x="2" y="10"/>
                    </a:lnTo>
                    <a:lnTo>
                      <a:pt x="2" y="10"/>
                    </a:lnTo>
                    <a:lnTo>
                      <a:pt x="0" y="16"/>
                    </a:lnTo>
                    <a:lnTo>
                      <a:pt x="0" y="16"/>
                    </a:lnTo>
                    <a:lnTo>
                      <a:pt x="4" y="14"/>
                    </a:lnTo>
                    <a:lnTo>
                      <a:pt x="4" y="14"/>
                    </a:lnTo>
                    <a:lnTo>
                      <a:pt x="12" y="10"/>
                    </a:lnTo>
                    <a:lnTo>
                      <a:pt x="12" y="10"/>
                    </a:lnTo>
                    <a:lnTo>
                      <a:pt x="18" y="8"/>
                    </a:lnTo>
                    <a:lnTo>
                      <a:pt x="18" y="8"/>
                    </a:lnTo>
                    <a:lnTo>
                      <a:pt x="18" y="4"/>
                    </a:lnTo>
                    <a:lnTo>
                      <a:pt x="18" y="0"/>
                    </a:lnTo>
                    <a:lnTo>
                      <a:pt x="18" y="0"/>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0" name="Freeform 386"/>
              <p:cNvSpPr/>
              <p:nvPr/>
            </p:nvSpPr>
            <p:spPr bwMode="auto">
              <a:xfrm>
                <a:off x="2567" y="525"/>
                <a:ext cx="24" cy="16"/>
              </a:xfrm>
              <a:custGeom>
                <a:avLst/>
                <a:gdLst/>
                <a:ahLst/>
                <a:cxnLst>
                  <a:cxn ang="0">
                    <a:pos x="22" y="8"/>
                  </a:cxn>
                  <a:cxn ang="0">
                    <a:pos x="22" y="8"/>
                  </a:cxn>
                  <a:cxn ang="0">
                    <a:pos x="24" y="4"/>
                  </a:cxn>
                  <a:cxn ang="0">
                    <a:pos x="24" y="0"/>
                  </a:cxn>
                  <a:cxn ang="0">
                    <a:pos x="24" y="0"/>
                  </a:cxn>
                  <a:cxn ang="0">
                    <a:pos x="8" y="6"/>
                  </a:cxn>
                  <a:cxn ang="0">
                    <a:pos x="8" y="6"/>
                  </a:cxn>
                  <a:cxn ang="0">
                    <a:pos x="6" y="6"/>
                  </a:cxn>
                  <a:cxn ang="0">
                    <a:pos x="4" y="8"/>
                  </a:cxn>
                  <a:cxn ang="0">
                    <a:pos x="4" y="8"/>
                  </a:cxn>
                  <a:cxn ang="0">
                    <a:pos x="0" y="16"/>
                  </a:cxn>
                  <a:cxn ang="0">
                    <a:pos x="0" y="16"/>
                  </a:cxn>
                  <a:cxn ang="0">
                    <a:pos x="14" y="10"/>
                  </a:cxn>
                  <a:cxn ang="0">
                    <a:pos x="14" y="10"/>
                  </a:cxn>
                  <a:cxn ang="0">
                    <a:pos x="22" y="8"/>
                  </a:cxn>
                  <a:cxn ang="0">
                    <a:pos x="22" y="8"/>
                  </a:cxn>
                </a:cxnLst>
                <a:rect l="0" t="0" r="r" b="b"/>
                <a:pathLst>
                  <a:path w="24" h="16">
                    <a:moveTo>
                      <a:pt x="22" y="8"/>
                    </a:moveTo>
                    <a:lnTo>
                      <a:pt x="22" y="8"/>
                    </a:lnTo>
                    <a:lnTo>
                      <a:pt x="24" y="4"/>
                    </a:lnTo>
                    <a:lnTo>
                      <a:pt x="24" y="0"/>
                    </a:lnTo>
                    <a:lnTo>
                      <a:pt x="24" y="0"/>
                    </a:lnTo>
                    <a:lnTo>
                      <a:pt x="8" y="6"/>
                    </a:lnTo>
                    <a:lnTo>
                      <a:pt x="8" y="6"/>
                    </a:lnTo>
                    <a:lnTo>
                      <a:pt x="6" y="6"/>
                    </a:lnTo>
                    <a:lnTo>
                      <a:pt x="4" y="8"/>
                    </a:lnTo>
                    <a:lnTo>
                      <a:pt x="4" y="8"/>
                    </a:lnTo>
                    <a:lnTo>
                      <a:pt x="0" y="16"/>
                    </a:lnTo>
                    <a:lnTo>
                      <a:pt x="0" y="16"/>
                    </a:lnTo>
                    <a:lnTo>
                      <a:pt x="14" y="10"/>
                    </a:lnTo>
                    <a:lnTo>
                      <a:pt x="14" y="10"/>
                    </a:lnTo>
                    <a:lnTo>
                      <a:pt x="22" y="8"/>
                    </a:lnTo>
                    <a:lnTo>
                      <a:pt x="2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1" name="Freeform 387"/>
              <p:cNvSpPr/>
              <p:nvPr/>
            </p:nvSpPr>
            <p:spPr bwMode="auto">
              <a:xfrm>
                <a:off x="2563" y="535"/>
                <a:ext cx="24" cy="18"/>
              </a:xfrm>
              <a:custGeom>
                <a:avLst/>
                <a:gdLst/>
                <a:ahLst/>
                <a:cxnLst>
                  <a:cxn ang="0">
                    <a:pos x="4" y="10"/>
                  </a:cxn>
                  <a:cxn ang="0">
                    <a:pos x="4" y="10"/>
                  </a:cxn>
                  <a:cxn ang="0">
                    <a:pos x="0" y="18"/>
                  </a:cxn>
                  <a:cxn ang="0">
                    <a:pos x="0" y="18"/>
                  </a:cxn>
                  <a:cxn ang="0">
                    <a:pos x="8" y="16"/>
                  </a:cxn>
                  <a:cxn ang="0">
                    <a:pos x="16" y="12"/>
                  </a:cxn>
                  <a:cxn ang="0">
                    <a:pos x="20" y="8"/>
                  </a:cxn>
                  <a:cxn ang="0">
                    <a:pos x="24" y="0"/>
                  </a:cxn>
                  <a:cxn ang="0">
                    <a:pos x="24" y="0"/>
                  </a:cxn>
                  <a:cxn ang="0">
                    <a:pos x="8" y="8"/>
                  </a:cxn>
                  <a:cxn ang="0">
                    <a:pos x="8" y="8"/>
                  </a:cxn>
                  <a:cxn ang="0">
                    <a:pos x="4" y="10"/>
                  </a:cxn>
                  <a:cxn ang="0">
                    <a:pos x="4" y="10"/>
                  </a:cxn>
                </a:cxnLst>
                <a:rect l="0" t="0" r="r" b="b"/>
                <a:pathLst>
                  <a:path w="24" h="18">
                    <a:moveTo>
                      <a:pt x="4" y="10"/>
                    </a:moveTo>
                    <a:lnTo>
                      <a:pt x="4" y="10"/>
                    </a:lnTo>
                    <a:lnTo>
                      <a:pt x="0" y="18"/>
                    </a:lnTo>
                    <a:lnTo>
                      <a:pt x="0" y="18"/>
                    </a:lnTo>
                    <a:lnTo>
                      <a:pt x="8" y="16"/>
                    </a:lnTo>
                    <a:lnTo>
                      <a:pt x="16" y="12"/>
                    </a:lnTo>
                    <a:lnTo>
                      <a:pt x="20" y="8"/>
                    </a:lnTo>
                    <a:lnTo>
                      <a:pt x="24" y="0"/>
                    </a:lnTo>
                    <a:lnTo>
                      <a:pt x="24" y="0"/>
                    </a:lnTo>
                    <a:lnTo>
                      <a:pt x="8" y="8"/>
                    </a:lnTo>
                    <a:lnTo>
                      <a:pt x="8" y="8"/>
                    </a:lnTo>
                    <a:lnTo>
                      <a:pt x="4" y="10"/>
                    </a:lnTo>
                    <a:lnTo>
                      <a:pt x="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2" name="Freeform 388"/>
              <p:cNvSpPr/>
              <p:nvPr/>
            </p:nvSpPr>
            <p:spPr bwMode="auto">
              <a:xfrm>
                <a:off x="2655" y="625"/>
                <a:ext cx="18" cy="12"/>
              </a:xfrm>
              <a:custGeom>
                <a:avLst/>
                <a:gdLst/>
                <a:ahLst/>
                <a:cxnLst>
                  <a:cxn ang="0">
                    <a:pos x="18" y="12"/>
                  </a:cxn>
                  <a:cxn ang="0">
                    <a:pos x="18" y="12"/>
                  </a:cxn>
                  <a:cxn ang="0">
                    <a:pos x="14" y="4"/>
                  </a:cxn>
                  <a:cxn ang="0">
                    <a:pos x="14" y="4"/>
                  </a:cxn>
                  <a:cxn ang="0">
                    <a:pos x="10" y="0"/>
                  </a:cxn>
                  <a:cxn ang="0">
                    <a:pos x="10" y="0"/>
                  </a:cxn>
                  <a:cxn ang="0">
                    <a:pos x="10" y="0"/>
                  </a:cxn>
                  <a:cxn ang="0">
                    <a:pos x="10" y="0"/>
                  </a:cxn>
                  <a:cxn ang="0">
                    <a:pos x="0" y="4"/>
                  </a:cxn>
                  <a:cxn ang="0">
                    <a:pos x="0" y="4"/>
                  </a:cxn>
                  <a:cxn ang="0">
                    <a:pos x="18" y="12"/>
                  </a:cxn>
                  <a:cxn ang="0">
                    <a:pos x="18" y="12"/>
                  </a:cxn>
                </a:cxnLst>
                <a:rect l="0" t="0" r="r" b="b"/>
                <a:pathLst>
                  <a:path w="18" h="12">
                    <a:moveTo>
                      <a:pt x="18" y="12"/>
                    </a:moveTo>
                    <a:lnTo>
                      <a:pt x="18" y="12"/>
                    </a:lnTo>
                    <a:lnTo>
                      <a:pt x="14" y="4"/>
                    </a:lnTo>
                    <a:lnTo>
                      <a:pt x="14" y="4"/>
                    </a:lnTo>
                    <a:lnTo>
                      <a:pt x="10" y="0"/>
                    </a:lnTo>
                    <a:lnTo>
                      <a:pt x="10" y="0"/>
                    </a:lnTo>
                    <a:lnTo>
                      <a:pt x="10" y="0"/>
                    </a:lnTo>
                    <a:lnTo>
                      <a:pt x="10" y="0"/>
                    </a:lnTo>
                    <a:lnTo>
                      <a:pt x="0" y="4"/>
                    </a:lnTo>
                    <a:lnTo>
                      <a:pt x="0" y="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3" name="Freeform 389"/>
              <p:cNvSpPr/>
              <p:nvPr/>
            </p:nvSpPr>
            <p:spPr bwMode="auto">
              <a:xfrm>
                <a:off x="2641" y="617"/>
                <a:ext cx="22" cy="10"/>
              </a:xfrm>
              <a:custGeom>
                <a:avLst/>
                <a:gdLst/>
                <a:ahLst/>
                <a:cxnLst>
                  <a:cxn ang="0">
                    <a:pos x="4" y="6"/>
                  </a:cxn>
                  <a:cxn ang="0">
                    <a:pos x="4" y="6"/>
                  </a:cxn>
                  <a:cxn ang="0">
                    <a:pos x="0" y="8"/>
                  </a:cxn>
                  <a:cxn ang="0">
                    <a:pos x="0" y="8"/>
                  </a:cxn>
                  <a:cxn ang="0">
                    <a:pos x="6" y="10"/>
                  </a:cxn>
                  <a:cxn ang="0">
                    <a:pos x="6" y="10"/>
                  </a:cxn>
                  <a:cxn ang="0">
                    <a:pos x="8" y="10"/>
                  </a:cxn>
                  <a:cxn ang="0">
                    <a:pos x="10" y="10"/>
                  </a:cxn>
                  <a:cxn ang="0">
                    <a:pos x="10" y="10"/>
                  </a:cxn>
                  <a:cxn ang="0">
                    <a:pos x="22" y="6"/>
                  </a:cxn>
                  <a:cxn ang="0">
                    <a:pos x="22" y="6"/>
                  </a:cxn>
                  <a:cxn ang="0">
                    <a:pos x="20" y="2"/>
                  </a:cxn>
                  <a:cxn ang="0">
                    <a:pos x="18" y="0"/>
                  </a:cxn>
                  <a:cxn ang="0">
                    <a:pos x="18" y="0"/>
                  </a:cxn>
                  <a:cxn ang="0">
                    <a:pos x="12" y="2"/>
                  </a:cxn>
                  <a:cxn ang="0">
                    <a:pos x="12" y="2"/>
                  </a:cxn>
                  <a:cxn ang="0">
                    <a:pos x="4" y="6"/>
                  </a:cxn>
                  <a:cxn ang="0">
                    <a:pos x="4" y="6"/>
                  </a:cxn>
                </a:cxnLst>
                <a:rect l="0" t="0" r="r" b="b"/>
                <a:pathLst>
                  <a:path w="22" h="10">
                    <a:moveTo>
                      <a:pt x="4" y="6"/>
                    </a:moveTo>
                    <a:lnTo>
                      <a:pt x="4" y="6"/>
                    </a:lnTo>
                    <a:lnTo>
                      <a:pt x="0" y="8"/>
                    </a:lnTo>
                    <a:lnTo>
                      <a:pt x="0" y="8"/>
                    </a:lnTo>
                    <a:lnTo>
                      <a:pt x="6" y="10"/>
                    </a:lnTo>
                    <a:lnTo>
                      <a:pt x="6" y="10"/>
                    </a:lnTo>
                    <a:lnTo>
                      <a:pt x="8" y="10"/>
                    </a:lnTo>
                    <a:lnTo>
                      <a:pt x="10" y="10"/>
                    </a:lnTo>
                    <a:lnTo>
                      <a:pt x="10" y="10"/>
                    </a:lnTo>
                    <a:lnTo>
                      <a:pt x="22" y="6"/>
                    </a:lnTo>
                    <a:lnTo>
                      <a:pt x="22" y="6"/>
                    </a:lnTo>
                    <a:lnTo>
                      <a:pt x="20" y="2"/>
                    </a:lnTo>
                    <a:lnTo>
                      <a:pt x="18" y="0"/>
                    </a:lnTo>
                    <a:lnTo>
                      <a:pt x="18" y="0"/>
                    </a:lnTo>
                    <a:lnTo>
                      <a:pt x="12" y="2"/>
                    </a:lnTo>
                    <a:lnTo>
                      <a:pt x="12" y="2"/>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4" name="Freeform 390"/>
              <p:cNvSpPr/>
              <p:nvPr/>
            </p:nvSpPr>
            <p:spPr bwMode="auto">
              <a:xfrm>
                <a:off x="2629" y="611"/>
                <a:ext cx="26" cy="12"/>
              </a:xfrm>
              <a:custGeom>
                <a:avLst/>
                <a:gdLst/>
                <a:ahLst/>
                <a:cxnLst>
                  <a:cxn ang="0">
                    <a:pos x="0" y="8"/>
                  </a:cxn>
                  <a:cxn ang="0">
                    <a:pos x="0" y="8"/>
                  </a:cxn>
                  <a:cxn ang="0">
                    <a:pos x="6" y="12"/>
                  </a:cxn>
                  <a:cxn ang="0">
                    <a:pos x="6" y="12"/>
                  </a:cxn>
                  <a:cxn ang="0">
                    <a:pos x="10" y="12"/>
                  </a:cxn>
                  <a:cxn ang="0">
                    <a:pos x="12" y="10"/>
                  </a:cxn>
                  <a:cxn ang="0">
                    <a:pos x="12" y="10"/>
                  </a:cxn>
                  <a:cxn ang="0">
                    <a:pos x="26" y="4"/>
                  </a:cxn>
                  <a:cxn ang="0">
                    <a:pos x="26" y="4"/>
                  </a:cxn>
                  <a:cxn ang="0">
                    <a:pos x="24" y="0"/>
                  </a:cxn>
                  <a:cxn ang="0">
                    <a:pos x="20" y="0"/>
                  </a:cxn>
                  <a:cxn ang="0">
                    <a:pos x="20" y="0"/>
                  </a:cxn>
                  <a:cxn ang="0">
                    <a:pos x="12" y="2"/>
                  </a:cxn>
                  <a:cxn ang="0">
                    <a:pos x="12" y="2"/>
                  </a:cxn>
                  <a:cxn ang="0">
                    <a:pos x="0" y="8"/>
                  </a:cxn>
                  <a:cxn ang="0">
                    <a:pos x="0" y="8"/>
                  </a:cxn>
                </a:cxnLst>
                <a:rect l="0" t="0" r="r" b="b"/>
                <a:pathLst>
                  <a:path w="26" h="12">
                    <a:moveTo>
                      <a:pt x="0" y="8"/>
                    </a:moveTo>
                    <a:lnTo>
                      <a:pt x="0" y="8"/>
                    </a:lnTo>
                    <a:lnTo>
                      <a:pt x="6" y="12"/>
                    </a:lnTo>
                    <a:lnTo>
                      <a:pt x="6" y="12"/>
                    </a:lnTo>
                    <a:lnTo>
                      <a:pt x="10" y="12"/>
                    </a:lnTo>
                    <a:lnTo>
                      <a:pt x="12" y="10"/>
                    </a:lnTo>
                    <a:lnTo>
                      <a:pt x="12" y="10"/>
                    </a:lnTo>
                    <a:lnTo>
                      <a:pt x="26" y="4"/>
                    </a:lnTo>
                    <a:lnTo>
                      <a:pt x="26" y="4"/>
                    </a:lnTo>
                    <a:lnTo>
                      <a:pt x="24" y="0"/>
                    </a:lnTo>
                    <a:lnTo>
                      <a:pt x="20" y="0"/>
                    </a:lnTo>
                    <a:lnTo>
                      <a:pt x="20" y="0"/>
                    </a:lnTo>
                    <a:lnTo>
                      <a:pt x="12" y="2"/>
                    </a:lnTo>
                    <a:lnTo>
                      <a:pt x="12" y="2"/>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5" name="Freeform 391"/>
              <p:cNvSpPr/>
              <p:nvPr/>
            </p:nvSpPr>
            <p:spPr bwMode="auto">
              <a:xfrm>
                <a:off x="2617" y="607"/>
                <a:ext cx="28" cy="12"/>
              </a:xfrm>
              <a:custGeom>
                <a:avLst/>
                <a:gdLst/>
                <a:ahLst/>
                <a:cxnLst>
                  <a:cxn ang="0">
                    <a:pos x="0" y="8"/>
                  </a:cxn>
                  <a:cxn ang="0">
                    <a:pos x="0" y="8"/>
                  </a:cxn>
                  <a:cxn ang="0">
                    <a:pos x="8" y="12"/>
                  </a:cxn>
                  <a:cxn ang="0">
                    <a:pos x="8" y="12"/>
                  </a:cxn>
                  <a:cxn ang="0">
                    <a:pos x="12" y="8"/>
                  </a:cxn>
                  <a:cxn ang="0">
                    <a:pos x="12" y="8"/>
                  </a:cxn>
                  <a:cxn ang="0">
                    <a:pos x="28" y="2"/>
                  </a:cxn>
                  <a:cxn ang="0">
                    <a:pos x="28" y="2"/>
                  </a:cxn>
                  <a:cxn ang="0">
                    <a:pos x="22" y="0"/>
                  </a:cxn>
                  <a:cxn ang="0">
                    <a:pos x="14" y="0"/>
                  </a:cxn>
                  <a:cxn ang="0">
                    <a:pos x="6" y="4"/>
                  </a:cxn>
                  <a:cxn ang="0">
                    <a:pos x="0" y="8"/>
                  </a:cxn>
                  <a:cxn ang="0">
                    <a:pos x="0" y="8"/>
                  </a:cxn>
                </a:cxnLst>
                <a:rect l="0" t="0" r="r" b="b"/>
                <a:pathLst>
                  <a:path w="28" h="12">
                    <a:moveTo>
                      <a:pt x="0" y="8"/>
                    </a:moveTo>
                    <a:lnTo>
                      <a:pt x="0" y="8"/>
                    </a:lnTo>
                    <a:lnTo>
                      <a:pt x="8" y="12"/>
                    </a:lnTo>
                    <a:lnTo>
                      <a:pt x="8" y="12"/>
                    </a:lnTo>
                    <a:lnTo>
                      <a:pt x="12" y="8"/>
                    </a:lnTo>
                    <a:lnTo>
                      <a:pt x="12" y="8"/>
                    </a:lnTo>
                    <a:lnTo>
                      <a:pt x="28" y="2"/>
                    </a:lnTo>
                    <a:lnTo>
                      <a:pt x="28" y="2"/>
                    </a:lnTo>
                    <a:lnTo>
                      <a:pt x="22" y="0"/>
                    </a:lnTo>
                    <a:lnTo>
                      <a:pt x="14" y="0"/>
                    </a:lnTo>
                    <a:lnTo>
                      <a:pt x="6"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6" name="Freeform 392"/>
              <p:cNvSpPr/>
              <p:nvPr/>
            </p:nvSpPr>
            <p:spPr bwMode="auto">
              <a:xfrm>
                <a:off x="2653" y="633"/>
                <a:ext cx="20" cy="10"/>
              </a:xfrm>
              <a:custGeom>
                <a:avLst/>
                <a:gdLst/>
                <a:ahLst/>
                <a:cxnLst>
                  <a:cxn ang="0">
                    <a:pos x="20" y="6"/>
                  </a:cxn>
                  <a:cxn ang="0">
                    <a:pos x="20" y="6"/>
                  </a:cxn>
                  <a:cxn ang="0">
                    <a:pos x="0" y="0"/>
                  </a:cxn>
                  <a:cxn ang="0">
                    <a:pos x="0" y="0"/>
                  </a:cxn>
                  <a:cxn ang="0">
                    <a:pos x="6" y="8"/>
                  </a:cxn>
                  <a:cxn ang="0">
                    <a:pos x="6" y="8"/>
                  </a:cxn>
                  <a:cxn ang="0">
                    <a:pos x="6" y="10"/>
                  </a:cxn>
                  <a:cxn ang="0">
                    <a:pos x="6" y="10"/>
                  </a:cxn>
                  <a:cxn ang="0">
                    <a:pos x="10" y="8"/>
                  </a:cxn>
                  <a:cxn ang="0">
                    <a:pos x="10" y="8"/>
                  </a:cxn>
                  <a:cxn ang="0">
                    <a:pos x="20" y="6"/>
                  </a:cxn>
                  <a:cxn ang="0">
                    <a:pos x="20" y="6"/>
                  </a:cxn>
                </a:cxnLst>
                <a:rect l="0" t="0" r="r" b="b"/>
                <a:pathLst>
                  <a:path w="20" h="10">
                    <a:moveTo>
                      <a:pt x="20" y="6"/>
                    </a:moveTo>
                    <a:lnTo>
                      <a:pt x="20" y="6"/>
                    </a:lnTo>
                    <a:lnTo>
                      <a:pt x="0" y="0"/>
                    </a:lnTo>
                    <a:lnTo>
                      <a:pt x="0" y="0"/>
                    </a:lnTo>
                    <a:lnTo>
                      <a:pt x="6" y="8"/>
                    </a:lnTo>
                    <a:lnTo>
                      <a:pt x="6" y="8"/>
                    </a:lnTo>
                    <a:lnTo>
                      <a:pt x="6" y="10"/>
                    </a:lnTo>
                    <a:lnTo>
                      <a:pt x="6" y="10"/>
                    </a:lnTo>
                    <a:lnTo>
                      <a:pt x="10" y="8"/>
                    </a:lnTo>
                    <a:lnTo>
                      <a:pt x="10" y="8"/>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7" name="Freeform 393"/>
              <p:cNvSpPr/>
              <p:nvPr/>
            </p:nvSpPr>
            <p:spPr bwMode="auto">
              <a:xfrm>
                <a:off x="2639" y="627"/>
                <a:ext cx="18" cy="18"/>
              </a:xfrm>
              <a:custGeom>
                <a:avLst/>
                <a:gdLst/>
                <a:ahLst/>
                <a:cxnLst>
                  <a:cxn ang="0">
                    <a:pos x="6" y="2"/>
                  </a:cxn>
                  <a:cxn ang="0">
                    <a:pos x="6" y="2"/>
                  </a:cxn>
                  <a:cxn ang="0">
                    <a:pos x="0" y="0"/>
                  </a:cxn>
                  <a:cxn ang="0">
                    <a:pos x="0" y="0"/>
                  </a:cxn>
                  <a:cxn ang="0">
                    <a:pos x="2" y="4"/>
                  </a:cxn>
                  <a:cxn ang="0">
                    <a:pos x="2" y="4"/>
                  </a:cxn>
                  <a:cxn ang="0">
                    <a:pos x="6" y="12"/>
                  </a:cxn>
                  <a:cxn ang="0">
                    <a:pos x="6" y="12"/>
                  </a:cxn>
                  <a:cxn ang="0">
                    <a:pos x="10" y="18"/>
                  </a:cxn>
                  <a:cxn ang="0">
                    <a:pos x="10" y="18"/>
                  </a:cxn>
                  <a:cxn ang="0">
                    <a:pos x="14" y="18"/>
                  </a:cxn>
                  <a:cxn ang="0">
                    <a:pos x="18" y="16"/>
                  </a:cxn>
                  <a:cxn ang="0">
                    <a:pos x="18" y="16"/>
                  </a:cxn>
                  <a:cxn ang="0">
                    <a:pos x="12" y="4"/>
                  </a:cxn>
                  <a:cxn ang="0">
                    <a:pos x="12" y="4"/>
                  </a:cxn>
                  <a:cxn ang="0">
                    <a:pos x="10" y="4"/>
                  </a:cxn>
                  <a:cxn ang="0">
                    <a:pos x="6" y="2"/>
                  </a:cxn>
                  <a:cxn ang="0">
                    <a:pos x="6" y="2"/>
                  </a:cxn>
                </a:cxnLst>
                <a:rect l="0" t="0" r="r" b="b"/>
                <a:pathLst>
                  <a:path w="18" h="18">
                    <a:moveTo>
                      <a:pt x="6" y="2"/>
                    </a:moveTo>
                    <a:lnTo>
                      <a:pt x="6" y="2"/>
                    </a:lnTo>
                    <a:lnTo>
                      <a:pt x="0" y="0"/>
                    </a:lnTo>
                    <a:lnTo>
                      <a:pt x="0" y="0"/>
                    </a:lnTo>
                    <a:lnTo>
                      <a:pt x="2" y="4"/>
                    </a:lnTo>
                    <a:lnTo>
                      <a:pt x="2" y="4"/>
                    </a:lnTo>
                    <a:lnTo>
                      <a:pt x="6" y="12"/>
                    </a:lnTo>
                    <a:lnTo>
                      <a:pt x="6" y="12"/>
                    </a:lnTo>
                    <a:lnTo>
                      <a:pt x="10" y="18"/>
                    </a:lnTo>
                    <a:lnTo>
                      <a:pt x="10" y="18"/>
                    </a:lnTo>
                    <a:lnTo>
                      <a:pt x="14" y="18"/>
                    </a:lnTo>
                    <a:lnTo>
                      <a:pt x="18" y="16"/>
                    </a:lnTo>
                    <a:lnTo>
                      <a:pt x="18" y="16"/>
                    </a:lnTo>
                    <a:lnTo>
                      <a:pt x="12" y="4"/>
                    </a:lnTo>
                    <a:lnTo>
                      <a:pt x="12" y="4"/>
                    </a:lnTo>
                    <a:lnTo>
                      <a:pt x="10" y="4"/>
                    </a:lnTo>
                    <a:lnTo>
                      <a:pt x="6" y="2"/>
                    </a:lnTo>
                    <a:lnTo>
                      <a:pt x="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8" name="Freeform 394"/>
              <p:cNvSpPr/>
              <p:nvPr/>
            </p:nvSpPr>
            <p:spPr bwMode="auto">
              <a:xfrm>
                <a:off x="2627" y="623"/>
                <a:ext cx="18" cy="22"/>
              </a:xfrm>
              <a:custGeom>
                <a:avLst/>
                <a:gdLst/>
                <a:ahLst/>
                <a:cxnLst>
                  <a:cxn ang="0">
                    <a:pos x="8" y="4"/>
                  </a:cxn>
                  <a:cxn ang="0">
                    <a:pos x="8" y="4"/>
                  </a:cxn>
                  <a:cxn ang="0">
                    <a:pos x="0" y="0"/>
                  </a:cxn>
                  <a:cxn ang="0">
                    <a:pos x="0" y="0"/>
                  </a:cxn>
                  <a:cxn ang="0">
                    <a:pos x="6" y="14"/>
                  </a:cxn>
                  <a:cxn ang="0">
                    <a:pos x="6" y="14"/>
                  </a:cxn>
                  <a:cxn ang="0">
                    <a:pos x="10" y="20"/>
                  </a:cxn>
                  <a:cxn ang="0">
                    <a:pos x="10" y="20"/>
                  </a:cxn>
                  <a:cxn ang="0">
                    <a:pos x="14" y="22"/>
                  </a:cxn>
                  <a:cxn ang="0">
                    <a:pos x="18" y="22"/>
                  </a:cxn>
                  <a:cxn ang="0">
                    <a:pos x="18" y="22"/>
                  </a:cxn>
                  <a:cxn ang="0">
                    <a:pos x="10" y="6"/>
                  </a:cxn>
                  <a:cxn ang="0">
                    <a:pos x="10" y="6"/>
                  </a:cxn>
                  <a:cxn ang="0">
                    <a:pos x="10" y="4"/>
                  </a:cxn>
                  <a:cxn ang="0">
                    <a:pos x="8" y="4"/>
                  </a:cxn>
                  <a:cxn ang="0">
                    <a:pos x="8" y="4"/>
                  </a:cxn>
                </a:cxnLst>
                <a:rect l="0" t="0" r="r" b="b"/>
                <a:pathLst>
                  <a:path w="18" h="22">
                    <a:moveTo>
                      <a:pt x="8" y="4"/>
                    </a:moveTo>
                    <a:lnTo>
                      <a:pt x="8" y="4"/>
                    </a:lnTo>
                    <a:lnTo>
                      <a:pt x="0" y="0"/>
                    </a:lnTo>
                    <a:lnTo>
                      <a:pt x="0" y="0"/>
                    </a:lnTo>
                    <a:lnTo>
                      <a:pt x="6" y="14"/>
                    </a:lnTo>
                    <a:lnTo>
                      <a:pt x="6" y="14"/>
                    </a:lnTo>
                    <a:lnTo>
                      <a:pt x="10" y="20"/>
                    </a:lnTo>
                    <a:lnTo>
                      <a:pt x="10" y="20"/>
                    </a:lnTo>
                    <a:lnTo>
                      <a:pt x="14" y="22"/>
                    </a:lnTo>
                    <a:lnTo>
                      <a:pt x="18" y="22"/>
                    </a:lnTo>
                    <a:lnTo>
                      <a:pt x="18" y="22"/>
                    </a:lnTo>
                    <a:lnTo>
                      <a:pt x="10" y="6"/>
                    </a:lnTo>
                    <a:lnTo>
                      <a:pt x="10" y="6"/>
                    </a:lnTo>
                    <a:lnTo>
                      <a:pt x="10" y="4"/>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9" name="Freeform 395"/>
              <p:cNvSpPr/>
              <p:nvPr/>
            </p:nvSpPr>
            <p:spPr bwMode="auto">
              <a:xfrm>
                <a:off x="2615" y="621"/>
                <a:ext cx="18" cy="22"/>
              </a:xfrm>
              <a:custGeom>
                <a:avLst/>
                <a:gdLst/>
                <a:ahLst/>
                <a:cxnLst>
                  <a:cxn ang="0">
                    <a:pos x="8" y="2"/>
                  </a:cxn>
                  <a:cxn ang="0">
                    <a:pos x="8" y="2"/>
                  </a:cxn>
                  <a:cxn ang="0">
                    <a:pos x="0" y="0"/>
                  </a:cxn>
                  <a:cxn ang="0">
                    <a:pos x="0" y="0"/>
                  </a:cxn>
                  <a:cxn ang="0">
                    <a:pos x="2" y="6"/>
                  </a:cxn>
                  <a:cxn ang="0">
                    <a:pos x="6" y="14"/>
                  </a:cxn>
                  <a:cxn ang="0">
                    <a:pos x="12" y="18"/>
                  </a:cxn>
                  <a:cxn ang="0">
                    <a:pos x="18" y="22"/>
                  </a:cxn>
                  <a:cxn ang="0">
                    <a:pos x="18" y="22"/>
                  </a:cxn>
                  <a:cxn ang="0">
                    <a:pos x="10" y="6"/>
                  </a:cxn>
                  <a:cxn ang="0">
                    <a:pos x="10" y="6"/>
                  </a:cxn>
                  <a:cxn ang="0">
                    <a:pos x="8" y="2"/>
                  </a:cxn>
                  <a:cxn ang="0">
                    <a:pos x="8" y="2"/>
                  </a:cxn>
                </a:cxnLst>
                <a:rect l="0" t="0" r="r" b="b"/>
                <a:pathLst>
                  <a:path w="18" h="22">
                    <a:moveTo>
                      <a:pt x="8" y="2"/>
                    </a:moveTo>
                    <a:lnTo>
                      <a:pt x="8" y="2"/>
                    </a:lnTo>
                    <a:lnTo>
                      <a:pt x="0" y="0"/>
                    </a:lnTo>
                    <a:lnTo>
                      <a:pt x="0" y="0"/>
                    </a:lnTo>
                    <a:lnTo>
                      <a:pt x="2" y="6"/>
                    </a:lnTo>
                    <a:lnTo>
                      <a:pt x="6" y="14"/>
                    </a:lnTo>
                    <a:lnTo>
                      <a:pt x="12" y="18"/>
                    </a:lnTo>
                    <a:lnTo>
                      <a:pt x="18" y="22"/>
                    </a:lnTo>
                    <a:lnTo>
                      <a:pt x="18" y="22"/>
                    </a:lnTo>
                    <a:lnTo>
                      <a:pt x="10" y="6"/>
                    </a:lnTo>
                    <a:lnTo>
                      <a:pt x="10" y="6"/>
                    </a:lnTo>
                    <a:lnTo>
                      <a:pt x="8" y="2"/>
                    </a:lnTo>
                    <a:lnTo>
                      <a:pt x="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0" name="Freeform 396"/>
              <p:cNvSpPr/>
              <p:nvPr/>
            </p:nvSpPr>
            <p:spPr bwMode="auto">
              <a:xfrm>
                <a:off x="2693" y="655"/>
                <a:ext cx="12" cy="20"/>
              </a:xfrm>
              <a:custGeom>
                <a:avLst/>
                <a:gdLst/>
                <a:ahLst/>
                <a:cxnLst>
                  <a:cxn ang="0">
                    <a:pos x="4" y="20"/>
                  </a:cxn>
                  <a:cxn ang="0">
                    <a:pos x="4" y="20"/>
                  </a:cxn>
                  <a:cxn ang="0">
                    <a:pos x="12" y="0"/>
                  </a:cxn>
                  <a:cxn ang="0">
                    <a:pos x="12" y="0"/>
                  </a:cxn>
                  <a:cxn ang="0">
                    <a:pos x="4" y="6"/>
                  </a:cxn>
                  <a:cxn ang="0">
                    <a:pos x="4" y="6"/>
                  </a:cxn>
                  <a:cxn ang="0">
                    <a:pos x="0" y="8"/>
                  </a:cxn>
                  <a:cxn ang="0">
                    <a:pos x="0" y="8"/>
                  </a:cxn>
                  <a:cxn ang="0">
                    <a:pos x="0" y="10"/>
                  </a:cxn>
                  <a:cxn ang="0">
                    <a:pos x="0" y="10"/>
                  </a:cxn>
                  <a:cxn ang="0">
                    <a:pos x="4" y="20"/>
                  </a:cxn>
                  <a:cxn ang="0">
                    <a:pos x="4" y="20"/>
                  </a:cxn>
                </a:cxnLst>
                <a:rect l="0" t="0" r="r" b="b"/>
                <a:pathLst>
                  <a:path w="12" h="20">
                    <a:moveTo>
                      <a:pt x="4" y="20"/>
                    </a:moveTo>
                    <a:lnTo>
                      <a:pt x="4" y="20"/>
                    </a:lnTo>
                    <a:lnTo>
                      <a:pt x="12" y="0"/>
                    </a:lnTo>
                    <a:lnTo>
                      <a:pt x="12" y="0"/>
                    </a:lnTo>
                    <a:lnTo>
                      <a:pt x="4" y="6"/>
                    </a:lnTo>
                    <a:lnTo>
                      <a:pt x="4" y="6"/>
                    </a:lnTo>
                    <a:lnTo>
                      <a:pt x="0" y="8"/>
                    </a:lnTo>
                    <a:lnTo>
                      <a:pt x="0" y="8"/>
                    </a:lnTo>
                    <a:lnTo>
                      <a:pt x="0" y="10"/>
                    </a:lnTo>
                    <a:lnTo>
                      <a:pt x="0" y="10"/>
                    </a:lnTo>
                    <a:lnTo>
                      <a:pt x="4" y="20"/>
                    </a:lnTo>
                    <a:lnTo>
                      <a:pt x="4"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1" name="Freeform 397"/>
              <p:cNvSpPr/>
              <p:nvPr/>
            </p:nvSpPr>
            <p:spPr bwMode="auto">
              <a:xfrm>
                <a:off x="2685" y="665"/>
                <a:ext cx="10" cy="24"/>
              </a:xfrm>
              <a:custGeom>
                <a:avLst/>
                <a:gdLst/>
                <a:ahLst/>
                <a:cxnLst>
                  <a:cxn ang="0">
                    <a:pos x="6" y="20"/>
                  </a:cxn>
                  <a:cxn ang="0">
                    <a:pos x="6" y="20"/>
                  </a:cxn>
                  <a:cxn ang="0">
                    <a:pos x="6" y="24"/>
                  </a:cxn>
                  <a:cxn ang="0">
                    <a:pos x="6" y="24"/>
                  </a:cxn>
                  <a:cxn ang="0">
                    <a:pos x="10" y="18"/>
                  </a:cxn>
                  <a:cxn ang="0">
                    <a:pos x="10" y="18"/>
                  </a:cxn>
                  <a:cxn ang="0">
                    <a:pos x="10" y="16"/>
                  </a:cxn>
                  <a:cxn ang="0">
                    <a:pos x="10" y="12"/>
                  </a:cxn>
                  <a:cxn ang="0">
                    <a:pos x="10" y="12"/>
                  </a:cxn>
                  <a:cxn ang="0">
                    <a:pos x="6" y="0"/>
                  </a:cxn>
                  <a:cxn ang="0">
                    <a:pos x="6" y="0"/>
                  </a:cxn>
                  <a:cxn ang="0">
                    <a:pos x="2" y="2"/>
                  </a:cxn>
                  <a:cxn ang="0">
                    <a:pos x="0" y="6"/>
                  </a:cxn>
                  <a:cxn ang="0">
                    <a:pos x="0" y="6"/>
                  </a:cxn>
                  <a:cxn ang="0">
                    <a:pos x="2" y="12"/>
                  </a:cxn>
                  <a:cxn ang="0">
                    <a:pos x="2" y="12"/>
                  </a:cxn>
                  <a:cxn ang="0">
                    <a:pos x="6" y="20"/>
                  </a:cxn>
                  <a:cxn ang="0">
                    <a:pos x="6" y="20"/>
                  </a:cxn>
                </a:cxnLst>
                <a:rect l="0" t="0" r="r" b="b"/>
                <a:pathLst>
                  <a:path w="10" h="24">
                    <a:moveTo>
                      <a:pt x="6" y="20"/>
                    </a:moveTo>
                    <a:lnTo>
                      <a:pt x="6" y="20"/>
                    </a:lnTo>
                    <a:lnTo>
                      <a:pt x="6" y="24"/>
                    </a:lnTo>
                    <a:lnTo>
                      <a:pt x="6" y="24"/>
                    </a:lnTo>
                    <a:lnTo>
                      <a:pt x="10" y="18"/>
                    </a:lnTo>
                    <a:lnTo>
                      <a:pt x="10" y="18"/>
                    </a:lnTo>
                    <a:lnTo>
                      <a:pt x="10" y="16"/>
                    </a:lnTo>
                    <a:lnTo>
                      <a:pt x="10" y="12"/>
                    </a:lnTo>
                    <a:lnTo>
                      <a:pt x="10" y="12"/>
                    </a:lnTo>
                    <a:lnTo>
                      <a:pt x="6" y="0"/>
                    </a:lnTo>
                    <a:lnTo>
                      <a:pt x="6" y="0"/>
                    </a:lnTo>
                    <a:lnTo>
                      <a:pt x="2" y="2"/>
                    </a:lnTo>
                    <a:lnTo>
                      <a:pt x="0" y="6"/>
                    </a:lnTo>
                    <a:lnTo>
                      <a:pt x="0" y="6"/>
                    </a:lnTo>
                    <a:lnTo>
                      <a:pt x="2" y="12"/>
                    </a:lnTo>
                    <a:lnTo>
                      <a:pt x="2" y="12"/>
                    </a:lnTo>
                    <a:lnTo>
                      <a:pt x="6" y="20"/>
                    </a:lnTo>
                    <a:lnTo>
                      <a:pt x="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2" name="Freeform 398"/>
              <p:cNvSpPr/>
              <p:nvPr/>
            </p:nvSpPr>
            <p:spPr bwMode="auto">
              <a:xfrm>
                <a:off x="2679" y="673"/>
                <a:ext cx="12" cy="28"/>
              </a:xfrm>
              <a:custGeom>
                <a:avLst/>
                <a:gdLst/>
                <a:ahLst/>
                <a:cxnLst>
                  <a:cxn ang="0">
                    <a:pos x="2" y="14"/>
                  </a:cxn>
                  <a:cxn ang="0">
                    <a:pos x="2" y="14"/>
                  </a:cxn>
                  <a:cxn ang="0">
                    <a:pos x="8" y="28"/>
                  </a:cxn>
                  <a:cxn ang="0">
                    <a:pos x="8" y="28"/>
                  </a:cxn>
                  <a:cxn ang="0">
                    <a:pos x="12" y="20"/>
                  </a:cxn>
                  <a:cxn ang="0">
                    <a:pos x="12" y="20"/>
                  </a:cxn>
                  <a:cxn ang="0">
                    <a:pos x="12" y="18"/>
                  </a:cxn>
                  <a:cxn ang="0">
                    <a:pos x="10" y="16"/>
                  </a:cxn>
                  <a:cxn ang="0">
                    <a:pos x="10" y="16"/>
                  </a:cxn>
                  <a:cxn ang="0">
                    <a:pos x="4" y="0"/>
                  </a:cxn>
                  <a:cxn ang="0">
                    <a:pos x="4" y="0"/>
                  </a:cxn>
                  <a:cxn ang="0">
                    <a:pos x="0" y="4"/>
                  </a:cxn>
                  <a:cxn ang="0">
                    <a:pos x="0" y="8"/>
                  </a:cxn>
                  <a:cxn ang="0">
                    <a:pos x="0" y="8"/>
                  </a:cxn>
                  <a:cxn ang="0">
                    <a:pos x="2" y="14"/>
                  </a:cxn>
                  <a:cxn ang="0">
                    <a:pos x="2" y="14"/>
                  </a:cxn>
                </a:cxnLst>
                <a:rect l="0" t="0" r="r" b="b"/>
                <a:pathLst>
                  <a:path w="12" h="28">
                    <a:moveTo>
                      <a:pt x="2" y="14"/>
                    </a:moveTo>
                    <a:lnTo>
                      <a:pt x="2" y="14"/>
                    </a:lnTo>
                    <a:lnTo>
                      <a:pt x="8" y="28"/>
                    </a:lnTo>
                    <a:lnTo>
                      <a:pt x="8" y="28"/>
                    </a:lnTo>
                    <a:lnTo>
                      <a:pt x="12" y="20"/>
                    </a:lnTo>
                    <a:lnTo>
                      <a:pt x="12" y="20"/>
                    </a:lnTo>
                    <a:lnTo>
                      <a:pt x="12" y="18"/>
                    </a:lnTo>
                    <a:lnTo>
                      <a:pt x="10" y="16"/>
                    </a:lnTo>
                    <a:lnTo>
                      <a:pt x="10" y="16"/>
                    </a:lnTo>
                    <a:lnTo>
                      <a:pt x="4" y="0"/>
                    </a:lnTo>
                    <a:lnTo>
                      <a:pt x="4" y="0"/>
                    </a:lnTo>
                    <a:lnTo>
                      <a:pt x="0" y="4"/>
                    </a:lnTo>
                    <a:lnTo>
                      <a:pt x="0" y="8"/>
                    </a:lnTo>
                    <a:lnTo>
                      <a:pt x="0" y="8"/>
                    </a:lnTo>
                    <a:lnTo>
                      <a:pt x="2" y="14"/>
                    </a:lnTo>
                    <a:lnTo>
                      <a:pt x="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3" name="Freeform 399"/>
              <p:cNvSpPr/>
              <p:nvPr/>
            </p:nvSpPr>
            <p:spPr bwMode="auto">
              <a:xfrm>
                <a:off x="2675" y="683"/>
                <a:ext cx="10" cy="28"/>
              </a:xfrm>
              <a:custGeom>
                <a:avLst/>
                <a:gdLst/>
                <a:ahLst/>
                <a:cxnLst>
                  <a:cxn ang="0">
                    <a:pos x="8" y="28"/>
                  </a:cxn>
                  <a:cxn ang="0">
                    <a:pos x="8" y="28"/>
                  </a:cxn>
                  <a:cxn ang="0">
                    <a:pos x="10" y="22"/>
                  </a:cxn>
                  <a:cxn ang="0">
                    <a:pos x="10" y="22"/>
                  </a:cxn>
                  <a:cxn ang="0">
                    <a:pos x="8" y="16"/>
                  </a:cxn>
                  <a:cxn ang="0">
                    <a:pos x="8" y="16"/>
                  </a:cxn>
                  <a:cxn ang="0">
                    <a:pos x="2" y="0"/>
                  </a:cxn>
                  <a:cxn ang="0">
                    <a:pos x="2" y="0"/>
                  </a:cxn>
                  <a:cxn ang="0">
                    <a:pos x="0" y="8"/>
                  </a:cxn>
                  <a:cxn ang="0">
                    <a:pos x="0" y="16"/>
                  </a:cxn>
                  <a:cxn ang="0">
                    <a:pos x="2" y="22"/>
                  </a:cxn>
                  <a:cxn ang="0">
                    <a:pos x="8" y="28"/>
                  </a:cxn>
                  <a:cxn ang="0">
                    <a:pos x="8" y="28"/>
                  </a:cxn>
                </a:cxnLst>
                <a:rect l="0" t="0" r="r" b="b"/>
                <a:pathLst>
                  <a:path w="10" h="28">
                    <a:moveTo>
                      <a:pt x="8" y="28"/>
                    </a:moveTo>
                    <a:lnTo>
                      <a:pt x="8" y="28"/>
                    </a:lnTo>
                    <a:lnTo>
                      <a:pt x="10" y="22"/>
                    </a:lnTo>
                    <a:lnTo>
                      <a:pt x="10" y="22"/>
                    </a:lnTo>
                    <a:lnTo>
                      <a:pt x="8" y="16"/>
                    </a:lnTo>
                    <a:lnTo>
                      <a:pt x="8" y="16"/>
                    </a:lnTo>
                    <a:lnTo>
                      <a:pt x="2" y="0"/>
                    </a:lnTo>
                    <a:lnTo>
                      <a:pt x="2" y="0"/>
                    </a:lnTo>
                    <a:lnTo>
                      <a:pt x="0" y="8"/>
                    </a:lnTo>
                    <a:lnTo>
                      <a:pt x="0" y="16"/>
                    </a:lnTo>
                    <a:lnTo>
                      <a:pt x="2" y="22"/>
                    </a:lnTo>
                    <a:lnTo>
                      <a:pt x="8" y="28"/>
                    </a:lnTo>
                    <a:lnTo>
                      <a:pt x="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4" name="Freeform 400"/>
              <p:cNvSpPr/>
              <p:nvPr/>
            </p:nvSpPr>
            <p:spPr bwMode="auto">
              <a:xfrm>
                <a:off x="2699" y="657"/>
                <a:ext cx="12" cy="18"/>
              </a:xfrm>
              <a:custGeom>
                <a:avLst/>
                <a:gdLst/>
                <a:ahLst/>
                <a:cxnLst>
                  <a:cxn ang="0">
                    <a:pos x="10" y="14"/>
                  </a:cxn>
                  <a:cxn ang="0">
                    <a:pos x="10" y="14"/>
                  </a:cxn>
                  <a:cxn ang="0">
                    <a:pos x="12" y="12"/>
                  </a:cxn>
                  <a:cxn ang="0">
                    <a:pos x="12" y="12"/>
                  </a:cxn>
                  <a:cxn ang="0">
                    <a:pos x="10" y="8"/>
                  </a:cxn>
                  <a:cxn ang="0">
                    <a:pos x="10" y="8"/>
                  </a:cxn>
                  <a:cxn ang="0">
                    <a:pos x="8" y="0"/>
                  </a:cxn>
                  <a:cxn ang="0">
                    <a:pos x="8" y="0"/>
                  </a:cxn>
                  <a:cxn ang="0">
                    <a:pos x="0" y="18"/>
                  </a:cxn>
                  <a:cxn ang="0">
                    <a:pos x="0" y="18"/>
                  </a:cxn>
                  <a:cxn ang="0">
                    <a:pos x="10" y="14"/>
                  </a:cxn>
                  <a:cxn ang="0">
                    <a:pos x="10" y="14"/>
                  </a:cxn>
                </a:cxnLst>
                <a:rect l="0" t="0" r="r" b="b"/>
                <a:pathLst>
                  <a:path w="12" h="18">
                    <a:moveTo>
                      <a:pt x="10" y="14"/>
                    </a:moveTo>
                    <a:lnTo>
                      <a:pt x="10" y="14"/>
                    </a:lnTo>
                    <a:lnTo>
                      <a:pt x="12" y="12"/>
                    </a:lnTo>
                    <a:lnTo>
                      <a:pt x="12" y="12"/>
                    </a:lnTo>
                    <a:lnTo>
                      <a:pt x="10" y="8"/>
                    </a:lnTo>
                    <a:lnTo>
                      <a:pt x="10" y="8"/>
                    </a:lnTo>
                    <a:lnTo>
                      <a:pt x="8" y="0"/>
                    </a:lnTo>
                    <a:lnTo>
                      <a:pt x="8" y="0"/>
                    </a:lnTo>
                    <a:lnTo>
                      <a:pt x="0" y="18"/>
                    </a:lnTo>
                    <a:lnTo>
                      <a:pt x="0" y="18"/>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5" name="Freeform 401"/>
              <p:cNvSpPr/>
              <p:nvPr/>
            </p:nvSpPr>
            <p:spPr bwMode="auto">
              <a:xfrm>
                <a:off x="2695" y="673"/>
                <a:ext cx="18" cy="16"/>
              </a:xfrm>
              <a:custGeom>
                <a:avLst/>
                <a:gdLst/>
                <a:ahLst/>
                <a:cxnLst>
                  <a:cxn ang="0">
                    <a:pos x="2" y="10"/>
                  </a:cxn>
                  <a:cxn ang="0">
                    <a:pos x="2" y="10"/>
                  </a:cxn>
                  <a:cxn ang="0">
                    <a:pos x="0" y="16"/>
                  </a:cxn>
                  <a:cxn ang="0">
                    <a:pos x="0" y="16"/>
                  </a:cxn>
                  <a:cxn ang="0">
                    <a:pos x="4" y="14"/>
                  </a:cxn>
                  <a:cxn ang="0">
                    <a:pos x="4" y="14"/>
                  </a:cxn>
                  <a:cxn ang="0">
                    <a:pos x="12" y="10"/>
                  </a:cxn>
                  <a:cxn ang="0">
                    <a:pos x="12" y="10"/>
                  </a:cxn>
                  <a:cxn ang="0">
                    <a:pos x="18" y="8"/>
                  </a:cxn>
                  <a:cxn ang="0">
                    <a:pos x="18" y="8"/>
                  </a:cxn>
                  <a:cxn ang="0">
                    <a:pos x="18" y="4"/>
                  </a:cxn>
                  <a:cxn ang="0">
                    <a:pos x="16" y="0"/>
                  </a:cxn>
                  <a:cxn ang="0">
                    <a:pos x="16" y="0"/>
                  </a:cxn>
                  <a:cxn ang="0">
                    <a:pos x="4" y="6"/>
                  </a:cxn>
                  <a:cxn ang="0">
                    <a:pos x="4" y="6"/>
                  </a:cxn>
                  <a:cxn ang="0">
                    <a:pos x="4" y="8"/>
                  </a:cxn>
                  <a:cxn ang="0">
                    <a:pos x="2" y="10"/>
                  </a:cxn>
                  <a:cxn ang="0">
                    <a:pos x="2" y="10"/>
                  </a:cxn>
                </a:cxnLst>
                <a:rect l="0" t="0" r="r" b="b"/>
                <a:pathLst>
                  <a:path w="18" h="16">
                    <a:moveTo>
                      <a:pt x="2" y="10"/>
                    </a:moveTo>
                    <a:lnTo>
                      <a:pt x="2" y="10"/>
                    </a:lnTo>
                    <a:lnTo>
                      <a:pt x="0" y="16"/>
                    </a:lnTo>
                    <a:lnTo>
                      <a:pt x="0" y="16"/>
                    </a:lnTo>
                    <a:lnTo>
                      <a:pt x="4" y="14"/>
                    </a:lnTo>
                    <a:lnTo>
                      <a:pt x="4" y="14"/>
                    </a:lnTo>
                    <a:lnTo>
                      <a:pt x="12" y="10"/>
                    </a:lnTo>
                    <a:lnTo>
                      <a:pt x="12" y="10"/>
                    </a:lnTo>
                    <a:lnTo>
                      <a:pt x="18" y="8"/>
                    </a:lnTo>
                    <a:lnTo>
                      <a:pt x="18" y="8"/>
                    </a:lnTo>
                    <a:lnTo>
                      <a:pt x="18" y="4"/>
                    </a:lnTo>
                    <a:lnTo>
                      <a:pt x="16" y="0"/>
                    </a:lnTo>
                    <a:lnTo>
                      <a:pt x="16" y="0"/>
                    </a:lnTo>
                    <a:lnTo>
                      <a:pt x="4" y="6"/>
                    </a:lnTo>
                    <a:lnTo>
                      <a:pt x="4" y="6"/>
                    </a:lnTo>
                    <a:lnTo>
                      <a:pt x="4" y="8"/>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6" name="Freeform 402"/>
              <p:cNvSpPr/>
              <p:nvPr/>
            </p:nvSpPr>
            <p:spPr bwMode="auto">
              <a:xfrm>
                <a:off x="2691" y="683"/>
                <a:ext cx="22" cy="20"/>
              </a:xfrm>
              <a:custGeom>
                <a:avLst/>
                <a:gdLst/>
                <a:ahLst/>
                <a:cxnLst>
                  <a:cxn ang="0">
                    <a:pos x="6" y="8"/>
                  </a:cxn>
                  <a:cxn ang="0">
                    <a:pos x="6" y="8"/>
                  </a:cxn>
                  <a:cxn ang="0">
                    <a:pos x="4" y="10"/>
                  </a:cxn>
                  <a:cxn ang="0">
                    <a:pos x="2" y="12"/>
                  </a:cxn>
                  <a:cxn ang="0">
                    <a:pos x="2" y="12"/>
                  </a:cxn>
                  <a:cxn ang="0">
                    <a:pos x="0" y="20"/>
                  </a:cxn>
                  <a:cxn ang="0">
                    <a:pos x="0" y="20"/>
                  </a:cxn>
                  <a:cxn ang="0">
                    <a:pos x="14" y="12"/>
                  </a:cxn>
                  <a:cxn ang="0">
                    <a:pos x="14" y="12"/>
                  </a:cxn>
                  <a:cxn ang="0">
                    <a:pos x="20" y="10"/>
                  </a:cxn>
                  <a:cxn ang="0">
                    <a:pos x="20" y="10"/>
                  </a:cxn>
                  <a:cxn ang="0">
                    <a:pos x="22" y="6"/>
                  </a:cxn>
                  <a:cxn ang="0">
                    <a:pos x="22" y="0"/>
                  </a:cxn>
                  <a:cxn ang="0">
                    <a:pos x="22" y="0"/>
                  </a:cxn>
                  <a:cxn ang="0">
                    <a:pos x="6" y="8"/>
                  </a:cxn>
                  <a:cxn ang="0">
                    <a:pos x="6" y="8"/>
                  </a:cxn>
                </a:cxnLst>
                <a:rect l="0" t="0" r="r" b="b"/>
                <a:pathLst>
                  <a:path w="22" h="20">
                    <a:moveTo>
                      <a:pt x="6" y="8"/>
                    </a:moveTo>
                    <a:lnTo>
                      <a:pt x="6" y="8"/>
                    </a:lnTo>
                    <a:lnTo>
                      <a:pt x="4" y="10"/>
                    </a:lnTo>
                    <a:lnTo>
                      <a:pt x="2" y="12"/>
                    </a:lnTo>
                    <a:lnTo>
                      <a:pt x="2" y="12"/>
                    </a:lnTo>
                    <a:lnTo>
                      <a:pt x="0" y="20"/>
                    </a:lnTo>
                    <a:lnTo>
                      <a:pt x="0" y="20"/>
                    </a:lnTo>
                    <a:lnTo>
                      <a:pt x="14" y="12"/>
                    </a:lnTo>
                    <a:lnTo>
                      <a:pt x="14" y="12"/>
                    </a:lnTo>
                    <a:lnTo>
                      <a:pt x="20" y="10"/>
                    </a:lnTo>
                    <a:lnTo>
                      <a:pt x="20" y="10"/>
                    </a:lnTo>
                    <a:lnTo>
                      <a:pt x="22" y="6"/>
                    </a:lnTo>
                    <a:lnTo>
                      <a:pt x="22" y="0"/>
                    </a:lnTo>
                    <a:lnTo>
                      <a:pt x="22" y="0"/>
                    </a:lnTo>
                    <a:lnTo>
                      <a:pt x="6" y="8"/>
                    </a:lnTo>
                    <a:lnTo>
                      <a:pt x="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7" name="Freeform 403"/>
              <p:cNvSpPr/>
              <p:nvPr/>
            </p:nvSpPr>
            <p:spPr bwMode="auto">
              <a:xfrm>
                <a:off x="2687" y="695"/>
                <a:ext cx="24" cy="18"/>
              </a:xfrm>
              <a:custGeom>
                <a:avLst/>
                <a:gdLst/>
                <a:ahLst/>
                <a:cxnLst>
                  <a:cxn ang="0">
                    <a:pos x="8" y="8"/>
                  </a:cxn>
                  <a:cxn ang="0">
                    <a:pos x="8" y="8"/>
                  </a:cxn>
                  <a:cxn ang="0">
                    <a:pos x="4" y="10"/>
                  </a:cxn>
                  <a:cxn ang="0">
                    <a:pos x="4" y="10"/>
                  </a:cxn>
                  <a:cxn ang="0">
                    <a:pos x="0" y="18"/>
                  </a:cxn>
                  <a:cxn ang="0">
                    <a:pos x="0" y="18"/>
                  </a:cxn>
                  <a:cxn ang="0">
                    <a:pos x="8" y="18"/>
                  </a:cxn>
                  <a:cxn ang="0">
                    <a:pos x="16" y="14"/>
                  </a:cxn>
                  <a:cxn ang="0">
                    <a:pos x="20" y="8"/>
                  </a:cxn>
                  <a:cxn ang="0">
                    <a:pos x="24" y="0"/>
                  </a:cxn>
                  <a:cxn ang="0">
                    <a:pos x="24" y="0"/>
                  </a:cxn>
                  <a:cxn ang="0">
                    <a:pos x="8" y="8"/>
                  </a:cxn>
                  <a:cxn ang="0">
                    <a:pos x="8" y="8"/>
                  </a:cxn>
                </a:cxnLst>
                <a:rect l="0" t="0" r="r" b="b"/>
                <a:pathLst>
                  <a:path w="24" h="18">
                    <a:moveTo>
                      <a:pt x="8" y="8"/>
                    </a:moveTo>
                    <a:lnTo>
                      <a:pt x="8" y="8"/>
                    </a:lnTo>
                    <a:lnTo>
                      <a:pt x="4" y="10"/>
                    </a:lnTo>
                    <a:lnTo>
                      <a:pt x="4" y="10"/>
                    </a:lnTo>
                    <a:lnTo>
                      <a:pt x="0" y="18"/>
                    </a:lnTo>
                    <a:lnTo>
                      <a:pt x="0" y="18"/>
                    </a:lnTo>
                    <a:lnTo>
                      <a:pt x="8" y="18"/>
                    </a:lnTo>
                    <a:lnTo>
                      <a:pt x="16" y="14"/>
                    </a:lnTo>
                    <a:lnTo>
                      <a:pt x="20" y="8"/>
                    </a:lnTo>
                    <a:lnTo>
                      <a:pt x="24" y="0"/>
                    </a:lnTo>
                    <a:lnTo>
                      <a:pt x="24" y="0"/>
                    </a:lnTo>
                    <a:lnTo>
                      <a:pt x="8" y="8"/>
                    </a:lnTo>
                    <a:lnTo>
                      <a:pt x="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8" name="Freeform 404"/>
              <p:cNvSpPr/>
              <p:nvPr/>
            </p:nvSpPr>
            <p:spPr bwMode="auto">
              <a:xfrm>
                <a:off x="2437" y="481"/>
                <a:ext cx="16" cy="24"/>
              </a:xfrm>
              <a:custGeom>
                <a:avLst/>
                <a:gdLst/>
                <a:ahLst/>
                <a:cxnLst>
                  <a:cxn ang="0">
                    <a:pos x="0" y="10"/>
                  </a:cxn>
                  <a:cxn ang="0">
                    <a:pos x="0" y="10"/>
                  </a:cxn>
                  <a:cxn ang="0">
                    <a:pos x="0" y="10"/>
                  </a:cxn>
                  <a:cxn ang="0">
                    <a:pos x="0" y="10"/>
                  </a:cxn>
                  <a:cxn ang="0">
                    <a:pos x="4" y="24"/>
                  </a:cxn>
                  <a:cxn ang="0">
                    <a:pos x="4" y="24"/>
                  </a:cxn>
                  <a:cxn ang="0">
                    <a:pos x="16" y="0"/>
                  </a:cxn>
                  <a:cxn ang="0">
                    <a:pos x="16" y="0"/>
                  </a:cxn>
                  <a:cxn ang="0">
                    <a:pos x="10" y="2"/>
                  </a:cxn>
                  <a:cxn ang="0">
                    <a:pos x="6" y="6"/>
                  </a:cxn>
                  <a:cxn ang="0">
                    <a:pos x="6" y="6"/>
                  </a:cxn>
                  <a:cxn ang="0">
                    <a:pos x="0" y="10"/>
                  </a:cxn>
                  <a:cxn ang="0">
                    <a:pos x="0" y="10"/>
                  </a:cxn>
                </a:cxnLst>
                <a:rect l="0" t="0" r="r" b="b"/>
                <a:pathLst>
                  <a:path w="16" h="24">
                    <a:moveTo>
                      <a:pt x="0" y="10"/>
                    </a:moveTo>
                    <a:lnTo>
                      <a:pt x="0" y="10"/>
                    </a:lnTo>
                    <a:lnTo>
                      <a:pt x="0" y="10"/>
                    </a:lnTo>
                    <a:lnTo>
                      <a:pt x="0" y="10"/>
                    </a:lnTo>
                    <a:lnTo>
                      <a:pt x="4" y="24"/>
                    </a:lnTo>
                    <a:lnTo>
                      <a:pt x="4" y="24"/>
                    </a:lnTo>
                    <a:lnTo>
                      <a:pt x="16" y="0"/>
                    </a:lnTo>
                    <a:lnTo>
                      <a:pt x="16" y="0"/>
                    </a:lnTo>
                    <a:lnTo>
                      <a:pt x="10" y="2"/>
                    </a:lnTo>
                    <a:lnTo>
                      <a:pt x="6" y="6"/>
                    </a:lnTo>
                    <a:lnTo>
                      <a:pt x="6" y="6"/>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9" name="Freeform 405"/>
              <p:cNvSpPr/>
              <p:nvPr/>
            </p:nvSpPr>
            <p:spPr bwMode="auto">
              <a:xfrm>
                <a:off x="2425" y="491"/>
                <a:ext cx="14" cy="30"/>
              </a:xfrm>
              <a:custGeom>
                <a:avLst/>
                <a:gdLst/>
                <a:ahLst/>
                <a:cxnLst>
                  <a:cxn ang="0">
                    <a:pos x="8" y="0"/>
                  </a:cxn>
                  <a:cxn ang="0">
                    <a:pos x="8" y="0"/>
                  </a:cxn>
                  <a:cxn ang="0">
                    <a:pos x="4" y="4"/>
                  </a:cxn>
                  <a:cxn ang="0">
                    <a:pos x="0" y="8"/>
                  </a:cxn>
                  <a:cxn ang="0">
                    <a:pos x="0" y="8"/>
                  </a:cxn>
                  <a:cxn ang="0">
                    <a:pos x="4" y="14"/>
                  </a:cxn>
                  <a:cxn ang="0">
                    <a:pos x="4" y="14"/>
                  </a:cxn>
                  <a:cxn ang="0">
                    <a:pos x="6" y="26"/>
                  </a:cxn>
                  <a:cxn ang="0">
                    <a:pos x="6" y="26"/>
                  </a:cxn>
                  <a:cxn ang="0">
                    <a:pos x="8" y="30"/>
                  </a:cxn>
                  <a:cxn ang="0">
                    <a:pos x="8" y="30"/>
                  </a:cxn>
                  <a:cxn ang="0">
                    <a:pos x="12" y="24"/>
                  </a:cxn>
                  <a:cxn ang="0">
                    <a:pos x="12" y="24"/>
                  </a:cxn>
                  <a:cxn ang="0">
                    <a:pos x="14" y="20"/>
                  </a:cxn>
                  <a:cxn ang="0">
                    <a:pos x="14" y="18"/>
                  </a:cxn>
                  <a:cxn ang="0">
                    <a:pos x="14" y="18"/>
                  </a:cxn>
                  <a:cxn ang="0">
                    <a:pos x="8" y="0"/>
                  </a:cxn>
                  <a:cxn ang="0">
                    <a:pos x="8" y="0"/>
                  </a:cxn>
                </a:cxnLst>
                <a:rect l="0" t="0" r="r" b="b"/>
                <a:pathLst>
                  <a:path w="14" h="30">
                    <a:moveTo>
                      <a:pt x="8" y="0"/>
                    </a:moveTo>
                    <a:lnTo>
                      <a:pt x="8" y="0"/>
                    </a:lnTo>
                    <a:lnTo>
                      <a:pt x="4" y="4"/>
                    </a:lnTo>
                    <a:lnTo>
                      <a:pt x="0" y="8"/>
                    </a:lnTo>
                    <a:lnTo>
                      <a:pt x="0" y="8"/>
                    </a:lnTo>
                    <a:lnTo>
                      <a:pt x="4" y="14"/>
                    </a:lnTo>
                    <a:lnTo>
                      <a:pt x="4" y="14"/>
                    </a:lnTo>
                    <a:lnTo>
                      <a:pt x="6" y="26"/>
                    </a:lnTo>
                    <a:lnTo>
                      <a:pt x="6" y="26"/>
                    </a:lnTo>
                    <a:lnTo>
                      <a:pt x="8" y="30"/>
                    </a:lnTo>
                    <a:lnTo>
                      <a:pt x="8" y="30"/>
                    </a:lnTo>
                    <a:lnTo>
                      <a:pt x="12" y="24"/>
                    </a:lnTo>
                    <a:lnTo>
                      <a:pt x="12" y="24"/>
                    </a:lnTo>
                    <a:lnTo>
                      <a:pt x="14" y="20"/>
                    </a:lnTo>
                    <a:lnTo>
                      <a:pt x="14" y="18"/>
                    </a:lnTo>
                    <a:lnTo>
                      <a:pt x="14" y="1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30" name="Freeform 406"/>
              <p:cNvSpPr/>
              <p:nvPr/>
            </p:nvSpPr>
            <p:spPr bwMode="auto">
              <a:xfrm>
                <a:off x="2417" y="501"/>
                <a:ext cx="14" cy="36"/>
              </a:xfrm>
              <a:custGeom>
                <a:avLst/>
                <a:gdLst/>
                <a:ahLst/>
                <a:cxnLst>
                  <a:cxn ang="0">
                    <a:pos x="0" y="10"/>
                  </a:cxn>
                  <a:cxn ang="0">
                    <a:pos x="0" y="10"/>
                  </a:cxn>
                  <a:cxn ang="0">
                    <a:pos x="2" y="20"/>
                  </a:cxn>
                  <a:cxn ang="0">
                    <a:pos x="2" y="20"/>
                  </a:cxn>
                  <a:cxn ang="0">
                    <a:pos x="8" y="36"/>
                  </a:cxn>
                  <a:cxn ang="0">
                    <a:pos x="8" y="36"/>
                  </a:cxn>
                  <a:cxn ang="0">
                    <a:pos x="14" y="26"/>
                  </a:cxn>
                  <a:cxn ang="0">
                    <a:pos x="14" y="26"/>
                  </a:cxn>
                  <a:cxn ang="0">
                    <a:pos x="14" y="24"/>
                  </a:cxn>
                  <a:cxn ang="0">
                    <a:pos x="12" y="20"/>
                  </a:cxn>
                  <a:cxn ang="0">
                    <a:pos x="12" y="20"/>
                  </a:cxn>
                  <a:cxn ang="0">
                    <a:pos x="6" y="0"/>
                  </a:cxn>
                  <a:cxn ang="0">
                    <a:pos x="6" y="0"/>
                  </a:cxn>
                  <a:cxn ang="0">
                    <a:pos x="2" y="4"/>
                  </a:cxn>
                  <a:cxn ang="0">
                    <a:pos x="0" y="8"/>
                  </a:cxn>
                  <a:cxn ang="0">
                    <a:pos x="0" y="10"/>
                  </a:cxn>
                  <a:cxn ang="0">
                    <a:pos x="0" y="10"/>
                  </a:cxn>
                </a:cxnLst>
                <a:rect l="0" t="0" r="r" b="b"/>
                <a:pathLst>
                  <a:path w="14" h="36">
                    <a:moveTo>
                      <a:pt x="0" y="10"/>
                    </a:moveTo>
                    <a:lnTo>
                      <a:pt x="0" y="10"/>
                    </a:lnTo>
                    <a:lnTo>
                      <a:pt x="2" y="20"/>
                    </a:lnTo>
                    <a:lnTo>
                      <a:pt x="2" y="20"/>
                    </a:lnTo>
                    <a:lnTo>
                      <a:pt x="8" y="36"/>
                    </a:lnTo>
                    <a:lnTo>
                      <a:pt x="8" y="36"/>
                    </a:lnTo>
                    <a:lnTo>
                      <a:pt x="14" y="26"/>
                    </a:lnTo>
                    <a:lnTo>
                      <a:pt x="14" y="26"/>
                    </a:lnTo>
                    <a:lnTo>
                      <a:pt x="14" y="24"/>
                    </a:lnTo>
                    <a:lnTo>
                      <a:pt x="12" y="20"/>
                    </a:lnTo>
                    <a:lnTo>
                      <a:pt x="12" y="20"/>
                    </a:lnTo>
                    <a:lnTo>
                      <a:pt x="6" y="0"/>
                    </a:lnTo>
                    <a:lnTo>
                      <a:pt x="6" y="0"/>
                    </a:lnTo>
                    <a:lnTo>
                      <a:pt x="2" y="4"/>
                    </a:lnTo>
                    <a:lnTo>
                      <a:pt x="0" y="8"/>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586" name="Freeform 408"/>
            <p:cNvSpPr/>
            <p:nvPr/>
          </p:nvSpPr>
          <p:spPr bwMode="auto">
            <a:xfrm>
              <a:off x="3827463" y="814388"/>
              <a:ext cx="19050" cy="60325"/>
            </a:xfrm>
            <a:custGeom>
              <a:avLst/>
              <a:gdLst/>
              <a:ahLst/>
              <a:cxnLst>
                <a:cxn ang="0">
                  <a:pos x="12" y="28"/>
                </a:cxn>
                <a:cxn ang="0">
                  <a:pos x="12" y="28"/>
                </a:cxn>
                <a:cxn ang="0">
                  <a:pos x="12" y="26"/>
                </a:cxn>
                <a:cxn ang="0">
                  <a:pos x="10" y="22"/>
                </a:cxn>
                <a:cxn ang="0">
                  <a:pos x="10" y="22"/>
                </a:cxn>
                <a:cxn ang="0">
                  <a:pos x="2" y="0"/>
                </a:cxn>
                <a:cxn ang="0">
                  <a:pos x="2" y="0"/>
                </a:cxn>
                <a:cxn ang="0">
                  <a:pos x="0" y="10"/>
                </a:cxn>
                <a:cxn ang="0">
                  <a:pos x="0" y="20"/>
                </a:cxn>
                <a:cxn ang="0">
                  <a:pos x="2" y="30"/>
                </a:cxn>
                <a:cxn ang="0">
                  <a:pos x="8" y="38"/>
                </a:cxn>
                <a:cxn ang="0">
                  <a:pos x="8" y="38"/>
                </a:cxn>
                <a:cxn ang="0">
                  <a:pos x="12" y="28"/>
                </a:cxn>
                <a:cxn ang="0">
                  <a:pos x="12" y="28"/>
                </a:cxn>
              </a:cxnLst>
              <a:rect l="0" t="0" r="r" b="b"/>
              <a:pathLst>
                <a:path w="12" h="38">
                  <a:moveTo>
                    <a:pt x="12" y="28"/>
                  </a:moveTo>
                  <a:lnTo>
                    <a:pt x="12" y="28"/>
                  </a:lnTo>
                  <a:lnTo>
                    <a:pt x="12" y="26"/>
                  </a:lnTo>
                  <a:lnTo>
                    <a:pt x="10" y="22"/>
                  </a:lnTo>
                  <a:lnTo>
                    <a:pt x="10" y="22"/>
                  </a:lnTo>
                  <a:lnTo>
                    <a:pt x="2" y="0"/>
                  </a:lnTo>
                  <a:lnTo>
                    <a:pt x="2" y="0"/>
                  </a:lnTo>
                  <a:lnTo>
                    <a:pt x="0" y="10"/>
                  </a:lnTo>
                  <a:lnTo>
                    <a:pt x="0" y="20"/>
                  </a:lnTo>
                  <a:lnTo>
                    <a:pt x="2" y="30"/>
                  </a:lnTo>
                  <a:lnTo>
                    <a:pt x="8" y="38"/>
                  </a:lnTo>
                  <a:lnTo>
                    <a:pt x="8" y="38"/>
                  </a:lnTo>
                  <a:lnTo>
                    <a:pt x="12" y="28"/>
                  </a:lnTo>
                  <a:lnTo>
                    <a:pt x="1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7" name="Freeform 409"/>
            <p:cNvSpPr/>
            <p:nvPr/>
          </p:nvSpPr>
          <p:spPr bwMode="auto">
            <a:xfrm>
              <a:off x="3881438" y="763588"/>
              <a:ext cx="22225" cy="41275"/>
            </a:xfrm>
            <a:custGeom>
              <a:avLst/>
              <a:gdLst/>
              <a:ahLst/>
              <a:cxnLst>
                <a:cxn ang="0">
                  <a:pos x="0" y="26"/>
                </a:cxn>
                <a:cxn ang="0">
                  <a:pos x="0" y="26"/>
                </a:cxn>
                <a:cxn ang="0">
                  <a:pos x="14" y="20"/>
                </a:cxn>
                <a:cxn ang="0">
                  <a:pos x="14" y="20"/>
                </a:cxn>
                <a:cxn ang="0">
                  <a:pos x="14" y="20"/>
                </a:cxn>
                <a:cxn ang="0">
                  <a:pos x="14" y="20"/>
                </a:cxn>
                <a:cxn ang="0">
                  <a:pos x="14" y="12"/>
                </a:cxn>
                <a:cxn ang="0">
                  <a:pos x="14" y="12"/>
                </a:cxn>
                <a:cxn ang="0">
                  <a:pos x="12" y="6"/>
                </a:cxn>
                <a:cxn ang="0">
                  <a:pos x="10" y="0"/>
                </a:cxn>
                <a:cxn ang="0">
                  <a:pos x="10" y="0"/>
                </a:cxn>
                <a:cxn ang="0">
                  <a:pos x="0" y="26"/>
                </a:cxn>
                <a:cxn ang="0">
                  <a:pos x="0" y="26"/>
                </a:cxn>
              </a:cxnLst>
              <a:rect l="0" t="0" r="r" b="b"/>
              <a:pathLst>
                <a:path w="14" h="26">
                  <a:moveTo>
                    <a:pt x="0" y="26"/>
                  </a:moveTo>
                  <a:lnTo>
                    <a:pt x="0" y="26"/>
                  </a:lnTo>
                  <a:lnTo>
                    <a:pt x="14" y="20"/>
                  </a:lnTo>
                  <a:lnTo>
                    <a:pt x="14" y="20"/>
                  </a:lnTo>
                  <a:lnTo>
                    <a:pt x="14" y="20"/>
                  </a:lnTo>
                  <a:lnTo>
                    <a:pt x="14" y="20"/>
                  </a:lnTo>
                  <a:lnTo>
                    <a:pt x="14" y="12"/>
                  </a:lnTo>
                  <a:lnTo>
                    <a:pt x="14" y="12"/>
                  </a:lnTo>
                  <a:lnTo>
                    <a:pt x="12" y="6"/>
                  </a:lnTo>
                  <a:lnTo>
                    <a:pt x="10" y="0"/>
                  </a:lnTo>
                  <a:lnTo>
                    <a:pt x="10" y="0"/>
                  </a:lnTo>
                  <a:lnTo>
                    <a:pt x="0" y="26"/>
                  </a:lnTo>
                  <a:lnTo>
                    <a:pt x="0"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8" name="Freeform 410"/>
            <p:cNvSpPr/>
            <p:nvPr/>
          </p:nvSpPr>
          <p:spPr bwMode="auto">
            <a:xfrm>
              <a:off x="3871913" y="798513"/>
              <a:ext cx="34925" cy="31750"/>
            </a:xfrm>
            <a:custGeom>
              <a:avLst/>
              <a:gdLst/>
              <a:ahLst/>
              <a:cxnLst>
                <a:cxn ang="0">
                  <a:pos x="4" y="8"/>
                </a:cxn>
                <a:cxn ang="0">
                  <a:pos x="4" y="8"/>
                </a:cxn>
                <a:cxn ang="0">
                  <a:pos x="4" y="10"/>
                </a:cxn>
                <a:cxn ang="0">
                  <a:pos x="2" y="14"/>
                </a:cxn>
                <a:cxn ang="0">
                  <a:pos x="2" y="14"/>
                </a:cxn>
                <a:cxn ang="0">
                  <a:pos x="0" y="20"/>
                </a:cxn>
                <a:cxn ang="0">
                  <a:pos x="0" y="20"/>
                </a:cxn>
                <a:cxn ang="0">
                  <a:pos x="4" y="18"/>
                </a:cxn>
                <a:cxn ang="0">
                  <a:pos x="4" y="18"/>
                </a:cxn>
                <a:cxn ang="0">
                  <a:pos x="14" y="14"/>
                </a:cxn>
                <a:cxn ang="0">
                  <a:pos x="14" y="14"/>
                </a:cxn>
                <a:cxn ang="0">
                  <a:pos x="22" y="12"/>
                </a:cxn>
                <a:cxn ang="0">
                  <a:pos x="22" y="12"/>
                </a:cxn>
                <a:cxn ang="0">
                  <a:pos x="22" y="6"/>
                </a:cxn>
                <a:cxn ang="0">
                  <a:pos x="22" y="0"/>
                </a:cxn>
                <a:cxn ang="0">
                  <a:pos x="22" y="0"/>
                </a:cxn>
                <a:cxn ang="0">
                  <a:pos x="4" y="8"/>
                </a:cxn>
                <a:cxn ang="0">
                  <a:pos x="4" y="8"/>
                </a:cxn>
              </a:cxnLst>
              <a:rect l="0" t="0" r="r" b="b"/>
              <a:pathLst>
                <a:path w="22" h="20">
                  <a:moveTo>
                    <a:pt x="4" y="8"/>
                  </a:moveTo>
                  <a:lnTo>
                    <a:pt x="4" y="8"/>
                  </a:lnTo>
                  <a:lnTo>
                    <a:pt x="4" y="10"/>
                  </a:lnTo>
                  <a:lnTo>
                    <a:pt x="2" y="14"/>
                  </a:lnTo>
                  <a:lnTo>
                    <a:pt x="2" y="14"/>
                  </a:lnTo>
                  <a:lnTo>
                    <a:pt x="0" y="20"/>
                  </a:lnTo>
                  <a:lnTo>
                    <a:pt x="0" y="20"/>
                  </a:lnTo>
                  <a:lnTo>
                    <a:pt x="4" y="18"/>
                  </a:lnTo>
                  <a:lnTo>
                    <a:pt x="4" y="18"/>
                  </a:lnTo>
                  <a:lnTo>
                    <a:pt x="14" y="14"/>
                  </a:lnTo>
                  <a:lnTo>
                    <a:pt x="14" y="14"/>
                  </a:lnTo>
                  <a:lnTo>
                    <a:pt x="22" y="12"/>
                  </a:lnTo>
                  <a:lnTo>
                    <a:pt x="22" y="12"/>
                  </a:lnTo>
                  <a:lnTo>
                    <a:pt x="22" y="6"/>
                  </a:lnTo>
                  <a:lnTo>
                    <a:pt x="22" y="0"/>
                  </a:lnTo>
                  <a:lnTo>
                    <a:pt x="22" y="0"/>
                  </a:lnTo>
                  <a:lnTo>
                    <a:pt x="4" y="8"/>
                  </a:lnTo>
                  <a:lnTo>
                    <a:pt x="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9" name="Freeform 411"/>
            <p:cNvSpPr/>
            <p:nvPr/>
          </p:nvSpPr>
          <p:spPr bwMode="auto">
            <a:xfrm>
              <a:off x="3859213" y="823913"/>
              <a:ext cx="47625" cy="34925"/>
            </a:xfrm>
            <a:custGeom>
              <a:avLst/>
              <a:gdLst/>
              <a:ahLst/>
              <a:cxnLst>
                <a:cxn ang="0">
                  <a:pos x="0" y="22"/>
                </a:cxn>
                <a:cxn ang="0">
                  <a:pos x="0" y="22"/>
                </a:cxn>
                <a:cxn ang="0">
                  <a:pos x="18" y="14"/>
                </a:cxn>
                <a:cxn ang="0">
                  <a:pos x="18" y="14"/>
                </a:cxn>
                <a:cxn ang="0">
                  <a:pos x="26" y="10"/>
                </a:cxn>
                <a:cxn ang="0">
                  <a:pos x="26" y="10"/>
                </a:cxn>
                <a:cxn ang="0">
                  <a:pos x="28" y="8"/>
                </a:cxn>
                <a:cxn ang="0">
                  <a:pos x="30" y="6"/>
                </a:cxn>
                <a:cxn ang="0">
                  <a:pos x="30" y="0"/>
                </a:cxn>
                <a:cxn ang="0">
                  <a:pos x="30" y="0"/>
                </a:cxn>
                <a:cxn ang="0">
                  <a:pos x="10" y="8"/>
                </a:cxn>
                <a:cxn ang="0">
                  <a:pos x="10" y="8"/>
                </a:cxn>
                <a:cxn ang="0">
                  <a:pos x="6" y="8"/>
                </a:cxn>
                <a:cxn ang="0">
                  <a:pos x="4" y="12"/>
                </a:cxn>
                <a:cxn ang="0">
                  <a:pos x="4" y="12"/>
                </a:cxn>
                <a:cxn ang="0">
                  <a:pos x="0" y="22"/>
                </a:cxn>
                <a:cxn ang="0">
                  <a:pos x="0" y="22"/>
                </a:cxn>
              </a:cxnLst>
              <a:rect l="0" t="0" r="r" b="b"/>
              <a:pathLst>
                <a:path w="30" h="22">
                  <a:moveTo>
                    <a:pt x="0" y="22"/>
                  </a:moveTo>
                  <a:lnTo>
                    <a:pt x="0" y="22"/>
                  </a:lnTo>
                  <a:lnTo>
                    <a:pt x="18" y="14"/>
                  </a:lnTo>
                  <a:lnTo>
                    <a:pt x="18" y="14"/>
                  </a:lnTo>
                  <a:lnTo>
                    <a:pt x="26" y="10"/>
                  </a:lnTo>
                  <a:lnTo>
                    <a:pt x="26" y="10"/>
                  </a:lnTo>
                  <a:lnTo>
                    <a:pt x="28" y="8"/>
                  </a:lnTo>
                  <a:lnTo>
                    <a:pt x="30" y="6"/>
                  </a:lnTo>
                  <a:lnTo>
                    <a:pt x="30" y="0"/>
                  </a:lnTo>
                  <a:lnTo>
                    <a:pt x="30" y="0"/>
                  </a:lnTo>
                  <a:lnTo>
                    <a:pt x="10" y="8"/>
                  </a:lnTo>
                  <a:lnTo>
                    <a:pt x="10" y="8"/>
                  </a:lnTo>
                  <a:lnTo>
                    <a:pt x="6" y="8"/>
                  </a:lnTo>
                  <a:lnTo>
                    <a:pt x="4" y="12"/>
                  </a:lnTo>
                  <a:lnTo>
                    <a:pt x="4" y="12"/>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0" name="Freeform 412"/>
            <p:cNvSpPr/>
            <p:nvPr/>
          </p:nvSpPr>
          <p:spPr bwMode="auto">
            <a:xfrm>
              <a:off x="3849688" y="846138"/>
              <a:ext cx="50800" cy="34925"/>
            </a:xfrm>
            <a:custGeom>
              <a:avLst/>
              <a:gdLst/>
              <a:ahLst/>
              <a:cxnLst>
                <a:cxn ang="0">
                  <a:pos x="32" y="0"/>
                </a:cxn>
                <a:cxn ang="0">
                  <a:pos x="32" y="0"/>
                </a:cxn>
                <a:cxn ang="0">
                  <a:pos x="12" y="8"/>
                </a:cxn>
                <a:cxn ang="0">
                  <a:pos x="12" y="8"/>
                </a:cxn>
                <a:cxn ang="0">
                  <a:pos x="8" y="10"/>
                </a:cxn>
                <a:cxn ang="0">
                  <a:pos x="4" y="12"/>
                </a:cxn>
                <a:cxn ang="0">
                  <a:pos x="4" y="12"/>
                </a:cxn>
                <a:cxn ang="0">
                  <a:pos x="0" y="22"/>
                </a:cxn>
                <a:cxn ang="0">
                  <a:pos x="0" y="22"/>
                </a:cxn>
                <a:cxn ang="0">
                  <a:pos x="10" y="20"/>
                </a:cxn>
                <a:cxn ang="0">
                  <a:pos x="20" y="16"/>
                </a:cxn>
                <a:cxn ang="0">
                  <a:pos x="26" y="8"/>
                </a:cxn>
                <a:cxn ang="0">
                  <a:pos x="32" y="0"/>
                </a:cxn>
                <a:cxn ang="0">
                  <a:pos x="32" y="0"/>
                </a:cxn>
              </a:cxnLst>
              <a:rect l="0" t="0" r="r" b="b"/>
              <a:pathLst>
                <a:path w="32" h="22">
                  <a:moveTo>
                    <a:pt x="32" y="0"/>
                  </a:moveTo>
                  <a:lnTo>
                    <a:pt x="32" y="0"/>
                  </a:lnTo>
                  <a:lnTo>
                    <a:pt x="12" y="8"/>
                  </a:lnTo>
                  <a:lnTo>
                    <a:pt x="12" y="8"/>
                  </a:lnTo>
                  <a:lnTo>
                    <a:pt x="8" y="10"/>
                  </a:lnTo>
                  <a:lnTo>
                    <a:pt x="4" y="12"/>
                  </a:lnTo>
                  <a:lnTo>
                    <a:pt x="4" y="12"/>
                  </a:lnTo>
                  <a:lnTo>
                    <a:pt x="0" y="22"/>
                  </a:lnTo>
                  <a:lnTo>
                    <a:pt x="0" y="22"/>
                  </a:lnTo>
                  <a:lnTo>
                    <a:pt x="10" y="20"/>
                  </a:lnTo>
                  <a:lnTo>
                    <a:pt x="20" y="16"/>
                  </a:lnTo>
                  <a:lnTo>
                    <a:pt x="26" y="8"/>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1" name="Freeform 413"/>
            <p:cNvSpPr/>
            <p:nvPr/>
          </p:nvSpPr>
          <p:spPr bwMode="auto">
            <a:xfrm>
              <a:off x="4094163" y="998538"/>
              <a:ext cx="38100" cy="28575"/>
            </a:xfrm>
            <a:custGeom>
              <a:avLst/>
              <a:gdLst/>
              <a:ahLst/>
              <a:cxnLst>
                <a:cxn ang="0">
                  <a:pos x="20" y="6"/>
                </a:cxn>
                <a:cxn ang="0">
                  <a:pos x="20" y="6"/>
                </a:cxn>
                <a:cxn ang="0">
                  <a:pos x="16" y="0"/>
                </a:cxn>
                <a:cxn ang="0">
                  <a:pos x="16" y="0"/>
                </a:cxn>
                <a:cxn ang="0">
                  <a:pos x="14" y="0"/>
                </a:cxn>
                <a:cxn ang="0">
                  <a:pos x="14" y="0"/>
                </a:cxn>
                <a:cxn ang="0">
                  <a:pos x="0" y="4"/>
                </a:cxn>
                <a:cxn ang="0">
                  <a:pos x="0" y="4"/>
                </a:cxn>
                <a:cxn ang="0">
                  <a:pos x="24" y="18"/>
                </a:cxn>
                <a:cxn ang="0">
                  <a:pos x="24" y="18"/>
                </a:cxn>
                <a:cxn ang="0">
                  <a:pos x="22" y="12"/>
                </a:cxn>
                <a:cxn ang="0">
                  <a:pos x="20" y="6"/>
                </a:cxn>
                <a:cxn ang="0">
                  <a:pos x="20" y="6"/>
                </a:cxn>
              </a:cxnLst>
              <a:rect l="0" t="0" r="r" b="b"/>
              <a:pathLst>
                <a:path w="24" h="18">
                  <a:moveTo>
                    <a:pt x="20" y="6"/>
                  </a:moveTo>
                  <a:lnTo>
                    <a:pt x="20" y="6"/>
                  </a:lnTo>
                  <a:lnTo>
                    <a:pt x="16" y="0"/>
                  </a:lnTo>
                  <a:lnTo>
                    <a:pt x="16" y="0"/>
                  </a:lnTo>
                  <a:lnTo>
                    <a:pt x="14" y="0"/>
                  </a:lnTo>
                  <a:lnTo>
                    <a:pt x="14" y="0"/>
                  </a:lnTo>
                  <a:lnTo>
                    <a:pt x="0" y="4"/>
                  </a:lnTo>
                  <a:lnTo>
                    <a:pt x="0" y="4"/>
                  </a:lnTo>
                  <a:lnTo>
                    <a:pt x="24" y="18"/>
                  </a:lnTo>
                  <a:lnTo>
                    <a:pt x="24" y="18"/>
                  </a:lnTo>
                  <a:lnTo>
                    <a:pt x="22" y="12"/>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2" name="Freeform 414"/>
            <p:cNvSpPr/>
            <p:nvPr/>
          </p:nvSpPr>
          <p:spPr bwMode="auto">
            <a:xfrm>
              <a:off x="4065588" y="979488"/>
              <a:ext cx="50800" cy="19050"/>
            </a:xfrm>
            <a:custGeom>
              <a:avLst/>
              <a:gdLst/>
              <a:ahLst/>
              <a:cxnLst>
                <a:cxn ang="0">
                  <a:pos x="26" y="0"/>
                </a:cxn>
                <a:cxn ang="0">
                  <a:pos x="26" y="0"/>
                </a:cxn>
                <a:cxn ang="0">
                  <a:pos x="18" y="0"/>
                </a:cxn>
                <a:cxn ang="0">
                  <a:pos x="18" y="0"/>
                </a:cxn>
                <a:cxn ang="0">
                  <a:pos x="6" y="4"/>
                </a:cxn>
                <a:cxn ang="0">
                  <a:pos x="6" y="4"/>
                </a:cxn>
                <a:cxn ang="0">
                  <a:pos x="0" y="6"/>
                </a:cxn>
                <a:cxn ang="0">
                  <a:pos x="0" y="6"/>
                </a:cxn>
                <a:cxn ang="0">
                  <a:pos x="8" y="10"/>
                </a:cxn>
                <a:cxn ang="0">
                  <a:pos x="8" y="10"/>
                </a:cxn>
                <a:cxn ang="0">
                  <a:pos x="12" y="12"/>
                </a:cxn>
                <a:cxn ang="0">
                  <a:pos x="14" y="12"/>
                </a:cxn>
                <a:cxn ang="0">
                  <a:pos x="14" y="12"/>
                </a:cxn>
                <a:cxn ang="0">
                  <a:pos x="32" y="8"/>
                </a:cxn>
                <a:cxn ang="0">
                  <a:pos x="32" y="8"/>
                </a:cxn>
                <a:cxn ang="0">
                  <a:pos x="30" y="4"/>
                </a:cxn>
                <a:cxn ang="0">
                  <a:pos x="28" y="0"/>
                </a:cxn>
                <a:cxn ang="0">
                  <a:pos x="26" y="0"/>
                </a:cxn>
                <a:cxn ang="0">
                  <a:pos x="26" y="0"/>
                </a:cxn>
              </a:cxnLst>
              <a:rect l="0" t="0" r="r" b="b"/>
              <a:pathLst>
                <a:path w="32" h="12">
                  <a:moveTo>
                    <a:pt x="26" y="0"/>
                  </a:moveTo>
                  <a:lnTo>
                    <a:pt x="26" y="0"/>
                  </a:lnTo>
                  <a:lnTo>
                    <a:pt x="18" y="0"/>
                  </a:lnTo>
                  <a:lnTo>
                    <a:pt x="18" y="0"/>
                  </a:lnTo>
                  <a:lnTo>
                    <a:pt x="6" y="4"/>
                  </a:lnTo>
                  <a:lnTo>
                    <a:pt x="6" y="4"/>
                  </a:lnTo>
                  <a:lnTo>
                    <a:pt x="0" y="6"/>
                  </a:lnTo>
                  <a:lnTo>
                    <a:pt x="0" y="6"/>
                  </a:lnTo>
                  <a:lnTo>
                    <a:pt x="8" y="10"/>
                  </a:lnTo>
                  <a:lnTo>
                    <a:pt x="8" y="10"/>
                  </a:lnTo>
                  <a:lnTo>
                    <a:pt x="12" y="12"/>
                  </a:lnTo>
                  <a:lnTo>
                    <a:pt x="14" y="12"/>
                  </a:lnTo>
                  <a:lnTo>
                    <a:pt x="14" y="12"/>
                  </a:lnTo>
                  <a:lnTo>
                    <a:pt x="32" y="8"/>
                  </a:lnTo>
                  <a:lnTo>
                    <a:pt x="32" y="8"/>
                  </a:lnTo>
                  <a:lnTo>
                    <a:pt x="30" y="4"/>
                  </a:lnTo>
                  <a:lnTo>
                    <a:pt x="28" y="0"/>
                  </a:lnTo>
                  <a:lnTo>
                    <a:pt x="26" y="0"/>
                  </a:lnTo>
                  <a:lnTo>
                    <a:pt x="2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3" name="Freeform 415"/>
            <p:cNvSpPr/>
            <p:nvPr/>
          </p:nvSpPr>
          <p:spPr bwMode="auto">
            <a:xfrm>
              <a:off x="4040188" y="960438"/>
              <a:ext cx="63500" cy="22225"/>
            </a:xfrm>
            <a:custGeom>
              <a:avLst/>
              <a:gdLst/>
              <a:ahLst/>
              <a:cxnLst>
                <a:cxn ang="0">
                  <a:pos x="18" y="14"/>
                </a:cxn>
                <a:cxn ang="0">
                  <a:pos x="18" y="14"/>
                </a:cxn>
                <a:cxn ang="0">
                  <a:pos x="40" y="8"/>
                </a:cxn>
                <a:cxn ang="0">
                  <a:pos x="40" y="8"/>
                </a:cxn>
                <a:cxn ang="0">
                  <a:pos x="36" y="2"/>
                </a:cxn>
                <a:cxn ang="0">
                  <a:pos x="34" y="0"/>
                </a:cxn>
                <a:cxn ang="0">
                  <a:pos x="30" y="0"/>
                </a:cxn>
                <a:cxn ang="0">
                  <a:pos x="30" y="0"/>
                </a:cxn>
                <a:cxn ang="0">
                  <a:pos x="20" y="2"/>
                </a:cxn>
                <a:cxn ang="0">
                  <a:pos x="20" y="2"/>
                </a:cxn>
                <a:cxn ang="0">
                  <a:pos x="0" y="8"/>
                </a:cxn>
                <a:cxn ang="0">
                  <a:pos x="0" y="8"/>
                </a:cxn>
                <a:cxn ang="0">
                  <a:pos x="10" y="14"/>
                </a:cxn>
                <a:cxn ang="0">
                  <a:pos x="10" y="14"/>
                </a:cxn>
                <a:cxn ang="0">
                  <a:pos x="14" y="14"/>
                </a:cxn>
                <a:cxn ang="0">
                  <a:pos x="18" y="14"/>
                </a:cxn>
                <a:cxn ang="0">
                  <a:pos x="18" y="14"/>
                </a:cxn>
              </a:cxnLst>
              <a:rect l="0" t="0" r="r" b="b"/>
              <a:pathLst>
                <a:path w="40" h="14">
                  <a:moveTo>
                    <a:pt x="18" y="14"/>
                  </a:moveTo>
                  <a:lnTo>
                    <a:pt x="18" y="14"/>
                  </a:lnTo>
                  <a:lnTo>
                    <a:pt x="40" y="8"/>
                  </a:lnTo>
                  <a:lnTo>
                    <a:pt x="40" y="8"/>
                  </a:lnTo>
                  <a:lnTo>
                    <a:pt x="36" y="2"/>
                  </a:lnTo>
                  <a:lnTo>
                    <a:pt x="34" y="0"/>
                  </a:lnTo>
                  <a:lnTo>
                    <a:pt x="30" y="0"/>
                  </a:lnTo>
                  <a:lnTo>
                    <a:pt x="30" y="0"/>
                  </a:lnTo>
                  <a:lnTo>
                    <a:pt x="20" y="2"/>
                  </a:lnTo>
                  <a:lnTo>
                    <a:pt x="20" y="2"/>
                  </a:lnTo>
                  <a:lnTo>
                    <a:pt x="0" y="8"/>
                  </a:lnTo>
                  <a:lnTo>
                    <a:pt x="0" y="8"/>
                  </a:lnTo>
                  <a:lnTo>
                    <a:pt x="10" y="14"/>
                  </a:lnTo>
                  <a:lnTo>
                    <a:pt x="10" y="14"/>
                  </a:lnTo>
                  <a:lnTo>
                    <a:pt x="14" y="14"/>
                  </a:lnTo>
                  <a:lnTo>
                    <a:pt x="18" y="14"/>
                  </a:lnTo>
                  <a:lnTo>
                    <a:pt x="1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4" name="Freeform 416"/>
            <p:cNvSpPr/>
            <p:nvPr/>
          </p:nvSpPr>
          <p:spPr bwMode="auto">
            <a:xfrm>
              <a:off x="4021138" y="947738"/>
              <a:ext cx="63500" cy="19050"/>
            </a:xfrm>
            <a:custGeom>
              <a:avLst/>
              <a:gdLst/>
              <a:ahLst/>
              <a:cxnLst>
                <a:cxn ang="0">
                  <a:pos x="0" y="6"/>
                </a:cxn>
                <a:cxn ang="0">
                  <a:pos x="0" y="6"/>
                </a:cxn>
                <a:cxn ang="0">
                  <a:pos x="8" y="12"/>
                </a:cxn>
                <a:cxn ang="0">
                  <a:pos x="8" y="12"/>
                </a:cxn>
                <a:cxn ang="0">
                  <a:pos x="12" y="12"/>
                </a:cxn>
                <a:cxn ang="0">
                  <a:pos x="16" y="10"/>
                </a:cxn>
                <a:cxn ang="0">
                  <a:pos x="16" y="10"/>
                </a:cxn>
                <a:cxn ang="0">
                  <a:pos x="40" y="6"/>
                </a:cxn>
                <a:cxn ang="0">
                  <a:pos x="40" y="6"/>
                </a:cxn>
                <a:cxn ang="0">
                  <a:pos x="30" y="0"/>
                </a:cxn>
                <a:cxn ang="0">
                  <a:pos x="20" y="0"/>
                </a:cxn>
                <a:cxn ang="0">
                  <a:pos x="8" y="2"/>
                </a:cxn>
                <a:cxn ang="0">
                  <a:pos x="0" y="6"/>
                </a:cxn>
                <a:cxn ang="0">
                  <a:pos x="0" y="6"/>
                </a:cxn>
              </a:cxnLst>
              <a:rect l="0" t="0" r="r" b="b"/>
              <a:pathLst>
                <a:path w="40" h="12">
                  <a:moveTo>
                    <a:pt x="0" y="6"/>
                  </a:moveTo>
                  <a:lnTo>
                    <a:pt x="0" y="6"/>
                  </a:lnTo>
                  <a:lnTo>
                    <a:pt x="8" y="12"/>
                  </a:lnTo>
                  <a:lnTo>
                    <a:pt x="8" y="12"/>
                  </a:lnTo>
                  <a:lnTo>
                    <a:pt x="12" y="12"/>
                  </a:lnTo>
                  <a:lnTo>
                    <a:pt x="16" y="10"/>
                  </a:lnTo>
                  <a:lnTo>
                    <a:pt x="16" y="10"/>
                  </a:lnTo>
                  <a:lnTo>
                    <a:pt x="40" y="6"/>
                  </a:lnTo>
                  <a:lnTo>
                    <a:pt x="40" y="6"/>
                  </a:lnTo>
                  <a:lnTo>
                    <a:pt x="30" y="0"/>
                  </a:lnTo>
                  <a:lnTo>
                    <a:pt x="20" y="0"/>
                  </a:lnTo>
                  <a:lnTo>
                    <a:pt x="8"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5" name="Freeform 417"/>
            <p:cNvSpPr/>
            <p:nvPr/>
          </p:nvSpPr>
          <p:spPr bwMode="auto">
            <a:xfrm>
              <a:off x="4090988" y="1011238"/>
              <a:ext cx="38100" cy="25400"/>
            </a:xfrm>
            <a:custGeom>
              <a:avLst/>
              <a:gdLst/>
              <a:ahLst/>
              <a:cxnLst>
                <a:cxn ang="0">
                  <a:pos x="24" y="12"/>
                </a:cxn>
                <a:cxn ang="0">
                  <a:pos x="24" y="12"/>
                </a:cxn>
                <a:cxn ang="0">
                  <a:pos x="0" y="0"/>
                </a:cxn>
                <a:cxn ang="0">
                  <a:pos x="0" y="0"/>
                </a:cxn>
                <a:cxn ang="0">
                  <a:pos x="4" y="14"/>
                </a:cxn>
                <a:cxn ang="0">
                  <a:pos x="4" y="14"/>
                </a:cxn>
                <a:cxn ang="0">
                  <a:pos x="4" y="16"/>
                </a:cxn>
                <a:cxn ang="0">
                  <a:pos x="4" y="16"/>
                </a:cxn>
                <a:cxn ang="0">
                  <a:pos x="12" y="14"/>
                </a:cxn>
                <a:cxn ang="0">
                  <a:pos x="12" y="14"/>
                </a:cxn>
                <a:cxn ang="0">
                  <a:pos x="18" y="14"/>
                </a:cxn>
                <a:cxn ang="0">
                  <a:pos x="24" y="12"/>
                </a:cxn>
                <a:cxn ang="0">
                  <a:pos x="24" y="12"/>
                </a:cxn>
              </a:cxnLst>
              <a:rect l="0" t="0" r="r" b="b"/>
              <a:pathLst>
                <a:path w="24" h="16">
                  <a:moveTo>
                    <a:pt x="24" y="12"/>
                  </a:moveTo>
                  <a:lnTo>
                    <a:pt x="24" y="12"/>
                  </a:lnTo>
                  <a:lnTo>
                    <a:pt x="0" y="0"/>
                  </a:lnTo>
                  <a:lnTo>
                    <a:pt x="0" y="0"/>
                  </a:lnTo>
                  <a:lnTo>
                    <a:pt x="4" y="14"/>
                  </a:lnTo>
                  <a:lnTo>
                    <a:pt x="4" y="14"/>
                  </a:lnTo>
                  <a:lnTo>
                    <a:pt x="4" y="16"/>
                  </a:lnTo>
                  <a:lnTo>
                    <a:pt x="4" y="16"/>
                  </a:lnTo>
                  <a:lnTo>
                    <a:pt x="12" y="14"/>
                  </a:lnTo>
                  <a:lnTo>
                    <a:pt x="12" y="14"/>
                  </a:lnTo>
                  <a:lnTo>
                    <a:pt x="18" y="14"/>
                  </a:lnTo>
                  <a:lnTo>
                    <a:pt x="24" y="12"/>
                  </a:lnTo>
                  <a:lnTo>
                    <a:pt x="2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6" name="Freeform 418"/>
            <p:cNvSpPr/>
            <p:nvPr/>
          </p:nvSpPr>
          <p:spPr bwMode="auto">
            <a:xfrm>
              <a:off x="4062413" y="995363"/>
              <a:ext cx="31750" cy="41275"/>
            </a:xfrm>
            <a:custGeom>
              <a:avLst/>
              <a:gdLst/>
              <a:ahLst/>
              <a:cxnLst>
                <a:cxn ang="0">
                  <a:pos x="8" y="4"/>
                </a:cxn>
                <a:cxn ang="0">
                  <a:pos x="8" y="4"/>
                </a:cxn>
                <a:cxn ang="0">
                  <a:pos x="0" y="0"/>
                </a:cxn>
                <a:cxn ang="0">
                  <a:pos x="0" y="0"/>
                </a:cxn>
                <a:cxn ang="0">
                  <a:pos x="2" y="6"/>
                </a:cxn>
                <a:cxn ang="0">
                  <a:pos x="2" y="6"/>
                </a:cxn>
                <a:cxn ang="0">
                  <a:pos x="6" y="16"/>
                </a:cxn>
                <a:cxn ang="0">
                  <a:pos x="6" y="16"/>
                </a:cxn>
                <a:cxn ang="0">
                  <a:pos x="8" y="24"/>
                </a:cxn>
                <a:cxn ang="0">
                  <a:pos x="8" y="24"/>
                </a:cxn>
                <a:cxn ang="0">
                  <a:pos x="10" y="26"/>
                </a:cxn>
                <a:cxn ang="0">
                  <a:pos x="14" y="26"/>
                </a:cxn>
                <a:cxn ang="0">
                  <a:pos x="20" y="26"/>
                </a:cxn>
                <a:cxn ang="0">
                  <a:pos x="20" y="26"/>
                </a:cxn>
                <a:cxn ang="0">
                  <a:pos x="14" y="8"/>
                </a:cxn>
                <a:cxn ang="0">
                  <a:pos x="14" y="8"/>
                </a:cxn>
                <a:cxn ang="0">
                  <a:pos x="10" y="6"/>
                </a:cxn>
                <a:cxn ang="0">
                  <a:pos x="8" y="4"/>
                </a:cxn>
                <a:cxn ang="0">
                  <a:pos x="8" y="4"/>
                </a:cxn>
              </a:cxnLst>
              <a:rect l="0" t="0" r="r" b="b"/>
              <a:pathLst>
                <a:path w="20" h="26">
                  <a:moveTo>
                    <a:pt x="8" y="4"/>
                  </a:moveTo>
                  <a:lnTo>
                    <a:pt x="8" y="4"/>
                  </a:lnTo>
                  <a:lnTo>
                    <a:pt x="0" y="0"/>
                  </a:lnTo>
                  <a:lnTo>
                    <a:pt x="0" y="0"/>
                  </a:lnTo>
                  <a:lnTo>
                    <a:pt x="2" y="6"/>
                  </a:lnTo>
                  <a:lnTo>
                    <a:pt x="2" y="6"/>
                  </a:lnTo>
                  <a:lnTo>
                    <a:pt x="6" y="16"/>
                  </a:lnTo>
                  <a:lnTo>
                    <a:pt x="6" y="16"/>
                  </a:lnTo>
                  <a:lnTo>
                    <a:pt x="8" y="24"/>
                  </a:lnTo>
                  <a:lnTo>
                    <a:pt x="8" y="24"/>
                  </a:lnTo>
                  <a:lnTo>
                    <a:pt x="10" y="26"/>
                  </a:lnTo>
                  <a:lnTo>
                    <a:pt x="14" y="26"/>
                  </a:lnTo>
                  <a:lnTo>
                    <a:pt x="20" y="26"/>
                  </a:lnTo>
                  <a:lnTo>
                    <a:pt x="20" y="26"/>
                  </a:lnTo>
                  <a:lnTo>
                    <a:pt x="14" y="8"/>
                  </a:lnTo>
                  <a:lnTo>
                    <a:pt x="14" y="8"/>
                  </a:lnTo>
                  <a:lnTo>
                    <a:pt x="10" y="6"/>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7" name="Freeform 419"/>
            <p:cNvSpPr/>
            <p:nvPr/>
          </p:nvSpPr>
          <p:spPr bwMode="auto">
            <a:xfrm>
              <a:off x="4037013" y="979488"/>
              <a:ext cx="31750" cy="53975"/>
            </a:xfrm>
            <a:custGeom>
              <a:avLst/>
              <a:gdLst/>
              <a:ahLst/>
              <a:cxnLst>
                <a:cxn ang="0">
                  <a:pos x="6" y="20"/>
                </a:cxn>
                <a:cxn ang="0">
                  <a:pos x="6" y="20"/>
                </a:cxn>
                <a:cxn ang="0">
                  <a:pos x="8" y="30"/>
                </a:cxn>
                <a:cxn ang="0">
                  <a:pos x="8" y="30"/>
                </a:cxn>
                <a:cxn ang="0">
                  <a:pos x="10" y="32"/>
                </a:cxn>
                <a:cxn ang="0">
                  <a:pos x="14" y="34"/>
                </a:cxn>
                <a:cxn ang="0">
                  <a:pos x="20" y="34"/>
                </a:cxn>
                <a:cxn ang="0">
                  <a:pos x="20" y="34"/>
                </a:cxn>
                <a:cxn ang="0">
                  <a:pos x="12" y="12"/>
                </a:cxn>
                <a:cxn ang="0">
                  <a:pos x="12" y="12"/>
                </a:cxn>
                <a:cxn ang="0">
                  <a:pos x="12" y="8"/>
                </a:cxn>
                <a:cxn ang="0">
                  <a:pos x="10" y="6"/>
                </a:cxn>
                <a:cxn ang="0">
                  <a:pos x="10" y="6"/>
                </a:cxn>
                <a:cxn ang="0">
                  <a:pos x="0" y="0"/>
                </a:cxn>
                <a:cxn ang="0">
                  <a:pos x="0" y="0"/>
                </a:cxn>
                <a:cxn ang="0">
                  <a:pos x="6" y="20"/>
                </a:cxn>
                <a:cxn ang="0">
                  <a:pos x="6" y="20"/>
                </a:cxn>
              </a:cxnLst>
              <a:rect l="0" t="0" r="r" b="b"/>
              <a:pathLst>
                <a:path w="20" h="34">
                  <a:moveTo>
                    <a:pt x="6" y="20"/>
                  </a:moveTo>
                  <a:lnTo>
                    <a:pt x="6" y="20"/>
                  </a:lnTo>
                  <a:lnTo>
                    <a:pt x="8" y="30"/>
                  </a:lnTo>
                  <a:lnTo>
                    <a:pt x="8" y="30"/>
                  </a:lnTo>
                  <a:lnTo>
                    <a:pt x="10" y="32"/>
                  </a:lnTo>
                  <a:lnTo>
                    <a:pt x="14" y="34"/>
                  </a:lnTo>
                  <a:lnTo>
                    <a:pt x="20" y="34"/>
                  </a:lnTo>
                  <a:lnTo>
                    <a:pt x="20" y="34"/>
                  </a:lnTo>
                  <a:lnTo>
                    <a:pt x="12" y="12"/>
                  </a:lnTo>
                  <a:lnTo>
                    <a:pt x="12" y="12"/>
                  </a:lnTo>
                  <a:lnTo>
                    <a:pt x="12" y="8"/>
                  </a:lnTo>
                  <a:lnTo>
                    <a:pt x="10" y="6"/>
                  </a:lnTo>
                  <a:lnTo>
                    <a:pt x="10" y="6"/>
                  </a:lnTo>
                  <a:lnTo>
                    <a:pt x="0" y="0"/>
                  </a:lnTo>
                  <a:lnTo>
                    <a:pt x="0" y="0"/>
                  </a:lnTo>
                  <a:lnTo>
                    <a:pt x="6" y="20"/>
                  </a:lnTo>
                  <a:lnTo>
                    <a:pt x="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8" name="Freeform 420"/>
            <p:cNvSpPr/>
            <p:nvPr/>
          </p:nvSpPr>
          <p:spPr bwMode="auto">
            <a:xfrm>
              <a:off x="4014788" y="966788"/>
              <a:ext cx="28575" cy="57150"/>
            </a:xfrm>
            <a:custGeom>
              <a:avLst/>
              <a:gdLst/>
              <a:ahLst/>
              <a:cxnLst>
                <a:cxn ang="0">
                  <a:pos x="18" y="36"/>
                </a:cxn>
                <a:cxn ang="0">
                  <a:pos x="18" y="36"/>
                </a:cxn>
                <a:cxn ang="0">
                  <a:pos x="12" y="14"/>
                </a:cxn>
                <a:cxn ang="0">
                  <a:pos x="12" y="14"/>
                </a:cxn>
                <a:cxn ang="0">
                  <a:pos x="10" y="10"/>
                </a:cxn>
                <a:cxn ang="0">
                  <a:pos x="10" y="6"/>
                </a:cxn>
                <a:cxn ang="0">
                  <a:pos x="10" y="6"/>
                </a:cxn>
                <a:cxn ang="0">
                  <a:pos x="0" y="0"/>
                </a:cxn>
                <a:cxn ang="0">
                  <a:pos x="0" y="0"/>
                </a:cxn>
                <a:cxn ang="0">
                  <a:pos x="0" y="12"/>
                </a:cxn>
                <a:cxn ang="0">
                  <a:pos x="4" y="22"/>
                </a:cxn>
                <a:cxn ang="0">
                  <a:pos x="10" y="30"/>
                </a:cxn>
                <a:cxn ang="0">
                  <a:pos x="18" y="36"/>
                </a:cxn>
                <a:cxn ang="0">
                  <a:pos x="18" y="36"/>
                </a:cxn>
              </a:cxnLst>
              <a:rect l="0" t="0" r="r" b="b"/>
              <a:pathLst>
                <a:path w="18" h="36">
                  <a:moveTo>
                    <a:pt x="18" y="36"/>
                  </a:moveTo>
                  <a:lnTo>
                    <a:pt x="18" y="36"/>
                  </a:lnTo>
                  <a:lnTo>
                    <a:pt x="12" y="14"/>
                  </a:lnTo>
                  <a:lnTo>
                    <a:pt x="12" y="14"/>
                  </a:lnTo>
                  <a:lnTo>
                    <a:pt x="10" y="10"/>
                  </a:lnTo>
                  <a:lnTo>
                    <a:pt x="10" y="6"/>
                  </a:lnTo>
                  <a:lnTo>
                    <a:pt x="10" y="6"/>
                  </a:lnTo>
                  <a:lnTo>
                    <a:pt x="0" y="0"/>
                  </a:lnTo>
                  <a:lnTo>
                    <a:pt x="0" y="0"/>
                  </a:lnTo>
                  <a:lnTo>
                    <a:pt x="0" y="12"/>
                  </a:lnTo>
                  <a:lnTo>
                    <a:pt x="4" y="22"/>
                  </a:lnTo>
                  <a:lnTo>
                    <a:pt x="10" y="30"/>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9" name="Freeform 421"/>
            <p:cNvSpPr/>
            <p:nvPr/>
          </p:nvSpPr>
          <p:spPr bwMode="auto">
            <a:xfrm>
              <a:off x="4157663" y="900113"/>
              <a:ext cx="38100" cy="15875"/>
            </a:xfrm>
            <a:custGeom>
              <a:avLst/>
              <a:gdLst/>
              <a:ahLst/>
              <a:cxnLst>
                <a:cxn ang="0">
                  <a:pos x="10" y="0"/>
                </a:cxn>
                <a:cxn ang="0">
                  <a:pos x="10" y="0"/>
                </a:cxn>
                <a:cxn ang="0">
                  <a:pos x="10" y="2"/>
                </a:cxn>
                <a:cxn ang="0">
                  <a:pos x="10" y="2"/>
                </a:cxn>
                <a:cxn ang="0">
                  <a:pos x="0" y="10"/>
                </a:cxn>
                <a:cxn ang="0">
                  <a:pos x="0" y="10"/>
                </a:cxn>
                <a:cxn ang="0">
                  <a:pos x="24" y="10"/>
                </a:cxn>
                <a:cxn ang="0">
                  <a:pos x="24" y="10"/>
                </a:cxn>
                <a:cxn ang="0">
                  <a:pos x="20" y="8"/>
                </a:cxn>
                <a:cxn ang="0">
                  <a:pos x="16" y="4"/>
                </a:cxn>
                <a:cxn ang="0">
                  <a:pos x="16" y="4"/>
                </a:cxn>
                <a:cxn ang="0">
                  <a:pos x="10" y="0"/>
                </a:cxn>
                <a:cxn ang="0">
                  <a:pos x="10" y="0"/>
                </a:cxn>
              </a:cxnLst>
              <a:rect l="0" t="0" r="r" b="b"/>
              <a:pathLst>
                <a:path w="24" h="10">
                  <a:moveTo>
                    <a:pt x="10" y="0"/>
                  </a:moveTo>
                  <a:lnTo>
                    <a:pt x="10" y="0"/>
                  </a:lnTo>
                  <a:lnTo>
                    <a:pt x="10" y="2"/>
                  </a:lnTo>
                  <a:lnTo>
                    <a:pt x="10" y="2"/>
                  </a:lnTo>
                  <a:lnTo>
                    <a:pt x="0" y="10"/>
                  </a:lnTo>
                  <a:lnTo>
                    <a:pt x="0" y="10"/>
                  </a:lnTo>
                  <a:lnTo>
                    <a:pt x="24" y="10"/>
                  </a:lnTo>
                  <a:lnTo>
                    <a:pt x="24" y="10"/>
                  </a:lnTo>
                  <a:lnTo>
                    <a:pt x="20" y="8"/>
                  </a:lnTo>
                  <a:lnTo>
                    <a:pt x="16" y="4"/>
                  </a:lnTo>
                  <a:lnTo>
                    <a:pt x="16"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0" name="Freeform 422"/>
            <p:cNvSpPr/>
            <p:nvPr/>
          </p:nvSpPr>
          <p:spPr bwMode="auto">
            <a:xfrm>
              <a:off x="4132263" y="890588"/>
              <a:ext cx="38100" cy="25400"/>
            </a:xfrm>
            <a:custGeom>
              <a:avLst/>
              <a:gdLst/>
              <a:ahLst/>
              <a:cxnLst>
                <a:cxn ang="0">
                  <a:pos x="16" y="0"/>
                </a:cxn>
                <a:cxn ang="0">
                  <a:pos x="16" y="0"/>
                </a:cxn>
                <a:cxn ang="0">
                  <a:pos x="10" y="4"/>
                </a:cxn>
                <a:cxn ang="0">
                  <a:pos x="10" y="4"/>
                </a:cxn>
                <a:cxn ang="0">
                  <a:pos x="2" y="12"/>
                </a:cxn>
                <a:cxn ang="0">
                  <a:pos x="2" y="12"/>
                </a:cxn>
                <a:cxn ang="0">
                  <a:pos x="0" y="16"/>
                </a:cxn>
                <a:cxn ang="0">
                  <a:pos x="0" y="16"/>
                </a:cxn>
                <a:cxn ang="0">
                  <a:pos x="6" y="16"/>
                </a:cxn>
                <a:cxn ang="0">
                  <a:pos x="6" y="16"/>
                </a:cxn>
                <a:cxn ang="0">
                  <a:pos x="10" y="16"/>
                </a:cxn>
                <a:cxn ang="0">
                  <a:pos x="12" y="16"/>
                </a:cxn>
                <a:cxn ang="0">
                  <a:pos x="12" y="16"/>
                </a:cxn>
                <a:cxn ang="0">
                  <a:pos x="24" y="4"/>
                </a:cxn>
                <a:cxn ang="0">
                  <a:pos x="24" y="4"/>
                </a:cxn>
                <a:cxn ang="0">
                  <a:pos x="20" y="2"/>
                </a:cxn>
                <a:cxn ang="0">
                  <a:pos x="16" y="0"/>
                </a:cxn>
                <a:cxn ang="0">
                  <a:pos x="16" y="0"/>
                </a:cxn>
              </a:cxnLst>
              <a:rect l="0" t="0" r="r" b="b"/>
              <a:pathLst>
                <a:path w="24" h="16">
                  <a:moveTo>
                    <a:pt x="16" y="0"/>
                  </a:moveTo>
                  <a:lnTo>
                    <a:pt x="16" y="0"/>
                  </a:lnTo>
                  <a:lnTo>
                    <a:pt x="10" y="4"/>
                  </a:lnTo>
                  <a:lnTo>
                    <a:pt x="10" y="4"/>
                  </a:lnTo>
                  <a:lnTo>
                    <a:pt x="2" y="12"/>
                  </a:lnTo>
                  <a:lnTo>
                    <a:pt x="2" y="12"/>
                  </a:lnTo>
                  <a:lnTo>
                    <a:pt x="0" y="16"/>
                  </a:lnTo>
                  <a:lnTo>
                    <a:pt x="0" y="16"/>
                  </a:lnTo>
                  <a:lnTo>
                    <a:pt x="6" y="16"/>
                  </a:lnTo>
                  <a:lnTo>
                    <a:pt x="6" y="16"/>
                  </a:lnTo>
                  <a:lnTo>
                    <a:pt x="10" y="16"/>
                  </a:lnTo>
                  <a:lnTo>
                    <a:pt x="12" y="16"/>
                  </a:lnTo>
                  <a:lnTo>
                    <a:pt x="12" y="16"/>
                  </a:lnTo>
                  <a:lnTo>
                    <a:pt x="24" y="4"/>
                  </a:lnTo>
                  <a:lnTo>
                    <a:pt x="24" y="4"/>
                  </a:lnTo>
                  <a:lnTo>
                    <a:pt x="20" y="2"/>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1" name="Freeform 423"/>
            <p:cNvSpPr/>
            <p:nvPr/>
          </p:nvSpPr>
          <p:spPr bwMode="auto">
            <a:xfrm>
              <a:off x="4103688" y="884238"/>
              <a:ext cx="47625" cy="31750"/>
            </a:xfrm>
            <a:custGeom>
              <a:avLst/>
              <a:gdLst/>
              <a:ahLst/>
              <a:cxnLst>
                <a:cxn ang="0">
                  <a:pos x="20" y="2"/>
                </a:cxn>
                <a:cxn ang="0">
                  <a:pos x="20" y="2"/>
                </a:cxn>
                <a:cxn ang="0">
                  <a:pos x="14" y="8"/>
                </a:cxn>
                <a:cxn ang="0">
                  <a:pos x="14" y="8"/>
                </a:cxn>
                <a:cxn ang="0">
                  <a:pos x="0" y="18"/>
                </a:cxn>
                <a:cxn ang="0">
                  <a:pos x="0" y="18"/>
                </a:cxn>
                <a:cxn ang="0">
                  <a:pos x="10" y="20"/>
                </a:cxn>
                <a:cxn ang="0">
                  <a:pos x="10" y="20"/>
                </a:cxn>
                <a:cxn ang="0">
                  <a:pos x="14" y="18"/>
                </a:cxn>
                <a:cxn ang="0">
                  <a:pos x="16" y="16"/>
                </a:cxn>
                <a:cxn ang="0">
                  <a:pos x="16" y="16"/>
                </a:cxn>
                <a:cxn ang="0">
                  <a:pos x="30" y="2"/>
                </a:cxn>
                <a:cxn ang="0">
                  <a:pos x="30" y="2"/>
                </a:cxn>
                <a:cxn ang="0">
                  <a:pos x="24" y="0"/>
                </a:cxn>
                <a:cxn ang="0">
                  <a:pos x="22" y="0"/>
                </a:cxn>
                <a:cxn ang="0">
                  <a:pos x="20" y="2"/>
                </a:cxn>
                <a:cxn ang="0">
                  <a:pos x="20" y="2"/>
                </a:cxn>
              </a:cxnLst>
              <a:rect l="0" t="0" r="r" b="b"/>
              <a:pathLst>
                <a:path w="30" h="20">
                  <a:moveTo>
                    <a:pt x="20" y="2"/>
                  </a:moveTo>
                  <a:lnTo>
                    <a:pt x="20" y="2"/>
                  </a:lnTo>
                  <a:lnTo>
                    <a:pt x="14" y="8"/>
                  </a:lnTo>
                  <a:lnTo>
                    <a:pt x="14" y="8"/>
                  </a:lnTo>
                  <a:lnTo>
                    <a:pt x="0" y="18"/>
                  </a:lnTo>
                  <a:lnTo>
                    <a:pt x="0" y="18"/>
                  </a:lnTo>
                  <a:lnTo>
                    <a:pt x="10" y="20"/>
                  </a:lnTo>
                  <a:lnTo>
                    <a:pt x="10" y="20"/>
                  </a:lnTo>
                  <a:lnTo>
                    <a:pt x="14" y="18"/>
                  </a:lnTo>
                  <a:lnTo>
                    <a:pt x="16" y="16"/>
                  </a:lnTo>
                  <a:lnTo>
                    <a:pt x="16" y="16"/>
                  </a:lnTo>
                  <a:lnTo>
                    <a:pt x="30" y="2"/>
                  </a:lnTo>
                  <a:lnTo>
                    <a:pt x="30" y="2"/>
                  </a:lnTo>
                  <a:lnTo>
                    <a:pt x="24" y="0"/>
                  </a:lnTo>
                  <a:lnTo>
                    <a:pt x="22" y="0"/>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2" name="Freeform 424"/>
            <p:cNvSpPr/>
            <p:nvPr/>
          </p:nvSpPr>
          <p:spPr bwMode="auto">
            <a:xfrm>
              <a:off x="4084638" y="884238"/>
              <a:ext cx="44450" cy="28575"/>
            </a:xfrm>
            <a:custGeom>
              <a:avLst/>
              <a:gdLst/>
              <a:ahLst/>
              <a:cxnLst>
                <a:cxn ang="0">
                  <a:pos x="0" y="18"/>
                </a:cxn>
                <a:cxn ang="0">
                  <a:pos x="0" y="18"/>
                </a:cxn>
                <a:cxn ang="0">
                  <a:pos x="8" y="18"/>
                </a:cxn>
                <a:cxn ang="0">
                  <a:pos x="8" y="18"/>
                </a:cxn>
                <a:cxn ang="0">
                  <a:pos x="14" y="14"/>
                </a:cxn>
                <a:cxn ang="0">
                  <a:pos x="14" y="14"/>
                </a:cxn>
                <a:cxn ang="0">
                  <a:pos x="28" y="0"/>
                </a:cxn>
                <a:cxn ang="0">
                  <a:pos x="28" y="0"/>
                </a:cxn>
                <a:cxn ang="0">
                  <a:pos x="20" y="2"/>
                </a:cxn>
                <a:cxn ang="0">
                  <a:pos x="10" y="4"/>
                </a:cxn>
                <a:cxn ang="0">
                  <a:pos x="4" y="10"/>
                </a:cxn>
                <a:cxn ang="0">
                  <a:pos x="0" y="18"/>
                </a:cxn>
                <a:cxn ang="0">
                  <a:pos x="0" y="18"/>
                </a:cxn>
              </a:cxnLst>
              <a:rect l="0" t="0" r="r" b="b"/>
              <a:pathLst>
                <a:path w="28" h="18">
                  <a:moveTo>
                    <a:pt x="0" y="18"/>
                  </a:moveTo>
                  <a:lnTo>
                    <a:pt x="0" y="18"/>
                  </a:lnTo>
                  <a:lnTo>
                    <a:pt x="8" y="18"/>
                  </a:lnTo>
                  <a:lnTo>
                    <a:pt x="8" y="18"/>
                  </a:lnTo>
                  <a:lnTo>
                    <a:pt x="14" y="14"/>
                  </a:lnTo>
                  <a:lnTo>
                    <a:pt x="14" y="14"/>
                  </a:lnTo>
                  <a:lnTo>
                    <a:pt x="28" y="0"/>
                  </a:lnTo>
                  <a:lnTo>
                    <a:pt x="28" y="0"/>
                  </a:lnTo>
                  <a:lnTo>
                    <a:pt x="20" y="2"/>
                  </a:lnTo>
                  <a:lnTo>
                    <a:pt x="10" y="4"/>
                  </a:lnTo>
                  <a:lnTo>
                    <a:pt x="4" y="10"/>
                  </a:lnTo>
                  <a:lnTo>
                    <a:pt x="0" y="18"/>
                  </a:lnTo>
                  <a:lnTo>
                    <a:pt x="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3" name="Freeform 425"/>
            <p:cNvSpPr/>
            <p:nvPr/>
          </p:nvSpPr>
          <p:spPr bwMode="auto">
            <a:xfrm>
              <a:off x="4157663" y="922338"/>
              <a:ext cx="38100" cy="15875"/>
            </a:xfrm>
            <a:custGeom>
              <a:avLst/>
              <a:gdLst/>
              <a:ahLst/>
              <a:cxnLst>
                <a:cxn ang="0">
                  <a:pos x="10" y="10"/>
                </a:cxn>
                <a:cxn ang="0">
                  <a:pos x="10" y="10"/>
                </a:cxn>
                <a:cxn ang="0">
                  <a:pos x="16" y="6"/>
                </a:cxn>
                <a:cxn ang="0">
                  <a:pos x="16" y="6"/>
                </a:cxn>
                <a:cxn ang="0">
                  <a:pos x="20" y="2"/>
                </a:cxn>
                <a:cxn ang="0">
                  <a:pos x="24" y="0"/>
                </a:cxn>
                <a:cxn ang="0">
                  <a:pos x="24" y="0"/>
                </a:cxn>
                <a:cxn ang="0">
                  <a:pos x="0" y="0"/>
                </a:cxn>
                <a:cxn ang="0">
                  <a:pos x="0" y="0"/>
                </a:cxn>
                <a:cxn ang="0">
                  <a:pos x="10" y="8"/>
                </a:cxn>
                <a:cxn ang="0">
                  <a:pos x="10" y="8"/>
                </a:cxn>
                <a:cxn ang="0">
                  <a:pos x="10" y="10"/>
                </a:cxn>
                <a:cxn ang="0">
                  <a:pos x="10" y="10"/>
                </a:cxn>
              </a:cxnLst>
              <a:rect l="0" t="0" r="r" b="b"/>
              <a:pathLst>
                <a:path w="24" h="10">
                  <a:moveTo>
                    <a:pt x="10" y="10"/>
                  </a:moveTo>
                  <a:lnTo>
                    <a:pt x="10" y="10"/>
                  </a:lnTo>
                  <a:lnTo>
                    <a:pt x="16" y="6"/>
                  </a:lnTo>
                  <a:lnTo>
                    <a:pt x="16" y="6"/>
                  </a:lnTo>
                  <a:lnTo>
                    <a:pt x="20" y="2"/>
                  </a:lnTo>
                  <a:lnTo>
                    <a:pt x="24" y="0"/>
                  </a:lnTo>
                  <a:lnTo>
                    <a:pt x="24" y="0"/>
                  </a:lnTo>
                  <a:lnTo>
                    <a:pt x="0" y="0"/>
                  </a:lnTo>
                  <a:lnTo>
                    <a:pt x="0" y="0"/>
                  </a:lnTo>
                  <a:lnTo>
                    <a:pt x="10" y="8"/>
                  </a:lnTo>
                  <a:lnTo>
                    <a:pt x="10" y="8"/>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4" name="Freeform 426"/>
            <p:cNvSpPr/>
            <p:nvPr/>
          </p:nvSpPr>
          <p:spPr bwMode="auto">
            <a:xfrm>
              <a:off x="4132263" y="922338"/>
              <a:ext cx="38100" cy="25400"/>
            </a:xfrm>
            <a:custGeom>
              <a:avLst/>
              <a:gdLst/>
              <a:ahLst/>
              <a:cxnLst>
                <a:cxn ang="0">
                  <a:pos x="6" y="0"/>
                </a:cxn>
                <a:cxn ang="0">
                  <a:pos x="6" y="0"/>
                </a:cxn>
                <a:cxn ang="0">
                  <a:pos x="0" y="0"/>
                </a:cxn>
                <a:cxn ang="0">
                  <a:pos x="0" y="0"/>
                </a:cxn>
                <a:cxn ang="0">
                  <a:pos x="2" y="4"/>
                </a:cxn>
                <a:cxn ang="0">
                  <a:pos x="2" y="4"/>
                </a:cxn>
                <a:cxn ang="0">
                  <a:pos x="10" y="10"/>
                </a:cxn>
                <a:cxn ang="0">
                  <a:pos x="10" y="10"/>
                </a:cxn>
                <a:cxn ang="0">
                  <a:pos x="16" y="16"/>
                </a:cxn>
                <a:cxn ang="0">
                  <a:pos x="16" y="16"/>
                </a:cxn>
                <a:cxn ang="0">
                  <a:pos x="20" y="14"/>
                </a:cxn>
                <a:cxn ang="0">
                  <a:pos x="24" y="10"/>
                </a:cxn>
                <a:cxn ang="0">
                  <a:pos x="24" y="10"/>
                </a:cxn>
                <a:cxn ang="0">
                  <a:pos x="12" y="0"/>
                </a:cxn>
                <a:cxn ang="0">
                  <a:pos x="12" y="0"/>
                </a:cxn>
                <a:cxn ang="0">
                  <a:pos x="10" y="0"/>
                </a:cxn>
                <a:cxn ang="0">
                  <a:pos x="6" y="0"/>
                </a:cxn>
                <a:cxn ang="0">
                  <a:pos x="6" y="0"/>
                </a:cxn>
              </a:cxnLst>
              <a:rect l="0" t="0" r="r" b="b"/>
              <a:pathLst>
                <a:path w="24" h="16">
                  <a:moveTo>
                    <a:pt x="6" y="0"/>
                  </a:moveTo>
                  <a:lnTo>
                    <a:pt x="6" y="0"/>
                  </a:lnTo>
                  <a:lnTo>
                    <a:pt x="0" y="0"/>
                  </a:lnTo>
                  <a:lnTo>
                    <a:pt x="0" y="0"/>
                  </a:lnTo>
                  <a:lnTo>
                    <a:pt x="2" y="4"/>
                  </a:lnTo>
                  <a:lnTo>
                    <a:pt x="2" y="4"/>
                  </a:lnTo>
                  <a:lnTo>
                    <a:pt x="10" y="10"/>
                  </a:lnTo>
                  <a:lnTo>
                    <a:pt x="10" y="10"/>
                  </a:lnTo>
                  <a:lnTo>
                    <a:pt x="16" y="16"/>
                  </a:lnTo>
                  <a:lnTo>
                    <a:pt x="16" y="16"/>
                  </a:lnTo>
                  <a:lnTo>
                    <a:pt x="20" y="14"/>
                  </a:lnTo>
                  <a:lnTo>
                    <a:pt x="24" y="10"/>
                  </a:lnTo>
                  <a:lnTo>
                    <a:pt x="24" y="10"/>
                  </a:lnTo>
                  <a:lnTo>
                    <a:pt x="12" y="0"/>
                  </a:lnTo>
                  <a:lnTo>
                    <a:pt x="12" y="0"/>
                  </a:lnTo>
                  <a:lnTo>
                    <a:pt x="10" y="0"/>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5" name="Freeform 427"/>
            <p:cNvSpPr/>
            <p:nvPr/>
          </p:nvSpPr>
          <p:spPr bwMode="auto">
            <a:xfrm>
              <a:off x="4103688" y="922338"/>
              <a:ext cx="47625" cy="28575"/>
            </a:xfrm>
            <a:custGeom>
              <a:avLst/>
              <a:gdLst/>
              <a:ahLst/>
              <a:cxnLst>
                <a:cxn ang="0">
                  <a:pos x="30" y="16"/>
                </a:cxn>
                <a:cxn ang="0">
                  <a:pos x="30" y="16"/>
                </a:cxn>
                <a:cxn ang="0">
                  <a:pos x="16" y="2"/>
                </a:cxn>
                <a:cxn ang="0">
                  <a:pos x="16" y="2"/>
                </a:cxn>
                <a:cxn ang="0">
                  <a:pos x="14" y="0"/>
                </a:cxn>
                <a:cxn ang="0">
                  <a:pos x="10" y="0"/>
                </a:cxn>
                <a:cxn ang="0">
                  <a:pos x="10" y="0"/>
                </a:cxn>
                <a:cxn ang="0">
                  <a:pos x="0" y="0"/>
                </a:cxn>
                <a:cxn ang="0">
                  <a:pos x="0" y="0"/>
                </a:cxn>
                <a:cxn ang="0">
                  <a:pos x="14" y="12"/>
                </a:cxn>
                <a:cxn ang="0">
                  <a:pos x="14" y="12"/>
                </a:cxn>
                <a:cxn ang="0">
                  <a:pos x="20" y="18"/>
                </a:cxn>
                <a:cxn ang="0">
                  <a:pos x="20" y="18"/>
                </a:cxn>
                <a:cxn ang="0">
                  <a:pos x="22" y="18"/>
                </a:cxn>
                <a:cxn ang="0">
                  <a:pos x="24" y="18"/>
                </a:cxn>
                <a:cxn ang="0">
                  <a:pos x="30" y="16"/>
                </a:cxn>
                <a:cxn ang="0">
                  <a:pos x="30" y="16"/>
                </a:cxn>
              </a:cxnLst>
              <a:rect l="0" t="0" r="r" b="b"/>
              <a:pathLst>
                <a:path w="30" h="18">
                  <a:moveTo>
                    <a:pt x="30" y="16"/>
                  </a:moveTo>
                  <a:lnTo>
                    <a:pt x="30" y="16"/>
                  </a:lnTo>
                  <a:lnTo>
                    <a:pt x="16" y="2"/>
                  </a:lnTo>
                  <a:lnTo>
                    <a:pt x="16" y="2"/>
                  </a:lnTo>
                  <a:lnTo>
                    <a:pt x="14" y="0"/>
                  </a:lnTo>
                  <a:lnTo>
                    <a:pt x="10" y="0"/>
                  </a:lnTo>
                  <a:lnTo>
                    <a:pt x="10" y="0"/>
                  </a:lnTo>
                  <a:lnTo>
                    <a:pt x="0" y="0"/>
                  </a:lnTo>
                  <a:lnTo>
                    <a:pt x="0" y="0"/>
                  </a:lnTo>
                  <a:lnTo>
                    <a:pt x="14" y="12"/>
                  </a:lnTo>
                  <a:lnTo>
                    <a:pt x="14" y="12"/>
                  </a:lnTo>
                  <a:lnTo>
                    <a:pt x="20" y="18"/>
                  </a:lnTo>
                  <a:lnTo>
                    <a:pt x="20" y="18"/>
                  </a:lnTo>
                  <a:lnTo>
                    <a:pt x="22" y="18"/>
                  </a:lnTo>
                  <a:lnTo>
                    <a:pt x="24" y="18"/>
                  </a:lnTo>
                  <a:lnTo>
                    <a:pt x="30" y="16"/>
                  </a:lnTo>
                  <a:lnTo>
                    <a:pt x="3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6" name="Freeform 428"/>
            <p:cNvSpPr/>
            <p:nvPr/>
          </p:nvSpPr>
          <p:spPr bwMode="auto">
            <a:xfrm>
              <a:off x="4084638" y="922338"/>
              <a:ext cx="44450" cy="31750"/>
            </a:xfrm>
            <a:custGeom>
              <a:avLst/>
              <a:gdLst/>
              <a:ahLst/>
              <a:cxnLst>
                <a:cxn ang="0">
                  <a:pos x="14" y="4"/>
                </a:cxn>
                <a:cxn ang="0">
                  <a:pos x="14" y="4"/>
                </a:cxn>
                <a:cxn ang="0">
                  <a:pos x="8" y="0"/>
                </a:cxn>
                <a:cxn ang="0">
                  <a:pos x="8" y="0"/>
                </a:cxn>
                <a:cxn ang="0">
                  <a:pos x="0" y="0"/>
                </a:cxn>
                <a:cxn ang="0">
                  <a:pos x="0" y="0"/>
                </a:cxn>
                <a:cxn ang="0">
                  <a:pos x="4" y="8"/>
                </a:cxn>
                <a:cxn ang="0">
                  <a:pos x="10" y="14"/>
                </a:cxn>
                <a:cxn ang="0">
                  <a:pos x="20" y="18"/>
                </a:cxn>
                <a:cxn ang="0">
                  <a:pos x="28" y="20"/>
                </a:cxn>
                <a:cxn ang="0">
                  <a:pos x="28" y="20"/>
                </a:cxn>
                <a:cxn ang="0">
                  <a:pos x="14" y="4"/>
                </a:cxn>
                <a:cxn ang="0">
                  <a:pos x="14" y="4"/>
                </a:cxn>
              </a:cxnLst>
              <a:rect l="0" t="0" r="r" b="b"/>
              <a:pathLst>
                <a:path w="28" h="20">
                  <a:moveTo>
                    <a:pt x="14" y="4"/>
                  </a:moveTo>
                  <a:lnTo>
                    <a:pt x="14" y="4"/>
                  </a:lnTo>
                  <a:lnTo>
                    <a:pt x="8" y="0"/>
                  </a:lnTo>
                  <a:lnTo>
                    <a:pt x="8" y="0"/>
                  </a:lnTo>
                  <a:lnTo>
                    <a:pt x="0" y="0"/>
                  </a:lnTo>
                  <a:lnTo>
                    <a:pt x="0" y="0"/>
                  </a:lnTo>
                  <a:lnTo>
                    <a:pt x="4" y="8"/>
                  </a:lnTo>
                  <a:lnTo>
                    <a:pt x="10" y="14"/>
                  </a:lnTo>
                  <a:lnTo>
                    <a:pt x="20" y="18"/>
                  </a:lnTo>
                  <a:lnTo>
                    <a:pt x="28" y="20"/>
                  </a:lnTo>
                  <a:lnTo>
                    <a:pt x="28" y="20"/>
                  </a:lnTo>
                  <a:lnTo>
                    <a:pt x="14" y="4"/>
                  </a:lnTo>
                  <a:lnTo>
                    <a:pt x="1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7" name="Freeform 429"/>
            <p:cNvSpPr/>
            <p:nvPr/>
          </p:nvSpPr>
          <p:spPr bwMode="auto">
            <a:xfrm>
              <a:off x="3992563" y="1081088"/>
              <a:ext cx="44450" cy="25400"/>
            </a:xfrm>
            <a:custGeom>
              <a:avLst/>
              <a:gdLst/>
              <a:ahLst/>
              <a:cxnLst>
                <a:cxn ang="0">
                  <a:pos x="28" y="16"/>
                </a:cxn>
                <a:cxn ang="0">
                  <a:pos x="28" y="16"/>
                </a:cxn>
                <a:cxn ang="0">
                  <a:pos x="24" y="12"/>
                </a:cxn>
                <a:cxn ang="0">
                  <a:pos x="20" y="6"/>
                </a:cxn>
                <a:cxn ang="0">
                  <a:pos x="20" y="6"/>
                </a:cxn>
                <a:cxn ang="0">
                  <a:pos x="16" y="0"/>
                </a:cxn>
                <a:cxn ang="0">
                  <a:pos x="16" y="0"/>
                </a:cxn>
                <a:cxn ang="0">
                  <a:pos x="14" y="2"/>
                </a:cxn>
                <a:cxn ang="0">
                  <a:pos x="14" y="2"/>
                </a:cxn>
                <a:cxn ang="0">
                  <a:pos x="0" y="10"/>
                </a:cxn>
                <a:cxn ang="0">
                  <a:pos x="0" y="10"/>
                </a:cxn>
                <a:cxn ang="0">
                  <a:pos x="28" y="16"/>
                </a:cxn>
                <a:cxn ang="0">
                  <a:pos x="28" y="16"/>
                </a:cxn>
              </a:cxnLst>
              <a:rect l="0" t="0" r="r" b="b"/>
              <a:pathLst>
                <a:path w="28" h="16">
                  <a:moveTo>
                    <a:pt x="28" y="16"/>
                  </a:moveTo>
                  <a:lnTo>
                    <a:pt x="28" y="16"/>
                  </a:lnTo>
                  <a:lnTo>
                    <a:pt x="24" y="12"/>
                  </a:lnTo>
                  <a:lnTo>
                    <a:pt x="20" y="6"/>
                  </a:lnTo>
                  <a:lnTo>
                    <a:pt x="20" y="6"/>
                  </a:lnTo>
                  <a:lnTo>
                    <a:pt x="16" y="0"/>
                  </a:lnTo>
                  <a:lnTo>
                    <a:pt x="16" y="0"/>
                  </a:lnTo>
                  <a:lnTo>
                    <a:pt x="14" y="2"/>
                  </a:lnTo>
                  <a:lnTo>
                    <a:pt x="14" y="2"/>
                  </a:lnTo>
                  <a:lnTo>
                    <a:pt x="0" y="10"/>
                  </a:lnTo>
                  <a:lnTo>
                    <a:pt x="0" y="10"/>
                  </a:lnTo>
                  <a:lnTo>
                    <a:pt x="28" y="16"/>
                  </a:lnTo>
                  <a:lnTo>
                    <a:pt x="28"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8" name="Freeform 430"/>
            <p:cNvSpPr/>
            <p:nvPr/>
          </p:nvSpPr>
          <p:spPr bwMode="auto">
            <a:xfrm>
              <a:off x="3963988" y="1068388"/>
              <a:ext cx="47625" cy="25400"/>
            </a:xfrm>
            <a:custGeom>
              <a:avLst/>
              <a:gdLst/>
              <a:ahLst/>
              <a:cxnLst>
                <a:cxn ang="0">
                  <a:pos x="22" y="0"/>
                </a:cxn>
                <a:cxn ang="0">
                  <a:pos x="22" y="0"/>
                </a:cxn>
                <a:cxn ang="0">
                  <a:pos x="14" y="4"/>
                </a:cxn>
                <a:cxn ang="0">
                  <a:pos x="14" y="4"/>
                </a:cxn>
                <a:cxn ang="0">
                  <a:pos x="4" y="10"/>
                </a:cxn>
                <a:cxn ang="0">
                  <a:pos x="4" y="10"/>
                </a:cxn>
                <a:cxn ang="0">
                  <a:pos x="0" y="12"/>
                </a:cxn>
                <a:cxn ang="0">
                  <a:pos x="0" y="12"/>
                </a:cxn>
                <a:cxn ang="0">
                  <a:pos x="8" y="14"/>
                </a:cxn>
                <a:cxn ang="0">
                  <a:pos x="8" y="14"/>
                </a:cxn>
                <a:cxn ang="0">
                  <a:pos x="12" y="16"/>
                </a:cxn>
                <a:cxn ang="0">
                  <a:pos x="14" y="16"/>
                </a:cxn>
                <a:cxn ang="0">
                  <a:pos x="14" y="16"/>
                </a:cxn>
                <a:cxn ang="0">
                  <a:pos x="30" y="6"/>
                </a:cxn>
                <a:cxn ang="0">
                  <a:pos x="30" y="6"/>
                </a:cxn>
                <a:cxn ang="0">
                  <a:pos x="26" y="2"/>
                </a:cxn>
                <a:cxn ang="0">
                  <a:pos x="22" y="0"/>
                </a:cxn>
                <a:cxn ang="0">
                  <a:pos x="22" y="0"/>
                </a:cxn>
              </a:cxnLst>
              <a:rect l="0" t="0" r="r" b="b"/>
              <a:pathLst>
                <a:path w="30" h="16">
                  <a:moveTo>
                    <a:pt x="22" y="0"/>
                  </a:moveTo>
                  <a:lnTo>
                    <a:pt x="22" y="0"/>
                  </a:lnTo>
                  <a:lnTo>
                    <a:pt x="14" y="4"/>
                  </a:lnTo>
                  <a:lnTo>
                    <a:pt x="14" y="4"/>
                  </a:lnTo>
                  <a:lnTo>
                    <a:pt x="4" y="10"/>
                  </a:lnTo>
                  <a:lnTo>
                    <a:pt x="4" y="10"/>
                  </a:lnTo>
                  <a:lnTo>
                    <a:pt x="0" y="12"/>
                  </a:lnTo>
                  <a:lnTo>
                    <a:pt x="0" y="12"/>
                  </a:lnTo>
                  <a:lnTo>
                    <a:pt x="8" y="14"/>
                  </a:lnTo>
                  <a:lnTo>
                    <a:pt x="8" y="14"/>
                  </a:lnTo>
                  <a:lnTo>
                    <a:pt x="12" y="16"/>
                  </a:lnTo>
                  <a:lnTo>
                    <a:pt x="14" y="16"/>
                  </a:lnTo>
                  <a:lnTo>
                    <a:pt x="14" y="16"/>
                  </a:lnTo>
                  <a:lnTo>
                    <a:pt x="30" y="6"/>
                  </a:lnTo>
                  <a:lnTo>
                    <a:pt x="30" y="6"/>
                  </a:lnTo>
                  <a:lnTo>
                    <a:pt x="26" y="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9" name="Freeform 431"/>
            <p:cNvSpPr/>
            <p:nvPr/>
          </p:nvSpPr>
          <p:spPr bwMode="auto">
            <a:xfrm>
              <a:off x="3935413" y="1055688"/>
              <a:ext cx="57150" cy="31750"/>
            </a:xfrm>
            <a:custGeom>
              <a:avLst/>
              <a:gdLst/>
              <a:ahLst/>
              <a:cxnLst>
                <a:cxn ang="0">
                  <a:pos x="26" y="0"/>
                </a:cxn>
                <a:cxn ang="0">
                  <a:pos x="26" y="0"/>
                </a:cxn>
                <a:cxn ang="0">
                  <a:pos x="16" y="6"/>
                </a:cxn>
                <a:cxn ang="0">
                  <a:pos x="16" y="6"/>
                </a:cxn>
                <a:cxn ang="0">
                  <a:pos x="0" y="16"/>
                </a:cxn>
                <a:cxn ang="0">
                  <a:pos x="0" y="16"/>
                </a:cxn>
                <a:cxn ang="0">
                  <a:pos x="10" y="20"/>
                </a:cxn>
                <a:cxn ang="0">
                  <a:pos x="10" y="20"/>
                </a:cxn>
                <a:cxn ang="0">
                  <a:pos x="14" y="20"/>
                </a:cxn>
                <a:cxn ang="0">
                  <a:pos x="16" y="18"/>
                </a:cxn>
                <a:cxn ang="0">
                  <a:pos x="16" y="18"/>
                </a:cxn>
                <a:cxn ang="0">
                  <a:pos x="36" y="4"/>
                </a:cxn>
                <a:cxn ang="0">
                  <a:pos x="36" y="4"/>
                </a:cxn>
                <a:cxn ang="0">
                  <a:pos x="32" y="2"/>
                </a:cxn>
                <a:cxn ang="0">
                  <a:pos x="28" y="0"/>
                </a:cxn>
                <a:cxn ang="0">
                  <a:pos x="26" y="0"/>
                </a:cxn>
                <a:cxn ang="0">
                  <a:pos x="26" y="0"/>
                </a:cxn>
              </a:cxnLst>
              <a:rect l="0" t="0" r="r" b="b"/>
              <a:pathLst>
                <a:path w="36" h="20">
                  <a:moveTo>
                    <a:pt x="26" y="0"/>
                  </a:moveTo>
                  <a:lnTo>
                    <a:pt x="26" y="0"/>
                  </a:lnTo>
                  <a:lnTo>
                    <a:pt x="16" y="6"/>
                  </a:lnTo>
                  <a:lnTo>
                    <a:pt x="16" y="6"/>
                  </a:lnTo>
                  <a:lnTo>
                    <a:pt x="0" y="16"/>
                  </a:lnTo>
                  <a:lnTo>
                    <a:pt x="0" y="16"/>
                  </a:lnTo>
                  <a:lnTo>
                    <a:pt x="10" y="20"/>
                  </a:lnTo>
                  <a:lnTo>
                    <a:pt x="10" y="20"/>
                  </a:lnTo>
                  <a:lnTo>
                    <a:pt x="14" y="20"/>
                  </a:lnTo>
                  <a:lnTo>
                    <a:pt x="16" y="18"/>
                  </a:lnTo>
                  <a:lnTo>
                    <a:pt x="16" y="18"/>
                  </a:lnTo>
                  <a:lnTo>
                    <a:pt x="36" y="4"/>
                  </a:lnTo>
                  <a:lnTo>
                    <a:pt x="36" y="4"/>
                  </a:lnTo>
                  <a:lnTo>
                    <a:pt x="32" y="2"/>
                  </a:lnTo>
                  <a:lnTo>
                    <a:pt x="28" y="0"/>
                  </a:lnTo>
                  <a:lnTo>
                    <a:pt x="26" y="0"/>
                  </a:lnTo>
                  <a:lnTo>
                    <a:pt x="2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0" name="Freeform 432"/>
            <p:cNvSpPr/>
            <p:nvPr/>
          </p:nvSpPr>
          <p:spPr bwMode="auto">
            <a:xfrm>
              <a:off x="3910013" y="1052513"/>
              <a:ext cx="60325" cy="28575"/>
            </a:xfrm>
            <a:custGeom>
              <a:avLst/>
              <a:gdLst/>
              <a:ahLst/>
              <a:cxnLst>
                <a:cxn ang="0">
                  <a:pos x="0" y="14"/>
                </a:cxn>
                <a:cxn ang="0">
                  <a:pos x="0" y="14"/>
                </a:cxn>
                <a:cxn ang="0">
                  <a:pos x="10" y="18"/>
                </a:cxn>
                <a:cxn ang="0">
                  <a:pos x="10" y="18"/>
                </a:cxn>
                <a:cxn ang="0">
                  <a:pos x="14" y="16"/>
                </a:cxn>
                <a:cxn ang="0">
                  <a:pos x="16" y="14"/>
                </a:cxn>
                <a:cxn ang="0">
                  <a:pos x="16" y="14"/>
                </a:cxn>
                <a:cxn ang="0">
                  <a:pos x="38" y="0"/>
                </a:cxn>
                <a:cxn ang="0">
                  <a:pos x="38" y="0"/>
                </a:cxn>
                <a:cxn ang="0">
                  <a:pos x="26" y="0"/>
                </a:cxn>
                <a:cxn ang="0">
                  <a:pos x="16" y="2"/>
                </a:cxn>
                <a:cxn ang="0">
                  <a:pos x="6" y="6"/>
                </a:cxn>
                <a:cxn ang="0">
                  <a:pos x="0" y="14"/>
                </a:cxn>
                <a:cxn ang="0">
                  <a:pos x="0" y="14"/>
                </a:cxn>
              </a:cxnLst>
              <a:rect l="0" t="0" r="r" b="b"/>
              <a:pathLst>
                <a:path w="38" h="18">
                  <a:moveTo>
                    <a:pt x="0" y="14"/>
                  </a:moveTo>
                  <a:lnTo>
                    <a:pt x="0" y="14"/>
                  </a:lnTo>
                  <a:lnTo>
                    <a:pt x="10" y="18"/>
                  </a:lnTo>
                  <a:lnTo>
                    <a:pt x="10" y="18"/>
                  </a:lnTo>
                  <a:lnTo>
                    <a:pt x="14" y="16"/>
                  </a:lnTo>
                  <a:lnTo>
                    <a:pt x="16" y="14"/>
                  </a:lnTo>
                  <a:lnTo>
                    <a:pt x="16" y="14"/>
                  </a:lnTo>
                  <a:lnTo>
                    <a:pt x="38" y="0"/>
                  </a:lnTo>
                  <a:lnTo>
                    <a:pt x="38" y="0"/>
                  </a:lnTo>
                  <a:lnTo>
                    <a:pt x="26" y="0"/>
                  </a:lnTo>
                  <a:lnTo>
                    <a:pt x="16" y="2"/>
                  </a:lnTo>
                  <a:lnTo>
                    <a:pt x="6" y="6"/>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1" name="Freeform 433"/>
            <p:cNvSpPr/>
            <p:nvPr/>
          </p:nvSpPr>
          <p:spPr bwMode="auto">
            <a:xfrm>
              <a:off x="3992563" y="1103313"/>
              <a:ext cx="44450" cy="22225"/>
            </a:xfrm>
            <a:custGeom>
              <a:avLst/>
              <a:gdLst/>
              <a:ahLst/>
              <a:cxnLst>
                <a:cxn ang="0">
                  <a:pos x="10" y="14"/>
                </a:cxn>
                <a:cxn ang="0">
                  <a:pos x="10" y="14"/>
                </a:cxn>
                <a:cxn ang="0">
                  <a:pos x="16" y="10"/>
                </a:cxn>
                <a:cxn ang="0">
                  <a:pos x="16" y="10"/>
                </a:cxn>
                <a:cxn ang="0">
                  <a:pos x="22" y="8"/>
                </a:cxn>
                <a:cxn ang="0">
                  <a:pos x="28" y="6"/>
                </a:cxn>
                <a:cxn ang="0">
                  <a:pos x="28" y="6"/>
                </a:cxn>
                <a:cxn ang="0">
                  <a:pos x="0" y="0"/>
                </a:cxn>
                <a:cxn ang="0">
                  <a:pos x="0" y="0"/>
                </a:cxn>
                <a:cxn ang="0">
                  <a:pos x="8" y="12"/>
                </a:cxn>
                <a:cxn ang="0">
                  <a:pos x="8" y="12"/>
                </a:cxn>
                <a:cxn ang="0">
                  <a:pos x="10" y="14"/>
                </a:cxn>
                <a:cxn ang="0">
                  <a:pos x="10" y="14"/>
                </a:cxn>
              </a:cxnLst>
              <a:rect l="0" t="0" r="r" b="b"/>
              <a:pathLst>
                <a:path w="28" h="14">
                  <a:moveTo>
                    <a:pt x="10" y="14"/>
                  </a:moveTo>
                  <a:lnTo>
                    <a:pt x="10" y="14"/>
                  </a:lnTo>
                  <a:lnTo>
                    <a:pt x="16" y="10"/>
                  </a:lnTo>
                  <a:lnTo>
                    <a:pt x="16" y="10"/>
                  </a:lnTo>
                  <a:lnTo>
                    <a:pt x="22" y="8"/>
                  </a:lnTo>
                  <a:lnTo>
                    <a:pt x="28" y="6"/>
                  </a:lnTo>
                  <a:lnTo>
                    <a:pt x="28" y="6"/>
                  </a:lnTo>
                  <a:lnTo>
                    <a:pt x="0" y="0"/>
                  </a:lnTo>
                  <a:lnTo>
                    <a:pt x="0" y="0"/>
                  </a:lnTo>
                  <a:lnTo>
                    <a:pt x="8" y="12"/>
                  </a:lnTo>
                  <a:lnTo>
                    <a:pt x="8" y="12"/>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2" name="Freeform 434"/>
            <p:cNvSpPr/>
            <p:nvPr/>
          </p:nvSpPr>
          <p:spPr bwMode="auto">
            <a:xfrm>
              <a:off x="3960813" y="1096963"/>
              <a:ext cx="41275" cy="34925"/>
            </a:xfrm>
            <a:custGeom>
              <a:avLst/>
              <a:gdLst/>
              <a:ahLst/>
              <a:cxnLst>
                <a:cxn ang="0">
                  <a:pos x="26" y="18"/>
                </a:cxn>
                <a:cxn ang="0">
                  <a:pos x="26" y="18"/>
                </a:cxn>
                <a:cxn ang="0">
                  <a:pos x="16" y="4"/>
                </a:cxn>
                <a:cxn ang="0">
                  <a:pos x="16" y="4"/>
                </a:cxn>
                <a:cxn ang="0">
                  <a:pos x="12" y="2"/>
                </a:cxn>
                <a:cxn ang="0">
                  <a:pos x="10" y="2"/>
                </a:cxn>
                <a:cxn ang="0">
                  <a:pos x="10" y="2"/>
                </a:cxn>
                <a:cxn ang="0">
                  <a:pos x="0" y="0"/>
                </a:cxn>
                <a:cxn ang="0">
                  <a:pos x="0" y="0"/>
                </a:cxn>
                <a:cxn ang="0">
                  <a:pos x="4" y="4"/>
                </a:cxn>
                <a:cxn ang="0">
                  <a:pos x="4" y="4"/>
                </a:cxn>
                <a:cxn ang="0">
                  <a:pos x="10" y="14"/>
                </a:cxn>
                <a:cxn ang="0">
                  <a:pos x="10" y="14"/>
                </a:cxn>
                <a:cxn ang="0">
                  <a:pos x="16" y="22"/>
                </a:cxn>
                <a:cxn ang="0">
                  <a:pos x="16" y="22"/>
                </a:cxn>
                <a:cxn ang="0">
                  <a:pos x="20" y="20"/>
                </a:cxn>
                <a:cxn ang="0">
                  <a:pos x="26" y="18"/>
                </a:cxn>
                <a:cxn ang="0">
                  <a:pos x="26" y="18"/>
                </a:cxn>
              </a:cxnLst>
              <a:rect l="0" t="0" r="r" b="b"/>
              <a:pathLst>
                <a:path w="26" h="22">
                  <a:moveTo>
                    <a:pt x="26" y="18"/>
                  </a:moveTo>
                  <a:lnTo>
                    <a:pt x="26" y="18"/>
                  </a:lnTo>
                  <a:lnTo>
                    <a:pt x="16" y="4"/>
                  </a:lnTo>
                  <a:lnTo>
                    <a:pt x="16" y="4"/>
                  </a:lnTo>
                  <a:lnTo>
                    <a:pt x="12" y="2"/>
                  </a:lnTo>
                  <a:lnTo>
                    <a:pt x="10" y="2"/>
                  </a:lnTo>
                  <a:lnTo>
                    <a:pt x="10" y="2"/>
                  </a:lnTo>
                  <a:lnTo>
                    <a:pt x="0" y="0"/>
                  </a:lnTo>
                  <a:lnTo>
                    <a:pt x="0" y="0"/>
                  </a:lnTo>
                  <a:lnTo>
                    <a:pt x="4" y="4"/>
                  </a:lnTo>
                  <a:lnTo>
                    <a:pt x="4" y="4"/>
                  </a:lnTo>
                  <a:lnTo>
                    <a:pt x="10" y="14"/>
                  </a:lnTo>
                  <a:lnTo>
                    <a:pt x="10" y="14"/>
                  </a:lnTo>
                  <a:lnTo>
                    <a:pt x="16" y="22"/>
                  </a:lnTo>
                  <a:lnTo>
                    <a:pt x="16" y="22"/>
                  </a:lnTo>
                  <a:lnTo>
                    <a:pt x="20" y="20"/>
                  </a:lnTo>
                  <a:lnTo>
                    <a:pt x="26" y="18"/>
                  </a:lnTo>
                  <a:lnTo>
                    <a:pt x="26"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3" name="Freeform 435"/>
            <p:cNvSpPr/>
            <p:nvPr/>
          </p:nvSpPr>
          <p:spPr bwMode="auto">
            <a:xfrm>
              <a:off x="3932238" y="1090613"/>
              <a:ext cx="47625" cy="44450"/>
            </a:xfrm>
            <a:custGeom>
              <a:avLst/>
              <a:gdLst/>
              <a:ahLst/>
              <a:cxnLst>
                <a:cxn ang="0">
                  <a:pos x="16" y="8"/>
                </a:cxn>
                <a:cxn ang="0">
                  <a:pos x="16" y="8"/>
                </a:cxn>
                <a:cxn ang="0">
                  <a:pos x="14" y="4"/>
                </a:cxn>
                <a:cxn ang="0">
                  <a:pos x="12" y="2"/>
                </a:cxn>
                <a:cxn ang="0">
                  <a:pos x="12" y="2"/>
                </a:cxn>
                <a:cxn ang="0">
                  <a:pos x="0" y="0"/>
                </a:cxn>
                <a:cxn ang="0">
                  <a:pos x="0" y="0"/>
                </a:cxn>
                <a:cxn ang="0">
                  <a:pos x="12" y="18"/>
                </a:cxn>
                <a:cxn ang="0">
                  <a:pos x="12" y="18"/>
                </a:cxn>
                <a:cxn ang="0">
                  <a:pos x="18" y="26"/>
                </a:cxn>
                <a:cxn ang="0">
                  <a:pos x="18" y="26"/>
                </a:cxn>
                <a:cxn ang="0">
                  <a:pos x="20" y="28"/>
                </a:cxn>
                <a:cxn ang="0">
                  <a:pos x="24" y="28"/>
                </a:cxn>
                <a:cxn ang="0">
                  <a:pos x="30" y="26"/>
                </a:cxn>
                <a:cxn ang="0">
                  <a:pos x="30" y="26"/>
                </a:cxn>
                <a:cxn ang="0">
                  <a:pos x="16" y="8"/>
                </a:cxn>
                <a:cxn ang="0">
                  <a:pos x="16" y="8"/>
                </a:cxn>
              </a:cxnLst>
              <a:rect l="0" t="0" r="r" b="b"/>
              <a:pathLst>
                <a:path w="30" h="28">
                  <a:moveTo>
                    <a:pt x="16" y="8"/>
                  </a:moveTo>
                  <a:lnTo>
                    <a:pt x="16" y="8"/>
                  </a:lnTo>
                  <a:lnTo>
                    <a:pt x="14" y="4"/>
                  </a:lnTo>
                  <a:lnTo>
                    <a:pt x="12" y="2"/>
                  </a:lnTo>
                  <a:lnTo>
                    <a:pt x="12" y="2"/>
                  </a:lnTo>
                  <a:lnTo>
                    <a:pt x="0" y="0"/>
                  </a:lnTo>
                  <a:lnTo>
                    <a:pt x="0" y="0"/>
                  </a:lnTo>
                  <a:lnTo>
                    <a:pt x="12" y="18"/>
                  </a:lnTo>
                  <a:lnTo>
                    <a:pt x="12" y="18"/>
                  </a:lnTo>
                  <a:lnTo>
                    <a:pt x="18" y="26"/>
                  </a:lnTo>
                  <a:lnTo>
                    <a:pt x="18" y="26"/>
                  </a:lnTo>
                  <a:lnTo>
                    <a:pt x="20" y="28"/>
                  </a:lnTo>
                  <a:lnTo>
                    <a:pt x="24" y="28"/>
                  </a:lnTo>
                  <a:lnTo>
                    <a:pt x="30" y="26"/>
                  </a:lnTo>
                  <a:lnTo>
                    <a:pt x="30" y="26"/>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4" name="Freeform 436"/>
            <p:cNvSpPr/>
            <p:nvPr/>
          </p:nvSpPr>
          <p:spPr bwMode="auto">
            <a:xfrm>
              <a:off x="3906838" y="1087438"/>
              <a:ext cx="47625" cy="44450"/>
            </a:xfrm>
            <a:custGeom>
              <a:avLst/>
              <a:gdLst/>
              <a:ahLst/>
              <a:cxnLst>
                <a:cxn ang="0">
                  <a:pos x="30" y="28"/>
                </a:cxn>
                <a:cxn ang="0">
                  <a:pos x="30" y="28"/>
                </a:cxn>
                <a:cxn ang="0">
                  <a:pos x="16" y="8"/>
                </a:cxn>
                <a:cxn ang="0">
                  <a:pos x="16" y="8"/>
                </a:cxn>
                <a:cxn ang="0">
                  <a:pos x="14" y="4"/>
                </a:cxn>
                <a:cxn ang="0">
                  <a:pos x="12" y="2"/>
                </a:cxn>
                <a:cxn ang="0">
                  <a:pos x="12" y="2"/>
                </a:cxn>
                <a:cxn ang="0">
                  <a:pos x="0" y="0"/>
                </a:cxn>
                <a:cxn ang="0">
                  <a:pos x="0" y="0"/>
                </a:cxn>
                <a:cxn ang="0">
                  <a:pos x="4" y="10"/>
                </a:cxn>
                <a:cxn ang="0">
                  <a:pos x="10" y="18"/>
                </a:cxn>
                <a:cxn ang="0">
                  <a:pos x="20" y="24"/>
                </a:cxn>
                <a:cxn ang="0">
                  <a:pos x="30" y="28"/>
                </a:cxn>
                <a:cxn ang="0">
                  <a:pos x="30" y="28"/>
                </a:cxn>
              </a:cxnLst>
              <a:rect l="0" t="0" r="r" b="b"/>
              <a:pathLst>
                <a:path w="30" h="28">
                  <a:moveTo>
                    <a:pt x="30" y="28"/>
                  </a:moveTo>
                  <a:lnTo>
                    <a:pt x="30" y="28"/>
                  </a:lnTo>
                  <a:lnTo>
                    <a:pt x="16" y="8"/>
                  </a:lnTo>
                  <a:lnTo>
                    <a:pt x="16" y="8"/>
                  </a:lnTo>
                  <a:lnTo>
                    <a:pt x="14" y="4"/>
                  </a:lnTo>
                  <a:lnTo>
                    <a:pt x="12" y="2"/>
                  </a:lnTo>
                  <a:lnTo>
                    <a:pt x="12" y="2"/>
                  </a:lnTo>
                  <a:lnTo>
                    <a:pt x="0" y="0"/>
                  </a:lnTo>
                  <a:lnTo>
                    <a:pt x="0" y="0"/>
                  </a:lnTo>
                  <a:lnTo>
                    <a:pt x="4" y="10"/>
                  </a:lnTo>
                  <a:lnTo>
                    <a:pt x="10" y="18"/>
                  </a:lnTo>
                  <a:lnTo>
                    <a:pt x="20" y="24"/>
                  </a:lnTo>
                  <a:lnTo>
                    <a:pt x="30" y="28"/>
                  </a:lnTo>
                  <a:lnTo>
                    <a:pt x="30"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5" name="Freeform 437"/>
            <p:cNvSpPr/>
            <p:nvPr/>
          </p:nvSpPr>
          <p:spPr bwMode="auto">
            <a:xfrm>
              <a:off x="4259263" y="1290638"/>
              <a:ext cx="38100" cy="28575"/>
            </a:xfrm>
            <a:custGeom>
              <a:avLst/>
              <a:gdLst/>
              <a:ahLst/>
              <a:cxnLst>
                <a:cxn ang="0">
                  <a:pos x="24" y="18"/>
                </a:cxn>
                <a:cxn ang="0">
                  <a:pos x="24" y="18"/>
                </a:cxn>
                <a:cxn ang="0">
                  <a:pos x="22" y="12"/>
                </a:cxn>
                <a:cxn ang="0">
                  <a:pos x="20" y="6"/>
                </a:cxn>
                <a:cxn ang="0">
                  <a:pos x="20" y="6"/>
                </a:cxn>
                <a:cxn ang="0">
                  <a:pos x="16" y="0"/>
                </a:cxn>
                <a:cxn ang="0">
                  <a:pos x="16" y="0"/>
                </a:cxn>
                <a:cxn ang="0">
                  <a:pos x="14" y="0"/>
                </a:cxn>
                <a:cxn ang="0">
                  <a:pos x="14" y="0"/>
                </a:cxn>
                <a:cxn ang="0">
                  <a:pos x="0" y="4"/>
                </a:cxn>
                <a:cxn ang="0">
                  <a:pos x="0" y="4"/>
                </a:cxn>
                <a:cxn ang="0">
                  <a:pos x="24" y="18"/>
                </a:cxn>
                <a:cxn ang="0">
                  <a:pos x="24" y="18"/>
                </a:cxn>
              </a:cxnLst>
              <a:rect l="0" t="0" r="r" b="b"/>
              <a:pathLst>
                <a:path w="24" h="18">
                  <a:moveTo>
                    <a:pt x="24" y="18"/>
                  </a:moveTo>
                  <a:lnTo>
                    <a:pt x="24" y="18"/>
                  </a:lnTo>
                  <a:lnTo>
                    <a:pt x="22" y="12"/>
                  </a:lnTo>
                  <a:lnTo>
                    <a:pt x="20" y="6"/>
                  </a:lnTo>
                  <a:lnTo>
                    <a:pt x="20" y="6"/>
                  </a:lnTo>
                  <a:lnTo>
                    <a:pt x="16" y="0"/>
                  </a:lnTo>
                  <a:lnTo>
                    <a:pt x="16" y="0"/>
                  </a:lnTo>
                  <a:lnTo>
                    <a:pt x="14" y="0"/>
                  </a:lnTo>
                  <a:lnTo>
                    <a:pt x="14" y="0"/>
                  </a:lnTo>
                  <a:lnTo>
                    <a:pt x="0" y="4"/>
                  </a:lnTo>
                  <a:lnTo>
                    <a:pt x="0" y="4"/>
                  </a:lnTo>
                  <a:lnTo>
                    <a:pt x="24" y="18"/>
                  </a:lnTo>
                  <a:lnTo>
                    <a:pt x="2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6" name="Freeform 438"/>
            <p:cNvSpPr/>
            <p:nvPr/>
          </p:nvSpPr>
          <p:spPr bwMode="auto">
            <a:xfrm>
              <a:off x="4233863" y="1271588"/>
              <a:ext cx="47625" cy="22225"/>
            </a:xfrm>
            <a:custGeom>
              <a:avLst/>
              <a:gdLst/>
              <a:ahLst/>
              <a:cxnLst>
                <a:cxn ang="0">
                  <a:pos x="24" y="0"/>
                </a:cxn>
                <a:cxn ang="0">
                  <a:pos x="24" y="0"/>
                </a:cxn>
                <a:cxn ang="0">
                  <a:pos x="16" y="2"/>
                </a:cxn>
                <a:cxn ang="0">
                  <a:pos x="16" y="2"/>
                </a:cxn>
                <a:cxn ang="0">
                  <a:pos x="6" y="4"/>
                </a:cxn>
                <a:cxn ang="0">
                  <a:pos x="6" y="4"/>
                </a:cxn>
                <a:cxn ang="0">
                  <a:pos x="0" y="6"/>
                </a:cxn>
                <a:cxn ang="0">
                  <a:pos x="0" y="6"/>
                </a:cxn>
                <a:cxn ang="0">
                  <a:pos x="6" y="10"/>
                </a:cxn>
                <a:cxn ang="0">
                  <a:pos x="6" y="10"/>
                </a:cxn>
                <a:cxn ang="0">
                  <a:pos x="10" y="12"/>
                </a:cxn>
                <a:cxn ang="0">
                  <a:pos x="12" y="14"/>
                </a:cxn>
                <a:cxn ang="0">
                  <a:pos x="12" y="14"/>
                </a:cxn>
                <a:cxn ang="0">
                  <a:pos x="30" y="10"/>
                </a:cxn>
                <a:cxn ang="0">
                  <a:pos x="30" y="10"/>
                </a:cxn>
                <a:cxn ang="0">
                  <a:pos x="28" y="4"/>
                </a:cxn>
                <a:cxn ang="0">
                  <a:pos x="26" y="0"/>
                </a:cxn>
                <a:cxn ang="0">
                  <a:pos x="24" y="0"/>
                </a:cxn>
                <a:cxn ang="0">
                  <a:pos x="24" y="0"/>
                </a:cxn>
              </a:cxnLst>
              <a:rect l="0" t="0" r="r" b="b"/>
              <a:pathLst>
                <a:path w="30" h="14">
                  <a:moveTo>
                    <a:pt x="24" y="0"/>
                  </a:moveTo>
                  <a:lnTo>
                    <a:pt x="24" y="0"/>
                  </a:lnTo>
                  <a:lnTo>
                    <a:pt x="16" y="2"/>
                  </a:lnTo>
                  <a:lnTo>
                    <a:pt x="16" y="2"/>
                  </a:lnTo>
                  <a:lnTo>
                    <a:pt x="6" y="4"/>
                  </a:lnTo>
                  <a:lnTo>
                    <a:pt x="6" y="4"/>
                  </a:lnTo>
                  <a:lnTo>
                    <a:pt x="0" y="6"/>
                  </a:lnTo>
                  <a:lnTo>
                    <a:pt x="0" y="6"/>
                  </a:lnTo>
                  <a:lnTo>
                    <a:pt x="6" y="10"/>
                  </a:lnTo>
                  <a:lnTo>
                    <a:pt x="6" y="10"/>
                  </a:lnTo>
                  <a:lnTo>
                    <a:pt x="10" y="12"/>
                  </a:lnTo>
                  <a:lnTo>
                    <a:pt x="12" y="14"/>
                  </a:lnTo>
                  <a:lnTo>
                    <a:pt x="12" y="14"/>
                  </a:lnTo>
                  <a:lnTo>
                    <a:pt x="30" y="10"/>
                  </a:lnTo>
                  <a:lnTo>
                    <a:pt x="30" y="10"/>
                  </a:lnTo>
                  <a:lnTo>
                    <a:pt x="28" y="4"/>
                  </a:lnTo>
                  <a:lnTo>
                    <a:pt x="26" y="0"/>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7" name="Freeform 439"/>
            <p:cNvSpPr/>
            <p:nvPr/>
          </p:nvSpPr>
          <p:spPr bwMode="auto">
            <a:xfrm>
              <a:off x="4208463" y="1252538"/>
              <a:ext cx="60325" cy="22225"/>
            </a:xfrm>
            <a:custGeom>
              <a:avLst/>
              <a:gdLst/>
              <a:ahLst/>
              <a:cxnLst>
                <a:cxn ang="0">
                  <a:pos x="0" y="8"/>
                </a:cxn>
                <a:cxn ang="0">
                  <a:pos x="0" y="8"/>
                </a:cxn>
                <a:cxn ang="0">
                  <a:pos x="10" y="14"/>
                </a:cxn>
                <a:cxn ang="0">
                  <a:pos x="10" y="14"/>
                </a:cxn>
                <a:cxn ang="0">
                  <a:pos x="12" y="14"/>
                </a:cxn>
                <a:cxn ang="0">
                  <a:pos x="16" y="14"/>
                </a:cxn>
                <a:cxn ang="0">
                  <a:pos x="16" y="14"/>
                </a:cxn>
                <a:cxn ang="0">
                  <a:pos x="38" y="8"/>
                </a:cxn>
                <a:cxn ang="0">
                  <a:pos x="38" y="8"/>
                </a:cxn>
                <a:cxn ang="0">
                  <a:pos x="34" y="4"/>
                </a:cxn>
                <a:cxn ang="0">
                  <a:pos x="32" y="2"/>
                </a:cxn>
                <a:cxn ang="0">
                  <a:pos x="28" y="0"/>
                </a:cxn>
                <a:cxn ang="0">
                  <a:pos x="28" y="0"/>
                </a:cxn>
                <a:cxn ang="0">
                  <a:pos x="18" y="4"/>
                </a:cxn>
                <a:cxn ang="0">
                  <a:pos x="18" y="4"/>
                </a:cxn>
                <a:cxn ang="0">
                  <a:pos x="0" y="8"/>
                </a:cxn>
                <a:cxn ang="0">
                  <a:pos x="0" y="8"/>
                </a:cxn>
              </a:cxnLst>
              <a:rect l="0" t="0" r="r" b="b"/>
              <a:pathLst>
                <a:path w="38" h="14">
                  <a:moveTo>
                    <a:pt x="0" y="8"/>
                  </a:moveTo>
                  <a:lnTo>
                    <a:pt x="0" y="8"/>
                  </a:lnTo>
                  <a:lnTo>
                    <a:pt x="10" y="14"/>
                  </a:lnTo>
                  <a:lnTo>
                    <a:pt x="10" y="14"/>
                  </a:lnTo>
                  <a:lnTo>
                    <a:pt x="12" y="14"/>
                  </a:lnTo>
                  <a:lnTo>
                    <a:pt x="16" y="14"/>
                  </a:lnTo>
                  <a:lnTo>
                    <a:pt x="16" y="14"/>
                  </a:lnTo>
                  <a:lnTo>
                    <a:pt x="38" y="8"/>
                  </a:lnTo>
                  <a:lnTo>
                    <a:pt x="38" y="8"/>
                  </a:lnTo>
                  <a:lnTo>
                    <a:pt x="34" y="4"/>
                  </a:lnTo>
                  <a:lnTo>
                    <a:pt x="32" y="2"/>
                  </a:lnTo>
                  <a:lnTo>
                    <a:pt x="28" y="0"/>
                  </a:lnTo>
                  <a:lnTo>
                    <a:pt x="28" y="0"/>
                  </a:lnTo>
                  <a:lnTo>
                    <a:pt x="18" y="4"/>
                  </a:lnTo>
                  <a:lnTo>
                    <a:pt x="18"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8" name="Freeform 440"/>
            <p:cNvSpPr/>
            <p:nvPr/>
          </p:nvSpPr>
          <p:spPr bwMode="auto">
            <a:xfrm>
              <a:off x="4186238" y="1239838"/>
              <a:ext cx="63500" cy="22225"/>
            </a:xfrm>
            <a:custGeom>
              <a:avLst/>
              <a:gdLst/>
              <a:ahLst/>
              <a:cxnLst>
                <a:cxn ang="0">
                  <a:pos x="0" y="8"/>
                </a:cxn>
                <a:cxn ang="0">
                  <a:pos x="0" y="8"/>
                </a:cxn>
                <a:cxn ang="0">
                  <a:pos x="10" y="14"/>
                </a:cxn>
                <a:cxn ang="0">
                  <a:pos x="10" y="14"/>
                </a:cxn>
                <a:cxn ang="0">
                  <a:pos x="12" y="12"/>
                </a:cxn>
                <a:cxn ang="0">
                  <a:pos x="16" y="12"/>
                </a:cxn>
                <a:cxn ang="0">
                  <a:pos x="16" y="12"/>
                </a:cxn>
                <a:cxn ang="0">
                  <a:pos x="40" y="6"/>
                </a:cxn>
                <a:cxn ang="0">
                  <a:pos x="40" y="6"/>
                </a:cxn>
                <a:cxn ang="0">
                  <a:pos x="30" y="2"/>
                </a:cxn>
                <a:cxn ang="0">
                  <a:pos x="20" y="0"/>
                </a:cxn>
                <a:cxn ang="0">
                  <a:pos x="10" y="2"/>
                </a:cxn>
                <a:cxn ang="0">
                  <a:pos x="0" y="8"/>
                </a:cxn>
                <a:cxn ang="0">
                  <a:pos x="0" y="8"/>
                </a:cxn>
              </a:cxnLst>
              <a:rect l="0" t="0" r="r" b="b"/>
              <a:pathLst>
                <a:path w="40" h="14">
                  <a:moveTo>
                    <a:pt x="0" y="8"/>
                  </a:moveTo>
                  <a:lnTo>
                    <a:pt x="0" y="8"/>
                  </a:lnTo>
                  <a:lnTo>
                    <a:pt x="10" y="14"/>
                  </a:lnTo>
                  <a:lnTo>
                    <a:pt x="10" y="14"/>
                  </a:lnTo>
                  <a:lnTo>
                    <a:pt x="12" y="12"/>
                  </a:lnTo>
                  <a:lnTo>
                    <a:pt x="16" y="12"/>
                  </a:lnTo>
                  <a:lnTo>
                    <a:pt x="16" y="12"/>
                  </a:lnTo>
                  <a:lnTo>
                    <a:pt x="40" y="6"/>
                  </a:lnTo>
                  <a:lnTo>
                    <a:pt x="40" y="6"/>
                  </a:lnTo>
                  <a:lnTo>
                    <a:pt x="30" y="2"/>
                  </a:lnTo>
                  <a:lnTo>
                    <a:pt x="20" y="0"/>
                  </a:lnTo>
                  <a:lnTo>
                    <a:pt x="10" y="2"/>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9" name="Freeform 441"/>
            <p:cNvSpPr/>
            <p:nvPr/>
          </p:nvSpPr>
          <p:spPr bwMode="auto">
            <a:xfrm>
              <a:off x="4256088" y="1303338"/>
              <a:ext cx="41275" cy="25400"/>
            </a:xfrm>
            <a:custGeom>
              <a:avLst/>
              <a:gdLst/>
              <a:ahLst/>
              <a:cxnLst>
                <a:cxn ang="0">
                  <a:pos x="6" y="16"/>
                </a:cxn>
                <a:cxn ang="0">
                  <a:pos x="6" y="16"/>
                </a:cxn>
                <a:cxn ang="0">
                  <a:pos x="12" y="16"/>
                </a:cxn>
                <a:cxn ang="0">
                  <a:pos x="12" y="16"/>
                </a:cxn>
                <a:cxn ang="0">
                  <a:pos x="18" y="14"/>
                </a:cxn>
                <a:cxn ang="0">
                  <a:pos x="26" y="14"/>
                </a:cxn>
                <a:cxn ang="0">
                  <a:pos x="26" y="14"/>
                </a:cxn>
                <a:cxn ang="0">
                  <a:pos x="0" y="0"/>
                </a:cxn>
                <a:cxn ang="0">
                  <a:pos x="0" y="0"/>
                </a:cxn>
                <a:cxn ang="0">
                  <a:pos x="4" y="14"/>
                </a:cxn>
                <a:cxn ang="0">
                  <a:pos x="4" y="14"/>
                </a:cxn>
                <a:cxn ang="0">
                  <a:pos x="6" y="16"/>
                </a:cxn>
                <a:cxn ang="0">
                  <a:pos x="6" y="16"/>
                </a:cxn>
              </a:cxnLst>
              <a:rect l="0" t="0" r="r" b="b"/>
              <a:pathLst>
                <a:path w="26" h="16">
                  <a:moveTo>
                    <a:pt x="6" y="16"/>
                  </a:moveTo>
                  <a:lnTo>
                    <a:pt x="6" y="16"/>
                  </a:lnTo>
                  <a:lnTo>
                    <a:pt x="12" y="16"/>
                  </a:lnTo>
                  <a:lnTo>
                    <a:pt x="12" y="16"/>
                  </a:lnTo>
                  <a:lnTo>
                    <a:pt x="18" y="14"/>
                  </a:lnTo>
                  <a:lnTo>
                    <a:pt x="26" y="14"/>
                  </a:lnTo>
                  <a:lnTo>
                    <a:pt x="26" y="14"/>
                  </a:lnTo>
                  <a:lnTo>
                    <a:pt x="0" y="0"/>
                  </a:lnTo>
                  <a:lnTo>
                    <a:pt x="0" y="0"/>
                  </a:lnTo>
                  <a:lnTo>
                    <a:pt x="4" y="14"/>
                  </a:lnTo>
                  <a:lnTo>
                    <a:pt x="4"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0" name="Freeform 442"/>
            <p:cNvSpPr/>
            <p:nvPr/>
          </p:nvSpPr>
          <p:spPr bwMode="auto">
            <a:xfrm>
              <a:off x="4227513" y="1287463"/>
              <a:ext cx="31750" cy="41275"/>
            </a:xfrm>
            <a:custGeom>
              <a:avLst/>
              <a:gdLst/>
              <a:ahLst/>
              <a:cxnLst>
                <a:cxn ang="0">
                  <a:pos x="2" y="6"/>
                </a:cxn>
                <a:cxn ang="0">
                  <a:pos x="2" y="6"/>
                </a:cxn>
                <a:cxn ang="0">
                  <a:pos x="6" y="18"/>
                </a:cxn>
                <a:cxn ang="0">
                  <a:pos x="6" y="18"/>
                </a:cxn>
                <a:cxn ang="0">
                  <a:pos x="8" y="26"/>
                </a:cxn>
                <a:cxn ang="0">
                  <a:pos x="8" y="26"/>
                </a:cxn>
                <a:cxn ang="0">
                  <a:pos x="10" y="26"/>
                </a:cxn>
                <a:cxn ang="0">
                  <a:pos x="14" y="26"/>
                </a:cxn>
                <a:cxn ang="0">
                  <a:pos x="20" y="26"/>
                </a:cxn>
                <a:cxn ang="0">
                  <a:pos x="20" y="26"/>
                </a:cxn>
                <a:cxn ang="0">
                  <a:pos x="14" y="8"/>
                </a:cxn>
                <a:cxn ang="0">
                  <a:pos x="14" y="8"/>
                </a:cxn>
                <a:cxn ang="0">
                  <a:pos x="12" y="6"/>
                </a:cxn>
                <a:cxn ang="0">
                  <a:pos x="8" y="4"/>
                </a:cxn>
                <a:cxn ang="0">
                  <a:pos x="8" y="4"/>
                </a:cxn>
                <a:cxn ang="0">
                  <a:pos x="0" y="0"/>
                </a:cxn>
                <a:cxn ang="0">
                  <a:pos x="0" y="0"/>
                </a:cxn>
                <a:cxn ang="0">
                  <a:pos x="2" y="6"/>
                </a:cxn>
                <a:cxn ang="0">
                  <a:pos x="2" y="6"/>
                </a:cxn>
              </a:cxnLst>
              <a:rect l="0" t="0" r="r" b="b"/>
              <a:pathLst>
                <a:path w="20" h="26">
                  <a:moveTo>
                    <a:pt x="2" y="6"/>
                  </a:moveTo>
                  <a:lnTo>
                    <a:pt x="2" y="6"/>
                  </a:lnTo>
                  <a:lnTo>
                    <a:pt x="6" y="18"/>
                  </a:lnTo>
                  <a:lnTo>
                    <a:pt x="6" y="18"/>
                  </a:lnTo>
                  <a:lnTo>
                    <a:pt x="8" y="26"/>
                  </a:lnTo>
                  <a:lnTo>
                    <a:pt x="8" y="26"/>
                  </a:lnTo>
                  <a:lnTo>
                    <a:pt x="10" y="26"/>
                  </a:lnTo>
                  <a:lnTo>
                    <a:pt x="14" y="26"/>
                  </a:lnTo>
                  <a:lnTo>
                    <a:pt x="20" y="26"/>
                  </a:lnTo>
                  <a:lnTo>
                    <a:pt x="20" y="26"/>
                  </a:lnTo>
                  <a:lnTo>
                    <a:pt x="14" y="8"/>
                  </a:lnTo>
                  <a:lnTo>
                    <a:pt x="14" y="8"/>
                  </a:lnTo>
                  <a:lnTo>
                    <a:pt x="12" y="6"/>
                  </a:lnTo>
                  <a:lnTo>
                    <a:pt x="8" y="4"/>
                  </a:lnTo>
                  <a:lnTo>
                    <a:pt x="8" y="4"/>
                  </a:lnTo>
                  <a:lnTo>
                    <a:pt x="0" y="0"/>
                  </a:lnTo>
                  <a:lnTo>
                    <a:pt x="0" y="0"/>
                  </a:lnTo>
                  <a:lnTo>
                    <a:pt x="2" y="6"/>
                  </a:lnTo>
                  <a:lnTo>
                    <a:pt x="2"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1" name="Freeform 443"/>
            <p:cNvSpPr/>
            <p:nvPr/>
          </p:nvSpPr>
          <p:spPr bwMode="auto">
            <a:xfrm>
              <a:off x="4202113" y="1274763"/>
              <a:ext cx="31750" cy="50800"/>
            </a:xfrm>
            <a:custGeom>
              <a:avLst/>
              <a:gdLst/>
              <a:ahLst/>
              <a:cxnLst>
                <a:cxn ang="0">
                  <a:pos x="8" y="28"/>
                </a:cxn>
                <a:cxn ang="0">
                  <a:pos x="8" y="28"/>
                </a:cxn>
                <a:cxn ang="0">
                  <a:pos x="10" y="30"/>
                </a:cxn>
                <a:cxn ang="0">
                  <a:pos x="14" y="32"/>
                </a:cxn>
                <a:cxn ang="0">
                  <a:pos x="20" y="32"/>
                </a:cxn>
                <a:cxn ang="0">
                  <a:pos x="20" y="32"/>
                </a:cxn>
                <a:cxn ang="0">
                  <a:pos x="14" y="10"/>
                </a:cxn>
                <a:cxn ang="0">
                  <a:pos x="14" y="10"/>
                </a:cxn>
                <a:cxn ang="0">
                  <a:pos x="12" y="6"/>
                </a:cxn>
                <a:cxn ang="0">
                  <a:pos x="10" y="4"/>
                </a:cxn>
                <a:cxn ang="0">
                  <a:pos x="10" y="4"/>
                </a:cxn>
                <a:cxn ang="0">
                  <a:pos x="0" y="0"/>
                </a:cxn>
                <a:cxn ang="0">
                  <a:pos x="0" y="0"/>
                </a:cxn>
                <a:cxn ang="0">
                  <a:pos x="6" y="18"/>
                </a:cxn>
                <a:cxn ang="0">
                  <a:pos x="6" y="18"/>
                </a:cxn>
                <a:cxn ang="0">
                  <a:pos x="8" y="28"/>
                </a:cxn>
                <a:cxn ang="0">
                  <a:pos x="8" y="28"/>
                </a:cxn>
              </a:cxnLst>
              <a:rect l="0" t="0" r="r" b="b"/>
              <a:pathLst>
                <a:path w="20" h="32">
                  <a:moveTo>
                    <a:pt x="8" y="28"/>
                  </a:moveTo>
                  <a:lnTo>
                    <a:pt x="8" y="28"/>
                  </a:lnTo>
                  <a:lnTo>
                    <a:pt x="10" y="30"/>
                  </a:lnTo>
                  <a:lnTo>
                    <a:pt x="14" y="32"/>
                  </a:lnTo>
                  <a:lnTo>
                    <a:pt x="20" y="32"/>
                  </a:lnTo>
                  <a:lnTo>
                    <a:pt x="20" y="32"/>
                  </a:lnTo>
                  <a:lnTo>
                    <a:pt x="14" y="10"/>
                  </a:lnTo>
                  <a:lnTo>
                    <a:pt x="14" y="10"/>
                  </a:lnTo>
                  <a:lnTo>
                    <a:pt x="12" y="6"/>
                  </a:lnTo>
                  <a:lnTo>
                    <a:pt x="10" y="4"/>
                  </a:lnTo>
                  <a:lnTo>
                    <a:pt x="10" y="4"/>
                  </a:lnTo>
                  <a:lnTo>
                    <a:pt x="0" y="0"/>
                  </a:lnTo>
                  <a:lnTo>
                    <a:pt x="0" y="0"/>
                  </a:lnTo>
                  <a:lnTo>
                    <a:pt x="6" y="18"/>
                  </a:lnTo>
                  <a:lnTo>
                    <a:pt x="6" y="18"/>
                  </a:lnTo>
                  <a:lnTo>
                    <a:pt x="8" y="28"/>
                  </a:lnTo>
                  <a:lnTo>
                    <a:pt x="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2" name="Freeform 444"/>
            <p:cNvSpPr/>
            <p:nvPr/>
          </p:nvSpPr>
          <p:spPr bwMode="auto">
            <a:xfrm>
              <a:off x="4179888" y="1262063"/>
              <a:ext cx="28575" cy="57150"/>
            </a:xfrm>
            <a:custGeom>
              <a:avLst/>
              <a:gdLst/>
              <a:ahLst/>
              <a:cxnLst>
                <a:cxn ang="0">
                  <a:pos x="18" y="36"/>
                </a:cxn>
                <a:cxn ang="0">
                  <a:pos x="18" y="36"/>
                </a:cxn>
                <a:cxn ang="0">
                  <a:pos x="12" y="12"/>
                </a:cxn>
                <a:cxn ang="0">
                  <a:pos x="12" y="12"/>
                </a:cxn>
                <a:cxn ang="0">
                  <a:pos x="12" y="8"/>
                </a:cxn>
                <a:cxn ang="0">
                  <a:pos x="10" y="4"/>
                </a:cxn>
                <a:cxn ang="0">
                  <a:pos x="10" y="4"/>
                </a:cxn>
                <a:cxn ang="0">
                  <a:pos x="0" y="0"/>
                </a:cxn>
                <a:cxn ang="0">
                  <a:pos x="0" y="0"/>
                </a:cxn>
                <a:cxn ang="0">
                  <a:pos x="0" y="10"/>
                </a:cxn>
                <a:cxn ang="0">
                  <a:pos x="4" y="20"/>
                </a:cxn>
                <a:cxn ang="0">
                  <a:pos x="10" y="28"/>
                </a:cxn>
                <a:cxn ang="0">
                  <a:pos x="18" y="36"/>
                </a:cxn>
                <a:cxn ang="0">
                  <a:pos x="18" y="36"/>
                </a:cxn>
              </a:cxnLst>
              <a:rect l="0" t="0" r="r" b="b"/>
              <a:pathLst>
                <a:path w="18" h="36">
                  <a:moveTo>
                    <a:pt x="18" y="36"/>
                  </a:moveTo>
                  <a:lnTo>
                    <a:pt x="18" y="36"/>
                  </a:lnTo>
                  <a:lnTo>
                    <a:pt x="12" y="12"/>
                  </a:lnTo>
                  <a:lnTo>
                    <a:pt x="12" y="12"/>
                  </a:lnTo>
                  <a:lnTo>
                    <a:pt x="12" y="8"/>
                  </a:lnTo>
                  <a:lnTo>
                    <a:pt x="10" y="4"/>
                  </a:lnTo>
                  <a:lnTo>
                    <a:pt x="10" y="4"/>
                  </a:lnTo>
                  <a:lnTo>
                    <a:pt x="0" y="0"/>
                  </a:lnTo>
                  <a:lnTo>
                    <a:pt x="0" y="0"/>
                  </a:lnTo>
                  <a:lnTo>
                    <a:pt x="0" y="10"/>
                  </a:lnTo>
                  <a:lnTo>
                    <a:pt x="4" y="20"/>
                  </a:lnTo>
                  <a:lnTo>
                    <a:pt x="10" y="28"/>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3" name="Freeform 445"/>
            <p:cNvSpPr/>
            <p:nvPr/>
          </p:nvSpPr>
          <p:spPr bwMode="auto">
            <a:xfrm>
              <a:off x="4110038" y="1931988"/>
              <a:ext cx="76200" cy="53975"/>
            </a:xfrm>
            <a:custGeom>
              <a:avLst/>
              <a:gdLst/>
              <a:ahLst/>
              <a:cxnLst>
                <a:cxn ang="0">
                  <a:pos x="6" y="30"/>
                </a:cxn>
                <a:cxn ang="0">
                  <a:pos x="6" y="30"/>
                </a:cxn>
                <a:cxn ang="0">
                  <a:pos x="6" y="34"/>
                </a:cxn>
                <a:cxn ang="0">
                  <a:pos x="6" y="34"/>
                </a:cxn>
                <a:cxn ang="0">
                  <a:pos x="22" y="34"/>
                </a:cxn>
                <a:cxn ang="0">
                  <a:pos x="22" y="34"/>
                </a:cxn>
                <a:cxn ang="0">
                  <a:pos x="34" y="34"/>
                </a:cxn>
                <a:cxn ang="0">
                  <a:pos x="48" y="34"/>
                </a:cxn>
                <a:cxn ang="0">
                  <a:pos x="48" y="34"/>
                </a:cxn>
                <a:cxn ang="0">
                  <a:pos x="0" y="0"/>
                </a:cxn>
                <a:cxn ang="0">
                  <a:pos x="0" y="0"/>
                </a:cxn>
                <a:cxn ang="0">
                  <a:pos x="6" y="30"/>
                </a:cxn>
                <a:cxn ang="0">
                  <a:pos x="6" y="30"/>
                </a:cxn>
              </a:cxnLst>
              <a:rect l="0" t="0" r="r" b="b"/>
              <a:pathLst>
                <a:path w="48" h="34">
                  <a:moveTo>
                    <a:pt x="6" y="30"/>
                  </a:moveTo>
                  <a:lnTo>
                    <a:pt x="6" y="30"/>
                  </a:lnTo>
                  <a:lnTo>
                    <a:pt x="6" y="34"/>
                  </a:lnTo>
                  <a:lnTo>
                    <a:pt x="6" y="34"/>
                  </a:lnTo>
                  <a:lnTo>
                    <a:pt x="22" y="34"/>
                  </a:lnTo>
                  <a:lnTo>
                    <a:pt x="22" y="34"/>
                  </a:lnTo>
                  <a:lnTo>
                    <a:pt x="34" y="34"/>
                  </a:lnTo>
                  <a:lnTo>
                    <a:pt x="48" y="34"/>
                  </a:lnTo>
                  <a:lnTo>
                    <a:pt x="48" y="34"/>
                  </a:lnTo>
                  <a:lnTo>
                    <a:pt x="0" y="0"/>
                  </a:lnTo>
                  <a:lnTo>
                    <a:pt x="0" y="0"/>
                  </a:lnTo>
                  <a:lnTo>
                    <a:pt x="6" y="30"/>
                  </a:lnTo>
                  <a:lnTo>
                    <a:pt x="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4" name="Freeform 446"/>
            <p:cNvSpPr/>
            <p:nvPr/>
          </p:nvSpPr>
          <p:spPr bwMode="auto">
            <a:xfrm>
              <a:off x="4056063" y="1893888"/>
              <a:ext cx="50800" cy="88900"/>
            </a:xfrm>
            <a:custGeom>
              <a:avLst/>
              <a:gdLst/>
              <a:ahLst/>
              <a:cxnLst>
                <a:cxn ang="0">
                  <a:pos x="14" y="10"/>
                </a:cxn>
                <a:cxn ang="0">
                  <a:pos x="14" y="10"/>
                </a:cxn>
                <a:cxn ang="0">
                  <a:pos x="0" y="0"/>
                </a:cxn>
                <a:cxn ang="0">
                  <a:pos x="0" y="0"/>
                </a:cxn>
                <a:cxn ang="0">
                  <a:pos x="0" y="6"/>
                </a:cxn>
                <a:cxn ang="0">
                  <a:pos x="2" y="12"/>
                </a:cxn>
                <a:cxn ang="0">
                  <a:pos x="2" y="12"/>
                </a:cxn>
                <a:cxn ang="0">
                  <a:pos x="6" y="36"/>
                </a:cxn>
                <a:cxn ang="0">
                  <a:pos x="6" y="36"/>
                </a:cxn>
                <a:cxn ang="0">
                  <a:pos x="10" y="52"/>
                </a:cxn>
                <a:cxn ang="0">
                  <a:pos x="10" y="52"/>
                </a:cxn>
                <a:cxn ang="0">
                  <a:pos x="14" y="56"/>
                </a:cxn>
                <a:cxn ang="0">
                  <a:pos x="20" y="56"/>
                </a:cxn>
                <a:cxn ang="0">
                  <a:pos x="32" y="56"/>
                </a:cxn>
                <a:cxn ang="0">
                  <a:pos x="32" y="56"/>
                </a:cxn>
                <a:cxn ang="0">
                  <a:pos x="26" y="18"/>
                </a:cxn>
                <a:cxn ang="0">
                  <a:pos x="26" y="18"/>
                </a:cxn>
                <a:cxn ang="0">
                  <a:pos x="24" y="16"/>
                </a:cxn>
                <a:cxn ang="0">
                  <a:pos x="20" y="14"/>
                </a:cxn>
                <a:cxn ang="0">
                  <a:pos x="14" y="10"/>
                </a:cxn>
                <a:cxn ang="0">
                  <a:pos x="14" y="10"/>
                </a:cxn>
              </a:cxnLst>
              <a:rect l="0" t="0" r="r" b="b"/>
              <a:pathLst>
                <a:path w="32" h="56">
                  <a:moveTo>
                    <a:pt x="14" y="10"/>
                  </a:moveTo>
                  <a:lnTo>
                    <a:pt x="14" y="10"/>
                  </a:lnTo>
                  <a:lnTo>
                    <a:pt x="0" y="0"/>
                  </a:lnTo>
                  <a:lnTo>
                    <a:pt x="0" y="0"/>
                  </a:lnTo>
                  <a:lnTo>
                    <a:pt x="0" y="6"/>
                  </a:lnTo>
                  <a:lnTo>
                    <a:pt x="2" y="12"/>
                  </a:lnTo>
                  <a:lnTo>
                    <a:pt x="2" y="12"/>
                  </a:lnTo>
                  <a:lnTo>
                    <a:pt x="6" y="36"/>
                  </a:lnTo>
                  <a:lnTo>
                    <a:pt x="6" y="36"/>
                  </a:lnTo>
                  <a:lnTo>
                    <a:pt x="10" y="52"/>
                  </a:lnTo>
                  <a:lnTo>
                    <a:pt x="10" y="52"/>
                  </a:lnTo>
                  <a:lnTo>
                    <a:pt x="14" y="56"/>
                  </a:lnTo>
                  <a:lnTo>
                    <a:pt x="20" y="56"/>
                  </a:lnTo>
                  <a:lnTo>
                    <a:pt x="32" y="56"/>
                  </a:lnTo>
                  <a:lnTo>
                    <a:pt x="32" y="56"/>
                  </a:lnTo>
                  <a:lnTo>
                    <a:pt x="26" y="18"/>
                  </a:lnTo>
                  <a:lnTo>
                    <a:pt x="26" y="18"/>
                  </a:lnTo>
                  <a:lnTo>
                    <a:pt x="24" y="16"/>
                  </a:lnTo>
                  <a:lnTo>
                    <a:pt x="20" y="14"/>
                  </a:lnTo>
                  <a:lnTo>
                    <a:pt x="14" y="10"/>
                  </a:lnTo>
                  <a:lnTo>
                    <a:pt x="1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5" name="Freeform 447"/>
            <p:cNvSpPr/>
            <p:nvPr/>
          </p:nvSpPr>
          <p:spPr bwMode="auto">
            <a:xfrm>
              <a:off x="4005263" y="1858963"/>
              <a:ext cx="50800" cy="117475"/>
            </a:xfrm>
            <a:custGeom>
              <a:avLst/>
              <a:gdLst/>
              <a:ahLst/>
              <a:cxnLst>
                <a:cxn ang="0">
                  <a:pos x="20" y="14"/>
                </a:cxn>
                <a:cxn ang="0">
                  <a:pos x="20" y="14"/>
                </a:cxn>
                <a:cxn ang="0">
                  <a:pos x="0" y="0"/>
                </a:cxn>
                <a:cxn ang="0">
                  <a:pos x="0" y="0"/>
                </a:cxn>
                <a:cxn ang="0">
                  <a:pos x="8" y="40"/>
                </a:cxn>
                <a:cxn ang="0">
                  <a:pos x="8" y="40"/>
                </a:cxn>
                <a:cxn ang="0">
                  <a:pos x="12" y="62"/>
                </a:cxn>
                <a:cxn ang="0">
                  <a:pos x="12" y="62"/>
                </a:cxn>
                <a:cxn ang="0">
                  <a:pos x="14" y="66"/>
                </a:cxn>
                <a:cxn ang="0">
                  <a:pos x="20" y="70"/>
                </a:cxn>
                <a:cxn ang="0">
                  <a:pos x="32" y="74"/>
                </a:cxn>
                <a:cxn ang="0">
                  <a:pos x="32" y="74"/>
                </a:cxn>
                <a:cxn ang="0">
                  <a:pos x="24" y="26"/>
                </a:cxn>
                <a:cxn ang="0">
                  <a:pos x="24" y="26"/>
                </a:cxn>
                <a:cxn ang="0">
                  <a:pos x="24" y="18"/>
                </a:cxn>
                <a:cxn ang="0">
                  <a:pos x="22" y="16"/>
                </a:cxn>
                <a:cxn ang="0">
                  <a:pos x="20" y="14"/>
                </a:cxn>
                <a:cxn ang="0">
                  <a:pos x="20" y="14"/>
                </a:cxn>
              </a:cxnLst>
              <a:rect l="0" t="0" r="r" b="b"/>
              <a:pathLst>
                <a:path w="32" h="74">
                  <a:moveTo>
                    <a:pt x="20" y="14"/>
                  </a:moveTo>
                  <a:lnTo>
                    <a:pt x="20" y="14"/>
                  </a:lnTo>
                  <a:lnTo>
                    <a:pt x="0" y="0"/>
                  </a:lnTo>
                  <a:lnTo>
                    <a:pt x="0" y="0"/>
                  </a:lnTo>
                  <a:lnTo>
                    <a:pt x="8" y="40"/>
                  </a:lnTo>
                  <a:lnTo>
                    <a:pt x="8" y="40"/>
                  </a:lnTo>
                  <a:lnTo>
                    <a:pt x="12" y="62"/>
                  </a:lnTo>
                  <a:lnTo>
                    <a:pt x="12" y="62"/>
                  </a:lnTo>
                  <a:lnTo>
                    <a:pt x="14" y="66"/>
                  </a:lnTo>
                  <a:lnTo>
                    <a:pt x="20" y="70"/>
                  </a:lnTo>
                  <a:lnTo>
                    <a:pt x="32" y="74"/>
                  </a:lnTo>
                  <a:lnTo>
                    <a:pt x="32" y="74"/>
                  </a:lnTo>
                  <a:lnTo>
                    <a:pt x="24" y="26"/>
                  </a:lnTo>
                  <a:lnTo>
                    <a:pt x="24" y="26"/>
                  </a:lnTo>
                  <a:lnTo>
                    <a:pt x="24" y="18"/>
                  </a:lnTo>
                  <a:lnTo>
                    <a:pt x="22" y="16"/>
                  </a:lnTo>
                  <a:lnTo>
                    <a:pt x="20" y="14"/>
                  </a:lnTo>
                  <a:lnTo>
                    <a:pt x="2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6" name="Freeform 448"/>
            <p:cNvSpPr/>
            <p:nvPr/>
          </p:nvSpPr>
          <p:spPr bwMode="auto">
            <a:xfrm>
              <a:off x="3957638" y="1827213"/>
              <a:ext cx="53975" cy="123825"/>
            </a:xfrm>
            <a:custGeom>
              <a:avLst/>
              <a:gdLst/>
              <a:ahLst/>
              <a:cxnLst>
                <a:cxn ang="0">
                  <a:pos x="22" y="14"/>
                </a:cxn>
                <a:cxn ang="0">
                  <a:pos x="22" y="14"/>
                </a:cxn>
                <a:cxn ang="0">
                  <a:pos x="2" y="0"/>
                </a:cxn>
                <a:cxn ang="0">
                  <a:pos x="2" y="0"/>
                </a:cxn>
                <a:cxn ang="0">
                  <a:pos x="0" y="12"/>
                </a:cxn>
                <a:cxn ang="0">
                  <a:pos x="0" y="22"/>
                </a:cxn>
                <a:cxn ang="0">
                  <a:pos x="2" y="34"/>
                </a:cxn>
                <a:cxn ang="0">
                  <a:pos x="6" y="44"/>
                </a:cxn>
                <a:cxn ang="0">
                  <a:pos x="10" y="54"/>
                </a:cxn>
                <a:cxn ang="0">
                  <a:pos x="16" y="64"/>
                </a:cxn>
                <a:cxn ang="0">
                  <a:pos x="24" y="72"/>
                </a:cxn>
                <a:cxn ang="0">
                  <a:pos x="34" y="78"/>
                </a:cxn>
                <a:cxn ang="0">
                  <a:pos x="34" y="78"/>
                </a:cxn>
                <a:cxn ang="0">
                  <a:pos x="24" y="30"/>
                </a:cxn>
                <a:cxn ang="0">
                  <a:pos x="24" y="30"/>
                </a:cxn>
                <a:cxn ang="0">
                  <a:pos x="24" y="20"/>
                </a:cxn>
                <a:cxn ang="0">
                  <a:pos x="22" y="16"/>
                </a:cxn>
                <a:cxn ang="0">
                  <a:pos x="22" y="14"/>
                </a:cxn>
                <a:cxn ang="0">
                  <a:pos x="22" y="14"/>
                </a:cxn>
              </a:cxnLst>
              <a:rect l="0" t="0" r="r" b="b"/>
              <a:pathLst>
                <a:path w="34" h="78">
                  <a:moveTo>
                    <a:pt x="22" y="14"/>
                  </a:moveTo>
                  <a:lnTo>
                    <a:pt x="22" y="14"/>
                  </a:lnTo>
                  <a:lnTo>
                    <a:pt x="2" y="0"/>
                  </a:lnTo>
                  <a:lnTo>
                    <a:pt x="2" y="0"/>
                  </a:lnTo>
                  <a:lnTo>
                    <a:pt x="0" y="12"/>
                  </a:lnTo>
                  <a:lnTo>
                    <a:pt x="0" y="22"/>
                  </a:lnTo>
                  <a:lnTo>
                    <a:pt x="2" y="34"/>
                  </a:lnTo>
                  <a:lnTo>
                    <a:pt x="6" y="44"/>
                  </a:lnTo>
                  <a:lnTo>
                    <a:pt x="10" y="54"/>
                  </a:lnTo>
                  <a:lnTo>
                    <a:pt x="16" y="64"/>
                  </a:lnTo>
                  <a:lnTo>
                    <a:pt x="24" y="72"/>
                  </a:lnTo>
                  <a:lnTo>
                    <a:pt x="34" y="78"/>
                  </a:lnTo>
                  <a:lnTo>
                    <a:pt x="34" y="78"/>
                  </a:lnTo>
                  <a:lnTo>
                    <a:pt x="24" y="30"/>
                  </a:lnTo>
                  <a:lnTo>
                    <a:pt x="24" y="30"/>
                  </a:lnTo>
                  <a:lnTo>
                    <a:pt x="24" y="20"/>
                  </a:lnTo>
                  <a:lnTo>
                    <a:pt x="22" y="16"/>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7" name="Freeform 449"/>
            <p:cNvSpPr/>
            <p:nvPr/>
          </p:nvSpPr>
          <p:spPr bwMode="auto">
            <a:xfrm>
              <a:off x="4116388" y="1912938"/>
              <a:ext cx="76200" cy="63500"/>
            </a:xfrm>
            <a:custGeom>
              <a:avLst/>
              <a:gdLst/>
              <a:ahLst/>
              <a:cxnLst>
                <a:cxn ang="0">
                  <a:pos x="36" y="0"/>
                </a:cxn>
                <a:cxn ang="0">
                  <a:pos x="36" y="0"/>
                </a:cxn>
                <a:cxn ang="0">
                  <a:pos x="32" y="2"/>
                </a:cxn>
                <a:cxn ang="0">
                  <a:pos x="32" y="2"/>
                </a:cxn>
                <a:cxn ang="0">
                  <a:pos x="0" y="4"/>
                </a:cxn>
                <a:cxn ang="0">
                  <a:pos x="0" y="4"/>
                </a:cxn>
                <a:cxn ang="0">
                  <a:pos x="48" y="40"/>
                </a:cxn>
                <a:cxn ang="0">
                  <a:pos x="48" y="40"/>
                </a:cxn>
                <a:cxn ang="0">
                  <a:pos x="44" y="28"/>
                </a:cxn>
                <a:cxn ang="0">
                  <a:pos x="40" y="14"/>
                </a:cxn>
                <a:cxn ang="0">
                  <a:pos x="40" y="14"/>
                </a:cxn>
                <a:cxn ang="0">
                  <a:pos x="36" y="0"/>
                </a:cxn>
                <a:cxn ang="0">
                  <a:pos x="36" y="0"/>
                </a:cxn>
              </a:cxnLst>
              <a:rect l="0" t="0" r="r" b="b"/>
              <a:pathLst>
                <a:path w="48" h="40">
                  <a:moveTo>
                    <a:pt x="36" y="0"/>
                  </a:moveTo>
                  <a:lnTo>
                    <a:pt x="36" y="0"/>
                  </a:lnTo>
                  <a:lnTo>
                    <a:pt x="32" y="2"/>
                  </a:lnTo>
                  <a:lnTo>
                    <a:pt x="32" y="2"/>
                  </a:lnTo>
                  <a:lnTo>
                    <a:pt x="0" y="4"/>
                  </a:lnTo>
                  <a:lnTo>
                    <a:pt x="0" y="4"/>
                  </a:lnTo>
                  <a:lnTo>
                    <a:pt x="48" y="40"/>
                  </a:lnTo>
                  <a:lnTo>
                    <a:pt x="48" y="40"/>
                  </a:lnTo>
                  <a:lnTo>
                    <a:pt x="44" y="28"/>
                  </a:lnTo>
                  <a:lnTo>
                    <a:pt x="40" y="14"/>
                  </a:lnTo>
                  <a:lnTo>
                    <a:pt x="40" y="14"/>
                  </a:lnTo>
                  <a:lnTo>
                    <a:pt x="36" y="0"/>
                  </a:lnTo>
                  <a:lnTo>
                    <a:pt x="3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8" name="Freeform 450"/>
            <p:cNvSpPr/>
            <p:nvPr/>
          </p:nvSpPr>
          <p:spPr bwMode="auto">
            <a:xfrm>
              <a:off x="4065588" y="1868488"/>
              <a:ext cx="101600" cy="41275"/>
            </a:xfrm>
            <a:custGeom>
              <a:avLst/>
              <a:gdLst/>
              <a:ahLst/>
              <a:cxnLst>
                <a:cxn ang="0">
                  <a:pos x="26" y="26"/>
                </a:cxn>
                <a:cxn ang="0">
                  <a:pos x="26" y="26"/>
                </a:cxn>
                <a:cxn ang="0">
                  <a:pos x="64" y="22"/>
                </a:cxn>
                <a:cxn ang="0">
                  <a:pos x="64" y="22"/>
                </a:cxn>
                <a:cxn ang="0">
                  <a:pos x="60" y="10"/>
                </a:cxn>
                <a:cxn ang="0">
                  <a:pos x="58" y="4"/>
                </a:cxn>
                <a:cxn ang="0">
                  <a:pos x="54" y="0"/>
                </a:cxn>
                <a:cxn ang="0">
                  <a:pos x="54" y="0"/>
                </a:cxn>
                <a:cxn ang="0">
                  <a:pos x="38" y="2"/>
                </a:cxn>
                <a:cxn ang="0">
                  <a:pos x="38" y="2"/>
                </a:cxn>
                <a:cxn ang="0">
                  <a:pos x="12" y="6"/>
                </a:cxn>
                <a:cxn ang="0">
                  <a:pos x="12" y="6"/>
                </a:cxn>
                <a:cxn ang="0">
                  <a:pos x="6" y="6"/>
                </a:cxn>
                <a:cxn ang="0">
                  <a:pos x="0" y="8"/>
                </a:cxn>
                <a:cxn ang="0">
                  <a:pos x="0" y="8"/>
                </a:cxn>
                <a:cxn ang="0">
                  <a:pos x="14" y="18"/>
                </a:cxn>
                <a:cxn ang="0">
                  <a:pos x="14" y="18"/>
                </a:cxn>
                <a:cxn ang="0">
                  <a:pos x="20" y="22"/>
                </a:cxn>
                <a:cxn ang="0">
                  <a:pos x="24" y="26"/>
                </a:cxn>
                <a:cxn ang="0">
                  <a:pos x="26" y="26"/>
                </a:cxn>
                <a:cxn ang="0">
                  <a:pos x="26" y="26"/>
                </a:cxn>
              </a:cxnLst>
              <a:rect l="0" t="0" r="r" b="b"/>
              <a:pathLst>
                <a:path w="64" h="26">
                  <a:moveTo>
                    <a:pt x="26" y="26"/>
                  </a:moveTo>
                  <a:lnTo>
                    <a:pt x="26" y="26"/>
                  </a:lnTo>
                  <a:lnTo>
                    <a:pt x="64" y="22"/>
                  </a:lnTo>
                  <a:lnTo>
                    <a:pt x="64" y="22"/>
                  </a:lnTo>
                  <a:lnTo>
                    <a:pt x="60" y="10"/>
                  </a:lnTo>
                  <a:lnTo>
                    <a:pt x="58" y="4"/>
                  </a:lnTo>
                  <a:lnTo>
                    <a:pt x="54" y="0"/>
                  </a:lnTo>
                  <a:lnTo>
                    <a:pt x="54" y="0"/>
                  </a:lnTo>
                  <a:lnTo>
                    <a:pt x="38" y="2"/>
                  </a:lnTo>
                  <a:lnTo>
                    <a:pt x="38" y="2"/>
                  </a:lnTo>
                  <a:lnTo>
                    <a:pt x="12" y="6"/>
                  </a:lnTo>
                  <a:lnTo>
                    <a:pt x="12" y="6"/>
                  </a:lnTo>
                  <a:lnTo>
                    <a:pt x="6" y="6"/>
                  </a:lnTo>
                  <a:lnTo>
                    <a:pt x="0" y="8"/>
                  </a:lnTo>
                  <a:lnTo>
                    <a:pt x="0" y="8"/>
                  </a:lnTo>
                  <a:lnTo>
                    <a:pt x="14" y="18"/>
                  </a:lnTo>
                  <a:lnTo>
                    <a:pt x="14" y="18"/>
                  </a:lnTo>
                  <a:lnTo>
                    <a:pt x="20" y="22"/>
                  </a:lnTo>
                  <a:lnTo>
                    <a:pt x="24" y="26"/>
                  </a:lnTo>
                  <a:lnTo>
                    <a:pt x="26" y="26"/>
                  </a:lnTo>
                  <a:lnTo>
                    <a:pt x="2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9" name="Freeform 451"/>
            <p:cNvSpPr/>
            <p:nvPr/>
          </p:nvSpPr>
          <p:spPr bwMode="auto">
            <a:xfrm>
              <a:off x="4017963" y="1830388"/>
              <a:ext cx="127000" cy="38100"/>
            </a:xfrm>
            <a:custGeom>
              <a:avLst/>
              <a:gdLst/>
              <a:ahLst/>
              <a:cxnLst>
                <a:cxn ang="0">
                  <a:pos x="32" y="24"/>
                </a:cxn>
                <a:cxn ang="0">
                  <a:pos x="32" y="24"/>
                </a:cxn>
                <a:cxn ang="0">
                  <a:pos x="80" y="16"/>
                </a:cxn>
                <a:cxn ang="0">
                  <a:pos x="80" y="16"/>
                </a:cxn>
                <a:cxn ang="0">
                  <a:pos x="72" y="6"/>
                </a:cxn>
                <a:cxn ang="0">
                  <a:pos x="68" y="2"/>
                </a:cxn>
                <a:cxn ang="0">
                  <a:pos x="62" y="0"/>
                </a:cxn>
                <a:cxn ang="0">
                  <a:pos x="62" y="0"/>
                </a:cxn>
                <a:cxn ang="0">
                  <a:pos x="40" y="2"/>
                </a:cxn>
                <a:cxn ang="0">
                  <a:pos x="40" y="2"/>
                </a:cxn>
                <a:cxn ang="0">
                  <a:pos x="0" y="6"/>
                </a:cxn>
                <a:cxn ang="0">
                  <a:pos x="0" y="6"/>
                </a:cxn>
                <a:cxn ang="0">
                  <a:pos x="18" y="22"/>
                </a:cxn>
                <a:cxn ang="0">
                  <a:pos x="18" y="22"/>
                </a:cxn>
                <a:cxn ang="0">
                  <a:pos x="22" y="24"/>
                </a:cxn>
                <a:cxn ang="0">
                  <a:pos x="24" y="24"/>
                </a:cxn>
                <a:cxn ang="0">
                  <a:pos x="32" y="24"/>
                </a:cxn>
                <a:cxn ang="0">
                  <a:pos x="32" y="24"/>
                </a:cxn>
              </a:cxnLst>
              <a:rect l="0" t="0" r="r" b="b"/>
              <a:pathLst>
                <a:path w="80" h="24">
                  <a:moveTo>
                    <a:pt x="32" y="24"/>
                  </a:moveTo>
                  <a:lnTo>
                    <a:pt x="32" y="24"/>
                  </a:lnTo>
                  <a:lnTo>
                    <a:pt x="80" y="16"/>
                  </a:lnTo>
                  <a:lnTo>
                    <a:pt x="80" y="16"/>
                  </a:lnTo>
                  <a:lnTo>
                    <a:pt x="72" y="6"/>
                  </a:lnTo>
                  <a:lnTo>
                    <a:pt x="68" y="2"/>
                  </a:lnTo>
                  <a:lnTo>
                    <a:pt x="62" y="0"/>
                  </a:lnTo>
                  <a:lnTo>
                    <a:pt x="62" y="0"/>
                  </a:lnTo>
                  <a:lnTo>
                    <a:pt x="40" y="2"/>
                  </a:lnTo>
                  <a:lnTo>
                    <a:pt x="40" y="2"/>
                  </a:lnTo>
                  <a:lnTo>
                    <a:pt x="0" y="6"/>
                  </a:lnTo>
                  <a:lnTo>
                    <a:pt x="0" y="6"/>
                  </a:lnTo>
                  <a:lnTo>
                    <a:pt x="18" y="22"/>
                  </a:lnTo>
                  <a:lnTo>
                    <a:pt x="18" y="22"/>
                  </a:lnTo>
                  <a:lnTo>
                    <a:pt x="22" y="24"/>
                  </a:lnTo>
                  <a:lnTo>
                    <a:pt x="24" y="24"/>
                  </a:lnTo>
                  <a:lnTo>
                    <a:pt x="32" y="24"/>
                  </a:lnTo>
                  <a:lnTo>
                    <a:pt x="3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0" name="Freeform 452"/>
            <p:cNvSpPr/>
            <p:nvPr/>
          </p:nvSpPr>
          <p:spPr bwMode="auto">
            <a:xfrm>
              <a:off x="3976688" y="1792288"/>
              <a:ext cx="133350" cy="41275"/>
            </a:xfrm>
            <a:custGeom>
              <a:avLst/>
              <a:gdLst/>
              <a:ahLst/>
              <a:cxnLst>
                <a:cxn ang="0">
                  <a:pos x="0" y="10"/>
                </a:cxn>
                <a:cxn ang="0">
                  <a:pos x="0" y="10"/>
                </a:cxn>
                <a:cxn ang="0">
                  <a:pos x="18" y="24"/>
                </a:cxn>
                <a:cxn ang="0">
                  <a:pos x="18" y="24"/>
                </a:cxn>
                <a:cxn ang="0">
                  <a:pos x="20" y="26"/>
                </a:cxn>
                <a:cxn ang="0">
                  <a:pos x="26" y="24"/>
                </a:cxn>
                <a:cxn ang="0">
                  <a:pos x="34" y="22"/>
                </a:cxn>
                <a:cxn ang="0">
                  <a:pos x="34" y="22"/>
                </a:cxn>
                <a:cxn ang="0">
                  <a:pos x="84" y="16"/>
                </a:cxn>
                <a:cxn ang="0">
                  <a:pos x="84" y="16"/>
                </a:cxn>
                <a:cxn ang="0">
                  <a:pos x="74" y="10"/>
                </a:cxn>
                <a:cxn ang="0">
                  <a:pos x="64" y="6"/>
                </a:cxn>
                <a:cxn ang="0">
                  <a:pos x="54" y="2"/>
                </a:cxn>
                <a:cxn ang="0">
                  <a:pos x="42" y="0"/>
                </a:cxn>
                <a:cxn ang="0">
                  <a:pos x="32" y="0"/>
                </a:cxn>
                <a:cxn ang="0">
                  <a:pos x="20" y="2"/>
                </a:cxn>
                <a:cxn ang="0">
                  <a:pos x="10" y="4"/>
                </a:cxn>
                <a:cxn ang="0">
                  <a:pos x="0" y="10"/>
                </a:cxn>
                <a:cxn ang="0">
                  <a:pos x="0" y="10"/>
                </a:cxn>
              </a:cxnLst>
              <a:rect l="0" t="0" r="r" b="b"/>
              <a:pathLst>
                <a:path w="84" h="26">
                  <a:moveTo>
                    <a:pt x="0" y="10"/>
                  </a:moveTo>
                  <a:lnTo>
                    <a:pt x="0" y="10"/>
                  </a:lnTo>
                  <a:lnTo>
                    <a:pt x="18" y="24"/>
                  </a:lnTo>
                  <a:lnTo>
                    <a:pt x="18" y="24"/>
                  </a:lnTo>
                  <a:lnTo>
                    <a:pt x="20" y="26"/>
                  </a:lnTo>
                  <a:lnTo>
                    <a:pt x="26" y="24"/>
                  </a:lnTo>
                  <a:lnTo>
                    <a:pt x="34" y="22"/>
                  </a:lnTo>
                  <a:lnTo>
                    <a:pt x="34" y="22"/>
                  </a:lnTo>
                  <a:lnTo>
                    <a:pt x="84" y="16"/>
                  </a:lnTo>
                  <a:lnTo>
                    <a:pt x="84" y="16"/>
                  </a:lnTo>
                  <a:lnTo>
                    <a:pt x="74" y="10"/>
                  </a:lnTo>
                  <a:lnTo>
                    <a:pt x="64" y="6"/>
                  </a:lnTo>
                  <a:lnTo>
                    <a:pt x="54" y="2"/>
                  </a:lnTo>
                  <a:lnTo>
                    <a:pt x="42" y="0"/>
                  </a:lnTo>
                  <a:lnTo>
                    <a:pt x="32" y="0"/>
                  </a:lnTo>
                  <a:lnTo>
                    <a:pt x="20" y="2"/>
                  </a:lnTo>
                  <a:lnTo>
                    <a:pt x="10" y="4"/>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831" name="文本占位符 59"/>
          <p:cNvSpPr>
            <a:spLocks noGrp="1"/>
          </p:cNvSpPr>
          <p:nvPr>
            <p:ph type="body" sz="quarter" idx="12" hasCustomPrompt="1"/>
          </p:nvPr>
        </p:nvSpPr>
        <p:spPr>
          <a:xfrm>
            <a:off x="7077468" y="2002511"/>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33" name="文本占位符 59"/>
          <p:cNvSpPr>
            <a:spLocks noGrp="1"/>
          </p:cNvSpPr>
          <p:nvPr>
            <p:ph type="body" sz="quarter" idx="16" hasCustomPrompt="1"/>
          </p:nvPr>
        </p:nvSpPr>
        <p:spPr>
          <a:xfrm>
            <a:off x="8177562" y="2210260"/>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34" name="文本占位符 59"/>
          <p:cNvSpPr>
            <a:spLocks noGrp="1"/>
          </p:cNvSpPr>
          <p:nvPr>
            <p:ph type="body" sz="quarter" idx="17" hasCustomPrompt="1"/>
          </p:nvPr>
        </p:nvSpPr>
        <p:spPr>
          <a:xfrm>
            <a:off x="7077468" y="3046599"/>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35" name="文本占位符 59"/>
          <p:cNvSpPr>
            <a:spLocks noGrp="1"/>
          </p:cNvSpPr>
          <p:nvPr>
            <p:ph type="body" sz="quarter" idx="18" hasCustomPrompt="1"/>
          </p:nvPr>
        </p:nvSpPr>
        <p:spPr>
          <a:xfrm>
            <a:off x="8177562" y="3254348"/>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39" name="文本占位符 59"/>
          <p:cNvSpPr>
            <a:spLocks noGrp="1"/>
          </p:cNvSpPr>
          <p:nvPr>
            <p:ph type="body" sz="quarter" idx="19" hasCustomPrompt="1"/>
          </p:nvPr>
        </p:nvSpPr>
        <p:spPr>
          <a:xfrm>
            <a:off x="7077468" y="4086152"/>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40" name="文本占位符 59"/>
          <p:cNvSpPr>
            <a:spLocks noGrp="1"/>
          </p:cNvSpPr>
          <p:nvPr>
            <p:ph type="body" sz="quarter" idx="20" hasCustomPrompt="1"/>
          </p:nvPr>
        </p:nvSpPr>
        <p:spPr>
          <a:xfrm>
            <a:off x="8177562" y="4293901"/>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41" name="文本占位符 59"/>
          <p:cNvSpPr>
            <a:spLocks noGrp="1"/>
          </p:cNvSpPr>
          <p:nvPr>
            <p:ph type="body" sz="quarter" idx="21" hasCustomPrompt="1"/>
          </p:nvPr>
        </p:nvSpPr>
        <p:spPr>
          <a:xfrm>
            <a:off x="7077468" y="5133970"/>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42" name="文本占位符 59"/>
          <p:cNvSpPr>
            <a:spLocks noGrp="1"/>
          </p:cNvSpPr>
          <p:nvPr>
            <p:ph type="body" sz="quarter" idx="22" hasCustomPrompt="1"/>
          </p:nvPr>
        </p:nvSpPr>
        <p:spPr>
          <a:xfrm>
            <a:off x="8177562" y="5341719"/>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五项目录">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userDrawn="1"/>
        </p:nvSpPr>
        <p:spPr>
          <a:xfrm>
            <a:off x="6535053" y="0"/>
            <a:ext cx="5656948"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16000" b="1" dirty="0">
              <a:solidFill>
                <a:schemeClr val="bg1">
                  <a:lumMod val="95000"/>
                </a:schemeClr>
              </a:solidFill>
              <a:latin typeface="Century Gothic" panose="020B0502020202020204"/>
              <a:ea typeface="微软雅黑" panose="020B0503020204020204" pitchFamily="34" charset="-122"/>
            </a:endParaRPr>
          </a:p>
        </p:txBody>
      </p:sp>
      <p:sp>
        <p:nvSpPr>
          <p:cNvPr id="3" name="矩形 2"/>
          <p:cNvSpPr/>
          <p:nvPr userDrawn="1"/>
        </p:nvSpPr>
        <p:spPr>
          <a:xfrm>
            <a:off x="6535053" y="741784"/>
            <a:ext cx="5656948" cy="89573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lumMod val="95000"/>
                </a:schemeClr>
              </a:solidFill>
            </a:endParaRPr>
          </a:p>
        </p:txBody>
      </p:sp>
      <p:sp>
        <p:nvSpPr>
          <p:cNvPr id="4" name="文本占位符 2"/>
          <p:cNvSpPr>
            <a:spLocks noGrp="1"/>
          </p:cNvSpPr>
          <p:nvPr>
            <p:ph type="body" sz="quarter" idx="14" hasCustomPrompt="1"/>
          </p:nvPr>
        </p:nvSpPr>
        <p:spPr>
          <a:xfrm>
            <a:off x="6535053" y="773869"/>
            <a:ext cx="5656948" cy="734090"/>
          </a:xfrm>
          <a:prstGeom prst="rect">
            <a:avLst/>
          </a:prstGeom>
        </p:spPr>
        <p:txBody>
          <a:bodyPr anchor="ctr"/>
          <a:lstStyle>
            <a:lvl1pPr marL="0" indent="0" algn="ctr">
              <a:lnSpc>
                <a:spcPct val="130000"/>
              </a:lnSpc>
              <a:buNone/>
              <a:defRPr sz="4400" b="1">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dirty="0"/>
              <a:t>点击输入标题</a:t>
            </a:r>
          </a:p>
        </p:txBody>
      </p:sp>
      <p:grpSp>
        <p:nvGrpSpPr>
          <p:cNvPr id="428" name="组 11"/>
          <p:cNvGrpSpPr/>
          <p:nvPr userDrawn="1"/>
        </p:nvGrpSpPr>
        <p:grpSpPr>
          <a:xfrm>
            <a:off x="747404" y="773869"/>
            <a:ext cx="5066176" cy="6096520"/>
            <a:chOff x="3036888" y="576263"/>
            <a:chExt cx="1514475" cy="1612900"/>
          </a:xfrm>
          <a:solidFill>
            <a:schemeClr val="tx1"/>
          </a:solidFill>
        </p:grpSpPr>
        <p:sp>
          <p:nvSpPr>
            <p:cNvPr id="429" name="Freeform 50"/>
            <p:cNvSpPr/>
            <p:nvPr/>
          </p:nvSpPr>
          <p:spPr bwMode="auto">
            <a:xfrm>
              <a:off x="3211513" y="639763"/>
              <a:ext cx="1171575" cy="1549400"/>
            </a:xfrm>
            <a:custGeom>
              <a:avLst/>
              <a:gdLst/>
              <a:ahLst/>
              <a:cxnLst>
                <a:cxn ang="0">
                  <a:pos x="738" y="526"/>
                </a:cxn>
                <a:cxn ang="0">
                  <a:pos x="428" y="646"/>
                </a:cxn>
                <a:cxn ang="0">
                  <a:pos x="416" y="510"/>
                </a:cxn>
                <a:cxn ang="0">
                  <a:pos x="652" y="354"/>
                </a:cxn>
                <a:cxn ang="0">
                  <a:pos x="410" y="460"/>
                </a:cxn>
                <a:cxn ang="0">
                  <a:pos x="396" y="300"/>
                </a:cxn>
                <a:cxn ang="0">
                  <a:pos x="536" y="156"/>
                </a:cxn>
                <a:cxn ang="0">
                  <a:pos x="394" y="272"/>
                </a:cxn>
                <a:cxn ang="0">
                  <a:pos x="368" y="0"/>
                </a:cxn>
                <a:cxn ang="0">
                  <a:pos x="344" y="270"/>
                </a:cxn>
                <a:cxn ang="0">
                  <a:pos x="202" y="156"/>
                </a:cxn>
                <a:cxn ang="0">
                  <a:pos x="342" y="300"/>
                </a:cxn>
                <a:cxn ang="0">
                  <a:pos x="326" y="460"/>
                </a:cxn>
                <a:cxn ang="0">
                  <a:pos x="86" y="354"/>
                </a:cxn>
                <a:cxn ang="0">
                  <a:pos x="322" y="508"/>
                </a:cxn>
                <a:cxn ang="0">
                  <a:pos x="310" y="646"/>
                </a:cxn>
                <a:cxn ang="0">
                  <a:pos x="0" y="526"/>
                </a:cxn>
                <a:cxn ang="0">
                  <a:pos x="300" y="742"/>
                </a:cxn>
                <a:cxn ang="0">
                  <a:pos x="278" y="976"/>
                </a:cxn>
                <a:cxn ang="0">
                  <a:pos x="458" y="976"/>
                </a:cxn>
                <a:cxn ang="0">
                  <a:pos x="436" y="744"/>
                </a:cxn>
                <a:cxn ang="0">
                  <a:pos x="738" y="526"/>
                </a:cxn>
              </a:cxnLst>
              <a:rect l="0" t="0" r="r" b="b"/>
              <a:pathLst>
                <a:path w="738" h="976">
                  <a:moveTo>
                    <a:pt x="738" y="526"/>
                  </a:moveTo>
                  <a:lnTo>
                    <a:pt x="428" y="646"/>
                  </a:lnTo>
                  <a:lnTo>
                    <a:pt x="416" y="510"/>
                  </a:lnTo>
                  <a:lnTo>
                    <a:pt x="652" y="354"/>
                  </a:lnTo>
                  <a:lnTo>
                    <a:pt x="410" y="460"/>
                  </a:lnTo>
                  <a:lnTo>
                    <a:pt x="396" y="300"/>
                  </a:lnTo>
                  <a:lnTo>
                    <a:pt x="536" y="156"/>
                  </a:lnTo>
                  <a:lnTo>
                    <a:pt x="394" y="272"/>
                  </a:lnTo>
                  <a:lnTo>
                    <a:pt x="368" y="0"/>
                  </a:lnTo>
                  <a:lnTo>
                    <a:pt x="344" y="270"/>
                  </a:lnTo>
                  <a:lnTo>
                    <a:pt x="202" y="156"/>
                  </a:lnTo>
                  <a:lnTo>
                    <a:pt x="342" y="300"/>
                  </a:lnTo>
                  <a:lnTo>
                    <a:pt x="326" y="460"/>
                  </a:lnTo>
                  <a:lnTo>
                    <a:pt x="86" y="354"/>
                  </a:lnTo>
                  <a:lnTo>
                    <a:pt x="322" y="508"/>
                  </a:lnTo>
                  <a:lnTo>
                    <a:pt x="310" y="646"/>
                  </a:lnTo>
                  <a:lnTo>
                    <a:pt x="0" y="526"/>
                  </a:lnTo>
                  <a:lnTo>
                    <a:pt x="300" y="742"/>
                  </a:lnTo>
                  <a:lnTo>
                    <a:pt x="278" y="976"/>
                  </a:lnTo>
                  <a:lnTo>
                    <a:pt x="458" y="976"/>
                  </a:lnTo>
                  <a:lnTo>
                    <a:pt x="436" y="744"/>
                  </a:lnTo>
                  <a:lnTo>
                    <a:pt x="738" y="5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0" name="Freeform 51"/>
            <p:cNvSpPr/>
            <p:nvPr/>
          </p:nvSpPr>
          <p:spPr bwMode="auto">
            <a:xfrm>
              <a:off x="3262313" y="1776413"/>
              <a:ext cx="63500" cy="47625"/>
            </a:xfrm>
            <a:custGeom>
              <a:avLst/>
              <a:gdLst/>
              <a:ahLst/>
              <a:cxnLst>
                <a:cxn ang="0">
                  <a:pos x="22" y="30"/>
                </a:cxn>
                <a:cxn ang="0">
                  <a:pos x="22" y="30"/>
                </a:cxn>
                <a:cxn ang="0">
                  <a:pos x="34" y="28"/>
                </a:cxn>
                <a:cxn ang="0">
                  <a:pos x="34" y="28"/>
                </a:cxn>
                <a:cxn ang="0">
                  <a:pos x="36" y="26"/>
                </a:cxn>
                <a:cxn ang="0">
                  <a:pos x="36" y="26"/>
                </a:cxn>
                <a:cxn ang="0">
                  <a:pos x="40" y="0"/>
                </a:cxn>
                <a:cxn ang="0">
                  <a:pos x="40" y="0"/>
                </a:cxn>
                <a:cxn ang="0">
                  <a:pos x="0" y="30"/>
                </a:cxn>
                <a:cxn ang="0">
                  <a:pos x="0" y="30"/>
                </a:cxn>
                <a:cxn ang="0">
                  <a:pos x="10" y="28"/>
                </a:cxn>
                <a:cxn ang="0">
                  <a:pos x="22" y="30"/>
                </a:cxn>
                <a:cxn ang="0">
                  <a:pos x="22" y="30"/>
                </a:cxn>
              </a:cxnLst>
              <a:rect l="0" t="0" r="r" b="b"/>
              <a:pathLst>
                <a:path w="40" h="30">
                  <a:moveTo>
                    <a:pt x="22" y="30"/>
                  </a:moveTo>
                  <a:lnTo>
                    <a:pt x="22" y="30"/>
                  </a:lnTo>
                  <a:lnTo>
                    <a:pt x="34" y="28"/>
                  </a:lnTo>
                  <a:lnTo>
                    <a:pt x="34" y="28"/>
                  </a:lnTo>
                  <a:lnTo>
                    <a:pt x="36" y="26"/>
                  </a:lnTo>
                  <a:lnTo>
                    <a:pt x="36" y="26"/>
                  </a:lnTo>
                  <a:lnTo>
                    <a:pt x="40" y="0"/>
                  </a:lnTo>
                  <a:lnTo>
                    <a:pt x="40" y="0"/>
                  </a:lnTo>
                  <a:lnTo>
                    <a:pt x="0" y="30"/>
                  </a:lnTo>
                  <a:lnTo>
                    <a:pt x="0" y="30"/>
                  </a:lnTo>
                  <a:lnTo>
                    <a:pt x="10" y="28"/>
                  </a:lnTo>
                  <a:lnTo>
                    <a:pt x="22" y="30"/>
                  </a:lnTo>
                  <a:lnTo>
                    <a:pt x="22"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1" name="Freeform 52"/>
            <p:cNvSpPr/>
            <p:nvPr/>
          </p:nvSpPr>
          <p:spPr bwMode="auto">
            <a:xfrm>
              <a:off x="3325813" y="1744663"/>
              <a:ext cx="44450" cy="76200"/>
            </a:xfrm>
            <a:custGeom>
              <a:avLst/>
              <a:gdLst/>
              <a:ahLst/>
              <a:cxnLst>
                <a:cxn ang="0">
                  <a:pos x="28" y="0"/>
                </a:cxn>
                <a:cxn ang="0">
                  <a:pos x="28" y="0"/>
                </a:cxn>
                <a:cxn ang="0">
                  <a:pos x="16" y="8"/>
                </a:cxn>
                <a:cxn ang="0">
                  <a:pos x="16" y="8"/>
                </a:cxn>
                <a:cxn ang="0">
                  <a:pos x="10" y="12"/>
                </a:cxn>
                <a:cxn ang="0">
                  <a:pos x="8" y="14"/>
                </a:cxn>
                <a:cxn ang="0">
                  <a:pos x="6" y="16"/>
                </a:cxn>
                <a:cxn ang="0">
                  <a:pos x="6" y="16"/>
                </a:cxn>
                <a:cxn ang="0">
                  <a:pos x="0" y="48"/>
                </a:cxn>
                <a:cxn ang="0">
                  <a:pos x="0" y="48"/>
                </a:cxn>
                <a:cxn ang="0">
                  <a:pos x="12" y="48"/>
                </a:cxn>
                <a:cxn ang="0">
                  <a:pos x="18" y="46"/>
                </a:cxn>
                <a:cxn ang="0">
                  <a:pos x="20" y="44"/>
                </a:cxn>
                <a:cxn ang="0">
                  <a:pos x="20" y="44"/>
                </a:cxn>
                <a:cxn ang="0">
                  <a:pos x="22" y="30"/>
                </a:cxn>
                <a:cxn ang="0">
                  <a:pos x="22" y="30"/>
                </a:cxn>
                <a:cxn ang="0">
                  <a:pos x="26" y="10"/>
                </a:cxn>
                <a:cxn ang="0">
                  <a:pos x="26" y="10"/>
                </a:cxn>
                <a:cxn ang="0">
                  <a:pos x="28" y="4"/>
                </a:cxn>
                <a:cxn ang="0">
                  <a:pos x="28" y="0"/>
                </a:cxn>
                <a:cxn ang="0">
                  <a:pos x="28" y="0"/>
                </a:cxn>
              </a:cxnLst>
              <a:rect l="0" t="0" r="r" b="b"/>
              <a:pathLst>
                <a:path w="28" h="48">
                  <a:moveTo>
                    <a:pt x="28" y="0"/>
                  </a:moveTo>
                  <a:lnTo>
                    <a:pt x="28" y="0"/>
                  </a:lnTo>
                  <a:lnTo>
                    <a:pt x="16" y="8"/>
                  </a:lnTo>
                  <a:lnTo>
                    <a:pt x="16" y="8"/>
                  </a:lnTo>
                  <a:lnTo>
                    <a:pt x="10" y="12"/>
                  </a:lnTo>
                  <a:lnTo>
                    <a:pt x="8" y="14"/>
                  </a:lnTo>
                  <a:lnTo>
                    <a:pt x="6" y="16"/>
                  </a:lnTo>
                  <a:lnTo>
                    <a:pt x="6" y="16"/>
                  </a:lnTo>
                  <a:lnTo>
                    <a:pt x="0" y="48"/>
                  </a:lnTo>
                  <a:lnTo>
                    <a:pt x="0" y="48"/>
                  </a:lnTo>
                  <a:lnTo>
                    <a:pt x="12" y="48"/>
                  </a:lnTo>
                  <a:lnTo>
                    <a:pt x="18" y="46"/>
                  </a:lnTo>
                  <a:lnTo>
                    <a:pt x="20" y="44"/>
                  </a:lnTo>
                  <a:lnTo>
                    <a:pt x="20" y="44"/>
                  </a:lnTo>
                  <a:lnTo>
                    <a:pt x="22" y="30"/>
                  </a:lnTo>
                  <a:lnTo>
                    <a:pt x="22" y="30"/>
                  </a:lnTo>
                  <a:lnTo>
                    <a:pt x="26" y="10"/>
                  </a:lnTo>
                  <a:lnTo>
                    <a:pt x="26" y="10"/>
                  </a:lnTo>
                  <a:lnTo>
                    <a:pt x="28" y="4"/>
                  </a:lnTo>
                  <a:lnTo>
                    <a:pt x="28" y="0"/>
                  </a:lnTo>
                  <a:lnTo>
                    <a:pt x="2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2" name="Freeform 53"/>
            <p:cNvSpPr/>
            <p:nvPr/>
          </p:nvSpPr>
          <p:spPr bwMode="auto">
            <a:xfrm>
              <a:off x="3370263" y="1712913"/>
              <a:ext cx="41275" cy="101600"/>
            </a:xfrm>
            <a:custGeom>
              <a:avLst/>
              <a:gdLst/>
              <a:ahLst/>
              <a:cxnLst>
                <a:cxn ang="0">
                  <a:pos x="20" y="34"/>
                </a:cxn>
                <a:cxn ang="0">
                  <a:pos x="20" y="34"/>
                </a:cxn>
                <a:cxn ang="0">
                  <a:pos x="26" y="0"/>
                </a:cxn>
                <a:cxn ang="0">
                  <a:pos x="26" y="0"/>
                </a:cxn>
                <a:cxn ang="0">
                  <a:pos x="10" y="12"/>
                </a:cxn>
                <a:cxn ang="0">
                  <a:pos x="10" y="12"/>
                </a:cxn>
                <a:cxn ang="0">
                  <a:pos x="6" y="16"/>
                </a:cxn>
                <a:cxn ang="0">
                  <a:pos x="6" y="22"/>
                </a:cxn>
                <a:cxn ang="0">
                  <a:pos x="6" y="22"/>
                </a:cxn>
                <a:cxn ang="0">
                  <a:pos x="0" y="64"/>
                </a:cxn>
                <a:cxn ang="0">
                  <a:pos x="0" y="64"/>
                </a:cxn>
                <a:cxn ang="0">
                  <a:pos x="10" y="60"/>
                </a:cxn>
                <a:cxn ang="0">
                  <a:pos x="16" y="56"/>
                </a:cxn>
                <a:cxn ang="0">
                  <a:pos x="18" y="52"/>
                </a:cxn>
                <a:cxn ang="0">
                  <a:pos x="18" y="52"/>
                </a:cxn>
                <a:cxn ang="0">
                  <a:pos x="20" y="34"/>
                </a:cxn>
                <a:cxn ang="0">
                  <a:pos x="20" y="34"/>
                </a:cxn>
              </a:cxnLst>
              <a:rect l="0" t="0" r="r" b="b"/>
              <a:pathLst>
                <a:path w="26" h="64">
                  <a:moveTo>
                    <a:pt x="20" y="34"/>
                  </a:moveTo>
                  <a:lnTo>
                    <a:pt x="20" y="34"/>
                  </a:lnTo>
                  <a:lnTo>
                    <a:pt x="26" y="0"/>
                  </a:lnTo>
                  <a:lnTo>
                    <a:pt x="26" y="0"/>
                  </a:lnTo>
                  <a:lnTo>
                    <a:pt x="10" y="12"/>
                  </a:lnTo>
                  <a:lnTo>
                    <a:pt x="10" y="12"/>
                  </a:lnTo>
                  <a:lnTo>
                    <a:pt x="6" y="16"/>
                  </a:lnTo>
                  <a:lnTo>
                    <a:pt x="6" y="22"/>
                  </a:lnTo>
                  <a:lnTo>
                    <a:pt x="6" y="22"/>
                  </a:lnTo>
                  <a:lnTo>
                    <a:pt x="0" y="64"/>
                  </a:lnTo>
                  <a:lnTo>
                    <a:pt x="0" y="64"/>
                  </a:lnTo>
                  <a:lnTo>
                    <a:pt x="10" y="60"/>
                  </a:lnTo>
                  <a:lnTo>
                    <a:pt x="16" y="56"/>
                  </a:lnTo>
                  <a:lnTo>
                    <a:pt x="18" y="52"/>
                  </a:lnTo>
                  <a:lnTo>
                    <a:pt x="18" y="52"/>
                  </a:lnTo>
                  <a:lnTo>
                    <a:pt x="20" y="34"/>
                  </a:lnTo>
                  <a:lnTo>
                    <a:pt x="20"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3" name="Freeform 54"/>
            <p:cNvSpPr/>
            <p:nvPr/>
          </p:nvSpPr>
          <p:spPr bwMode="auto">
            <a:xfrm>
              <a:off x="3408363" y="1687513"/>
              <a:ext cx="44450" cy="104775"/>
            </a:xfrm>
            <a:custGeom>
              <a:avLst/>
              <a:gdLst/>
              <a:ahLst/>
              <a:cxnLst>
                <a:cxn ang="0">
                  <a:pos x="10" y="12"/>
                </a:cxn>
                <a:cxn ang="0">
                  <a:pos x="10" y="12"/>
                </a:cxn>
                <a:cxn ang="0">
                  <a:pos x="8" y="18"/>
                </a:cxn>
                <a:cxn ang="0">
                  <a:pos x="8" y="24"/>
                </a:cxn>
                <a:cxn ang="0">
                  <a:pos x="8" y="24"/>
                </a:cxn>
                <a:cxn ang="0">
                  <a:pos x="0" y="66"/>
                </a:cxn>
                <a:cxn ang="0">
                  <a:pos x="0" y="66"/>
                </a:cxn>
                <a:cxn ang="0">
                  <a:pos x="8" y="60"/>
                </a:cxn>
                <a:cxn ang="0">
                  <a:pos x="14" y="52"/>
                </a:cxn>
                <a:cxn ang="0">
                  <a:pos x="20" y="46"/>
                </a:cxn>
                <a:cxn ang="0">
                  <a:pos x="24" y="36"/>
                </a:cxn>
                <a:cxn ang="0">
                  <a:pos x="26" y="28"/>
                </a:cxn>
                <a:cxn ang="0">
                  <a:pos x="28" y="18"/>
                </a:cxn>
                <a:cxn ang="0">
                  <a:pos x="28" y="10"/>
                </a:cxn>
                <a:cxn ang="0">
                  <a:pos x="26" y="0"/>
                </a:cxn>
                <a:cxn ang="0">
                  <a:pos x="26" y="0"/>
                </a:cxn>
                <a:cxn ang="0">
                  <a:pos x="10" y="12"/>
                </a:cxn>
                <a:cxn ang="0">
                  <a:pos x="10" y="12"/>
                </a:cxn>
              </a:cxnLst>
              <a:rect l="0" t="0" r="r" b="b"/>
              <a:pathLst>
                <a:path w="28" h="66">
                  <a:moveTo>
                    <a:pt x="10" y="12"/>
                  </a:moveTo>
                  <a:lnTo>
                    <a:pt x="10" y="12"/>
                  </a:lnTo>
                  <a:lnTo>
                    <a:pt x="8" y="18"/>
                  </a:lnTo>
                  <a:lnTo>
                    <a:pt x="8" y="24"/>
                  </a:lnTo>
                  <a:lnTo>
                    <a:pt x="8" y="24"/>
                  </a:lnTo>
                  <a:lnTo>
                    <a:pt x="0" y="66"/>
                  </a:lnTo>
                  <a:lnTo>
                    <a:pt x="0" y="66"/>
                  </a:lnTo>
                  <a:lnTo>
                    <a:pt x="8" y="60"/>
                  </a:lnTo>
                  <a:lnTo>
                    <a:pt x="14" y="52"/>
                  </a:lnTo>
                  <a:lnTo>
                    <a:pt x="20" y="46"/>
                  </a:lnTo>
                  <a:lnTo>
                    <a:pt x="24" y="36"/>
                  </a:lnTo>
                  <a:lnTo>
                    <a:pt x="26" y="28"/>
                  </a:lnTo>
                  <a:lnTo>
                    <a:pt x="28" y="18"/>
                  </a:lnTo>
                  <a:lnTo>
                    <a:pt x="28" y="10"/>
                  </a:lnTo>
                  <a:lnTo>
                    <a:pt x="26" y="0"/>
                  </a:lnTo>
                  <a:lnTo>
                    <a:pt x="26" y="0"/>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4" name="Freeform 55"/>
            <p:cNvSpPr/>
            <p:nvPr/>
          </p:nvSpPr>
          <p:spPr bwMode="auto">
            <a:xfrm>
              <a:off x="3255963" y="1763713"/>
              <a:ext cx="63500" cy="50800"/>
            </a:xfrm>
            <a:custGeom>
              <a:avLst/>
              <a:gdLst/>
              <a:ahLst/>
              <a:cxnLst>
                <a:cxn ang="0">
                  <a:pos x="14" y="0"/>
                </a:cxn>
                <a:cxn ang="0">
                  <a:pos x="14" y="0"/>
                </a:cxn>
                <a:cxn ang="0">
                  <a:pos x="10" y="0"/>
                </a:cxn>
                <a:cxn ang="0">
                  <a:pos x="10" y="0"/>
                </a:cxn>
                <a:cxn ang="0">
                  <a:pos x="6" y="12"/>
                </a:cxn>
                <a:cxn ang="0">
                  <a:pos x="6" y="12"/>
                </a:cxn>
                <a:cxn ang="0">
                  <a:pos x="4" y="22"/>
                </a:cxn>
                <a:cxn ang="0">
                  <a:pos x="0" y="32"/>
                </a:cxn>
                <a:cxn ang="0">
                  <a:pos x="0" y="32"/>
                </a:cxn>
                <a:cxn ang="0">
                  <a:pos x="40" y="2"/>
                </a:cxn>
                <a:cxn ang="0">
                  <a:pos x="40" y="2"/>
                </a:cxn>
                <a:cxn ang="0">
                  <a:pos x="14" y="0"/>
                </a:cxn>
                <a:cxn ang="0">
                  <a:pos x="14" y="0"/>
                </a:cxn>
              </a:cxnLst>
              <a:rect l="0" t="0" r="r" b="b"/>
              <a:pathLst>
                <a:path w="40" h="32">
                  <a:moveTo>
                    <a:pt x="14" y="0"/>
                  </a:moveTo>
                  <a:lnTo>
                    <a:pt x="14" y="0"/>
                  </a:lnTo>
                  <a:lnTo>
                    <a:pt x="10" y="0"/>
                  </a:lnTo>
                  <a:lnTo>
                    <a:pt x="10" y="0"/>
                  </a:lnTo>
                  <a:lnTo>
                    <a:pt x="6" y="12"/>
                  </a:lnTo>
                  <a:lnTo>
                    <a:pt x="6" y="12"/>
                  </a:lnTo>
                  <a:lnTo>
                    <a:pt x="4" y="22"/>
                  </a:lnTo>
                  <a:lnTo>
                    <a:pt x="0" y="32"/>
                  </a:lnTo>
                  <a:lnTo>
                    <a:pt x="0" y="32"/>
                  </a:lnTo>
                  <a:lnTo>
                    <a:pt x="40" y="2"/>
                  </a:lnTo>
                  <a:lnTo>
                    <a:pt x="40" y="2"/>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5" name="Freeform 56"/>
            <p:cNvSpPr/>
            <p:nvPr/>
          </p:nvSpPr>
          <p:spPr bwMode="auto">
            <a:xfrm>
              <a:off x="3275013" y="1725613"/>
              <a:ext cx="85725" cy="31750"/>
            </a:xfrm>
            <a:custGeom>
              <a:avLst/>
              <a:gdLst/>
              <a:ahLst/>
              <a:cxnLst>
                <a:cxn ang="0">
                  <a:pos x="54" y="4"/>
                </a:cxn>
                <a:cxn ang="0">
                  <a:pos x="54" y="4"/>
                </a:cxn>
                <a:cxn ang="0">
                  <a:pos x="50" y="4"/>
                </a:cxn>
                <a:cxn ang="0">
                  <a:pos x="44" y="4"/>
                </a:cxn>
                <a:cxn ang="0">
                  <a:pos x="44" y="4"/>
                </a:cxn>
                <a:cxn ang="0">
                  <a:pos x="24" y="2"/>
                </a:cxn>
                <a:cxn ang="0">
                  <a:pos x="24" y="2"/>
                </a:cxn>
                <a:cxn ang="0">
                  <a:pos x="8" y="0"/>
                </a:cxn>
                <a:cxn ang="0">
                  <a:pos x="8" y="0"/>
                </a:cxn>
                <a:cxn ang="0">
                  <a:pos x="6" y="2"/>
                </a:cxn>
                <a:cxn ang="0">
                  <a:pos x="4" y="8"/>
                </a:cxn>
                <a:cxn ang="0">
                  <a:pos x="0" y="18"/>
                </a:cxn>
                <a:cxn ang="0">
                  <a:pos x="0" y="18"/>
                </a:cxn>
                <a:cxn ang="0">
                  <a:pos x="32" y="20"/>
                </a:cxn>
                <a:cxn ang="0">
                  <a:pos x="32" y="20"/>
                </a:cxn>
                <a:cxn ang="0">
                  <a:pos x="36" y="20"/>
                </a:cxn>
                <a:cxn ang="0">
                  <a:pos x="38" y="18"/>
                </a:cxn>
                <a:cxn ang="0">
                  <a:pos x="42" y="14"/>
                </a:cxn>
                <a:cxn ang="0">
                  <a:pos x="42" y="14"/>
                </a:cxn>
                <a:cxn ang="0">
                  <a:pos x="54" y="4"/>
                </a:cxn>
                <a:cxn ang="0">
                  <a:pos x="54" y="4"/>
                </a:cxn>
              </a:cxnLst>
              <a:rect l="0" t="0" r="r" b="b"/>
              <a:pathLst>
                <a:path w="54" h="20">
                  <a:moveTo>
                    <a:pt x="54" y="4"/>
                  </a:moveTo>
                  <a:lnTo>
                    <a:pt x="54" y="4"/>
                  </a:lnTo>
                  <a:lnTo>
                    <a:pt x="50" y="4"/>
                  </a:lnTo>
                  <a:lnTo>
                    <a:pt x="44" y="4"/>
                  </a:lnTo>
                  <a:lnTo>
                    <a:pt x="44" y="4"/>
                  </a:lnTo>
                  <a:lnTo>
                    <a:pt x="24" y="2"/>
                  </a:lnTo>
                  <a:lnTo>
                    <a:pt x="24" y="2"/>
                  </a:lnTo>
                  <a:lnTo>
                    <a:pt x="8" y="0"/>
                  </a:lnTo>
                  <a:lnTo>
                    <a:pt x="8" y="0"/>
                  </a:lnTo>
                  <a:lnTo>
                    <a:pt x="6" y="2"/>
                  </a:lnTo>
                  <a:lnTo>
                    <a:pt x="4" y="8"/>
                  </a:lnTo>
                  <a:lnTo>
                    <a:pt x="0" y="18"/>
                  </a:lnTo>
                  <a:lnTo>
                    <a:pt x="0" y="18"/>
                  </a:lnTo>
                  <a:lnTo>
                    <a:pt x="32" y="20"/>
                  </a:lnTo>
                  <a:lnTo>
                    <a:pt x="32" y="20"/>
                  </a:lnTo>
                  <a:lnTo>
                    <a:pt x="36" y="20"/>
                  </a:lnTo>
                  <a:lnTo>
                    <a:pt x="38" y="18"/>
                  </a:lnTo>
                  <a:lnTo>
                    <a:pt x="42" y="14"/>
                  </a:lnTo>
                  <a:lnTo>
                    <a:pt x="42" y="14"/>
                  </a:lnTo>
                  <a:lnTo>
                    <a:pt x="54" y="4"/>
                  </a:lnTo>
                  <a:lnTo>
                    <a:pt x="5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6" name="Freeform 57"/>
            <p:cNvSpPr/>
            <p:nvPr/>
          </p:nvSpPr>
          <p:spPr bwMode="auto">
            <a:xfrm>
              <a:off x="3294063" y="1690688"/>
              <a:ext cx="107950" cy="31750"/>
            </a:xfrm>
            <a:custGeom>
              <a:avLst/>
              <a:gdLst/>
              <a:ahLst/>
              <a:cxnLst>
                <a:cxn ang="0">
                  <a:pos x="0" y="14"/>
                </a:cxn>
                <a:cxn ang="0">
                  <a:pos x="0" y="14"/>
                </a:cxn>
                <a:cxn ang="0">
                  <a:pos x="40" y="20"/>
                </a:cxn>
                <a:cxn ang="0">
                  <a:pos x="40" y="20"/>
                </a:cxn>
                <a:cxn ang="0">
                  <a:pos x="46" y="20"/>
                </a:cxn>
                <a:cxn ang="0">
                  <a:pos x="52" y="18"/>
                </a:cxn>
                <a:cxn ang="0">
                  <a:pos x="52" y="18"/>
                </a:cxn>
                <a:cxn ang="0">
                  <a:pos x="68" y="6"/>
                </a:cxn>
                <a:cxn ang="0">
                  <a:pos x="68" y="6"/>
                </a:cxn>
                <a:cxn ang="0">
                  <a:pos x="34" y="2"/>
                </a:cxn>
                <a:cxn ang="0">
                  <a:pos x="34" y="2"/>
                </a:cxn>
                <a:cxn ang="0">
                  <a:pos x="14" y="0"/>
                </a:cxn>
                <a:cxn ang="0">
                  <a:pos x="14" y="0"/>
                </a:cxn>
                <a:cxn ang="0">
                  <a:pos x="10" y="2"/>
                </a:cxn>
                <a:cxn ang="0">
                  <a:pos x="6" y="6"/>
                </a:cxn>
                <a:cxn ang="0">
                  <a:pos x="0" y="14"/>
                </a:cxn>
                <a:cxn ang="0">
                  <a:pos x="0" y="14"/>
                </a:cxn>
              </a:cxnLst>
              <a:rect l="0" t="0" r="r" b="b"/>
              <a:pathLst>
                <a:path w="68" h="20">
                  <a:moveTo>
                    <a:pt x="0" y="14"/>
                  </a:moveTo>
                  <a:lnTo>
                    <a:pt x="0" y="14"/>
                  </a:lnTo>
                  <a:lnTo>
                    <a:pt x="40" y="20"/>
                  </a:lnTo>
                  <a:lnTo>
                    <a:pt x="40" y="20"/>
                  </a:lnTo>
                  <a:lnTo>
                    <a:pt x="46" y="20"/>
                  </a:lnTo>
                  <a:lnTo>
                    <a:pt x="52" y="18"/>
                  </a:lnTo>
                  <a:lnTo>
                    <a:pt x="52" y="18"/>
                  </a:lnTo>
                  <a:lnTo>
                    <a:pt x="68" y="6"/>
                  </a:lnTo>
                  <a:lnTo>
                    <a:pt x="68" y="6"/>
                  </a:lnTo>
                  <a:lnTo>
                    <a:pt x="34" y="2"/>
                  </a:lnTo>
                  <a:lnTo>
                    <a:pt x="34" y="2"/>
                  </a:lnTo>
                  <a:lnTo>
                    <a:pt x="14" y="0"/>
                  </a:lnTo>
                  <a:lnTo>
                    <a:pt x="14" y="0"/>
                  </a:lnTo>
                  <a:lnTo>
                    <a:pt x="10" y="2"/>
                  </a:lnTo>
                  <a:lnTo>
                    <a:pt x="6" y="6"/>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7" name="Freeform 58"/>
            <p:cNvSpPr/>
            <p:nvPr/>
          </p:nvSpPr>
          <p:spPr bwMode="auto">
            <a:xfrm>
              <a:off x="3322638" y="1658938"/>
              <a:ext cx="114300" cy="31750"/>
            </a:xfrm>
            <a:custGeom>
              <a:avLst/>
              <a:gdLst/>
              <a:ahLst/>
              <a:cxnLst>
                <a:cxn ang="0">
                  <a:pos x="0" y="14"/>
                </a:cxn>
                <a:cxn ang="0">
                  <a:pos x="0" y="14"/>
                </a:cxn>
                <a:cxn ang="0">
                  <a:pos x="44" y="18"/>
                </a:cxn>
                <a:cxn ang="0">
                  <a:pos x="44" y="18"/>
                </a:cxn>
                <a:cxn ang="0">
                  <a:pos x="50" y="20"/>
                </a:cxn>
                <a:cxn ang="0">
                  <a:pos x="56" y="20"/>
                </a:cxn>
                <a:cxn ang="0">
                  <a:pos x="56" y="20"/>
                </a:cxn>
                <a:cxn ang="0">
                  <a:pos x="72" y="8"/>
                </a:cxn>
                <a:cxn ang="0">
                  <a:pos x="72" y="8"/>
                </a:cxn>
                <a:cxn ang="0">
                  <a:pos x="64" y="4"/>
                </a:cxn>
                <a:cxn ang="0">
                  <a:pos x="54" y="0"/>
                </a:cxn>
                <a:cxn ang="0">
                  <a:pos x="44" y="0"/>
                </a:cxn>
                <a:cxn ang="0">
                  <a:pos x="36" y="0"/>
                </a:cxn>
                <a:cxn ang="0">
                  <a:pos x="26" y="2"/>
                </a:cxn>
                <a:cxn ang="0">
                  <a:pos x="18" y="4"/>
                </a:cxn>
                <a:cxn ang="0">
                  <a:pos x="8" y="8"/>
                </a:cxn>
                <a:cxn ang="0">
                  <a:pos x="0" y="14"/>
                </a:cxn>
                <a:cxn ang="0">
                  <a:pos x="0" y="14"/>
                </a:cxn>
              </a:cxnLst>
              <a:rect l="0" t="0" r="r" b="b"/>
              <a:pathLst>
                <a:path w="72" h="20">
                  <a:moveTo>
                    <a:pt x="0" y="14"/>
                  </a:moveTo>
                  <a:lnTo>
                    <a:pt x="0" y="14"/>
                  </a:lnTo>
                  <a:lnTo>
                    <a:pt x="44" y="18"/>
                  </a:lnTo>
                  <a:lnTo>
                    <a:pt x="44" y="18"/>
                  </a:lnTo>
                  <a:lnTo>
                    <a:pt x="50" y="20"/>
                  </a:lnTo>
                  <a:lnTo>
                    <a:pt x="56" y="20"/>
                  </a:lnTo>
                  <a:lnTo>
                    <a:pt x="56" y="20"/>
                  </a:lnTo>
                  <a:lnTo>
                    <a:pt x="72" y="8"/>
                  </a:lnTo>
                  <a:lnTo>
                    <a:pt x="72" y="8"/>
                  </a:lnTo>
                  <a:lnTo>
                    <a:pt x="64" y="4"/>
                  </a:lnTo>
                  <a:lnTo>
                    <a:pt x="54" y="0"/>
                  </a:lnTo>
                  <a:lnTo>
                    <a:pt x="44" y="0"/>
                  </a:lnTo>
                  <a:lnTo>
                    <a:pt x="36" y="0"/>
                  </a:lnTo>
                  <a:lnTo>
                    <a:pt x="26" y="2"/>
                  </a:lnTo>
                  <a:lnTo>
                    <a:pt x="18" y="4"/>
                  </a:lnTo>
                  <a:lnTo>
                    <a:pt x="8" y="8"/>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8" name="Freeform 59"/>
            <p:cNvSpPr/>
            <p:nvPr/>
          </p:nvSpPr>
          <p:spPr bwMode="auto">
            <a:xfrm>
              <a:off x="3036888" y="1573213"/>
              <a:ext cx="79375" cy="38100"/>
            </a:xfrm>
            <a:custGeom>
              <a:avLst/>
              <a:gdLst/>
              <a:ahLst/>
              <a:cxnLst>
                <a:cxn ang="0">
                  <a:pos x="0" y="6"/>
                </a:cxn>
                <a:cxn ang="0">
                  <a:pos x="0" y="6"/>
                </a:cxn>
                <a:cxn ang="0">
                  <a:pos x="10" y="12"/>
                </a:cxn>
                <a:cxn ang="0">
                  <a:pos x="20" y="18"/>
                </a:cxn>
                <a:cxn ang="0">
                  <a:pos x="20" y="18"/>
                </a:cxn>
                <a:cxn ang="0">
                  <a:pos x="30" y="24"/>
                </a:cxn>
                <a:cxn ang="0">
                  <a:pos x="30" y="24"/>
                </a:cxn>
                <a:cxn ang="0">
                  <a:pos x="32" y="20"/>
                </a:cxn>
                <a:cxn ang="0">
                  <a:pos x="32" y="20"/>
                </a:cxn>
                <a:cxn ang="0">
                  <a:pos x="50" y="0"/>
                </a:cxn>
                <a:cxn ang="0">
                  <a:pos x="50" y="0"/>
                </a:cxn>
                <a:cxn ang="0">
                  <a:pos x="0" y="6"/>
                </a:cxn>
                <a:cxn ang="0">
                  <a:pos x="0" y="6"/>
                </a:cxn>
              </a:cxnLst>
              <a:rect l="0" t="0" r="r" b="b"/>
              <a:pathLst>
                <a:path w="50" h="24">
                  <a:moveTo>
                    <a:pt x="0" y="6"/>
                  </a:moveTo>
                  <a:lnTo>
                    <a:pt x="0" y="6"/>
                  </a:lnTo>
                  <a:lnTo>
                    <a:pt x="10" y="12"/>
                  </a:lnTo>
                  <a:lnTo>
                    <a:pt x="20" y="18"/>
                  </a:lnTo>
                  <a:lnTo>
                    <a:pt x="20" y="18"/>
                  </a:lnTo>
                  <a:lnTo>
                    <a:pt x="30" y="24"/>
                  </a:lnTo>
                  <a:lnTo>
                    <a:pt x="30" y="24"/>
                  </a:lnTo>
                  <a:lnTo>
                    <a:pt x="32" y="20"/>
                  </a:lnTo>
                  <a:lnTo>
                    <a:pt x="32" y="20"/>
                  </a:lnTo>
                  <a:lnTo>
                    <a:pt x="50" y="0"/>
                  </a:lnTo>
                  <a:lnTo>
                    <a:pt x="50"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9" name="Freeform 60"/>
            <p:cNvSpPr/>
            <p:nvPr/>
          </p:nvSpPr>
          <p:spPr bwMode="auto">
            <a:xfrm>
              <a:off x="3094038" y="1566863"/>
              <a:ext cx="76200" cy="57150"/>
            </a:xfrm>
            <a:custGeom>
              <a:avLst/>
              <a:gdLst/>
              <a:ahLst/>
              <a:cxnLst>
                <a:cxn ang="0">
                  <a:pos x="42" y="8"/>
                </a:cxn>
                <a:cxn ang="0">
                  <a:pos x="42" y="8"/>
                </a:cxn>
                <a:cxn ang="0">
                  <a:pos x="46" y="6"/>
                </a:cxn>
                <a:cxn ang="0">
                  <a:pos x="48" y="0"/>
                </a:cxn>
                <a:cxn ang="0">
                  <a:pos x="48" y="0"/>
                </a:cxn>
                <a:cxn ang="0">
                  <a:pos x="34" y="2"/>
                </a:cxn>
                <a:cxn ang="0">
                  <a:pos x="34" y="2"/>
                </a:cxn>
                <a:cxn ang="0">
                  <a:pos x="28" y="2"/>
                </a:cxn>
                <a:cxn ang="0">
                  <a:pos x="24" y="4"/>
                </a:cxn>
                <a:cxn ang="0">
                  <a:pos x="22" y="4"/>
                </a:cxn>
                <a:cxn ang="0">
                  <a:pos x="22" y="4"/>
                </a:cxn>
                <a:cxn ang="0">
                  <a:pos x="0" y="30"/>
                </a:cxn>
                <a:cxn ang="0">
                  <a:pos x="0" y="30"/>
                </a:cxn>
                <a:cxn ang="0">
                  <a:pos x="10" y="34"/>
                </a:cxn>
                <a:cxn ang="0">
                  <a:pos x="16" y="36"/>
                </a:cxn>
                <a:cxn ang="0">
                  <a:pos x="20" y="36"/>
                </a:cxn>
                <a:cxn ang="0">
                  <a:pos x="20" y="36"/>
                </a:cxn>
                <a:cxn ang="0">
                  <a:pos x="28" y="24"/>
                </a:cxn>
                <a:cxn ang="0">
                  <a:pos x="28" y="24"/>
                </a:cxn>
                <a:cxn ang="0">
                  <a:pos x="42" y="8"/>
                </a:cxn>
                <a:cxn ang="0">
                  <a:pos x="42" y="8"/>
                </a:cxn>
              </a:cxnLst>
              <a:rect l="0" t="0" r="r" b="b"/>
              <a:pathLst>
                <a:path w="48" h="36">
                  <a:moveTo>
                    <a:pt x="42" y="8"/>
                  </a:moveTo>
                  <a:lnTo>
                    <a:pt x="42" y="8"/>
                  </a:lnTo>
                  <a:lnTo>
                    <a:pt x="46" y="6"/>
                  </a:lnTo>
                  <a:lnTo>
                    <a:pt x="48" y="0"/>
                  </a:lnTo>
                  <a:lnTo>
                    <a:pt x="48" y="0"/>
                  </a:lnTo>
                  <a:lnTo>
                    <a:pt x="34" y="2"/>
                  </a:lnTo>
                  <a:lnTo>
                    <a:pt x="34" y="2"/>
                  </a:lnTo>
                  <a:lnTo>
                    <a:pt x="28" y="2"/>
                  </a:lnTo>
                  <a:lnTo>
                    <a:pt x="24" y="4"/>
                  </a:lnTo>
                  <a:lnTo>
                    <a:pt x="22" y="4"/>
                  </a:lnTo>
                  <a:lnTo>
                    <a:pt x="22" y="4"/>
                  </a:lnTo>
                  <a:lnTo>
                    <a:pt x="0" y="30"/>
                  </a:lnTo>
                  <a:lnTo>
                    <a:pt x="0" y="30"/>
                  </a:lnTo>
                  <a:lnTo>
                    <a:pt x="10" y="34"/>
                  </a:lnTo>
                  <a:lnTo>
                    <a:pt x="16" y="36"/>
                  </a:lnTo>
                  <a:lnTo>
                    <a:pt x="20" y="36"/>
                  </a:lnTo>
                  <a:lnTo>
                    <a:pt x="20" y="36"/>
                  </a:lnTo>
                  <a:lnTo>
                    <a:pt x="28" y="24"/>
                  </a:lnTo>
                  <a:lnTo>
                    <a:pt x="28" y="24"/>
                  </a:lnTo>
                  <a:lnTo>
                    <a:pt x="42" y="8"/>
                  </a:lnTo>
                  <a:lnTo>
                    <a:pt x="4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0" name="Freeform 61"/>
            <p:cNvSpPr/>
            <p:nvPr/>
          </p:nvSpPr>
          <p:spPr bwMode="auto">
            <a:xfrm>
              <a:off x="3135313" y="1563688"/>
              <a:ext cx="85725" cy="66675"/>
            </a:xfrm>
            <a:custGeom>
              <a:avLst/>
              <a:gdLst/>
              <a:ahLst/>
              <a:cxnLst>
                <a:cxn ang="0">
                  <a:pos x="54" y="0"/>
                </a:cxn>
                <a:cxn ang="0">
                  <a:pos x="54" y="0"/>
                </a:cxn>
                <a:cxn ang="0">
                  <a:pos x="34" y="2"/>
                </a:cxn>
                <a:cxn ang="0">
                  <a:pos x="34" y="2"/>
                </a:cxn>
                <a:cxn ang="0">
                  <a:pos x="30" y="4"/>
                </a:cxn>
                <a:cxn ang="0">
                  <a:pos x="26" y="8"/>
                </a:cxn>
                <a:cxn ang="0">
                  <a:pos x="26" y="8"/>
                </a:cxn>
                <a:cxn ang="0">
                  <a:pos x="0" y="40"/>
                </a:cxn>
                <a:cxn ang="0">
                  <a:pos x="0" y="40"/>
                </a:cxn>
                <a:cxn ang="0">
                  <a:pos x="12" y="42"/>
                </a:cxn>
                <a:cxn ang="0">
                  <a:pos x="18" y="42"/>
                </a:cxn>
                <a:cxn ang="0">
                  <a:pos x="22" y="40"/>
                </a:cxn>
                <a:cxn ang="0">
                  <a:pos x="22" y="40"/>
                </a:cxn>
                <a:cxn ang="0">
                  <a:pos x="34" y="26"/>
                </a:cxn>
                <a:cxn ang="0">
                  <a:pos x="34" y="26"/>
                </a:cxn>
                <a:cxn ang="0">
                  <a:pos x="54" y="0"/>
                </a:cxn>
                <a:cxn ang="0">
                  <a:pos x="54" y="0"/>
                </a:cxn>
              </a:cxnLst>
              <a:rect l="0" t="0" r="r" b="b"/>
              <a:pathLst>
                <a:path w="54" h="42">
                  <a:moveTo>
                    <a:pt x="54" y="0"/>
                  </a:moveTo>
                  <a:lnTo>
                    <a:pt x="54" y="0"/>
                  </a:lnTo>
                  <a:lnTo>
                    <a:pt x="34" y="2"/>
                  </a:lnTo>
                  <a:lnTo>
                    <a:pt x="34" y="2"/>
                  </a:lnTo>
                  <a:lnTo>
                    <a:pt x="30" y="4"/>
                  </a:lnTo>
                  <a:lnTo>
                    <a:pt x="26" y="8"/>
                  </a:lnTo>
                  <a:lnTo>
                    <a:pt x="26" y="8"/>
                  </a:lnTo>
                  <a:lnTo>
                    <a:pt x="0" y="40"/>
                  </a:lnTo>
                  <a:lnTo>
                    <a:pt x="0" y="40"/>
                  </a:lnTo>
                  <a:lnTo>
                    <a:pt x="12" y="42"/>
                  </a:lnTo>
                  <a:lnTo>
                    <a:pt x="18" y="42"/>
                  </a:lnTo>
                  <a:lnTo>
                    <a:pt x="22" y="40"/>
                  </a:lnTo>
                  <a:lnTo>
                    <a:pt x="22" y="40"/>
                  </a:lnTo>
                  <a:lnTo>
                    <a:pt x="34" y="26"/>
                  </a:lnTo>
                  <a:lnTo>
                    <a:pt x="34" y="26"/>
                  </a:lnTo>
                  <a:lnTo>
                    <a:pt x="54" y="0"/>
                  </a:lnTo>
                  <a:lnTo>
                    <a:pt x="5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1" name="Freeform 62"/>
            <p:cNvSpPr/>
            <p:nvPr/>
          </p:nvSpPr>
          <p:spPr bwMode="auto">
            <a:xfrm>
              <a:off x="3179763" y="1557338"/>
              <a:ext cx="85725" cy="73025"/>
            </a:xfrm>
            <a:custGeom>
              <a:avLst/>
              <a:gdLst/>
              <a:ahLst/>
              <a:cxnLst>
                <a:cxn ang="0">
                  <a:pos x="36" y="2"/>
                </a:cxn>
                <a:cxn ang="0">
                  <a:pos x="36" y="2"/>
                </a:cxn>
                <a:cxn ang="0">
                  <a:pos x="30" y="8"/>
                </a:cxn>
                <a:cxn ang="0">
                  <a:pos x="28" y="12"/>
                </a:cxn>
                <a:cxn ang="0">
                  <a:pos x="28" y="12"/>
                </a:cxn>
                <a:cxn ang="0">
                  <a:pos x="0" y="46"/>
                </a:cxn>
                <a:cxn ang="0">
                  <a:pos x="0" y="46"/>
                </a:cxn>
                <a:cxn ang="0">
                  <a:pos x="10" y="44"/>
                </a:cxn>
                <a:cxn ang="0">
                  <a:pos x="18" y="42"/>
                </a:cxn>
                <a:cxn ang="0">
                  <a:pos x="28" y="36"/>
                </a:cxn>
                <a:cxn ang="0">
                  <a:pos x="36" y="32"/>
                </a:cxn>
                <a:cxn ang="0">
                  <a:pos x="42" y="26"/>
                </a:cxn>
                <a:cxn ang="0">
                  <a:pos x="48" y="18"/>
                </a:cxn>
                <a:cxn ang="0">
                  <a:pos x="52" y="10"/>
                </a:cxn>
                <a:cxn ang="0">
                  <a:pos x="54" y="0"/>
                </a:cxn>
                <a:cxn ang="0">
                  <a:pos x="54" y="0"/>
                </a:cxn>
                <a:cxn ang="0">
                  <a:pos x="36" y="2"/>
                </a:cxn>
                <a:cxn ang="0">
                  <a:pos x="36" y="2"/>
                </a:cxn>
              </a:cxnLst>
              <a:rect l="0" t="0" r="r" b="b"/>
              <a:pathLst>
                <a:path w="54" h="46">
                  <a:moveTo>
                    <a:pt x="36" y="2"/>
                  </a:moveTo>
                  <a:lnTo>
                    <a:pt x="36" y="2"/>
                  </a:lnTo>
                  <a:lnTo>
                    <a:pt x="30" y="8"/>
                  </a:lnTo>
                  <a:lnTo>
                    <a:pt x="28" y="12"/>
                  </a:lnTo>
                  <a:lnTo>
                    <a:pt x="28" y="12"/>
                  </a:lnTo>
                  <a:lnTo>
                    <a:pt x="0" y="46"/>
                  </a:lnTo>
                  <a:lnTo>
                    <a:pt x="0" y="46"/>
                  </a:lnTo>
                  <a:lnTo>
                    <a:pt x="10" y="44"/>
                  </a:lnTo>
                  <a:lnTo>
                    <a:pt x="18" y="42"/>
                  </a:lnTo>
                  <a:lnTo>
                    <a:pt x="28" y="36"/>
                  </a:lnTo>
                  <a:lnTo>
                    <a:pt x="36" y="32"/>
                  </a:lnTo>
                  <a:lnTo>
                    <a:pt x="42" y="26"/>
                  </a:lnTo>
                  <a:lnTo>
                    <a:pt x="48" y="18"/>
                  </a:lnTo>
                  <a:lnTo>
                    <a:pt x="52" y="10"/>
                  </a:lnTo>
                  <a:lnTo>
                    <a:pt x="54" y="0"/>
                  </a:lnTo>
                  <a:lnTo>
                    <a:pt x="54" y="0"/>
                  </a:lnTo>
                  <a:lnTo>
                    <a:pt x="36" y="2"/>
                  </a:lnTo>
                  <a:lnTo>
                    <a:pt x="3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2" name="Freeform 63"/>
            <p:cNvSpPr/>
            <p:nvPr/>
          </p:nvSpPr>
          <p:spPr bwMode="auto">
            <a:xfrm>
              <a:off x="3036888" y="1535113"/>
              <a:ext cx="76200" cy="38100"/>
            </a:xfrm>
            <a:custGeom>
              <a:avLst/>
              <a:gdLst/>
              <a:ahLst/>
              <a:cxnLst>
                <a:cxn ang="0">
                  <a:pos x="28" y="2"/>
                </a:cxn>
                <a:cxn ang="0">
                  <a:pos x="28" y="2"/>
                </a:cxn>
                <a:cxn ang="0">
                  <a:pos x="24" y="0"/>
                </a:cxn>
                <a:cxn ang="0">
                  <a:pos x="24" y="0"/>
                </a:cxn>
                <a:cxn ang="0">
                  <a:pos x="16" y="8"/>
                </a:cxn>
                <a:cxn ang="0">
                  <a:pos x="16" y="8"/>
                </a:cxn>
                <a:cxn ang="0">
                  <a:pos x="8" y="18"/>
                </a:cxn>
                <a:cxn ang="0">
                  <a:pos x="0" y="24"/>
                </a:cxn>
                <a:cxn ang="0">
                  <a:pos x="0" y="24"/>
                </a:cxn>
                <a:cxn ang="0">
                  <a:pos x="48" y="18"/>
                </a:cxn>
                <a:cxn ang="0">
                  <a:pos x="48" y="18"/>
                </a:cxn>
                <a:cxn ang="0">
                  <a:pos x="28" y="2"/>
                </a:cxn>
                <a:cxn ang="0">
                  <a:pos x="28" y="2"/>
                </a:cxn>
              </a:cxnLst>
              <a:rect l="0" t="0" r="r" b="b"/>
              <a:pathLst>
                <a:path w="48" h="24">
                  <a:moveTo>
                    <a:pt x="28" y="2"/>
                  </a:moveTo>
                  <a:lnTo>
                    <a:pt x="28" y="2"/>
                  </a:lnTo>
                  <a:lnTo>
                    <a:pt x="24" y="0"/>
                  </a:lnTo>
                  <a:lnTo>
                    <a:pt x="24" y="0"/>
                  </a:lnTo>
                  <a:lnTo>
                    <a:pt x="16" y="8"/>
                  </a:lnTo>
                  <a:lnTo>
                    <a:pt x="16" y="8"/>
                  </a:lnTo>
                  <a:lnTo>
                    <a:pt x="8" y="18"/>
                  </a:lnTo>
                  <a:lnTo>
                    <a:pt x="0" y="24"/>
                  </a:lnTo>
                  <a:lnTo>
                    <a:pt x="0" y="24"/>
                  </a:lnTo>
                  <a:lnTo>
                    <a:pt x="48" y="18"/>
                  </a:lnTo>
                  <a:lnTo>
                    <a:pt x="48" y="18"/>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3" name="Freeform 64"/>
            <p:cNvSpPr/>
            <p:nvPr/>
          </p:nvSpPr>
          <p:spPr bwMode="auto">
            <a:xfrm>
              <a:off x="3084513" y="1512888"/>
              <a:ext cx="82550" cy="47625"/>
            </a:xfrm>
            <a:custGeom>
              <a:avLst/>
              <a:gdLst/>
              <a:ahLst/>
              <a:cxnLst>
                <a:cxn ang="0">
                  <a:pos x="38" y="28"/>
                </a:cxn>
                <a:cxn ang="0">
                  <a:pos x="38" y="28"/>
                </a:cxn>
                <a:cxn ang="0">
                  <a:pos x="52" y="26"/>
                </a:cxn>
                <a:cxn ang="0">
                  <a:pos x="52" y="26"/>
                </a:cxn>
                <a:cxn ang="0">
                  <a:pos x="48" y="22"/>
                </a:cxn>
                <a:cxn ang="0">
                  <a:pos x="44" y="20"/>
                </a:cxn>
                <a:cxn ang="0">
                  <a:pos x="44" y="20"/>
                </a:cxn>
                <a:cxn ang="0">
                  <a:pos x="28" y="8"/>
                </a:cxn>
                <a:cxn ang="0">
                  <a:pos x="28" y="8"/>
                </a:cxn>
                <a:cxn ang="0">
                  <a:pos x="16" y="0"/>
                </a:cxn>
                <a:cxn ang="0">
                  <a:pos x="16" y="0"/>
                </a:cxn>
                <a:cxn ang="0">
                  <a:pos x="12" y="0"/>
                </a:cxn>
                <a:cxn ang="0">
                  <a:pos x="8" y="4"/>
                </a:cxn>
                <a:cxn ang="0">
                  <a:pos x="0" y="10"/>
                </a:cxn>
                <a:cxn ang="0">
                  <a:pos x="0" y="10"/>
                </a:cxn>
                <a:cxn ang="0">
                  <a:pos x="26" y="30"/>
                </a:cxn>
                <a:cxn ang="0">
                  <a:pos x="26" y="30"/>
                </a:cxn>
                <a:cxn ang="0">
                  <a:pos x="28" y="30"/>
                </a:cxn>
                <a:cxn ang="0">
                  <a:pos x="32" y="30"/>
                </a:cxn>
                <a:cxn ang="0">
                  <a:pos x="38" y="28"/>
                </a:cxn>
                <a:cxn ang="0">
                  <a:pos x="38" y="28"/>
                </a:cxn>
              </a:cxnLst>
              <a:rect l="0" t="0" r="r" b="b"/>
              <a:pathLst>
                <a:path w="52" h="30">
                  <a:moveTo>
                    <a:pt x="38" y="28"/>
                  </a:moveTo>
                  <a:lnTo>
                    <a:pt x="38" y="28"/>
                  </a:lnTo>
                  <a:lnTo>
                    <a:pt x="52" y="26"/>
                  </a:lnTo>
                  <a:lnTo>
                    <a:pt x="52" y="26"/>
                  </a:lnTo>
                  <a:lnTo>
                    <a:pt x="48" y="22"/>
                  </a:lnTo>
                  <a:lnTo>
                    <a:pt x="44" y="20"/>
                  </a:lnTo>
                  <a:lnTo>
                    <a:pt x="44" y="20"/>
                  </a:lnTo>
                  <a:lnTo>
                    <a:pt x="28" y="8"/>
                  </a:lnTo>
                  <a:lnTo>
                    <a:pt x="28" y="8"/>
                  </a:lnTo>
                  <a:lnTo>
                    <a:pt x="16" y="0"/>
                  </a:lnTo>
                  <a:lnTo>
                    <a:pt x="16" y="0"/>
                  </a:lnTo>
                  <a:lnTo>
                    <a:pt x="12" y="0"/>
                  </a:lnTo>
                  <a:lnTo>
                    <a:pt x="8" y="4"/>
                  </a:lnTo>
                  <a:lnTo>
                    <a:pt x="0" y="10"/>
                  </a:lnTo>
                  <a:lnTo>
                    <a:pt x="0" y="10"/>
                  </a:lnTo>
                  <a:lnTo>
                    <a:pt x="26" y="30"/>
                  </a:lnTo>
                  <a:lnTo>
                    <a:pt x="26" y="30"/>
                  </a:lnTo>
                  <a:lnTo>
                    <a:pt x="28" y="30"/>
                  </a:lnTo>
                  <a:lnTo>
                    <a:pt x="32" y="30"/>
                  </a:lnTo>
                  <a:lnTo>
                    <a:pt x="38" y="28"/>
                  </a:lnTo>
                  <a:lnTo>
                    <a:pt x="3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4" name="Freeform 65"/>
            <p:cNvSpPr/>
            <p:nvPr/>
          </p:nvSpPr>
          <p:spPr bwMode="auto">
            <a:xfrm>
              <a:off x="3119438" y="1493838"/>
              <a:ext cx="101600" cy="57150"/>
            </a:xfrm>
            <a:custGeom>
              <a:avLst/>
              <a:gdLst/>
              <a:ahLst/>
              <a:cxnLst>
                <a:cxn ang="0">
                  <a:pos x="44" y="36"/>
                </a:cxn>
                <a:cxn ang="0">
                  <a:pos x="44" y="36"/>
                </a:cxn>
                <a:cxn ang="0">
                  <a:pos x="64" y="32"/>
                </a:cxn>
                <a:cxn ang="0">
                  <a:pos x="64" y="32"/>
                </a:cxn>
                <a:cxn ang="0">
                  <a:pos x="36" y="12"/>
                </a:cxn>
                <a:cxn ang="0">
                  <a:pos x="36" y="12"/>
                </a:cxn>
                <a:cxn ang="0">
                  <a:pos x="20" y="2"/>
                </a:cxn>
                <a:cxn ang="0">
                  <a:pos x="20" y="2"/>
                </a:cxn>
                <a:cxn ang="0">
                  <a:pos x="16" y="0"/>
                </a:cxn>
                <a:cxn ang="0">
                  <a:pos x="10" y="2"/>
                </a:cxn>
                <a:cxn ang="0">
                  <a:pos x="0" y="8"/>
                </a:cxn>
                <a:cxn ang="0">
                  <a:pos x="0" y="8"/>
                </a:cxn>
                <a:cxn ang="0">
                  <a:pos x="34" y="32"/>
                </a:cxn>
                <a:cxn ang="0">
                  <a:pos x="34" y="32"/>
                </a:cxn>
                <a:cxn ang="0">
                  <a:pos x="38" y="36"/>
                </a:cxn>
                <a:cxn ang="0">
                  <a:pos x="44" y="36"/>
                </a:cxn>
                <a:cxn ang="0">
                  <a:pos x="44" y="36"/>
                </a:cxn>
              </a:cxnLst>
              <a:rect l="0" t="0" r="r" b="b"/>
              <a:pathLst>
                <a:path w="64" h="36">
                  <a:moveTo>
                    <a:pt x="44" y="36"/>
                  </a:moveTo>
                  <a:lnTo>
                    <a:pt x="44" y="36"/>
                  </a:lnTo>
                  <a:lnTo>
                    <a:pt x="64" y="32"/>
                  </a:lnTo>
                  <a:lnTo>
                    <a:pt x="64" y="32"/>
                  </a:lnTo>
                  <a:lnTo>
                    <a:pt x="36" y="12"/>
                  </a:lnTo>
                  <a:lnTo>
                    <a:pt x="36" y="12"/>
                  </a:lnTo>
                  <a:lnTo>
                    <a:pt x="20" y="2"/>
                  </a:lnTo>
                  <a:lnTo>
                    <a:pt x="20" y="2"/>
                  </a:lnTo>
                  <a:lnTo>
                    <a:pt x="16" y="0"/>
                  </a:lnTo>
                  <a:lnTo>
                    <a:pt x="10" y="2"/>
                  </a:lnTo>
                  <a:lnTo>
                    <a:pt x="0" y="8"/>
                  </a:lnTo>
                  <a:lnTo>
                    <a:pt x="0" y="8"/>
                  </a:lnTo>
                  <a:lnTo>
                    <a:pt x="34" y="32"/>
                  </a:lnTo>
                  <a:lnTo>
                    <a:pt x="34" y="32"/>
                  </a:lnTo>
                  <a:lnTo>
                    <a:pt x="38" y="36"/>
                  </a:lnTo>
                  <a:lnTo>
                    <a:pt x="44" y="36"/>
                  </a:lnTo>
                  <a:lnTo>
                    <a:pt x="44"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5" name="Freeform 66"/>
            <p:cNvSpPr/>
            <p:nvPr/>
          </p:nvSpPr>
          <p:spPr bwMode="auto">
            <a:xfrm>
              <a:off x="3160713" y="1490663"/>
              <a:ext cx="104775" cy="53975"/>
            </a:xfrm>
            <a:custGeom>
              <a:avLst/>
              <a:gdLst/>
              <a:ahLst/>
              <a:cxnLst>
                <a:cxn ang="0">
                  <a:pos x="66" y="30"/>
                </a:cxn>
                <a:cxn ang="0">
                  <a:pos x="66" y="30"/>
                </a:cxn>
                <a:cxn ang="0">
                  <a:pos x="60" y="22"/>
                </a:cxn>
                <a:cxn ang="0">
                  <a:pos x="54" y="16"/>
                </a:cxn>
                <a:cxn ang="0">
                  <a:pos x="46" y="10"/>
                </a:cxn>
                <a:cxn ang="0">
                  <a:pos x="38" y="6"/>
                </a:cxn>
                <a:cxn ang="0">
                  <a:pos x="28" y="2"/>
                </a:cxn>
                <a:cxn ang="0">
                  <a:pos x="20" y="0"/>
                </a:cxn>
                <a:cxn ang="0">
                  <a:pos x="10" y="0"/>
                </a:cxn>
                <a:cxn ang="0">
                  <a:pos x="0" y="0"/>
                </a:cxn>
                <a:cxn ang="0">
                  <a:pos x="0" y="0"/>
                </a:cxn>
                <a:cxn ang="0">
                  <a:pos x="36" y="26"/>
                </a:cxn>
                <a:cxn ang="0">
                  <a:pos x="36" y="26"/>
                </a:cxn>
                <a:cxn ang="0">
                  <a:pos x="40" y="30"/>
                </a:cxn>
                <a:cxn ang="0">
                  <a:pos x="46" y="34"/>
                </a:cxn>
                <a:cxn ang="0">
                  <a:pos x="46" y="34"/>
                </a:cxn>
                <a:cxn ang="0">
                  <a:pos x="66" y="30"/>
                </a:cxn>
                <a:cxn ang="0">
                  <a:pos x="66" y="30"/>
                </a:cxn>
              </a:cxnLst>
              <a:rect l="0" t="0" r="r" b="b"/>
              <a:pathLst>
                <a:path w="66" h="34">
                  <a:moveTo>
                    <a:pt x="66" y="30"/>
                  </a:moveTo>
                  <a:lnTo>
                    <a:pt x="66" y="30"/>
                  </a:lnTo>
                  <a:lnTo>
                    <a:pt x="60" y="22"/>
                  </a:lnTo>
                  <a:lnTo>
                    <a:pt x="54" y="16"/>
                  </a:lnTo>
                  <a:lnTo>
                    <a:pt x="46" y="10"/>
                  </a:lnTo>
                  <a:lnTo>
                    <a:pt x="38" y="6"/>
                  </a:lnTo>
                  <a:lnTo>
                    <a:pt x="28" y="2"/>
                  </a:lnTo>
                  <a:lnTo>
                    <a:pt x="20" y="0"/>
                  </a:lnTo>
                  <a:lnTo>
                    <a:pt x="10" y="0"/>
                  </a:lnTo>
                  <a:lnTo>
                    <a:pt x="0" y="0"/>
                  </a:lnTo>
                  <a:lnTo>
                    <a:pt x="0" y="0"/>
                  </a:lnTo>
                  <a:lnTo>
                    <a:pt x="36" y="26"/>
                  </a:lnTo>
                  <a:lnTo>
                    <a:pt x="36" y="26"/>
                  </a:lnTo>
                  <a:lnTo>
                    <a:pt x="40" y="30"/>
                  </a:lnTo>
                  <a:lnTo>
                    <a:pt x="46" y="34"/>
                  </a:lnTo>
                  <a:lnTo>
                    <a:pt x="46" y="34"/>
                  </a:lnTo>
                  <a:lnTo>
                    <a:pt x="66" y="30"/>
                  </a:lnTo>
                  <a:lnTo>
                    <a:pt x="6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6" name="Freeform 67"/>
            <p:cNvSpPr/>
            <p:nvPr/>
          </p:nvSpPr>
          <p:spPr bwMode="auto">
            <a:xfrm>
              <a:off x="3268663" y="1338263"/>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7" name="Freeform 68"/>
            <p:cNvSpPr/>
            <p:nvPr/>
          </p:nvSpPr>
          <p:spPr bwMode="auto">
            <a:xfrm>
              <a:off x="3297238" y="1360488"/>
              <a:ext cx="28575" cy="63500"/>
            </a:xfrm>
            <a:custGeom>
              <a:avLst/>
              <a:gdLst/>
              <a:ahLst/>
              <a:cxnLst>
                <a:cxn ang="0">
                  <a:pos x="8" y="40"/>
                </a:cxn>
                <a:cxn ang="0">
                  <a:pos x="8" y="40"/>
                </a:cxn>
                <a:cxn ang="0">
                  <a:pos x="10" y="34"/>
                </a:cxn>
                <a:cxn ang="0">
                  <a:pos x="10" y="34"/>
                </a:cxn>
                <a:cxn ang="0">
                  <a:pos x="16" y="20"/>
                </a:cxn>
                <a:cxn ang="0">
                  <a:pos x="16" y="20"/>
                </a:cxn>
                <a:cxn ang="0">
                  <a:pos x="18" y="10"/>
                </a:cxn>
                <a:cxn ang="0">
                  <a:pos x="18" y="10"/>
                </a:cxn>
                <a:cxn ang="0">
                  <a:pos x="18" y="8"/>
                </a:cxn>
                <a:cxn ang="0">
                  <a:pos x="14" y="6"/>
                </a:cxn>
                <a:cxn ang="0">
                  <a:pos x="8" y="0"/>
                </a:cxn>
                <a:cxn ang="0">
                  <a:pos x="8" y="0"/>
                </a:cxn>
                <a:cxn ang="0">
                  <a:pos x="0" y="22"/>
                </a:cxn>
                <a:cxn ang="0">
                  <a:pos x="0" y="22"/>
                </a:cxn>
                <a:cxn ang="0">
                  <a:pos x="2" y="26"/>
                </a:cxn>
                <a:cxn ang="0">
                  <a:pos x="4" y="30"/>
                </a:cxn>
                <a:cxn ang="0">
                  <a:pos x="4" y="30"/>
                </a:cxn>
                <a:cxn ang="0">
                  <a:pos x="8" y="40"/>
                </a:cxn>
                <a:cxn ang="0">
                  <a:pos x="8" y="40"/>
                </a:cxn>
              </a:cxnLst>
              <a:rect l="0" t="0" r="r" b="b"/>
              <a:pathLst>
                <a:path w="18" h="40">
                  <a:moveTo>
                    <a:pt x="8" y="40"/>
                  </a:moveTo>
                  <a:lnTo>
                    <a:pt x="8" y="40"/>
                  </a:lnTo>
                  <a:lnTo>
                    <a:pt x="10" y="34"/>
                  </a:lnTo>
                  <a:lnTo>
                    <a:pt x="10" y="34"/>
                  </a:lnTo>
                  <a:lnTo>
                    <a:pt x="16" y="20"/>
                  </a:lnTo>
                  <a:lnTo>
                    <a:pt x="16" y="20"/>
                  </a:lnTo>
                  <a:lnTo>
                    <a:pt x="18" y="10"/>
                  </a:lnTo>
                  <a:lnTo>
                    <a:pt x="18" y="10"/>
                  </a:lnTo>
                  <a:lnTo>
                    <a:pt x="18" y="8"/>
                  </a:lnTo>
                  <a:lnTo>
                    <a:pt x="14" y="6"/>
                  </a:lnTo>
                  <a:lnTo>
                    <a:pt x="8" y="0"/>
                  </a:lnTo>
                  <a:lnTo>
                    <a:pt x="8" y="0"/>
                  </a:lnTo>
                  <a:lnTo>
                    <a:pt x="0" y="22"/>
                  </a:lnTo>
                  <a:lnTo>
                    <a:pt x="0" y="22"/>
                  </a:lnTo>
                  <a:lnTo>
                    <a:pt x="2" y="26"/>
                  </a:lnTo>
                  <a:lnTo>
                    <a:pt x="4" y="30"/>
                  </a:lnTo>
                  <a:lnTo>
                    <a:pt x="4" y="30"/>
                  </a:lnTo>
                  <a:lnTo>
                    <a:pt x="8" y="40"/>
                  </a:lnTo>
                  <a:lnTo>
                    <a:pt x="8"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8" name="Freeform 69"/>
            <p:cNvSpPr/>
            <p:nvPr/>
          </p:nvSpPr>
          <p:spPr bwMode="auto">
            <a:xfrm>
              <a:off x="3316288" y="1382713"/>
              <a:ext cx="28575" cy="76200"/>
            </a:xfrm>
            <a:custGeom>
              <a:avLst/>
              <a:gdLst/>
              <a:ahLst/>
              <a:cxnLst>
                <a:cxn ang="0">
                  <a:pos x="18" y="12"/>
                </a:cxn>
                <a:cxn ang="0">
                  <a:pos x="18" y="12"/>
                </a:cxn>
                <a:cxn ang="0">
                  <a:pos x="18" y="8"/>
                </a:cxn>
                <a:cxn ang="0">
                  <a:pos x="16" y="6"/>
                </a:cxn>
                <a:cxn ang="0">
                  <a:pos x="12" y="0"/>
                </a:cxn>
                <a:cxn ang="0">
                  <a:pos x="12" y="0"/>
                </a:cxn>
                <a:cxn ang="0">
                  <a:pos x="2" y="26"/>
                </a:cxn>
                <a:cxn ang="0">
                  <a:pos x="2" y="26"/>
                </a:cxn>
                <a:cxn ang="0">
                  <a:pos x="0" y="30"/>
                </a:cxn>
                <a:cxn ang="0">
                  <a:pos x="0" y="34"/>
                </a:cxn>
                <a:cxn ang="0">
                  <a:pos x="0" y="34"/>
                </a:cxn>
                <a:cxn ang="0">
                  <a:pos x="6" y="48"/>
                </a:cxn>
                <a:cxn ang="0">
                  <a:pos x="6" y="48"/>
                </a:cxn>
                <a:cxn ang="0">
                  <a:pos x="14" y="24"/>
                </a:cxn>
                <a:cxn ang="0">
                  <a:pos x="14" y="24"/>
                </a:cxn>
                <a:cxn ang="0">
                  <a:pos x="18" y="12"/>
                </a:cxn>
                <a:cxn ang="0">
                  <a:pos x="18" y="12"/>
                </a:cxn>
              </a:cxnLst>
              <a:rect l="0" t="0" r="r" b="b"/>
              <a:pathLst>
                <a:path w="18" h="48">
                  <a:moveTo>
                    <a:pt x="18" y="12"/>
                  </a:moveTo>
                  <a:lnTo>
                    <a:pt x="18" y="12"/>
                  </a:lnTo>
                  <a:lnTo>
                    <a:pt x="18" y="8"/>
                  </a:lnTo>
                  <a:lnTo>
                    <a:pt x="16" y="6"/>
                  </a:lnTo>
                  <a:lnTo>
                    <a:pt x="12" y="0"/>
                  </a:lnTo>
                  <a:lnTo>
                    <a:pt x="12" y="0"/>
                  </a:lnTo>
                  <a:lnTo>
                    <a:pt x="2" y="26"/>
                  </a:lnTo>
                  <a:lnTo>
                    <a:pt x="2" y="26"/>
                  </a:lnTo>
                  <a:lnTo>
                    <a:pt x="0" y="30"/>
                  </a:lnTo>
                  <a:lnTo>
                    <a:pt x="0" y="34"/>
                  </a:lnTo>
                  <a:lnTo>
                    <a:pt x="0" y="34"/>
                  </a:lnTo>
                  <a:lnTo>
                    <a:pt x="6" y="48"/>
                  </a:lnTo>
                  <a:lnTo>
                    <a:pt x="6" y="48"/>
                  </a:lnTo>
                  <a:lnTo>
                    <a:pt x="14" y="24"/>
                  </a:lnTo>
                  <a:lnTo>
                    <a:pt x="14" y="2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9" name="Freeform 70"/>
            <p:cNvSpPr/>
            <p:nvPr/>
          </p:nvSpPr>
          <p:spPr bwMode="auto">
            <a:xfrm>
              <a:off x="3328988" y="1408113"/>
              <a:ext cx="28575" cy="79375"/>
            </a:xfrm>
            <a:custGeom>
              <a:avLst/>
              <a:gdLst/>
              <a:ahLst/>
              <a:cxnLst>
                <a:cxn ang="0">
                  <a:pos x="6" y="50"/>
                </a:cxn>
                <a:cxn ang="0">
                  <a:pos x="6" y="50"/>
                </a:cxn>
                <a:cxn ang="0">
                  <a:pos x="12" y="44"/>
                </a:cxn>
                <a:cxn ang="0">
                  <a:pos x="14" y="38"/>
                </a:cxn>
                <a:cxn ang="0">
                  <a:pos x="18" y="26"/>
                </a:cxn>
                <a:cxn ang="0">
                  <a:pos x="18" y="12"/>
                </a:cxn>
                <a:cxn ang="0">
                  <a:pos x="14" y="0"/>
                </a:cxn>
                <a:cxn ang="0">
                  <a:pos x="14" y="0"/>
                </a:cxn>
                <a:cxn ang="0">
                  <a:pos x="4" y="28"/>
                </a:cxn>
                <a:cxn ang="0">
                  <a:pos x="4" y="28"/>
                </a:cxn>
                <a:cxn ang="0">
                  <a:pos x="2" y="32"/>
                </a:cxn>
                <a:cxn ang="0">
                  <a:pos x="0" y="38"/>
                </a:cxn>
                <a:cxn ang="0">
                  <a:pos x="0" y="38"/>
                </a:cxn>
                <a:cxn ang="0">
                  <a:pos x="6" y="50"/>
                </a:cxn>
                <a:cxn ang="0">
                  <a:pos x="6" y="50"/>
                </a:cxn>
              </a:cxnLst>
              <a:rect l="0" t="0" r="r" b="b"/>
              <a:pathLst>
                <a:path w="18" h="50">
                  <a:moveTo>
                    <a:pt x="6" y="50"/>
                  </a:moveTo>
                  <a:lnTo>
                    <a:pt x="6" y="50"/>
                  </a:lnTo>
                  <a:lnTo>
                    <a:pt x="12" y="44"/>
                  </a:lnTo>
                  <a:lnTo>
                    <a:pt x="14" y="38"/>
                  </a:lnTo>
                  <a:lnTo>
                    <a:pt x="18" y="26"/>
                  </a:lnTo>
                  <a:lnTo>
                    <a:pt x="18" y="12"/>
                  </a:lnTo>
                  <a:lnTo>
                    <a:pt x="14" y="0"/>
                  </a:lnTo>
                  <a:lnTo>
                    <a:pt x="14" y="0"/>
                  </a:lnTo>
                  <a:lnTo>
                    <a:pt x="4" y="28"/>
                  </a:lnTo>
                  <a:lnTo>
                    <a:pt x="4" y="28"/>
                  </a:lnTo>
                  <a:lnTo>
                    <a:pt x="2" y="32"/>
                  </a:lnTo>
                  <a:lnTo>
                    <a:pt x="0" y="38"/>
                  </a:lnTo>
                  <a:lnTo>
                    <a:pt x="0" y="38"/>
                  </a:lnTo>
                  <a:lnTo>
                    <a:pt x="6" y="50"/>
                  </a:lnTo>
                  <a:lnTo>
                    <a:pt x="6"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0" name="Freeform 71"/>
            <p:cNvSpPr/>
            <p:nvPr/>
          </p:nvSpPr>
          <p:spPr bwMode="auto">
            <a:xfrm>
              <a:off x="3255963" y="1341438"/>
              <a:ext cx="28575" cy="50800"/>
            </a:xfrm>
            <a:custGeom>
              <a:avLst/>
              <a:gdLst/>
              <a:ahLst/>
              <a:cxnLst>
                <a:cxn ang="0">
                  <a:pos x="2" y="16"/>
                </a:cxn>
                <a:cxn ang="0">
                  <a:pos x="2" y="16"/>
                </a:cxn>
                <a:cxn ang="0">
                  <a:pos x="0" y="24"/>
                </a:cxn>
                <a:cxn ang="0">
                  <a:pos x="0" y="24"/>
                </a:cxn>
                <a:cxn ang="0">
                  <a:pos x="2" y="24"/>
                </a:cxn>
                <a:cxn ang="0">
                  <a:pos x="2" y="24"/>
                </a:cxn>
                <a:cxn ang="0">
                  <a:pos x="18" y="32"/>
                </a:cxn>
                <a:cxn ang="0">
                  <a:pos x="18" y="32"/>
                </a:cxn>
                <a:cxn ang="0">
                  <a:pos x="6" y="0"/>
                </a:cxn>
                <a:cxn ang="0">
                  <a:pos x="6" y="0"/>
                </a:cxn>
                <a:cxn ang="0">
                  <a:pos x="4" y="8"/>
                </a:cxn>
                <a:cxn ang="0">
                  <a:pos x="2" y="16"/>
                </a:cxn>
                <a:cxn ang="0">
                  <a:pos x="2" y="16"/>
                </a:cxn>
              </a:cxnLst>
              <a:rect l="0" t="0" r="r" b="b"/>
              <a:pathLst>
                <a:path w="18" h="32">
                  <a:moveTo>
                    <a:pt x="2" y="16"/>
                  </a:moveTo>
                  <a:lnTo>
                    <a:pt x="2" y="16"/>
                  </a:lnTo>
                  <a:lnTo>
                    <a:pt x="0" y="24"/>
                  </a:lnTo>
                  <a:lnTo>
                    <a:pt x="0" y="24"/>
                  </a:lnTo>
                  <a:lnTo>
                    <a:pt x="2" y="24"/>
                  </a:lnTo>
                  <a:lnTo>
                    <a:pt x="2" y="24"/>
                  </a:lnTo>
                  <a:lnTo>
                    <a:pt x="18" y="32"/>
                  </a:lnTo>
                  <a:lnTo>
                    <a:pt x="18" y="32"/>
                  </a:lnTo>
                  <a:lnTo>
                    <a:pt x="6" y="0"/>
                  </a:lnTo>
                  <a:lnTo>
                    <a:pt x="6" y="0"/>
                  </a:lnTo>
                  <a:lnTo>
                    <a:pt x="4" y="8"/>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1" name="Freeform 72"/>
            <p:cNvSpPr/>
            <p:nvPr/>
          </p:nvSpPr>
          <p:spPr bwMode="auto">
            <a:xfrm>
              <a:off x="3252788" y="1385888"/>
              <a:ext cx="47625" cy="41275"/>
            </a:xfrm>
            <a:custGeom>
              <a:avLst/>
              <a:gdLst/>
              <a:ahLst/>
              <a:cxnLst>
                <a:cxn ang="0">
                  <a:pos x="10" y="18"/>
                </a:cxn>
                <a:cxn ang="0">
                  <a:pos x="10" y="18"/>
                </a:cxn>
                <a:cxn ang="0">
                  <a:pos x="24" y="24"/>
                </a:cxn>
                <a:cxn ang="0">
                  <a:pos x="24" y="24"/>
                </a:cxn>
                <a:cxn ang="0">
                  <a:pos x="30" y="26"/>
                </a:cxn>
                <a:cxn ang="0">
                  <a:pos x="30" y="26"/>
                </a:cxn>
                <a:cxn ang="0">
                  <a:pos x="26" y="18"/>
                </a:cxn>
                <a:cxn ang="0">
                  <a:pos x="26" y="18"/>
                </a:cxn>
                <a:cxn ang="0">
                  <a:pos x="24" y="14"/>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8"/>
                  </a:lnTo>
                  <a:lnTo>
                    <a:pt x="26" y="18"/>
                  </a:lnTo>
                  <a:lnTo>
                    <a:pt x="24" y="14"/>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2" name="Freeform 73"/>
            <p:cNvSpPr/>
            <p:nvPr/>
          </p:nvSpPr>
          <p:spPr bwMode="auto">
            <a:xfrm>
              <a:off x="3252788" y="1417638"/>
              <a:ext cx="63500" cy="44450"/>
            </a:xfrm>
            <a:custGeom>
              <a:avLst/>
              <a:gdLst/>
              <a:ahLst/>
              <a:cxnLst>
                <a:cxn ang="0">
                  <a:pos x="4" y="14"/>
                </a:cxn>
                <a:cxn ang="0">
                  <a:pos x="4" y="14"/>
                </a:cxn>
                <a:cxn ang="0">
                  <a:pos x="16" y="20"/>
                </a:cxn>
                <a:cxn ang="0">
                  <a:pos x="16" y="20"/>
                </a:cxn>
                <a:cxn ang="0">
                  <a:pos x="40" y="28"/>
                </a:cxn>
                <a:cxn ang="0">
                  <a:pos x="40" y="28"/>
                </a:cxn>
                <a:cxn ang="0">
                  <a:pos x="34" y="16"/>
                </a:cxn>
                <a:cxn ang="0">
                  <a:pos x="34" y="16"/>
                </a:cxn>
                <a:cxn ang="0">
                  <a:pos x="32" y="12"/>
                </a:cxn>
                <a:cxn ang="0">
                  <a:pos x="28" y="10"/>
                </a:cxn>
                <a:cxn ang="0">
                  <a:pos x="28" y="10"/>
                </a:cxn>
                <a:cxn ang="0">
                  <a:pos x="0" y="0"/>
                </a:cxn>
                <a:cxn ang="0">
                  <a:pos x="0" y="0"/>
                </a:cxn>
                <a:cxn ang="0">
                  <a:pos x="0" y="8"/>
                </a:cxn>
                <a:cxn ang="0">
                  <a:pos x="2" y="12"/>
                </a:cxn>
                <a:cxn ang="0">
                  <a:pos x="4" y="14"/>
                </a:cxn>
                <a:cxn ang="0">
                  <a:pos x="4" y="14"/>
                </a:cxn>
              </a:cxnLst>
              <a:rect l="0" t="0" r="r" b="b"/>
              <a:pathLst>
                <a:path w="40" h="28">
                  <a:moveTo>
                    <a:pt x="4" y="14"/>
                  </a:moveTo>
                  <a:lnTo>
                    <a:pt x="4" y="14"/>
                  </a:lnTo>
                  <a:lnTo>
                    <a:pt x="16" y="20"/>
                  </a:lnTo>
                  <a:lnTo>
                    <a:pt x="16" y="20"/>
                  </a:lnTo>
                  <a:lnTo>
                    <a:pt x="40" y="28"/>
                  </a:lnTo>
                  <a:lnTo>
                    <a:pt x="40" y="28"/>
                  </a:lnTo>
                  <a:lnTo>
                    <a:pt x="34" y="16"/>
                  </a:lnTo>
                  <a:lnTo>
                    <a:pt x="34" y="16"/>
                  </a:lnTo>
                  <a:lnTo>
                    <a:pt x="32" y="12"/>
                  </a:lnTo>
                  <a:lnTo>
                    <a:pt x="28" y="10"/>
                  </a:lnTo>
                  <a:lnTo>
                    <a:pt x="28" y="10"/>
                  </a:lnTo>
                  <a:lnTo>
                    <a:pt x="0" y="0"/>
                  </a:lnTo>
                  <a:lnTo>
                    <a:pt x="0" y="0"/>
                  </a:lnTo>
                  <a:lnTo>
                    <a:pt x="0"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3" name="Freeform 74"/>
            <p:cNvSpPr/>
            <p:nvPr/>
          </p:nvSpPr>
          <p:spPr bwMode="auto">
            <a:xfrm>
              <a:off x="3259138" y="1446213"/>
              <a:ext cx="66675" cy="47625"/>
            </a:xfrm>
            <a:custGeom>
              <a:avLst/>
              <a:gdLst/>
              <a:ahLst/>
              <a:cxnLst>
                <a:cxn ang="0">
                  <a:pos x="42" y="30"/>
                </a:cxn>
                <a:cxn ang="0">
                  <a:pos x="42" y="30"/>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30"/>
                </a:cxn>
                <a:cxn ang="0">
                  <a:pos x="42" y="30"/>
                </a:cxn>
              </a:cxnLst>
              <a:rect l="0" t="0" r="r" b="b"/>
              <a:pathLst>
                <a:path w="42" h="30">
                  <a:moveTo>
                    <a:pt x="42" y="30"/>
                  </a:moveTo>
                  <a:lnTo>
                    <a:pt x="42" y="30"/>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30"/>
                  </a:lnTo>
                  <a:lnTo>
                    <a:pt x="42"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4" name="Freeform 75"/>
            <p:cNvSpPr/>
            <p:nvPr/>
          </p:nvSpPr>
          <p:spPr bwMode="auto">
            <a:xfrm>
              <a:off x="3132138" y="1303338"/>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5" name="Freeform 76"/>
            <p:cNvSpPr/>
            <p:nvPr/>
          </p:nvSpPr>
          <p:spPr bwMode="auto">
            <a:xfrm>
              <a:off x="3160713" y="1325563"/>
              <a:ext cx="28575" cy="63500"/>
            </a:xfrm>
            <a:custGeom>
              <a:avLst/>
              <a:gdLst/>
              <a:ahLst/>
              <a:cxnLst>
                <a:cxn ang="0">
                  <a:pos x="4" y="30"/>
                </a:cxn>
                <a:cxn ang="0">
                  <a:pos x="4" y="30"/>
                </a:cxn>
                <a:cxn ang="0">
                  <a:pos x="8" y="40"/>
                </a:cxn>
                <a:cxn ang="0">
                  <a:pos x="8" y="40"/>
                </a:cxn>
                <a:cxn ang="0">
                  <a:pos x="10" y="34"/>
                </a:cxn>
                <a:cxn ang="0">
                  <a:pos x="10" y="34"/>
                </a:cxn>
                <a:cxn ang="0">
                  <a:pos x="16" y="20"/>
                </a:cxn>
                <a:cxn ang="0">
                  <a:pos x="16" y="20"/>
                </a:cxn>
                <a:cxn ang="0">
                  <a:pos x="18" y="10"/>
                </a:cxn>
                <a:cxn ang="0">
                  <a:pos x="18" y="10"/>
                </a:cxn>
                <a:cxn ang="0">
                  <a:pos x="18" y="8"/>
                </a:cxn>
                <a:cxn ang="0">
                  <a:pos x="14" y="4"/>
                </a:cxn>
                <a:cxn ang="0">
                  <a:pos x="8" y="0"/>
                </a:cxn>
                <a:cxn ang="0">
                  <a:pos x="8" y="0"/>
                </a:cxn>
                <a:cxn ang="0">
                  <a:pos x="0" y="22"/>
                </a:cxn>
                <a:cxn ang="0">
                  <a:pos x="0" y="22"/>
                </a:cxn>
                <a:cxn ang="0">
                  <a:pos x="2" y="26"/>
                </a:cxn>
                <a:cxn ang="0">
                  <a:pos x="4" y="30"/>
                </a:cxn>
                <a:cxn ang="0">
                  <a:pos x="4" y="30"/>
                </a:cxn>
              </a:cxnLst>
              <a:rect l="0" t="0" r="r" b="b"/>
              <a:pathLst>
                <a:path w="18" h="40">
                  <a:moveTo>
                    <a:pt x="4" y="30"/>
                  </a:moveTo>
                  <a:lnTo>
                    <a:pt x="4" y="30"/>
                  </a:lnTo>
                  <a:lnTo>
                    <a:pt x="8" y="40"/>
                  </a:lnTo>
                  <a:lnTo>
                    <a:pt x="8" y="40"/>
                  </a:lnTo>
                  <a:lnTo>
                    <a:pt x="10" y="34"/>
                  </a:lnTo>
                  <a:lnTo>
                    <a:pt x="10" y="34"/>
                  </a:lnTo>
                  <a:lnTo>
                    <a:pt x="16" y="20"/>
                  </a:lnTo>
                  <a:lnTo>
                    <a:pt x="16" y="20"/>
                  </a:lnTo>
                  <a:lnTo>
                    <a:pt x="18" y="10"/>
                  </a:lnTo>
                  <a:lnTo>
                    <a:pt x="18" y="10"/>
                  </a:lnTo>
                  <a:lnTo>
                    <a:pt x="18" y="8"/>
                  </a:lnTo>
                  <a:lnTo>
                    <a:pt x="14" y="4"/>
                  </a:lnTo>
                  <a:lnTo>
                    <a:pt x="8" y="0"/>
                  </a:lnTo>
                  <a:lnTo>
                    <a:pt x="8" y="0"/>
                  </a:lnTo>
                  <a:lnTo>
                    <a:pt x="0" y="22"/>
                  </a:lnTo>
                  <a:lnTo>
                    <a:pt x="0" y="22"/>
                  </a:lnTo>
                  <a:lnTo>
                    <a:pt x="2" y="26"/>
                  </a:lnTo>
                  <a:lnTo>
                    <a:pt x="4" y="30"/>
                  </a:lnTo>
                  <a:lnTo>
                    <a:pt x="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6" name="Freeform 77"/>
            <p:cNvSpPr/>
            <p:nvPr/>
          </p:nvSpPr>
          <p:spPr bwMode="auto">
            <a:xfrm>
              <a:off x="3179763" y="1347788"/>
              <a:ext cx="28575" cy="76200"/>
            </a:xfrm>
            <a:custGeom>
              <a:avLst/>
              <a:gdLst/>
              <a:ahLst/>
              <a:cxnLst>
                <a:cxn ang="0">
                  <a:pos x="0" y="34"/>
                </a:cxn>
                <a:cxn ang="0">
                  <a:pos x="0" y="34"/>
                </a:cxn>
                <a:cxn ang="0">
                  <a:pos x="6" y="48"/>
                </a:cxn>
                <a:cxn ang="0">
                  <a:pos x="6" y="48"/>
                </a:cxn>
                <a:cxn ang="0">
                  <a:pos x="14" y="24"/>
                </a:cxn>
                <a:cxn ang="0">
                  <a:pos x="14" y="24"/>
                </a:cxn>
                <a:cxn ang="0">
                  <a:pos x="18" y="12"/>
                </a:cxn>
                <a:cxn ang="0">
                  <a:pos x="18" y="12"/>
                </a:cxn>
                <a:cxn ang="0">
                  <a:pos x="18" y="8"/>
                </a:cxn>
                <a:cxn ang="0">
                  <a:pos x="16" y="4"/>
                </a:cxn>
                <a:cxn ang="0">
                  <a:pos x="10" y="0"/>
                </a:cxn>
                <a:cxn ang="0">
                  <a:pos x="10" y="0"/>
                </a:cxn>
                <a:cxn ang="0">
                  <a:pos x="0" y="26"/>
                </a:cxn>
                <a:cxn ang="0">
                  <a:pos x="0" y="26"/>
                </a:cxn>
                <a:cxn ang="0">
                  <a:pos x="0" y="30"/>
                </a:cxn>
                <a:cxn ang="0">
                  <a:pos x="0" y="34"/>
                </a:cxn>
                <a:cxn ang="0">
                  <a:pos x="0" y="34"/>
                </a:cxn>
              </a:cxnLst>
              <a:rect l="0" t="0" r="r" b="b"/>
              <a:pathLst>
                <a:path w="18" h="48">
                  <a:moveTo>
                    <a:pt x="0" y="34"/>
                  </a:moveTo>
                  <a:lnTo>
                    <a:pt x="0" y="34"/>
                  </a:lnTo>
                  <a:lnTo>
                    <a:pt x="6" y="48"/>
                  </a:lnTo>
                  <a:lnTo>
                    <a:pt x="6" y="48"/>
                  </a:lnTo>
                  <a:lnTo>
                    <a:pt x="14" y="24"/>
                  </a:lnTo>
                  <a:lnTo>
                    <a:pt x="14" y="24"/>
                  </a:lnTo>
                  <a:lnTo>
                    <a:pt x="18" y="12"/>
                  </a:lnTo>
                  <a:lnTo>
                    <a:pt x="18" y="12"/>
                  </a:lnTo>
                  <a:lnTo>
                    <a:pt x="18" y="8"/>
                  </a:lnTo>
                  <a:lnTo>
                    <a:pt x="16" y="4"/>
                  </a:lnTo>
                  <a:lnTo>
                    <a:pt x="10" y="0"/>
                  </a:lnTo>
                  <a:lnTo>
                    <a:pt x="10" y="0"/>
                  </a:lnTo>
                  <a:lnTo>
                    <a:pt x="0" y="26"/>
                  </a:lnTo>
                  <a:lnTo>
                    <a:pt x="0" y="26"/>
                  </a:lnTo>
                  <a:lnTo>
                    <a:pt x="0" y="30"/>
                  </a:lnTo>
                  <a:lnTo>
                    <a:pt x="0" y="34"/>
                  </a:lnTo>
                  <a:lnTo>
                    <a:pt x="0"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7" name="Freeform 78"/>
            <p:cNvSpPr/>
            <p:nvPr/>
          </p:nvSpPr>
          <p:spPr bwMode="auto">
            <a:xfrm>
              <a:off x="3192463" y="1373188"/>
              <a:ext cx="28575" cy="79375"/>
            </a:xfrm>
            <a:custGeom>
              <a:avLst/>
              <a:gdLst/>
              <a:ahLst/>
              <a:cxnLst>
                <a:cxn ang="0">
                  <a:pos x="14" y="0"/>
                </a:cxn>
                <a:cxn ang="0">
                  <a:pos x="14" y="0"/>
                </a:cxn>
                <a:cxn ang="0">
                  <a:pos x="4" y="28"/>
                </a:cxn>
                <a:cxn ang="0">
                  <a:pos x="4" y="28"/>
                </a:cxn>
                <a:cxn ang="0">
                  <a:pos x="2" y="32"/>
                </a:cxn>
                <a:cxn ang="0">
                  <a:pos x="0" y="36"/>
                </a:cxn>
                <a:cxn ang="0">
                  <a:pos x="0" y="36"/>
                </a:cxn>
                <a:cxn ang="0">
                  <a:pos x="6" y="50"/>
                </a:cxn>
                <a:cxn ang="0">
                  <a:pos x="6" y="50"/>
                </a:cxn>
                <a:cxn ang="0">
                  <a:pos x="10" y="44"/>
                </a:cxn>
                <a:cxn ang="0">
                  <a:pos x="14" y="38"/>
                </a:cxn>
                <a:cxn ang="0">
                  <a:pos x="18" y="26"/>
                </a:cxn>
                <a:cxn ang="0">
                  <a:pos x="18" y="12"/>
                </a:cxn>
                <a:cxn ang="0">
                  <a:pos x="14" y="0"/>
                </a:cxn>
                <a:cxn ang="0">
                  <a:pos x="14" y="0"/>
                </a:cxn>
              </a:cxnLst>
              <a:rect l="0" t="0" r="r" b="b"/>
              <a:pathLst>
                <a:path w="18" h="50">
                  <a:moveTo>
                    <a:pt x="14" y="0"/>
                  </a:moveTo>
                  <a:lnTo>
                    <a:pt x="14" y="0"/>
                  </a:lnTo>
                  <a:lnTo>
                    <a:pt x="4" y="28"/>
                  </a:lnTo>
                  <a:lnTo>
                    <a:pt x="4" y="28"/>
                  </a:lnTo>
                  <a:lnTo>
                    <a:pt x="2" y="32"/>
                  </a:lnTo>
                  <a:lnTo>
                    <a:pt x="0" y="36"/>
                  </a:lnTo>
                  <a:lnTo>
                    <a:pt x="0" y="36"/>
                  </a:lnTo>
                  <a:lnTo>
                    <a:pt x="6" y="50"/>
                  </a:lnTo>
                  <a:lnTo>
                    <a:pt x="6" y="50"/>
                  </a:lnTo>
                  <a:lnTo>
                    <a:pt x="10" y="44"/>
                  </a:lnTo>
                  <a:lnTo>
                    <a:pt x="14" y="38"/>
                  </a:lnTo>
                  <a:lnTo>
                    <a:pt x="18" y="26"/>
                  </a:lnTo>
                  <a:lnTo>
                    <a:pt x="18" y="12"/>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8" name="Freeform 79"/>
            <p:cNvSpPr/>
            <p:nvPr/>
          </p:nvSpPr>
          <p:spPr bwMode="auto">
            <a:xfrm>
              <a:off x="3119438" y="1306513"/>
              <a:ext cx="28575" cy="50800"/>
            </a:xfrm>
            <a:custGeom>
              <a:avLst/>
              <a:gdLst/>
              <a:ahLst/>
              <a:cxnLst>
                <a:cxn ang="0">
                  <a:pos x="18" y="32"/>
                </a:cxn>
                <a:cxn ang="0">
                  <a:pos x="18" y="32"/>
                </a:cxn>
                <a:cxn ang="0">
                  <a:pos x="4" y="0"/>
                </a:cxn>
                <a:cxn ang="0">
                  <a:pos x="4" y="0"/>
                </a:cxn>
                <a:cxn ang="0">
                  <a:pos x="4" y="8"/>
                </a:cxn>
                <a:cxn ang="0">
                  <a:pos x="2" y="16"/>
                </a:cxn>
                <a:cxn ang="0">
                  <a:pos x="2" y="16"/>
                </a:cxn>
                <a:cxn ang="0">
                  <a:pos x="0" y="24"/>
                </a:cxn>
                <a:cxn ang="0">
                  <a:pos x="0" y="24"/>
                </a:cxn>
                <a:cxn ang="0">
                  <a:pos x="2" y="24"/>
                </a:cxn>
                <a:cxn ang="0">
                  <a:pos x="2" y="24"/>
                </a:cxn>
                <a:cxn ang="0">
                  <a:pos x="18" y="32"/>
                </a:cxn>
                <a:cxn ang="0">
                  <a:pos x="18" y="32"/>
                </a:cxn>
              </a:cxnLst>
              <a:rect l="0" t="0" r="r" b="b"/>
              <a:pathLst>
                <a:path w="18" h="32">
                  <a:moveTo>
                    <a:pt x="18" y="32"/>
                  </a:moveTo>
                  <a:lnTo>
                    <a:pt x="18" y="32"/>
                  </a:lnTo>
                  <a:lnTo>
                    <a:pt x="4" y="0"/>
                  </a:lnTo>
                  <a:lnTo>
                    <a:pt x="4" y="0"/>
                  </a:lnTo>
                  <a:lnTo>
                    <a:pt x="4" y="8"/>
                  </a:lnTo>
                  <a:lnTo>
                    <a:pt x="2" y="16"/>
                  </a:lnTo>
                  <a:lnTo>
                    <a:pt x="2" y="16"/>
                  </a:lnTo>
                  <a:lnTo>
                    <a:pt x="0" y="24"/>
                  </a:lnTo>
                  <a:lnTo>
                    <a:pt x="0" y="24"/>
                  </a:lnTo>
                  <a:lnTo>
                    <a:pt x="2" y="24"/>
                  </a:lnTo>
                  <a:lnTo>
                    <a:pt x="2" y="24"/>
                  </a:lnTo>
                  <a:lnTo>
                    <a:pt x="18" y="32"/>
                  </a:lnTo>
                  <a:lnTo>
                    <a:pt x="18"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9" name="Freeform 80"/>
            <p:cNvSpPr/>
            <p:nvPr/>
          </p:nvSpPr>
          <p:spPr bwMode="auto">
            <a:xfrm>
              <a:off x="3116263" y="1350963"/>
              <a:ext cx="47625" cy="41275"/>
            </a:xfrm>
            <a:custGeom>
              <a:avLst/>
              <a:gdLst/>
              <a:ahLst/>
              <a:cxnLst>
                <a:cxn ang="0">
                  <a:pos x="10" y="18"/>
                </a:cxn>
                <a:cxn ang="0">
                  <a:pos x="10" y="18"/>
                </a:cxn>
                <a:cxn ang="0">
                  <a:pos x="24" y="24"/>
                </a:cxn>
                <a:cxn ang="0">
                  <a:pos x="24" y="24"/>
                </a:cxn>
                <a:cxn ang="0">
                  <a:pos x="30" y="26"/>
                </a:cxn>
                <a:cxn ang="0">
                  <a:pos x="30" y="26"/>
                </a:cxn>
                <a:cxn ang="0">
                  <a:pos x="26" y="16"/>
                </a:cxn>
                <a:cxn ang="0">
                  <a:pos x="26" y="16"/>
                </a:cxn>
                <a:cxn ang="0">
                  <a:pos x="24" y="12"/>
                </a:cxn>
                <a:cxn ang="0">
                  <a:pos x="22" y="10"/>
                </a:cxn>
                <a:cxn ang="0">
                  <a:pos x="22" y="10"/>
                </a:cxn>
                <a:cxn ang="0">
                  <a:pos x="0" y="0"/>
                </a:cxn>
                <a:cxn ang="0">
                  <a:pos x="0"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6"/>
                  </a:lnTo>
                  <a:lnTo>
                    <a:pt x="26" y="16"/>
                  </a:lnTo>
                  <a:lnTo>
                    <a:pt x="24" y="12"/>
                  </a:lnTo>
                  <a:lnTo>
                    <a:pt x="22" y="10"/>
                  </a:lnTo>
                  <a:lnTo>
                    <a:pt x="22" y="10"/>
                  </a:lnTo>
                  <a:lnTo>
                    <a:pt x="0" y="0"/>
                  </a:lnTo>
                  <a:lnTo>
                    <a:pt x="0"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0" name="Freeform 81"/>
            <p:cNvSpPr/>
            <p:nvPr/>
          </p:nvSpPr>
          <p:spPr bwMode="auto">
            <a:xfrm>
              <a:off x="3116263" y="1382713"/>
              <a:ext cx="60325" cy="44450"/>
            </a:xfrm>
            <a:custGeom>
              <a:avLst/>
              <a:gdLst/>
              <a:ahLst/>
              <a:cxnLst>
                <a:cxn ang="0">
                  <a:pos x="26" y="10"/>
                </a:cxn>
                <a:cxn ang="0">
                  <a:pos x="26" y="10"/>
                </a:cxn>
                <a:cxn ang="0">
                  <a:pos x="0" y="0"/>
                </a:cxn>
                <a:cxn ang="0">
                  <a:pos x="0" y="0"/>
                </a:cxn>
                <a:cxn ang="0">
                  <a:pos x="0" y="8"/>
                </a:cxn>
                <a:cxn ang="0">
                  <a:pos x="2" y="12"/>
                </a:cxn>
                <a:cxn ang="0">
                  <a:pos x="4" y="14"/>
                </a:cxn>
                <a:cxn ang="0">
                  <a:pos x="4" y="14"/>
                </a:cxn>
                <a:cxn ang="0">
                  <a:pos x="16" y="18"/>
                </a:cxn>
                <a:cxn ang="0">
                  <a:pos x="16" y="18"/>
                </a:cxn>
                <a:cxn ang="0">
                  <a:pos x="38" y="28"/>
                </a:cxn>
                <a:cxn ang="0">
                  <a:pos x="38" y="28"/>
                </a:cxn>
                <a:cxn ang="0">
                  <a:pos x="34" y="16"/>
                </a:cxn>
                <a:cxn ang="0">
                  <a:pos x="34" y="16"/>
                </a:cxn>
                <a:cxn ang="0">
                  <a:pos x="30" y="12"/>
                </a:cxn>
                <a:cxn ang="0">
                  <a:pos x="26" y="10"/>
                </a:cxn>
                <a:cxn ang="0">
                  <a:pos x="26" y="10"/>
                </a:cxn>
              </a:cxnLst>
              <a:rect l="0" t="0" r="r" b="b"/>
              <a:pathLst>
                <a:path w="38" h="28">
                  <a:moveTo>
                    <a:pt x="26" y="10"/>
                  </a:moveTo>
                  <a:lnTo>
                    <a:pt x="26" y="10"/>
                  </a:lnTo>
                  <a:lnTo>
                    <a:pt x="0" y="0"/>
                  </a:lnTo>
                  <a:lnTo>
                    <a:pt x="0" y="0"/>
                  </a:lnTo>
                  <a:lnTo>
                    <a:pt x="0" y="8"/>
                  </a:lnTo>
                  <a:lnTo>
                    <a:pt x="2" y="12"/>
                  </a:lnTo>
                  <a:lnTo>
                    <a:pt x="4" y="14"/>
                  </a:lnTo>
                  <a:lnTo>
                    <a:pt x="4" y="14"/>
                  </a:lnTo>
                  <a:lnTo>
                    <a:pt x="16" y="18"/>
                  </a:lnTo>
                  <a:lnTo>
                    <a:pt x="16" y="18"/>
                  </a:lnTo>
                  <a:lnTo>
                    <a:pt x="38" y="28"/>
                  </a:lnTo>
                  <a:lnTo>
                    <a:pt x="38" y="28"/>
                  </a:lnTo>
                  <a:lnTo>
                    <a:pt x="34" y="16"/>
                  </a:lnTo>
                  <a:lnTo>
                    <a:pt x="34" y="16"/>
                  </a:lnTo>
                  <a:lnTo>
                    <a:pt x="30" y="12"/>
                  </a:lnTo>
                  <a:lnTo>
                    <a:pt x="26" y="10"/>
                  </a:lnTo>
                  <a:lnTo>
                    <a:pt x="2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1" name="Freeform 82"/>
            <p:cNvSpPr/>
            <p:nvPr/>
          </p:nvSpPr>
          <p:spPr bwMode="auto">
            <a:xfrm>
              <a:off x="3122613" y="1411288"/>
              <a:ext cx="66675" cy="44450"/>
            </a:xfrm>
            <a:custGeom>
              <a:avLst/>
              <a:gdLst/>
              <a:ahLst/>
              <a:cxnLst>
                <a:cxn ang="0">
                  <a:pos x="42" y="28"/>
                </a:cxn>
                <a:cxn ang="0">
                  <a:pos x="42" y="28"/>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28"/>
                </a:cxn>
                <a:cxn ang="0">
                  <a:pos x="42" y="28"/>
                </a:cxn>
              </a:cxnLst>
              <a:rect l="0" t="0" r="r" b="b"/>
              <a:pathLst>
                <a:path w="42" h="28">
                  <a:moveTo>
                    <a:pt x="42" y="28"/>
                  </a:moveTo>
                  <a:lnTo>
                    <a:pt x="42" y="28"/>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2" name="Freeform 83"/>
            <p:cNvSpPr/>
            <p:nvPr/>
          </p:nvSpPr>
          <p:spPr bwMode="auto">
            <a:xfrm>
              <a:off x="3630613" y="1160463"/>
              <a:ext cx="31750" cy="50800"/>
            </a:xfrm>
            <a:custGeom>
              <a:avLst/>
              <a:gdLst/>
              <a:ahLst/>
              <a:cxnLst>
                <a:cxn ang="0">
                  <a:pos x="20" y="14"/>
                </a:cxn>
                <a:cxn ang="0">
                  <a:pos x="20" y="14"/>
                </a:cxn>
                <a:cxn ang="0">
                  <a:pos x="20" y="12"/>
                </a:cxn>
                <a:cxn ang="0">
                  <a:pos x="20" y="12"/>
                </a:cxn>
                <a:cxn ang="0">
                  <a:pos x="14" y="8"/>
                </a:cxn>
                <a:cxn ang="0">
                  <a:pos x="14" y="8"/>
                </a:cxn>
                <a:cxn ang="0">
                  <a:pos x="6" y="4"/>
                </a:cxn>
                <a:cxn ang="0">
                  <a:pos x="0" y="0"/>
                </a:cxn>
                <a:cxn ang="0">
                  <a:pos x="0" y="0"/>
                </a:cxn>
                <a:cxn ang="0">
                  <a:pos x="14" y="32"/>
                </a:cxn>
                <a:cxn ang="0">
                  <a:pos x="14" y="32"/>
                </a:cxn>
                <a:cxn ang="0">
                  <a:pos x="20" y="14"/>
                </a:cxn>
                <a:cxn ang="0">
                  <a:pos x="20" y="14"/>
                </a:cxn>
              </a:cxnLst>
              <a:rect l="0" t="0" r="r" b="b"/>
              <a:pathLst>
                <a:path w="20" h="32">
                  <a:moveTo>
                    <a:pt x="20" y="14"/>
                  </a:moveTo>
                  <a:lnTo>
                    <a:pt x="20" y="14"/>
                  </a:lnTo>
                  <a:lnTo>
                    <a:pt x="20" y="12"/>
                  </a:lnTo>
                  <a:lnTo>
                    <a:pt x="20" y="12"/>
                  </a:lnTo>
                  <a:lnTo>
                    <a:pt x="14" y="8"/>
                  </a:lnTo>
                  <a:lnTo>
                    <a:pt x="14" y="8"/>
                  </a:lnTo>
                  <a:lnTo>
                    <a:pt x="6" y="4"/>
                  </a:lnTo>
                  <a:lnTo>
                    <a:pt x="0" y="0"/>
                  </a:lnTo>
                  <a:lnTo>
                    <a:pt x="0" y="0"/>
                  </a:lnTo>
                  <a:lnTo>
                    <a:pt x="14" y="32"/>
                  </a:lnTo>
                  <a:lnTo>
                    <a:pt x="14" y="32"/>
                  </a:lnTo>
                  <a:lnTo>
                    <a:pt x="20" y="14"/>
                  </a:lnTo>
                  <a:lnTo>
                    <a:pt x="2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3" name="Freeform 84"/>
            <p:cNvSpPr/>
            <p:nvPr/>
          </p:nvSpPr>
          <p:spPr bwMode="auto">
            <a:xfrm>
              <a:off x="3656013" y="1182688"/>
              <a:ext cx="31750" cy="63500"/>
            </a:xfrm>
            <a:custGeom>
              <a:avLst/>
              <a:gdLst/>
              <a:ahLst/>
              <a:cxnLst>
                <a:cxn ang="0">
                  <a:pos x="8" y="0"/>
                </a:cxn>
                <a:cxn ang="0">
                  <a:pos x="8" y="0"/>
                </a:cxn>
                <a:cxn ang="0">
                  <a:pos x="0" y="22"/>
                </a:cxn>
                <a:cxn ang="0">
                  <a:pos x="0" y="22"/>
                </a:cxn>
                <a:cxn ang="0">
                  <a:pos x="2" y="26"/>
                </a:cxn>
                <a:cxn ang="0">
                  <a:pos x="4" y="30"/>
                </a:cxn>
                <a:cxn ang="0">
                  <a:pos x="4" y="30"/>
                </a:cxn>
                <a:cxn ang="0">
                  <a:pos x="8" y="40"/>
                </a:cxn>
                <a:cxn ang="0">
                  <a:pos x="8" y="40"/>
                </a:cxn>
                <a:cxn ang="0">
                  <a:pos x="10" y="32"/>
                </a:cxn>
                <a:cxn ang="0">
                  <a:pos x="10" y="32"/>
                </a:cxn>
                <a:cxn ang="0">
                  <a:pos x="16" y="20"/>
                </a:cxn>
                <a:cxn ang="0">
                  <a:pos x="16" y="20"/>
                </a:cxn>
                <a:cxn ang="0">
                  <a:pos x="20" y="10"/>
                </a:cxn>
                <a:cxn ang="0">
                  <a:pos x="20" y="10"/>
                </a:cxn>
                <a:cxn ang="0">
                  <a:pos x="18" y="8"/>
                </a:cxn>
                <a:cxn ang="0">
                  <a:pos x="14" y="4"/>
                </a:cxn>
                <a:cxn ang="0">
                  <a:pos x="8" y="0"/>
                </a:cxn>
                <a:cxn ang="0">
                  <a:pos x="8" y="0"/>
                </a:cxn>
              </a:cxnLst>
              <a:rect l="0" t="0" r="r" b="b"/>
              <a:pathLst>
                <a:path w="20" h="40">
                  <a:moveTo>
                    <a:pt x="8" y="0"/>
                  </a:moveTo>
                  <a:lnTo>
                    <a:pt x="8" y="0"/>
                  </a:lnTo>
                  <a:lnTo>
                    <a:pt x="0" y="22"/>
                  </a:lnTo>
                  <a:lnTo>
                    <a:pt x="0" y="22"/>
                  </a:lnTo>
                  <a:lnTo>
                    <a:pt x="2" y="26"/>
                  </a:lnTo>
                  <a:lnTo>
                    <a:pt x="4" y="30"/>
                  </a:lnTo>
                  <a:lnTo>
                    <a:pt x="4" y="30"/>
                  </a:lnTo>
                  <a:lnTo>
                    <a:pt x="8" y="40"/>
                  </a:lnTo>
                  <a:lnTo>
                    <a:pt x="8" y="40"/>
                  </a:lnTo>
                  <a:lnTo>
                    <a:pt x="10" y="32"/>
                  </a:lnTo>
                  <a:lnTo>
                    <a:pt x="10" y="32"/>
                  </a:lnTo>
                  <a:lnTo>
                    <a:pt x="16" y="20"/>
                  </a:lnTo>
                  <a:lnTo>
                    <a:pt x="16" y="20"/>
                  </a:lnTo>
                  <a:lnTo>
                    <a:pt x="20" y="10"/>
                  </a:lnTo>
                  <a:lnTo>
                    <a:pt x="20" y="10"/>
                  </a:lnTo>
                  <a:lnTo>
                    <a:pt x="18" y="8"/>
                  </a:lnTo>
                  <a:lnTo>
                    <a:pt x="14" y="4"/>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4" name="Freeform 85"/>
            <p:cNvSpPr/>
            <p:nvPr/>
          </p:nvSpPr>
          <p:spPr bwMode="auto">
            <a:xfrm>
              <a:off x="3675063" y="1201738"/>
              <a:ext cx="28575" cy="76200"/>
            </a:xfrm>
            <a:custGeom>
              <a:avLst/>
              <a:gdLst/>
              <a:ahLst/>
              <a:cxnLst>
                <a:cxn ang="0">
                  <a:pos x="2" y="28"/>
                </a:cxn>
                <a:cxn ang="0">
                  <a:pos x="2" y="28"/>
                </a:cxn>
                <a:cxn ang="0">
                  <a:pos x="0" y="32"/>
                </a:cxn>
                <a:cxn ang="0">
                  <a:pos x="0" y="36"/>
                </a:cxn>
                <a:cxn ang="0">
                  <a:pos x="0" y="36"/>
                </a:cxn>
                <a:cxn ang="0">
                  <a:pos x="6" y="48"/>
                </a:cxn>
                <a:cxn ang="0">
                  <a:pos x="6" y="48"/>
                </a:cxn>
                <a:cxn ang="0">
                  <a:pos x="14" y="26"/>
                </a:cxn>
                <a:cxn ang="0">
                  <a:pos x="14" y="26"/>
                </a:cxn>
                <a:cxn ang="0">
                  <a:pos x="18" y="14"/>
                </a:cxn>
                <a:cxn ang="0">
                  <a:pos x="18" y="14"/>
                </a:cxn>
                <a:cxn ang="0">
                  <a:pos x="18" y="10"/>
                </a:cxn>
                <a:cxn ang="0">
                  <a:pos x="16" y="6"/>
                </a:cxn>
                <a:cxn ang="0">
                  <a:pos x="12" y="0"/>
                </a:cxn>
                <a:cxn ang="0">
                  <a:pos x="12" y="0"/>
                </a:cxn>
                <a:cxn ang="0">
                  <a:pos x="2" y="28"/>
                </a:cxn>
                <a:cxn ang="0">
                  <a:pos x="2" y="28"/>
                </a:cxn>
              </a:cxnLst>
              <a:rect l="0" t="0" r="r" b="b"/>
              <a:pathLst>
                <a:path w="18" h="48">
                  <a:moveTo>
                    <a:pt x="2" y="28"/>
                  </a:moveTo>
                  <a:lnTo>
                    <a:pt x="2" y="28"/>
                  </a:lnTo>
                  <a:lnTo>
                    <a:pt x="0" y="32"/>
                  </a:lnTo>
                  <a:lnTo>
                    <a:pt x="0" y="36"/>
                  </a:lnTo>
                  <a:lnTo>
                    <a:pt x="0" y="36"/>
                  </a:lnTo>
                  <a:lnTo>
                    <a:pt x="6" y="48"/>
                  </a:lnTo>
                  <a:lnTo>
                    <a:pt x="6" y="48"/>
                  </a:lnTo>
                  <a:lnTo>
                    <a:pt x="14" y="26"/>
                  </a:lnTo>
                  <a:lnTo>
                    <a:pt x="14" y="26"/>
                  </a:lnTo>
                  <a:lnTo>
                    <a:pt x="18" y="14"/>
                  </a:lnTo>
                  <a:lnTo>
                    <a:pt x="18" y="14"/>
                  </a:lnTo>
                  <a:lnTo>
                    <a:pt x="18" y="10"/>
                  </a:lnTo>
                  <a:lnTo>
                    <a:pt x="16" y="6"/>
                  </a:lnTo>
                  <a:lnTo>
                    <a:pt x="12" y="0"/>
                  </a:lnTo>
                  <a:lnTo>
                    <a:pt x="12" y="0"/>
                  </a:lnTo>
                  <a:lnTo>
                    <a:pt x="2" y="28"/>
                  </a:lnTo>
                  <a:lnTo>
                    <a:pt x="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5" name="Freeform 86"/>
            <p:cNvSpPr/>
            <p:nvPr/>
          </p:nvSpPr>
          <p:spPr bwMode="auto">
            <a:xfrm>
              <a:off x="3690938" y="1230313"/>
              <a:ext cx="25400" cy="79375"/>
            </a:xfrm>
            <a:custGeom>
              <a:avLst/>
              <a:gdLst/>
              <a:ahLst/>
              <a:cxnLst>
                <a:cxn ang="0">
                  <a:pos x="0" y="36"/>
                </a:cxn>
                <a:cxn ang="0">
                  <a:pos x="0" y="36"/>
                </a:cxn>
                <a:cxn ang="0">
                  <a:pos x="6" y="50"/>
                </a:cxn>
                <a:cxn ang="0">
                  <a:pos x="6" y="50"/>
                </a:cxn>
                <a:cxn ang="0">
                  <a:pos x="10" y="44"/>
                </a:cxn>
                <a:cxn ang="0">
                  <a:pos x="12" y="38"/>
                </a:cxn>
                <a:cxn ang="0">
                  <a:pos x="16" y="26"/>
                </a:cxn>
                <a:cxn ang="0">
                  <a:pos x="16" y="12"/>
                </a:cxn>
                <a:cxn ang="0">
                  <a:pos x="12" y="0"/>
                </a:cxn>
                <a:cxn ang="0">
                  <a:pos x="12" y="0"/>
                </a:cxn>
                <a:cxn ang="0">
                  <a:pos x="2" y="28"/>
                </a:cxn>
                <a:cxn ang="0">
                  <a:pos x="2" y="28"/>
                </a:cxn>
                <a:cxn ang="0">
                  <a:pos x="0" y="32"/>
                </a:cxn>
                <a:cxn ang="0">
                  <a:pos x="0" y="36"/>
                </a:cxn>
                <a:cxn ang="0">
                  <a:pos x="0" y="36"/>
                </a:cxn>
              </a:cxnLst>
              <a:rect l="0" t="0" r="r" b="b"/>
              <a:pathLst>
                <a:path w="16" h="50">
                  <a:moveTo>
                    <a:pt x="0" y="36"/>
                  </a:moveTo>
                  <a:lnTo>
                    <a:pt x="0" y="36"/>
                  </a:lnTo>
                  <a:lnTo>
                    <a:pt x="6" y="50"/>
                  </a:lnTo>
                  <a:lnTo>
                    <a:pt x="6" y="50"/>
                  </a:lnTo>
                  <a:lnTo>
                    <a:pt x="10" y="44"/>
                  </a:lnTo>
                  <a:lnTo>
                    <a:pt x="12" y="38"/>
                  </a:lnTo>
                  <a:lnTo>
                    <a:pt x="16" y="26"/>
                  </a:lnTo>
                  <a:lnTo>
                    <a:pt x="16" y="12"/>
                  </a:lnTo>
                  <a:lnTo>
                    <a:pt x="12" y="0"/>
                  </a:lnTo>
                  <a:lnTo>
                    <a:pt x="12" y="0"/>
                  </a:lnTo>
                  <a:lnTo>
                    <a:pt x="2" y="28"/>
                  </a:lnTo>
                  <a:lnTo>
                    <a:pt x="2" y="28"/>
                  </a:lnTo>
                  <a:lnTo>
                    <a:pt x="0" y="32"/>
                  </a:lnTo>
                  <a:lnTo>
                    <a:pt x="0" y="36"/>
                  </a:lnTo>
                  <a:lnTo>
                    <a:pt x="0"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6" name="Freeform 87"/>
            <p:cNvSpPr/>
            <p:nvPr/>
          </p:nvSpPr>
          <p:spPr bwMode="auto">
            <a:xfrm>
              <a:off x="3614738" y="1163638"/>
              <a:ext cx="31750" cy="50800"/>
            </a:xfrm>
            <a:custGeom>
              <a:avLst/>
              <a:gdLst/>
              <a:ahLst/>
              <a:cxnLst>
                <a:cxn ang="0">
                  <a:pos x="2" y="14"/>
                </a:cxn>
                <a:cxn ang="0">
                  <a:pos x="2" y="14"/>
                </a:cxn>
                <a:cxn ang="0">
                  <a:pos x="0" y="24"/>
                </a:cxn>
                <a:cxn ang="0">
                  <a:pos x="0" y="24"/>
                </a:cxn>
                <a:cxn ang="0">
                  <a:pos x="2" y="24"/>
                </a:cxn>
                <a:cxn ang="0">
                  <a:pos x="2" y="24"/>
                </a:cxn>
                <a:cxn ang="0">
                  <a:pos x="20" y="32"/>
                </a:cxn>
                <a:cxn ang="0">
                  <a:pos x="20" y="32"/>
                </a:cxn>
                <a:cxn ang="0">
                  <a:pos x="6" y="0"/>
                </a:cxn>
                <a:cxn ang="0">
                  <a:pos x="6" y="0"/>
                </a:cxn>
                <a:cxn ang="0">
                  <a:pos x="4" y="8"/>
                </a:cxn>
                <a:cxn ang="0">
                  <a:pos x="2" y="14"/>
                </a:cxn>
                <a:cxn ang="0">
                  <a:pos x="2" y="14"/>
                </a:cxn>
              </a:cxnLst>
              <a:rect l="0" t="0" r="r" b="b"/>
              <a:pathLst>
                <a:path w="20" h="32">
                  <a:moveTo>
                    <a:pt x="2" y="14"/>
                  </a:moveTo>
                  <a:lnTo>
                    <a:pt x="2" y="14"/>
                  </a:lnTo>
                  <a:lnTo>
                    <a:pt x="0" y="24"/>
                  </a:lnTo>
                  <a:lnTo>
                    <a:pt x="0" y="24"/>
                  </a:lnTo>
                  <a:lnTo>
                    <a:pt x="2" y="24"/>
                  </a:lnTo>
                  <a:lnTo>
                    <a:pt x="2" y="24"/>
                  </a:lnTo>
                  <a:lnTo>
                    <a:pt x="20" y="32"/>
                  </a:lnTo>
                  <a:lnTo>
                    <a:pt x="20" y="32"/>
                  </a:lnTo>
                  <a:lnTo>
                    <a:pt x="6" y="0"/>
                  </a:lnTo>
                  <a:lnTo>
                    <a:pt x="6" y="0"/>
                  </a:lnTo>
                  <a:lnTo>
                    <a:pt x="4" y="8"/>
                  </a:lnTo>
                  <a:lnTo>
                    <a:pt x="2" y="14"/>
                  </a:lnTo>
                  <a:lnTo>
                    <a:pt x="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7" name="Freeform 88"/>
            <p:cNvSpPr/>
            <p:nvPr/>
          </p:nvSpPr>
          <p:spPr bwMode="auto">
            <a:xfrm>
              <a:off x="3611563" y="1208088"/>
              <a:ext cx="47625" cy="41275"/>
            </a:xfrm>
            <a:custGeom>
              <a:avLst/>
              <a:gdLst/>
              <a:ahLst/>
              <a:cxnLst>
                <a:cxn ang="0">
                  <a:pos x="10" y="18"/>
                </a:cxn>
                <a:cxn ang="0">
                  <a:pos x="10" y="18"/>
                </a:cxn>
                <a:cxn ang="0">
                  <a:pos x="24" y="24"/>
                </a:cxn>
                <a:cxn ang="0">
                  <a:pos x="24" y="24"/>
                </a:cxn>
                <a:cxn ang="0">
                  <a:pos x="30" y="26"/>
                </a:cxn>
                <a:cxn ang="0">
                  <a:pos x="30" y="26"/>
                </a:cxn>
                <a:cxn ang="0">
                  <a:pos x="26" y="16"/>
                </a:cxn>
                <a:cxn ang="0">
                  <a:pos x="26" y="16"/>
                </a:cxn>
                <a:cxn ang="0">
                  <a:pos x="24" y="12"/>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6"/>
                  </a:lnTo>
                  <a:lnTo>
                    <a:pt x="26" y="16"/>
                  </a:lnTo>
                  <a:lnTo>
                    <a:pt x="24" y="12"/>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8" name="Freeform 89"/>
            <p:cNvSpPr/>
            <p:nvPr/>
          </p:nvSpPr>
          <p:spPr bwMode="auto">
            <a:xfrm>
              <a:off x="3611563" y="1239838"/>
              <a:ext cx="63500" cy="44450"/>
            </a:xfrm>
            <a:custGeom>
              <a:avLst/>
              <a:gdLst/>
              <a:ahLst/>
              <a:cxnLst>
                <a:cxn ang="0">
                  <a:pos x="4" y="14"/>
                </a:cxn>
                <a:cxn ang="0">
                  <a:pos x="4" y="14"/>
                </a:cxn>
                <a:cxn ang="0">
                  <a:pos x="16" y="18"/>
                </a:cxn>
                <a:cxn ang="0">
                  <a:pos x="16" y="18"/>
                </a:cxn>
                <a:cxn ang="0">
                  <a:pos x="40" y="28"/>
                </a:cxn>
                <a:cxn ang="0">
                  <a:pos x="40" y="28"/>
                </a:cxn>
                <a:cxn ang="0">
                  <a:pos x="34" y="14"/>
                </a:cxn>
                <a:cxn ang="0">
                  <a:pos x="34" y="14"/>
                </a:cxn>
                <a:cxn ang="0">
                  <a:pos x="32" y="12"/>
                </a:cxn>
                <a:cxn ang="0">
                  <a:pos x="28" y="10"/>
                </a:cxn>
                <a:cxn ang="0">
                  <a:pos x="28" y="10"/>
                </a:cxn>
                <a:cxn ang="0">
                  <a:pos x="0" y="0"/>
                </a:cxn>
                <a:cxn ang="0">
                  <a:pos x="0" y="0"/>
                </a:cxn>
                <a:cxn ang="0">
                  <a:pos x="2" y="8"/>
                </a:cxn>
                <a:cxn ang="0">
                  <a:pos x="2" y="12"/>
                </a:cxn>
                <a:cxn ang="0">
                  <a:pos x="4" y="14"/>
                </a:cxn>
                <a:cxn ang="0">
                  <a:pos x="4" y="14"/>
                </a:cxn>
              </a:cxnLst>
              <a:rect l="0" t="0" r="r" b="b"/>
              <a:pathLst>
                <a:path w="40" h="28">
                  <a:moveTo>
                    <a:pt x="4" y="14"/>
                  </a:moveTo>
                  <a:lnTo>
                    <a:pt x="4" y="14"/>
                  </a:lnTo>
                  <a:lnTo>
                    <a:pt x="16" y="18"/>
                  </a:lnTo>
                  <a:lnTo>
                    <a:pt x="16" y="18"/>
                  </a:lnTo>
                  <a:lnTo>
                    <a:pt x="40" y="28"/>
                  </a:lnTo>
                  <a:lnTo>
                    <a:pt x="40" y="28"/>
                  </a:lnTo>
                  <a:lnTo>
                    <a:pt x="34" y="14"/>
                  </a:lnTo>
                  <a:lnTo>
                    <a:pt x="34" y="14"/>
                  </a:lnTo>
                  <a:lnTo>
                    <a:pt x="32" y="12"/>
                  </a:lnTo>
                  <a:lnTo>
                    <a:pt x="28" y="10"/>
                  </a:lnTo>
                  <a:lnTo>
                    <a:pt x="28" y="10"/>
                  </a:lnTo>
                  <a:lnTo>
                    <a:pt x="0" y="0"/>
                  </a:lnTo>
                  <a:lnTo>
                    <a:pt x="0" y="0"/>
                  </a:lnTo>
                  <a:lnTo>
                    <a:pt x="2"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9" name="Freeform 90"/>
            <p:cNvSpPr/>
            <p:nvPr/>
          </p:nvSpPr>
          <p:spPr bwMode="auto">
            <a:xfrm>
              <a:off x="3621088" y="1268413"/>
              <a:ext cx="66675" cy="44450"/>
            </a:xfrm>
            <a:custGeom>
              <a:avLst/>
              <a:gdLst/>
              <a:ahLst/>
              <a:cxnLst>
                <a:cxn ang="0">
                  <a:pos x="42" y="28"/>
                </a:cxn>
                <a:cxn ang="0">
                  <a:pos x="42" y="28"/>
                </a:cxn>
                <a:cxn ang="0">
                  <a:pos x="36" y="16"/>
                </a:cxn>
                <a:cxn ang="0">
                  <a:pos x="36" y="16"/>
                </a:cxn>
                <a:cxn ang="0">
                  <a:pos x="32" y="14"/>
                </a:cxn>
                <a:cxn ang="0">
                  <a:pos x="28" y="12"/>
                </a:cxn>
                <a:cxn ang="0">
                  <a:pos x="28" y="12"/>
                </a:cxn>
                <a:cxn ang="0">
                  <a:pos x="0" y="0"/>
                </a:cxn>
                <a:cxn ang="0">
                  <a:pos x="0" y="0"/>
                </a:cxn>
                <a:cxn ang="0">
                  <a:pos x="6" y="12"/>
                </a:cxn>
                <a:cxn ang="0">
                  <a:pos x="16" y="22"/>
                </a:cxn>
                <a:cxn ang="0">
                  <a:pos x="28" y="28"/>
                </a:cxn>
                <a:cxn ang="0">
                  <a:pos x="34" y="28"/>
                </a:cxn>
                <a:cxn ang="0">
                  <a:pos x="42" y="28"/>
                </a:cxn>
                <a:cxn ang="0">
                  <a:pos x="42" y="28"/>
                </a:cxn>
              </a:cxnLst>
              <a:rect l="0" t="0" r="r" b="b"/>
              <a:pathLst>
                <a:path w="42" h="28">
                  <a:moveTo>
                    <a:pt x="42" y="28"/>
                  </a:moveTo>
                  <a:lnTo>
                    <a:pt x="42" y="28"/>
                  </a:lnTo>
                  <a:lnTo>
                    <a:pt x="36" y="16"/>
                  </a:lnTo>
                  <a:lnTo>
                    <a:pt x="36" y="16"/>
                  </a:lnTo>
                  <a:lnTo>
                    <a:pt x="32" y="14"/>
                  </a:lnTo>
                  <a:lnTo>
                    <a:pt x="28" y="12"/>
                  </a:lnTo>
                  <a:lnTo>
                    <a:pt x="28" y="12"/>
                  </a:lnTo>
                  <a:lnTo>
                    <a:pt x="0" y="0"/>
                  </a:lnTo>
                  <a:lnTo>
                    <a:pt x="0" y="0"/>
                  </a:lnTo>
                  <a:lnTo>
                    <a:pt x="6" y="12"/>
                  </a:lnTo>
                  <a:lnTo>
                    <a:pt x="16" y="22"/>
                  </a:lnTo>
                  <a:lnTo>
                    <a:pt x="28" y="28"/>
                  </a:lnTo>
                  <a:lnTo>
                    <a:pt x="34"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0" name="Freeform 91"/>
            <p:cNvSpPr/>
            <p:nvPr/>
          </p:nvSpPr>
          <p:spPr bwMode="auto">
            <a:xfrm>
              <a:off x="3484563" y="1106488"/>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1" name="Freeform 92"/>
            <p:cNvSpPr/>
            <p:nvPr/>
          </p:nvSpPr>
          <p:spPr bwMode="auto">
            <a:xfrm>
              <a:off x="3513138" y="1128713"/>
              <a:ext cx="28575" cy="63500"/>
            </a:xfrm>
            <a:custGeom>
              <a:avLst/>
              <a:gdLst/>
              <a:ahLst/>
              <a:cxnLst>
                <a:cxn ang="0">
                  <a:pos x="8" y="40"/>
                </a:cxn>
                <a:cxn ang="0">
                  <a:pos x="8" y="40"/>
                </a:cxn>
                <a:cxn ang="0">
                  <a:pos x="10" y="34"/>
                </a:cxn>
                <a:cxn ang="0">
                  <a:pos x="10" y="34"/>
                </a:cxn>
                <a:cxn ang="0">
                  <a:pos x="16" y="20"/>
                </a:cxn>
                <a:cxn ang="0">
                  <a:pos x="16" y="20"/>
                </a:cxn>
                <a:cxn ang="0">
                  <a:pos x="18" y="10"/>
                </a:cxn>
                <a:cxn ang="0">
                  <a:pos x="18" y="10"/>
                </a:cxn>
                <a:cxn ang="0">
                  <a:pos x="18" y="8"/>
                </a:cxn>
                <a:cxn ang="0">
                  <a:pos x="14" y="4"/>
                </a:cxn>
                <a:cxn ang="0">
                  <a:pos x="8" y="0"/>
                </a:cxn>
                <a:cxn ang="0">
                  <a:pos x="8" y="0"/>
                </a:cxn>
                <a:cxn ang="0">
                  <a:pos x="0" y="22"/>
                </a:cxn>
                <a:cxn ang="0">
                  <a:pos x="0" y="22"/>
                </a:cxn>
                <a:cxn ang="0">
                  <a:pos x="2" y="26"/>
                </a:cxn>
                <a:cxn ang="0">
                  <a:pos x="4" y="30"/>
                </a:cxn>
                <a:cxn ang="0">
                  <a:pos x="4" y="30"/>
                </a:cxn>
                <a:cxn ang="0">
                  <a:pos x="8" y="40"/>
                </a:cxn>
                <a:cxn ang="0">
                  <a:pos x="8" y="40"/>
                </a:cxn>
              </a:cxnLst>
              <a:rect l="0" t="0" r="r" b="b"/>
              <a:pathLst>
                <a:path w="18" h="40">
                  <a:moveTo>
                    <a:pt x="8" y="40"/>
                  </a:moveTo>
                  <a:lnTo>
                    <a:pt x="8" y="40"/>
                  </a:lnTo>
                  <a:lnTo>
                    <a:pt x="10" y="34"/>
                  </a:lnTo>
                  <a:lnTo>
                    <a:pt x="10" y="34"/>
                  </a:lnTo>
                  <a:lnTo>
                    <a:pt x="16" y="20"/>
                  </a:lnTo>
                  <a:lnTo>
                    <a:pt x="16" y="20"/>
                  </a:lnTo>
                  <a:lnTo>
                    <a:pt x="18" y="10"/>
                  </a:lnTo>
                  <a:lnTo>
                    <a:pt x="18" y="10"/>
                  </a:lnTo>
                  <a:lnTo>
                    <a:pt x="18" y="8"/>
                  </a:lnTo>
                  <a:lnTo>
                    <a:pt x="14" y="4"/>
                  </a:lnTo>
                  <a:lnTo>
                    <a:pt x="8" y="0"/>
                  </a:lnTo>
                  <a:lnTo>
                    <a:pt x="8" y="0"/>
                  </a:lnTo>
                  <a:lnTo>
                    <a:pt x="0" y="22"/>
                  </a:lnTo>
                  <a:lnTo>
                    <a:pt x="0" y="22"/>
                  </a:lnTo>
                  <a:lnTo>
                    <a:pt x="2" y="26"/>
                  </a:lnTo>
                  <a:lnTo>
                    <a:pt x="4" y="30"/>
                  </a:lnTo>
                  <a:lnTo>
                    <a:pt x="4" y="30"/>
                  </a:lnTo>
                  <a:lnTo>
                    <a:pt x="8" y="40"/>
                  </a:lnTo>
                  <a:lnTo>
                    <a:pt x="8"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2" name="Freeform 93"/>
            <p:cNvSpPr/>
            <p:nvPr/>
          </p:nvSpPr>
          <p:spPr bwMode="auto">
            <a:xfrm>
              <a:off x="3532188" y="1150938"/>
              <a:ext cx="28575" cy="76200"/>
            </a:xfrm>
            <a:custGeom>
              <a:avLst/>
              <a:gdLst/>
              <a:ahLst/>
              <a:cxnLst>
                <a:cxn ang="0">
                  <a:pos x="18" y="12"/>
                </a:cxn>
                <a:cxn ang="0">
                  <a:pos x="18" y="12"/>
                </a:cxn>
                <a:cxn ang="0">
                  <a:pos x="18" y="8"/>
                </a:cxn>
                <a:cxn ang="0">
                  <a:pos x="16" y="4"/>
                </a:cxn>
                <a:cxn ang="0">
                  <a:pos x="10" y="0"/>
                </a:cxn>
                <a:cxn ang="0">
                  <a:pos x="10" y="0"/>
                </a:cxn>
                <a:cxn ang="0">
                  <a:pos x="0" y="26"/>
                </a:cxn>
                <a:cxn ang="0">
                  <a:pos x="0" y="26"/>
                </a:cxn>
                <a:cxn ang="0">
                  <a:pos x="0" y="30"/>
                </a:cxn>
                <a:cxn ang="0">
                  <a:pos x="0" y="34"/>
                </a:cxn>
                <a:cxn ang="0">
                  <a:pos x="0" y="34"/>
                </a:cxn>
                <a:cxn ang="0">
                  <a:pos x="6" y="48"/>
                </a:cxn>
                <a:cxn ang="0">
                  <a:pos x="6" y="48"/>
                </a:cxn>
                <a:cxn ang="0">
                  <a:pos x="14" y="24"/>
                </a:cxn>
                <a:cxn ang="0">
                  <a:pos x="14" y="24"/>
                </a:cxn>
                <a:cxn ang="0">
                  <a:pos x="18" y="12"/>
                </a:cxn>
                <a:cxn ang="0">
                  <a:pos x="18" y="12"/>
                </a:cxn>
              </a:cxnLst>
              <a:rect l="0" t="0" r="r" b="b"/>
              <a:pathLst>
                <a:path w="18" h="48">
                  <a:moveTo>
                    <a:pt x="18" y="12"/>
                  </a:moveTo>
                  <a:lnTo>
                    <a:pt x="18" y="12"/>
                  </a:lnTo>
                  <a:lnTo>
                    <a:pt x="18" y="8"/>
                  </a:lnTo>
                  <a:lnTo>
                    <a:pt x="16" y="4"/>
                  </a:lnTo>
                  <a:lnTo>
                    <a:pt x="10" y="0"/>
                  </a:lnTo>
                  <a:lnTo>
                    <a:pt x="10" y="0"/>
                  </a:lnTo>
                  <a:lnTo>
                    <a:pt x="0" y="26"/>
                  </a:lnTo>
                  <a:lnTo>
                    <a:pt x="0" y="26"/>
                  </a:lnTo>
                  <a:lnTo>
                    <a:pt x="0" y="30"/>
                  </a:lnTo>
                  <a:lnTo>
                    <a:pt x="0" y="34"/>
                  </a:lnTo>
                  <a:lnTo>
                    <a:pt x="0" y="34"/>
                  </a:lnTo>
                  <a:lnTo>
                    <a:pt x="6" y="48"/>
                  </a:lnTo>
                  <a:lnTo>
                    <a:pt x="6" y="48"/>
                  </a:lnTo>
                  <a:lnTo>
                    <a:pt x="14" y="24"/>
                  </a:lnTo>
                  <a:lnTo>
                    <a:pt x="14" y="2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3" name="Freeform 94"/>
            <p:cNvSpPr/>
            <p:nvPr/>
          </p:nvSpPr>
          <p:spPr bwMode="auto">
            <a:xfrm>
              <a:off x="3544888" y="1176338"/>
              <a:ext cx="28575" cy="79375"/>
            </a:xfrm>
            <a:custGeom>
              <a:avLst/>
              <a:gdLst/>
              <a:ahLst/>
              <a:cxnLst>
                <a:cxn ang="0">
                  <a:pos x="6" y="50"/>
                </a:cxn>
                <a:cxn ang="0">
                  <a:pos x="6" y="50"/>
                </a:cxn>
                <a:cxn ang="0">
                  <a:pos x="12" y="44"/>
                </a:cxn>
                <a:cxn ang="0">
                  <a:pos x="14" y="38"/>
                </a:cxn>
                <a:cxn ang="0">
                  <a:pos x="18" y="26"/>
                </a:cxn>
                <a:cxn ang="0">
                  <a:pos x="18" y="12"/>
                </a:cxn>
                <a:cxn ang="0">
                  <a:pos x="14" y="0"/>
                </a:cxn>
                <a:cxn ang="0">
                  <a:pos x="14" y="0"/>
                </a:cxn>
                <a:cxn ang="0">
                  <a:pos x="4" y="28"/>
                </a:cxn>
                <a:cxn ang="0">
                  <a:pos x="4" y="28"/>
                </a:cxn>
                <a:cxn ang="0">
                  <a:pos x="2" y="32"/>
                </a:cxn>
                <a:cxn ang="0">
                  <a:pos x="0" y="36"/>
                </a:cxn>
                <a:cxn ang="0">
                  <a:pos x="0" y="36"/>
                </a:cxn>
                <a:cxn ang="0">
                  <a:pos x="6" y="50"/>
                </a:cxn>
                <a:cxn ang="0">
                  <a:pos x="6" y="50"/>
                </a:cxn>
              </a:cxnLst>
              <a:rect l="0" t="0" r="r" b="b"/>
              <a:pathLst>
                <a:path w="18" h="50">
                  <a:moveTo>
                    <a:pt x="6" y="50"/>
                  </a:moveTo>
                  <a:lnTo>
                    <a:pt x="6" y="50"/>
                  </a:lnTo>
                  <a:lnTo>
                    <a:pt x="12" y="44"/>
                  </a:lnTo>
                  <a:lnTo>
                    <a:pt x="14" y="38"/>
                  </a:lnTo>
                  <a:lnTo>
                    <a:pt x="18" y="26"/>
                  </a:lnTo>
                  <a:lnTo>
                    <a:pt x="18" y="12"/>
                  </a:lnTo>
                  <a:lnTo>
                    <a:pt x="14" y="0"/>
                  </a:lnTo>
                  <a:lnTo>
                    <a:pt x="14" y="0"/>
                  </a:lnTo>
                  <a:lnTo>
                    <a:pt x="4" y="28"/>
                  </a:lnTo>
                  <a:lnTo>
                    <a:pt x="4" y="28"/>
                  </a:lnTo>
                  <a:lnTo>
                    <a:pt x="2" y="32"/>
                  </a:lnTo>
                  <a:lnTo>
                    <a:pt x="0" y="36"/>
                  </a:lnTo>
                  <a:lnTo>
                    <a:pt x="0" y="36"/>
                  </a:lnTo>
                  <a:lnTo>
                    <a:pt x="6" y="50"/>
                  </a:lnTo>
                  <a:lnTo>
                    <a:pt x="6"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4" name="Freeform 95"/>
            <p:cNvSpPr/>
            <p:nvPr/>
          </p:nvSpPr>
          <p:spPr bwMode="auto">
            <a:xfrm>
              <a:off x="3471863" y="1109663"/>
              <a:ext cx="28575" cy="50800"/>
            </a:xfrm>
            <a:custGeom>
              <a:avLst/>
              <a:gdLst/>
              <a:ahLst/>
              <a:cxnLst>
                <a:cxn ang="0">
                  <a:pos x="2" y="16"/>
                </a:cxn>
                <a:cxn ang="0">
                  <a:pos x="2" y="16"/>
                </a:cxn>
                <a:cxn ang="0">
                  <a:pos x="0" y="24"/>
                </a:cxn>
                <a:cxn ang="0">
                  <a:pos x="0" y="24"/>
                </a:cxn>
                <a:cxn ang="0">
                  <a:pos x="2" y="24"/>
                </a:cxn>
                <a:cxn ang="0">
                  <a:pos x="2" y="24"/>
                </a:cxn>
                <a:cxn ang="0">
                  <a:pos x="18" y="32"/>
                </a:cxn>
                <a:cxn ang="0">
                  <a:pos x="18" y="32"/>
                </a:cxn>
                <a:cxn ang="0">
                  <a:pos x="4" y="0"/>
                </a:cxn>
                <a:cxn ang="0">
                  <a:pos x="4" y="0"/>
                </a:cxn>
                <a:cxn ang="0">
                  <a:pos x="4" y="8"/>
                </a:cxn>
                <a:cxn ang="0">
                  <a:pos x="2" y="16"/>
                </a:cxn>
                <a:cxn ang="0">
                  <a:pos x="2" y="16"/>
                </a:cxn>
              </a:cxnLst>
              <a:rect l="0" t="0" r="r" b="b"/>
              <a:pathLst>
                <a:path w="18" h="32">
                  <a:moveTo>
                    <a:pt x="2" y="16"/>
                  </a:moveTo>
                  <a:lnTo>
                    <a:pt x="2" y="16"/>
                  </a:lnTo>
                  <a:lnTo>
                    <a:pt x="0" y="24"/>
                  </a:lnTo>
                  <a:lnTo>
                    <a:pt x="0" y="24"/>
                  </a:lnTo>
                  <a:lnTo>
                    <a:pt x="2" y="24"/>
                  </a:lnTo>
                  <a:lnTo>
                    <a:pt x="2" y="24"/>
                  </a:lnTo>
                  <a:lnTo>
                    <a:pt x="18" y="32"/>
                  </a:lnTo>
                  <a:lnTo>
                    <a:pt x="18" y="32"/>
                  </a:lnTo>
                  <a:lnTo>
                    <a:pt x="4" y="0"/>
                  </a:lnTo>
                  <a:lnTo>
                    <a:pt x="4" y="0"/>
                  </a:lnTo>
                  <a:lnTo>
                    <a:pt x="4" y="8"/>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5" name="Freeform 96"/>
            <p:cNvSpPr/>
            <p:nvPr/>
          </p:nvSpPr>
          <p:spPr bwMode="auto">
            <a:xfrm>
              <a:off x="3468688" y="1154113"/>
              <a:ext cx="47625" cy="41275"/>
            </a:xfrm>
            <a:custGeom>
              <a:avLst/>
              <a:gdLst/>
              <a:ahLst/>
              <a:cxnLst>
                <a:cxn ang="0">
                  <a:pos x="10" y="18"/>
                </a:cxn>
                <a:cxn ang="0">
                  <a:pos x="10" y="18"/>
                </a:cxn>
                <a:cxn ang="0">
                  <a:pos x="24" y="24"/>
                </a:cxn>
                <a:cxn ang="0">
                  <a:pos x="24" y="24"/>
                </a:cxn>
                <a:cxn ang="0">
                  <a:pos x="30" y="26"/>
                </a:cxn>
                <a:cxn ang="0">
                  <a:pos x="30" y="26"/>
                </a:cxn>
                <a:cxn ang="0">
                  <a:pos x="26" y="18"/>
                </a:cxn>
                <a:cxn ang="0">
                  <a:pos x="26" y="18"/>
                </a:cxn>
                <a:cxn ang="0">
                  <a:pos x="24" y="12"/>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8"/>
                  </a:lnTo>
                  <a:lnTo>
                    <a:pt x="26" y="18"/>
                  </a:lnTo>
                  <a:lnTo>
                    <a:pt x="24" y="12"/>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6" name="Freeform 97"/>
            <p:cNvSpPr/>
            <p:nvPr/>
          </p:nvSpPr>
          <p:spPr bwMode="auto">
            <a:xfrm>
              <a:off x="3468688" y="1185863"/>
              <a:ext cx="60325" cy="44450"/>
            </a:xfrm>
            <a:custGeom>
              <a:avLst/>
              <a:gdLst/>
              <a:ahLst/>
              <a:cxnLst>
                <a:cxn ang="0">
                  <a:pos x="4" y="14"/>
                </a:cxn>
                <a:cxn ang="0">
                  <a:pos x="4" y="14"/>
                </a:cxn>
                <a:cxn ang="0">
                  <a:pos x="16" y="18"/>
                </a:cxn>
                <a:cxn ang="0">
                  <a:pos x="16" y="18"/>
                </a:cxn>
                <a:cxn ang="0">
                  <a:pos x="38" y="28"/>
                </a:cxn>
                <a:cxn ang="0">
                  <a:pos x="38" y="28"/>
                </a:cxn>
                <a:cxn ang="0">
                  <a:pos x="34" y="16"/>
                </a:cxn>
                <a:cxn ang="0">
                  <a:pos x="34" y="16"/>
                </a:cxn>
                <a:cxn ang="0">
                  <a:pos x="32" y="12"/>
                </a:cxn>
                <a:cxn ang="0">
                  <a:pos x="28" y="10"/>
                </a:cxn>
                <a:cxn ang="0">
                  <a:pos x="28" y="10"/>
                </a:cxn>
                <a:cxn ang="0">
                  <a:pos x="0" y="0"/>
                </a:cxn>
                <a:cxn ang="0">
                  <a:pos x="0" y="0"/>
                </a:cxn>
                <a:cxn ang="0">
                  <a:pos x="0" y="8"/>
                </a:cxn>
                <a:cxn ang="0">
                  <a:pos x="2" y="12"/>
                </a:cxn>
                <a:cxn ang="0">
                  <a:pos x="4" y="14"/>
                </a:cxn>
                <a:cxn ang="0">
                  <a:pos x="4" y="14"/>
                </a:cxn>
              </a:cxnLst>
              <a:rect l="0" t="0" r="r" b="b"/>
              <a:pathLst>
                <a:path w="38" h="28">
                  <a:moveTo>
                    <a:pt x="4" y="14"/>
                  </a:moveTo>
                  <a:lnTo>
                    <a:pt x="4" y="14"/>
                  </a:lnTo>
                  <a:lnTo>
                    <a:pt x="16" y="18"/>
                  </a:lnTo>
                  <a:lnTo>
                    <a:pt x="16" y="18"/>
                  </a:lnTo>
                  <a:lnTo>
                    <a:pt x="38" y="28"/>
                  </a:lnTo>
                  <a:lnTo>
                    <a:pt x="38" y="28"/>
                  </a:lnTo>
                  <a:lnTo>
                    <a:pt x="34" y="16"/>
                  </a:lnTo>
                  <a:lnTo>
                    <a:pt x="34" y="16"/>
                  </a:lnTo>
                  <a:lnTo>
                    <a:pt x="32" y="12"/>
                  </a:lnTo>
                  <a:lnTo>
                    <a:pt x="28" y="10"/>
                  </a:lnTo>
                  <a:lnTo>
                    <a:pt x="28" y="10"/>
                  </a:lnTo>
                  <a:lnTo>
                    <a:pt x="0" y="0"/>
                  </a:lnTo>
                  <a:lnTo>
                    <a:pt x="0" y="0"/>
                  </a:lnTo>
                  <a:lnTo>
                    <a:pt x="0"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7" name="Freeform 98"/>
            <p:cNvSpPr/>
            <p:nvPr/>
          </p:nvSpPr>
          <p:spPr bwMode="auto">
            <a:xfrm>
              <a:off x="3475038" y="1214438"/>
              <a:ext cx="66675" cy="44450"/>
            </a:xfrm>
            <a:custGeom>
              <a:avLst/>
              <a:gdLst/>
              <a:ahLst/>
              <a:cxnLst>
                <a:cxn ang="0">
                  <a:pos x="42" y="28"/>
                </a:cxn>
                <a:cxn ang="0">
                  <a:pos x="42" y="28"/>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28"/>
                </a:cxn>
                <a:cxn ang="0">
                  <a:pos x="42" y="28"/>
                </a:cxn>
              </a:cxnLst>
              <a:rect l="0" t="0" r="r" b="b"/>
              <a:pathLst>
                <a:path w="42" h="28">
                  <a:moveTo>
                    <a:pt x="42" y="28"/>
                  </a:moveTo>
                  <a:lnTo>
                    <a:pt x="42" y="28"/>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8" name="Freeform 99"/>
            <p:cNvSpPr/>
            <p:nvPr/>
          </p:nvSpPr>
          <p:spPr bwMode="auto">
            <a:xfrm>
              <a:off x="3449638" y="1373188"/>
              <a:ext cx="34925" cy="63500"/>
            </a:xfrm>
            <a:custGeom>
              <a:avLst/>
              <a:gdLst/>
              <a:ahLst/>
              <a:cxnLst>
                <a:cxn ang="0">
                  <a:pos x="14" y="12"/>
                </a:cxn>
                <a:cxn ang="0">
                  <a:pos x="14" y="12"/>
                </a:cxn>
                <a:cxn ang="0">
                  <a:pos x="8" y="8"/>
                </a:cxn>
                <a:cxn ang="0">
                  <a:pos x="0" y="0"/>
                </a:cxn>
                <a:cxn ang="0">
                  <a:pos x="0" y="0"/>
                </a:cxn>
                <a:cxn ang="0">
                  <a:pos x="10" y="40"/>
                </a:cxn>
                <a:cxn ang="0">
                  <a:pos x="10" y="40"/>
                </a:cxn>
                <a:cxn ang="0">
                  <a:pos x="20" y="22"/>
                </a:cxn>
                <a:cxn ang="0">
                  <a:pos x="20" y="22"/>
                </a:cxn>
                <a:cxn ang="0">
                  <a:pos x="22" y="20"/>
                </a:cxn>
                <a:cxn ang="0">
                  <a:pos x="22" y="20"/>
                </a:cxn>
                <a:cxn ang="0">
                  <a:pos x="14" y="12"/>
                </a:cxn>
                <a:cxn ang="0">
                  <a:pos x="14" y="12"/>
                </a:cxn>
              </a:cxnLst>
              <a:rect l="0" t="0" r="r" b="b"/>
              <a:pathLst>
                <a:path w="22" h="40">
                  <a:moveTo>
                    <a:pt x="14" y="12"/>
                  </a:moveTo>
                  <a:lnTo>
                    <a:pt x="14" y="12"/>
                  </a:lnTo>
                  <a:lnTo>
                    <a:pt x="8" y="8"/>
                  </a:lnTo>
                  <a:lnTo>
                    <a:pt x="0" y="0"/>
                  </a:lnTo>
                  <a:lnTo>
                    <a:pt x="0" y="0"/>
                  </a:lnTo>
                  <a:lnTo>
                    <a:pt x="10" y="40"/>
                  </a:lnTo>
                  <a:lnTo>
                    <a:pt x="10" y="40"/>
                  </a:lnTo>
                  <a:lnTo>
                    <a:pt x="20" y="22"/>
                  </a:lnTo>
                  <a:lnTo>
                    <a:pt x="20" y="22"/>
                  </a:lnTo>
                  <a:lnTo>
                    <a:pt x="22" y="20"/>
                  </a:lnTo>
                  <a:lnTo>
                    <a:pt x="22" y="20"/>
                  </a:lnTo>
                  <a:lnTo>
                    <a:pt x="14" y="12"/>
                  </a:lnTo>
                  <a:lnTo>
                    <a:pt x="1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9" name="Freeform 100"/>
            <p:cNvSpPr/>
            <p:nvPr/>
          </p:nvSpPr>
          <p:spPr bwMode="auto">
            <a:xfrm>
              <a:off x="3468688" y="1411288"/>
              <a:ext cx="38100" cy="69850"/>
            </a:xfrm>
            <a:custGeom>
              <a:avLst/>
              <a:gdLst/>
              <a:ahLst/>
              <a:cxnLst>
                <a:cxn ang="0">
                  <a:pos x="14" y="0"/>
                </a:cxn>
                <a:cxn ang="0">
                  <a:pos x="14" y="0"/>
                </a:cxn>
                <a:cxn ang="0">
                  <a:pos x="0" y="22"/>
                </a:cxn>
                <a:cxn ang="0">
                  <a:pos x="0" y="22"/>
                </a:cxn>
                <a:cxn ang="0">
                  <a:pos x="0" y="28"/>
                </a:cxn>
                <a:cxn ang="0">
                  <a:pos x="2" y="32"/>
                </a:cxn>
                <a:cxn ang="0">
                  <a:pos x="2" y="32"/>
                </a:cxn>
                <a:cxn ang="0">
                  <a:pos x="4" y="44"/>
                </a:cxn>
                <a:cxn ang="0">
                  <a:pos x="4" y="44"/>
                </a:cxn>
                <a:cxn ang="0">
                  <a:pos x="6" y="40"/>
                </a:cxn>
                <a:cxn ang="0">
                  <a:pos x="8" y="36"/>
                </a:cxn>
                <a:cxn ang="0">
                  <a:pos x="8" y="36"/>
                </a:cxn>
                <a:cxn ang="0">
                  <a:pos x="18" y="22"/>
                </a:cxn>
                <a:cxn ang="0">
                  <a:pos x="18" y="22"/>
                </a:cxn>
                <a:cxn ang="0">
                  <a:pos x="24" y="12"/>
                </a:cxn>
                <a:cxn ang="0">
                  <a:pos x="24" y="12"/>
                </a:cxn>
                <a:cxn ang="0">
                  <a:pos x="22" y="10"/>
                </a:cxn>
                <a:cxn ang="0">
                  <a:pos x="20" y="6"/>
                </a:cxn>
                <a:cxn ang="0">
                  <a:pos x="14" y="0"/>
                </a:cxn>
                <a:cxn ang="0">
                  <a:pos x="14" y="0"/>
                </a:cxn>
              </a:cxnLst>
              <a:rect l="0" t="0" r="r" b="b"/>
              <a:pathLst>
                <a:path w="24" h="44">
                  <a:moveTo>
                    <a:pt x="14" y="0"/>
                  </a:moveTo>
                  <a:lnTo>
                    <a:pt x="14" y="0"/>
                  </a:lnTo>
                  <a:lnTo>
                    <a:pt x="0" y="22"/>
                  </a:lnTo>
                  <a:lnTo>
                    <a:pt x="0" y="22"/>
                  </a:lnTo>
                  <a:lnTo>
                    <a:pt x="0" y="28"/>
                  </a:lnTo>
                  <a:lnTo>
                    <a:pt x="2" y="32"/>
                  </a:lnTo>
                  <a:lnTo>
                    <a:pt x="2" y="32"/>
                  </a:lnTo>
                  <a:lnTo>
                    <a:pt x="4" y="44"/>
                  </a:lnTo>
                  <a:lnTo>
                    <a:pt x="4" y="44"/>
                  </a:lnTo>
                  <a:lnTo>
                    <a:pt x="6" y="40"/>
                  </a:lnTo>
                  <a:lnTo>
                    <a:pt x="8" y="36"/>
                  </a:lnTo>
                  <a:lnTo>
                    <a:pt x="8" y="36"/>
                  </a:lnTo>
                  <a:lnTo>
                    <a:pt x="18" y="22"/>
                  </a:lnTo>
                  <a:lnTo>
                    <a:pt x="18" y="22"/>
                  </a:lnTo>
                  <a:lnTo>
                    <a:pt x="24" y="12"/>
                  </a:lnTo>
                  <a:lnTo>
                    <a:pt x="24" y="12"/>
                  </a:lnTo>
                  <a:lnTo>
                    <a:pt x="22" y="10"/>
                  </a:lnTo>
                  <a:lnTo>
                    <a:pt x="20" y="6"/>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0" name="Freeform 101"/>
            <p:cNvSpPr/>
            <p:nvPr/>
          </p:nvSpPr>
          <p:spPr bwMode="auto">
            <a:xfrm>
              <a:off x="3478213" y="1439863"/>
              <a:ext cx="44450" cy="82550"/>
            </a:xfrm>
            <a:custGeom>
              <a:avLst/>
              <a:gdLst/>
              <a:ahLst/>
              <a:cxnLst>
                <a:cxn ang="0">
                  <a:pos x="4" y="28"/>
                </a:cxn>
                <a:cxn ang="0">
                  <a:pos x="4" y="28"/>
                </a:cxn>
                <a:cxn ang="0">
                  <a:pos x="0" y="32"/>
                </a:cxn>
                <a:cxn ang="0">
                  <a:pos x="0" y="36"/>
                </a:cxn>
                <a:cxn ang="0">
                  <a:pos x="0" y="36"/>
                </a:cxn>
                <a:cxn ang="0">
                  <a:pos x="4" y="52"/>
                </a:cxn>
                <a:cxn ang="0">
                  <a:pos x="4" y="52"/>
                </a:cxn>
                <a:cxn ang="0">
                  <a:pos x="18" y="28"/>
                </a:cxn>
                <a:cxn ang="0">
                  <a:pos x="18" y="28"/>
                </a:cxn>
                <a:cxn ang="0">
                  <a:pos x="26" y="16"/>
                </a:cxn>
                <a:cxn ang="0">
                  <a:pos x="26" y="16"/>
                </a:cxn>
                <a:cxn ang="0">
                  <a:pos x="28" y="12"/>
                </a:cxn>
                <a:cxn ang="0">
                  <a:pos x="26" y="6"/>
                </a:cxn>
                <a:cxn ang="0">
                  <a:pos x="22" y="0"/>
                </a:cxn>
                <a:cxn ang="0">
                  <a:pos x="22" y="0"/>
                </a:cxn>
                <a:cxn ang="0">
                  <a:pos x="4" y="28"/>
                </a:cxn>
                <a:cxn ang="0">
                  <a:pos x="4" y="28"/>
                </a:cxn>
              </a:cxnLst>
              <a:rect l="0" t="0" r="r" b="b"/>
              <a:pathLst>
                <a:path w="28" h="52">
                  <a:moveTo>
                    <a:pt x="4" y="28"/>
                  </a:moveTo>
                  <a:lnTo>
                    <a:pt x="4" y="28"/>
                  </a:lnTo>
                  <a:lnTo>
                    <a:pt x="0" y="32"/>
                  </a:lnTo>
                  <a:lnTo>
                    <a:pt x="0" y="36"/>
                  </a:lnTo>
                  <a:lnTo>
                    <a:pt x="0" y="36"/>
                  </a:lnTo>
                  <a:lnTo>
                    <a:pt x="4" y="52"/>
                  </a:lnTo>
                  <a:lnTo>
                    <a:pt x="4" y="52"/>
                  </a:lnTo>
                  <a:lnTo>
                    <a:pt x="18" y="28"/>
                  </a:lnTo>
                  <a:lnTo>
                    <a:pt x="18" y="28"/>
                  </a:lnTo>
                  <a:lnTo>
                    <a:pt x="26" y="16"/>
                  </a:lnTo>
                  <a:lnTo>
                    <a:pt x="26" y="16"/>
                  </a:lnTo>
                  <a:lnTo>
                    <a:pt x="28" y="12"/>
                  </a:lnTo>
                  <a:lnTo>
                    <a:pt x="26" y="6"/>
                  </a:lnTo>
                  <a:lnTo>
                    <a:pt x="22" y="0"/>
                  </a:lnTo>
                  <a:lnTo>
                    <a:pt x="22" y="0"/>
                  </a:lnTo>
                  <a:lnTo>
                    <a:pt x="4" y="28"/>
                  </a:lnTo>
                  <a:lnTo>
                    <a:pt x="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1" name="Freeform 102"/>
            <p:cNvSpPr/>
            <p:nvPr/>
          </p:nvSpPr>
          <p:spPr bwMode="auto">
            <a:xfrm>
              <a:off x="3487738" y="1471613"/>
              <a:ext cx="38100" cy="85725"/>
            </a:xfrm>
            <a:custGeom>
              <a:avLst/>
              <a:gdLst/>
              <a:ahLst/>
              <a:cxnLst>
                <a:cxn ang="0">
                  <a:pos x="0" y="38"/>
                </a:cxn>
                <a:cxn ang="0">
                  <a:pos x="0" y="38"/>
                </a:cxn>
                <a:cxn ang="0">
                  <a:pos x="2" y="54"/>
                </a:cxn>
                <a:cxn ang="0">
                  <a:pos x="2" y="54"/>
                </a:cxn>
                <a:cxn ang="0">
                  <a:pos x="10" y="50"/>
                </a:cxn>
                <a:cxn ang="0">
                  <a:pos x="14" y="44"/>
                </a:cxn>
                <a:cxn ang="0">
                  <a:pos x="18" y="38"/>
                </a:cxn>
                <a:cxn ang="0">
                  <a:pos x="22" y="30"/>
                </a:cxn>
                <a:cxn ang="0">
                  <a:pos x="24" y="16"/>
                </a:cxn>
                <a:cxn ang="0">
                  <a:pos x="24" y="0"/>
                </a:cxn>
                <a:cxn ang="0">
                  <a:pos x="24" y="0"/>
                </a:cxn>
                <a:cxn ang="0">
                  <a:pos x="4" y="30"/>
                </a:cxn>
                <a:cxn ang="0">
                  <a:pos x="4" y="30"/>
                </a:cxn>
                <a:cxn ang="0">
                  <a:pos x="2" y="34"/>
                </a:cxn>
                <a:cxn ang="0">
                  <a:pos x="0" y="38"/>
                </a:cxn>
                <a:cxn ang="0">
                  <a:pos x="0" y="38"/>
                </a:cxn>
              </a:cxnLst>
              <a:rect l="0" t="0" r="r" b="b"/>
              <a:pathLst>
                <a:path w="24" h="54">
                  <a:moveTo>
                    <a:pt x="0" y="38"/>
                  </a:moveTo>
                  <a:lnTo>
                    <a:pt x="0" y="38"/>
                  </a:lnTo>
                  <a:lnTo>
                    <a:pt x="2" y="54"/>
                  </a:lnTo>
                  <a:lnTo>
                    <a:pt x="2" y="54"/>
                  </a:lnTo>
                  <a:lnTo>
                    <a:pt x="10" y="50"/>
                  </a:lnTo>
                  <a:lnTo>
                    <a:pt x="14" y="44"/>
                  </a:lnTo>
                  <a:lnTo>
                    <a:pt x="18" y="38"/>
                  </a:lnTo>
                  <a:lnTo>
                    <a:pt x="22" y="30"/>
                  </a:lnTo>
                  <a:lnTo>
                    <a:pt x="24" y="16"/>
                  </a:lnTo>
                  <a:lnTo>
                    <a:pt x="24" y="0"/>
                  </a:lnTo>
                  <a:lnTo>
                    <a:pt x="24" y="0"/>
                  </a:lnTo>
                  <a:lnTo>
                    <a:pt x="4" y="30"/>
                  </a:lnTo>
                  <a:lnTo>
                    <a:pt x="4" y="30"/>
                  </a:lnTo>
                  <a:lnTo>
                    <a:pt x="2" y="34"/>
                  </a:lnTo>
                  <a:lnTo>
                    <a:pt x="0" y="38"/>
                  </a:lnTo>
                  <a:lnTo>
                    <a:pt x="0"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2" name="Freeform 103"/>
            <p:cNvSpPr/>
            <p:nvPr/>
          </p:nvSpPr>
          <p:spPr bwMode="auto">
            <a:xfrm>
              <a:off x="3424238" y="1376363"/>
              <a:ext cx="31750" cy="63500"/>
            </a:xfrm>
            <a:custGeom>
              <a:avLst/>
              <a:gdLst/>
              <a:ahLst/>
              <a:cxnLst>
                <a:cxn ang="0">
                  <a:pos x="4" y="16"/>
                </a:cxn>
                <a:cxn ang="0">
                  <a:pos x="4" y="16"/>
                </a:cxn>
                <a:cxn ang="0">
                  <a:pos x="0" y="26"/>
                </a:cxn>
                <a:cxn ang="0">
                  <a:pos x="0" y="26"/>
                </a:cxn>
                <a:cxn ang="0">
                  <a:pos x="2" y="26"/>
                </a:cxn>
                <a:cxn ang="0">
                  <a:pos x="2" y="26"/>
                </a:cxn>
                <a:cxn ang="0">
                  <a:pos x="20" y="40"/>
                </a:cxn>
                <a:cxn ang="0">
                  <a:pos x="20" y="40"/>
                </a:cxn>
                <a:cxn ang="0">
                  <a:pos x="12" y="0"/>
                </a:cxn>
                <a:cxn ang="0">
                  <a:pos x="12" y="0"/>
                </a:cxn>
                <a:cxn ang="0">
                  <a:pos x="8" y="8"/>
                </a:cxn>
                <a:cxn ang="0">
                  <a:pos x="4" y="16"/>
                </a:cxn>
                <a:cxn ang="0">
                  <a:pos x="4" y="16"/>
                </a:cxn>
              </a:cxnLst>
              <a:rect l="0" t="0" r="r" b="b"/>
              <a:pathLst>
                <a:path w="20" h="40">
                  <a:moveTo>
                    <a:pt x="4" y="16"/>
                  </a:moveTo>
                  <a:lnTo>
                    <a:pt x="4" y="16"/>
                  </a:lnTo>
                  <a:lnTo>
                    <a:pt x="0" y="26"/>
                  </a:lnTo>
                  <a:lnTo>
                    <a:pt x="0" y="26"/>
                  </a:lnTo>
                  <a:lnTo>
                    <a:pt x="2" y="26"/>
                  </a:lnTo>
                  <a:lnTo>
                    <a:pt x="2" y="26"/>
                  </a:lnTo>
                  <a:lnTo>
                    <a:pt x="20" y="40"/>
                  </a:lnTo>
                  <a:lnTo>
                    <a:pt x="20" y="40"/>
                  </a:lnTo>
                  <a:lnTo>
                    <a:pt x="12" y="0"/>
                  </a:lnTo>
                  <a:lnTo>
                    <a:pt x="12" y="0"/>
                  </a:lnTo>
                  <a:lnTo>
                    <a:pt x="8" y="8"/>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3" name="Freeform 104"/>
            <p:cNvSpPr/>
            <p:nvPr/>
          </p:nvSpPr>
          <p:spPr bwMode="auto">
            <a:xfrm>
              <a:off x="3414713" y="1423988"/>
              <a:ext cx="47625" cy="60325"/>
            </a:xfrm>
            <a:custGeom>
              <a:avLst/>
              <a:gdLst/>
              <a:ahLst/>
              <a:cxnLst>
                <a:cxn ang="0">
                  <a:pos x="0" y="16"/>
                </a:cxn>
                <a:cxn ang="0">
                  <a:pos x="0" y="16"/>
                </a:cxn>
                <a:cxn ang="0">
                  <a:pos x="10" y="22"/>
                </a:cxn>
                <a:cxn ang="0">
                  <a:pos x="10" y="22"/>
                </a:cxn>
                <a:cxn ang="0">
                  <a:pos x="24" y="32"/>
                </a:cxn>
                <a:cxn ang="0">
                  <a:pos x="24" y="32"/>
                </a:cxn>
                <a:cxn ang="0">
                  <a:pos x="26" y="36"/>
                </a:cxn>
                <a:cxn ang="0">
                  <a:pos x="30" y="38"/>
                </a:cxn>
                <a:cxn ang="0">
                  <a:pos x="30" y="38"/>
                </a:cxn>
                <a:cxn ang="0">
                  <a:pos x="28" y="26"/>
                </a:cxn>
                <a:cxn ang="0">
                  <a:pos x="28" y="26"/>
                </a:cxn>
                <a:cxn ang="0">
                  <a:pos x="28" y="20"/>
                </a:cxn>
                <a:cxn ang="0">
                  <a:pos x="26" y="16"/>
                </a:cxn>
                <a:cxn ang="0">
                  <a:pos x="26" y="16"/>
                </a:cxn>
                <a:cxn ang="0">
                  <a:pos x="4" y="0"/>
                </a:cxn>
                <a:cxn ang="0">
                  <a:pos x="4" y="0"/>
                </a:cxn>
                <a:cxn ang="0">
                  <a:pos x="2" y="8"/>
                </a:cxn>
                <a:cxn ang="0">
                  <a:pos x="0" y="12"/>
                </a:cxn>
                <a:cxn ang="0">
                  <a:pos x="0" y="16"/>
                </a:cxn>
                <a:cxn ang="0">
                  <a:pos x="0" y="16"/>
                </a:cxn>
              </a:cxnLst>
              <a:rect l="0" t="0" r="r" b="b"/>
              <a:pathLst>
                <a:path w="30" h="38">
                  <a:moveTo>
                    <a:pt x="0" y="16"/>
                  </a:moveTo>
                  <a:lnTo>
                    <a:pt x="0" y="16"/>
                  </a:lnTo>
                  <a:lnTo>
                    <a:pt x="10" y="22"/>
                  </a:lnTo>
                  <a:lnTo>
                    <a:pt x="10" y="22"/>
                  </a:lnTo>
                  <a:lnTo>
                    <a:pt x="24" y="32"/>
                  </a:lnTo>
                  <a:lnTo>
                    <a:pt x="24" y="32"/>
                  </a:lnTo>
                  <a:lnTo>
                    <a:pt x="26" y="36"/>
                  </a:lnTo>
                  <a:lnTo>
                    <a:pt x="30" y="38"/>
                  </a:lnTo>
                  <a:lnTo>
                    <a:pt x="30" y="38"/>
                  </a:lnTo>
                  <a:lnTo>
                    <a:pt x="28" y="26"/>
                  </a:lnTo>
                  <a:lnTo>
                    <a:pt x="28" y="26"/>
                  </a:lnTo>
                  <a:lnTo>
                    <a:pt x="28" y="20"/>
                  </a:lnTo>
                  <a:lnTo>
                    <a:pt x="26" y="16"/>
                  </a:lnTo>
                  <a:lnTo>
                    <a:pt x="26" y="16"/>
                  </a:lnTo>
                  <a:lnTo>
                    <a:pt x="4" y="0"/>
                  </a:lnTo>
                  <a:lnTo>
                    <a:pt x="4" y="0"/>
                  </a:lnTo>
                  <a:lnTo>
                    <a:pt x="2" y="8"/>
                  </a:lnTo>
                  <a:lnTo>
                    <a:pt x="0" y="12"/>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4" name="Freeform 105"/>
            <p:cNvSpPr/>
            <p:nvPr/>
          </p:nvSpPr>
          <p:spPr bwMode="auto">
            <a:xfrm>
              <a:off x="3411538" y="1458913"/>
              <a:ext cx="57150" cy="66675"/>
            </a:xfrm>
            <a:custGeom>
              <a:avLst/>
              <a:gdLst/>
              <a:ahLst/>
              <a:cxnLst>
                <a:cxn ang="0">
                  <a:pos x="2" y="16"/>
                </a:cxn>
                <a:cxn ang="0">
                  <a:pos x="2" y="16"/>
                </a:cxn>
                <a:cxn ang="0">
                  <a:pos x="14" y="26"/>
                </a:cxn>
                <a:cxn ang="0">
                  <a:pos x="14" y="26"/>
                </a:cxn>
                <a:cxn ang="0">
                  <a:pos x="36" y="42"/>
                </a:cxn>
                <a:cxn ang="0">
                  <a:pos x="36" y="42"/>
                </a:cxn>
                <a:cxn ang="0">
                  <a:pos x="34" y="26"/>
                </a:cxn>
                <a:cxn ang="0">
                  <a:pos x="34" y="26"/>
                </a:cxn>
                <a:cxn ang="0">
                  <a:pos x="32" y="22"/>
                </a:cxn>
                <a:cxn ang="0">
                  <a:pos x="28" y="18"/>
                </a:cxn>
                <a:cxn ang="0">
                  <a:pos x="28" y="18"/>
                </a:cxn>
                <a:cxn ang="0">
                  <a:pos x="0" y="0"/>
                </a:cxn>
                <a:cxn ang="0">
                  <a:pos x="0" y="0"/>
                </a:cxn>
                <a:cxn ang="0">
                  <a:pos x="0" y="8"/>
                </a:cxn>
                <a:cxn ang="0">
                  <a:pos x="0" y="14"/>
                </a:cxn>
                <a:cxn ang="0">
                  <a:pos x="2" y="16"/>
                </a:cxn>
                <a:cxn ang="0">
                  <a:pos x="2" y="16"/>
                </a:cxn>
              </a:cxnLst>
              <a:rect l="0" t="0" r="r" b="b"/>
              <a:pathLst>
                <a:path w="36" h="42">
                  <a:moveTo>
                    <a:pt x="2" y="16"/>
                  </a:moveTo>
                  <a:lnTo>
                    <a:pt x="2" y="16"/>
                  </a:lnTo>
                  <a:lnTo>
                    <a:pt x="14" y="26"/>
                  </a:lnTo>
                  <a:lnTo>
                    <a:pt x="14" y="26"/>
                  </a:lnTo>
                  <a:lnTo>
                    <a:pt x="36" y="42"/>
                  </a:lnTo>
                  <a:lnTo>
                    <a:pt x="36" y="42"/>
                  </a:lnTo>
                  <a:lnTo>
                    <a:pt x="34" y="26"/>
                  </a:lnTo>
                  <a:lnTo>
                    <a:pt x="34" y="26"/>
                  </a:lnTo>
                  <a:lnTo>
                    <a:pt x="32" y="22"/>
                  </a:lnTo>
                  <a:lnTo>
                    <a:pt x="28" y="18"/>
                  </a:lnTo>
                  <a:lnTo>
                    <a:pt x="28" y="18"/>
                  </a:lnTo>
                  <a:lnTo>
                    <a:pt x="0" y="0"/>
                  </a:lnTo>
                  <a:lnTo>
                    <a:pt x="0" y="0"/>
                  </a:lnTo>
                  <a:lnTo>
                    <a:pt x="0" y="8"/>
                  </a:lnTo>
                  <a:lnTo>
                    <a:pt x="0" y="14"/>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5" name="Freeform 106"/>
            <p:cNvSpPr/>
            <p:nvPr/>
          </p:nvSpPr>
          <p:spPr bwMode="auto">
            <a:xfrm>
              <a:off x="3411538" y="1493838"/>
              <a:ext cx="63500" cy="66675"/>
            </a:xfrm>
            <a:custGeom>
              <a:avLst/>
              <a:gdLst/>
              <a:ahLst/>
              <a:cxnLst>
                <a:cxn ang="0">
                  <a:pos x="30" y="20"/>
                </a:cxn>
                <a:cxn ang="0">
                  <a:pos x="30" y="20"/>
                </a:cxn>
                <a:cxn ang="0">
                  <a:pos x="0" y="0"/>
                </a:cxn>
                <a:cxn ang="0">
                  <a:pos x="0" y="0"/>
                </a:cxn>
                <a:cxn ang="0">
                  <a:pos x="6" y="16"/>
                </a:cxn>
                <a:cxn ang="0">
                  <a:pos x="14" y="28"/>
                </a:cxn>
                <a:cxn ang="0">
                  <a:pos x="20" y="34"/>
                </a:cxn>
                <a:cxn ang="0">
                  <a:pos x="26" y="38"/>
                </a:cxn>
                <a:cxn ang="0">
                  <a:pos x="34" y="40"/>
                </a:cxn>
                <a:cxn ang="0">
                  <a:pos x="40" y="42"/>
                </a:cxn>
                <a:cxn ang="0">
                  <a:pos x="40" y="42"/>
                </a:cxn>
                <a:cxn ang="0">
                  <a:pos x="38" y="26"/>
                </a:cxn>
                <a:cxn ang="0">
                  <a:pos x="38" y="26"/>
                </a:cxn>
                <a:cxn ang="0">
                  <a:pos x="34" y="24"/>
                </a:cxn>
                <a:cxn ang="0">
                  <a:pos x="30" y="20"/>
                </a:cxn>
                <a:cxn ang="0">
                  <a:pos x="30" y="20"/>
                </a:cxn>
              </a:cxnLst>
              <a:rect l="0" t="0" r="r" b="b"/>
              <a:pathLst>
                <a:path w="40" h="42">
                  <a:moveTo>
                    <a:pt x="30" y="20"/>
                  </a:moveTo>
                  <a:lnTo>
                    <a:pt x="30" y="20"/>
                  </a:lnTo>
                  <a:lnTo>
                    <a:pt x="0" y="0"/>
                  </a:lnTo>
                  <a:lnTo>
                    <a:pt x="0" y="0"/>
                  </a:lnTo>
                  <a:lnTo>
                    <a:pt x="6" y="16"/>
                  </a:lnTo>
                  <a:lnTo>
                    <a:pt x="14" y="28"/>
                  </a:lnTo>
                  <a:lnTo>
                    <a:pt x="20" y="34"/>
                  </a:lnTo>
                  <a:lnTo>
                    <a:pt x="26" y="38"/>
                  </a:lnTo>
                  <a:lnTo>
                    <a:pt x="34" y="40"/>
                  </a:lnTo>
                  <a:lnTo>
                    <a:pt x="40" y="42"/>
                  </a:lnTo>
                  <a:lnTo>
                    <a:pt x="40" y="42"/>
                  </a:lnTo>
                  <a:lnTo>
                    <a:pt x="38" y="26"/>
                  </a:lnTo>
                  <a:lnTo>
                    <a:pt x="38" y="26"/>
                  </a:lnTo>
                  <a:lnTo>
                    <a:pt x="34" y="24"/>
                  </a:lnTo>
                  <a:lnTo>
                    <a:pt x="30" y="20"/>
                  </a:lnTo>
                  <a:lnTo>
                    <a:pt x="3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6" name="Freeform 107"/>
            <p:cNvSpPr/>
            <p:nvPr/>
          </p:nvSpPr>
          <p:spPr bwMode="auto">
            <a:xfrm>
              <a:off x="3595688" y="1408113"/>
              <a:ext cx="38100" cy="69850"/>
            </a:xfrm>
            <a:custGeom>
              <a:avLst/>
              <a:gdLst/>
              <a:ahLst/>
              <a:cxnLst>
                <a:cxn ang="0">
                  <a:pos x="16" y="12"/>
                </a:cxn>
                <a:cxn ang="0">
                  <a:pos x="16" y="12"/>
                </a:cxn>
                <a:cxn ang="0">
                  <a:pos x="8" y="6"/>
                </a:cxn>
                <a:cxn ang="0">
                  <a:pos x="0" y="0"/>
                </a:cxn>
                <a:cxn ang="0">
                  <a:pos x="0" y="0"/>
                </a:cxn>
                <a:cxn ang="0">
                  <a:pos x="10" y="44"/>
                </a:cxn>
                <a:cxn ang="0">
                  <a:pos x="10" y="44"/>
                </a:cxn>
                <a:cxn ang="0">
                  <a:pos x="22" y="22"/>
                </a:cxn>
                <a:cxn ang="0">
                  <a:pos x="22" y="22"/>
                </a:cxn>
                <a:cxn ang="0">
                  <a:pos x="24" y="20"/>
                </a:cxn>
                <a:cxn ang="0">
                  <a:pos x="24" y="20"/>
                </a:cxn>
                <a:cxn ang="0">
                  <a:pos x="16" y="12"/>
                </a:cxn>
                <a:cxn ang="0">
                  <a:pos x="16" y="12"/>
                </a:cxn>
              </a:cxnLst>
              <a:rect l="0" t="0" r="r" b="b"/>
              <a:pathLst>
                <a:path w="24" h="44">
                  <a:moveTo>
                    <a:pt x="16" y="12"/>
                  </a:moveTo>
                  <a:lnTo>
                    <a:pt x="16" y="12"/>
                  </a:lnTo>
                  <a:lnTo>
                    <a:pt x="8" y="6"/>
                  </a:lnTo>
                  <a:lnTo>
                    <a:pt x="0" y="0"/>
                  </a:lnTo>
                  <a:lnTo>
                    <a:pt x="0" y="0"/>
                  </a:lnTo>
                  <a:lnTo>
                    <a:pt x="10" y="44"/>
                  </a:lnTo>
                  <a:lnTo>
                    <a:pt x="10" y="44"/>
                  </a:lnTo>
                  <a:lnTo>
                    <a:pt x="22" y="22"/>
                  </a:lnTo>
                  <a:lnTo>
                    <a:pt x="22" y="22"/>
                  </a:lnTo>
                  <a:lnTo>
                    <a:pt x="24" y="20"/>
                  </a:lnTo>
                  <a:lnTo>
                    <a:pt x="24" y="20"/>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7" name="Freeform 108"/>
            <p:cNvSpPr/>
            <p:nvPr/>
          </p:nvSpPr>
          <p:spPr bwMode="auto">
            <a:xfrm>
              <a:off x="3614738" y="1446213"/>
              <a:ext cx="41275" cy="79375"/>
            </a:xfrm>
            <a:custGeom>
              <a:avLst/>
              <a:gdLst/>
              <a:ahLst/>
              <a:cxnLst>
                <a:cxn ang="0">
                  <a:pos x="16" y="0"/>
                </a:cxn>
                <a:cxn ang="0">
                  <a:pos x="16" y="0"/>
                </a:cxn>
                <a:cxn ang="0">
                  <a:pos x="0" y="26"/>
                </a:cxn>
                <a:cxn ang="0">
                  <a:pos x="0" y="26"/>
                </a:cxn>
                <a:cxn ang="0">
                  <a:pos x="0" y="32"/>
                </a:cxn>
                <a:cxn ang="0">
                  <a:pos x="2" y="36"/>
                </a:cxn>
                <a:cxn ang="0">
                  <a:pos x="2" y="36"/>
                </a:cxn>
                <a:cxn ang="0">
                  <a:pos x="4" y="50"/>
                </a:cxn>
                <a:cxn ang="0">
                  <a:pos x="4" y="50"/>
                </a:cxn>
                <a:cxn ang="0">
                  <a:pos x="8" y="46"/>
                </a:cxn>
                <a:cxn ang="0">
                  <a:pos x="10" y="42"/>
                </a:cxn>
                <a:cxn ang="0">
                  <a:pos x="10" y="42"/>
                </a:cxn>
                <a:cxn ang="0">
                  <a:pos x="20" y="26"/>
                </a:cxn>
                <a:cxn ang="0">
                  <a:pos x="20" y="26"/>
                </a:cxn>
                <a:cxn ang="0">
                  <a:pos x="26" y="16"/>
                </a:cxn>
                <a:cxn ang="0">
                  <a:pos x="26" y="16"/>
                </a:cxn>
                <a:cxn ang="0">
                  <a:pos x="26" y="12"/>
                </a:cxn>
                <a:cxn ang="0">
                  <a:pos x="22" y="8"/>
                </a:cxn>
                <a:cxn ang="0">
                  <a:pos x="16" y="0"/>
                </a:cxn>
                <a:cxn ang="0">
                  <a:pos x="16" y="0"/>
                </a:cxn>
              </a:cxnLst>
              <a:rect l="0" t="0" r="r" b="b"/>
              <a:pathLst>
                <a:path w="26" h="50">
                  <a:moveTo>
                    <a:pt x="16" y="0"/>
                  </a:moveTo>
                  <a:lnTo>
                    <a:pt x="16" y="0"/>
                  </a:lnTo>
                  <a:lnTo>
                    <a:pt x="0" y="26"/>
                  </a:lnTo>
                  <a:lnTo>
                    <a:pt x="0" y="26"/>
                  </a:lnTo>
                  <a:lnTo>
                    <a:pt x="0" y="32"/>
                  </a:lnTo>
                  <a:lnTo>
                    <a:pt x="2" y="36"/>
                  </a:lnTo>
                  <a:lnTo>
                    <a:pt x="2" y="36"/>
                  </a:lnTo>
                  <a:lnTo>
                    <a:pt x="4" y="50"/>
                  </a:lnTo>
                  <a:lnTo>
                    <a:pt x="4" y="50"/>
                  </a:lnTo>
                  <a:lnTo>
                    <a:pt x="8" y="46"/>
                  </a:lnTo>
                  <a:lnTo>
                    <a:pt x="10" y="42"/>
                  </a:lnTo>
                  <a:lnTo>
                    <a:pt x="10" y="42"/>
                  </a:lnTo>
                  <a:lnTo>
                    <a:pt x="20" y="26"/>
                  </a:lnTo>
                  <a:lnTo>
                    <a:pt x="20" y="26"/>
                  </a:lnTo>
                  <a:lnTo>
                    <a:pt x="26" y="16"/>
                  </a:lnTo>
                  <a:lnTo>
                    <a:pt x="26" y="16"/>
                  </a:lnTo>
                  <a:lnTo>
                    <a:pt x="26" y="12"/>
                  </a:lnTo>
                  <a:lnTo>
                    <a:pt x="22" y="8"/>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8" name="Freeform 109"/>
            <p:cNvSpPr/>
            <p:nvPr/>
          </p:nvSpPr>
          <p:spPr bwMode="auto">
            <a:xfrm>
              <a:off x="3627438" y="1477963"/>
              <a:ext cx="47625" cy="95250"/>
            </a:xfrm>
            <a:custGeom>
              <a:avLst/>
              <a:gdLst/>
              <a:ahLst/>
              <a:cxnLst>
                <a:cxn ang="0">
                  <a:pos x="2" y="32"/>
                </a:cxn>
                <a:cxn ang="0">
                  <a:pos x="2" y="32"/>
                </a:cxn>
                <a:cxn ang="0">
                  <a:pos x="0" y="36"/>
                </a:cxn>
                <a:cxn ang="0">
                  <a:pos x="0" y="42"/>
                </a:cxn>
                <a:cxn ang="0">
                  <a:pos x="0" y="42"/>
                </a:cxn>
                <a:cxn ang="0">
                  <a:pos x="4" y="60"/>
                </a:cxn>
                <a:cxn ang="0">
                  <a:pos x="4" y="60"/>
                </a:cxn>
                <a:cxn ang="0">
                  <a:pos x="20" y="32"/>
                </a:cxn>
                <a:cxn ang="0">
                  <a:pos x="20" y="32"/>
                </a:cxn>
                <a:cxn ang="0">
                  <a:pos x="30" y="18"/>
                </a:cxn>
                <a:cxn ang="0">
                  <a:pos x="30" y="18"/>
                </a:cxn>
                <a:cxn ang="0">
                  <a:pos x="30" y="14"/>
                </a:cxn>
                <a:cxn ang="0">
                  <a:pos x="28" y="10"/>
                </a:cxn>
                <a:cxn ang="0">
                  <a:pos x="22" y="0"/>
                </a:cxn>
                <a:cxn ang="0">
                  <a:pos x="22" y="0"/>
                </a:cxn>
                <a:cxn ang="0">
                  <a:pos x="2" y="32"/>
                </a:cxn>
                <a:cxn ang="0">
                  <a:pos x="2" y="32"/>
                </a:cxn>
              </a:cxnLst>
              <a:rect l="0" t="0" r="r" b="b"/>
              <a:pathLst>
                <a:path w="30" h="60">
                  <a:moveTo>
                    <a:pt x="2" y="32"/>
                  </a:moveTo>
                  <a:lnTo>
                    <a:pt x="2" y="32"/>
                  </a:lnTo>
                  <a:lnTo>
                    <a:pt x="0" y="36"/>
                  </a:lnTo>
                  <a:lnTo>
                    <a:pt x="0" y="42"/>
                  </a:lnTo>
                  <a:lnTo>
                    <a:pt x="0" y="42"/>
                  </a:lnTo>
                  <a:lnTo>
                    <a:pt x="4" y="60"/>
                  </a:lnTo>
                  <a:lnTo>
                    <a:pt x="4" y="60"/>
                  </a:lnTo>
                  <a:lnTo>
                    <a:pt x="20" y="32"/>
                  </a:lnTo>
                  <a:lnTo>
                    <a:pt x="20" y="32"/>
                  </a:lnTo>
                  <a:lnTo>
                    <a:pt x="30" y="18"/>
                  </a:lnTo>
                  <a:lnTo>
                    <a:pt x="30" y="18"/>
                  </a:lnTo>
                  <a:lnTo>
                    <a:pt x="30" y="14"/>
                  </a:lnTo>
                  <a:lnTo>
                    <a:pt x="28" y="10"/>
                  </a:lnTo>
                  <a:lnTo>
                    <a:pt x="22" y="0"/>
                  </a:lnTo>
                  <a:lnTo>
                    <a:pt x="22" y="0"/>
                  </a:lnTo>
                  <a:lnTo>
                    <a:pt x="2" y="32"/>
                  </a:lnTo>
                  <a:lnTo>
                    <a:pt x="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9" name="Freeform 110"/>
            <p:cNvSpPr/>
            <p:nvPr/>
          </p:nvSpPr>
          <p:spPr bwMode="auto">
            <a:xfrm>
              <a:off x="3636963" y="1516063"/>
              <a:ext cx="44450" cy="95250"/>
            </a:xfrm>
            <a:custGeom>
              <a:avLst/>
              <a:gdLst/>
              <a:ahLst/>
              <a:cxnLst>
                <a:cxn ang="0">
                  <a:pos x="0" y="44"/>
                </a:cxn>
                <a:cxn ang="0">
                  <a:pos x="0" y="44"/>
                </a:cxn>
                <a:cxn ang="0">
                  <a:pos x="4" y="60"/>
                </a:cxn>
                <a:cxn ang="0">
                  <a:pos x="4" y="60"/>
                </a:cxn>
                <a:cxn ang="0">
                  <a:pos x="10" y="56"/>
                </a:cxn>
                <a:cxn ang="0">
                  <a:pos x="16" y="50"/>
                </a:cxn>
                <a:cxn ang="0">
                  <a:pos x="20" y="42"/>
                </a:cxn>
                <a:cxn ang="0">
                  <a:pos x="24" y="34"/>
                </a:cxn>
                <a:cxn ang="0">
                  <a:pos x="26" y="26"/>
                </a:cxn>
                <a:cxn ang="0">
                  <a:pos x="28" y="18"/>
                </a:cxn>
                <a:cxn ang="0">
                  <a:pos x="26" y="0"/>
                </a:cxn>
                <a:cxn ang="0">
                  <a:pos x="26" y="0"/>
                </a:cxn>
                <a:cxn ang="0">
                  <a:pos x="6" y="32"/>
                </a:cxn>
                <a:cxn ang="0">
                  <a:pos x="6" y="32"/>
                </a:cxn>
                <a:cxn ang="0">
                  <a:pos x="2" y="38"/>
                </a:cxn>
                <a:cxn ang="0">
                  <a:pos x="0" y="44"/>
                </a:cxn>
                <a:cxn ang="0">
                  <a:pos x="0" y="44"/>
                </a:cxn>
              </a:cxnLst>
              <a:rect l="0" t="0" r="r" b="b"/>
              <a:pathLst>
                <a:path w="28" h="60">
                  <a:moveTo>
                    <a:pt x="0" y="44"/>
                  </a:moveTo>
                  <a:lnTo>
                    <a:pt x="0" y="44"/>
                  </a:lnTo>
                  <a:lnTo>
                    <a:pt x="4" y="60"/>
                  </a:lnTo>
                  <a:lnTo>
                    <a:pt x="4" y="60"/>
                  </a:lnTo>
                  <a:lnTo>
                    <a:pt x="10" y="56"/>
                  </a:lnTo>
                  <a:lnTo>
                    <a:pt x="16" y="50"/>
                  </a:lnTo>
                  <a:lnTo>
                    <a:pt x="20" y="42"/>
                  </a:lnTo>
                  <a:lnTo>
                    <a:pt x="24" y="34"/>
                  </a:lnTo>
                  <a:lnTo>
                    <a:pt x="26" y="26"/>
                  </a:lnTo>
                  <a:lnTo>
                    <a:pt x="28" y="18"/>
                  </a:lnTo>
                  <a:lnTo>
                    <a:pt x="26" y="0"/>
                  </a:lnTo>
                  <a:lnTo>
                    <a:pt x="26" y="0"/>
                  </a:lnTo>
                  <a:lnTo>
                    <a:pt x="6" y="32"/>
                  </a:lnTo>
                  <a:lnTo>
                    <a:pt x="6" y="32"/>
                  </a:lnTo>
                  <a:lnTo>
                    <a:pt x="2" y="38"/>
                  </a:lnTo>
                  <a:lnTo>
                    <a:pt x="0" y="44"/>
                  </a:lnTo>
                  <a:lnTo>
                    <a:pt x="0" y="4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0" name="Freeform 111"/>
            <p:cNvSpPr/>
            <p:nvPr/>
          </p:nvSpPr>
          <p:spPr bwMode="auto">
            <a:xfrm>
              <a:off x="3567113" y="1408113"/>
              <a:ext cx="34925" cy="69850"/>
            </a:xfrm>
            <a:custGeom>
              <a:avLst/>
              <a:gdLst/>
              <a:ahLst/>
              <a:cxnLst>
                <a:cxn ang="0">
                  <a:pos x="4" y="18"/>
                </a:cxn>
                <a:cxn ang="0">
                  <a:pos x="4" y="18"/>
                </a:cxn>
                <a:cxn ang="0">
                  <a:pos x="0" y="28"/>
                </a:cxn>
                <a:cxn ang="0">
                  <a:pos x="0" y="28"/>
                </a:cxn>
                <a:cxn ang="0">
                  <a:pos x="2" y="30"/>
                </a:cxn>
                <a:cxn ang="0">
                  <a:pos x="2" y="30"/>
                </a:cxn>
                <a:cxn ang="0">
                  <a:pos x="22" y="44"/>
                </a:cxn>
                <a:cxn ang="0">
                  <a:pos x="22" y="44"/>
                </a:cxn>
                <a:cxn ang="0">
                  <a:pos x="12" y="0"/>
                </a:cxn>
                <a:cxn ang="0">
                  <a:pos x="12" y="0"/>
                </a:cxn>
                <a:cxn ang="0">
                  <a:pos x="10" y="10"/>
                </a:cxn>
                <a:cxn ang="0">
                  <a:pos x="4" y="18"/>
                </a:cxn>
                <a:cxn ang="0">
                  <a:pos x="4" y="18"/>
                </a:cxn>
              </a:cxnLst>
              <a:rect l="0" t="0" r="r" b="b"/>
              <a:pathLst>
                <a:path w="22" h="44">
                  <a:moveTo>
                    <a:pt x="4" y="18"/>
                  </a:moveTo>
                  <a:lnTo>
                    <a:pt x="4" y="18"/>
                  </a:lnTo>
                  <a:lnTo>
                    <a:pt x="0" y="28"/>
                  </a:lnTo>
                  <a:lnTo>
                    <a:pt x="0" y="28"/>
                  </a:lnTo>
                  <a:lnTo>
                    <a:pt x="2" y="30"/>
                  </a:lnTo>
                  <a:lnTo>
                    <a:pt x="2" y="30"/>
                  </a:lnTo>
                  <a:lnTo>
                    <a:pt x="22" y="44"/>
                  </a:lnTo>
                  <a:lnTo>
                    <a:pt x="22" y="44"/>
                  </a:lnTo>
                  <a:lnTo>
                    <a:pt x="12" y="0"/>
                  </a:lnTo>
                  <a:lnTo>
                    <a:pt x="12" y="0"/>
                  </a:lnTo>
                  <a:lnTo>
                    <a:pt x="10" y="10"/>
                  </a:lnTo>
                  <a:lnTo>
                    <a:pt x="4" y="18"/>
                  </a:lnTo>
                  <a:lnTo>
                    <a:pt x="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1" name="Freeform 112"/>
            <p:cNvSpPr/>
            <p:nvPr/>
          </p:nvSpPr>
          <p:spPr bwMode="auto">
            <a:xfrm>
              <a:off x="3554413" y="1462088"/>
              <a:ext cx="53975" cy="66675"/>
            </a:xfrm>
            <a:custGeom>
              <a:avLst/>
              <a:gdLst/>
              <a:ahLst/>
              <a:cxnLst>
                <a:cxn ang="0">
                  <a:pos x="0" y="18"/>
                </a:cxn>
                <a:cxn ang="0">
                  <a:pos x="0" y="18"/>
                </a:cxn>
                <a:cxn ang="0">
                  <a:pos x="12" y="26"/>
                </a:cxn>
                <a:cxn ang="0">
                  <a:pos x="12" y="26"/>
                </a:cxn>
                <a:cxn ang="0">
                  <a:pos x="26" y="36"/>
                </a:cxn>
                <a:cxn ang="0">
                  <a:pos x="26" y="36"/>
                </a:cxn>
                <a:cxn ang="0">
                  <a:pos x="30" y="40"/>
                </a:cxn>
                <a:cxn ang="0">
                  <a:pos x="34" y="42"/>
                </a:cxn>
                <a:cxn ang="0">
                  <a:pos x="34" y="42"/>
                </a:cxn>
                <a:cxn ang="0">
                  <a:pos x="32" y="28"/>
                </a:cxn>
                <a:cxn ang="0">
                  <a:pos x="32" y="28"/>
                </a:cxn>
                <a:cxn ang="0">
                  <a:pos x="32" y="22"/>
                </a:cxn>
                <a:cxn ang="0">
                  <a:pos x="30" y="18"/>
                </a:cxn>
                <a:cxn ang="0">
                  <a:pos x="30" y="18"/>
                </a:cxn>
                <a:cxn ang="0">
                  <a:pos x="6" y="0"/>
                </a:cxn>
                <a:cxn ang="0">
                  <a:pos x="6" y="0"/>
                </a:cxn>
                <a:cxn ang="0">
                  <a:pos x="2" y="10"/>
                </a:cxn>
                <a:cxn ang="0">
                  <a:pos x="0" y="14"/>
                </a:cxn>
                <a:cxn ang="0">
                  <a:pos x="0" y="18"/>
                </a:cxn>
                <a:cxn ang="0">
                  <a:pos x="0" y="18"/>
                </a:cxn>
              </a:cxnLst>
              <a:rect l="0" t="0" r="r" b="b"/>
              <a:pathLst>
                <a:path w="34" h="42">
                  <a:moveTo>
                    <a:pt x="0" y="18"/>
                  </a:moveTo>
                  <a:lnTo>
                    <a:pt x="0" y="18"/>
                  </a:lnTo>
                  <a:lnTo>
                    <a:pt x="12" y="26"/>
                  </a:lnTo>
                  <a:lnTo>
                    <a:pt x="12" y="26"/>
                  </a:lnTo>
                  <a:lnTo>
                    <a:pt x="26" y="36"/>
                  </a:lnTo>
                  <a:lnTo>
                    <a:pt x="26" y="36"/>
                  </a:lnTo>
                  <a:lnTo>
                    <a:pt x="30" y="40"/>
                  </a:lnTo>
                  <a:lnTo>
                    <a:pt x="34" y="42"/>
                  </a:lnTo>
                  <a:lnTo>
                    <a:pt x="34" y="42"/>
                  </a:lnTo>
                  <a:lnTo>
                    <a:pt x="32" y="28"/>
                  </a:lnTo>
                  <a:lnTo>
                    <a:pt x="32" y="28"/>
                  </a:lnTo>
                  <a:lnTo>
                    <a:pt x="32" y="22"/>
                  </a:lnTo>
                  <a:lnTo>
                    <a:pt x="30" y="18"/>
                  </a:lnTo>
                  <a:lnTo>
                    <a:pt x="30" y="18"/>
                  </a:lnTo>
                  <a:lnTo>
                    <a:pt x="6" y="0"/>
                  </a:lnTo>
                  <a:lnTo>
                    <a:pt x="6" y="0"/>
                  </a:lnTo>
                  <a:lnTo>
                    <a:pt x="2" y="10"/>
                  </a:lnTo>
                  <a:lnTo>
                    <a:pt x="0" y="14"/>
                  </a:lnTo>
                  <a:lnTo>
                    <a:pt x="0" y="18"/>
                  </a:lnTo>
                  <a:lnTo>
                    <a:pt x="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2" name="Freeform 113"/>
            <p:cNvSpPr/>
            <p:nvPr/>
          </p:nvSpPr>
          <p:spPr bwMode="auto">
            <a:xfrm>
              <a:off x="3551238" y="1500188"/>
              <a:ext cx="66675" cy="76200"/>
            </a:xfrm>
            <a:custGeom>
              <a:avLst/>
              <a:gdLst/>
              <a:ahLst/>
              <a:cxnLst>
                <a:cxn ang="0">
                  <a:pos x="2" y="20"/>
                </a:cxn>
                <a:cxn ang="0">
                  <a:pos x="2" y="20"/>
                </a:cxn>
                <a:cxn ang="0">
                  <a:pos x="16" y="30"/>
                </a:cxn>
                <a:cxn ang="0">
                  <a:pos x="16" y="30"/>
                </a:cxn>
                <a:cxn ang="0">
                  <a:pos x="42" y="48"/>
                </a:cxn>
                <a:cxn ang="0">
                  <a:pos x="42" y="48"/>
                </a:cxn>
                <a:cxn ang="0">
                  <a:pos x="38" y="30"/>
                </a:cxn>
                <a:cxn ang="0">
                  <a:pos x="38" y="30"/>
                </a:cxn>
                <a:cxn ang="0">
                  <a:pos x="36" y="24"/>
                </a:cxn>
                <a:cxn ang="0">
                  <a:pos x="32" y="22"/>
                </a:cxn>
                <a:cxn ang="0">
                  <a:pos x="32" y="22"/>
                </a:cxn>
                <a:cxn ang="0">
                  <a:pos x="0" y="0"/>
                </a:cxn>
                <a:cxn ang="0">
                  <a:pos x="0" y="0"/>
                </a:cxn>
                <a:cxn ang="0">
                  <a:pos x="0" y="10"/>
                </a:cxn>
                <a:cxn ang="0">
                  <a:pos x="0" y="16"/>
                </a:cxn>
                <a:cxn ang="0">
                  <a:pos x="2" y="20"/>
                </a:cxn>
                <a:cxn ang="0">
                  <a:pos x="2" y="20"/>
                </a:cxn>
              </a:cxnLst>
              <a:rect l="0" t="0" r="r" b="b"/>
              <a:pathLst>
                <a:path w="42" h="48">
                  <a:moveTo>
                    <a:pt x="2" y="20"/>
                  </a:moveTo>
                  <a:lnTo>
                    <a:pt x="2" y="20"/>
                  </a:lnTo>
                  <a:lnTo>
                    <a:pt x="16" y="30"/>
                  </a:lnTo>
                  <a:lnTo>
                    <a:pt x="16" y="30"/>
                  </a:lnTo>
                  <a:lnTo>
                    <a:pt x="42" y="48"/>
                  </a:lnTo>
                  <a:lnTo>
                    <a:pt x="42" y="48"/>
                  </a:lnTo>
                  <a:lnTo>
                    <a:pt x="38" y="30"/>
                  </a:lnTo>
                  <a:lnTo>
                    <a:pt x="38" y="30"/>
                  </a:lnTo>
                  <a:lnTo>
                    <a:pt x="36" y="24"/>
                  </a:lnTo>
                  <a:lnTo>
                    <a:pt x="32" y="22"/>
                  </a:lnTo>
                  <a:lnTo>
                    <a:pt x="32" y="22"/>
                  </a:lnTo>
                  <a:lnTo>
                    <a:pt x="0" y="0"/>
                  </a:lnTo>
                  <a:lnTo>
                    <a:pt x="0" y="0"/>
                  </a:lnTo>
                  <a:lnTo>
                    <a:pt x="0" y="10"/>
                  </a:lnTo>
                  <a:lnTo>
                    <a:pt x="0" y="16"/>
                  </a:lnTo>
                  <a:lnTo>
                    <a:pt x="2" y="20"/>
                  </a:lnTo>
                  <a:lnTo>
                    <a:pt x="2"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3" name="Freeform 114"/>
            <p:cNvSpPr/>
            <p:nvPr/>
          </p:nvSpPr>
          <p:spPr bwMode="auto">
            <a:xfrm>
              <a:off x="3554413" y="1541463"/>
              <a:ext cx="69850" cy="73025"/>
            </a:xfrm>
            <a:custGeom>
              <a:avLst/>
              <a:gdLst/>
              <a:ahLst/>
              <a:cxnLst>
                <a:cxn ang="0">
                  <a:pos x="30" y="22"/>
                </a:cxn>
                <a:cxn ang="0">
                  <a:pos x="30" y="22"/>
                </a:cxn>
                <a:cxn ang="0">
                  <a:pos x="0" y="0"/>
                </a:cxn>
                <a:cxn ang="0">
                  <a:pos x="0" y="0"/>
                </a:cxn>
                <a:cxn ang="0">
                  <a:pos x="4" y="16"/>
                </a:cxn>
                <a:cxn ang="0">
                  <a:pos x="10" y="24"/>
                </a:cxn>
                <a:cxn ang="0">
                  <a:pos x="14" y="30"/>
                </a:cxn>
                <a:cxn ang="0">
                  <a:pos x="20" y="36"/>
                </a:cxn>
                <a:cxn ang="0">
                  <a:pos x="28" y="42"/>
                </a:cxn>
                <a:cxn ang="0">
                  <a:pos x="36" y="44"/>
                </a:cxn>
                <a:cxn ang="0">
                  <a:pos x="44" y="46"/>
                </a:cxn>
                <a:cxn ang="0">
                  <a:pos x="44" y="46"/>
                </a:cxn>
                <a:cxn ang="0">
                  <a:pos x="40" y="30"/>
                </a:cxn>
                <a:cxn ang="0">
                  <a:pos x="40" y="30"/>
                </a:cxn>
                <a:cxn ang="0">
                  <a:pos x="36" y="26"/>
                </a:cxn>
                <a:cxn ang="0">
                  <a:pos x="30" y="22"/>
                </a:cxn>
                <a:cxn ang="0">
                  <a:pos x="30" y="22"/>
                </a:cxn>
              </a:cxnLst>
              <a:rect l="0" t="0" r="r" b="b"/>
              <a:pathLst>
                <a:path w="44" h="46">
                  <a:moveTo>
                    <a:pt x="30" y="22"/>
                  </a:moveTo>
                  <a:lnTo>
                    <a:pt x="30" y="22"/>
                  </a:lnTo>
                  <a:lnTo>
                    <a:pt x="0" y="0"/>
                  </a:lnTo>
                  <a:lnTo>
                    <a:pt x="0" y="0"/>
                  </a:lnTo>
                  <a:lnTo>
                    <a:pt x="4" y="16"/>
                  </a:lnTo>
                  <a:lnTo>
                    <a:pt x="10" y="24"/>
                  </a:lnTo>
                  <a:lnTo>
                    <a:pt x="14" y="30"/>
                  </a:lnTo>
                  <a:lnTo>
                    <a:pt x="20" y="36"/>
                  </a:lnTo>
                  <a:lnTo>
                    <a:pt x="28" y="42"/>
                  </a:lnTo>
                  <a:lnTo>
                    <a:pt x="36" y="44"/>
                  </a:lnTo>
                  <a:lnTo>
                    <a:pt x="44" y="46"/>
                  </a:lnTo>
                  <a:lnTo>
                    <a:pt x="44" y="46"/>
                  </a:lnTo>
                  <a:lnTo>
                    <a:pt x="40" y="30"/>
                  </a:lnTo>
                  <a:lnTo>
                    <a:pt x="40" y="30"/>
                  </a:lnTo>
                  <a:lnTo>
                    <a:pt x="36" y="26"/>
                  </a:lnTo>
                  <a:lnTo>
                    <a:pt x="30" y="22"/>
                  </a:lnTo>
                  <a:lnTo>
                    <a:pt x="3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4" name="Freeform 115"/>
            <p:cNvSpPr/>
            <p:nvPr/>
          </p:nvSpPr>
          <p:spPr bwMode="auto">
            <a:xfrm>
              <a:off x="3675063" y="884238"/>
              <a:ext cx="28575" cy="38100"/>
            </a:xfrm>
            <a:custGeom>
              <a:avLst/>
              <a:gdLst/>
              <a:ahLst/>
              <a:cxnLst>
                <a:cxn ang="0">
                  <a:pos x="16" y="10"/>
                </a:cxn>
                <a:cxn ang="0">
                  <a:pos x="16" y="10"/>
                </a:cxn>
                <a:cxn ang="0">
                  <a:pos x="18" y="10"/>
                </a:cxn>
                <a:cxn ang="0">
                  <a:pos x="18" y="10"/>
                </a:cxn>
                <a:cxn ang="0">
                  <a:pos x="12" y="6"/>
                </a:cxn>
                <a:cxn ang="0">
                  <a:pos x="12" y="6"/>
                </a:cxn>
                <a:cxn ang="0">
                  <a:pos x="6" y="2"/>
                </a:cxn>
                <a:cxn ang="0">
                  <a:pos x="0" y="0"/>
                </a:cxn>
                <a:cxn ang="0">
                  <a:pos x="0" y="0"/>
                </a:cxn>
                <a:cxn ang="0">
                  <a:pos x="12" y="24"/>
                </a:cxn>
                <a:cxn ang="0">
                  <a:pos x="12" y="24"/>
                </a:cxn>
                <a:cxn ang="0">
                  <a:pos x="16" y="10"/>
                </a:cxn>
                <a:cxn ang="0">
                  <a:pos x="16" y="10"/>
                </a:cxn>
              </a:cxnLst>
              <a:rect l="0" t="0" r="r" b="b"/>
              <a:pathLst>
                <a:path w="18" h="24">
                  <a:moveTo>
                    <a:pt x="16" y="10"/>
                  </a:moveTo>
                  <a:lnTo>
                    <a:pt x="16" y="10"/>
                  </a:lnTo>
                  <a:lnTo>
                    <a:pt x="18" y="10"/>
                  </a:lnTo>
                  <a:lnTo>
                    <a:pt x="18" y="10"/>
                  </a:lnTo>
                  <a:lnTo>
                    <a:pt x="12" y="6"/>
                  </a:lnTo>
                  <a:lnTo>
                    <a:pt x="12" y="6"/>
                  </a:lnTo>
                  <a:lnTo>
                    <a:pt x="6" y="2"/>
                  </a:lnTo>
                  <a:lnTo>
                    <a:pt x="0" y="0"/>
                  </a:lnTo>
                  <a:lnTo>
                    <a:pt x="0" y="0"/>
                  </a:lnTo>
                  <a:lnTo>
                    <a:pt x="12" y="24"/>
                  </a:lnTo>
                  <a:lnTo>
                    <a:pt x="12" y="24"/>
                  </a:lnTo>
                  <a:lnTo>
                    <a:pt x="16" y="10"/>
                  </a:lnTo>
                  <a:lnTo>
                    <a:pt x="1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5" name="Freeform 116"/>
            <p:cNvSpPr/>
            <p:nvPr/>
          </p:nvSpPr>
          <p:spPr bwMode="auto">
            <a:xfrm>
              <a:off x="3697288" y="903288"/>
              <a:ext cx="25400" cy="47625"/>
            </a:xfrm>
            <a:custGeom>
              <a:avLst/>
              <a:gdLst/>
              <a:ahLst/>
              <a:cxnLst>
                <a:cxn ang="0">
                  <a:pos x="6" y="30"/>
                </a:cxn>
                <a:cxn ang="0">
                  <a:pos x="6" y="30"/>
                </a:cxn>
                <a:cxn ang="0">
                  <a:pos x="8" y="26"/>
                </a:cxn>
                <a:cxn ang="0">
                  <a:pos x="8" y="26"/>
                </a:cxn>
                <a:cxn ang="0">
                  <a:pos x="12" y="14"/>
                </a:cxn>
                <a:cxn ang="0">
                  <a:pos x="12" y="14"/>
                </a:cxn>
                <a:cxn ang="0">
                  <a:pos x="16" y="6"/>
                </a:cxn>
                <a:cxn ang="0">
                  <a:pos x="16" y="6"/>
                </a:cxn>
                <a:cxn ang="0">
                  <a:pos x="14" y="4"/>
                </a:cxn>
                <a:cxn ang="0">
                  <a:pos x="12" y="2"/>
                </a:cxn>
                <a:cxn ang="0">
                  <a:pos x="6" y="0"/>
                </a:cxn>
                <a:cxn ang="0">
                  <a:pos x="6" y="0"/>
                </a:cxn>
                <a:cxn ang="0">
                  <a:pos x="0" y="16"/>
                </a:cxn>
                <a:cxn ang="0">
                  <a:pos x="0" y="16"/>
                </a:cxn>
                <a:cxn ang="0">
                  <a:pos x="2" y="20"/>
                </a:cxn>
                <a:cxn ang="0">
                  <a:pos x="2" y="24"/>
                </a:cxn>
                <a:cxn ang="0">
                  <a:pos x="2" y="24"/>
                </a:cxn>
                <a:cxn ang="0">
                  <a:pos x="6" y="30"/>
                </a:cxn>
                <a:cxn ang="0">
                  <a:pos x="6" y="30"/>
                </a:cxn>
              </a:cxnLst>
              <a:rect l="0" t="0" r="r" b="b"/>
              <a:pathLst>
                <a:path w="16" h="30">
                  <a:moveTo>
                    <a:pt x="6" y="30"/>
                  </a:moveTo>
                  <a:lnTo>
                    <a:pt x="6" y="30"/>
                  </a:lnTo>
                  <a:lnTo>
                    <a:pt x="8" y="26"/>
                  </a:lnTo>
                  <a:lnTo>
                    <a:pt x="8" y="26"/>
                  </a:lnTo>
                  <a:lnTo>
                    <a:pt x="12" y="14"/>
                  </a:lnTo>
                  <a:lnTo>
                    <a:pt x="12" y="14"/>
                  </a:lnTo>
                  <a:lnTo>
                    <a:pt x="16" y="6"/>
                  </a:lnTo>
                  <a:lnTo>
                    <a:pt x="16" y="6"/>
                  </a:lnTo>
                  <a:lnTo>
                    <a:pt x="14" y="4"/>
                  </a:lnTo>
                  <a:lnTo>
                    <a:pt x="12" y="2"/>
                  </a:lnTo>
                  <a:lnTo>
                    <a:pt x="6" y="0"/>
                  </a:lnTo>
                  <a:lnTo>
                    <a:pt x="6" y="0"/>
                  </a:lnTo>
                  <a:lnTo>
                    <a:pt x="0" y="16"/>
                  </a:lnTo>
                  <a:lnTo>
                    <a:pt x="0" y="16"/>
                  </a:lnTo>
                  <a:lnTo>
                    <a:pt x="2" y="20"/>
                  </a:lnTo>
                  <a:lnTo>
                    <a:pt x="2" y="24"/>
                  </a:lnTo>
                  <a:lnTo>
                    <a:pt x="2" y="24"/>
                  </a:lnTo>
                  <a:lnTo>
                    <a:pt x="6" y="30"/>
                  </a:lnTo>
                  <a:lnTo>
                    <a:pt x="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6" name="Freeform 117"/>
            <p:cNvSpPr/>
            <p:nvPr/>
          </p:nvSpPr>
          <p:spPr bwMode="auto">
            <a:xfrm>
              <a:off x="3713163" y="915988"/>
              <a:ext cx="22225" cy="63500"/>
            </a:xfrm>
            <a:custGeom>
              <a:avLst/>
              <a:gdLst/>
              <a:ahLst/>
              <a:cxnLst>
                <a:cxn ang="0">
                  <a:pos x="14" y="12"/>
                </a:cxn>
                <a:cxn ang="0">
                  <a:pos x="14" y="12"/>
                </a:cxn>
                <a:cxn ang="0">
                  <a:pos x="14" y="8"/>
                </a:cxn>
                <a:cxn ang="0">
                  <a:pos x="12" y="6"/>
                </a:cxn>
                <a:cxn ang="0">
                  <a:pos x="8" y="0"/>
                </a:cxn>
                <a:cxn ang="0">
                  <a:pos x="8" y="0"/>
                </a:cxn>
                <a:cxn ang="0">
                  <a:pos x="0" y="24"/>
                </a:cxn>
                <a:cxn ang="0">
                  <a:pos x="0" y="24"/>
                </a:cxn>
                <a:cxn ang="0">
                  <a:pos x="0" y="26"/>
                </a:cxn>
                <a:cxn ang="0">
                  <a:pos x="0" y="30"/>
                </a:cxn>
                <a:cxn ang="0">
                  <a:pos x="0" y="30"/>
                </a:cxn>
                <a:cxn ang="0">
                  <a:pos x="4" y="40"/>
                </a:cxn>
                <a:cxn ang="0">
                  <a:pos x="4" y="40"/>
                </a:cxn>
                <a:cxn ang="0">
                  <a:pos x="12" y="22"/>
                </a:cxn>
                <a:cxn ang="0">
                  <a:pos x="12" y="22"/>
                </a:cxn>
                <a:cxn ang="0">
                  <a:pos x="14" y="12"/>
                </a:cxn>
                <a:cxn ang="0">
                  <a:pos x="14" y="12"/>
                </a:cxn>
              </a:cxnLst>
              <a:rect l="0" t="0" r="r" b="b"/>
              <a:pathLst>
                <a:path w="14" h="40">
                  <a:moveTo>
                    <a:pt x="14" y="12"/>
                  </a:moveTo>
                  <a:lnTo>
                    <a:pt x="14" y="12"/>
                  </a:lnTo>
                  <a:lnTo>
                    <a:pt x="14" y="8"/>
                  </a:lnTo>
                  <a:lnTo>
                    <a:pt x="12" y="6"/>
                  </a:lnTo>
                  <a:lnTo>
                    <a:pt x="8" y="0"/>
                  </a:lnTo>
                  <a:lnTo>
                    <a:pt x="8" y="0"/>
                  </a:lnTo>
                  <a:lnTo>
                    <a:pt x="0" y="24"/>
                  </a:lnTo>
                  <a:lnTo>
                    <a:pt x="0" y="24"/>
                  </a:lnTo>
                  <a:lnTo>
                    <a:pt x="0" y="26"/>
                  </a:lnTo>
                  <a:lnTo>
                    <a:pt x="0" y="30"/>
                  </a:lnTo>
                  <a:lnTo>
                    <a:pt x="0" y="30"/>
                  </a:lnTo>
                  <a:lnTo>
                    <a:pt x="4" y="40"/>
                  </a:lnTo>
                  <a:lnTo>
                    <a:pt x="4" y="40"/>
                  </a:lnTo>
                  <a:lnTo>
                    <a:pt x="12" y="22"/>
                  </a:lnTo>
                  <a:lnTo>
                    <a:pt x="12" y="22"/>
                  </a:lnTo>
                  <a:lnTo>
                    <a:pt x="14" y="12"/>
                  </a:lnTo>
                  <a:lnTo>
                    <a:pt x="1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7" name="Freeform 118"/>
            <p:cNvSpPr/>
            <p:nvPr/>
          </p:nvSpPr>
          <p:spPr bwMode="auto">
            <a:xfrm>
              <a:off x="3722688" y="938213"/>
              <a:ext cx="22225" cy="63500"/>
            </a:xfrm>
            <a:custGeom>
              <a:avLst/>
              <a:gdLst/>
              <a:ahLst/>
              <a:cxnLst>
                <a:cxn ang="0">
                  <a:pos x="6" y="40"/>
                </a:cxn>
                <a:cxn ang="0">
                  <a:pos x="6" y="40"/>
                </a:cxn>
                <a:cxn ang="0">
                  <a:pos x="12" y="32"/>
                </a:cxn>
                <a:cxn ang="0">
                  <a:pos x="14" y="22"/>
                </a:cxn>
                <a:cxn ang="0">
                  <a:pos x="14" y="10"/>
                </a:cxn>
                <a:cxn ang="0">
                  <a:pos x="12" y="0"/>
                </a:cxn>
                <a:cxn ang="0">
                  <a:pos x="12" y="0"/>
                </a:cxn>
                <a:cxn ang="0">
                  <a:pos x="4" y="24"/>
                </a:cxn>
                <a:cxn ang="0">
                  <a:pos x="4" y="24"/>
                </a:cxn>
                <a:cxn ang="0">
                  <a:pos x="2" y="26"/>
                </a:cxn>
                <a:cxn ang="0">
                  <a:pos x="0" y="30"/>
                </a:cxn>
                <a:cxn ang="0">
                  <a:pos x="0" y="30"/>
                </a:cxn>
                <a:cxn ang="0">
                  <a:pos x="6" y="40"/>
                </a:cxn>
                <a:cxn ang="0">
                  <a:pos x="6" y="40"/>
                </a:cxn>
              </a:cxnLst>
              <a:rect l="0" t="0" r="r" b="b"/>
              <a:pathLst>
                <a:path w="14" h="40">
                  <a:moveTo>
                    <a:pt x="6" y="40"/>
                  </a:moveTo>
                  <a:lnTo>
                    <a:pt x="6" y="40"/>
                  </a:lnTo>
                  <a:lnTo>
                    <a:pt x="12" y="32"/>
                  </a:lnTo>
                  <a:lnTo>
                    <a:pt x="14" y="22"/>
                  </a:lnTo>
                  <a:lnTo>
                    <a:pt x="14" y="10"/>
                  </a:lnTo>
                  <a:lnTo>
                    <a:pt x="12" y="0"/>
                  </a:lnTo>
                  <a:lnTo>
                    <a:pt x="12" y="0"/>
                  </a:lnTo>
                  <a:lnTo>
                    <a:pt x="4" y="24"/>
                  </a:lnTo>
                  <a:lnTo>
                    <a:pt x="4" y="24"/>
                  </a:lnTo>
                  <a:lnTo>
                    <a:pt x="2" y="26"/>
                  </a:lnTo>
                  <a:lnTo>
                    <a:pt x="0" y="30"/>
                  </a:lnTo>
                  <a:lnTo>
                    <a:pt x="0" y="30"/>
                  </a:lnTo>
                  <a:lnTo>
                    <a:pt x="6" y="40"/>
                  </a:lnTo>
                  <a:lnTo>
                    <a:pt x="6"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8" name="Freeform 119"/>
            <p:cNvSpPr/>
            <p:nvPr/>
          </p:nvSpPr>
          <p:spPr bwMode="auto">
            <a:xfrm>
              <a:off x="3662363" y="884238"/>
              <a:ext cx="25400" cy="41275"/>
            </a:xfrm>
            <a:custGeom>
              <a:avLst/>
              <a:gdLst/>
              <a:ahLst/>
              <a:cxnLst>
                <a:cxn ang="0">
                  <a:pos x="2" y="12"/>
                </a:cxn>
                <a:cxn ang="0">
                  <a:pos x="2" y="12"/>
                </a:cxn>
                <a:cxn ang="0">
                  <a:pos x="0" y="20"/>
                </a:cxn>
                <a:cxn ang="0">
                  <a:pos x="0" y="20"/>
                </a:cxn>
                <a:cxn ang="0">
                  <a:pos x="2" y="20"/>
                </a:cxn>
                <a:cxn ang="0">
                  <a:pos x="2" y="20"/>
                </a:cxn>
                <a:cxn ang="0">
                  <a:pos x="16" y="26"/>
                </a:cxn>
                <a:cxn ang="0">
                  <a:pos x="16" y="26"/>
                </a:cxn>
                <a:cxn ang="0">
                  <a:pos x="4" y="0"/>
                </a:cxn>
                <a:cxn ang="0">
                  <a:pos x="4" y="0"/>
                </a:cxn>
                <a:cxn ang="0">
                  <a:pos x="4" y="6"/>
                </a:cxn>
                <a:cxn ang="0">
                  <a:pos x="2" y="12"/>
                </a:cxn>
                <a:cxn ang="0">
                  <a:pos x="2" y="12"/>
                </a:cxn>
              </a:cxnLst>
              <a:rect l="0" t="0" r="r" b="b"/>
              <a:pathLst>
                <a:path w="16" h="26">
                  <a:moveTo>
                    <a:pt x="2" y="12"/>
                  </a:moveTo>
                  <a:lnTo>
                    <a:pt x="2" y="12"/>
                  </a:lnTo>
                  <a:lnTo>
                    <a:pt x="0" y="20"/>
                  </a:lnTo>
                  <a:lnTo>
                    <a:pt x="0" y="20"/>
                  </a:lnTo>
                  <a:lnTo>
                    <a:pt x="2" y="20"/>
                  </a:lnTo>
                  <a:lnTo>
                    <a:pt x="2" y="20"/>
                  </a:lnTo>
                  <a:lnTo>
                    <a:pt x="16" y="26"/>
                  </a:lnTo>
                  <a:lnTo>
                    <a:pt x="16" y="26"/>
                  </a:lnTo>
                  <a:lnTo>
                    <a:pt x="4" y="0"/>
                  </a:lnTo>
                  <a:lnTo>
                    <a:pt x="4" y="0"/>
                  </a:lnTo>
                  <a:lnTo>
                    <a:pt x="4"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9" name="Freeform 120"/>
            <p:cNvSpPr/>
            <p:nvPr/>
          </p:nvSpPr>
          <p:spPr bwMode="auto">
            <a:xfrm>
              <a:off x="3659188" y="922338"/>
              <a:ext cx="41275" cy="31750"/>
            </a:xfrm>
            <a:custGeom>
              <a:avLst/>
              <a:gdLst/>
              <a:ahLst/>
              <a:cxnLst>
                <a:cxn ang="0">
                  <a:pos x="10" y="14"/>
                </a:cxn>
                <a:cxn ang="0">
                  <a:pos x="10" y="14"/>
                </a:cxn>
                <a:cxn ang="0">
                  <a:pos x="20" y="18"/>
                </a:cxn>
                <a:cxn ang="0">
                  <a:pos x="20" y="18"/>
                </a:cxn>
                <a:cxn ang="0">
                  <a:pos x="26" y="20"/>
                </a:cxn>
                <a:cxn ang="0">
                  <a:pos x="26" y="20"/>
                </a:cxn>
                <a:cxn ang="0">
                  <a:pos x="22" y="14"/>
                </a:cxn>
                <a:cxn ang="0">
                  <a:pos x="22" y="14"/>
                </a:cxn>
                <a:cxn ang="0">
                  <a:pos x="22" y="10"/>
                </a:cxn>
                <a:cxn ang="0">
                  <a:pos x="20" y="6"/>
                </a:cxn>
                <a:cxn ang="0">
                  <a:pos x="20" y="6"/>
                </a:cxn>
                <a:cxn ang="0">
                  <a:pos x="2" y="0"/>
                </a:cxn>
                <a:cxn ang="0">
                  <a:pos x="2" y="0"/>
                </a:cxn>
                <a:cxn ang="0">
                  <a:pos x="2" y="6"/>
                </a:cxn>
                <a:cxn ang="0">
                  <a:pos x="0" y="10"/>
                </a:cxn>
                <a:cxn ang="0">
                  <a:pos x="2" y="10"/>
                </a:cxn>
                <a:cxn ang="0">
                  <a:pos x="2" y="10"/>
                </a:cxn>
                <a:cxn ang="0">
                  <a:pos x="10" y="14"/>
                </a:cxn>
                <a:cxn ang="0">
                  <a:pos x="10" y="14"/>
                </a:cxn>
              </a:cxnLst>
              <a:rect l="0" t="0" r="r" b="b"/>
              <a:pathLst>
                <a:path w="26" h="20">
                  <a:moveTo>
                    <a:pt x="10" y="14"/>
                  </a:moveTo>
                  <a:lnTo>
                    <a:pt x="10" y="14"/>
                  </a:lnTo>
                  <a:lnTo>
                    <a:pt x="20" y="18"/>
                  </a:lnTo>
                  <a:lnTo>
                    <a:pt x="20" y="18"/>
                  </a:lnTo>
                  <a:lnTo>
                    <a:pt x="26" y="20"/>
                  </a:lnTo>
                  <a:lnTo>
                    <a:pt x="26" y="20"/>
                  </a:lnTo>
                  <a:lnTo>
                    <a:pt x="22" y="14"/>
                  </a:lnTo>
                  <a:lnTo>
                    <a:pt x="22" y="14"/>
                  </a:lnTo>
                  <a:lnTo>
                    <a:pt x="22" y="10"/>
                  </a:lnTo>
                  <a:lnTo>
                    <a:pt x="20" y="6"/>
                  </a:lnTo>
                  <a:lnTo>
                    <a:pt x="20" y="6"/>
                  </a:lnTo>
                  <a:lnTo>
                    <a:pt x="2" y="0"/>
                  </a:lnTo>
                  <a:lnTo>
                    <a:pt x="2" y="0"/>
                  </a:lnTo>
                  <a:lnTo>
                    <a:pt x="2" y="6"/>
                  </a:lnTo>
                  <a:lnTo>
                    <a:pt x="0" y="10"/>
                  </a:lnTo>
                  <a:lnTo>
                    <a:pt x="2" y="10"/>
                  </a:lnTo>
                  <a:lnTo>
                    <a:pt x="2" y="10"/>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0" name="Freeform 121"/>
            <p:cNvSpPr/>
            <p:nvPr/>
          </p:nvSpPr>
          <p:spPr bwMode="auto">
            <a:xfrm>
              <a:off x="3662363" y="947738"/>
              <a:ext cx="47625" cy="34925"/>
            </a:xfrm>
            <a:custGeom>
              <a:avLst/>
              <a:gdLst/>
              <a:ahLst/>
              <a:cxnLst>
                <a:cxn ang="0">
                  <a:pos x="2" y="10"/>
                </a:cxn>
                <a:cxn ang="0">
                  <a:pos x="2" y="10"/>
                </a:cxn>
                <a:cxn ang="0">
                  <a:pos x="12" y="14"/>
                </a:cxn>
                <a:cxn ang="0">
                  <a:pos x="12" y="14"/>
                </a:cxn>
                <a:cxn ang="0">
                  <a:pos x="30" y="22"/>
                </a:cxn>
                <a:cxn ang="0">
                  <a:pos x="30" y="22"/>
                </a:cxn>
                <a:cxn ang="0">
                  <a:pos x="26" y="12"/>
                </a:cxn>
                <a:cxn ang="0">
                  <a:pos x="26" y="12"/>
                </a:cxn>
                <a:cxn ang="0">
                  <a:pos x="24" y="10"/>
                </a:cxn>
                <a:cxn ang="0">
                  <a:pos x="22" y="8"/>
                </a:cxn>
                <a:cxn ang="0">
                  <a:pos x="22" y="8"/>
                </a:cxn>
                <a:cxn ang="0">
                  <a:pos x="0" y="0"/>
                </a:cxn>
                <a:cxn ang="0">
                  <a:pos x="0" y="0"/>
                </a:cxn>
                <a:cxn ang="0">
                  <a:pos x="0" y="6"/>
                </a:cxn>
                <a:cxn ang="0">
                  <a:pos x="0" y="8"/>
                </a:cxn>
                <a:cxn ang="0">
                  <a:pos x="2" y="10"/>
                </a:cxn>
                <a:cxn ang="0">
                  <a:pos x="2" y="10"/>
                </a:cxn>
              </a:cxnLst>
              <a:rect l="0" t="0" r="r" b="b"/>
              <a:pathLst>
                <a:path w="30" h="22">
                  <a:moveTo>
                    <a:pt x="2" y="10"/>
                  </a:moveTo>
                  <a:lnTo>
                    <a:pt x="2" y="10"/>
                  </a:lnTo>
                  <a:lnTo>
                    <a:pt x="12" y="14"/>
                  </a:lnTo>
                  <a:lnTo>
                    <a:pt x="12" y="14"/>
                  </a:lnTo>
                  <a:lnTo>
                    <a:pt x="30" y="22"/>
                  </a:lnTo>
                  <a:lnTo>
                    <a:pt x="30" y="22"/>
                  </a:lnTo>
                  <a:lnTo>
                    <a:pt x="26" y="12"/>
                  </a:lnTo>
                  <a:lnTo>
                    <a:pt x="26" y="12"/>
                  </a:lnTo>
                  <a:lnTo>
                    <a:pt x="24" y="10"/>
                  </a:lnTo>
                  <a:lnTo>
                    <a:pt x="22" y="8"/>
                  </a:lnTo>
                  <a:lnTo>
                    <a:pt x="22" y="8"/>
                  </a:lnTo>
                  <a:lnTo>
                    <a:pt x="0" y="0"/>
                  </a:lnTo>
                  <a:lnTo>
                    <a:pt x="0" y="0"/>
                  </a:lnTo>
                  <a:lnTo>
                    <a:pt x="0" y="6"/>
                  </a:lnTo>
                  <a:lnTo>
                    <a:pt x="0" y="8"/>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1" name="Freeform 122"/>
            <p:cNvSpPr/>
            <p:nvPr/>
          </p:nvSpPr>
          <p:spPr bwMode="auto">
            <a:xfrm>
              <a:off x="3668713" y="969963"/>
              <a:ext cx="53975" cy="38100"/>
            </a:xfrm>
            <a:custGeom>
              <a:avLst/>
              <a:gdLst/>
              <a:ahLst/>
              <a:cxnLst>
                <a:cxn ang="0">
                  <a:pos x="34" y="24"/>
                </a:cxn>
                <a:cxn ang="0">
                  <a:pos x="34" y="24"/>
                </a:cxn>
                <a:cxn ang="0">
                  <a:pos x="28" y="14"/>
                </a:cxn>
                <a:cxn ang="0">
                  <a:pos x="28" y="14"/>
                </a:cxn>
                <a:cxn ang="0">
                  <a:pos x="26" y="12"/>
                </a:cxn>
                <a:cxn ang="0">
                  <a:pos x="22" y="10"/>
                </a:cxn>
                <a:cxn ang="0">
                  <a:pos x="22" y="10"/>
                </a:cxn>
                <a:cxn ang="0">
                  <a:pos x="0" y="0"/>
                </a:cxn>
                <a:cxn ang="0">
                  <a:pos x="0" y="0"/>
                </a:cxn>
                <a:cxn ang="0">
                  <a:pos x="4" y="10"/>
                </a:cxn>
                <a:cxn ang="0">
                  <a:pos x="12" y="18"/>
                </a:cxn>
                <a:cxn ang="0">
                  <a:pos x="22" y="22"/>
                </a:cxn>
                <a:cxn ang="0">
                  <a:pos x="34" y="24"/>
                </a:cxn>
                <a:cxn ang="0">
                  <a:pos x="34" y="24"/>
                </a:cxn>
              </a:cxnLst>
              <a:rect l="0" t="0" r="r" b="b"/>
              <a:pathLst>
                <a:path w="34" h="24">
                  <a:moveTo>
                    <a:pt x="34" y="24"/>
                  </a:moveTo>
                  <a:lnTo>
                    <a:pt x="34" y="24"/>
                  </a:lnTo>
                  <a:lnTo>
                    <a:pt x="28" y="14"/>
                  </a:lnTo>
                  <a:lnTo>
                    <a:pt x="28" y="14"/>
                  </a:lnTo>
                  <a:lnTo>
                    <a:pt x="26" y="12"/>
                  </a:lnTo>
                  <a:lnTo>
                    <a:pt x="22" y="10"/>
                  </a:lnTo>
                  <a:lnTo>
                    <a:pt x="22" y="10"/>
                  </a:lnTo>
                  <a:lnTo>
                    <a:pt x="0" y="0"/>
                  </a:lnTo>
                  <a:lnTo>
                    <a:pt x="0" y="0"/>
                  </a:lnTo>
                  <a:lnTo>
                    <a:pt x="4" y="10"/>
                  </a:lnTo>
                  <a:lnTo>
                    <a:pt x="12" y="18"/>
                  </a:lnTo>
                  <a:lnTo>
                    <a:pt x="22" y="22"/>
                  </a:lnTo>
                  <a:lnTo>
                    <a:pt x="34" y="24"/>
                  </a:lnTo>
                  <a:lnTo>
                    <a:pt x="3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2" name="Freeform 123"/>
            <p:cNvSpPr/>
            <p:nvPr/>
          </p:nvSpPr>
          <p:spPr bwMode="auto">
            <a:xfrm>
              <a:off x="3729038" y="576263"/>
              <a:ext cx="19050" cy="25400"/>
            </a:xfrm>
            <a:custGeom>
              <a:avLst/>
              <a:gdLst/>
              <a:ahLst/>
              <a:cxnLst>
                <a:cxn ang="0">
                  <a:pos x="0" y="0"/>
                </a:cxn>
                <a:cxn ang="0">
                  <a:pos x="0" y="0"/>
                </a:cxn>
                <a:cxn ang="0">
                  <a:pos x="8" y="16"/>
                </a:cxn>
                <a:cxn ang="0">
                  <a:pos x="8" y="16"/>
                </a:cxn>
                <a:cxn ang="0">
                  <a:pos x="10" y="8"/>
                </a:cxn>
                <a:cxn ang="0">
                  <a:pos x="10" y="8"/>
                </a:cxn>
                <a:cxn ang="0">
                  <a:pos x="12" y="6"/>
                </a:cxn>
                <a:cxn ang="0">
                  <a:pos x="12" y="6"/>
                </a:cxn>
                <a:cxn ang="0">
                  <a:pos x="8" y="4"/>
                </a:cxn>
                <a:cxn ang="0">
                  <a:pos x="8" y="4"/>
                </a:cxn>
                <a:cxn ang="0">
                  <a:pos x="0" y="0"/>
                </a:cxn>
                <a:cxn ang="0">
                  <a:pos x="0" y="0"/>
                </a:cxn>
              </a:cxnLst>
              <a:rect l="0" t="0" r="r" b="b"/>
              <a:pathLst>
                <a:path w="12" h="16">
                  <a:moveTo>
                    <a:pt x="0" y="0"/>
                  </a:moveTo>
                  <a:lnTo>
                    <a:pt x="0" y="0"/>
                  </a:lnTo>
                  <a:lnTo>
                    <a:pt x="8" y="16"/>
                  </a:lnTo>
                  <a:lnTo>
                    <a:pt x="8" y="16"/>
                  </a:lnTo>
                  <a:lnTo>
                    <a:pt x="10" y="8"/>
                  </a:lnTo>
                  <a:lnTo>
                    <a:pt x="10" y="8"/>
                  </a:lnTo>
                  <a:lnTo>
                    <a:pt x="12" y="6"/>
                  </a:lnTo>
                  <a:lnTo>
                    <a:pt x="12" y="6"/>
                  </a:lnTo>
                  <a:lnTo>
                    <a:pt x="8" y="4"/>
                  </a:lnTo>
                  <a:lnTo>
                    <a:pt x="8" y="4"/>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3" name="Freeform 124"/>
            <p:cNvSpPr/>
            <p:nvPr/>
          </p:nvSpPr>
          <p:spPr bwMode="auto">
            <a:xfrm>
              <a:off x="3744913" y="588963"/>
              <a:ext cx="12700" cy="28575"/>
            </a:xfrm>
            <a:custGeom>
              <a:avLst/>
              <a:gdLst/>
              <a:ahLst/>
              <a:cxnLst>
                <a:cxn ang="0">
                  <a:pos x="2" y="0"/>
                </a:cxn>
                <a:cxn ang="0">
                  <a:pos x="2" y="0"/>
                </a:cxn>
                <a:cxn ang="0">
                  <a:pos x="0" y="10"/>
                </a:cxn>
                <a:cxn ang="0">
                  <a:pos x="0" y="10"/>
                </a:cxn>
                <a:cxn ang="0">
                  <a:pos x="0" y="14"/>
                </a:cxn>
                <a:cxn ang="0">
                  <a:pos x="0" y="14"/>
                </a:cxn>
                <a:cxn ang="0">
                  <a:pos x="4" y="18"/>
                </a:cxn>
                <a:cxn ang="0">
                  <a:pos x="4" y="18"/>
                </a:cxn>
                <a:cxn ang="0">
                  <a:pos x="4" y="16"/>
                </a:cxn>
                <a:cxn ang="0">
                  <a:pos x="4" y="16"/>
                </a:cxn>
                <a:cxn ang="0">
                  <a:pos x="6" y="8"/>
                </a:cxn>
                <a:cxn ang="0">
                  <a:pos x="6" y="8"/>
                </a:cxn>
                <a:cxn ang="0">
                  <a:pos x="8" y="4"/>
                </a:cxn>
                <a:cxn ang="0">
                  <a:pos x="8" y="4"/>
                </a:cxn>
                <a:cxn ang="0">
                  <a:pos x="6" y="2"/>
                </a:cxn>
                <a:cxn ang="0">
                  <a:pos x="2" y="0"/>
                </a:cxn>
                <a:cxn ang="0">
                  <a:pos x="2" y="0"/>
                </a:cxn>
              </a:cxnLst>
              <a:rect l="0" t="0" r="r" b="b"/>
              <a:pathLst>
                <a:path w="8" h="18">
                  <a:moveTo>
                    <a:pt x="2" y="0"/>
                  </a:moveTo>
                  <a:lnTo>
                    <a:pt x="2" y="0"/>
                  </a:lnTo>
                  <a:lnTo>
                    <a:pt x="0" y="10"/>
                  </a:lnTo>
                  <a:lnTo>
                    <a:pt x="0" y="10"/>
                  </a:lnTo>
                  <a:lnTo>
                    <a:pt x="0" y="14"/>
                  </a:lnTo>
                  <a:lnTo>
                    <a:pt x="0" y="14"/>
                  </a:lnTo>
                  <a:lnTo>
                    <a:pt x="4" y="18"/>
                  </a:lnTo>
                  <a:lnTo>
                    <a:pt x="4" y="18"/>
                  </a:lnTo>
                  <a:lnTo>
                    <a:pt x="4" y="16"/>
                  </a:lnTo>
                  <a:lnTo>
                    <a:pt x="4" y="16"/>
                  </a:lnTo>
                  <a:lnTo>
                    <a:pt x="6" y="8"/>
                  </a:lnTo>
                  <a:lnTo>
                    <a:pt x="6" y="8"/>
                  </a:lnTo>
                  <a:lnTo>
                    <a:pt x="8" y="4"/>
                  </a:lnTo>
                  <a:lnTo>
                    <a:pt x="8" y="4"/>
                  </a:lnTo>
                  <a:lnTo>
                    <a:pt x="6" y="2"/>
                  </a:lnTo>
                  <a:lnTo>
                    <a:pt x="2" y="0"/>
                  </a:lnTo>
                  <a:lnTo>
                    <a:pt x="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4" name="Freeform 125"/>
            <p:cNvSpPr/>
            <p:nvPr/>
          </p:nvSpPr>
          <p:spPr bwMode="auto">
            <a:xfrm>
              <a:off x="3751263" y="598488"/>
              <a:ext cx="15875" cy="38100"/>
            </a:xfrm>
            <a:custGeom>
              <a:avLst/>
              <a:gdLst/>
              <a:ahLst/>
              <a:cxnLst>
                <a:cxn ang="0">
                  <a:pos x="10" y="6"/>
                </a:cxn>
                <a:cxn ang="0">
                  <a:pos x="10" y="6"/>
                </a:cxn>
                <a:cxn ang="0">
                  <a:pos x="8" y="2"/>
                </a:cxn>
                <a:cxn ang="0">
                  <a:pos x="6" y="0"/>
                </a:cxn>
                <a:cxn ang="0">
                  <a:pos x="6" y="0"/>
                </a:cxn>
                <a:cxn ang="0">
                  <a:pos x="2" y="14"/>
                </a:cxn>
                <a:cxn ang="0">
                  <a:pos x="2" y="14"/>
                </a:cxn>
                <a:cxn ang="0">
                  <a:pos x="0" y="16"/>
                </a:cxn>
                <a:cxn ang="0">
                  <a:pos x="0" y="18"/>
                </a:cxn>
                <a:cxn ang="0">
                  <a:pos x="0" y="18"/>
                </a:cxn>
                <a:cxn ang="0">
                  <a:pos x="4" y="24"/>
                </a:cxn>
                <a:cxn ang="0">
                  <a:pos x="4" y="24"/>
                </a:cxn>
                <a:cxn ang="0">
                  <a:pos x="8" y="12"/>
                </a:cxn>
                <a:cxn ang="0">
                  <a:pos x="8" y="12"/>
                </a:cxn>
                <a:cxn ang="0">
                  <a:pos x="10" y="6"/>
                </a:cxn>
                <a:cxn ang="0">
                  <a:pos x="10" y="6"/>
                </a:cxn>
              </a:cxnLst>
              <a:rect l="0" t="0" r="r" b="b"/>
              <a:pathLst>
                <a:path w="10" h="24">
                  <a:moveTo>
                    <a:pt x="10" y="6"/>
                  </a:moveTo>
                  <a:lnTo>
                    <a:pt x="10" y="6"/>
                  </a:lnTo>
                  <a:lnTo>
                    <a:pt x="8" y="2"/>
                  </a:lnTo>
                  <a:lnTo>
                    <a:pt x="6" y="0"/>
                  </a:lnTo>
                  <a:lnTo>
                    <a:pt x="6" y="0"/>
                  </a:lnTo>
                  <a:lnTo>
                    <a:pt x="2" y="14"/>
                  </a:lnTo>
                  <a:lnTo>
                    <a:pt x="2" y="14"/>
                  </a:lnTo>
                  <a:lnTo>
                    <a:pt x="0" y="16"/>
                  </a:lnTo>
                  <a:lnTo>
                    <a:pt x="0" y="18"/>
                  </a:lnTo>
                  <a:lnTo>
                    <a:pt x="0" y="18"/>
                  </a:lnTo>
                  <a:lnTo>
                    <a:pt x="4" y="24"/>
                  </a:lnTo>
                  <a:lnTo>
                    <a:pt x="4" y="24"/>
                  </a:lnTo>
                  <a:lnTo>
                    <a:pt x="8" y="12"/>
                  </a:lnTo>
                  <a:lnTo>
                    <a:pt x="8" y="12"/>
                  </a:lnTo>
                  <a:lnTo>
                    <a:pt x="10" y="6"/>
                  </a:lnTo>
                  <a:lnTo>
                    <a:pt x="1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5" name="Freeform 126"/>
            <p:cNvSpPr/>
            <p:nvPr/>
          </p:nvSpPr>
          <p:spPr bwMode="auto">
            <a:xfrm>
              <a:off x="3760788" y="611188"/>
              <a:ext cx="12700" cy="38100"/>
            </a:xfrm>
            <a:custGeom>
              <a:avLst/>
              <a:gdLst/>
              <a:ahLst/>
              <a:cxnLst>
                <a:cxn ang="0">
                  <a:pos x="6" y="0"/>
                </a:cxn>
                <a:cxn ang="0">
                  <a:pos x="6" y="0"/>
                </a:cxn>
                <a:cxn ang="0">
                  <a:pos x="0" y="14"/>
                </a:cxn>
                <a:cxn ang="0">
                  <a:pos x="0" y="14"/>
                </a:cxn>
                <a:cxn ang="0">
                  <a:pos x="0" y="18"/>
                </a:cxn>
                <a:cxn ang="0">
                  <a:pos x="0" y="18"/>
                </a:cxn>
                <a:cxn ang="0">
                  <a:pos x="2" y="24"/>
                </a:cxn>
                <a:cxn ang="0">
                  <a:pos x="2" y="24"/>
                </a:cxn>
                <a:cxn ang="0">
                  <a:pos x="6" y="18"/>
                </a:cxn>
                <a:cxn ang="0">
                  <a:pos x="8" y="12"/>
                </a:cxn>
                <a:cxn ang="0">
                  <a:pos x="8" y="6"/>
                </a:cxn>
                <a:cxn ang="0">
                  <a:pos x="6" y="0"/>
                </a:cxn>
                <a:cxn ang="0">
                  <a:pos x="6" y="0"/>
                </a:cxn>
              </a:cxnLst>
              <a:rect l="0" t="0" r="r" b="b"/>
              <a:pathLst>
                <a:path w="8" h="24">
                  <a:moveTo>
                    <a:pt x="6" y="0"/>
                  </a:moveTo>
                  <a:lnTo>
                    <a:pt x="6" y="0"/>
                  </a:lnTo>
                  <a:lnTo>
                    <a:pt x="0" y="14"/>
                  </a:lnTo>
                  <a:lnTo>
                    <a:pt x="0" y="14"/>
                  </a:lnTo>
                  <a:lnTo>
                    <a:pt x="0" y="18"/>
                  </a:lnTo>
                  <a:lnTo>
                    <a:pt x="0" y="18"/>
                  </a:lnTo>
                  <a:lnTo>
                    <a:pt x="2" y="24"/>
                  </a:lnTo>
                  <a:lnTo>
                    <a:pt x="2" y="24"/>
                  </a:lnTo>
                  <a:lnTo>
                    <a:pt x="6" y="18"/>
                  </a:lnTo>
                  <a:lnTo>
                    <a:pt x="8" y="12"/>
                  </a:lnTo>
                  <a:lnTo>
                    <a:pt x="8" y="6"/>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6" name="Freeform 127"/>
            <p:cNvSpPr/>
            <p:nvPr/>
          </p:nvSpPr>
          <p:spPr bwMode="auto">
            <a:xfrm>
              <a:off x="3722688" y="579438"/>
              <a:ext cx="15875" cy="25400"/>
            </a:xfrm>
            <a:custGeom>
              <a:avLst/>
              <a:gdLst/>
              <a:ahLst/>
              <a:cxnLst>
                <a:cxn ang="0">
                  <a:pos x="2" y="8"/>
                </a:cxn>
                <a:cxn ang="0">
                  <a:pos x="2" y="8"/>
                </a:cxn>
                <a:cxn ang="0">
                  <a:pos x="0" y="12"/>
                </a:cxn>
                <a:cxn ang="0">
                  <a:pos x="0" y="12"/>
                </a:cxn>
                <a:cxn ang="0">
                  <a:pos x="2" y="12"/>
                </a:cxn>
                <a:cxn ang="0">
                  <a:pos x="2" y="12"/>
                </a:cxn>
                <a:cxn ang="0">
                  <a:pos x="10" y="16"/>
                </a:cxn>
                <a:cxn ang="0">
                  <a:pos x="10" y="16"/>
                </a:cxn>
                <a:cxn ang="0">
                  <a:pos x="2" y="0"/>
                </a:cxn>
                <a:cxn ang="0">
                  <a:pos x="2" y="0"/>
                </a:cxn>
                <a:cxn ang="0">
                  <a:pos x="2" y="8"/>
                </a:cxn>
                <a:cxn ang="0">
                  <a:pos x="2" y="8"/>
                </a:cxn>
              </a:cxnLst>
              <a:rect l="0" t="0" r="r" b="b"/>
              <a:pathLst>
                <a:path w="10" h="16">
                  <a:moveTo>
                    <a:pt x="2" y="8"/>
                  </a:moveTo>
                  <a:lnTo>
                    <a:pt x="2" y="8"/>
                  </a:lnTo>
                  <a:lnTo>
                    <a:pt x="0" y="12"/>
                  </a:lnTo>
                  <a:lnTo>
                    <a:pt x="0" y="12"/>
                  </a:lnTo>
                  <a:lnTo>
                    <a:pt x="2" y="12"/>
                  </a:lnTo>
                  <a:lnTo>
                    <a:pt x="2" y="12"/>
                  </a:lnTo>
                  <a:lnTo>
                    <a:pt x="10" y="16"/>
                  </a:lnTo>
                  <a:lnTo>
                    <a:pt x="10" y="16"/>
                  </a:lnTo>
                  <a:lnTo>
                    <a:pt x="2" y="0"/>
                  </a:lnTo>
                  <a:lnTo>
                    <a:pt x="2"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7" name="Freeform 128"/>
            <p:cNvSpPr/>
            <p:nvPr/>
          </p:nvSpPr>
          <p:spPr bwMode="auto">
            <a:xfrm>
              <a:off x="3722688" y="601663"/>
              <a:ext cx="22225" cy="19050"/>
            </a:xfrm>
            <a:custGeom>
              <a:avLst/>
              <a:gdLst/>
              <a:ahLst/>
              <a:cxnLst>
                <a:cxn ang="0">
                  <a:pos x="0" y="6"/>
                </a:cxn>
                <a:cxn ang="0">
                  <a:pos x="0" y="6"/>
                </a:cxn>
                <a:cxn ang="0">
                  <a:pos x="4" y="8"/>
                </a:cxn>
                <a:cxn ang="0">
                  <a:pos x="4" y="8"/>
                </a:cxn>
                <a:cxn ang="0">
                  <a:pos x="10" y="10"/>
                </a:cxn>
                <a:cxn ang="0">
                  <a:pos x="10" y="10"/>
                </a:cxn>
                <a:cxn ang="0">
                  <a:pos x="14" y="12"/>
                </a:cxn>
                <a:cxn ang="0">
                  <a:pos x="14" y="12"/>
                </a:cxn>
                <a:cxn ang="0">
                  <a:pos x="12" y="8"/>
                </a:cxn>
                <a:cxn ang="0">
                  <a:pos x="12" y="8"/>
                </a:cxn>
                <a:cxn ang="0">
                  <a:pos x="10" y="4"/>
                </a:cxn>
                <a:cxn ang="0">
                  <a:pos x="10" y="4"/>
                </a:cxn>
                <a:cxn ang="0">
                  <a:pos x="0" y="0"/>
                </a:cxn>
                <a:cxn ang="0">
                  <a:pos x="0" y="0"/>
                </a:cxn>
                <a:cxn ang="0">
                  <a:pos x="0" y="4"/>
                </a:cxn>
                <a:cxn ang="0">
                  <a:pos x="0" y="6"/>
                </a:cxn>
                <a:cxn ang="0">
                  <a:pos x="0" y="6"/>
                </a:cxn>
              </a:cxnLst>
              <a:rect l="0" t="0" r="r" b="b"/>
              <a:pathLst>
                <a:path w="14" h="12">
                  <a:moveTo>
                    <a:pt x="0" y="6"/>
                  </a:moveTo>
                  <a:lnTo>
                    <a:pt x="0" y="6"/>
                  </a:lnTo>
                  <a:lnTo>
                    <a:pt x="4" y="8"/>
                  </a:lnTo>
                  <a:lnTo>
                    <a:pt x="4" y="8"/>
                  </a:lnTo>
                  <a:lnTo>
                    <a:pt x="10" y="10"/>
                  </a:lnTo>
                  <a:lnTo>
                    <a:pt x="10" y="10"/>
                  </a:lnTo>
                  <a:lnTo>
                    <a:pt x="14" y="12"/>
                  </a:lnTo>
                  <a:lnTo>
                    <a:pt x="14" y="12"/>
                  </a:lnTo>
                  <a:lnTo>
                    <a:pt x="12" y="8"/>
                  </a:lnTo>
                  <a:lnTo>
                    <a:pt x="12" y="8"/>
                  </a:lnTo>
                  <a:lnTo>
                    <a:pt x="10" y="4"/>
                  </a:lnTo>
                  <a:lnTo>
                    <a:pt x="10" y="4"/>
                  </a:lnTo>
                  <a:lnTo>
                    <a:pt x="0" y="0"/>
                  </a:lnTo>
                  <a:lnTo>
                    <a:pt x="0" y="0"/>
                  </a:lnTo>
                  <a:lnTo>
                    <a:pt x="0"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8" name="Freeform 129"/>
            <p:cNvSpPr/>
            <p:nvPr/>
          </p:nvSpPr>
          <p:spPr bwMode="auto">
            <a:xfrm>
              <a:off x="3722688" y="614363"/>
              <a:ext cx="28575" cy="22225"/>
            </a:xfrm>
            <a:custGeom>
              <a:avLst/>
              <a:gdLst/>
              <a:ahLst/>
              <a:cxnLst>
                <a:cxn ang="0">
                  <a:pos x="16" y="8"/>
                </a:cxn>
                <a:cxn ang="0">
                  <a:pos x="16" y="8"/>
                </a:cxn>
                <a:cxn ang="0">
                  <a:pos x="14" y="6"/>
                </a:cxn>
                <a:cxn ang="0">
                  <a:pos x="12" y="6"/>
                </a:cxn>
                <a:cxn ang="0">
                  <a:pos x="12" y="6"/>
                </a:cxn>
                <a:cxn ang="0">
                  <a:pos x="0" y="0"/>
                </a:cxn>
                <a:cxn ang="0">
                  <a:pos x="0" y="0"/>
                </a:cxn>
                <a:cxn ang="0">
                  <a:pos x="0" y="4"/>
                </a:cxn>
                <a:cxn ang="0">
                  <a:pos x="2" y="8"/>
                </a:cxn>
                <a:cxn ang="0">
                  <a:pos x="2" y="8"/>
                </a:cxn>
                <a:cxn ang="0">
                  <a:pos x="8" y="10"/>
                </a:cxn>
                <a:cxn ang="0">
                  <a:pos x="8" y="10"/>
                </a:cxn>
                <a:cxn ang="0">
                  <a:pos x="18" y="14"/>
                </a:cxn>
                <a:cxn ang="0">
                  <a:pos x="18" y="14"/>
                </a:cxn>
                <a:cxn ang="0">
                  <a:pos x="16" y="8"/>
                </a:cxn>
                <a:cxn ang="0">
                  <a:pos x="16" y="8"/>
                </a:cxn>
              </a:cxnLst>
              <a:rect l="0" t="0" r="r" b="b"/>
              <a:pathLst>
                <a:path w="18" h="14">
                  <a:moveTo>
                    <a:pt x="16" y="8"/>
                  </a:moveTo>
                  <a:lnTo>
                    <a:pt x="16" y="8"/>
                  </a:lnTo>
                  <a:lnTo>
                    <a:pt x="14" y="6"/>
                  </a:lnTo>
                  <a:lnTo>
                    <a:pt x="12" y="6"/>
                  </a:lnTo>
                  <a:lnTo>
                    <a:pt x="12" y="6"/>
                  </a:lnTo>
                  <a:lnTo>
                    <a:pt x="0" y="0"/>
                  </a:lnTo>
                  <a:lnTo>
                    <a:pt x="0" y="0"/>
                  </a:lnTo>
                  <a:lnTo>
                    <a:pt x="0" y="4"/>
                  </a:lnTo>
                  <a:lnTo>
                    <a:pt x="2" y="8"/>
                  </a:lnTo>
                  <a:lnTo>
                    <a:pt x="2" y="8"/>
                  </a:lnTo>
                  <a:lnTo>
                    <a:pt x="8" y="10"/>
                  </a:lnTo>
                  <a:lnTo>
                    <a:pt x="8" y="10"/>
                  </a:lnTo>
                  <a:lnTo>
                    <a:pt x="18" y="14"/>
                  </a:lnTo>
                  <a:lnTo>
                    <a:pt x="18" y="14"/>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9" name="Freeform 130"/>
            <p:cNvSpPr/>
            <p:nvPr/>
          </p:nvSpPr>
          <p:spPr bwMode="auto">
            <a:xfrm>
              <a:off x="3725863" y="630238"/>
              <a:ext cx="31750" cy="22225"/>
            </a:xfrm>
            <a:custGeom>
              <a:avLst/>
              <a:gdLst/>
              <a:ahLst/>
              <a:cxnLst>
                <a:cxn ang="0">
                  <a:pos x="14" y="6"/>
                </a:cxn>
                <a:cxn ang="0">
                  <a:pos x="14" y="6"/>
                </a:cxn>
                <a:cxn ang="0">
                  <a:pos x="0" y="0"/>
                </a:cxn>
                <a:cxn ang="0">
                  <a:pos x="0" y="0"/>
                </a:cxn>
                <a:cxn ang="0">
                  <a:pos x="4" y="6"/>
                </a:cxn>
                <a:cxn ang="0">
                  <a:pos x="8" y="10"/>
                </a:cxn>
                <a:cxn ang="0">
                  <a:pos x="14" y="12"/>
                </a:cxn>
                <a:cxn ang="0">
                  <a:pos x="20" y="14"/>
                </a:cxn>
                <a:cxn ang="0">
                  <a:pos x="20" y="14"/>
                </a:cxn>
                <a:cxn ang="0">
                  <a:pos x="18" y="8"/>
                </a:cxn>
                <a:cxn ang="0">
                  <a:pos x="18" y="8"/>
                </a:cxn>
                <a:cxn ang="0">
                  <a:pos x="14" y="6"/>
                </a:cxn>
                <a:cxn ang="0">
                  <a:pos x="14" y="6"/>
                </a:cxn>
              </a:cxnLst>
              <a:rect l="0" t="0" r="r" b="b"/>
              <a:pathLst>
                <a:path w="20" h="14">
                  <a:moveTo>
                    <a:pt x="14" y="6"/>
                  </a:moveTo>
                  <a:lnTo>
                    <a:pt x="14" y="6"/>
                  </a:lnTo>
                  <a:lnTo>
                    <a:pt x="0" y="0"/>
                  </a:lnTo>
                  <a:lnTo>
                    <a:pt x="0" y="0"/>
                  </a:lnTo>
                  <a:lnTo>
                    <a:pt x="4" y="6"/>
                  </a:lnTo>
                  <a:lnTo>
                    <a:pt x="8" y="10"/>
                  </a:lnTo>
                  <a:lnTo>
                    <a:pt x="14" y="12"/>
                  </a:lnTo>
                  <a:lnTo>
                    <a:pt x="20" y="14"/>
                  </a:lnTo>
                  <a:lnTo>
                    <a:pt x="20" y="14"/>
                  </a:lnTo>
                  <a:lnTo>
                    <a:pt x="18" y="8"/>
                  </a:lnTo>
                  <a:lnTo>
                    <a:pt x="18" y="8"/>
                  </a:lnTo>
                  <a:lnTo>
                    <a:pt x="14" y="6"/>
                  </a:lnTo>
                  <a:lnTo>
                    <a:pt x="1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0" name="Freeform 131"/>
            <p:cNvSpPr/>
            <p:nvPr/>
          </p:nvSpPr>
          <p:spPr bwMode="auto">
            <a:xfrm>
              <a:off x="3627438" y="681038"/>
              <a:ext cx="19050" cy="19050"/>
            </a:xfrm>
            <a:custGeom>
              <a:avLst/>
              <a:gdLst/>
              <a:ahLst/>
              <a:cxnLst>
                <a:cxn ang="0">
                  <a:pos x="12" y="0"/>
                </a:cxn>
                <a:cxn ang="0">
                  <a:pos x="12" y="0"/>
                </a:cxn>
                <a:cxn ang="0">
                  <a:pos x="8" y="0"/>
                </a:cxn>
                <a:cxn ang="0">
                  <a:pos x="8" y="0"/>
                </a:cxn>
                <a:cxn ang="0">
                  <a:pos x="0" y="0"/>
                </a:cxn>
                <a:cxn ang="0">
                  <a:pos x="0" y="0"/>
                </a:cxn>
                <a:cxn ang="0">
                  <a:pos x="12" y="12"/>
                </a:cxn>
                <a:cxn ang="0">
                  <a:pos x="12" y="12"/>
                </a:cxn>
                <a:cxn ang="0">
                  <a:pos x="12" y="2"/>
                </a:cxn>
                <a:cxn ang="0">
                  <a:pos x="12" y="2"/>
                </a:cxn>
                <a:cxn ang="0">
                  <a:pos x="12" y="0"/>
                </a:cxn>
                <a:cxn ang="0">
                  <a:pos x="12" y="0"/>
                </a:cxn>
              </a:cxnLst>
              <a:rect l="0" t="0" r="r" b="b"/>
              <a:pathLst>
                <a:path w="12" h="12">
                  <a:moveTo>
                    <a:pt x="12" y="0"/>
                  </a:moveTo>
                  <a:lnTo>
                    <a:pt x="12" y="0"/>
                  </a:lnTo>
                  <a:lnTo>
                    <a:pt x="8" y="0"/>
                  </a:lnTo>
                  <a:lnTo>
                    <a:pt x="8" y="0"/>
                  </a:lnTo>
                  <a:lnTo>
                    <a:pt x="0" y="0"/>
                  </a:lnTo>
                  <a:lnTo>
                    <a:pt x="0" y="0"/>
                  </a:lnTo>
                  <a:lnTo>
                    <a:pt x="12" y="12"/>
                  </a:lnTo>
                  <a:lnTo>
                    <a:pt x="12" y="12"/>
                  </a:lnTo>
                  <a:lnTo>
                    <a:pt x="12" y="2"/>
                  </a:lnTo>
                  <a:lnTo>
                    <a:pt x="12"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1" name="Freeform 132"/>
            <p:cNvSpPr/>
            <p:nvPr/>
          </p:nvSpPr>
          <p:spPr bwMode="auto">
            <a:xfrm>
              <a:off x="3649663" y="684213"/>
              <a:ext cx="9525" cy="28575"/>
            </a:xfrm>
            <a:custGeom>
              <a:avLst/>
              <a:gdLst/>
              <a:ahLst/>
              <a:cxnLst>
                <a:cxn ang="0">
                  <a:pos x="6" y="6"/>
                </a:cxn>
                <a:cxn ang="0">
                  <a:pos x="6" y="6"/>
                </a:cxn>
                <a:cxn ang="0">
                  <a:pos x="6" y="2"/>
                </a:cxn>
                <a:cxn ang="0">
                  <a:pos x="6" y="2"/>
                </a:cxn>
                <a:cxn ang="0">
                  <a:pos x="2" y="0"/>
                </a:cxn>
                <a:cxn ang="0">
                  <a:pos x="0" y="0"/>
                </a:cxn>
                <a:cxn ang="0">
                  <a:pos x="0" y="0"/>
                </a:cxn>
                <a:cxn ang="0">
                  <a:pos x="0" y="10"/>
                </a:cxn>
                <a:cxn ang="0">
                  <a:pos x="0" y="10"/>
                </a:cxn>
                <a:cxn ang="0">
                  <a:pos x="2" y="14"/>
                </a:cxn>
                <a:cxn ang="0">
                  <a:pos x="2" y="14"/>
                </a:cxn>
                <a:cxn ang="0">
                  <a:pos x="6" y="18"/>
                </a:cxn>
                <a:cxn ang="0">
                  <a:pos x="6" y="18"/>
                </a:cxn>
                <a:cxn ang="0">
                  <a:pos x="6" y="14"/>
                </a:cxn>
                <a:cxn ang="0">
                  <a:pos x="6" y="14"/>
                </a:cxn>
                <a:cxn ang="0">
                  <a:pos x="6" y="6"/>
                </a:cxn>
                <a:cxn ang="0">
                  <a:pos x="6" y="6"/>
                </a:cxn>
              </a:cxnLst>
              <a:rect l="0" t="0" r="r" b="b"/>
              <a:pathLst>
                <a:path w="6" h="18">
                  <a:moveTo>
                    <a:pt x="6" y="6"/>
                  </a:moveTo>
                  <a:lnTo>
                    <a:pt x="6" y="6"/>
                  </a:lnTo>
                  <a:lnTo>
                    <a:pt x="6" y="2"/>
                  </a:lnTo>
                  <a:lnTo>
                    <a:pt x="6" y="2"/>
                  </a:lnTo>
                  <a:lnTo>
                    <a:pt x="2" y="0"/>
                  </a:lnTo>
                  <a:lnTo>
                    <a:pt x="0" y="0"/>
                  </a:lnTo>
                  <a:lnTo>
                    <a:pt x="0" y="0"/>
                  </a:lnTo>
                  <a:lnTo>
                    <a:pt x="0" y="10"/>
                  </a:lnTo>
                  <a:lnTo>
                    <a:pt x="0" y="10"/>
                  </a:lnTo>
                  <a:lnTo>
                    <a:pt x="2" y="14"/>
                  </a:lnTo>
                  <a:lnTo>
                    <a:pt x="2" y="14"/>
                  </a:lnTo>
                  <a:lnTo>
                    <a:pt x="6" y="18"/>
                  </a:lnTo>
                  <a:lnTo>
                    <a:pt x="6" y="18"/>
                  </a:lnTo>
                  <a:lnTo>
                    <a:pt x="6" y="14"/>
                  </a:lnTo>
                  <a:lnTo>
                    <a:pt x="6" y="14"/>
                  </a:lnTo>
                  <a:lnTo>
                    <a:pt x="6" y="6"/>
                  </a:lnTo>
                  <a:lnTo>
                    <a:pt x="6"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2" name="Freeform 133"/>
            <p:cNvSpPr/>
            <p:nvPr/>
          </p:nvSpPr>
          <p:spPr bwMode="auto">
            <a:xfrm>
              <a:off x="3662363" y="687388"/>
              <a:ext cx="9525" cy="34925"/>
            </a:xfrm>
            <a:custGeom>
              <a:avLst/>
              <a:gdLst/>
              <a:ahLst/>
              <a:cxnLst>
                <a:cxn ang="0">
                  <a:pos x="2" y="18"/>
                </a:cxn>
                <a:cxn ang="0">
                  <a:pos x="2" y="18"/>
                </a:cxn>
                <a:cxn ang="0">
                  <a:pos x="6" y="22"/>
                </a:cxn>
                <a:cxn ang="0">
                  <a:pos x="6" y="22"/>
                </a:cxn>
                <a:cxn ang="0">
                  <a:pos x="6" y="10"/>
                </a:cxn>
                <a:cxn ang="0">
                  <a:pos x="6" y="10"/>
                </a:cxn>
                <a:cxn ang="0">
                  <a:pos x="6" y="4"/>
                </a:cxn>
                <a:cxn ang="0">
                  <a:pos x="6" y="4"/>
                </a:cxn>
                <a:cxn ang="0">
                  <a:pos x="4" y="2"/>
                </a:cxn>
                <a:cxn ang="0">
                  <a:pos x="0" y="0"/>
                </a:cxn>
                <a:cxn ang="0">
                  <a:pos x="0" y="0"/>
                </a:cxn>
                <a:cxn ang="0">
                  <a:pos x="0" y="14"/>
                </a:cxn>
                <a:cxn ang="0">
                  <a:pos x="0" y="14"/>
                </a:cxn>
                <a:cxn ang="0">
                  <a:pos x="0" y="16"/>
                </a:cxn>
                <a:cxn ang="0">
                  <a:pos x="2" y="18"/>
                </a:cxn>
                <a:cxn ang="0">
                  <a:pos x="2" y="18"/>
                </a:cxn>
              </a:cxnLst>
              <a:rect l="0" t="0" r="r" b="b"/>
              <a:pathLst>
                <a:path w="6" h="22">
                  <a:moveTo>
                    <a:pt x="2" y="18"/>
                  </a:moveTo>
                  <a:lnTo>
                    <a:pt x="2" y="18"/>
                  </a:lnTo>
                  <a:lnTo>
                    <a:pt x="6" y="22"/>
                  </a:lnTo>
                  <a:lnTo>
                    <a:pt x="6" y="22"/>
                  </a:lnTo>
                  <a:lnTo>
                    <a:pt x="6" y="10"/>
                  </a:lnTo>
                  <a:lnTo>
                    <a:pt x="6" y="10"/>
                  </a:lnTo>
                  <a:lnTo>
                    <a:pt x="6" y="4"/>
                  </a:lnTo>
                  <a:lnTo>
                    <a:pt x="6" y="4"/>
                  </a:lnTo>
                  <a:lnTo>
                    <a:pt x="4" y="2"/>
                  </a:lnTo>
                  <a:lnTo>
                    <a:pt x="0" y="0"/>
                  </a:lnTo>
                  <a:lnTo>
                    <a:pt x="0" y="0"/>
                  </a:lnTo>
                  <a:lnTo>
                    <a:pt x="0" y="14"/>
                  </a:lnTo>
                  <a:lnTo>
                    <a:pt x="0" y="14"/>
                  </a:lnTo>
                  <a:lnTo>
                    <a:pt x="0" y="16"/>
                  </a:lnTo>
                  <a:lnTo>
                    <a:pt x="2" y="18"/>
                  </a:lnTo>
                  <a:lnTo>
                    <a:pt x="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3" name="Freeform 134"/>
            <p:cNvSpPr/>
            <p:nvPr/>
          </p:nvSpPr>
          <p:spPr bwMode="auto">
            <a:xfrm>
              <a:off x="3675063" y="696913"/>
              <a:ext cx="12700" cy="38100"/>
            </a:xfrm>
            <a:custGeom>
              <a:avLst/>
              <a:gdLst/>
              <a:ahLst/>
              <a:cxnLst>
                <a:cxn ang="0">
                  <a:pos x="0" y="14"/>
                </a:cxn>
                <a:cxn ang="0">
                  <a:pos x="0" y="14"/>
                </a:cxn>
                <a:cxn ang="0">
                  <a:pos x="0" y="18"/>
                </a:cxn>
                <a:cxn ang="0">
                  <a:pos x="0" y="18"/>
                </a:cxn>
                <a:cxn ang="0">
                  <a:pos x="6" y="24"/>
                </a:cxn>
                <a:cxn ang="0">
                  <a:pos x="6" y="24"/>
                </a:cxn>
                <a:cxn ang="0">
                  <a:pos x="8" y="18"/>
                </a:cxn>
                <a:cxn ang="0">
                  <a:pos x="6" y="10"/>
                </a:cxn>
                <a:cxn ang="0">
                  <a:pos x="4" y="4"/>
                </a:cxn>
                <a:cxn ang="0">
                  <a:pos x="0" y="0"/>
                </a:cxn>
                <a:cxn ang="0">
                  <a:pos x="0" y="0"/>
                </a:cxn>
                <a:cxn ang="0">
                  <a:pos x="0" y="14"/>
                </a:cxn>
                <a:cxn ang="0">
                  <a:pos x="0" y="14"/>
                </a:cxn>
              </a:cxnLst>
              <a:rect l="0" t="0" r="r" b="b"/>
              <a:pathLst>
                <a:path w="8" h="24">
                  <a:moveTo>
                    <a:pt x="0" y="14"/>
                  </a:moveTo>
                  <a:lnTo>
                    <a:pt x="0" y="14"/>
                  </a:lnTo>
                  <a:lnTo>
                    <a:pt x="0" y="18"/>
                  </a:lnTo>
                  <a:lnTo>
                    <a:pt x="0" y="18"/>
                  </a:lnTo>
                  <a:lnTo>
                    <a:pt x="6" y="24"/>
                  </a:lnTo>
                  <a:lnTo>
                    <a:pt x="6" y="24"/>
                  </a:lnTo>
                  <a:lnTo>
                    <a:pt x="8" y="18"/>
                  </a:lnTo>
                  <a:lnTo>
                    <a:pt x="6" y="10"/>
                  </a:lnTo>
                  <a:lnTo>
                    <a:pt x="4" y="4"/>
                  </a:lnTo>
                  <a:lnTo>
                    <a:pt x="0" y="0"/>
                  </a:lnTo>
                  <a:lnTo>
                    <a:pt x="0"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4" name="Freeform 135"/>
            <p:cNvSpPr/>
            <p:nvPr/>
          </p:nvSpPr>
          <p:spPr bwMode="auto">
            <a:xfrm>
              <a:off x="3624263" y="681038"/>
              <a:ext cx="19050" cy="19050"/>
            </a:xfrm>
            <a:custGeom>
              <a:avLst/>
              <a:gdLst/>
              <a:ahLst/>
              <a:cxnLst>
                <a:cxn ang="0">
                  <a:pos x="2" y="8"/>
                </a:cxn>
                <a:cxn ang="0">
                  <a:pos x="2" y="8"/>
                </a:cxn>
                <a:cxn ang="0">
                  <a:pos x="2" y="12"/>
                </a:cxn>
                <a:cxn ang="0">
                  <a:pos x="2" y="12"/>
                </a:cxn>
                <a:cxn ang="0">
                  <a:pos x="2" y="12"/>
                </a:cxn>
                <a:cxn ang="0">
                  <a:pos x="2" y="12"/>
                </a:cxn>
                <a:cxn ang="0">
                  <a:pos x="12" y="12"/>
                </a:cxn>
                <a:cxn ang="0">
                  <a:pos x="12" y="12"/>
                </a:cxn>
                <a:cxn ang="0">
                  <a:pos x="0" y="0"/>
                </a:cxn>
                <a:cxn ang="0">
                  <a:pos x="0" y="0"/>
                </a:cxn>
                <a:cxn ang="0">
                  <a:pos x="2" y="8"/>
                </a:cxn>
                <a:cxn ang="0">
                  <a:pos x="2" y="8"/>
                </a:cxn>
              </a:cxnLst>
              <a:rect l="0" t="0" r="r" b="b"/>
              <a:pathLst>
                <a:path w="12" h="12">
                  <a:moveTo>
                    <a:pt x="2" y="8"/>
                  </a:moveTo>
                  <a:lnTo>
                    <a:pt x="2" y="8"/>
                  </a:lnTo>
                  <a:lnTo>
                    <a:pt x="2" y="12"/>
                  </a:lnTo>
                  <a:lnTo>
                    <a:pt x="2" y="12"/>
                  </a:lnTo>
                  <a:lnTo>
                    <a:pt x="2" y="12"/>
                  </a:lnTo>
                  <a:lnTo>
                    <a:pt x="2" y="12"/>
                  </a:lnTo>
                  <a:lnTo>
                    <a:pt x="12" y="12"/>
                  </a:lnTo>
                  <a:lnTo>
                    <a:pt x="12" y="12"/>
                  </a:lnTo>
                  <a:lnTo>
                    <a:pt x="0" y="0"/>
                  </a:lnTo>
                  <a:lnTo>
                    <a:pt x="0"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5" name="Freeform 136"/>
            <p:cNvSpPr/>
            <p:nvPr/>
          </p:nvSpPr>
          <p:spPr bwMode="auto">
            <a:xfrm>
              <a:off x="3627438" y="703263"/>
              <a:ext cx="28575" cy="12700"/>
            </a:xfrm>
            <a:custGeom>
              <a:avLst/>
              <a:gdLst/>
              <a:ahLst/>
              <a:cxnLst>
                <a:cxn ang="0">
                  <a:pos x="12" y="0"/>
                </a:cxn>
                <a:cxn ang="0">
                  <a:pos x="12" y="0"/>
                </a:cxn>
                <a:cxn ang="0">
                  <a:pos x="0" y="0"/>
                </a:cxn>
                <a:cxn ang="0">
                  <a:pos x="0" y="0"/>
                </a:cxn>
                <a:cxn ang="0">
                  <a:pos x="2" y="4"/>
                </a:cxn>
                <a:cxn ang="0">
                  <a:pos x="2" y="6"/>
                </a:cxn>
                <a:cxn ang="0">
                  <a:pos x="2" y="6"/>
                </a:cxn>
                <a:cxn ang="0">
                  <a:pos x="8" y="8"/>
                </a:cxn>
                <a:cxn ang="0">
                  <a:pos x="8" y="8"/>
                </a:cxn>
                <a:cxn ang="0">
                  <a:pos x="14" y="8"/>
                </a:cxn>
                <a:cxn ang="0">
                  <a:pos x="14" y="8"/>
                </a:cxn>
                <a:cxn ang="0">
                  <a:pos x="18" y="8"/>
                </a:cxn>
                <a:cxn ang="0">
                  <a:pos x="18" y="8"/>
                </a:cxn>
                <a:cxn ang="0">
                  <a:pos x="14" y="4"/>
                </a:cxn>
                <a:cxn ang="0">
                  <a:pos x="14" y="4"/>
                </a:cxn>
                <a:cxn ang="0">
                  <a:pos x="12" y="0"/>
                </a:cxn>
                <a:cxn ang="0">
                  <a:pos x="12" y="0"/>
                </a:cxn>
              </a:cxnLst>
              <a:rect l="0" t="0" r="r" b="b"/>
              <a:pathLst>
                <a:path w="18" h="8">
                  <a:moveTo>
                    <a:pt x="12" y="0"/>
                  </a:moveTo>
                  <a:lnTo>
                    <a:pt x="12" y="0"/>
                  </a:lnTo>
                  <a:lnTo>
                    <a:pt x="0" y="0"/>
                  </a:lnTo>
                  <a:lnTo>
                    <a:pt x="0" y="0"/>
                  </a:lnTo>
                  <a:lnTo>
                    <a:pt x="2" y="4"/>
                  </a:lnTo>
                  <a:lnTo>
                    <a:pt x="2" y="6"/>
                  </a:lnTo>
                  <a:lnTo>
                    <a:pt x="2" y="6"/>
                  </a:lnTo>
                  <a:lnTo>
                    <a:pt x="8" y="8"/>
                  </a:lnTo>
                  <a:lnTo>
                    <a:pt x="8" y="8"/>
                  </a:lnTo>
                  <a:lnTo>
                    <a:pt x="14" y="8"/>
                  </a:lnTo>
                  <a:lnTo>
                    <a:pt x="14" y="8"/>
                  </a:lnTo>
                  <a:lnTo>
                    <a:pt x="18" y="8"/>
                  </a:lnTo>
                  <a:lnTo>
                    <a:pt x="18" y="8"/>
                  </a:lnTo>
                  <a:lnTo>
                    <a:pt x="14" y="4"/>
                  </a:lnTo>
                  <a:lnTo>
                    <a:pt x="14" y="4"/>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6" name="Freeform 137"/>
            <p:cNvSpPr/>
            <p:nvPr/>
          </p:nvSpPr>
          <p:spPr bwMode="auto">
            <a:xfrm>
              <a:off x="3633788" y="719138"/>
              <a:ext cx="34925" cy="9525"/>
            </a:xfrm>
            <a:custGeom>
              <a:avLst/>
              <a:gdLst/>
              <a:ahLst/>
              <a:cxnLst>
                <a:cxn ang="0">
                  <a:pos x="14" y="0"/>
                </a:cxn>
                <a:cxn ang="0">
                  <a:pos x="14" y="0"/>
                </a:cxn>
                <a:cxn ang="0">
                  <a:pos x="0" y="0"/>
                </a:cxn>
                <a:cxn ang="0">
                  <a:pos x="0" y="0"/>
                </a:cxn>
                <a:cxn ang="0">
                  <a:pos x="2" y="2"/>
                </a:cxn>
                <a:cxn ang="0">
                  <a:pos x="4" y="6"/>
                </a:cxn>
                <a:cxn ang="0">
                  <a:pos x="4" y="6"/>
                </a:cxn>
                <a:cxn ang="0">
                  <a:pos x="10" y="6"/>
                </a:cxn>
                <a:cxn ang="0">
                  <a:pos x="10" y="6"/>
                </a:cxn>
                <a:cxn ang="0">
                  <a:pos x="22" y="6"/>
                </a:cxn>
                <a:cxn ang="0">
                  <a:pos x="22" y="6"/>
                </a:cxn>
                <a:cxn ang="0">
                  <a:pos x="18" y="0"/>
                </a:cxn>
                <a:cxn ang="0">
                  <a:pos x="18" y="0"/>
                </a:cxn>
                <a:cxn ang="0">
                  <a:pos x="16" y="0"/>
                </a:cxn>
                <a:cxn ang="0">
                  <a:pos x="14" y="0"/>
                </a:cxn>
                <a:cxn ang="0">
                  <a:pos x="14" y="0"/>
                </a:cxn>
              </a:cxnLst>
              <a:rect l="0" t="0" r="r" b="b"/>
              <a:pathLst>
                <a:path w="22" h="6">
                  <a:moveTo>
                    <a:pt x="14" y="0"/>
                  </a:moveTo>
                  <a:lnTo>
                    <a:pt x="14" y="0"/>
                  </a:lnTo>
                  <a:lnTo>
                    <a:pt x="0" y="0"/>
                  </a:lnTo>
                  <a:lnTo>
                    <a:pt x="0" y="0"/>
                  </a:lnTo>
                  <a:lnTo>
                    <a:pt x="2" y="2"/>
                  </a:lnTo>
                  <a:lnTo>
                    <a:pt x="4" y="6"/>
                  </a:lnTo>
                  <a:lnTo>
                    <a:pt x="4" y="6"/>
                  </a:lnTo>
                  <a:lnTo>
                    <a:pt x="10" y="6"/>
                  </a:lnTo>
                  <a:lnTo>
                    <a:pt x="10" y="6"/>
                  </a:lnTo>
                  <a:lnTo>
                    <a:pt x="22" y="6"/>
                  </a:lnTo>
                  <a:lnTo>
                    <a:pt x="22" y="6"/>
                  </a:lnTo>
                  <a:lnTo>
                    <a:pt x="18" y="0"/>
                  </a:lnTo>
                  <a:lnTo>
                    <a:pt x="18" y="0"/>
                  </a:lnTo>
                  <a:lnTo>
                    <a:pt x="16"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7" name="Freeform 138"/>
            <p:cNvSpPr/>
            <p:nvPr/>
          </p:nvSpPr>
          <p:spPr bwMode="auto">
            <a:xfrm>
              <a:off x="3640138" y="731838"/>
              <a:ext cx="38100" cy="9525"/>
            </a:xfrm>
            <a:custGeom>
              <a:avLst/>
              <a:gdLst/>
              <a:ahLst/>
              <a:cxnLst>
                <a:cxn ang="0">
                  <a:pos x="24" y="4"/>
                </a:cxn>
                <a:cxn ang="0">
                  <a:pos x="24" y="4"/>
                </a:cxn>
                <a:cxn ang="0">
                  <a:pos x="20" y="0"/>
                </a:cxn>
                <a:cxn ang="0">
                  <a:pos x="20" y="0"/>
                </a:cxn>
                <a:cxn ang="0">
                  <a:pos x="16" y="0"/>
                </a:cxn>
                <a:cxn ang="0">
                  <a:pos x="16" y="0"/>
                </a:cxn>
                <a:cxn ang="0">
                  <a:pos x="0" y="0"/>
                </a:cxn>
                <a:cxn ang="0">
                  <a:pos x="0" y="0"/>
                </a:cxn>
                <a:cxn ang="0">
                  <a:pos x="6" y="4"/>
                </a:cxn>
                <a:cxn ang="0">
                  <a:pos x="12" y="6"/>
                </a:cxn>
                <a:cxn ang="0">
                  <a:pos x="18" y="6"/>
                </a:cxn>
                <a:cxn ang="0">
                  <a:pos x="24" y="4"/>
                </a:cxn>
                <a:cxn ang="0">
                  <a:pos x="24" y="4"/>
                </a:cxn>
              </a:cxnLst>
              <a:rect l="0" t="0" r="r" b="b"/>
              <a:pathLst>
                <a:path w="24" h="6">
                  <a:moveTo>
                    <a:pt x="24" y="4"/>
                  </a:moveTo>
                  <a:lnTo>
                    <a:pt x="24" y="4"/>
                  </a:lnTo>
                  <a:lnTo>
                    <a:pt x="20" y="0"/>
                  </a:lnTo>
                  <a:lnTo>
                    <a:pt x="20" y="0"/>
                  </a:lnTo>
                  <a:lnTo>
                    <a:pt x="16" y="0"/>
                  </a:lnTo>
                  <a:lnTo>
                    <a:pt x="16" y="0"/>
                  </a:lnTo>
                  <a:lnTo>
                    <a:pt x="0" y="0"/>
                  </a:lnTo>
                  <a:lnTo>
                    <a:pt x="0" y="0"/>
                  </a:lnTo>
                  <a:lnTo>
                    <a:pt x="6" y="4"/>
                  </a:lnTo>
                  <a:lnTo>
                    <a:pt x="12" y="6"/>
                  </a:lnTo>
                  <a:lnTo>
                    <a:pt x="18" y="6"/>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8" name="Freeform 139"/>
            <p:cNvSpPr/>
            <p:nvPr/>
          </p:nvSpPr>
          <p:spPr bwMode="auto">
            <a:xfrm>
              <a:off x="3582988" y="731838"/>
              <a:ext cx="19050" cy="19050"/>
            </a:xfrm>
            <a:custGeom>
              <a:avLst/>
              <a:gdLst/>
              <a:ahLst/>
              <a:cxnLst>
                <a:cxn ang="0">
                  <a:pos x="12" y="2"/>
                </a:cxn>
                <a:cxn ang="0">
                  <a:pos x="12" y="2"/>
                </a:cxn>
                <a:cxn ang="0">
                  <a:pos x="8" y="2"/>
                </a:cxn>
                <a:cxn ang="0">
                  <a:pos x="8" y="2"/>
                </a:cxn>
                <a:cxn ang="0">
                  <a:pos x="0" y="0"/>
                </a:cxn>
                <a:cxn ang="0">
                  <a:pos x="0" y="0"/>
                </a:cxn>
                <a:cxn ang="0">
                  <a:pos x="12" y="12"/>
                </a:cxn>
                <a:cxn ang="0">
                  <a:pos x="12" y="12"/>
                </a:cxn>
                <a:cxn ang="0">
                  <a:pos x="12" y="2"/>
                </a:cxn>
                <a:cxn ang="0">
                  <a:pos x="12" y="2"/>
                </a:cxn>
                <a:cxn ang="0">
                  <a:pos x="12" y="2"/>
                </a:cxn>
                <a:cxn ang="0">
                  <a:pos x="12" y="2"/>
                </a:cxn>
              </a:cxnLst>
              <a:rect l="0" t="0" r="r" b="b"/>
              <a:pathLst>
                <a:path w="12" h="12">
                  <a:moveTo>
                    <a:pt x="12" y="2"/>
                  </a:moveTo>
                  <a:lnTo>
                    <a:pt x="12" y="2"/>
                  </a:lnTo>
                  <a:lnTo>
                    <a:pt x="8" y="2"/>
                  </a:lnTo>
                  <a:lnTo>
                    <a:pt x="8" y="2"/>
                  </a:lnTo>
                  <a:lnTo>
                    <a:pt x="0" y="0"/>
                  </a:lnTo>
                  <a:lnTo>
                    <a:pt x="0" y="0"/>
                  </a:lnTo>
                  <a:lnTo>
                    <a:pt x="12" y="12"/>
                  </a:lnTo>
                  <a:lnTo>
                    <a:pt x="12" y="12"/>
                  </a:lnTo>
                  <a:lnTo>
                    <a:pt x="12" y="2"/>
                  </a:lnTo>
                  <a:lnTo>
                    <a:pt x="12" y="2"/>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9" name="Freeform 140"/>
            <p:cNvSpPr/>
            <p:nvPr/>
          </p:nvSpPr>
          <p:spPr bwMode="auto">
            <a:xfrm>
              <a:off x="3605213" y="735013"/>
              <a:ext cx="9525" cy="28575"/>
            </a:xfrm>
            <a:custGeom>
              <a:avLst/>
              <a:gdLst/>
              <a:ahLst/>
              <a:cxnLst>
                <a:cxn ang="0">
                  <a:pos x="6" y="8"/>
                </a:cxn>
                <a:cxn ang="0">
                  <a:pos x="6" y="8"/>
                </a:cxn>
                <a:cxn ang="0">
                  <a:pos x="6" y="2"/>
                </a:cxn>
                <a:cxn ang="0">
                  <a:pos x="6" y="2"/>
                </a:cxn>
                <a:cxn ang="0">
                  <a:pos x="4" y="2"/>
                </a:cxn>
                <a:cxn ang="0">
                  <a:pos x="0" y="0"/>
                </a:cxn>
                <a:cxn ang="0">
                  <a:pos x="0" y="0"/>
                </a:cxn>
                <a:cxn ang="0">
                  <a:pos x="0" y="12"/>
                </a:cxn>
                <a:cxn ang="0">
                  <a:pos x="0" y="12"/>
                </a:cxn>
                <a:cxn ang="0">
                  <a:pos x="2" y="14"/>
                </a:cxn>
                <a:cxn ang="0">
                  <a:pos x="2" y="14"/>
                </a:cxn>
                <a:cxn ang="0">
                  <a:pos x="6" y="18"/>
                </a:cxn>
                <a:cxn ang="0">
                  <a:pos x="6" y="18"/>
                </a:cxn>
                <a:cxn ang="0">
                  <a:pos x="6" y="14"/>
                </a:cxn>
                <a:cxn ang="0">
                  <a:pos x="6" y="14"/>
                </a:cxn>
                <a:cxn ang="0">
                  <a:pos x="6" y="8"/>
                </a:cxn>
                <a:cxn ang="0">
                  <a:pos x="6" y="8"/>
                </a:cxn>
              </a:cxnLst>
              <a:rect l="0" t="0" r="r" b="b"/>
              <a:pathLst>
                <a:path w="6" h="18">
                  <a:moveTo>
                    <a:pt x="6" y="8"/>
                  </a:moveTo>
                  <a:lnTo>
                    <a:pt x="6" y="8"/>
                  </a:lnTo>
                  <a:lnTo>
                    <a:pt x="6" y="2"/>
                  </a:lnTo>
                  <a:lnTo>
                    <a:pt x="6" y="2"/>
                  </a:lnTo>
                  <a:lnTo>
                    <a:pt x="4" y="2"/>
                  </a:lnTo>
                  <a:lnTo>
                    <a:pt x="0" y="0"/>
                  </a:lnTo>
                  <a:lnTo>
                    <a:pt x="0" y="0"/>
                  </a:lnTo>
                  <a:lnTo>
                    <a:pt x="0" y="12"/>
                  </a:lnTo>
                  <a:lnTo>
                    <a:pt x="0" y="12"/>
                  </a:lnTo>
                  <a:lnTo>
                    <a:pt x="2" y="14"/>
                  </a:lnTo>
                  <a:lnTo>
                    <a:pt x="2" y="14"/>
                  </a:lnTo>
                  <a:lnTo>
                    <a:pt x="6" y="18"/>
                  </a:lnTo>
                  <a:lnTo>
                    <a:pt x="6" y="18"/>
                  </a:lnTo>
                  <a:lnTo>
                    <a:pt x="6" y="14"/>
                  </a:lnTo>
                  <a:lnTo>
                    <a:pt x="6" y="14"/>
                  </a:lnTo>
                  <a:lnTo>
                    <a:pt x="6" y="8"/>
                  </a:lnTo>
                  <a:lnTo>
                    <a:pt x="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0" name="Freeform 141"/>
            <p:cNvSpPr/>
            <p:nvPr/>
          </p:nvSpPr>
          <p:spPr bwMode="auto">
            <a:xfrm>
              <a:off x="3617913" y="741363"/>
              <a:ext cx="9525" cy="34925"/>
            </a:xfrm>
            <a:custGeom>
              <a:avLst/>
              <a:gdLst/>
              <a:ahLst/>
              <a:cxnLst>
                <a:cxn ang="0">
                  <a:pos x="0" y="14"/>
                </a:cxn>
                <a:cxn ang="0">
                  <a:pos x="0" y="14"/>
                </a:cxn>
                <a:cxn ang="0">
                  <a:pos x="0" y="16"/>
                </a:cxn>
                <a:cxn ang="0">
                  <a:pos x="2" y="18"/>
                </a:cxn>
                <a:cxn ang="0">
                  <a:pos x="2" y="18"/>
                </a:cxn>
                <a:cxn ang="0">
                  <a:pos x="6" y="22"/>
                </a:cxn>
                <a:cxn ang="0">
                  <a:pos x="6" y="22"/>
                </a:cxn>
                <a:cxn ang="0">
                  <a:pos x="6" y="10"/>
                </a:cxn>
                <a:cxn ang="0">
                  <a:pos x="6" y="10"/>
                </a:cxn>
                <a:cxn ang="0">
                  <a:pos x="6" y="4"/>
                </a:cxn>
                <a:cxn ang="0">
                  <a:pos x="6" y="4"/>
                </a:cxn>
                <a:cxn ang="0">
                  <a:pos x="4" y="0"/>
                </a:cxn>
                <a:cxn ang="0">
                  <a:pos x="0" y="0"/>
                </a:cxn>
                <a:cxn ang="0">
                  <a:pos x="0" y="0"/>
                </a:cxn>
                <a:cxn ang="0">
                  <a:pos x="0" y="14"/>
                </a:cxn>
                <a:cxn ang="0">
                  <a:pos x="0" y="14"/>
                </a:cxn>
              </a:cxnLst>
              <a:rect l="0" t="0" r="r" b="b"/>
              <a:pathLst>
                <a:path w="6" h="22">
                  <a:moveTo>
                    <a:pt x="0" y="14"/>
                  </a:moveTo>
                  <a:lnTo>
                    <a:pt x="0" y="14"/>
                  </a:lnTo>
                  <a:lnTo>
                    <a:pt x="0" y="16"/>
                  </a:lnTo>
                  <a:lnTo>
                    <a:pt x="2" y="18"/>
                  </a:lnTo>
                  <a:lnTo>
                    <a:pt x="2" y="18"/>
                  </a:lnTo>
                  <a:lnTo>
                    <a:pt x="6" y="22"/>
                  </a:lnTo>
                  <a:lnTo>
                    <a:pt x="6" y="22"/>
                  </a:lnTo>
                  <a:lnTo>
                    <a:pt x="6" y="10"/>
                  </a:lnTo>
                  <a:lnTo>
                    <a:pt x="6" y="10"/>
                  </a:lnTo>
                  <a:lnTo>
                    <a:pt x="6" y="4"/>
                  </a:lnTo>
                  <a:lnTo>
                    <a:pt x="6" y="4"/>
                  </a:lnTo>
                  <a:lnTo>
                    <a:pt x="4" y="0"/>
                  </a:lnTo>
                  <a:lnTo>
                    <a:pt x="0" y="0"/>
                  </a:lnTo>
                  <a:lnTo>
                    <a:pt x="0"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1" name="Freeform 142"/>
            <p:cNvSpPr/>
            <p:nvPr/>
          </p:nvSpPr>
          <p:spPr bwMode="auto">
            <a:xfrm>
              <a:off x="3630613" y="747713"/>
              <a:ext cx="12700" cy="38100"/>
            </a:xfrm>
            <a:custGeom>
              <a:avLst/>
              <a:gdLst/>
              <a:ahLst/>
              <a:cxnLst>
                <a:cxn ang="0">
                  <a:pos x="0" y="0"/>
                </a:cxn>
                <a:cxn ang="0">
                  <a:pos x="0" y="0"/>
                </a:cxn>
                <a:cxn ang="0">
                  <a:pos x="0" y="16"/>
                </a:cxn>
                <a:cxn ang="0">
                  <a:pos x="0" y="16"/>
                </a:cxn>
                <a:cxn ang="0">
                  <a:pos x="2" y="20"/>
                </a:cxn>
                <a:cxn ang="0">
                  <a:pos x="2" y="20"/>
                </a:cxn>
                <a:cxn ang="0">
                  <a:pos x="6" y="24"/>
                </a:cxn>
                <a:cxn ang="0">
                  <a:pos x="6" y="24"/>
                </a:cxn>
                <a:cxn ang="0">
                  <a:pos x="8" y="18"/>
                </a:cxn>
                <a:cxn ang="0">
                  <a:pos x="6" y="12"/>
                </a:cxn>
                <a:cxn ang="0">
                  <a:pos x="4" y="6"/>
                </a:cxn>
                <a:cxn ang="0">
                  <a:pos x="0" y="0"/>
                </a:cxn>
                <a:cxn ang="0">
                  <a:pos x="0" y="0"/>
                </a:cxn>
              </a:cxnLst>
              <a:rect l="0" t="0" r="r" b="b"/>
              <a:pathLst>
                <a:path w="8" h="24">
                  <a:moveTo>
                    <a:pt x="0" y="0"/>
                  </a:moveTo>
                  <a:lnTo>
                    <a:pt x="0" y="0"/>
                  </a:lnTo>
                  <a:lnTo>
                    <a:pt x="0" y="16"/>
                  </a:lnTo>
                  <a:lnTo>
                    <a:pt x="0" y="16"/>
                  </a:lnTo>
                  <a:lnTo>
                    <a:pt x="2" y="20"/>
                  </a:lnTo>
                  <a:lnTo>
                    <a:pt x="2" y="20"/>
                  </a:lnTo>
                  <a:lnTo>
                    <a:pt x="6" y="24"/>
                  </a:lnTo>
                  <a:lnTo>
                    <a:pt x="6" y="24"/>
                  </a:lnTo>
                  <a:lnTo>
                    <a:pt x="8" y="18"/>
                  </a:lnTo>
                  <a:lnTo>
                    <a:pt x="6" y="12"/>
                  </a:lnTo>
                  <a:lnTo>
                    <a:pt x="4"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2" name="Freeform 143"/>
            <p:cNvSpPr/>
            <p:nvPr/>
          </p:nvSpPr>
          <p:spPr bwMode="auto">
            <a:xfrm>
              <a:off x="3579813" y="735013"/>
              <a:ext cx="19050" cy="19050"/>
            </a:xfrm>
            <a:custGeom>
              <a:avLst/>
              <a:gdLst/>
              <a:ahLst/>
              <a:cxnLst>
                <a:cxn ang="0">
                  <a:pos x="2" y="8"/>
                </a:cxn>
                <a:cxn ang="0">
                  <a:pos x="2" y="8"/>
                </a:cxn>
                <a:cxn ang="0">
                  <a:pos x="2" y="12"/>
                </a:cxn>
                <a:cxn ang="0">
                  <a:pos x="2" y="12"/>
                </a:cxn>
                <a:cxn ang="0">
                  <a:pos x="4" y="12"/>
                </a:cxn>
                <a:cxn ang="0">
                  <a:pos x="4" y="12"/>
                </a:cxn>
                <a:cxn ang="0">
                  <a:pos x="12" y="12"/>
                </a:cxn>
                <a:cxn ang="0">
                  <a:pos x="12" y="12"/>
                </a:cxn>
                <a:cxn ang="0">
                  <a:pos x="0" y="0"/>
                </a:cxn>
                <a:cxn ang="0">
                  <a:pos x="0" y="0"/>
                </a:cxn>
                <a:cxn ang="0">
                  <a:pos x="2" y="8"/>
                </a:cxn>
                <a:cxn ang="0">
                  <a:pos x="2" y="8"/>
                </a:cxn>
              </a:cxnLst>
              <a:rect l="0" t="0" r="r" b="b"/>
              <a:pathLst>
                <a:path w="12" h="12">
                  <a:moveTo>
                    <a:pt x="2" y="8"/>
                  </a:moveTo>
                  <a:lnTo>
                    <a:pt x="2" y="8"/>
                  </a:lnTo>
                  <a:lnTo>
                    <a:pt x="2" y="12"/>
                  </a:lnTo>
                  <a:lnTo>
                    <a:pt x="2" y="12"/>
                  </a:lnTo>
                  <a:lnTo>
                    <a:pt x="4" y="12"/>
                  </a:lnTo>
                  <a:lnTo>
                    <a:pt x="4" y="12"/>
                  </a:lnTo>
                  <a:lnTo>
                    <a:pt x="12" y="12"/>
                  </a:lnTo>
                  <a:lnTo>
                    <a:pt x="12" y="12"/>
                  </a:lnTo>
                  <a:lnTo>
                    <a:pt x="0" y="0"/>
                  </a:lnTo>
                  <a:lnTo>
                    <a:pt x="0"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3" name="Freeform 144"/>
            <p:cNvSpPr/>
            <p:nvPr/>
          </p:nvSpPr>
          <p:spPr bwMode="auto">
            <a:xfrm>
              <a:off x="3582988" y="757238"/>
              <a:ext cx="28575" cy="9525"/>
            </a:xfrm>
            <a:custGeom>
              <a:avLst/>
              <a:gdLst/>
              <a:ahLst/>
              <a:cxnLst>
                <a:cxn ang="0">
                  <a:pos x="12" y="0"/>
                </a:cxn>
                <a:cxn ang="0">
                  <a:pos x="12" y="0"/>
                </a:cxn>
                <a:cxn ang="0">
                  <a:pos x="0" y="0"/>
                </a:cxn>
                <a:cxn ang="0">
                  <a:pos x="0" y="0"/>
                </a:cxn>
                <a:cxn ang="0">
                  <a:pos x="2" y="4"/>
                </a:cxn>
                <a:cxn ang="0">
                  <a:pos x="2" y="6"/>
                </a:cxn>
                <a:cxn ang="0">
                  <a:pos x="2" y="6"/>
                </a:cxn>
                <a:cxn ang="0">
                  <a:pos x="8" y="6"/>
                </a:cxn>
                <a:cxn ang="0">
                  <a:pos x="8" y="6"/>
                </a:cxn>
                <a:cxn ang="0">
                  <a:pos x="14" y="6"/>
                </a:cxn>
                <a:cxn ang="0">
                  <a:pos x="14" y="6"/>
                </a:cxn>
                <a:cxn ang="0">
                  <a:pos x="18" y="6"/>
                </a:cxn>
                <a:cxn ang="0">
                  <a:pos x="18" y="6"/>
                </a:cxn>
                <a:cxn ang="0">
                  <a:pos x="14" y="2"/>
                </a:cxn>
                <a:cxn ang="0">
                  <a:pos x="14" y="2"/>
                </a:cxn>
                <a:cxn ang="0">
                  <a:pos x="12" y="0"/>
                </a:cxn>
                <a:cxn ang="0">
                  <a:pos x="12" y="0"/>
                </a:cxn>
              </a:cxnLst>
              <a:rect l="0" t="0" r="r" b="b"/>
              <a:pathLst>
                <a:path w="18" h="6">
                  <a:moveTo>
                    <a:pt x="12" y="0"/>
                  </a:moveTo>
                  <a:lnTo>
                    <a:pt x="12" y="0"/>
                  </a:lnTo>
                  <a:lnTo>
                    <a:pt x="0" y="0"/>
                  </a:lnTo>
                  <a:lnTo>
                    <a:pt x="0" y="0"/>
                  </a:lnTo>
                  <a:lnTo>
                    <a:pt x="2" y="4"/>
                  </a:lnTo>
                  <a:lnTo>
                    <a:pt x="2" y="6"/>
                  </a:lnTo>
                  <a:lnTo>
                    <a:pt x="2" y="6"/>
                  </a:lnTo>
                  <a:lnTo>
                    <a:pt x="8" y="6"/>
                  </a:lnTo>
                  <a:lnTo>
                    <a:pt x="8" y="6"/>
                  </a:lnTo>
                  <a:lnTo>
                    <a:pt x="14" y="6"/>
                  </a:lnTo>
                  <a:lnTo>
                    <a:pt x="14" y="6"/>
                  </a:lnTo>
                  <a:lnTo>
                    <a:pt x="18" y="6"/>
                  </a:lnTo>
                  <a:lnTo>
                    <a:pt x="18" y="6"/>
                  </a:lnTo>
                  <a:lnTo>
                    <a:pt x="14" y="2"/>
                  </a:lnTo>
                  <a:lnTo>
                    <a:pt x="14"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4" name="Freeform 145"/>
            <p:cNvSpPr/>
            <p:nvPr/>
          </p:nvSpPr>
          <p:spPr bwMode="auto">
            <a:xfrm>
              <a:off x="3589338" y="769938"/>
              <a:ext cx="34925" cy="9525"/>
            </a:xfrm>
            <a:custGeom>
              <a:avLst/>
              <a:gdLst/>
              <a:ahLst/>
              <a:cxnLst>
                <a:cxn ang="0">
                  <a:pos x="14" y="0"/>
                </a:cxn>
                <a:cxn ang="0">
                  <a:pos x="14" y="0"/>
                </a:cxn>
                <a:cxn ang="0">
                  <a:pos x="0" y="0"/>
                </a:cxn>
                <a:cxn ang="0">
                  <a:pos x="0" y="0"/>
                </a:cxn>
                <a:cxn ang="0">
                  <a:pos x="2" y="4"/>
                </a:cxn>
                <a:cxn ang="0">
                  <a:pos x="4" y="6"/>
                </a:cxn>
                <a:cxn ang="0">
                  <a:pos x="4" y="6"/>
                </a:cxn>
                <a:cxn ang="0">
                  <a:pos x="10" y="6"/>
                </a:cxn>
                <a:cxn ang="0">
                  <a:pos x="10" y="6"/>
                </a:cxn>
                <a:cxn ang="0">
                  <a:pos x="22" y="6"/>
                </a:cxn>
                <a:cxn ang="0">
                  <a:pos x="22" y="6"/>
                </a:cxn>
                <a:cxn ang="0">
                  <a:pos x="18" y="2"/>
                </a:cxn>
                <a:cxn ang="0">
                  <a:pos x="18" y="2"/>
                </a:cxn>
                <a:cxn ang="0">
                  <a:pos x="16" y="0"/>
                </a:cxn>
                <a:cxn ang="0">
                  <a:pos x="14" y="0"/>
                </a:cxn>
                <a:cxn ang="0">
                  <a:pos x="14" y="0"/>
                </a:cxn>
              </a:cxnLst>
              <a:rect l="0" t="0" r="r" b="b"/>
              <a:pathLst>
                <a:path w="22" h="6">
                  <a:moveTo>
                    <a:pt x="14" y="0"/>
                  </a:moveTo>
                  <a:lnTo>
                    <a:pt x="14" y="0"/>
                  </a:lnTo>
                  <a:lnTo>
                    <a:pt x="0" y="0"/>
                  </a:lnTo>
                  <a:lnTo>
                    <a:pt x="0" y="0"/>
                  </a:lnTo>
                  <a:lnTo>
                    <a:pt x="2" y="4"/>
                  </a:lnTo>
                  <a:lnTo>
                    <a:pt x="4" y="6"/>
                  </a:lnTo>
                  <a:lnTo>
                    <a:pt x="4" y="6"/>
                  </a:lnTo>
                  <a:lnTo>
                    <a:pt x="10" y="6"/>
                  </a:lnTo>
                  <a:lnTo>
                    <a:pt x="10" y="6"/>
                  </a:lnTo>
                  <a:lnTo>
                    <a:pt x="22" y="6"/>
                  </a:lnTo>
                  <a:lnTo>
                    <a:pt x="22" y="6"/>
                  </a:lnTo>
                  <a:lnTo>
                    <a:pt x="18" y="2"/>
                  </a:lnTo>
                  <a:lnTo>
                    <a:pt x="18" y="2"/>
                  </a:lnTo>
                  <a:lnTo>
                    <a:pt x="16"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5" name="Freeform 146"/>
            <p:cNvSpPr/>
            <p:nvPr/>
          </p:nvSpPr>
          <p:spPr bwMode="auto">
            <a:xfrm>
              <a:off x="3598863" y="782638"/>
              <a:ext cx="34925" cy="12700"/>
            </a:xfrm>
            <a:custGeom>
              <a:avLst/>
              <a:gdLst/>
              <a:ahLst/>
              <a:cxnLst>
                <a:cxn ang="0">
                  <a:pos x="14" y="0"/>
                </a:cxn>
                <a:cxn ang="0">
                  <a:pos x="14" y="0"/>
                </a:cxn>
                <a:cxn ang="0">
                  <a:pos x="0" y="0"/>
                </a:cxn>
                <a:cxn ang="0">
                  <a:pos x="0" y="0"/>
                </a:cxn>
                <a:cxn ang="0">
                  <a:pos x="4" y="4"/>
                </a:cxn>
                <a:cxn ang="0">
                  <a:pos x="10" y="6"/>
                </a:cxn>
                <a:cxn ang="0">
                  <a:pos x="16" y="8"/>
                </a:cxn>
                <a:cxn ang="0">
                  <a:pos x="22" y="6"/>
                </a:cxn>
                <a:cxn ang="0">
                  <a:pos x="22" y="6"/>
                </a:cxn>
                <a:cxn ang="0">
                  <a:pos x="18" y="0"/>
                </a:cxn>
                <a:cxn ang="0">
                  <a:pos x="18" y="0"/>
                </a:cxn>
                <a:cxn ang="0">
                  <a:pos x="14" y="0"/>
                </a:cxn>
                <a:cxn ang="0">
                  <a:pos x="14" y="0"/>
                </a:cxn>
              </a:cxnLst>
              <a:rect l="0" t="0" r="r" b="b"/>
              <a:pathLst>
                <a:path w="22" h="8">
                  <a:moveTo>
                    <a:pt x="14" y="0"/>
                  </a:moveTo>
                  <a:lnTo>
                    <a:pt x="14" y="0"/>
                  </a:lnTo>
                  <a:lnTo>
                    <a:pt x="0" y="0"/>
                  </a:lnTo>
                  <a:lnTo>
                    <a:pt x="0" y="0"/>
                  </a:lnTo>
                  <a:lnTo>
                    <a:pt x="4" y="4"/>
                  </a:lnTo>
                  <a:lnTo>
                    <a:pt x="10" y="6"/>
                  </a:lnTo>
                  <a:lnTo>
                    <a:pt x="16" y="8"/>
                  </a:lnTo>
                  <a:lnTo>
                    <a:pt x="22" y="6"/>
                  </a:lnTo>
                  <a:lnTo>
                    <a:pt x="22" y="6"/>
                  </a:lnTo>
                  <a:lnTo>
                    <a:pt x="18" y="0"/>
                  </a:lnTo>
                  <a:lnTo>
                    <a:pt x="18"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6" name="Freeform 147"/>
            <p:cNvSpPr/>
            <p:nvPr/>
          </p:nvSpPr>
          <p:spPr bwMode="auto">
            <a:xfrm>
              <a:off x="3716338" y="661988"/>
              <a:ext cx="19050" cy="31750"/>
            </a:xfrm>
            <a:custGeom>
              <a:avLst/>
              <a:gdLst/>
              <a:ahLst/>
              <a:cxnLst>
                <a:cxn ang="0">
                  <a:pos x="8" y="20"/>
                </a:cxn>
                <a:cxn ang="0">
                  <a:pos x="8" y="20"/>
                </a:cxn>
                <a:cxn ang="0">
                  <a:pos x="12" y="8"/>
                </a:cxn>
                <a:cxn ang="0">
                  <a:pos x="12" y="8"/>
                </a:cxn>
                <a:cxn ang="0">
                  <a:pos x="12" y="8"/>
                </a:cxn>
                <a:cxn ang="0">
                  <a:pos x="12" y="8"/>
                </a:cxn>
                <a:cxn ang="0">
                  <a:pos x="8" y="4"/>
                </a:cxn>
                <a:cxn ang="0">
                  <a:pos x="8" y="4"/>
                </a:cxn>
                <a:cxn ang="0">
                  <a:pos x="0" y="0"/>
                </a:cxn>
                <a:cxn ang="0">
                  <a:pos x="0" y="0"/>
                </a:cxn>
                <a:cxn ang="0">
                  <a:pos x="8" y="20"/>
                </a:cxn>
                <a:cxn ang="0">
                  <a:pos x="8" y="20"/>
                </a:cxn>
              </a:cxnLst>
              <a:rect l="0" t="0" r="r" b="b"/>
              <a:pathLst>
                <a:path w="12" h="20">
                  <a:moveTo>
                    <a:pt x="8" y="20"/>
                  </a:moveTo>
                  <a:lnTo>
                    <a:pt x="8" y="20"/>
                  </a:lnTo>
                  <a:lnTo>
                    <a:pt x="12" y="8"/>
                  </a:lnTo>
                  <a:lnTo>
                    <a:pt x="12" y="8"/>
                  </a:lnTo>
                  <a:lnTo>
                    <a:pt x="12" y="8"/>
                  </a:lnTo>
                  <a:lnTo>
                    <a:pt x="12" y="8"/>
                  </a:lnTo>
                  <a:lnTo>
                    <a:pt x="8" y="4"/>
                  </a:lnTo>
                  <a:lnTo>
                    <a:pt x="8" y="4"/>
                  </a:lnTo>
                  <a:lnTo>
                    <a:pt x="0" y="0"/>
                  </a:lnTo>
                  <a:lnTo>
                    <a:pt x="0" y="0"/>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7" name="Freeform 148"/>
            <p:cNvSpPr/>
            <p:nvPr/>
          </p:nvSpPr>
          <p:spPr bwMode="auto">
            <a:xfrm>
              <a:off x="3732213" y="677863"/>
              <a:ext cx="15875" cy="34925"/>
            </a:xfrm>
            <a:custGeom>
              <a:avLst/>
              <a:gdLst/>
              <a:ahLst/>
              <a:cxnLst>
                <a:cxn ang="0">
                  <a:pos x="6" y="18"/>
                </a:cxn>
                <a:cxn ang="0">
                  <a:pos x="6" y="18"/>
                </a:cxn>
                <a:cxn ang="0">
                  <a:pos x="8" y="10"/>
                </a:cxn>
                <a:cxn ang="0">
                  <a:pos x="8" y="10"/>
                </a:cxn>
                <a:cxn ang="0">
                  <a:pos x="10" y="4"/>
                </a:cxn>
                <a:cxn ang="0">
                  <a:pos x="10" y="4"/>
                </a:cxn>
                <a:cxn ang="0">
                  <a:pos x="8" y="2"/>
                </a:cxn>
                <a:cxn ang="0">
                  <a:pos x="4" y="0"/>
                </a:cxn>
                <a:cxn ang="0">
                  <a:pos x="4" y="0"/>
                </a:cxn>
                <a:cxn ang="0">
                  <a:pos x="0" y="12"/>
                </a:cxn>
                <a:cxn ang="0">
                  <a:pos x="0" y="12"/>
                </a:cxn>
                <a:cxn ang="0">
                  <a:pos x="0" y="14"/>
                </a:cxn>
                <a:cxn ang="0">
                  <a:pos x="2" y="16"/>
                </a:cxn>
                <a:cxn ang="0">
                  <a:pos x="2" y="16"/>
                </a:cxn>
                <a:cxn ang="0">
                  <a:pos x="4" y="22"/>
                </a:cxn>
                <a:cxn ang="0">
                  <a:pos x="4" y="22"/>
                </a:cxn>
                <a:cxn ang="0">
                  <a:pos x="6" y="18"/>
                </a:cxn>
                <a:cxn ang="0">
                  <a:pos x="6" y="18"/>
                </a:cxn>
              </a:cxnLst>
              <a:rect l="0" t="0" r="r" b="b"/>
              <a:pathLst>
                <a:path w="10" h="22">
                  <a:moveTo>
                    <a:pt x="6" y="18"/>
                  </a:moveTo>
                  <a:lnTo>
                    <a:pt x="6" y="18"/>
                  </a:lnTo>
                  <a:lnTo>
                    <a:pt x="8" y="10"/>
                  </a:lnTo>
                  <a:lnTo>
                    <a:pt x="8" y="10"/>
                  </a:lnTo>
                  <a:lnTo>
                    <a:pt x="10" y="4"/>
                  </a:lnTo>
                  <a:lnTo>
                    <a:pt x="10" y="4"/>
                  </a:lnTo>
                  <a:lnTo>
                    <a:pt x="8" y="2"/>
                  </a:lnTo>
                  <a:lnTo>
                    <a:pt x="4" y="0"/>
                  </a:lnTo>
                  <a:lnTo>
                    <a:pt x="4" y="0"/>
                  </a:lnTo>
                  <a:lnTo>
                    <a:pt x="0" y="12"/>
                  </a:lnTo>
                  <a:lnTo>
                    <a:pt x="0" y="12"/>
                  </a:lnTo>
                  <a:lnTo>
                    <a:pt x="0" y="14"/>
                  </a:lnTo>
                  <a:lnTo>
                    <a:pt x="2" y="16"/>
                  </a:lnTo>
                  <a:lnTo>
                    <a:pt x="2" y="16"/>
                  </a:lnTo>
                  <a:lnTo>
                    <a:pt x="4" y="22"/>
                  </a:lnTo>
                  <a:lnTo>
                    <a:pt x="4" y="22"/>
                  </a:lnTo>
                  <a:lnTo>
                    <a:pt x="6" y="18"/>
                  </a:lnTo>
                  <a:lnTo>
                    <a:pt x="6"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8" name="Freeform 149"/>
            <p:cNvSpPr/>
            <p:nvPr/>
          </p:nvSpPr>
          <p:spPr bwMode="auto">
            <a:xfrm>
              <a:off x="3741738" y="687388"/>
              <a:ext cx="19050" cy="44450"/>
            </a:xfrm>
            <a:custGeom>
              <a:avLst/>
              <a:gdLst/>
              <a:ahLst/>
              <a:cxnLst>
                <a:cxn ang="0">
                  <a:pos x="12" y="8"/>
                </a:cxn>
                <a:cxn ang="0">
                  <a:pos x="12" y="8"/>
                </a:cxn>
                <a:cxn ang="0">
                  <a:pos x="10" y="4"/>
                </a:cxn>
                <a:cxn ang="0">
                  <a:pos x="8" y="0"/>
                </a:cxn>
                <a:cxn ang="0">
                  <a:pos x="8" y="0"/>
                </a:cxn>
                <a:cxn ang="0">
                  <a:pos x="2" y="16"/>
                </a:cxn>
                <a:cxn ang="0">
                  <a:pos x="2" y="16"/>
                </a:cxn>
                <a:cxn ang="0">
                  <a:pos x="0" y="18"/>
                </a:cxn>
                <a:cxn ang="0">
                  <a:pos x="0" y="20"/>
                </a:cxn>
                <a:cxn ang="0">
                  <a:pos x="0" y="20"/>
                </a:cxn>
                <a:cxn ang="0">
                  <a:pos x="4" y="28"/>
                </a:cxn>
                <a:cxn ang="0">
                  <a:pos x="4" y="28"/>
                </a:cxn>
                <a:cxn ang="0">
                  <a:pos x="8" y="16"/>
                </a:cxn>
                <a:cxn ang="0">
                  <a:pos x="8" y="16"/>
                </a:cxn>
                <a:cxn ang="0">
                  <a:pos x="12" y="8"/>
                </a:cxn>
                <a:cxn ang="0">
                  <a:pos x="12" y="8"/>
                </a:cxn>
              </a:cxnLst>
              <a:rect l="0" t="0" r="r" b="b"/>
              <a:pathLst>
                <a:path w="12" h="28">
                  <a:moveTo>
                    <a:pt x="12" y="8"/>
                  </a:moveTo>
                  <a:lnTo>
                    <a:pt x="12" y="8"/>
                  </a:lnTo>
                  <a:lnTo>
                    <a:pt x="10" y="4"/>
                  </a:lnTo>
                  <a:lnTo>
                    <a:pt x="8" y="0"/>
                  </a:lnTo>
                  <a:lnTo>
                    <a:pt x="8" y="0"/>
                  </a:lnTo>
                  <a:lnTo>
                    <a:pt x="2" y="16"/>
                  </a:lnTo>
                  <a:lnTo>
                    <a:pt x="2" y="16"/>
                  </a:lnTo>
                  <a:lnTo>
                    <a:pt x="0" y="18"/>
                  </a:lnTo>
                  <a:lnTo>
                    <a:pt x="0" y="20"/>
                  </a:lnTo>
                  <a:lnTo>
                    <a:pt x="0" y="20"/>
                  </a:lnTo>
                  <a:lnTo>
                    <a:pt x="4" y="28"/>
                  </a:lnTo>
                  <a:lnTo>
                    <a:pt x="4" y="28"/>
                  </a:lnTo>
                  <a:lnTo>
                    <a:pt x="8" y="16"/>
                  </a:lnTo>
                  <a:lnTo>
                    <a:pt x="8" y="16"/>
                  </a:lnTo>
                  <a:lnTo>
                    <a:pt x="12" y="8"/>
                  </a:lnTo>
                  <a:lnTo>
                    <a:pt x="1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9" name="Freeform 150"/>
            <p:cNvSpPr/>
            <p:nvPr/>
          </p:nvSpPr>
          <p:spPr bwMode="auto">
            <a:xfrm>
              <a:off x="3751263" y="703263"/>
              <a:ext cx="15875" cy="47625"/>
            </a:xfrm>
            <a:custGeom>
              <a:avLst/>
              <a:gdLst/>
              <a:ahLst/>
              <a:cxnLst>
                <a:cxn ang="0">
                  <a:pos x="8" y="0"/>
                </a:cxn>
                <a:cxn ang="0">
                  <a:pos x="8" y="0"/>
                </a:cxn>
                <a:cxn ang="0">
                  <a:pos x="2" y="16"/>
                </a:cxn>
                <a:cxn ang="0">
                  <a:pos x="2" y="16"/>
                </a:cxn>
                <a:cxn ang="0">
                  <a:pos x="0" y="22"/>
                </a:cxn>
                <a:cxn ang="0">
                  <a:pos x="0" y="22"/>
                </a:cxn>
                <a:cxn ang="0">
                  <a:pos x="2" y="30"/>
                </a:cxn>
                <a:cxn ang="0">
                  <a:pos x="2" y="30"/>
                </a:cxn>
                <a:cxn ang="0">
                  <a:pos x="8" y="22"/>
                </a:cxn>
                <a:cxn ang="0">
                  <a:pos x="10" y="16"/>
                </a:cxn>
                <a:cxn ang="0">
                  <a:pos x="10" y="8"/>
                </a:cxn>
                <a:cxn ang="0">
                  <a:pos x="8" y="0"/>
                </a:cxn>
                <a:cxn ang="0">
                  <a:pos x="8" y="0"/>
                </a:cxn>
              </a:cxnLst>
              <a:rect l="0" t="0" r="r" b="b"/>
              <a:pathLst>
                <a:path w="10" h="30">
                  <a:moveTo>
                    <a:pt x="8" y="0"/>
                  </a:moveTo>
                  <a:lnTo>
                    <a:pt x="8" y="0"/>
                  </a:lnTo>
                  <a:lnTo>
                    <a:pt x="2" y="16"/>
                  </a:lnTo>
                  <a:lnTo>
                    <a:pt x="2" y="16"/>
                  </a:lnTo>
                  <a:lnTo>
                    <a:pt x="0" y="22"/>
                  </a:lnTo>
                  <a:lnTo>
                    <a:pt x="0" y="22"/>
                  </a:lnTo>
                  <a:lnTo>
                    <a:pt x="2" y="30"/>
                  </a:lnTo>
                  <a:lnTo>
                    <a:pt x="2" y="30"/>
                  </a:lnTo>
                  <a:lnTo>
                    <a:pt x="8" y="22"/>
                  </a:lnTo>
                  <a:lnTo>
                    <a:pt x="10" y="16"/>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0" name="Freeform 151"/>
            <p:cNvSpPr/>
            <p:nvPr/>
          </p:nvSpPr>
          <p:spPr bwMode="auto">
            <a:xfrm>
              <a:off x="3706813" y="665163"/>
              <a:ext cx="19050" cy="28575"/>
            </a:xfrm>
            <a:custGeom>
              <a:avLst/>
              <a:gdLst/>
              <a:ahLst/>
              <a:cxnLst>
                <a:cxn ang="0">
                  <a:pos x="2" y="8"/>
                </a:cxn>
                <a:cxn ang="0">
                  <a:pos x="2" y="8"/>
                </a:cxn>
                <a:cxn ang="0">
                  <a:pos x="0" y="14"/>
                </a:cxn>
                <a:cxn ang="0">
                  <a:pos x="0" y="14"/>
                </a:cxn>
                <a:cxn ang="0">
                  <a:pos x="2" y="14"/>
                </a:cxn>
                <a:cxn ang="0">
                  <a:pos x="2" y="14"/>
                </a:cxn>
                <a:cxn ang="0">
                  <a:pos x="12" y="18"/>
                </a:cxn>
                <a:cxn ang="0">
                  <a:pos x="12" y="18"/>
                </a:cxn>
                <a:cxn ang="0">
                  <a:pos x="4" y="0"/>
                </a:cxn>
                <a:cxn ang="0">
                  <a:pos x="4" y="0"/>
                </a:cxn>
                <a:cxn ang="0">
                  <a:pos x="2" y="8"/>
                </a:cxn>
                <a:cxn ang="0">
                  <a:pos x="2" y="8"/>
                </a:cxn>
              </a:cxnLst>
              <a:rect l="0" t="0" r="r" b="b"/>
              <a:pathLst>
                <a:path w="12" h="18">
                  <a:moveTo>
                    <a:pt x="2" y="8"/>
                  </a:moveTo>
                  <a:lnTo>
                    <a:pt x="2" y="8"/>
                  </a:lnTo>
                  <a:lnTo>
                    <a:pt x="0" y="14"/>
                  </a:lnTo>
                  <a:lnTo>
                    <a:pt x="0" y="14"/>
                  </a:lnTo>
                  <a:lnTo>
                    <a:pt x="2" y="14"/>
                  </a:lnTo>
                  <a:lnTo>
                    <a:pt x="2" y="14"/>
                  </a:lnTo>
                  <a:lnTo>
                    <a:pt x="12" y="18"/>
                  </a:lnTo>
                  <a:lnTo>
                    <a:pt x="12" y="18"/>
                  </a:lnTo>
                  <a:lnTo>
                    <a:pt x="4" y="0"/>
                  </a:lnTo>
                  <a:lnTo>
                    <a:pt x="4"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1" name="Freeform 152"/>
            <p:cNvSpPr/>
            <p:nvPr/>
          </p:nvSpPr>
          <p:spPr bwMode="auto">
            <a:xfrm>
              <a:off x="3706813" y="690563"/>
              <a:ext cx="25400" cy="25400"/>
            </a:xfrm>
            <a:custGeom>
              <a:avLst/>
              <a:gdLst/>
              <a:ahLst/>
              <a:cxnLst>
                <a:cxn ang="0">
                  <a:pos x="0" y="8"/>
                </a:cxn>
                <a:cxn ang="0">
                  <a:pos x="0" y="8"/>
                </a:cxn>
                <a:cxn ang="0">
                  <a:pos x="4" y="10"/>
                </a:cxn>
                <a:cxn ang="0">
                  <a:pos x="4" y="10"/>
                </a:cxn>
                <a:cxn ang="0">
                  <a:pos x="12" y="14"/>
                </a:cxn>
                <a:cxn ang="0">
                  <a:pos x="12" y="14"/>
                </a:cxn>
                <a:cxn ang="0">
                  <a:pos x="16" y="16"/>
                </a:cxn>
                <a:cxn ang="0">
                  <a:pos x="16" y="16"/>
                </a:cxn>
                <a:cxn ang="0">
                  <a:pos x="14" y="10"/>
                </a:cxn>
                <a:cxn ang="0">
                  <a:pos x="14" y="10"/>
                </a:cxn>
                <a:cxn ang="0">
                  <a:pos x="12" y="6"/>
                </a:cxn>
                <a:cxn ang="0">
                  <a:pos x="12" y="6"/>
                </a:cxn>
                <a:cxn ang="0">
                  <a:pos x="0" y="0"/>
                </a:cxn>
                <a:cxn ang="0">
                  <a:pos x="0" y="0"/>
                </a:cxn>
                <a:cxn ang="0">
                  <a:pos x="0" y="4"/>
                </a:cxn>
                <a:cxn ang="0">
                  <a:pos x="0" y="8"/>
                </a:cxn>
                <a:cxn ang="0">
                  <a:pos x="0" y="8"/>
                </a:cxn>
              </a:cxnLst>
              <a:rect l="0" t="0" r="r" b="b"/>
              <a:pathLst>
                <a:path w="16" h="16">
                  <a:moveTo>
                    <a:pt x="0" y="8"/>
                  </a:moveTo>
                  <a:lnTo>
                    <a:pt x="0" y="8"/>
                  </a:lnTo>
                  <a:lnTo>
                    <a:pt x="4" y="10"/>
                  </a:lnTo>
                  <a:lnTo>
                    <a:pt x="4" y="10"/>
                  </a:lnTo>
                  <a:lnTo>
                    <a:pt x="12" y="14"/>
                  </a:lnTo>
                  <a:lnTo>
                    <a:pt x="12" y="14"/>
                  </a:lnTo>
                  <a:lnTo>
                    <a:pt x="16" y="16"/>
                  </a:lnTo>
                  <a:lnTo>
                    <a:pt x="16" y="16"/>
                  </a:lnTo>
                  <a:lnTo>
                    <a:pt x="14" y="10"/>
                  </a:lnTo>
                  <a:lnTo>
                    <a:pt x="14" y="10"/>
                  </a:lnTo>
                  <a:lnTo>
                    <a:pt x="12" y="6"/>
                  </a:lnTo>
                  <a:lnTo>
                    <a:pt x="12" y="6"/>
                  </a:lnTo>
                  <a:lnTo>
                    <a:pt x="0" y="0"/>
                  </a:lnTo>
                  <a:lnTo>
                    <a:pt x="0" y="0"/>
                  </a:lnTo>
                  <a:lnTo>
                    <a:pt x="0"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2" name="Freeform 153"/>
            <p:cNvSpPr/>
            <p:nvPr/>
          </p:nvSpPr>
          <p:spPr bwMode="auto">
            <a:xfrm>
              <a:off x="3706813" y="709613"/>
              <a:ext cx="34925" cy="25400"/>
            </a:xfrm>
            <a:custGeom>
              <a:avLst/>
              <a:gdLst/>
              <a:ahLst/>
              <a:cxnLst>
                <a:cxn ang="0">
                  <a:pos x="0" y="0"/>
                </a:cxn>
                <a:cxn ang="0">
                  <a:pos x="0" y="0"/>
                </a:cxn>
                <a:cxn ang="0">
                  <a:pos x="0" y="4"/>
                </a:cxn>
                <a:cxn ang="0">
                  <a:pos x="2" y="8"/>
                </a:cxn>
                <a:cxn ang="0">
                  <a:pos x="2" y="8"/>
                </a:cxn>
                <a:cxn ang="0">
                  <a:pos x="8" y="10"/>
                </a:cxn>
                <a:cxn ang="0">
                  <a:pos x="8" y="10"/>
                </a:cxn>
                <a:cxn ang="0">
                  <a:pos x="22" y="16"/>
                </a:cxn>
                <a:cxn ang="0">
                  <a:pos x="22" y="16"/>
                </a:cxn>
                <a:cxn ang="0">
                  <a:pos x="18" y="8"/>
                </a:cxn>
                <a:cxn ang="0">
                  <a:pos x="18" y="8"/>
                </a:cxn>
                <a:cxn ang="0">
                  <a:pos x="18" y="6"/>
                </a:cxn>
                <a:cxn ang="0">
                  <a:pos x="14" y="6"/>
                </a:cxn>
                <a:cxn ang="0">
                  <a:pos x="14" y="6"/>
                </a:cxn>
                <a:cxn ang="0">
                  <a:pos x="0" y="0"/>
                </a:cxn>
                <a:cxn ang="0">
                  <a:pos x="0" y="0"/>
                </a:cxn>
              </a:cxnLst>
              <a:rect l="0" t="0" r="r" b="b"/>
              <a:pathLst>
                <a:path w="22" h="16">
                  <a:moveTo>
                    <a:pt x="0" y="0"/>
                  </a:moveTo>
                  <a:lnTo>
                    <a:pt x="0" y="0"/>
                  </a:lnTo>
                  <a:lnTo>
                    <a:pt x="0" y="4"/>
                  </a:lnTo>
                  <a:lnTo>
                    <a:pt x="2" y="8"/>
                  </a:lnTo>
                  <a:lnTo>
                    <a:pt x="2" y="8"/>
                  </a:lnTo>
                  <a:lnTo>
                    <a:pt x="8" y="10"/>
                  </a:lnTo>
                  <a:lnTo>
                    <a:pt x="8" y="10"/>
                  </a:lnTo>
                  <a:lnTo>
                    <a:pt x="22" y="16"/>
                  </a:lnTo>
                  <a:lnTo>
                    <a:pt x="22" y="16"/>
                  </a:lnTo>
                  <a:lnTo>
                    <a:pt x="18" y="8"/>
                  </a:lnTo>
                  <a:lnTo>
                    <a:pt x="18" y="8"/>
                  </a:lnTo>
                  <a:lnTo>
                    <a:pt x="18" y="6"/>
                  </a:lnTo>
                  <a:lnTo>
                    <a:pt x="14" y="6"/>
                  </a:lnTo>
                  <a:lnTo>
                    <a:pt x="14"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3" name="Freeform 154"/>
            <p:cNvSpPr/>
            <p:nvPr/>
          </p:nvSpPr>
          <p:spPr bwMode="auto">
            <a:xfrm>
              <a:off x="3709988" y="725488"/>
              <a:ext cx="38100" cy="28575"/>
            </a:xfrm>
            <a:custGeom>
              <a:avLst/>
              <a:gdLst/>
              <a:ahLst/>
              <a:cxnLst>
                <a:cxn ang="0">
                  <a:pos x="16" y="8"/>
                </a:cxn>
                <a:cxn ang="0">
                  <a:pos x="16" y="8"/>
                </a:cxn>
                <a:cxn ang="0">
                  <a:pos x="0" y="0"/>
                </a:cxn>
                <a:cxn ang="0">
                  <a:pos x="0" y="0"/>
                </a:cxn>
                <a:cxn ang="0">
                  <a:pos x="4" y="8"/>
                </a:cxn>
                <a:cxn ang="0">
                  <a:pos x="10" y="12"/>
                </a:cxn>
                <a:cxn ang="0">
                  <a:pos x="16" y="16"/>
                </a:cxn>
                <a:cxn ang="0">
                  <a:pos x="24" y="18"/>
                </a:cxn>
                <a:cxn ang="0">
                  <a:pos x="24" y="18"/>
                </a:cxn>
                <a:cxn ang="0">
                  <a:pos x="22" y="10"/>
                </a:cxn>
                <a:cxn ang="0">
                  <a:pos x="22" y="10"/>
                </a:cxn>
                <a:cxn ang="0">
                  <a:pos x="16" y="8"/>
                </a:cxn>
                <a:cxn ang="0">
                  <a:pos x="16" y="8"/>
                </a:cxn>
              </a:cxnLst>
              <a:rect l="0" t="0" r="r" b="b"/>
              <a:pathLst>
                <a:path w="24" h="18">
                  <a:moveTo>
                    <a:pt x="16" y="8"/>
                  </a:moveTo>
                  <a:lnTo>
                    <a:pt x="16" y="8"/>
                  </a:lnTo>
                  <a:lnTo>
                    <a:pt x="0" y="0"/>
                  </a:lnTo>
                  <a:lnTo>
                    <a:pt x="0" y="0"/>
                  </a:lnTo>
                  <a:lnTo>
                    <a:pt x="4" y="8"/>
                  </a:lnTo>
                  <a:lnTo>
                    <a:pt x="10" y="12"/>
                  </a:lnTo>
                  <a:lnTo>
                    <a:pt x="16" y="16"/>
                  </a:lnTo>
                  <a:lnTo>
                    <a:pt x="24" y="18"/>
                  </a:lnTo>
                  <a:lnTo>
                    <a:pt x="24" y="18"/>
                  </a:lnTo>
                  <a:lnTo>
                    <a:pt x="22" y="10"/>
                  </a:lnTo>
                  <a:lnTo>
                    <a:pt x="22" y="10"/>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4" name="Freeform 155"/>
            <p:cNvSpPr/>
            <p:nvPr/>
          </p:nvSpPr>
          <p:spPr bwMode="auto">
            <a:xfrm>
              <a:off x="3614738" y="817563"/>
              <a:ext cx="15875" cy="31750"/>
            </a:xfrm>
            <a:custGeom>
              <a:avLst/>
              <a:gdLst/>
              <a:ahLst/>
              <a:cxnLst>
                <a:cxn ang="0">
                  <a:pos x="10" y="14"/>
                </a:cxn>
                <a:cxn ang="0">
                  <a:pos x="10" y="14"/>
                </a:cxn>
                <a:cxn ang="0">
                  <a:pos x="10" y="10"/>
                </a:cxn>
                <a:cxn ang="0">
                  <a:pos x="10" y="10"/>
                </a:cxn>
                <a:cxn ang="0">
                  <a:pos x="6" y="0"/>
                </a:cxn>
                <a:cxn ang="0">
                  <a:pos x="6" y="0"/>
                </a:cxn>
                <a:cxn ang="0">
                  <a:pos x="0" y="20"/>
                </a:cxn>
                <a:cxn ang="0">
                  <a:pos x="0" y="20"/>
                </a:cxn>
                <a:cxn ang="0">
                  <a:pos x="10" y="14"/>
                </a:cxn>
                <a:cxn ang="0">
                  <a:pos x="10" y="14"/>
                </a:cxn>
                <a:cxn ang="0">
                  <a:pos x="10" y="14"/>
                </a:cxn>
                <a:cxn ang="0">
                  <a:pos x="10" y="14"/>
                </a:cxn>
              </a:cxnLst>
              <a:rect l="0" t="0" r="r" b="b"/>
              <a:pathLst>
                <a:path w="10" h="20">
                  <a:moveTo>
                    <a:pt x="10" y="14"/>
                  </a:moveTo>
                  <a:lnTo>
                    <a:pt x="10" y="14"/>
                  </a:lnTo>
                  <a:lnTo>
                    <a:pt x="10" y="10"/>
                  </a:lnTo>
                  <a:lnTo>
                    <a:pt x="10" y="10"/>
                  </a:lnTo>
                  <a:lnTo>
                    <a:pt x="6" y="0"/>
                  </a:lnTo>
                  <a:lnTo>
                    <a:pt x="6" y="0"/>
                  </a:lnTo>
                  <a:lnTo>
                    <a:pt x="0" y="20"/>
                  </a:lnTo>
                  <a:lnTo>
                    <a:pt x="0" y="20"/>
                  </a:lnTo>
                  <a:lnTo>
                    <a:pt x="10" y="14"/>
                  </a:lnTo>
                  <a:lnTo>
                    <a:pt x="10" y="14"/>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5" name="Freeform 156"/>
            <p:cNvSpPr/>
            <p:nvPr/>
          </p:nvSpPr>
          <p:spPr bwMode="auto">
            <a:xfrm>
              <a:off x="3611563" y="842963"/>
              <a:ext cx="25400" cy="28575"/>
            </a:xfrm>
            <a:custGeom>
              <a:avLst/>
              <a:gdLst/>
              <a:ahLst/>
              <a:cxnLst>
                <a:cxn ang="0">
                  <a:pos x="10" y="12"/>
                </a:cxn>
                <a:cxn ang="0">
                  <a:pos x="10" y="12"/>
                </a:cxn>
                <a:cxn ang="0">
                  <a:pos x="16" y="8"/>
                </a:cxn>
                <a:cxn ang="0">
                  <a:pos x="16" y="8"/>
                </a:cxn>
                <a:cxn ang="0">
                  <a:pos x="16" y="4"/>
                </a:cxn>
                <a:cxn ang="0">
                  <a:pos x="14" y="0"/>
                </a:cxn>
                <a:cxn ang="0">
                  <a:pos x="14" y="0"/>
                </a:cxn>
                <a:cxn ang="0">
                  <a:pos x="2" y="8"/>
                </a:cxn>
                <a:cxn ang="0">
                  <a:pos x="2" y="8"/>
                </a:cxn>
                <a:cxn ang="0">
                  <a:pos x="2" y="10"/>
                </a:cxn>
                <a:cxn ang="0">
                  <a:pos x="2" y="12"/>
                </a:cxn>
                <a:cxn ang="0">
                  <a:pos x="2" y="12"/>
                </a:cxn>
                <a:cxn ang="0">
                  <a:pos x="0" y="18"/>
                </a:cxn>
                <a:cxn ang="0">
                  <a:pos x="0" y="18"/>
                </a:cxn>
                <a:cxn ang="0">
                  <a:pos x="4" y="16"/>
                </a:cxn>
                <a:cxn ang="0">
                  <a:pos x="4" y="16"/>
                </a:cxn>
                <a:cxn ang="0">
                  <a:pos x="10" y="12"/>
                </a:cxn>
                <a:cxn ang="0">
                  <a:pos x="10" y="12"/>
                </a:cxn>
              </a:cxnLst>
              <a:rect l="0" t="0" r="r" b="b"/>
              <a:pathLst>
                <a:path w="16" h="18">
                  <a:moveTo>
                    <a:pt x="10" y="12"/>
                  </a:moveTo>
                  <a:lnTo>
                    <a:pt x="10" y="12"/>
                  </a:lnTo>
                  <a:lnTo>
                    <a:pt x="16" y="8"/>
                  </a:lnTo>
                  <a:lnTo>
                    <a:pt x="16" y="8"/>
                  </a:lnTo>
                  <a:lnTo>
                    <a:pt x="16" y="4"/>
                  </a:lnTo>
                  <a:lnTo>
                    <a:pt x="14" y="0"/>
                  </a:lnTo>
                  <a:lnTo>
                    <a:pt x="14" y="0"/>
                  </a:lnTo>
                  <a:lnTo>
                    <a:pt x="2" y="8"/>
                  </a:lnTo>
                  <a:lnTo>
                    <a:pt x="2" y="8"/>
                  </a:lnTo>
                  <a:lnTo>
                    <a:pt x="2" y="10"/>
                  </a:lnTo>
                  <a:lnTo>
                    <a:pt x="2" y="12"/>
                  </a:lnTo>
                  <a:lnTo>
                    <a:pt x="2" y="12"/>
                  </a:lnTo>
                  <a:lnTo>
                    <a:pt x="0" y="18"/>
                  </a:lnTo>
                  <a:lnTo>
                    <a:pt x="0" y="18"/>
                  </a:lnTo>
                  <a:lnTo>
                    <a:pt x="4" y="16"/>
                  </a:lnTo>
                  <a:lnTo>
                    <a:pt x="4" y="16"/>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6" name="Freeform 157"/>
            <p:cNvSpPr/>
            <p:nvPr/>
          </p:nvSpPr>
          <p:spPr bwMode="auto">
            <a:xfrm>
              <a:off x="3605213" y="862013"/>
              <a:ext cx="31750" cy="31750"/>
            </a:xfrm>
            <a:custGeom>
              <a:avLst/>
              <a:gdLst/>
              <a:ahLst/>
              <a:cxnLst>
                <a:cxn ang="0">
                  <a:pos x="20" y="0"/>
                </a:cxn>
                <a:cxn ang="0">
                  <a:pos x="20" y="0"/>
                </a:cxn>
                <a:cxn ang="0">
                  <a:pos x="6" y="8"/>
                </a:cxn>
                <a:cxn ang="0">
                  <a:pos x="6" y="8"/>
                </a:cxn>
                <a:cxn ang="0">
                  <a:pos x="4" y="10"/>
                </a:cxn>
                <a:cxn ang="0">
                  <a:pos x="2" y="12"/>
                </a:cxn>
                <a:cxn ang="0">
                  <a:pos x="2" y="12"/>
                </a:cxn>
                <a:cxn ang="0">
                  <a:pos x="0" y="20"/>
                </a:cxn>
                <a:cxn ang="0">
                  <a:pos x="0" y="20"/>
                </a:cxn>
                <a:cxn ang="0">
                  <a:pos x="14" y="12"/>
                </a:cxn>
                <a:cxn ang="0">
                  <a:pos x="14" y="12"/>
                </a:cxn>
                <a:cxn ang="0">
                  <a:pos x="20" y="8"/>
                </a:cxn>
                <a:cxn ang="0">
                  <a:pos x="20" y="8"/>
                </a:cxn>
                <a:cxn ang="0">
                  <a:pos x="20" y="4"/>
                </a:cxn>
                <a:cxn ang="0">
                  <a:pos x="20" y="0"/>
                </a:cxn>
                <a:cxn ang="0">
                  <a:pos x="20" y="0"/>
                </a:cxn>
              </a:cxnLst>
              <a:rect l="0" t="0" r="r" b="b"/>
              <a:pathLst>
                <a:path w="20" h="20">
                  <a:moveTo>
                    <a:pt x="20" y="0"/>
                  </a:moveTo>
                  <a:lnTo>
                    <a:pt x="20" y="0"/>
                  </a:lnTo>
                  <a:lnTo>
                    <a:pt x="6" y="8"/>
                  </a:lnTo>
                  <a:lnTo>
                    <a:pt x="6" y="8"/>
                  </a:lnTo>
                  <a:lnTo>
                    <a:pt x="4" y="10"/>
                  </a:lnTo>
                  <a:lnTo>
                    <a:pt x="2" y="12"/>
                  </a:lnTo>
                  <a:lnTo>
                    <a:pt x="2" y="12"/>
                  </a:lnTo>
                  <a:lnTo>
                    <a:pt x="0" y="20"/>
                  </a:lnTo>
                  <a:lnTo>
                    <a:pt x="0" y="20"/>
                  </a:lnTo>
                  <a:lnTo>
                    <a:pt x="14" y="12"/>
                  </a:lnTo>
                  <a:lnTo>
                    <a:pt x="14" y="12"/>
                  </a:lnTo>
                  <a:lnTo>
                    <a:pt x="20" y="8"/>
                  </a:lnTo>
                  <a:lnTo>
                    <a:pt x="20" y="8"/>
                  </a:lnTo>
                  <a:lnTo>
                    <a:pt x="20" y="4"/>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7" name="Freeform 158"/>
            <p:cNvSpPr/>
            <p:nvPr/>
          </p:nvSpPr>
          <p:spPr bwMode="auto">
            <a:xfrm>
              <a:off x="3602038" y="877888"/>
              <a:ext cx="34925" cy="34925"/>
            </a:xfrm>
            <a:custGeom>
              <a:avLst/>
              <a:gdLst/>
              <a:ahLst/>
              <a:cxnLst>
                <a:cxn ang="0">
                  <a:pos x="22" y="0"/>
                </a:cxn>
                <a:cxn ang="0">
                  <a:pos x="22" y="0"/>
                </a:cxn>
                <a:cxn ang="0">
                  <a:pos x="6" y="10"/>
                </a:cxn>
                <a:cxn ang="0">
                  <a:pos x="6" y="10"/>
                </a:cxn>
                <a:cxn ang="0">
                  <a:pos x="2" y="14"/>
                </a:cxn>
                <a:cxn ang="0">
                  <a:pos x="2" y="14"/>
                </a:cxn>
                <a:cxn ang="0">
                  <a:pos x="0" y="22"/>
                </a:cxn>
                <a:cxn ang="0">
                  <a:pos x="0" y="22"/>
                </a:cxn>
                <a:cxn ang="0">
                  <a:pos x="8" y="20"/>
                </a:cxn>
                <a:cxn ang="0">
                  <a:pos x="14" y="14"/>
                </a:cxn>
                <a:cxn ang="0">
                  <a:pos x="18" y="8"/>
                </a:cxn>
                <a:cxn ang="0">
                  <a:pos x="22" y="0"/>
                </a:cxn>
                <a:cxn ang="0">
                  <a:pos x="22" y="0"/>
                </a:cxn>
              </a:cxnLst>
              <a:rect l="0" t="0" r="r" b="b"/>
              <a:pathLst>
                <a:path w="22" h="22">
                  <a:moveTo>
                    <a:pt x="22" y="0"/>
                  </a:moveTo>
                  <a:lnTo>
                    <a:pt x="22" y="0"/>
                  </a:lnTo>
                  <a:lnTo>
                    <a:pt x="6" y="10"/>
                  </a:lnTo>
                  <a:lnTo>
                    <a:pt x="6" y="10"/>
                  </a:lnTo>
                  <a:lnTo>
                    <a:pt x="2" y="14"/>
                  </a:lnTo>
                  <a:lnTo>
                    <a:pt x="2" y="14"/>
                  </a:lnTo>
                  <a:lnTo>
                    <a:pt x="0" y="22"/>
                  </a:lnTo>
                  <a:lnTo>
                    <a:pt x="0" y="22"/>
                  </a:lnTo>
                  <a:lnTo>
                    <a:pt x="8" y="20"/>
                  </a:lnTo>
                  <a:lnTo>
                    <a:pt x="14" y="14"/>
                  </a:lnTo>
                  <a:lnTo>
                    <a:pt x="18" y="8"/>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8" name="Freeform 159"/>
            <p:cNvSpPr/>
            <p:nvPr/>
          </p:nvSpPr>
          <p:spPr bwMode="auto">
            <a:xfrm>
              <a:off x="3602038" y="817563"/>
              <a:ext cx="19050" cy="31750"/>
            </a:xfrm>
            <a:custGeom>
              <a:avLst/>
              <a:gdLst/>
              <a:ahLst/>
              <a:cxnLst>
                <a:cxn ang="0">
                  <a:pos x="12" y="0"/>
                </a:cxn>
                <a:cxn ang="0">
                  <a:pos x="12" y="0"/>
                </a:cxn>
                <a:cxn ang="0">
                  <a:pos x="4" y="6"/>
                </a:cxn>
                <a:cxn ang="0">
                  <a:pos x="4" y="6"/>
                </a:cxn>
                <a:cxn ang="0">
                  <a:pos x="0" y="10"/>
                </a:cxn>
                <a:cxn ang="0">
                  <a:pos x="0" y="10"/>
                </a:cxn>
                <a:cxn ang="0">
                  <a:pos x="0" y="10"/>
                </a:cxn>
                <a:cxn ang="0">
                  <a:pos x="0" y="10"/>
                </a:cxn>
                <a:cxn ang="0">
                  <a:pos x="6" y="20"/>
                </a:cxn>
                <a:cxn ang="0">
                  <a:pos x="6" y="20"/>
                </a:cxn>
                <a:cxn ang="0">
                  <a:pos x="12" y="0"/>
                </a:cxn>
                <a:cxn ang="0">
                  <a:pos x="12" y="0"/>
                </a:cxn>
              </a:cxnLst>
              <a:rect l="0" t="0" r="r" b="b"/>
              <a:pathLst>
                <a:path w="12" h="20">
                  <a:moveTo>
                    <a:pt x="12" y="0"/>
                  </a:moveTo>
                  <a:lnTo>
                    <a:pt x="12" y="0"/>
                  </a:lnTo>
                  <a:lnTo>
                    <a:pt x="4" y="6"/>
                  </a:lnTo>
                  <a:lnTo>
                    <a:pt x="4" y="6"/>
                  </a:lnTo>
                  <a:lnTo>
                    <a:pt x="0" y="10"/>
                  </a:lnTo>
                  <a:lnTo>
                    <a:pt x="0" y="10"/>
                  </a:lnTo>
                  <a:lnTo>
                    <a:pt x="0" y="10"/>
                  </a:lnTo>
                  <a:lnTo>
                    <a:pt x="0" y="10"/>
                  </a:lnTo>
                  <a:lnTo>
                    <a:pt x="6" y="20"/>
                  </a:lnTo>
                  <a:lnTo>
                    <a:pt x="6" y="2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9" name="Freeform 160"/>
            <p:cNvSpPr/>
            <p:nvPr/>
          </p:nvSpPr>
          <p:spPr bwMode="auto">
            <a:xfrm>
              <a:off x="3589338" y="836613"/>
              <a:ext cx="19050" cy="34925"/>
            </a:xfrm>
            <a:custGeom>
              <a:avLst/>
              <a:gdLst/>
              <a:ahLst/>
              <a:cxnLst>
                <a:cxn ang="0">
                  <a:pos x="0" y="6"/>
                </a:cxn>
                <a:cxn ang="0">
                  <a:pos x="0" y="6"/>
                </a:cxn>
                <a:cxn ang="0">
                  <a:pos x="4" y="10"/>
                </a:cxn>
                <a:cxn ang="0">
                  <a:pos x="4" y="10"/>
                </a:cxn>
                <a:cxn ang="0">
                  <a:pos x="8" y="18"/>
                </a:cxn>
                <a:cxn ang="0">
                  <a:pos x="8" y="18"/>
                </a:cxn>
                <a:cxn ang="0">
                  <a:pos x="10" y="22"/>
                </a:cxn>
                <a:cxn ang="0">
                  <a:pos x="10" y="22"/>
                </a:cxn>
                <a:cxn ang="0">
                  <a:pos x="12" y="16"/>
                </a:cxn>
                <a:cxn ang="0">
                  <a:pos x="12" y="16"/>
                </a:cxn>
                <a:cxn ang="0">
                  <a:pos x="12" y="14"/>
                </a:cxn>
                <a:cxn ang="0">
                  <a:pos x="12" y="10"/>
                </a:cxn>
                <a:cxn ang="0">
                  <a:pos x="12" y="10"/>
                </a:cxn>
                <a:cxn ang="0">
                  <a:pos x="6" y="0"/>
                </a:cxn>
                <a:cxn ang="0">
                  <a:pos x="6" y="0"/>
                </a:cxn>
                <a:cxn ang="0">
                  <a:pos x="2" y="2"/>
                </a:cxn>
                <a:cxn ang="0">
                  <a:pos x="0" y="6"/>
                </a:cxn>
                <a:cxn ang="0">
                  <a:pos x="0" y="6"/>
                </a:cxn>
              </a:cxnLst>
              <a:rect l="0" t="0" r="r" b="b"/>
              <a:pathLst>
                <a:path w="12" h="22">
                  <a:moveTo>
                    <a:pt x="0" y="6"/>
                  </a:moveTo>
                  <a:lnTo>
                    <a:pt x="0" y="6"/>
                  </a:lnTo>
                  <a:lnTo>
                    <a:pt x="4" y="10"/>
                  </a:lnTo>
                  <a:lnTo>
                    <a:pt x="4" y="10"/>
                  </a:lnTo>
                  <a:lnTo>
                    <a:pt x="8" y="18"/>
                  </a:lnTo>
                  <a:lnTo>
                    <a:pt x="8" y="18"/>
                  </a:lnTo>
                  <a:lnTo>
                    <a:pt x="10" y="22"/>
                  </a:lnTo>
                  <a:lnTo>
                    <a:pt x="10" y="22"/>
                  </a:lnTo>
                  <a:lnTo>
                    <a:pt x="12" y="16"/>
                  </a:lnTo>
                  <a:lnTo>
                    <a:pt x="12" y="16"/>
                  </a:lnTo>
                  <a:lnTo>
                    <a:pt x="12" y="14"/>
                  </a:lnTo>
                  <a:lnTo>
                    <a:pt x="12" y="10"/>
                  </a:lnTo>
                  <a:lnTo>
                    <a:pt x="12" y="10"/>
                  </a:lnTo>
                  <a:lnTo>
                    <a:pt x="6" y="0"/>
                  </a:lnTo>
                  <a:lnTo>
                    <a:pt x="6" y="0"/>
                  </a:lnTo>
                  <a:lnTo>
                    <a:pt x="2"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0" name="Freeform 161"/>
            <p:cNvSpPr/>
            <p:nvPr/>
          </p:nvSpPr>
          <p:spPr bwMode="auto">
            <a:xfrm>
              <a:off x="3582988" y="849313"/>
              <a:ext cx="19050" cy="41275"/>
            </a:xfrm>
            <a:custGeom>
              <a:avLst/>
              <a:gdLst/>
              <a:ahLst/>
              <a:cxnLst>
                <a:cxn ang="0">
                  <a:pos x="12" y="18"/>
                </a:cxn>
                <a:cxn ang="0">
                  <a:pos x="12" y="18"/>
                </a:cxn>
                <a:cxn ang="0">
                  <a:pos x="12" y="16"/>
                </a:cxn>
                <a:cxn ang="0">
                  <a:pos x="12" y="14"/>
                </a:cxn>
                <a:cxn ang="0">
                  <a:pos x="12" y="14"/>
                </a:cxn>
                <a:cxn ang="0">
                  <a:pos x="2" y="0"/>
                </a:cxn>
                <a:cxn ang="0">
                  <a:pos x="2" y="0"/>
                </a:cxn>
                <a:cxn ang="0">
                  <a:pos x="0" y="4"/>
                </a:cxn>
                <a:cxn ang="0">
                  <a:pos x="0" y="8"/>
                </a:cxn>
                <a:cxn ang="0">
                  <a:pos x="0" y="8"/>
                </a:cxn>
                <a:cxn ang="0">
                  <a:pos x="4" y="14"/>
                </a:cxn>
                <a:cxn ang="0">
                  <a:pos x="4" y="14"/>
                </a:cxn>
                <a:cxn ang="0">
                  <a:pos x="10" y="26"/>
                </a:cxn>
                <a:cxn ang="0">
                  <a:pos x="10" y="26"/>
                </a:cxn>
                <a:cxn ang="0">
                  <a:pos x="12" y="18"/>
                </a:cxn>
                <a:cxn ang="0">
                  <a:pos x="12" y="18"/>
                </a:cxn>
              </a:cxnLst>
              <a:rect l="0" t="0" r="r" b="b"/>
              <a:pathLst>
                <a:path w="12" h="26">
                  <a:moveTo>
                    <a:pt x="12" y="18"/>
                  </a:moveTo>
                  <a:lnTo>
                    <a:pt x="12" y="18"/>
                  </a:lnTo>
                  <a:lnTo>
                    <a:pt x="12" y="16"/>
                  </a:lnTo>
                  <a:lnTo>
                    <a:pt x="12" y="14"/>
                  </a:lnTo>
                  <a:lnTo>
                    <a:pt x="12" y="14"/>
                  </a:lnTo>
                  <a:lnTo>
                    <a:pt x="2" y="0"/>
                  </a:lnTo>
                  <a:lnTo>
                    <a:pt x="2" y="0"/>
                  </a:lnTo>
                  <a:lnTo>
                    <a:pt x="0" y="4"/>
                  </a:lnTo>
                  <a:lnTo>
                    <a:pt x="0" y="8"/>
                  </a:lnTo>
                  <a:lnTo>
                    <a:pt x="0" y="8"/>
                  </a:lnTo>
                  <a:lnTo>
                    <a:pt x="4" y="14"/>
                  </a:lnTo>
                  <a:lnTo>
                    <a:pt x="4" y="14"/>
                  </a:lnTo>
                  <a:lnTo>
                    <a:pt x="10" y="26"/>
                  </a:lnTo>
                  <a:lnTo>
                    <a:pt x="10" y="26"/>
                  </a:lnTo>
                  <a:lnTo>
                    <a:pt x="12" y="18"/>
                  </a:lnTo>
                  <a:lnTo>
                    <a:pt x="1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1" name="Freeform 162"/>
            <p:cNvSpPr/>
            <p:nvPr/>
          </p:nvSpPr>
          <p:spPr bwMode="auto">
            <a:xfrm>
              <a:off x="3579813" y="865188"/>
              <a:ext cx="19050" cy="44450"/>
            </a:xfrm>
            <a:custGeom>
              <a:avLst/>
              <a:gdLst/>
              <a:ahLst/>
              <a:cxnLst>
                <a:cxn ang="0">
                  <a:pos x="10" y="28"/>
                </a:cxn>
                <a:cxn ang="0">
                  <a:pos x="10" y="28"/>
                </a:cxn>
                <a:cxn ang="0">
                  <a:pos x="12" y="20"/>
                </a:cxn>
                <a:cxn ang="0">
                  <a:pos x="12" y="20"/>
                </a:cxn>
                <a:cxn ang="0">
                  <a:pos x="8" y="16"/>
                </a:cxn>
                <a:cxn ang="0">
                  <a:pos x="8" y="16"/>
                </a:cxn>
                <a:cxn ang="0">
                  <a:pos x="0" y="0"/>
                </a:cxn>
                <a:cxn ang="0">
                  <a:pos x="0" y="0"/>
                </a:cxn>
                <a:cxn ang="0">
                  <a:pos x="0" y="8"/>
                </a:cxn>
                <a:cxn ang="0">
                  <a:pos x="0" y="16"/>
                </a:cxn>
                <a:cxn ang="0">
                  <a:pos x="4" y="22"/>
                </a:cxn>
                <a:cxn ang="0">
                  <a:pos x="10" y="28"/>
                </a:cxn>
                <a:cxn ang="0">
                  <a:pos x="10" y="28"/>
                </a:cxn>
              </a:cxnLst>
              <a:rect l="0" t="0" r="r" b="b"/>
              <a:pathLst>
                <a:path w="12" h="28">
                  <a:moveTo>
                    <a:pt x="10" y="28"/>
                  </a:moveTo>
                  <a:lnTo>
                    <a:pt x="10" y="28"/>
                  </a:lnTo>
                  <a:lnTo>
                    <a:pt x="12" y="20"/>
                  </a:lnTo>
                  <a:lnTo>
                    <a:pt x="12" y="20"/>
                  </a:lnTo>
                  <a:lnTo>
                    <a:pt x="8" y="16"/>
                  </a:lnTo>
                  <a:lnTo>
                    <a:pt x="8" y="16"/>
                  </a:lnTo>
                  <a:lnTo>
                    <a:pt x="0" y="0"/>
                  </a:lnTo>
                  <a:lnTo>
                    <a:pt x="0" y="0"/>
                  </a:lnTo>
                  <a:lnTo>
                    <a:pt x="0" y="8"/>
                  </a:lnTo>
                  <a:lnTo>
                    <a:pt x="0" y="16"/>
                  </a:lnTo>
                  <a:lnTo>
                    <a:pt x="4" y="22"/>
                  </a:lnTo>
                  <a:lnTo>
                    <a:pt x="10" y="28"/>
                  </a:lnTo>
                  <a:lnTo>
                    <a:pt x="10"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2" name="Freeform 163"/>
            <p:cNvSpPr/>
            <p:nvPr/>
          </p:nvSpPr>
          <p:spPr bwMode="auto">
            <a:xfrm>
              <a:off x="3376613" y="1071563"/>
              <a:ext cx="28575" cy="41275"/>
            </a:xfrm>
            <a:custGeom>
              <a:avLst/>
              <a:gdLst/>
              <a:ahLst/>
              <a:cxnLst>
                <a:cxn ang="0">
                  <a:pos x="18" y="12"/>
                </a:cxn>
                <a:cxn ang="0">
                  <a:pos x="18" y="12"/>
                </a:cxn>
                <a:cxn ang="0">
                  <a:pos x="18" y="10"/>
                </a:cxn>
                <a:cxn ang="0">
                  <a:pos x="18" y="10"/>
                </a:cxn>
                <a:cxn ang="0">
                  <a:pos x="12" y="6"/>
                </a:cxn>
                <a:cxn ang="0">
                  <a:pos x="12" y="6"/>
                </a:cxn>
                <a:cxn ang="0">
                  <a:pos x="6" y="4"/>
                </a:cxn>
                <a:cxn ang="0">
                  <a:pos x="0" y="0"/>
                </a:cxn>
                <a:cxn ang="0">
                  <a:pos x="0" y="0"/>
                </a:cxn>
                <a:cxn ang="0">
                  <a:pos x="12" y="26"/>
                </a:cxn>
                <a:cxn ang="0">
                  <a:pos x="12" y="26"/>
                </a:cxn>
                <a:cxn ang="0">
                  <a:pos x="18" y="12"/>
                </a:cxn>
                <a:cxn ang="0">
                  <a:pos x="18" y="12"/>
                </a:cxn>
              </a:cxnLst>
              <a:rect l="0" t="0" r="r" b="b"/>
              <a:pathLst>
                <a:path w="18" h="26">
                  <a:moveTo>
                    <a:pt x="18" y="12"/>
                  </a:moveTo>
                  <a:lnTo>
                    <a:pt x="18" y="12"/>
                  </a:lnTo>
                  <a:lnTo>
                    <a:pt x="18" y="10"/>
                  </a:lnTo>
                  <a:lnTo>
                    <a:pt x="18" y="10"/>
                  </a:lnTo>
                  <a:lnTo>
                    <a:pt x="12" y="6"/>
                  </a:lnTo>
                  <a:lnTo>
                    <a:pt x="12" y="6"/>
                  </a:lnTo>
                  <a:lnTo>
                    <a:pt x="6" y="4"/>
                  </a:lnTo>
                  <a:lnTo>
                    <a:pt x="0" y="0"/>
                  </a:lnTo>
                  <a:lnTo>
                    <a:pt x="0" y="0"/>
                  </a:lnTo>
                  <a:lnTo>
                    <a:pt x="12" y="26"/>
                  </a:lnTo>
                  <a:lnTo>
                    <a:pt x="12" y="26"/>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3" name="Freeform 164"/>
            <p:cNvSpPr/>
            <p:nvPr/>
          </p:nvSpPr>
          <p:spPr bwMode="auto">
            <a:xfrm>
              <a:off x="3402013" y="1090613"/>
              <a:ext cx="22225" cy="53975"/>
            </a:xfrm>
            <a:custGeom>
              <a:avLst/>
              <a:gdLst/>
              <a:ahLst/>
              <a:cxnLst>
                <a:cxn ang="0">
                  <a:pos x="6" y="34"/>
                </a:cxn>
                <a:cxn ang="0">
                  <a:pos x="6" y="34"/>
                </a:cxn>
                <a:cxn ang="0">
                  <a:pos x="8" y="28"/>
                </a:cxn>
                <a:cxn ang="0">
                  <a:pos x="8" y="28"/>
                </a:cxn>
                <a:cxn ang="0">
                  <a:pos x="12" y="16"/>
                </a:cxn>
                <a:cxn ang="0">
                  <a:pos x="12" y="16"/>
                </a:cxn>
                <a:cxn ang="0">
                  <a:pos x="14" y="8"/>
                </a:cxn>
                <a:cxn ang="0">
                  <a:pos x="14" y="8"/>
                </a:cxn>
                <a:cxn ang="0">
                  <a:pos x="14" y="6"/>
                </a:cxn>
                <a:cxn ang="0">
                  <a:pos x="10" y="4"/>
                </a:cxn>
                <a:cxn ang="0">
                  <a:pos x="6" y="0"/>
                </a:cxn>
                <a:cxn ang="0">
                  <a:pos x="6" y="0"/>
                </a:cxn>
                <a:cxn ang="0">
                  <a:pos x="0" y="18"/>
                </a:cxn>
                <a:cxn ang="0">
                  <a:pos x="0" y="18"/>
                </a:cxn>
                <a:cxn ang="0">
                  <a:pos x="0" y="22"/>
                </a:cxn>
                <a:cxn ang="0">
                  <a:pos x="2" y="26"/>
                </a:cxn>
                <a:cxn ang="0">
                  <a:pos x="2" y="26"/>
                </a:cxn>
                <a:cxn ang="0">
                  <a:pos x="6" y="34"/>
                </a:cxn>
                <a:cxn ang="0">
                  <a:pos x="6" y="34"/>
                </a:cxn>
              </a:cxnLst>
              <a:rect l="0" t="0" r="r" b="b"/>
              <a:pathLst>
                <a:path w="14" h="34">
                  <a:moveTo>
                    <a:pt x="6" y="34"/>
                  </a:moveTo>
                  <a:lnTo>
                    <a:pt x="6" y="34"/>
                  </a:lnTo>
                  <a:lnTo>
                    <a:pt x="8" y="28"/>
                  </a:lnTo>
                  <a:lnTo>
                    <a:pt x="8" y="28"/>
                  </a:lnTo>
                  <a:lnTo>
                    <a:pt x="12" y="16"/>
                  </a:lnTo>
                  <a:lnTo>
                    <a:pt x="12" y="16"/>
                  </a:lnTo>
                  <a:lnTo>
                    <a:pt x="14" y="8"/>
                  </a:lnTo>
                  <a:lnTo>
                    <a:pt x="14" y="8"/>
                  </a:lnTo>
                  <a:lnTo>
                    <a:pt x="14" y="6"/>
                  </a:lnTo>
                  <a:lnTo>
                    <a:pt x="10" y="4"/>
                  </a:lnTo>
                  <a:lnTo>
                    <a:pt x="6" y="0"/>
                  </a:lnTo>
                  <a:lnTo>
                    <a:pt x="6" y="0"/>
                  </a:lnTo>
                  <a:lnTo>
                    <a:pt x="0" y="18"/>
                  </a:lnTo>
                  <a:lnTo>
                    <a:pt x="0" y="18"/>
                  </a:lnTo>
                  <a:lnTo>
                    <a:pt x="0" y="22"/>
                  </a:lnTo>
                  <a:lnTo>
                    <a:pt x="2" y="26"/>
                  </a:lnTo>
                  <a:lnTo>
                    <a:pt x="2" y="26"/>
                  </a:lnTo>
                  <a:lnTo>
                    <a:pt x="6" y="34"/>
                  </a:lnTo>
                  <a:lnTo>
                    <a:pt x="6"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4" name="Freeform 165"/>
            <p:cNvSpPr/>
            <p:nvPr/>
          </p:nvSpPr>
          <p:spPr bwMode="auto">
            <a:xfrm>
              <a:off x="3414713" y="1106488"/>
              <a:ext cx="25400" cy="63500"/>
            </a:xfrm>
            <a:custGeom>
              <a:avLst/>
              <a:gdLst/>
              <a:ahLst/>
              <a:cxnLst>
                <a:cxn ang="0">
                  <a:pos x="16" y="12"/>
                </a:cxn>
                <a:cxn ang="0">
                  <a:pos x="16" y="12"/>
                </a:cxn>
                <a:cxn ang="0">
                  <a:pos x="16" y="8"/>
                </a:cxn>
                <a:cxn ang="0">
                  <a:pos x="14" y="6"/>
                </a:cxn>
                <a:cxn ang="0">
                  <a:pos x="10" y="0"/>
                </a:cxn>
                <a:cxn ang="0">
                  <a:pos x="10" y="0"/>
                </a:cxn>
                <a:cxn ang="0">
                  <a:pos x="2" y="24"/>
                </a:cxn>
                <a:cxn ang="0">
                  <a:pos x="2" y="24"/>
                </a:cxn>
                <a:cxn ang="0">
                  <a:pos x="0" y="26"/>
                </a:cxn>
                <a:cxn ang="0">
                  <a:pos x="0" y="30"/>
                </a:cxn>
                <a:cxn ang="0">
                  <a:pos x="0" y="30"/>
                </a:cxn>
                <a:cxn ang="0">
                  <a:pos x="6" y="40"/>
                </a:cxn>
                <a:cxn ang="0">
                  <a:pos x="6" y="40"/>
                </a:cxn>
                <a:cxn ang="0">
                  <a:pos x="12" y="22"/>
                </a:cxn>
                <a:cxn ang="0">
                  <a:pos x="12" y="22"/>
                </a:cxn>
                <a:cxn ang="0">
                  <a:pos x="16" y="12"/>
                </a:cxn>
                <a:cxn ang="0">
                  <a:pos x="16" y="12"/>
                </a:cxn>
              </a:cxnLst>
              <a:rect l="0" t="0" r="r" b="b"/>
              <a:pathLst>
                <a:path w="16" h="40">
                  <a:moveTo>
                    <a:pt x="16" y="12"/>
                  </a:moveTo>
                  <a:lnTo>
                    <a:pt x="16" y="12"/>
                  </a:lnTo>
                  <a:lnTo>
                    <a:pt x="16" y="8"/>
                  </a:lnTo>
                  <a:lnTo>
                    <a:pt x="14" y="6"/>
                  </a:lnTo>
                  <a:lnTo>
                    <a:pt x="10" y="0"/>
                  </a:lnTo>
                  <a:lnTo>
                    <a:pt x="10" y="0"/>
                  </a:lnTo>
                  <a:lnTo>
                    <a:pt x="2" y="24"/>
                  </a:lnTo>
                  <a:lnTo>
                    <a:pt x="2" y="24"/>
                  </a:lnTo>
                  <a:lnTo>
                    <a:pt x="0" y="26"/>
                  </a:lnTo>
                  <a:lnTo>
                    <a:pt x="0" y="30"/>
                  </a:lnTo>
                  <a:lnTo>
                    <a:pt x="0" y="30"/>
                  </a:lnTo>
                  <a:lnTo>
                    <a:pt x="6" y="40"/>
                  </a:lnTo>
                  <a:lnTo>
                    <a:pt x="6" y="40"/>
                  </a:lnTo>
                  <a:lnTo>
                    <a:pt x="12" y="22"/>
                  </a:lnTo>
                  <a:lnTo>
                    <a:pt x="12" y="22"/>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5" name="Freeform 166"/>
            <p:cNvSpPr/>
            <p:nvPr/>
          </p:nvSpPr>
          <p:spPr bwMode="auto">
            <a:xfrm>
              <a:off x="3427413" y="1128713"/>
              <a:ext cx="22225" cy="66675"/>
            </a:xfrm>
            <a:custGeom>
              <a:avLst/>
              <a:gdLst/>
              <a:ahLst/>
              <a:cxnLst>
                <a:cxn ang="0">
                  <a:pos x="4" y="42"/>
                </a:cxn>
                <a:cxn ang="0">
                  <a:pos x="4" y="42"/>
                </a:cxn>
                <a:cxn ang="0">
                  <a:pos x="12" y="32"/>
                </a:cxn>
                <a:cxn ang="0">
                  <a:pos x="14" y="22"/>
                </a:cxn>
                <a:cxn ang="0">
                  <a:pos x="14" y="10"/>
                </a:cxn>
                <a:cxn ang="0">
                  <a:pos x="10" y="0"/>
                </a:cxn>
                <a:cxn ang="0">
                  <a:pos x="10" y="0"/>
                </a:cxn>
                <a:cxn ang="0">
                  <a:pos x="2" y="24"/>
                </a:cxn>
                <a:cxn ang="0">
                  <a:pos x="2" y="24"/>
                </a:cxn>
                <a:cxn ang="0">
                  <a:pos x="0" y="28"/>
                </a:cxn>
                <a:cxn ang="0">
                  <a:pos x="0" y="32"/>
                </a:cxn>
                <a:cxn ang="0">
                  <a:pos x="0" y="32"/>
                </a:cxn>
                <a:cxn ang="0">
                  <a:pos x="4" y="42"/>
                </a:cxn>
                <a:cxn ang="0">
                  <a:pos x="4" y="42"/>
                </a:cxn>
              </a:cxnLst>
              <a:rect l="0" t="0" r="r" b="b"/>
              <a:pathLst>
                <a:path w="14" h="42">
                  <a:moveTo>
                    <a:pt x="4" y="42"/>
                  </a:moveTo>
                  <a:lnTo>
                    <a:pt x="4" y="42"/>
                  </a:lnTo>
                  <a:lnTo>
                    <a:pt x="12" y="32"/>
                  </a:lnTo>
                  <a:lnTo>
                    <a:pt x="14" y="22"/>
                  </a:lnTo>
                  <a:lnTo>
                    <a:pt x="14" y="10"/>
                  </a:lnTo>
                  <a:lnTo>
                    <a:pt x="10" y="0"/>
                  </a:lnTo>
                  <a:lnTo>
                    <a:pt x="10" y="0"/>
                  </a:lnTo>
                  <a:lnTo>
                    <a:pt x="2" y="24"/>
                  </a:lnTo>
                  <a:lnTo>
                    <a:pt x="2" y="24"/>
                  </a:lnTo>
                  <a:lnTo>
                    <a:pt x="0" y="28"/>
                  </a:lnTo>
                  <a:lnTo>
                    <a:pt x="0" y="32"/>
                  </a:lnTo>
                  <a:lnTo>
                    <a:pt x="0" y="32"/>
                  </a:lnTo>
                  <a:lnTo>
                    <a:pt x="4" y="42"/>
                  </a:lnTo>
                  <a:lnTo>
                    <a:pt x="4" y="4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6" name="Freeform 167"/>
            <p:cNvSpPr/>
            <p:nvPr/>
          </p:nvSpPr>
          <p:spPr bwMode="auto">
            <a:xfrm>
              <a:off x="3363913" y="1074738"/>
              <a:ext cx="25400" cy="41275"/>
            </a:xfrm>
            <a:custGeom>
              <a:avLst/>
              <a:gdLst/>
              <a:ahLst/>
              <a:cxnLst>
                <a:cxn ang="0">
                  <a:pos x="2" y="12"/>
                </a:cxn>
                <a:cxn ang="0">
                  <a:pos x="2" y="12"/>
                </a:cxn>
                <a:cxn ang="0">
                  <a:pos x="0" y="20"/>
                </a:cxn>
                <a:cxn ang="0">
                  <a:pos x="0" y="20"/>
                </a:cxn>
                <a:cxn ang="0">
                  <a:pos x="2" y="20"/>
                </a:cxn>
                <a:cxn ang="0">
                  <a:pos x="2" y="20"/>
                </a:cxn>
                <a:cxn ang="0">
                  <a:pos x="16" y="26"/>
                </a:cxn>
                <a:cxn ang="0">
                  <a:pos x="16" y="26"/>
                </a:cxn>
                <a:cxn ang="0">
                  <a:pos x="6" y="0"/>
                </a:cxn>
                <a:cxn ang="0">
                  <a:pos x="6" y="0"/>
                </a:cxn>
                <a:cxn ang="0">
                  <a:pos x="4" y="6"/>
                </a:cxn>
                <a:cxn ang="0">
                  <a:pos x="2" y="12"/>
                </a:cxn>
                <a:cxn ang="0">
                  <a:pos x="2" y="12"/>
                </a:cxn>
              </a:cxnLst>
              <a:rect l="0" t="0" r="r" b="b"/>
              <a:pathLst>
                <a:path w="16" h="26">
                  <a:moveTo>
                    <a:pt x="2" y="12"/>
                  </a:moveTo>
                  <a:lnTo>
                    <a:pt x="2" y="12"/>
                  </a:lnTo>
                  <a:lnTo>
                    <a:pt x="0" y="20"/>
                  </a:lnTo>
                  <a:lnTo>
                    <a:pt x="0" y="20"/>
                  </a:lnTo>
                  <a:lnTo>
                    <a:pt x="2" y="20"/>
                  </a:lnTo>
                  <a:lnTo>
                    <a:pt x="2" y="20"/>
                  </a:lnTo>
                  <a:lnTo>
                    <a:pt x="16" y="26"/>
                  </a:lnTo>
                  <a:lnTo>
                    <a:pt x="16" y="26"/>
                  </a:lnTo>
                  <a:lnTo>
                    <a:pt x="6" y="0"/>
                  </a:lnTo>
                  <a:lnTo>
                    <a:pt x="6" y="0"/>
                  </a:lnTo>
                  <a:lnTo>
                    <a:pt x="4"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7" name="Freeform 168"/>
            <p:cNvSpPr/>
            <p:nvPr/>
          </p:nvSpPr>
          <p:spPr bwMode="auto">
            <a:xfrm>
              <a:off x="3363913" y="1112838"/>
              <a:ext cx="38100" cy="34925"/>
            </a:xfrm>
            <a:custGeom>
              <a:avLst/>
              <a:gdLst/>
              <a:ahLst/>
              <a:cxnLst>
                <a:cxn ang="0">
                  <a:pos x="8" y="14"/>
                </a:cxn>
                <a:cxn ang="0">
                  <a:pos x="8" y="14"/>
                </a:cxn>
                <a:cxn ang="0">
                  <a:pos x="18" y="18"/>
                </a:cxn>
                <a:cxn ang="0">
                  <a:pos x="18" y="18"/>
                </a:cxn>
                <a:cxn ang="0">
                  <a:pos x="24" y="22"/>
                </a:cxn>
                <a:cxn ang="0">
                  <a:pos x="24" y="22"/>
                </a:cxn>
                <a:cxn ang="0">
                  <a:pos x="22" y="14"/>
                </a:cxn>
                <a:cxn ang="0">
                  <a:pos x="22" y="14"/>
                </a:cxn>
                <a:cxn ang="0">
                  <a:pos x="20" y="10"/>
                </a:cxn>
                <a:cxn ang="0">
                  <a:pos x="18" y="6"/>
                </a:cxn>
                <a:cxn ang="0">
                  <a:pos x="18" y="6"/>
                </a:cxn>
                <a:cxn ang="0">
                  <a:pos x="0" y="0"/>
                </a:cxn>
                <a:cxn ang="0">
                  <a:pos x="0" y="0"/>
                </a:cxn>
                <a:cxn ang="0">
                  <a:pos x="0" y="6"/>
                </a:cxn>
                <a:cxn ang="0">
                  <a:pos x="0" y="10"/>
                </a:cxn>
                <a:cxn ang="0">
                  <a:pos x="0" y="10"/>
                </a:cxn>
                <a:cxn ang="0">
                  <a:pos x="0" y="10"/>
                </a:cxn>
                <a:cxn ang="0">
                  <a:pos x="8" y="14"/>
                </a:cxn>
                <a:cxn ang="0">
                  <a:pos x="8" y="14"/>
                </a:cxn>
              </a:cxnLst>
              <a:rect l="0" t="0" r="r" b="b"/>
              <a:pathLst>
                <a:path w="24" h="22">
                  <a:moveTo>
                    <a:pt x="8" y="14"/>
                  </a:moveTo>
                  <a:lnTo>
                    <a:pt x="8" y="14"/>
                  </a:lnTo>
                  <a:lnTo>
                    <a:pt x="18" y="18"/>
                  </a:lnTo>
                  <a:lnTo>
                    <a:pt x="18" y="18"/>
                  </a:lnTo>
                  <a:lnTo>
                    <a:pt x="24" y="22"/>
                  </a:lnTo>
                  <a:lnTo>
                    <a:pt x="24" y="22"/>
                  </a:lnTo>
                  <a:lnTo>
                    <a:pt x="22" y="14"/>
                  </a:lnTo>
                  <a:lnTo>
                    <a:pt x="22" y="14"/>
                  </a:lnTo>
                  <a:lnTo>
                    <a:pt x="20" y="10"/>
                  </a:lnTo>
                  <a:lnTo>
                    <a:pt x="18" y="6"/>
                  </a:lnTo>
                  <a:lnTo>
                    <a:pt x="18" y="6"/>
                  </a:lnTo>
                  <a:lnTo>
                    <a:pt x="0" y="0"/>
                  </a:lnTo>
                  <a:lnTo>
                    <a:pt x="0" y="0"/>
                  </a:lnTo>
                  <a:lnTo>
                    <a:pt x="0" y="6"/>
                  </a:lnTo>
                  <a:lnTo>
                    <a:pt x="0" y="10"/>
                  </a:lnTo>
                  <a:lnTo>
                    <a:pt x="0" y="10"/>
                  </a:lnTo>
                  <a:lnTo>
                    <a:pt x="0" y="10"/>
                  </a:lnTo>
                  <a:lnTo>
                    <a:pt x="8" y="14"/>
                  </a:lnTo>
                  <a:lnTo>
                    <a:pt x="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8" name="Freeform 169"/>
            <p:cNvSpPr/>
            <p:nvPr/>
          </p:nvSpPr>
          <p:spPr bwMode="auto">
            <a:xfrm>
              <a:off x="3363913" y="1138238"/>
              <a:ext cx="50800" cy="38100"/>
            </a:xfrm>
            <a:custGeom>
              <a:avLst/>
              <a:gdLst/>
              <a:ahLst/>
              <a:cxnLst>
                <a:cxn ang="0">
                  <a:pos x="4" y="12"/>
                </a:cxn>
                <a:cxn ang="0">
                  <a:pos x="4" y="12"/>
                </a:cxn>
                <a:cxn ang="0">
                  <a:pos x="12" y="16"/>
                </a:cxn>
                <a:cxn ang="0">
                  <a:pos x="12" y="16"/>
                </a:cxn>
                <a:cxn ang="0">
                  <a:pos x="32" y="24"/>
                </a:cxn>
                <a:cxn ang="0">
                  <a:pos x="32" y="24"/>
                </a:cxn>
                <a:cxn ang="0">
                  <a:pos x="28" y="12"/>
                </a:cxn>
                <a:cxn ang="0">
                  <a:pos x="28" y="12"/>
                </a:cxn>
                <a:cxn ang="0">
                  <a:pos x="26" y="10"/>
                </a:cxn>
                <a:cxn ang="0">
                  <a:pos x="22" y="8"/>
                </a:cxn>
                <a:cxn ang="0">
                  <a:pos x="22" y="8"/>
                </a:cxn>
                <a:cxn ang="0">
                  <a:pos x="0" y="0"/>
                </a:cxn>
                <a:cxn ang="0">
                  <a:pos x="0" y="0"/>
                </a:cxn>
                <a:cxn ang="0">
                  <a:pos x="0" y="6"/>
                </a:cxn>
                <a:cxn ang="0">
                  <a:pos x="2" y="10"/>
                </a:cxn>
                <a:cxn ang="0">
                  <a:pos x="4" y="12"/>
                </a:cxn>
                <a:cxn ang="0">
                  <a:pos x="4" y="12"/>
                </a:cxn>
              </a:cxnLst>
              <a:rect l="0" t="0" r="r" b="b"/>
              <a:pathLst>
                <a:path w="32" h="24">
                  <a:moveTo>
                    <a:pt x="4" y="12"/>
                  </a:moveTo>
                  <a:lnTo>
                    <a:pt x="4" y="12"/>
                  </a:lnTo>
                  <a:lnTo>
                    <a:pt x="12" y="16"/>
                  </a:lnTo>
                  <a:lnTo>
                    <a:pt x="12" y="16"/>
                  </a:lnTo>
                  <a:lnTo>
                    <a:pt x="32" y="24"/>
                  </a:lnTo>
                  <a:lnTo>
                    <a:pt x="32" y="24"/>
                  </a:lnTo>
                  <a:lnTo>
                    <a:pt x="28" y="12"/>
                  </a:lnTo>
                  <a:lnTo>
                    <a:pt x="28" y="12"/>
                  </a:lnTo>
                  <a:lnTo>
                    <a:pt x="26" y="10"/>
                  </a:lnTo>
                  <a:lnTo>
                    <a:pt x="22" y="8"/>
                  </a:lnTo>
                  <a:lnTo>
                    <a:pt x="22" y="8"/>
                  </a:lnTo>
                  <a:lnTo>
                    <a:pt x="0" y="0"/>
                  </a:lnTo>
                  <a:lnTo>
                    <a:pt x="0" y="0"/>
                  </a:lnTo>
                  <a:lnTo>
                    <a:pt x="0" y="6"/>
                  </a:lnTo>
                  <a:lnTo>
                    <a:pt x="2" y="10"/>
                  </a:lnTo>
                  <a:lnTo>
                    <a:pt x="4" y="12"/>
                  </a:lnTo>
                  <a:lnTo>
                    <a:pt x="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9" name="Freeform 170"/>
            <p:cNvSpPr/>
            <p:nvPr/>
          </p:nvSpPr>
          <p:spPr bwMode="auto">
            <a:xfrm>
              <a:off x="3370263" y="1163638"/>
              <a:ext cx="53975" cy="34925"/>
            </a:xfrm>
            <a:custGeom>
              <a:avLst/>
              <a:gdLst/>
              <a:ahLst/>
              <a:cxnLst>
                <a:cxn ang="0">
                  <a:pos x="34" y="22"/>
                </a:cxn>
                <a:cxn ang="0">
                  <a:pos x="34" y="22"/>
                </a:cxn>
                <a:cxn ang="0">
                  <a:pos x="30" y="12"/>
                </a:cxn>
                <a:cxn ang="0">
                  <a:pos x="30" y="12"/>
                </a:cxn>
                <a:cxn ang="0">
                  <a:pos x="26" y="10"/>
                </a:cxn>
                <a:cxn ang="0">
                  <a:pos x="22" y="8"/>
                </a:cxn>
                <a:cxn ang="0">
                  <a:pos x="22" y="8"/>
                </a:cxn>
                <a:cxn ang="0">
                  <a:pos x="0" y="0"/>
                </a:cxn>
                <a:cxn ang="0">
                  <a:pos x="0" y="0"/>
                </a:cxn>
                <a:cxn ang="0">
                  <a:pos x="6" y="8"/>
                </a:cxn>
                <a:cxn ang="0">
                  <a:pos x="14" y="16"/>
                </a:cxn>
                <a:cxn ang="0">
                  <a:pos x="24" y="22"/>
                </a:cxn>
                <a:cxn ang="0">
                  <a:pos x="34" y="22"/>
                </a:cxn>
                <a:cxn ang="0">
                  <a:pos x="34" y="22"/>
                </a:cxn>
              </a:cxnLst>
              <a:rect l="0" t="0" r="r" b="b"/>
              <a:pathLst>
                <a:path w="34" h="22">
                  <a:moveTo>
                    <a:pt x="34" y="22"/>
                  </a:moveTo>
                  <a:lnTo>
                    <a:pt x="34" y="22"/>
                  </a:lnTo>
                  <a:lnTo>
                    <a:pt x="30" y="12"/>
                  </a:lnTo>
                  <a:lnTo>
                    <a:pt x="30" y="12"/>
                  </a:lnTo>
                  <a:lnTo>
                    <a:pt x="26" y="10"/>
                  </a:lnTo>
                  <a:lnTo>
                    <a:pt x="22" y="8"/>
                  </a:lnTo>
                  <a:lnTo>
                    <a:pt x="22" y="8"/>
                  </a:lnTo>
                  <a:lnTo>
                    <a:pt x="0" y="0"/>
                  </a:lnTo>
                  <a:lnTo>
                    <a:pt x="0" y="0"/>
                  </a:lnTo>
                  <a:lnTo>
                    <a:pt x="6" y="8"/>
                  </a:lnTo>
                  <a:lnTo>
                    <a:pt x="14" y="16"/>
                  </a:lnTo>
                  <a:lnTo>
                    <a:pt x="24" y="22"/>
                  </a:lnTo>
                  <a:lnTo>
                    <a:pt x="34" y="22"/>
                  </a:lnTo>
                  <a:lnTo>
                    <a:pt x="34"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0" name="Freeform 171"/>
            <p:cNvSpPr/>
            <p:nvPr/>
          </p:nvSpPr>
          <p:spPr bwMode="auto">
            <a:xfrm>
              <a:off x="3214688" y="1169988"/>
              <a:ext cx="41275" cy="19050"/>
            </a:xfrm>
            <a:custGeom>
              <a:avLst/>
              <a:gdLst/>
              <a:ahLst/>
              <a:cxnLst>
                <a:cxn ang="0">
                  <a:pos x="16" y="0"/>
                </a:cxn>
                <a:cxn ang="0">
                  <a:pos x="16" y="0"/>
                </a:cxn>
                <a:cxn ang="0">
                  <a:pos x="16" y="0"/>
                </a:cxn>
                <a:cxn ang="0">
                  <a:pos x="16" y="0"/>
                </a:cxn>
                <a:cxn ang="0">
                  <a:pos x="10" y="4"/>
                </a:cxn>
                <a:cxn ang="0">
                  <a:pos x="10" y="4"/>
                </a:cxn>
                <a:cxn ang="0">
                  <a:pos x="6" y="8"/>
                </a:cxn>
                <a:cxn ang="0">
                  <a:pos x="0" y="12"/>
                </a:cxn>
                <a:cxn ang="0">
                  <a:pos x="0" y="12"/>
                </a:cxn>
                <a:cxn ang="0">
                  <a:pos x="26" y="12"/>
                </a:cxn>
                <a:cxn ang="0">
                  <a:pos x="26" y="12"/>
                </a:cxn>
                <a:cxn ang="0">
                  <a:pos x="16" y="0"/>
                </a:cxn>
                <a:cxn ang="0">
                  <a:pos x="16" y="0"/>
                </a:cxn>
              </a:cxnLst>
              <a:rect l="0" t="0" r="r" b="b"/>
              <a:pathLst>
                <a:path w="26" h="12">
                  <a:moveTo>
                    <a:pt x="16" y="0"/>
                  </a:moveTo>
                  <a:lnTo>
                    <a:pt x="16" y="0"/>
                  </a:lnTo>
                  <a:lnTo>
                    <a:pt x="16" y="0"/>
                  </a:lnTo>
                  <a:lnTo>
                    <a:pt x="16" y="0"/>
                  </a:lnTo>
                  <a:lnTo>
                    <a:pt x="10" y="4"/>
                  </a:lnTo>
                  <a:lnTo>
                    <a:pt x="10" y="4"/>
                  </a:lnTo>
                  <a:lnTo>
                    <a:pt x="6" y="8"/>
                  </a:lnTo>
                  <a:lnTo>
                    <a:pt x="0" y="12"/>
                  </a:lnTo>
                  <a:lnTo>
                    <a:pt x="0" y="12"/>
                  </a:lnTo>
                  <a:lnTo>
                    <a:pt x="26" y="12"/>
                  </a:lnTo>
                  <a:lnTo>
                    <a:pt x="26" y="12"/>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1" name="Freeform 172"/>
            <p:cNvSpPr/>
            <p:nvPr/>
          </p:nvSpPr>
          <p:spPr bwMode="auto">
            <a:xfrm>
              <a:off x="3243263" y="1157288"/>
              <a:ext cx="41275" cy="31750"/>
            </a:xfrm>
            <a:custGeom>
              <a:avLst/>
              <a:gdLst/>
              <a:ahLst/>
              <a:cxnLst>
                <a:cxn ang="0">
                  <a:pos x="18" y="20"/>
                </a:cxn>
                <a:cxn ang="0">
                  <a:pos x="18" y="20"/>
                </a:cxn>
                <a:cxn ang="0">
                  <a:pos x="26" y="20"/>
                </a:cxn>
                <a:cxn ang="0">
                  <a:pos x="26" y="20"/>
                </a:cxn>
                <a:cxn ang="0">
                  <a:pos x="24" y="16"/>
                </a:cxn>
                <a:cxn ang="0">
                  <a:pos x="24" y="16"/>
                </a:cxn>
                <a:cxn ang="0">
                  <a:pos x="16" y="6"/>
                </a:cxn>
                <a:cxn ang="0">
                  <a:pos x="16" y="6"/>
                </a:cxn>
                <a:cxn ang="0">
                  <a:pos x="10" y="0"/>
                </a:cxn>
                <a:cxn ang="0">
                  <a:pos x="10" y="0"/>
                </a:cxn>
                <a:cxn ang="0">
                  <a:pos x="6" y="2"/>
                </a:cxn>
                <a:cxn ang="0">
                  <a:pos x="0" y="6"/>
                </a:cxn>
                <a:cxn ang="0">
                  <a:pos x="0" y="6"/>
                </a:cxn>
                <a:cxn ang="0">
                  <a:pos x="12" y="20"/>
                </a:cxn>
                <a:cxn ang="0">
                  <a:pos x="12" y="20"/>
                </a:cxn>
                <a:cxn ang="0">
                  <a:pos x="16" y="20"/>
                </a:cxn>
                <a:cxn ang="0">
                  <a:pos x="18" y="20"/>
                </a:cxn>
                <a:cxn ang="0">
                  <a:pos x="18" y="20"/>
                </a:cxn>
              </a:cxnLst>
              <a:rect l="0" t="0" r="r" b="b"/>
              <a:pathLst>
                <a:path w="26" h="20">
                  <a:moveTo>
                    <a:pt x="18" y="20"/>
                  </a:moveTo>
                  <a:lnTo>
                    <a:pt x="18" y="20"/>
                  </a:lnTo>
                  <a:lnTo>
                    <a:pt x="26" y="20"/>
                  </a:lnTo>
                  <a:lnTo>
                    <a:pt x="26" y="20"/>
                  </a:lnTo>
                  <a:lnTo>
                    <a:pt x="24" y="16"/>
                  </a:lnTo>
                  <a:lnTo>
                    <a:pt x="24" y="16"/>
                  </a:lnTo>
                  <a:lnTo>
                    <a:pt x="16" y="6"/>
                  </a:lnTo>
                  <a:lnTo>
                    <a:pt x="16" y="6"/>
                  </a:lnTo>
                  <a:lnTo>
                    <a:pt x="10" y="0"/>
                  </a:lnTo>
                  <a:lnTo>
                    <a:pt x="10" y="0"/>
                  </a:lnTo>
                  <a:lnTo>
                    <a:pt x="6" y="2"/>
                  </a:lnTo>
                  <a:lnTo>
                    <a:pt x="0" y="6"/>
                  </a:lnTo>
                  <a:lnTo>
                    <a:pt x="0" y="6"/>
                  </a:lnTo>
                  <a:lnTo>
                    <a:pt x="12" y="20"/>
                  </a:lnTo>
                  <a:lnTo>
                    <a:pt x="12" y="20"/>
                  </a:lnTo>
                  <a:lnTo>
                    <a:pt x="16" y="2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2" name="Freeform 173"/>
            <p:cNvSpPr/>
            <p:nvPr/>
          </p:nvSpPr>
          <p:spPr bwMode="auto">
            <a:xfrm>
              <a:off x="3265488" y="1150938"/>
              <a:ext cx="47625" cy="38100"/>
            </a:xfrm>
            <a:custGeom>
              <a:avLst/>
              <a:gdLst/>
              <a:ahLst/>
              <a:cxnLst>
                <a:cxn ang="0">
                  <a:pos x="20" y="24"/>
                </a:cxn>
                <a:cxn ang="0">
                  <a:pos x="20" y="24"/>
                </a:cxn>
                <a:cxn ang="0">
                  <a:pos x="30" y="24"/>
                </a:cxn>
                <a:cxn ang="0">
                  <a:pos x="30" y="24"/>
                </a:cxn>
                <a:cxn ang="0">
                  <a:pos x="18" y="10"/>
                </a:cxn>
                <a:cxn ang="0">
                  <a:pos x="18" y="10"/>
                </a:cxn>
                <a:cxn ang="0">
                  <a:pos x="12" y="2"/>
                </a:cxn>
                <a:cxn ang="0">
                  <a:pos x="12" y="2"/>
                </a:cxn>
                <a:cxn ang="0">
                  <a:pos x="10" y="0"/>
                </a:cxn>
                <a:cxn ang="0">
                  <a:pos x="6" y="2"/>
                </a:cxn>
                <a:cxn ang="0">
                  <a:pos x="0" y="4"/>
                </a:cxn>
                <a:cxn ang="0">
                  <a:pos x="0" y="4"/>
                </a:cxn>
                <a:cxn ang="0">
                  <a:pos x="14" y="20"/>
                </a:cxn>
                <a:cxn ang="0">
                  <a:pos x="14" y="20"/>
                </a:cxn>
                <a:cxn ang="0">
                  <a:pos x="16" y="22"/>
                </a:cxn>
                <a:cxn ang="0">
                  <a:pos x="20" y="24"/>
                </a:cxn>
                <a:cxn ang="0">
                  <a:pos x="20" y="24"/>
                </a:cxn>
              </a:cxnLst>
              <a:rect l="0" t="0" r="r" b="b"/>
              <a:pathLst>
                <a:path w="30" h="24">
                  <a:moveTo>
                    <a:pt x="20" y="24"/>
                  </a:moveTo>
                  <a:lnTo>
                    <a:pt x="20" y="24"/>
                  </a:lnTo>
                  <a:lnTo>
                    <a:pt x="30" y="24"/>
                  </a:lnTo>
                  <a:lnTo>
                    <a:pt x="30" y="24"/>
                  </a:lnTo>
                  <a:lnTo>
                    <a:pt x="18" y="10"/>
                  </a:lnTo>
                  <a:lnTo>
                    <a:pt x="18" y="10"/>
                  </a:lnTo>
                  <a:lnTo>
                    <a:pt x="12" y="2"/>
                  </a:lnTo>
                  <a:lnTo>
                    <a:pt x="12" y="2"/>
                  </a:lnTo>
                  <a:lnTo>
                    <a:pt x="10" y="0"/>
                  </a:lnTo>
                  <a:lnTo>
                    <a:pt x="6" y="2"/>
                  </a:lnTo>
                  <a:lnTo>
                    <a:pt x="0" y="4"/>
                  </a:lnTo>
                  <a:lnTo>
                    <a:pt x="0" y="4"/>
                  </a:lnTo>
                  <a:lnTo>
                    <a:pt x="14" y="20"/>
                  </a:lnTo>
                  <a:lnTo>
                    <a:pt x="14" y="20"/>
                  </a:lnTo>
                  <a:lnTo>
                    <a:pt x="16" y="22"/>
                  </a:lnTo>
                  <a:lnTo>
                    <a:pt x="20" y="24"/>
                  </a:lnTo>
                  <a:lnTo>
                    <a:pt x="2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3" name="Freeform 174"/>
            <p:cNvSpPr/>
            <p:nvPr/>
          </p:nvSpPr>
          <p:spPr bwMode="auto">
            <a:xfrm>
              <a:off x="3290888" y="1150938"/>
              <a:ext cx="47625" cy="38100"/>
            </a:xfrm>
            <a:custGeom>
              <a:avLst/>
              <a:gdLst/>
              <a:ahLst/>
              <a:cxnLst>
                <a:cxn ang="0">
                  <a:pos x="20" y="24"/>
                </a:cxn>
                <a:cxn ang="0">
                  <a:pos x="20" y="24"/>
                </a:cxn>
                <a:cxn ang="0">
                  <a:pos x="30" y="24"/>
                </a:cxn>
                <a:cxn ang="0">
                  <a:pos x="30" y="24"/>
                </a:cxn>
                <a:cxn ang="0">
                  <a:pos x="26" y="14"/>
                </a:cxn>
                <a:cxn ang="0">
                  <a:pos x="18" y="8"/>
                </a:cxn>
                <a:cxn ang="0">
                  <a:pos x="10" y="2"/>
                </a:cxn>
                <a:cxn ang="0">
                  <a:pos x="0" y="0"/>
                </a:cxn>
                <a:cxn ang="0">
                  <a:pos x="0" y="0"/>
                </a:cxn>
                <a:cxn ang="0">
                  <a:pos x="14" y="18"/>
                </a:cxn>
                <a:cxn ang="0">
                  <a:pos x="14" y="18"/>
                </a:cxn>
                <a:cxn ang="0">
                  <a:pos x="16" y="22"/>
                </a:cxn>
                <a:cxn ang="0">
                  <a:pos x="20" y="24"/>
                </a:cxn>
                <a:cxn ang="0">
                  <a:pos x="20" y="24"/>
                </a:cxn>
              </a:cxnLst>
              <a:rect l="0" t="0" r="r" b="b"/>
              <a:pathLst>
                <a:path w="30" h="24">
                  <a:moveTo>
                    <a:pt x="20" y="24"/>
                  </a:moveTo>
                  <a:lnTo>
                    <a:pt x="20" y="24"/>
                  </a:lnTo>
                  <a:lnTo>
                    <a:pt x="30" y="24"/>
                  </a:lnTo>
                  <a:lnTo>
                    <a:pt x="30" y="24"/>
                  </a:lnTo>
                  <a:lnTo>
                    <a:pt x="26" y="14"/>
                  </a:lnTo>
                  <a:lnTo>
                    <a:pt x="18" y="8"/>
                  </a:lnTo>
                  <a:lnTo>
                    <a:pt x="10" y="2"/>
                  </a:lnTo>
                  <a:lnTo>
                    <a:pt x="0" y="0"/>
                  </a:lnTo>
                  <a:lnTo>
                    <a:pt x="0" y="0"/>
                  </a:lnTo>
                  <a:lnTo>
                    <a:pt x="14" y="18"/>
                  </a:lnTo>
                  <a:lnTo>
                    <a:pt x="14" y="18"/>
                  </a:lnTo>
                  <a:lnTo>
                    <a:pt x="16" y="22"/>
                  </a:lnTo>
                  <a:lnTo>
                    <a:pt x="20" y="24"/>
                  </a:lnTo>
                  <a:lnTo>
                    <a:pt x="2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4" name="Freeform 175"/>
            <p:cNvSpPr/>
            <p:nvPr/>
          </p:nvSpPr>
          <p:spPr bwMode="auto">
            <a:xfrm>
              <a:off x="3214688" y="1192213"/>
              <a:ext cx="41275" cy="19050"/>
            </a:xfrm>
            <a:custGeom>
              <a:avLst/>
              <a:gdLst/>
              <a:ahLst/>
              <a:cxnLst>
                <a:cxn ang="0">
                  <a:pos x="8" y="8"/>
                </a:cxn>
                <a:cxn ang="0">
                  <a:pos x="8" y="8"/>
                </a:cxn>
                <a:cxn ang="0">
                  <a:pos x="14" y="12"/>
                </a:cxn>
                <a:cxn ang="0">
                  <a:pos x="14" y="12"/>
                </a:cxn>
                <a:cxn ang="0">
                  <a:pos x="14" y="12"/>
                </a:cxn>
                <a:cxn ang="0">
                  <a:pos x="14" y="12"/>
                </a:cxn>
                <a:cxn ang="0">
                  <a:pos x="26" y="2"/>
                </a:cxn>
                <a:cxn ang="0">
                  <a:pos x="26" y="2"/>
                </a:cxn>
                <a:cxn ang="0">
                  <a:pos x="0" y="0"/>
                </a:cxn>
                <a:cxn ang="0">
                  <a:pos x="0" y="0"/>
                </a:cxn>
                <a:cxn ang="0">
                  <a:pos x="4" y="4"/>
                </a:cxn>
                <a:cxn ang="0">
                  <a:pos x="8" y="8"/>
                </a:cxn>
                <a:cxn ang="0">
                  <a:pos x="8" y="8"/>
                </a:cxn>
              </a:cxnLst>
              <a:rect l="0" t="0" r="r" b="b"/>
              <a:pathLst>
                <a:path w="26" h="12">
                  <a:moveTo>
                    <a:pt x="8" y="8"/>
                  </a:moveTo>
                  <a:lnTo>
                    <a:pt x="8" y="8"/>
                  </a:lnTo>
                  <a:lnTo>
                    <a:pt x="14" y="12"/>
                  </a:lnTo>
                  <a:lnTo>
                    <a:pt x="14" y="12"/>
                  </a:lnTo>
                  <a:lnTo>
                    <a:pt x="14" y="12"/>
                  </a:lnTo>
                  <a:lnTo>
                    <a:pt x="14" y="12"/>
                  </a:lnTo>
                  <a:lnTo>
                    <a:pt x="26" y="2"/>
                  </a:lnTo>
                  <a:lnTo>
                    <a:pt x="26" y="2"/>
                  </a:lnTo>
                  <a:lnTo>
                    <a:pt x="0" y="0"/>
                  </a:lnTo>
                  <a:lnTo>
                    <a:pt x="0" y="0"/>
                  </a:lnTo>
                  <a:lnTo>
                    <a:pt x="4" y="4"/>
                  </a:lnTo>
                  <a:lnTo>
                    <a:pt x="8" y="8"/>
                  </a:lnTo>
                  <a:lnTo>
                    <a:pt x="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5" name="Freeform 176"/>
            <p:cNvSpPr/>
            <p:nvPr/>
          </p:nvSpPr>
          <p:spPr bwMode="auto">
            <a:xfrm>
              <a:off x="3240088" y="1195388"/>
              <a:ext cx="44450" cy="28575"/>
            </a:xfrm>
            <a:custGeom>
              <a:avLst/>
              <a:gdLst/>
              <a:ahLst/>
              <a:cxnLst>
                <a:cxn ang="0">
                  <a:pos x="14" y="0"/>
                </a:cxn>
                <a:cxn ang="0">
                  <a:pos x="14" y="0"/>
                </a:cxn>
                <a:cxn ang="0">
                  <a:pos x="0" y="14"/>
                </a:cxn>
                <a:cxn ang="0">
                  <a:pos x="0" y="14"/>
                </a:cxn>
                <a:cxn ang="0">
                  <a:pos x="4" y="16"/>
                </a:cxn>
                <a:cxn ang="0">
                  <a:pos x="8" y="18"/>
                </a:cxn>
                <a:cxn ang="0">
                  <a:pos x="10" y="18"/>
                </a:cxn>
                <a:cxn ang="0">
                  <a:pos x="10" y="18"/>
                </a:cxn>
                <a:cxn ang="0">
                  <a:pos x="16" y="12"/>
                </a:cxn>
                <a:cxn ang="0">
                  <a:pos x="16" y="12"/>
                </a:cxn>
                <a:cxn ang="0">
                  <a:pos x="24" y="6"/>
                </a:cxn>
                <a:cxn ang="0">
                  <a:pos x="24" y="6"/>
                </a:cxn>
                <a:cxn ang="0">
                  <a:pos x="28" y="2"/>
                </a:cxn>
                <a:cxn ang="0">
                  <a:pos x="28" y="2"/>
                </a:cxn>
                <a:cxn ang="0">
                  <a:pos x="20" y="0"/>
                </a:cxn>
                <a:cxn ang="0">
                  <a:pos x="20" y="0"/>
                </a:cxn>
                <a:cxn ang="0">
                  <a:pos x="18" y="0"/>
                </a:cxn>
                <a:cxn ang="0">
                  <a:pos x="14" y="0"/>
                </a:cxn>
                <a:cxn ang="0">
                  <a:pos x="14" y="0"/>
                </a:cxn>
              </a:cxnLst>
              <a:rect l="0" t="0" r="r" b="b"/>
              <a:pathLst>
                <a:path w="28" h="18">
                  <a:moveTo>
                    <a:pt x="14" y="0"/>
                  </a:moveTo>
                  <a:lnTo>
                    <a:pt x="14" y="0"/>
                  </a:lnTo>
                  <a:lnTo>
                    <a:pt x="0" y="14"/>
                  </a:lnTo>
                  <a:lnTo>
                    <a:pt x="0" y="14"/>
                  </a:lnTo>
                  <a:lnTo>
                    <a:pt x="4" y="16"/>
                  </a:lnTo>
                  <a:lnTo>
                    <a:pt x="8" y="18"/>
                  </a:lnTo>
                  <a:lnTo>
                    <a:pt x="10" y="18"/>
                  </a:lnTo>
                  <a:lnTo>
                    <a:pt x="10" y="18"/>
                  </a:lnTo>
                  <a:lnTo>
                    <a:pt x="16" y="12"/>
                  </a:lnTo>
                  <a:lnTo>
                    <a:pt x="16" y="12"/>
                  </a:lnTo>
                  <a:lnTo>
                    <a:pt x="24" y="6"/>
                  </a:lnTo>
                  <a:lnTo>
                    <a:pt x="24" y="6"/>
                  </a:lnTo>
                  <a:lnTo>
                    <a:pt x="28" y="2"/>
                  </a:lnTo>
                  <a:lnTo>
                    <a:pt x="28" y="2"/>
                  </a:lnTo>
                  <a:lnTo>
                    <a:pt x="20" y="0"/>
                  </a:lnTo>
                  <a:lnTo>
                    <a:pt x="20" y="0"/>
                  </a:lnTo>
                  <a:lnTo>
                    <a:pt x="18"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6" name="Freeform 177"/>
            <p:cNvSpPr/>
            <p:nvPr/>
          </p:nvSpPr>
          <p:spPr bwMode="auto">
            <a:xfrm>
              <a:off x="3259138" y="1198563"/>
              <a:ext cx="53975" cy="34925"/>
            </a:xfrm>
            <a:custGeom>
              <a:avLst/>
              <a:gdLst/>
              <a:ahLst/>
              <a:cxnLst>
                <a:cxn ang="0">
                  <a:pos x="18" y="2"/>
                </a:cxn>
                <a:cxn ang="0">
                  <a:pos x="18" y="2"/>
                </a:cxn>
                <a:cxn ang="0">
                  <a:pos x="0" y="18"/>
                </a:cxn>
                <a:cxn ang="0">
                  <a:pos x="0" y="18"/>
                </a:cxn>
                <a:cxn ang="0">
                  <a:pos x="6" y="20"/>
                </a:cxn>
                <a:cxn ang="0">
                  <a:pos x="8" y="22"/>
                </a:cxn>
                <a:cxn ang="0">
                  <a:pos x="12" y="20"/>
                </a:cxn>
                <a:cxn ang="0">
                  <a:pos x="12" y="20"/>
                </a:cxn>
                <a:cxn ang="0">
                  <a:pos x="20" y="14"/>
                </a:cxn>
                <a:cxn ang="0">
                  <a:pos x="20" y="14"/>
                </a:cxn>
                <a:cxn ang="0">
                  <a:pos x="34" y="0"/>
                </a:cxn>
                <a:cxn ang="0">
                  <a:pos x="34" y="0"/>
                </a:cxn>
                <a:cxn ang="0">
                  <a:pos x="24" y="0"/>
                </a:cxn>
                <a:cxn ang="0">
                  <a:pos x="24" y="0"/>
                </a:cxn>
                <a:cxn ang="0">
                  <a:pos x="20" y="0"/>
                </a:cxn>
                <a:cxn ang="0">
                  <a:pos x="18" y="2"/>
                </a:cxn>
                <a:cxn ang="0">
                  <a:pos x="18" y="2"/>
                </a:cxn>
              </a:cxnLst>
              <a:rect l="0" t="0" r="r" b="b"/>
              <a:pathLst>
                <a:path w="34" h="22">
                  <a:moveTo>
                    <a:pt x="18" y="2"/>
                  </a:moveTo>
                  <a:lnTo>
                    <a:pt x="18" y="2"/>
                  </a:lnTo>
                  <a:lnTo>
                    <a:pt x="0" y="18"/>
                  </a:lnTo>
                  <a:lnTo>
                    <a:pt x="0" y="18"/>
                  </a:lnTo>
                  <a:lnTo>
                    <a:pt x="6" y="20"/>
                  </a:lnTo>
                  <a:lnTo>
                    <a:pt x="8" y="22"/>
                  </a:lnTo>
                  <a:lnTo>
                    <a:pt x="12" y="20"/>
                  </a:lnTo>
                  <a:lnTo>
                    <a:pt x="12" y="20"/>
                  </a:lnTo>
                  <a:lnTo>
                    <a:pt x="20" y="14"/>
                  </a:lnTo>
                  <a:lnTo>
                    <a:pt x="20" y="14"/>
                  </a:lnTo>
                  <a:lnTo>
                    <a:pt x="34" y="0"/>
                  </a:lnTo>
                  <a:lnTo>
                    <a:pt x="34" y="0"/>
                  </a:lnTo>
                  <a:lnTo>
                    <a:pt x="24" y="0"/>
                  </a:lnTo>
                  <a:lnTo>
                    <a:pt x="24" y="0"/>
                  </a:lnTo>
                  <a:lnTo>
                    <a:pt x="20" y="0"/>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7" name="Freeform 178"/>
            <p:cNvSpPr/>
            <p:nvPr/>
          </p:nvSpPr>
          <p:spPr bwMode="auto">
            <a:xfrm>
              <a:off x="3281363" y="1198563"/>
              <a:ext cx="53975" cy="34925"/>
            </a:xfrm>
            <a:custGeom>
              <a:avLst/>
              <a:gdLst/>
              <a:ahLst/>
              <a:cxnLst>
                <a:cxn ang="0">
                  <a:pos x="0" y="22"/>
                </a:cxn>
                <a:cxn ang="0">
                  <a:pos x="0" y="22"/>
                </a:cxn>
                <a:cxn ang="0">
                  <a:pos x="12" y="22"/>
                </a:cxn>
                <a:cxn ang="0">
                  <a:pos x="20" y="18"/>
                </a:cxn>
                <a:cxn ang="0">
                  <a:pos x="28" y="10"/>
                </a:cxn>
                <a:cxn ang="0">
                  <a:pos x="34" y="2"/>
                </a:cxn>
                <a:cxn ang="0">
                  <a:pos x="34" y="2"/>
                </a:cxn>
                <a:cxn ang="0">
                  <a:pos x="24" y="0"/>
                </a:cxn>
                <a:cxn ang="0">
                  <a:pos x="24" y="0"/>
                </a:cxn>
                <a:cxn ang="0">
                  <a:pos x="22" y="2"/>
                </a:cxn>
                <a:cxn ang="0">
                  <a:pos x="18" y="6"/>
                </a:cxn>
                <a:cxn ang="0">
                  <a:pos x="18" y="6"/>
                </a:cxn>
                <a:cxn ang="0">
                  <a:pos x="0" y="22"/>
                </a:cxn>
                <a:cxn ang="0">
                  <a:pos x="0" y="22"/>
                </a:cxn>
              </a:cxnLst>
              <a:rect l="0" t="0" r="r" b="b"/>
              <a:pathLst>
                <a:path w="34" h="22">
                  <a:moveTo>
                    <a:pt x="0" y="22"/>
                  </a:moveTo>
                  <a:lnTo>
                    <a:pt x="0" y="22"/>
                  </a:lnTo>
                  <a:lnTo>
                    <a:pt x="12" y="22"/>
                  </a:lnTo>
                  <a:lnTo>
                    <a:pt x="20" y="18"/>
                  </a:lnTo>
                  <a:lnTo>
                    <a:pt x="28" y="10"/>
                  </a:lnTo>
                  <a:lnTo>
                    <a:pt x="34" y="2"/>
                  </a:lnTo>
                  <a:lnTo>
                    <a:pt x="34" y="2"/>
                  </a:lnTo>
                  <a:lnTo>
                    <a:pt x="24" y="0"/>
                  </a:lnTo>
                  <a:lnTo>
                    <a:pt x="24" y="0"/>
                  </a:lnTo>
                  <a:lnTo>
                    <a:pt x="22" y="2"/>
                  </a:lnTo>
                  <a:lnTo>
                    <a:pt x="18" y="6"/>
                  </a:lnTo>
                  <a:lnTo>
                    <a:pt x="18" y="6"/>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8" name="Freeform 179"/>
            <p:cNvSpPr/>
            <p:nvPr/>
          </p:nvSpPr>
          <p:spPr bwMode="auto">
            <a:xfrm>
              <a:off x="3484563" y="785813"/>
              <a:ext cx="22225" cy="31750"/>
            </a:xfrm>
            <a:custGeom>
              <a:avLst/>
              <a:gdLst/>
              <a:ahLst/>
              <a:cxnLst>
                <a:cxn ang="0">
                  <a:pos x="14" y="8"/>
                </a:cxn>
                <a:cxn ang="0">
                  <a:pos x="14" y="8"/>
                </a:cxn>
                <a:cxn ang="0">
                  <a:pos x="14" y="8"/>
                </a:cxn>
                <a:cxn ang="0">
                  <a:pos x="14" y="8"/>
                </a:cxn>
                <a:cxn ang="0">
                  <a:pos x="10" y="6"/>
                </a:cxn>
                <a:cxn ang="0">
                  <a:pos x="10" y="6"/>
                </a:cxn>
                <a:cxn ang="0">
                  <a:pos x="0" y="0"/>
                </a:cxn>
                <a:cxn ang="0">
                  <a:pos x="0" y="0"/>
                </a:cxn>
                <a:cxn ang="0">
                  <a:pos x="10" y="20"/>
                </a:cxn>
                <a:cxn ang="0">
                  <a:pos x="10" y="20"/>
                </a:cxn>
                <a:cxn ang="0">
                  <a:pos x="14" y="8"/>
                </a:cxn>
                <a:cxn ang="0">
                  <a:pos x="14" y="8"/>
                </a:cxn>
              </a:cxnLst>
              <a:rect l="0" t="0" r="r" b="b"/>
              <a:pathLst>
                <a:path w="14" h="20">
                  <a:moveTo>
                    <a:pt x="14" y="8"/>
                  </a:moveTo>
                  <a:lnTo>
                    <a:pt x="14" y="8"/>
                  </a:lnTo>
                  <a:lnTo>
                    <a:pt x="14" y="8"/>
                  </a:lnTo>
                  <a:lnTo>
                    <a:pt x="14" y="8"/>
                  </a:lnTo>
                  <a:lnTo>
                    <a:pt x="10" y="6"/>
                  </a:lnTo>
                  <a:lnTo>
                    <a:pt x="10" y="6"/>
                  </a:lnTo>
                  <a:lnTo>
                    <a:pt x="0" y="0"/>
                  </a:lnTo>
                  <a:lnTo>
                    <a:pt x="0" y="0"/>
                  </a:lnTo>
                  <a:lnTo>
                    <a:pt x="10" y="20"/>
                  </a:lnTo>
                  <a:lnTo>
                    <a:pt x="10" y="20"/>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9" name="Freeform 180"/>
            <p:cNvSpPr/>
            <p:nvPr/>
          </p:nvSpPr>
          <p:spPr bwMode="auto">
            <a:xfrm>
              <a:off x="3503613" y="801688"/>
              <a:ext cx="15875" cy="34925"/>
            </a:xfrm>
            <a:custGeom>
              <a:avLst/>
              <a:gdLst/>
              <a:ahLst/>
              <a:cxnLst>
                <a:cxn ang="0">
                  <a:pos x="4" y="0"/>
                </a:cxn>
                <a:cxn ang="0">
                  <a:pos x="4" y="0"/>
                </a:cxn>
                <a:cxn ang="0">
                  <a:pos x="0" y="12"/>
                </a:cxn>
                <a:cxn ang="0">
                  <a:pos x="0" y="12"/>
                </a:cxn>
                <a:cxn ang="0">
                  <a:pos x="0" y="14"/>
                </a:cxn>
                <a:cxn ang="0">
                  <a:pos x="2" y="16"/>
                </a:cxn>
                <a:cxn ang="0">
                  <a:pos x="2" y="16"/>
                </a:cxn>
                <a:cxn ang="0">
                  <a:pos x="4" y="22"/>
                </a:cxn>
                <a:cxn ang="0">
                  <a:pos x="4" y="22"/>
                </a:cxn>
                <a:cxn ang="0">
                  <a:pos x="6" y="18"/>
                </a:cxn>
                <a:cxn ang="0">
                  <a:pos x="6" y="18"/>
                </a:cxn>
                <a:cxn ang="0">
                  <a:pos x="8" y="10"/>
                </a:cxn>
                <a:cxn ang="0">
                  <a:pos x="8" y="10"/>
                </a:cxn>
                <a:cxn ang="0">
                  <a:pos x="10" y="4"/>
                </a:cxn>
                <a:cxn ang="0">
                  <a:pos x="10" y="4"/>
                </a:cxn>
                <a:cxn ang="0">
                  <a:pos x="8" y="2"/>
                </a:cxn>
                <a:cxn ang="0">
                  <a:pos x="4" y="0"/>
                </a:cxn>
                <a:cxn ang="0">
                  <a:pos x="4" y="0"/>
                </a:cxn>
              </a:cxnLst>
              <a:rect l="0" t="0" r="r" b="b"/>
              <a:pathLst>
                <a:path w="10" h="22">
                  <a:moveTo>
                    <a:pt x="4" y="0"/>
                  </a:moveTo>
                  <a:lnTo>
                    <a:pt x="4" y="0"/>
                  </a:lnTo>
                  <a:lnTo>
                    <a:pt x="0" y="12"/>
                  </a:lnTo>
                  <a:lnTo>
                    <a:pt x="0" y="12"/>
                  </a:lnTo>
                  <a:lnTo>
                    <a:pt x="0" y="14"/>
                  </a:lnTo>
                  <a:lnTo>
                    <a:pt x="2" y="16"/>
                  </a:lnTo>
                  <a:lnTo>
                    <a:pt x="2" y="16"/>
                  </a:lnTo>
                  <a:lnTo>
                    <a:pt x="4" y="22"/>
                  </a:lnTo>
                  <a:lnTo>
                    <a:pt x="4" y="22"/>
                  </a:lnTo>
                  <a:lnTo>
                    <a:pt x="6" y="18"/>
                  </a:lnTo>
                  <a:lnTo>
                    <a:pt x="6" y="18"/>
                  </a:lnTo>
                  <a:lnTo>
                    <a:pt x="8" y="10"/>
                  </a:lnTo>
                  <a:lnTo>
                    <a:pt x="8" y="10"/>
                  </a:lnTo>
                  <a:lnTo>
                    <a:pt x="10" y="4"/>
                  </a:lnTo>
                  <a:lnTo>
                    <a:pt x="10" y="4"/>
                  </a:lnTo>
                  <a:lnTo>
                    <a:pt x="8" y="2"/>
                  </a:lnTo>
                  <a:lnTo>
                    <a:pt x="4" y="0"/>
                  </a:lnTo>
                  <a:lnTo>
                    <a:pt x="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0" name="Freeform 181"/>
            <p:cNvSpPr/>
            <p:nvPr/>
          </p:nvSpPr>
          <p:spPr bwMode="auto">
            <a:xfrm>
              <a:off x="3513138" y="811213"/>
              <a:ext cx="15875" cy="44450"/>
            </a:xfrm>
            <a:custGeom>
              <a:avLst/>
              <a:gdLst/>
              <a:ahLst/>
              <a:cxnLst>
                <a:cxn ang="0">
                  <a:pos x="0" y="22"/>
                </a:cxn>
                <a:cxn ang="0">
                  <a:pos x="0" y="22"/>
                </a:cxn>
                <a:cxn ang="0">
                  <a:pos x="4" y="28"/>
                </a:cxn>
                <a:cxn ang="0">
                  <a:pos x="4" y="28"/>
                </a:cxn>
                <a:cxn ang="0">
                  <a:pos x="8" y="14"/>
                </a:cxn>
                <a:cxn ang="0">
                  <a:pos x="8" y="14"/>
                </a:cxn>
                <a:cxn ang="0">
                  <a:pos x="10" y="8"/>
                </a:cxn>
                <a:cxn ang="0">
                  <a:pos x="10" y="8"/>
                </a:cxn>
                <a:cxn ang="0">
                  <a:pos x="10" y="4"/>
                </a:cxn>
                <a:cxn ang="0">
                  <a:pos x="6" y="0"/>
                </a:cxn>
                <a:cxn ang="0">
                  <a:pos x="6" y="0"/>
                </a:cxn>
                <a:cxn ang="0">
                  <a:pos x="0" y="16"/>
                </a:cxn>
                <a:cxn ang="0">
                  <a:pos x="0" y="16"/>
                </a:cxn>
                <a:cxn ang="0">
                  <a:pos x="0" y="18"/>
                </a:cxn>
                <a:cxn ang="0">
                  <a:pos x="0" y="22"/>
                </a:cxn>
                <a:cxn ang="0">
                  <a:pos x="0" y="22"/>
                </a:cxn>
              </a:cxnLst>
              <a:rect l="0" t="0" r="r" b="b"/>
              <a:pathLst>
                <a:path w="10" h="28">
                  <a:moveTo>
                    <a:pt x="0" y="22"/>
                  </a:moveTo>
                  <a:lnTo>
                    <a:pt x="0" y="22"/>
                  </a:lnTo>
                  <a:lnTo>
                    <a:pt x="4" y="28"/>
                  </a:lnTo>
                  <a:lnTo>
                    <a:pt x="4" y="28"/>
                  </a:lnTo>
                  <a:lnTo>
                    <a:pt x="8" y="14"/>
                  </a:lnTo>
                  <a:lnTo>
                    <a:pt x="8" y="14"/>
                  </a:lnTo>
                  <a:lnTo>
                    <a:pt x="10" y="8"/>
                  </a:lnTo>
                  <a:lnTo>
                    <a:pt x="10" y="8"/>
                  </a:lnTo>
                  <a:lnTo>
                    <a:pt x="10" y="4"/>
                  </a:lnTo>
                  <a:lnTo>
                    <a:pt x="6" y="0"/>
                  </a:lnTo>
                  <a:lnTo>
                    <a:pt x="6" y="0"/>
                  </a:lnTo>
                  <a:lnTo>
                    <a:pt x="0" y="16"/>
                  </a:lnTo>
                  <a:lnTo>
                    <a:pt x="0" y="16"/>
                  </a:lnTo>
                  <a:lnTo>
                    <a:pt x="0" y="18"/>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1" name="Freeform 182"/>
            <p:cNvSpPr/>
            <p:nvPr/>
          </p:nvSpPr>
          <p:spPr bwMode="auto">
            <a:xfrm>
              <a:off x="3522663" y="827088"/>
              <a:ext cx="15875" cy="47625"/>
            </a:xfrm>
            <a:custGeom>
              <a:avLst/>
              <a:gdLst/>
              <a:ahLst/>
              <a:cxnLst>
                <a:cxn ang="0">
                  <a:pos x="6" y="0"/>
                </a:cxn>
                <a:cxn ang="0">
                  <a:pos x="6" y="0"/>
                </a:cxn>
                <a:cxn ang="0">
                  <a:pos x="2" y="16"/>
                </a:cxn>
                <a:cxn ang="0">
                  <a:pos x="2" y="16"/>
                </a:cxn>
                <a:cxn ang="0">
                  <a:pos x="0" y="22"/>
                </a:cxn>
                <a:cxn ang="0">
                  <a:pos x="0" y="22"/>
                </a:cxn>
                <a:cxn ang="0">
                  <a:pos x="2" y="30"/>
                </a:cxn>
                <a:cxn ang="0">
                  <a:pos x="2" y="30"/>
                </a:cxn>
                <a:cxn ang="0">
                  <a:pos x="8" y="22"/>
                </a:cxn>
                <a:cxn ang="0">
                  <a:pos x="10" y="16"/>
                </a:cxn>
                <a:cxn ang="0">
                  <a:pos x="10" y="8"/>
                </a:cxn>
                <a:cxn ang="0">
                  <a:pos x="6" y="0"/>
                </a:cxn>
                <a:cxn ang="0">
                  <a:pos x="6" y="0"/>
                </a:cxn>
              </a:cxnLst>
              <a:rect l="0" t="0" r="r" b="b"/>
              <a:pathLst>
                <a:path w="10" h="30">
                  <a:moveTo>
                    <a:pt x="6" y="0"/>
                  </a:moveTo>
                  <a:lnTo>
                    <a:pt x="6" y="0"/>
                  </a:lnTo>
                  <a:lnTo>
                    <a:pt x="2" y="16"/>
                  </a:lnTo>
                  <a:lnTo>
                    <a:pt x="2" y="16"/>
                  </a:lnTo>
                  <a:lnTo>
                    <a:pt x="0" y="22"/>
                  </a:lnTo>
                  <a:lnTo>
                    <a:pt x="0" y="22"/>
                  </a:lnTo>
                  <a:lnTo>
                    <a:pt x="2" y="30"/>
                  </a:lnTo>
                  <a:lnTo>
                    <a:pt x="2" y="30"/>
                  </a:lnTo>
                  <a:lnTo>
                    <a:pt x="8" y="22"/>
                  </a:lnTo>
                  <a:lnTo>
                    <a:pt x="10" y="16"/>
                  </a:lnTo>
                  <a:lnTo>
                    <a:pt x="10" y="8"/>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2" name="Freeform 183"/>
            <p:cNvSpPr/>
            <p:nvPr/>
          </p:nvSpPr>
          <p:spPr bwMode="auto">
            <a:xfrm>
              <a:off x="3478213" y="788988"/>
              <a:ext cx="15875" cy="28575"/>
            </a:xfrm>
            <a:custGeom>
              <a:avLst/>
              <a:gdLst/>
              <a:ahLst/>
              <a:cxnLst>
                <a:cxn ang="0">
                  <a:pos x="10" y="18"/>
                </a:cxn>
                <a:cxn ang="0">
                  <a:pos x="10" y="18"/>
                </a:cxn>
                <a:cxn ang="0">
                  <a:pos x="2" y="0"/>
                </a:cxn>
                <a:cxn ang="0">
                  <a:pos x="2" y="0"/>
                </a:cxn>
                <a:cxn ang="0">
                  <a:pos x="0" y="8"/>
                </a:cxn>
                <a:cxn ang="0">
                  <a:pos x="0" y="8"/>
                </a:cxn>
                <a:cxn ang="0">
                  <a:pos x="0" y="14"/>
                </a:cxn>
                <a:cxn ang="0">
                  <a:pos x="0" y="14"/>
                </a:cxn>
                <a:cxn ang="0">
                  <a:pos x="0" y="14"/>
                </a:cxn>
                <a:cxn ang="0">
                  <a:pos x="0" y="14"/>
                </a:cxn>
                <a:cxn ang="0">
                  <a:pos x="10" y="18"/>
                </a:cxn>
                <a:cxn ang="0">
                  <a:pos x="10" y="18"/>
                </a:cxn>
              </a:cxnLst>
              <a:rect l="0" t="0" r="r" b="b"/>
              <a:pathLst>
                <a:path w="10" h="18">
                  <a:moveTo>
                    <a:pt x="10" y="18"/>
                  </a:moveTo>
                  <a:lnTo>
                    <a:pt x="10" y="18"/>
                  </a:lnTo>
                  <a:lnTo>
                    <a:pt x="2" y="0"/>
                  </a:lnTo>
                  <a:lnTo>
                    <a:pt x="2" y="0"/>
                  </a:lnTo>
                  <a:lnTo>
                    <a:pt x="0" y="8"/>
                  </a:lnTo>
                  <a:lnTo>
                    <a:pt x="0" y="8"/>
                  </a:lnTo>
                  <a:lnTo>
                    <a:pt x="0" y="14"/>
                  </a:lnTo>
                  <a:lnTo>
                    <a:pt x="0" y="14"/>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3" name="Freeform 184"/>
            <p:cNvSpPr/>
            <p:nvPr/>
          </p:nvSpPr>
          <p:spPr bwMode="auto">
            <a:xfrm>
              <a:off x="3475038" y="814388"/>
              <a:ext cx="28575" cy="25400"/>
            </a:xfrm>
            <a:custGeom>
              <a:avLst/>
              <a:gdLst/>
              <a:ahLst/>
              <a:cxnLst>
                <a:cxn ang="0">
                  <a:pos x="6" y="10"/>
                </a:cxn>
                <a:cxn ang="0">
                  <a:pos x="6" y="10"/>
                </a:cxn>
                <a:cxn ang="0">
                  <a:pos x="14" y="14"/>
                </a:cxn>
                <a:cxn ang="0">
                  <a:pos x="14" y="14"/>
                </a:cxn>
                <a:cxn ang="0">
                  <a:pos x="18" y="16"/>
                </a:cxn>
                <a:cxn ang="0">
                  <a:pos x="18" y="16"/>
                </a:cxn>
                <a:cxn ang="0">
                  <a:pos x="16" y="10"/>
                </a:cxn>
                <a:cxn ang="0">
                  <a:pos x="16" y="10"/>
                </a:cxn>
                <a:cxn ang="0">
                  <a:pos x="14" y="6"/>
                </a:cxn>
                <a:cxn ang="0">
                  <a:pos x="14" y="6"/>
                </a:cxn>
                <a:cxn ang="0">
                  <a:pos x="2" y="0"/>
                </a:cxn>
                <a:cxn ang="0">
                  <a:pos x="2" y="0"/>
                </a:cxn>
                <a:cxn ang="0">
                  <a:pos x="0" y="4"/>
                </a:cxn>
                <a:cxn ang="0">
                  <a:pos x="0" y="8"/>
                </a:cxn>
                <a:cxn ang="0">
                  <a:pos x="0" y="8"/>
                </a:cxn>
                <a:cxn ang="0">
                  <a:pos x="6" y="10"/>
                </a:cxn>
                <a:cxn ang="0">
                  <a:pos x="6" y="10"/>
                </a:cxn>
              </a:cxnLst>
              <a:rect l="0" t="0" r="r" b="b"/>
              <a:pathLst>
                <a:path w="18" h="16">
                  <a:moveTo>
                    <a:pt x="6" y="10"/>
                  </a:moveTo>
                  <a:lnTo>
                    <a:pt x="6" y="10"/>
                  </a:lnTo>
                  <a:lnTo>
                    <a:pt x="14" y="14"/>
                  </a:lnTo>
                  <a:lnTo>
                    <a:pt x="14" y="14"/>
                  </a:lnTo>
                  <a:lnTo>
                    <a:pt x="18" y="16"/>
                  </a:lnTo>
                  <a:lnTo>
                    <a:pt x="18" y="16"/>
                  </a:lnTo>
                  <a:lnTo>
                    <a:pt x="16" y="10"/>
                  </a:lnTo>
                  <a:lnTo>
                    <a:pt x="16" y="10"/>
                  </a:lnTo>
                  <a:lnTo>
                    <a:pt x="14" y="6"/>
                  </a:lnTo>
                  <a:lnTo>
                    <a:pt x="14" y="6"/>
                  </a:lnTo>
                  <a:lnTo>
                    <a:pt x="2" y="0"/>
                  </a:lnTo>
                  <a:lnTo>
                    <a:pt x="2" y="0"/>
                  </a:lnTo>
                  <a:lnTo>
                    <a:pt x="0" y="4"/>
                  </a:lnTo>
                  <a:lnTo>
                    <a:pt x="0" y="8"/>
                  </a:lnTo>
                  <a:lnTo>
                    <a:pt x="0" y="8"/>
                  </a:lnTo>
                  <a:lnTo>
                    <a:pt x="6" y="10"/>
                  </a:lnTo>
                  <a:lnTo>
                    <a:pt x="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4" name="Freeform 185"/>
            <p:cNvSpPr/>
            <p:nvPr/>
          </p:nvSpPr>
          <p:spPr bwMode="auto">
            <a:xfrm>
              <a:off x="3475038" y="833438"/>
              <a:ext cx="38100" cy="25400"/>
            </a:xfrm>
            <a:custGeom>
              <a:avLst/>
              <a:gdLst/>
              <a:ahLst/>
              <a:cxnLst>
                <a:cxn ang="0">
                  <a:pos x="0" y="0"/>
                </a:cxn>
                <a:cxn ang="0">
                  <a:pos x="0" y="0"/>
                </a:cxn>
                <a:cxn ang="0">
                  <a:pos x="2" y="4"/>
                </a:cxn>
                <a:cxn ang="0">
                  <a:pos x="4" y="8"/>
                </a:cxn>
                <a:cxn ang="0">
                  <a:pos x="4" y="8"/>
                </a:cxn>
                <a:cxn ang="0">
                  <a:pos x="10" y="10"/>
                </a:cxn>
                <a:cxn ang="0">
                  <a:pos x="10" y="10"/>
                </a:cxn>
                <a:cxn ang="0">
                  <a:pos x="24" y="16"/>
                </a:cxn>
                <a:cxn ang="0">
                  <a:pos x="24" y="16"/>
                </a:cxn>
                <a:cxn ang="0">
                  <a:pos x="20" y="8"/>
                </a:cxn>
                <a:cxn ang="0">
                  <a:pos x="20" y="8"/>
                </a:cxn>
                <a:cxn ang="0">
                  <a:pos x="18" y="6"/>
                </a:cxn>
                <a:cxn ang="0">
                  <a:pos x="16" y="6"/>
                </a:cxn>
                <a:cxn ang="0">
                  <a:pos x="16" y="6"/>
                </a:cxn>
                <a:cxn ang="0">
                  <a:pos x="0" y="0"/>
                </a:cxn>
                <a:cxn ang="0">
                  <a:pos x="0" y="0"/>
                </a:cxn>
              </a:cxnLst>
              <a:rect l="0" t="0" r="r" b="b"/>
              <a:pathLst>
                <a:path w="24" h="16">
                  <a:moveTo>
                    <a:pt x="0" y="0"/>
                  </a:moveTo>
                  <a:lnTo>
                    <a:pt x="0" y="0"/>
                  </a:lnTo>
                  <a:lnTo>
                    <a:pt x="2" y="4"/>
                  </a:lnTo>
                  <a:lnTo>
                    <a:pt x="4" y="8"/>
                  </a:lnTo>
                  <a:lnTo>
                    <a:pt x="4" y="8"/>
                  </a:lnTo>
                  <a:lnTo>
                    <a:pt x="10" y="10"/>
                  </a:lnTo>
                  <a:lnTo>
                    <a:pt x="10" y="10"/>
                  </a:lnTo>
                  <a:lnTo>
                    <a:pt x="24" y="16"/>
                  </a:lnTo>
                  <a:lnTo>
                    <a:pt x="24" y="16"/>
                  </a:lnTo>
                  <a:lnTo>
                    <a:pt x="20" y="8"/>
                  </a:lnTo>
                  <a:lnTo>
                    <a:pt x="20" y="8"/>
                  </a:lnTo>
                  <a:lnTo>
                    <a:pt x="18" y="6"/>
                  </a:lnTo>
                  <a:lnTo>
                    <a:pt x="16" y="6"/>
                  </a:lnTo>
                  <a:lnTo>
                    <a:pt x="16"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5" name="Freeform 186"/>
            <p:cNvSpPr/>
            <p:nvPr/>
          </p:nvSpPr>
          <p:spPr bwMode="auto">
            <a:xfrm>
              <a:off x="3481388" y="849313"/>
              <a:ext cx="38100" cy="28575"/>
            </a:xfrm>
            <a:custGeom>
              <a:avLst/>
              <a:gdLst/>
              <a:ahLst/>
              <a:cxnLst>
                <a:cxn ang="0">
                  <a:pos x="24" y="18"/>
                </a:cxn>
                <a:cxn ang="0">
                  <a:pos x="24" y="18"/>
                </a:cxn>
                <a:cxn ang="0">
                  <a:pos x="20" y="10"/>
                </a:cxn>
                <a:cxn ang="0">
                  <a:pos x="20" y="10"/>
                </a:cxn>
                <a:cxn ang="0">
                  <a:pos x="16" y="8"/>
                </a:cxn>
                <a:cxn ang="0">
                  <a:pos x="16" y="8"/>
                </a:cxn>
                <a:cxn ang="0">
                  <a:pos x="0" y="0"/>
                </a:cxn>
                <a:cxn ang="0">
                  <a:pos x="0" y="0"/>
                </a:cxn>
                <a:cxn ang="0">
                  <a:pos x="4" y="8"/>
                </a:cxn>
                <a:cxn ang="0">
                  <a:pos x="10" y="12"/>
                </a:cxn>
                <a:cxn ang="0">
                  <a:pos x="16" y="16"/>
                </a:cxn>
                <a:cxn ang="0">
                  <a:pos x="24" y="18"/>
                </a:cxn>
                <a:cxn ang="0">
                  <a:pos x="24" y="18"/>
                </a:cxn>
              </a:cxnLst>
              <a:rect l="0" t="0" r="r" b="b"/>
              <a:pathLst>
                <a:path w="24" h="18">
                  <a:moveTo>
                    <a:pt x="24" y="18"/>
                  </a:moveTo>
                  <a:lnTo>
                    <a:pt x="24" y="18"/>
                  </a:lnTo>
                  <a:lnTo>
                    <a:pt x="20" y="10"/>
                  </a:lnTo>
                  <a:lnTo>
                    <a:pt x="20" y="10"/>
                  </a:lnTo>
                  <a:lnTo>
                    <a:pt x="16" y="8"/>
                  </a:lnTo>
                  <a:lnTo>
                    <a:pt x="16" y="8"/>
                  </a:lnTo>
                  <a:lnTo>
                    <a:pt x="0" y="0"/>
                  </a:lnTo>
                  <a:lnTo>
                    <a:pt x="0" y="0"/>
                  </a:lnTo>
                  <a:lnTo>
                    <a:pt x="4" y="8"/>
                  </a:lnTo>
                  <a:lnTo>
                    <a:pt x="10" y="12"/>
                  </a:lnTo>
                  <a:lnTo>
                    <a:pt x="16" y="16"/>
                  </a:lnTo>
                  <a:lnTo>
                    <a:pt x="24" y="18"/>
                  </a:lnTo>
                  <a:lnTo>
                    <a:pt x="2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6" name="Freeform 187"/>
            <p:cNvSpPr/>
            <p:nvPr/>
          </p:nvSpPr>
          <p:spPr bwMode="auto">
            <a:xfrm>
              <a:off x="3344863" y="992188"/>
              <a:ext cx="31750" cy="19050"/>
            </a:xfrm>
            <a:custGeom>
              <a:avLst/>
              <a:gdLst/>
              <a:ahLst/>
              <a:cxnLst>
                <a:cxn ang="0">
                  <a:pos x="10" y="0"/>
                </a:cxn>
                <a:cxn ang="0">
                  <a:pos x="10" y="0"/>
                </a:cxn>
                <a:cxn ang="0">
                  <a:pos x="8" y="0"/>
                </a:cxn>
                <a:cxn ang="0">
                  <a:pos x="8" y="0"/>
                </a:cxn>
                <a:cxn ang="0">
                  <a:pos x="4" y="4"/>
                </a:cxn>
                <a:cxn ang="0">
                  <a:pos x="4" y="4"/>
                </a:cxn>
                <a:cxn ang="0">
                  <a:pos x="0" y="12"/>
                </a:cxn>
                <a:cxn ang="0">
                  <a:pos x="0" y="12"/>
                </a:cxn>
                <a:cxn ang="0">
                  <a:pos x="20" y="4"/>
                </a:cxn>
                <a:cxn ang="0">
                  <a:pos x="20" y="4"/>
                </a:cxn>
                <a:cxn ang="0">
                  <a:pos x="10" y="0"/>
                </a:cxn>
                <a:cxn ang="0">
                  <a:pos x="10" y="0"/>
                </a:cxn>
              </a:cxnLst>
              <a:rect l="0" t="0" r="r" b="b"/>
              <a:pathLst>
                <a:path w="20" h="12">
                  <a:moveTo>
                    <a:pt x="10" y="0"/>
                  </a:moveTo>
                  <a:lnTo>
                    <a:pt x="10" y="0"/>
                  </a:lnTo>
                  <a:lnTo>
                    <a:pt x="8" y="0"/>
                  </a:lnTo>
                  <a:lnTo>
                    <a:pt x="8" y="0"/>
                  </a:lnTo>
                  <a:lnTo>
                    <a:pt x="4" y="4"/>
                  </a:lnTo>
                  <a:lnTo>
                    <a:pt x="4" y="4"/>
                  </a:lnTo>
                  <a:lnTo>
                    <a:pt x="0" y="12"/>
                  </a:lnTo>
                  <a:lnTo>
                    <a:pt x="0" y="12"/>
                  </a:lnTo>
                  <a:lnTo>
                    <a:pt x="20" y="4"/>
                  </a:lnTo>
                  <a:lnTo>
                    <a:pt x="20"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7" name="Freeform 188"/>
            <p:cNvSpPr/>
            <p:nvPr/>
          </p:nvSpPr>
          <p:spPr bwMode="auto">
            <a:xfrm>
              <a:off x="3360738" y="979488"/>
              <a:ext cx="34925" cy="15875"/>
            </a:xfrm>
            <a:custGeom>
              <a:avLst/>
              <a:gdLst/>
              <a:ahLst/>
              <a:cxnLst>
                <a:cxn ang="0">
                  <a:pos x="16" y="10"/>
                </a:cxn>
                <a:cxn ang="0">
                  <a:pos x="16" y="10"/>
                </a:cxn>
                <a:cxn ang="0">
                  <a:pos x="22" y="8"/>
                </a:cxn>
                <a:cxn ang="0">
                  <a:pos x="22" y="8"/>
                </a:cxn>
                <a:cxn ang="0">
                  <a:pos x="18" y="6"/>
                </a:cxn>
                <a:cxn ang="0">
                  <a:pos x="18" y="6"/>
                </a:cxn>
                <a:cxn ang="0">
                  <a:pos x="10" y="2"/>
                </a:cxn>
                <a:cxn ang="0">
                  <a:pos x="10" y="2"/>
                </a:cxn>
                <a:cxn ang="0">
                  <a:pos x="6" y="0"/>
                </a:cxn>
                <a:cxn ang="0">
                  <a:pos x="6" y="0"/>
                </a:cxn>
                <a:cxn ang="0">
                  <a:pos x="2" y="2"/>
                </a:cxn>
                <a:cxn ang="0">
                  <a:pos x="0" y="6"/>
                </a:cxn>
                <a:cxn ang="0">
                  <a:pos x="0" y="6"/>
                </a:cxn>
                <a:cxn ang="0">
                  <a:pos x="12" y="10"/>
                </a:cxn>
                <a:cxn ang="0">
                  <a:pos x="12" y="10"/>
                </a:cxn>
                <a:cxn ang="0">
                  <a:pos x="14" y="10"/>
                </a:cxn>
                <a:cxn ang="0">
                  <a:pos x="16" y="10"/>
                </a:cxn>
                <a:cxn ang="0">
                  <a:pos x="16" y="10"/>
                </a:cxn>
              </a:cxnLst>
              <a:rect l="0" t="0" r="r" b="b"/>
              <a:pathLst>
                <a:path w="22" h="10">
                  <a:moveTo>
                    <a:pt x="16" y="10"/>
                  </a:moveTo>
                  <a:lnTo>
                    <a:pt x="16" y="10"/>
                  </a:lnTo>
                  <a:lnTo>
                    <a:pt x="22" y="8"/>
                  </a:lnTo>
                  <a:lnTo>
                    <a:pt x="22" y="8"/>
                  </a:lnTo>
                  <a:lnTo>
                    <a:pt x="18" y="6"/>
                  </a:lnTo>
                  <a:lnTo>
                    <a:pt x="18" y="6"/>
                  </a:lnTo>
                  <a:lnTo>
                    <a:pt x="10" y="2"/>
                  </a:lnTo>
                  <a:lnTo>
                    <a:pt x="10" y="2"/>
                  </a:lnTo>
                  <a:lnTo>
                    <a:pt x="6" y="0"/>
                  </a:lnTo>
                  <a:lnTo>
                    <a:pt x="6" y="0"/>
                  </a:lnTo>
                  <a:lnTo>
                    <a:pt x="2" y="2"/>
                  </a:lnTo>
                  <a:lnTo>
                    <a:pt x="0" y="6"/>
                  </a:lnTo>
                  <a:lnTo>
                    <a:pt x="0" y="6"/>
                  </a:lnTo>
                  <a:lnTo>
                    <a:pt x="12" y="10"/>
                  </a:lnTo>
                  <a:lnTo>
                    <a:pt x="12" y="10"/>
                  </a:lnTo>
                  <a:lnTo>
                    <a:pt x="14" y="10"/>
                  </a:lnTo>
                  <a:lnTo>
                    <a:pt x="16" y="10"/>
                  </a:lnTo>
                  <a:lnTo>
                    <a:pt x="1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8" name="Freeform 189"/>
            <p:cNvSpPr/>
            <p:nvPr/>
          </p:nvSpPr>
          <p:spPr bwMode="auto">
            <a:xfrm>
              <a:off x="3373438" y="969963"/>
              <a:ext cx="44450" cy="19050"/>
            </a:xfrm>
            <a:custGeom>
              <a:avLst/>
              <a:gdLst/>
              <a:ahLst/>
              <a:cxnLst>
                <a:cxn ang="0">
                  <a:pos x="20" y="12"/>
                </a:cxn>
                <a:cxn ang="0">
                  <a:pos x="20" y="12"/>
                </a:cxn>
                <a:cxn ang="0">
                  <a:pos x="28" y="8"/>
                </a:cxn>
                <a:cxn ang="0">
                  <a:pos x="28" y="8"/>
                </a:cxn>
                <a:cxn ang="0">
                  <a:pos x="14" y="2"/>
                </a:cxn>
                <a:cxn ang="0">
                  <a:pos x="14" y="2"/>
                </a:cxn>
                <a:cxn ang="0">
                  <a:pos x="8" y="0"/>
                </a:cxn>
                <a:cxn ang="0">
                  <a:pos x="8" y="0"/>
                </a:cxn>
                <a:cxn ang="0">
                  <a:pos x="2" y="0"/>
                </a:cxn>
                <a:cxn ang="0">
                  <a:pos x="0" y="4"/>
                </a:cxn>
                <a:cxn ang="0">
                  <a:pos x="0" y="4"/>
                </a:cxn>
                <a:cxn ang="0">
                  <a:pos x="14" y="10"/>
                </a:cxn>
                <a:cxn ang="0">
                  <a:pos x="14" y="10"/>
                </a:cxn>
                <a:cxn ang="0">
                  <a:pos x="18" y="12"/>
                </a:cxn>
                <a:cxn ang="0">
                  <a:pos x="20" y="12"/>
                </a:cxn>
                <a:cxn ang="0">
                  <a:pos x="20" y="12"/>
                </a:cxn>
              </a:cxnLst>
              <a:rect l="0" t="0" r="r" b="b"/>
              <a:pathLst>
                <a:path w="28" h="12">
                  <a:moveTo>
                    <a:pt x="20" y="12"/>
                  </a:moveTo>
                  <a:lnTo>
                    <a:pt x="20" y="12"/>
                  </a:lnTo>
                  <a:lnTo>
                    <a:pt x="28" y="8"/>
                  </a:lnTo>
                  <a:lnTo>
                    <a:pt x="28" y="8"/>
                  </a:lnTo>
                  <a:lnTo>
                    <a:pt x="14" y="2"/>
                  </a:lnTo>
                  <a:lnTo>
                    <a:pt x="14" y="2"/>
                  </a:lnTo>
                  <a:lnTo>
                    <a:pt x="8" y="0"/>
                  </a:lnTo>
                  <a:lnTo>
                    <a:pt x="8" y="0"/>
                  </a:lnTo>
                  <a:lnTo>
                    <a:pt x="2" y="0"/>
                  </a:lnTo>
                  <a:lnTo>
                    <a:pt x="0" y="4"/>
                  </a:lnTo>
                  <a:lnTo>
                    <a:pt x="0" y="4"/>
                  </a:lnTo>
                  <a:lnTo>
                    <a:pt x="14" y="10"/>
                  </a:lnTo>
                  <a:lnTo>
                    <a:pt x="14" y="10"/>
                  </a:lnTo>
                  <a:lnTo>
                    <a:pt x="18" y="12"/>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9" name="Freeform 190"/>
            <p:cNvSpPr/>
            <p:nvPr/>
          </p:nvSpPr>
          <p:spPr bwMode="auto">
            <a:xfrm>
              <a:off x="3389313" y="963613"/>
              <a:ext cx="44450" cy="19050"/>
            </a:xfrm>
            <a:custGeom>
              <a:avLst/>
              <a:gdLst/>
              <a:ahLst/>
              <a:cxnLst>
                <a:cxn ang="0">
                  <a:pos x="20" y="12"/>
                </a:cxn>
                <a:cxn ang="0">
                  <a:pos x="20" y="12"/>
                </a:cxn>
                <a:cxn ang="0">
                  <a:pos x="28" y="8"/>
                </a:cxn>
                <a:cxn ang="0">
                  <a:pos x="28" y="8"/>
                </a:cxn>
                <a:cxn ang="0">
                  <a:pos x="22" y="4"/>
                </a:cxn>
                <a:cxn ang="0">
                  <a:pos x="14" y="0"/>
                </a:cxn>
                <a:cxn ang="0">
                  <a:pos x="8" y="0"/>
                </a:cxn>
                <a:cxn ang="0">
                  <a:pos x="0" y="2"/>
                </a:cxn>
                <a:cxn ang="0">
                  <a:pos x="0" y="2"/>
                </a:cxn>
                <a:cxn ang="0">
                  <a:pos x="16" y="8"/>
                </a:cxn>
                <a:cxn ang="0">
                  <a:pos x="16" y="8"/>
                </a:cxn>
                <a:cxn ang="0">
                  <a:pos x="20" y="12"/>
                </a:cxn>
                <a:cxn ang="0">
                  <a:pos x="20" y="12"/>
                </a:cxn>
              </a:cxnLst>
              <a:rect l="0" t="0" r="r" b="b"/>
              <a:pathLst>
                <a:path w="28" h="12">
                  <a:moveTo>
                    <a:pt x="20" y="12"/>
                  </a:moveTo>
                  <a:lnTo>
                    <a:pt x="20" y="12"/>
                  </a:lnTo>
                  <a:lnTo>
                    <a:pt x="28" y="8"/>
                  </a:lnTo>
                  <a:lnTo>
                    <a:pt x="28" y="8"/>
                  </a:lnTo>
                  <a:lnTo>
                    <a:pt x="22" y="4"/>
                  </a:lnTo>
                  <a:lnTo>
                    <a:pt x="14" y="0"/>
                  </a:lnTo>
                  <a:lnTo>
                    <a:pt x="8" y="0"/>
                  </a:lnTo>
                  <a:lnTo>
                    <a:pt x="0" y="2"/>
                  </a:lnTo>
                  <a:lnTo>
                    <a:pt x="0" y="2"/>
                  </a:lnTo>
                  <a:lnTo>
                    <a:pt x="16" y="8"/>
                  </a:lnTo>
                  <a:lnTo>
                    <a:pt x="16" y="8"/>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0" name="Freeform 191"/>
            <p:cNvSpPr/>
            <p:nvPr/>
          </p:nvSpPr>
          <p:spPr bwMode="auto">
            <a:xfrm>
              <a:off x="3344863" y="1004888"/>
              <a:ext cx="31750" cy="15875"/>
            </a:xfrm>
            <a:custGeom>
              <a:avLst/>
              <a:gdLst/>
              <a:ahLst/>
              <a:cxnLst>
                <a:cxn ang="0">
                  <a:pos x="10" y="8"/>
                </a:cxn>
                <a:cxn ang="0">
                  <a:pos x="10" y="8"/>
                </a:cxn>
                <a:cxn ang="0">
                  <a:pos x="14" y="10"/>
                </a:cxn>
                <a:cxn ang="0">
                  <a:pos x="14" y="10"/>
                </a:cxn>
                <a:cxn ang="0">
                  <a:pos x="14" y="8"/>
                </a:cxn>
                <a:cxn ang="0">
                  <a:pos x="14" y="8"/>
                </a:cxn>
                <a:cxn ang="0">
                  <a:pos x="20" y="0"/>
                </a:cxn>
                <a:cxn ang="0">
                  <a:pos x="20" y="0"/>
                </a:cxn>
                <a:cxn ang="0">
                  <a:pos x="0" y="6"/>
                </a:cxn>
                <a:cxn ang="0">
                  <a:pos x="0" y="6"/>
                </a:cxn>
                <a:cxn ang="0">
                  <a:pos x="10" y="8"/>
                </a:cxn>
                <a:cxn ang="0">
                  <a:pos x="10" y="8"/>
                </a:cxn>
              </a:cxnLst>
              <a:rect l="0" t="0" r="r" b="b"/>
              <a:pathLst>
                <a:path w="20" h="10">
                  <a:moveTo>
                    <a:pt x="10" y="8"/>
                  </a:moveTo>
                  <a:lnTo>
                    <a:pt x="10" y="8"/>
                  </a:lnTo>
                  <a:lnTo>
                    <a:pt x="14" y="10"/>
                  </a:lnTo>
                  <a:lnTo>
                    <a:pt x="14" y="10"/>
                  </a:lnTo>
                  <a:lnTo>
                    <a:pt x="14" y="8"/>
                  </a:lnTo>
                  <a:lnTo>
                    <a:pt x="14" y="8"/>
                  </a:lnTo>
                  <a:lnTo>
                    <a:pt x="20" y="0"/>
                  </a:lnTo>
                  <a:lnTo>
                    <a:pt x="20" y="0"/>
                  </a:lnTo>
                  <a:lnTo>
                    <a:pt x="0" y="6"/>
                  </a:lnTo>
                  <a:lnTo>
                    <a:pt x="0" y="6"/>
                  </a:lnTo>
                  <a:lnTo>
                    <a:pt x="10" y="8"/>
                  </a:lnTo>
                  <a:lnTo>
                    <a:pt x="1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1" name="Freeform 192"/>
            <p:cNvSpPr/>
            <p:nvPr/>
          </p:nvSpPr>
          <p:spPr bwMode="auto">
            <a:xfrm>
              <a:off x="3370263" y="995363"/>
              <a:ext cx="28575" cy="28575"/>
            </a:xfrm>
            <a:custGeom>
              <a:avLst/>
              <a:gdLst/>
              <a:ahLst/>
              <a:cxnLst>
                <a:cxn ang="0">
                  <a:pos x="8" y="4"/>
                </a:cxn>
                <a:cxn ang="0">
                  <a:pos x="8" y="4"/>
                </a:cxn>
                <a:cxn ang="0">
                  <a:pos x="0" y="16"/>
                </a:cxn>
                <a:cxn ang="0">
                  <a:pos x="0" y="16"/>
                </a:cxn>
                <a:cxn ang="0">
                  <a:pos x="6" y="18"/>
                </a:cxn>
                <a:cxn ang="0">
                  <a:pos x="8" y="18"/>
                </a:cxn>
                <a:cxn ang="0">
                  <a:pos x="8" y="18"/>
                </a:cxn>
                <a:cxn ang="0">
                  <a:pos x="12" y="12"/>
                </a:cxn>
                <a:cxn ang="0">
                  <a:pos x="12" y="12"/>
                </a:cxn>
                <a:cxn ang="0">
                  <a:pos x="16" y="4"/>
                </a:cxn>
                <a:cxn ang="0">
                  <a:pos x="16" y="4"/>
                </a:cxn>
                <a:cxn ang="0">
                  <a:pos x="18" y="0"/>
                </a:cxn>
                <a:cxn ang="0">
                  <a:pos x="18" y="0"/>
                </a:cxn>
                <a:cxn ang="0">
                  <a:pos x="12" y="2"/>
                </a:cxn>
                <a:cxn ang="0">
                  <a:pos x="12" y="2"/>
                </a:cxn>
                <a:cxn ang="0">
                  <a:pos x="8" y="4"/>
                </a:cxn>
                <a:cxn ang="0">
                  <a:pos x="8" y="4"/>
                </a:cxn>
              </a:cxnLst>
              <a:rect l="0" t="0" r="r" b="b"/>
              <a:pathLst>
                <a:path w="18" h="18">
                  <a:moveTo>
                    <a:pt x="8" y="4"/>
                  </a:moveTo>
                  <a:lnTo>
                    <a:pt x="8" y="4"/>
                  </a:lnTo>
                  <a:lnTo>
                    <a:pt x="0" y="16"/>
                  </a:lnTo>
                  <a:lnTo>
                    <a:pt x="0" y="16"/>
                  </a:lnTo>
                  <a:lnTo>
                    <a:pt x="6" y="18"/>
                  </a:lnTo>
                  <a:lnTo>
                    <a:pt x="8" y="18"/>
                  </a:lnTo>
                  <a:lnTo>
                    <a:pt x="8" y="18"/>
                  </a:lnTo>
                  <a:lnTo>
                    <a:pt x="12" y="12"/>
                  </a:lnTo>
                  <a:lnTo>
                    <a:pt x="12" y="12"/>
                  </a:lnTo>
                  <a:lnTo>
                    <a:pt x="16" y="4"/>
                  </a:lnTo>
                  <a:lnTo>
                    <a:pt x="16" y="4"/>
                  </a:lnTo>
                  <a:lnTo>
                    <a:pt x="18" y="0"/>
                  </a:lnTo>
                  <a:lnTo>
                    <a:pt x="18" y="0"/>
                  </a:lnTo>
                  <a:lnTo>
                    <a:pt x="12" y="2"/>
                  </a:lnTo>
                  <a:lnTo>
                    <a:pt x="12" y="2"/>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2" name="Freeform 193"/>
            <p:cNvSpPr/>
            <p:nvPr/>
          </p:nvSpPr>
          <p:spPr bwMode="auto">
            <a:xfrm>
              <a:off x="3389313" y="989013"/>
              <a:ext cx="28575" cy="34925"/>
            </a:xfrm>
            <a:custGeom>
              <a:avLst/>
              <a:gdLst/>
              <a:ahLst/>
              <a:cxnLst>
                <a:cxn ang="0">
                  <a:pos x="8" y="6"/>
                </a:cxn>
                <a:cxn ang="0">
                  <a:pos x="8" y="6"/>
                </a:cxn>
                <a:cxn ang="0">
                  <a:pos x="0" y="22"/>
                </a:cxn>
                <a:cxn ang="0">
                  <a:pos x="0" y="22"/>
                </a:cxn>
                <a:cxn ang="0">
                  <a:pos x="4" y="22"/>
                </a:cxn>
                <a:cxn ang="0">
                  <a:pos x="8" y="20"/>
                </a:cxn>
                <a:cxn ang="0">
                  <a:pos x="8" y="20"/>
                </a:cxn>
                <a:cxn ang="0">
                  <a:pos x="12" y="14"/>
                </a:cxn>
                <a:cxn ang="0">
                  <a:pos x="12" y="14"/>
                </a:cxn>
                <a:cxn ang="0">
                  <a:pos x="18" y="0"/>
                </a:cxn>
                <a:cxn ang="0">
                  <a:pos x="18" y="0"/>
                </a:cxn>
                <a:cxn ang="0">
                  <a:pos x="10" y="4"/>
                </a:cxn>
                <a:cxn ang="0">
                  <a:pos x="10" y="4"/>
                </a:cxn>
                <a:cxn ang="0">
                  <a:pos x="8" y="4"/>
                </a:cxn>
                <a:cxn ang="0">
                  <a:pos x="8" y="6"/>
                </a:cxn>
                <a:cxn ang="0">
                  <a:pos x="8" y="6"/>
                </a:cxn>
              </a:cxnLst>
              <a:rect l="0" t="0" r="r" b="b"/>
              <a:pathLst>
                <a:path w="18" h="22">
                  <a:moveTo>
                    <a:pt x="8" y="6"/>
                  </a:moveTo>
                  <a:lnTo>
                    <a:pt x="8" y="6"/>
                  </a:lnTo>
                  <a:lnTo>
                    <a:pt x="0" y="22"/>
                  </a:lnTo>
                  <a:lnTo>
                    <a:pt x="0" y="22"/>
                  </a:lnTo>
                  <a:lnTo>
                    <a:pt x="4" y="22"/>
                  </a:lnTo>
                  <a:lnTo>
                    <a:pt x="8" y="20"/>
                  </a:lnTo>
                  <a:lnTo>
                    <a:pt x="8" y="20"/>
                  </a:lnTo>
                  <a:lnTo>
                    <a:pt x="12" y="14"/>
                  </a:lnTo>
                  <a:lnTo>
                    <a:pt x="12" y="14"/>
                  </a:lnTo>
                  <a:lnTo>
                    <a:pt x="18" y="0"/>
                  </a:lnTo>
                  <a:lnTo>
                    <a:pt x="18" y="0"/>
                  </a:lnTo>
                  <a:lnTo>
                    <a:pt x="10" y="4"/>
                  </a:lnTo>
                  <a:lnTo>
                    <a:pt x="10" y="4"/>
                  </a:lnTo>
                  <a:lnTo>
                    <a:pt x="8" y="4"/>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3" name="Freeform 194"/>
            <p:cNvSpPr/>
            <p:nvPr/>
          </p:nvSpPr>
          <p:spPr bwMode="auto">
            <a:xfrm>
              <a:off x="3408363" y="985838"/>
              <a:ext cx="28575" cy="34925"/>
            </a:xfrm>
            <a:custGeom>
              <a:avLst/>
              <a:gdLst/>
              <a:ahLst/>
              <a:cxnLst>
                <a:cxn ang="0">
                  <a:pos x="10" y="2"/>
                </a:cxn>
                <a:cxn ang="0">
                  <a:pos x="10" y="2"/>
                </a:cxn>
                <a:cxn ang="0">
                  <a:pos x="8" y="6"/>
                </a:cxn>
                <a:cxn ang="0">
                  <a:pos x="8" y="6"/>
                </a:cxn>
                <a:cxn ang="0">
                  <a:pos x="0" y="22"/>
                </a:cxn>
                <a:cxn ang="0">
                  <a:pos x="0" y="22"/>
                </a:cxn>
                <a:cxn ang="0">
                  <a:pos x="6" y="18"/>
                </a:cxn>
                <a:cxn ang="0">
                  <a:pos x="12" y="14"/>
                </a:cxn>
                <a:cxn ang="0">
                  <a:pos x="16" y="6"/>
                </a:cxn>
                <a:cxn ang="0">
                  <a:pos x="18" y="0"/>
                </a:cxn>
                <a:cxn ang="0">
                  <a:pos x="18" y="0"/>
                </a:cxn>
                <a:cxn ang="0">
                  <a:pos x="10" y="2"/>
                </a:cxn>
                <a:cxn ang="0">
                  <a:pos x="10" y="2"/>
                </a:cxn>
              </a:cxnLst>
              <a:rect l="0" t="0" r="r" b="b"/>
              <a:pathLst>
                <a:path w="18" h="22">
                  <a:moveTo>
                    <a:pt x="10" y="2"/>
                  </a:moveTo>
                  <a:lnTo>
                    <a:pt x="10" y="2"/>
                  </a:lnTo>
                  <a:lnTo>
                    <a:pt x="8" y="6"/>
                  </a:lnTo>
                  <a:lnTo>
                    <a:pt x="8" y="6"/>
                  </a:lnTo>
                  <a:lnTo>
                    <a:pt x="0" y="22"/>
                  </a:lnTo>
                  <a:lnTo>
                    <a:pt x="0" y="22"/>
                  </a:lnTo>
                  <a:lnTo>
                    <a:pt x="6" y="18"/>
                  </a:lnTo>
                  <a:lnTo>
                    <a:pt x="12" y="14"/>
                  </a:lnTo>
                  <a:lnTo>
                    <a:pt x="16" y="6"/>
                  </a:lnTo>
                  <a:lnTo>
                    <a:pt x="18" y="0"/>
                  </a:lnTo>
                  <a:lnTo>
                    <a:pt x="18" y="0"/>
                  </a:lnTo>
                  <a:lnTo>
                    <a:pt x="10" y="2"/>
                  </a:lnTo>
                  <a:lnTo>
                    <a:pt x="1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4" name="Freeform 195"/>
            <p:cNvSpPr/>
            <p:nvPr/>
          </p:nvSpPr>
          <p:spPr bwMode="auto">
            <a:xfrm>
              <a:off x="3297238" y="1039813"/>
              <a:ext cx="19050" cy="31750"/>
            </a:xfrm>
            <a:custGeom>
              <a:avLst/>
              <a:gdLst/>
              <a:ahLst/>
              <a:cxnLst>
                <a:cxn ang="0">
                  <a:pos x="10" y="10"/>
                </a:cxn>
                <a:cxn ang="0">
                  <a:pos x="10" y="10"/>
                </a:cxn>
                <a:cxn ang="0">
                  <a:pos x="12" y="8"/>
                </a:cxn>
                <a:cxn ang="0">
                  <a:pos x="12" y="8"/>
                </a:cxn>
                <a:cxn ang="0">
                  <a:pos x="6" y="6"/>
                </a:cxn>
                <a:cxn ang="0">
                  <a:pos x="6" y="6"/>
                </a:cxn>
                <a:cxn ang="0">
                  <a:pos x="0" y="0"/>
                </a:cxn>
                <a:cxn ang="0">
                  <a:pos x="0" y="0"/>
                </a:cxn>
                <a:cxn ang="0">
                  <a:pos x="6" y="20"/>
                </a:cxn>
                <a:cxn ang="0">
                  <a:pos x="6" y="20"/>
                </a:cxn>
                <a:cxn ang="0">
                  <a:pos x="10" y="10"/>
                </a:cxn>
                <a:cxn ang="0">
                  <a:pos x="10" y="10"/>
                </a:cxn>
              </a:cxnLst>
              <a:rect l="0" t="0" r="r" b="b"/>
              <a:pathLst>
                <a:path w="12" h="20">
                  <a:moveTo>
                    <a:pt x="10" y="10"/>
                  </a:moveTo>
                  <a:lnTo>
                    <a:pt x="10" y="10"/>
                  </a:lnTo>
                  <a:lnTo>
                    <a:pt x="12" y="8"/>
                  </a:lnTo>
                  <a:lnTo>
                    <a:pt x="12" y="8"/>
                  </a:lnTo>
                  <a:lnTo>
                    <a:pt x="6" y="6"/>
                  </a:lnTo>
                  <a:lnTo>
                    <a:pt x="6" y="6"/>
                  </a:lnTo>
                  <a:lnTo>
                    <a:pt x="0" y="0"/>
                  </a:lnTo>
                  <a:lnTo>
                    <a:pt x="0" y="0"/>
                  </a:lnTo>
                  <a:lnTo>
                    <a:pt x="6" y="20"/>
                  </a:lnTo>
                  <a:lnTo>
                    <a:pt x="6" y="20"/>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5" name="Freeform 196"/>
            <p:cNvSpPr/>
            <p:nvPr/>
          </p:nvSpPr>
          <p:spPr bwMode="auto">
            <a:xfrm>
              <a:off x="3309938" y="1055688"/>
              <a:ext cx="19050" cy="38100"/>
            </a:xfrm>
            <a:custGeom>
              <a:avLst/>
              <a:gdLst/>
              <a:ahLst/>
              <a:cxnLst>
                <a:cxn ang="0">
                  <a:pos x="2" y="18"/>
                </a:cxn>
                <a:cxn ang="0">
                  <a:pos x="2" y="18"/>
                </a:cxn>
                <a:cxn ang="0">
                  <a:pos x="4" y="24"/>
                </a:cxn>
                <a:cxn ang="0">
                  <a:pos x="4" y="24"/>
                </a:cxn>
                <a:cxn ang="0">
                  <a:pos x="6" y="20"/>
                </a:cxn>
                <a:cxn ang="0">
                  <a:pos x="6" y="20"/>
                </a:cxn>
                <a:cxn ang="0">
                  <a:pos x="8" y="12"/>
                </a:cxn>
                <a:cxn ang="0">
                  <a:pos x="8" y="12"/>
                </a:cxn>
                <a:cxn ang="0">
                  <a:pos x="12" y="6"/>
                </a:cxn>
                <a:cxn ang="0">
                  <a:pos x="12" y="6"/>
                </a:cxn>
                <a:cxn ang="0">
                  <a:pos x="8" y="2"/>
                </a:cxn>
                <a:cxn ang="0">
                  <a:pos x="6" y="0"/>
                </a:cxn>
                <a:cxn ang="0">
                  <a:pos x="6" y="0"/>
                </a:cxn>
                <a:cxn ang="0">
                  <a:pos x="0" y="12"/>
                </a:cxn>
                <a:cxn ang="0">
                  <a:pos x="0" y="12"/>
                </a:cxn>
                <a:cxn ang="0">
                  <a:pos x="0" y="16"/>
                </a:cxn>
                <a:cxn ang="0">
                  <a:pos x="2" y="18"/>
                </a:cxn>
                <a:cxn ang="0">
                  <a:pos x="2" y="18"/>
                </a:cxn>
              </a:cxnLst>
              <a:rect l="0" t="0" r="r" b="b"/>
              <a:pathLst>
                <a:path w="12" h="24">
                  <a:moveTo>
                    <a:pt x="2" y="18"/>
                  </a:moveTo>
                  <a:lnTo>
                    <a:pt x="2" y="18"/>
                  </a:lnTo>
                  <a:lnTo>
                    <a:pt x="4" y="24"/>
                  </a:lnTo>
                  <a:lnTo>
                    <a:pt x="4" y="24"/>
                  </a:lnTo>
                  <a:lnTo>
                    <a:pt x="6" y="20"/>
                  </a:lnTo>
                  <a:lnTo>
                    <a:pt x="6" y="20"/>
                  </a:lnTo>
                  <a:lnTo>
                    <a:pt x="8" y="12"/>
                  </a:lnTo>
                  <a:lnTo>
                    <a:pt x="8" y="12"/>
                  </a:lnTo>
                  <a:lnTo>
                    <a:pt x="12" y="6"/>
                  </a:lnTo>
                  <a:lnTo>
                    <a:pt x="12" y="6"/>
                  </a:lnTo>
                  <a:lnTo>
                    <a:pt x="8" y="2"/>
                  </a:lnTo>
                  <a:lnTo>
                    <a:pt x="6" y="0"/>
                  </a:lnTo>
                  <a:lnTo>
                    <a:pt x="6" y="0"/>
                  </a:lnTo>
                  <a:lnTo>
                    <a:pt x="0" y="12"/>
                  </a:lnTo>
                  <a:lnTo>
                    <a:pt x="0" y="12"/>
                  </a:lnTo>
                  <a:lnTo>
                    <a:pt x="0" y="16"/>
                  </a:lnTo>
                  <a:lnTo>
                    <a:pt x="2" y="18"/>
                  </a:lnTo>
                  <a:lnTo>
                    <a:pt x="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6" name="Freeform 197"/>
            <p:cNvSpPr/>
            <p:nvPr/>
          </p:nvSpPr>
          <p:spPr bwMode="auto">
            <a:xfrm>
              <a:off x="3319463" y="1068388"/>
              <a:ext cx="19050" cy="44450"/>
            </a:xfrm>
            <a:custGeom>
              <a:avLst/>
              <a:gdLst/>
              <a:ahLst/>
              <a:cxnLst>
                <a:cxn ang="0">
                  <a:pos x="0" y="20"/>
                </a:cxn>
                <a:cxn ang="0">
                  <a:pos x="0" y="20"/>
                </a:cxn>
                <a:cxn ang="0">
                  <a:pos x="2" y="28"/>
                </a:cxn>
                <a:cxn ang="0">
                  <a:pos x="2" y="28"/>
                </a:cxn>
                <a:cxn ang="0">
                  <a:pos x="8" y="14"/>
                </a:cxn>
                <a:cxn ang="0">
                  <a:pos x="8" y="14"/>
                </a:cxn>
                <a:cxn ang="0">
                  <a:pos x="12" y="8"/>
                </a:cxn>
                <a:cxn ang="0">
                  <a:pos x="12" y="8"/>
                </a:cxn>
                <a:cxn ang="0">
                  <a:pos x="10" y="4"/>
                </a:cxn>
                <a:cxn ang="0">
                  <a:pos x="8" y="0"/>
                </a:cxn>
                <a:cxn ang="0">
                  <a:pos x="8" y="0"/>
                </a:cxn>
                <a:cxn ang="0">
                  <a:pos x="0" y="16"/>
                </a:cxn>
                <a:cxn ang="0">
                  <a:pos x="0" y="16"/>
                </a:cxn>
                <a:cxn ang="0">
                  <a:pos x="0" y="18"/>
                </a:cxn>
                <a:cxn ang="0">
                  <a:pos x="0" y="20"/>
                </a:cxn>
                <a:cxn ang="0">
                  <a:pos x="0" y="20"/>
                </a:cxn>
              </a:cxnLst>
              <a:rect l="0" t="0" r="r" b="b"/>
              <a:pathLst>
                <a:path w="12" h="28">
                  <a:moveTo>
                    <a:pt x="0" y="20"/>
                  </a:moveTo>
                  <a:lnTo>
                    <a:pt x="0" y="20"/>
                  </a:lnTo>
                  <a:lnTo>
                    <a:pt x="2" y="28"/>
                  </a:lnTo>
                  <a:lnTo>
                    <a:pt x="2" y="28"/>
                  </a:lnTo>
                  <a:lnTo>
                    <a:pt x="8" y="14"/>
                  </a:lnTo>
                  <a:lnTo>
                    <a:pt x="8" y="14"/>
                  </a:lnTo>
                  <a:lnTo>
                    <a:pt x="12" y="8"/>
                  </a:lnTo>
                  <a:lnTo>
                    <a:pt x="12" y="8"/>
                  </a:lnTo>
                  <a:lnTo>
                    <a:pt x="10" y="4"/>
                  </a:lnTo>
                  <a:lnTo>
                    <a:pt x="8" y="0"/>
                  </a:lnTo>
                  <a:lnTo>
                    <a:pt x="8" y="0"/>
                  </a:lnTo>
                  <a:lnTo>
                    <a:pt x="0" y="16"/>
                  </a:lnTo>
                  <a:lnTo>
                    <a:pt x="0" y="16"/>
                  </a:lnTo>
                  <a:lnTo>
                    <a:pt x="0" y="18"/>
                  </a:lnTo>
                  <a:lnTo>
                    <a:pt x="0" y="20"/>
                  </a:lnTo>
                  <a:lnTo>
                    <a:pt x="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7" name="Freeform 198"/>
            <p:cNvSpPr/>
            <p:nvPr/>
          </p:nvSpPr>
          <p:spPr bwMode="auto">
            <a:xfrm>
              <a:off x="3325813" y="1084263"/>
              <a:ext cx="15875" cy="44450"/>
            </a:xfrm>
            <a:custGeom>
              <a:avLst/>
              <a:gdLst/>
              <a:ahLst/>
              <a:cxnLst>
                <a:cxn ang="0">
                  <a:pos x="0" y="22"/>
                </a:cxn>
                <a:cxn ang="0">
                  <a:pos x="0" y="22"/>
                </a:cxn>
                <a:cxn ang="0">
                  <a:pos x="2" y="28"/>
                </a:cxn>
                <a:cxn ang="0">
                  <a:pos x="2" y="28"/>
                </a:cxn>
                <a:cxn ang="0">
                  <a:pos x="8" y="22"/>
                </a:cxn>
                <a:cxn ang="0">
                  <a:pos x="10" y="16"/>
                </a:cxn>
                <a:cxn ang="0">
                  <a:pos x="10" y="8"/>
                </a:cxn>
                <a:cxn ang="0">
                  <a:pos x="8" y="0"/>
                </a:cxn>
                <a:cxn ang="0">
                  <a:pos x="8" y="0"/>
                </a:cxn>
                <a:cxn ang="0">
                  <a:pos x="2" y="16"/>
                </a:cxn>
                <a:cxn ang="0">
                  <a:pos x="2" y="16"/>
                </a:cxn>
                <a:cxn ang="0">
                  <a:pos x="0" y="22"/>
                </a:cxn>
                <a:cxn ang="0">
                  <a:pos x="0" y="22"/>
                </a:cxn>
              </a:cxnLst>
              <a:rect l="0" t="0" r="r" b="b"/>
              <a:pathLst>
                <a:path w="10" h="28">
                  <a:moveTo>
                    <a:pt x="0" y="22"/>
                  </a:moveTo>
                  <a:lnTo>
                    <a:pt x="0" y="22"/>
                  </a:lnTo>
                  <a:lnTo>
                    <a:pt x="2" y="28"/>
                  </a:lnTo>
                  <a:lnTo>
                    <a:pt x="2" y="28"/>
                  </a:lnTo>
                  <a:lnTo>
                    <a:pt x="8" y="22"/>
                  </a:lnTo>
                  <a:lnTo>
                    <a:pt x="10" y="16"/>
                  </a:lnTo>
                  <a:lnTo>
                    <a:pt x="10" y="8"/>
                  </a:lnTo>
                  <a:lnTo>
                    <a:pt x="8" y="0"/>
                  </a:lnTo>
                  <a:lnTo>
                    <a:pt x="8" y="0"/>
                  </a:lnTo>
                  <a:lnTo>
                    <a:pt x="2" y="16"/>
                  </a:lnTo>
                  <a:lnTo>
                    <a:pt x="2" y="16"/>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8" name="Freeform 199"/>
            <p:cNvSpPr/>
            <p:nvPr/>
          </p:nvSpPr>
          <p:spPr bwMode="auto">
            <a:xfrm>
              <a:off x="3284538" y="1042988"/>
              <a:ext cx="19050" cy="28575"/>
            </a:xfrm>
            <a:custGeom>
              <a:avLst/>
              <a:gdLst/>
              <a:ahLst/>
              <a:cxnLst>
                <a:cxn ang="0">
                  <a:pos x="12" y="18"/>
                </a:cxn>
                <a:cxn ang="0">
                  <a:pos x="12" y="18"/>
                </a:cxn>
                <a:cxn ang="0">
                  <a:pos x="4" y="0"/>
                </a:cxn>
                <a:cxn ang="0">
                  <a:pos x="4" y="0"/>
                </a:cxn>
                <a:cxn ang="0">
                  <a:pos x="2" y="8"/>
                </a:cxn>
                <a:cxn ang="0">
                  <a:pos x="2" y="8"/>
                </a:cxn>
                <a:cxn ang="0">
                  <a:pos x="0" y="12"/>
                </a:cxn>
                <a:cxn ang="0">
                  <a:pos x="0" y="12"/>
                </a:cxn>
                <a:cxn ang="0">
                  <a:pos x="2" y="14"/>
                </a:cxn>
                <a:cxn ang="0">
                  <a:pos x="2" y="14"/>
                </a:cxn>
                <a:cxn ang="0">
                  <a:pos x="12" y="18"/>
                </a:cxn>
                <a:cxn ang="0">
                  <a:pos x="12" y="18"/>
                </a:cxn>
              </a:cxnLst>
              <a:rect l="0" t="0" r="r" b="b"/>
              <a:pathLst>
                <a:path w="12" h="18">
                  <a:moveTo>
                    <a:pt x="12" y="18"/>
                  </a:moveTo>
                  <a:lnTo>
                    <a:pt x="12" y="18"/>
                  </a:lnTo>
                  <a:lnTo>
                    <a:pt x="4" y="0"/>
                  </a:lnTo>
                  <a:lnTo>
                    <a:pt x="4" y="0"/>
                  </a:lnTo>
                  <a:lnTo>
                    <a:pt x="2" y="8"/>
                  </a:lnTo>
                  <a:lnTo>
                    <a:pt x="2" y="8"/>
                  </a:lnTo>
                  <a:lnTo>
                    <a:pt x="0" y="12"/>
                  </a:lnTo>
                  <a:lnTo>
                    <a:pt x="0" y="12"/>
                  </a:lnTo>
                  <a:lnTo>
                    <a:pt x="2" y="14"/>
                  </a:lnTo>
                  <a:lnTo>
                    <a:pt x="2" y="14"/>
                  </a:lnTo>
                  <a:lnTo>
                    <a:pt x="12" y="18"/>
                  </a:lnTo>
                  <a:lnTo>
                    <a:pt x="1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9" name="Freeform 200"/>
            <p:cNvSpPr/>
            <p:nvPr/>
          </p:nvSpPr>
          <p:spPr bwMode="auto">
            <a:xfrm>
              <a:off x="3281363" y="1068388"/>
              <a:ext cx="28575" cy="25400"/>
            </a:xfrm>
            <a:custGeom>
              <a:avLst/>
              <a:gdLst/>
              <a:ahLst/>
              <a:cxnLst>
                <a:cxn ang="0">
                  <a:pos x="6" y="10"/>
                </a:cxn>
                <a:cxn ang="0">
                  <a:pos x="6" y="10"/>
                </a:cxn>
                <a:cxn ang="0">
                  <a:pos x="14" y="14"/>
                </a:cxn>
                <a:cxn ang="0">
                  <a:pos x="14" y="14"/>
                </a:cxn>
                <a:cxn ang="0">
                  <a:pos x="18" y="16"/>
                </a:cxn>
                <a:cxn ang="0">
                  <a:pos x="18" y="16"/>
                </a:cxn>
                <a:cxn ang="0">
                  <a:pos x="16" y="10"/>
                </a:cxn>
                <a:cxn ang="0">
                  <a:pos x="16" y="10"/>
                </a:cxn>
                <a:cxn ang="0">
                  <a:pos x="16" y="8"/>
                </a:cxn>
                <a:cxn ang="0">
                  <a:pos x="14" y="6"/>
                </a:cxn>
                <a:cxn ang="0">
                  <a:pos x="14" y="6"/>
                </a:cxn>
                <a:cxn ang="0">
                  <a:pos x="2" y="0"/>
                </a:cxn>
                <a:cxn ang="0">
                  <a:pos x="2" y="0"/>
                </a:cxn>
                <a:cxn ang="0">
                  <a:pos x="0" y="4"/>
                </a:cxn>
                <a:cxn ang="0">
                  <a:pos x="2" y="8"/>
                </a:cxn>
                <a:cxn ang="0">
                  <a:pos x="2" y="8"/>
                </a:cxn>
                <a:cxn ang="0">
                  <a:pos x="6" y="10"/>
                </a:cxn>
                <a:cxn ang="0">
                  <a:pos x="6" y="10"/>
                </a:cxn>
              </a:cxnLst>
              <a:rect l="0" t="0" r="r" b="b"/>
              <a:pathLst>
                <a:path w="18" h="16">
                  <a:moveTo>
                    <a:pt x="6" y="10"/>
                  </a:moveTo>
                  <a:lnTo>
                    <a:pt x="6" y="10"/>
                  </a:lnTo>
                  <a:lnTo>
                    <a:pt x="14" y="14"/>
                  </a:lnTo>
                  <a:lnTo>
                    <a:pt x="14" y="14"/>
                  </a:lnTo>
                  <a:lnTo>
                    <a:pt x="18" y="16"/>
                  </a:lnTo>
                  <a:lnTo>
                    <a:pt x="18" y="16"/>
                  </a:lnTo>
                  <a:lnTo>
                    <a:pt x="16" y="10"/>
                  </a:lnTo>
                  <a:lnTo>
                    <a:pt x="16" y="10"/>
                  </a:lnTo>
                  <a:lnTo>
                    <a:pt x="16" y="8"/>
                  </a:lnTo>
                  <a:lnTo>
                    <a:pt x="14" y="6"/>
                  </a:lnTo>
                  <a:lnTo>
                    <a:pt x="14" y="6"/>
                  </a:lnTo>
                  <a:lnTo>
                    <a:pt x="2" y="0"/>
                  </a:lnTo>
                  <a:lnTo>
                    <a:pt x="2" y="0"/>
                  </a:lnTo>
                  <a:lnTo>
                    <a:pt x="0" y="4"/>
                  </a:lnTo>
                  <a:lnTo>
                    <a:pt x="2" y="8"/>
                  </a:lnTo>
                  <a:lnTo>
                    <a:pt x="2" y="8"/>
                  </a:lnTo>
                  <a:lnTo>
                    <a:pt x="6" y="10"/>
                  </a:lnTo>
                  <a:lnTo>
                    <a:pt x="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0" name="Freeform 201"/>
            <p:cNvSpPr/>
            <p:nvPr/>
          </p:nvSpPr>
          <p:spPr bwMode="auto">
            <a:xfrm>
              <a:off x="3281363" y="1084263"/>
              <a:ext cx="34925" cy="31750"/>
            </a:xfrm>
            <a:custGeom>
              <a:avLst/>
              <a:gdLst/>
              <a:ahLst/>
              <a:cxnLst>
                <a:cxn ang="0">
                  <a:pos x="2" y="10"/>
                </a:cxn>
                <a:cxn ang="0">
                  <a:pos x="2" y="10"/>
                </a:cxn>
                <a:cxn ang="0">
                  <a:pos x="10" y="12"/>
                </a:cxn>
                <a:cxn ang="0">
                  <a:pos x="10" y="12"/>
                </a:cxn>
                <a:cxn ang="0">
                  <a:pos x="22" y="20"/>
                </a:cxn>
                <a:cxn ang="0">
                  <a:pos x="22" y="20"/>
                </a:cxn>
                <a:cxn ang="0">
                  <a:pos x="20" y="12"/>
                </a:cxn>
                <a:cxn ang="0">
                  <a:pos x="20" y="12"/>
                </a:cxn>
                <a:cxn ang="0">
                  <a:pos x="18" y="10"/>
                </a:cxn>
                <a:cxn ang="0">
                  <a:pos x="16" y="8"/>
                </a:cxn>
                <a:cxn ang="0">
                  <a:pos x="16" y="8"/>
                </a:cxn>
                <a:cxn ang="0">
                  <a:pos x="0" y="0"/>
                </a:cxn>
                <a:cxn ang="0">
                  <a:pos x="0" y="0"/>
                </a:cxn>
                <a:cxn ang="0">
                  <a:pos x="0" y="6"/>
                </a:cxn>
                <a:cxn ang="0">
                  <a:pos x="2" y="10"/>
                </a:cxn>
                <a:cxn ang="0">
                  <a:pos x="2" y="10"/>
                </a:cxn>
              </a:cxnLst>
              <a:rect l="0" t="0" r="r" b="b"/>
              <a:pathLst>
                <a:path w="22" h="20">
                  <a:moveTo>
                    <a:pt x="2" y="10"/>
                  </a:moveTo>
                  <a:lnTo>
                    <a:pt x="2" y="10"/>
                  </a:lnTo>
                  <a:lnTo>
                    <a:pt x="10" y="12"/>
                  </a:lnTo>
                  <a:lnTo>
                    <a:pt x="10" y="12"/>
                  </a:lnTo>
                  <a:lnTo>
                    <a:pt x="22" y="20"/>
                  </a:lnTo>
                  <a:lnTo>
                    <a:pt x="22" y="20"/>
                  </a:lnTo>
                  <a:lnTo>
                    <a:pt x="20" y="12"/>
                  </a:lnTo>
                  <a:lnTo>
                    <a:pt x="20" y="12"/>
                  </a:lnTo>
                  <a:lnTo>
                    <a:pt x="18" y="10"/>
                  </a:lnTo>
                  <a:lnTo>
                    <a:pt x="16" y="8"/>
                  </a:lnTo>
                  <a:lnTo>
                    <a:pt x="16" y="8"/>
                  </a:lnTo>
                  <a:lnTo>
                    <a:pt x="0" y="0"/>
                  </a:lnTo>
                  <a:lnTo>
                    <a:pt x="0" y="0"/>
                  </a:lnTo>
                  <a:lnTo>
                    <a:pt x="0" y="6"/>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1" name="Freeform 202"/>
            <p:cNvSpPr/>
            <p:nvPr/>
          </p:nvSpPr>
          <p:spPr bwMode="auto">
            <a:xfrm>
              <a:off x="3284538" y="1103313"/>
              <a:ext cx="38100" cy="28575"/>
            </a:xfrm>
            <a:custGeom>
              <a:avLst/>
              <a:gdLst/>
              <a:ahLst/>
              <a:cxnLst>
                <a:cxn ang="0">
                  <a:pos x="22" y="10"/>
                </a:cxn>
                <a:cxn ang="0">
                  <a:pos x="22" y="10"/>
                </a:cxn>
                <a:cxn ang="0">
                  <a:pos x="16" y="8"/>
                </a:cxn>
                <a:cxn ang="0">
                  <a:pos x="16" y="8"/>
                </a:cxn>
                <a:cxn ang="0">
                  <a:pos x="0" y="0"/>
                </a:cxn>
                <a:cxn ang="0">
                  <a:pos x="0" y="0"/>
                </a:cxn>
                <a:cxn ang="0">
                  <a:pos x="4" y="8"/>
                </a:cxn>
                <a:cxn ang="0">
                  <a:pos x="10" y="14"/>
                </a:cxn>
                <a:cxn ang="0">
                  <a:pos x="16" y="18"/>
                </a:cxn>
                <a:cxn ang="0">
                  <a:pos x="24" y="18"/>
                </a:cxn>
                <a:cxn ang="0">
                  <a:pos x="24" y="18"/>
                </a:cxn>
                <a:cxn ang="0">
                  <a:pos x="22" y="10"/>
                </a:cxn>
                <a:cxn ang="0">
                  <a:pos x="22" y="10"/>
                </a:cxn>
              </a:cxnLst>
              <a:rect l="0" t="0" r="r" b="b"/>
              <a:pathLst>
                <a:path w="24" h="18">
                  <a:moveTo>
                    <a:pt x="22" y="10"/>
                  </a:moveTo>
                  <a:lnTo>
                    <a:pt x="22" y="10"/>
                  </a:lnTo>
                  <a:lnTo>
                    <a:pt x="16" y="8"/>
                  </a:lnTo>
                  <a:lnTo>
                    <a:pt x="16" y="8"/>
                  </a:lnTo>
                  <a:lnTo>
                    <a:pt x="0" y="0"/>
                  </a:lnTo>
                  <a:lnTo>
                    <a:pt x="0" y="0"/>
                  </a:lnTo>
                  <a:lnTo>
                    <a:pt x="4" y="8"/>
                  </a:lnTo>
                  <a:lnTo>
                    <a:pt x="10" y="14"/>
                  </a:lnTo>
                  <a:lnTo>
                    <a:pt x="16" y="18"/>
                  </a:lnTo>
                  <a:lnTo>
                    <a:pt x="24" y="18"/>
                  </a:lnTo>
                  <a:lnTo>
                    <a:pt x="24" y="18"/>
                  </a:lnTo>
                  <a:lnTo>
                    <a:pt x="22" y="10"/>
                  </a:lnTo>
                  <a:lnTo>
                    <a:pt x="2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2" name="Freeform 203"/>
            <p:cNvSpPr/>
            <p:nvPr/>
          </p:nvSpPr>
          <p:spPr bwMode="auto">
            <a:xfrm>
              <a:off x="3694113" y="763588"/>
              <a:ext cx="25400" cy="38100"/>
            </a:xfrm>
            <a:custGeom>
              <a:avLst/>
              <a:gdLst/>
              <a:ahLst/>
              <a:cxnLst>
                <a:cxn ang="0">
                  <a:pos x="12" y="24"/>
                </a:cxn>
                <a:cxn ang="0">
                  <a:pos x="12" y="24"/>
                </a:cxn>
                <a:cxn ang="0">
                  <a:pos x="16" y="10"/>
                </a:cxn>
                <a:cxn ang="0">
                  <a:pos x="16" y="10"/>
                </a:cxn>
                <a:cxn ang="0">
                  <a:pos x="16" y="10"/>
                </a:cxn>
                <a:cxn ang="0">
                  <a:pos x="16" y="10"/>
                </a:cxn>
                <a:cxn ang="0">
                  <a:pos x="12" y="6"/>
                </a:cxn>
                <a:cxn ang="0">
                  <a:pos x="12" y="6"/>
                </a:cxn>
                <a:cxn ang="0">
                  <a:pos x="6" y="2"/>
                </a:cxn>
                <a:cxn ang="0">
                  <a:pos x="0" y="0"/>
                </a:cxn>
                <a:cxn ang="0">
                  <a:pos x="0" y="0"/>
                </a:cxn>
                <a:cxn ang="0">
                  <a:pos x="12" y="24"/>
                </a:cxn>
                <a:cxn ang="0">
                  <a:pos x="12" y="24"/>
                </a:cxn>
              </a:cxnLst>
              <a:rect l="0" t="0" r="r" b="b"/>
              <a:pathLst>
                <a:path w="16" h="24">
                  <a:moveTo>
                    <a:pt x="12" y="24"/>
                  </a:moveTo>
                  <a:lnTo>
                    <a:pt x="12" y="24"/>
                  </a:lnTo>
                  <a:lnTo>
                    <a:pt x="16" y="10"/>
                  </a:lnTo>
                  <a:lnTo>
                    <a:pt x="16" y="10"/>
                  </a:lnTo>
                  <a:lnTo>
                    <a:pt x="16" y="10"/>
                  </a:lnTo>
                  <a:lnTo>
                    <a:pt x="16" y="10"/>
                  </a:lnTo>
                  <a:lnTo>
                    <a:pt x="12" y="6"/>
                  </a:lnTo>
                  <a:lnTo>
                    <a:pt x="12" y="6"/>
                  </a:lnTo>
                  <a:lnTo>
                    <a:pt x="6" y="2"/>
                  </a:lnTo>
                  <a:lnTo>
                    <a:pt x="0" y="0"/>
                  </a:lnTo>
                  <a:lnTo>
                    <a:pt x="0" y="0"/>
                  </a:lnTo>
                  <a:lnTo>
                    <a:pt x="12" y="24"/>
                  </a:lnTo>
                  <a:lnTo>
                    <a:pt x="1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3" name="Freeform 204"/>
            <p:cNvSpPr/>
            <p:nvPr/>
          </p:nvSpPr>
          <p:spPr bwMode="auto">
            <a:xfrm>
              <a:off x="3716338" y="779463"/>
              <a:ext cx="22225" cy="47625"/>
            </a:xfrm>
            <a:custGeom>
              <a:avLst/>
              <a:gdLst/>
              <a:ahLst/>
              <a:cxnLst>
                <a:cxn ang="0">
                  <a:pos x="14" y="8"/>
                </a:cxn>
                <a:cxn ang="0">
                  <a:pos x="14" y="8"/>
                </a:cxn>
                <a:cxn ang="0">
                  <a:pos x="10" y="4"/>
                </a:cxn>
                <a:cxn ang="0">
                  <a:pos x="6" y="0"/>
                </a:cxn>
                <a:cxn ang="0">
                  <a:pos x="6" y="0"/>
                </a:cxn>
                <a:cxn ang="0">
                  <a:pos x="0" y="18"/>
                </a:cxn>
                <a:cxn ang="0">
                  <a:pos x="0" y="18"/>
                </a:cxn>
                <a:cxn ang="0">
                  <a:pos x="0" y="20"/>
                </a:cxn>
                <a:cxn ang="0">
                  <a:pos x="2" y="24"/>
                </a:cxn>
                <a:cxn ang="0">
                  <a:pos x="2" y="24"/>
                </a:cxn>
                <a:cxn ang="0">
                  <a:pos x="6" y="30"/>
                </a:cxn>
                <a:cxn ang="0">
                  <a:pos x="6" y="30"/>
                </a:cxn>
                <a:cxn ang="0">
                  <a:pos x="8" y="26"/>
                </a:cxn>
                <a:cxn ang="0">
                  <a:pos x="8" y="26"/>
                </a:cxn>
                <a:cxn ang="0">
                  <a:pos x="12" y="14"/>
                </a:cxn>
                <a:cxn ang="0">
                  <a:pos x="12" y="14"/>
                </a:cxn>
                <a:cxn ang="0">
                  <a:pos x="14" y="8"/>
                </a:cxn>
                <a:cxn ang="0">
                  <a:pos x="14" y="8"/>
                </a:cxn>
              </a:cxnLst>
              <a:rect l="0" t="0" r="r" b="b"/>
              <a:pathLst>
                <a:path w="14" h="30">
                  <a:moveTo>
                    <a:pt x="14" y="8"/>
                  </a:moveTo>
                  <a:lnTo>
                    <a:pt x="14" y="8"/>
                  </a:lnTo>
                  <a:lnTo>
                    <a:pt x="10" y="4"/>
                  </a:lnTo>
                  <a:lnTo>
                    <a:pt x="6" y="0"/>
                  </a:lnTo>
                  <a:lnTo>
                    <a:pt x="6" y="0"/>
                  </a:lnTo>
                  <a:lnTo>
                    <a:pt x="0" y="18"/>
                  </a:lnTo>
                  <a:lnTo>
                    <a:pt x="0" y="18"/>
                  </a:lnTo>
                  <a:lnTo>
                    <a:pt x="0" y="20"/>
                  </a:lnTo>
                  <a:lnTo>
                    <a:pt x="2" y="24"/>
                  </a:lnTo>
                  <a:lnTo>
                    <a:pt x="2" y="24"/>
                  </a:lnTo>
                  <a:lnTo>
                    <a:pt x="6" y="30"/>
                  </a:lnTo>
                  <a:lnTo>
                    <a:pt x="6" y="30"/>
                  </a:lnTo>
                  <a:lnTo>
                    <a:pt x="8" y="26"/>
                  </a:lnTo>
                  <a:lnTo>
                    <a:pt x="8" y="26"/>
                  </a:lnTo>
                  <a:lnTo>
                    <a:pt x="12" y="14"/>
                  </a:lnTo>
                  <a:lnTo>
                    <a:pt x="12" y="14"/>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4" name="Freeform 205"/>
            <p:cNvSpPr/>
            <p:nvPr/>
          </p:nvSpPr>
          <p:spPr bwMode="auto">
            <a:xfrm>
              <a:off x="3729038" y="795338"/>
              <a:ext cx="22225" cy="57150"/>
            </a:xfrm>
            <a:custGeom>
              <a:avLst/>
              <a:gdLst/>
              <a:ahLst/>
              <a:cxnLst>
                <a:cxn ang="0">
                  <a:pos x="14" y="10"/>
                </a:cxn>
                <a:cxn ang="0">
                  <a:pos x="14" y="10"/>
                </a:cxn>
                <a:cxn ang="0">
                  <a:pos x="14" y="8"/>
                </a:cxn>
                <a:cxn ang="0">
                  <a:pos x="14" y="4"/>
                </a:cxn>
                <a:cxn ang="0">
                  <a:pos x="10" y="0"/>
                </a:cxn>
                <a:cxn ang="0">
                  <a:pos x="10" y="0"/>
                </a:cxn>
                <a:cxn ang="0">
                  <a:pos x="2" y="20"/>
                </a:cxn>
                <a:cxn ang="0">
                  <a:pos x="2" y="20"/>
                </a:cxn>
                <a:cxn ang="0">
                  <a:pos x="0" y="24"/>
                </a:cxn>
                <a:cxn ang="0">
                  <a:pos x="0" y="26"/>
                </a:cxn>
                <a:cxn ang="0">
                  <a:pos x="0" y="26"/>
                </a:cxn>
                <a:cxn ang="0">
                  <a:pos x="6" y="36"/>
                </a:cxn>
                <a:cxn ang="0">
                  <a:pos x="6" y="36"/>
                </a:cxn>
                <a:cxn ang="0">
                  <a:pos x="12" y="20"/>
                </a:cxn>
                <a:cxn ang="0">
                  <a:pos x="12" y="20"/>
                </a:cxn>
                <a:cxn ang="0">
                  <a:pos x="14" y="10"/>
                </a:cxn>
                <a:cxn ang="0">
                  <a:pos x="14" y="10"/>
                </a:cxn>
              </a:cxnLst>
              <a:rect l="0" t="0" r="r" b="b"/>
              <a:pathLst>
                <a:path w="14" h="36">
                  <a:moveTo>
                    <a:pt x="14" y="10"/>
                  </a:moveTo>
                  <a:lnTo>
                    <a:pt x="14" y="10"/>
                  </a:lnTo>
                  <a:lnTo>
                    <a:pt x="14" y="8"/>
                  </a:lnTo>
                  <a:lnTo>
                    <a:pt x="14" y="4"/>
                  </a:lnTo>
                  <a:lnTo>
                    <a:pt x="10" y="0"/>
                  </a:lnTo>
                  <a:lnTo>
                    <a:pt x="10" y="0"/>
                  </a:lnTo>
                  <a:lnTo>
                    <a:pt x="2" y="20"/>
                  </a:lnTo>
                  <a:lnTo>
                    <a:pt x="2" y="20"/>
                  </a:lnTo>
                  <a:lnTo>
                    <a:pt x="0" y="24"/>
                  </a:lnTo>
                  <a:lnTo>
                    <a:pt x="0" y="26"/>
                  </a:lnTo>
                  <a:lnTo>
                    <a:pt x="0" y="26"/>
                  </a:lnTo>
                  <a:lnTo>
                    <a:pt x="6" y="36"/>
                  </a:lnTo>
                  <a:lnTo>
                    <a:pt x="6" y="36"/>
                  </a:lnTo>
                  <a:lnTo>
                    <a:pt x="12" y="20"/>
                  </a:lnTo>
                  <a:lnTo>
                    <a:pt x="12" y="20"/>
                  </a:lnTo>
                  <a:lnTo>
                    <a:pt x="14" y="10"/>
                  </a:lnTo>
                  <a:lnTo>
                    <a:pt x="1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nvGrpSpPr>
            <p:cNvPr id="585" name="Group 407"/>
            <p:cNvGrpSpPr/>
            <p:nvPr/>
          </p:nvGrpSpPr>
          <p:grpSpPr bwMode="auto">
            <a:xfrm>
              <a:off x="3290888" y="576263"/>
              <a:ext cx="1260475" cy="1409700"/>
              <a:chOff x="2073" y="363"/>
              <a:chExt cx="794" cy="888"/>
            </a:xfrm>
            <a:grpFill/>
          </p:grpSpPr>
          <p:sp>
            <p:nvSpPr>
              <p:cNvPr id="631" name="Freeform 207"/>
              <p:cNvSpPr/>
              <p:nvPr/>
            </p:nvSpPr>
            <p:spPr bwMode="auto">
              <a:xfrm>
                <a:off x="2357" y="513"/>
                <a:ext cx="12" cy="38"/>
              </a:xfrm>
              <a:custGeom>
                <a:avLst/>
                <a:gdLst/>
                <a:ahLst/>
                <a:cxnLst>
                  <a:cxn ang="0">
                    <a:pos x="10" y="0"/>
                  </a:cxn>
                  <a:cxn ang="0">
                    <a:pos x="10" y="0"/>
                  </a:cxn>
                  <a:cxn ang="0">
                    <a:pos x="2" y="22"/>
                  </a:cxn>
                  <a:cxn ang="0">
                    <a:pos x="2" y="22"/>
                  </a:cxn>
                  <a:cxn ang="0">
                    <a:pos x="0" y="26"/>
                  </a:cxn>
                  <a:cxn ang="0">
                    <a:pos x="0" y="28"/>
                  </a:cxn>
                  <a:cxn ang="0">
                    <a:pos x="0" y="28"/>
                  </a:cxn>
                  <a:cxn ang="0">
                    <a:pos x="4" y="38"/>
                  </a:cxn>
                  <a:cxn ang="0">
                    <a:pos x="4" y="38"/>
                  </a:cxn>
                  <a:cxn ang="0">
                    <a:pos x="10" y="30"/>
                  </a:cxn>
                  <a:cxn ang="0">
                    <a:pos x="12" y="20"/>
                  </a:cxn>
                  <a:cxn ang="0">
                    <a:pos x="12" y="10"/>
                  </a:cxn>
                  <a:cxn ang="0">
                    <a:pos x="10" y="0"/>
                  </a:cxn>
                  <a:cxn ang="0">
                    <a:pos x="10" y="0"/>
                  </a:cxn>
                </a:cxnLst>
                <a:rect l="0" t="0" r="r" b="b"/>
                <a:pathLst>
                  <a:path w="12" h="38">
                    <a:moveTo>
                      <a:pt x="10" y="0"/>
                    </a:moveTo>
                    <a:lnTo>
                      <a:pt x="10" y="0"/>
                    </a:lnTo>
                    <a:lnTo>
                      <a:pt x="2" y="22"/>
                    </a:lnTo>
                    <a:lnTo>
                      <a:pt x="2" y="22"/>
                    </a:lnTo>
                    <a:lnTo>
                      <a:pt x="0" y="26"/>
                    </a:lnTo>
                    <a:lnTo>
                      <a:pt x="0" y="28"/>
                    </a:lnTo>
                    <a:lnTo>
                      <a:pt x="0" y="28"/>
                    </a:lnTo>
                    <a:lnTo>
                      <a:pt x="4" y="38"/>
                    </a:lnTo>
                    <a:lnTo>
                      <a:pt x="4" y="38"/>
                    </a:lnTo>
                    <a:lnTo>
                      <a:pt x="10" y="30"/>
                    </a:lnTo>
                    <a:lnTo>
                      <a:pt x="12" y="20"/>
                    </a:lnTo>
                    <a:lnTo>
                      <a:pt x="12" y="10"/>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2" name="Freeform 208"/>
              <p:cNvSpPr/>
              <p:nvPr/>
            </p:nvSpPr>
            <p:spPr bwMode="auto">
              <a:xfrm>
                <a:off x="2321" y="481"/>
                <a:ext cx="14" cy="26"/>
              </a:xfrm>
              <a:custGeom>
                <a:avLst/>
                <a:gdLst/>
                <a:ahLst/>
                <a:cxnLst>
                  <a:cxn ang="0">
                    <a:pos x="2" y="12"/>
                  </a:cxn>
                  <a:cxn ang="0">
                    <a:pos x="2" y="12"/>
                  </a:cxn>
                  <a:cxn ang="0">
                    <a:pos x="0" y="20"/>
                  </a:cxn>
                  <a:cxn ang="0">
                    <a:pos x="0" y="20"/>
                  </a:cxn>
                  <a:cxn ang="0">
                    <a:pos x="2" y="20"/>
                  </a:cxn>
                  <a:cxn ang="0">
                    <a:pos x="2" y="20"/>
                  </a:cxn>
                  <a:cxn ang="0">
                    <a:pos x="14" y="26"/>
                  </a:cxn>
                  <a:cxn ang="0">
                    <a:pos x="14" y="26"/>
                  </a:cxn>
                  <a:cxn ang="0">
                    <a:pos x="4" y="0"/>
                  </a:cxn>
                  <a:cxn ang="0">
                    <a:pos x="4" y="0"/>
                  </a:cxn>
                  <a:cxn ang="0">
                    <a:pos x="2" y="6"/>
                  </a:cxn>
                  <a:cxn ang="0">
                    <a:pos x="2" y="12"/>
                  </a:cxn>
                  <a:cxn ang="0">
                    <a:pos x="2" y="12"/>
                  </a:cxn>
                </a:cxnLst>
                <a:rect l="0" t="0" r="r" b="b"/>
                <a:pathLst>
                  <a:path w="14" h="26">
                    <a:moveTo>
                      <a:pt x="2" y="12"/>
                    </a:moveTo>
                    <a:lnTo>
                      <a:pt x="2" y="12"/>
                    </a:lnTo>
                    <a:lnTo>
                      <a:pt x="0" y="20"/>
                    </a:lnTo>
                    <a:lnTo>
                      <a:pt x="0" y="20"/>
                    </a:lnTo>
                    <a:lnTo>
                      <a:pt x="2" y="20"/>
                    </a:lnTo>
                    <a:lnTo>
                      <a:pt x="2" y="20"/>
                    </a:lnTo>
                    <a:lnTo>
                      <a:pt x="14" y="26"/>
                    </a:lnTo>
                    <a:lnTo>
                      <a:pt x="14" y="26"/>
                    </a:lnTo>
                    <a:lnTo>
                      <a:pt x="4" y="0"/>
                    </a:lnTo>
                    <a:lnTo>
                      <a:pt x="4" y="0"/>
                    </a:lnTo>
                    <a:lnTo>
                      <a:pt x="2"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3" name="Freeform 209"/>
              <p:cNvSpPr/>
              <p:nvPr/>
            </p:nvSpPr>
            <p:spPr bwMode="auto">
              <a:xfrm>
                <a:off x="2319" y="503"/>
                <a:ext cx="24" cy="20"/>
              </a:xfrm>
              <a:custGeom>
                <a:avLst/>
                <a:gdLst/>
                <a:ahLst/>
                <a:cxnLst>
                  <a:cxn ang="0">
                    <a:pos x="18" y="8"/>
                  </a:cxn>
                  <a:cxn ang="0">
                    <a:pos x="18" y="8"/>
                  </a:cxn>
                  <a:cxn ang="0">
                    <a:pos x="2" y="0"/>
                  </a:cxn>
                  <a:cxn ang="0">
                    <a:pos x="2" y="0"/>
                  </a:cxn>
                  <a:cxn ang="0">
                    <a:pos x="0" y="6"/>
                  </a:cxn>
                  <a:cxn ang="0">
                    <a:pos x="0" y="12"/>
                  </a:cxn>
                  <a:cxn ang="0">
                    <a:pos x="0" y="12"/>
                  </a:cxn>
                  <a:cxn ang="0">
                    <a:pos x="8" y="14"/>
                  </a:cxn>
                  <a:cxn ang="0">
                    <a:pos x="8" y="14"/>
                  </a:cxn>
                  <a:cxn ang="0">
                    <a:pos x="18" y="18"/>
                  </a:cxn>
                  <a:cxn ang="0">
                    <a:pos x="18" y="18"/>
                  </a:cxn>
                  <a:cxn ang="0">
                    <a:pos x="24" y="20"/>
                  </a:cxn>
                  <a:cxn ang="0">
                    <a:pos x="24" y="20"/>
                  </a:cxn>
                  <a:cxn ang="0">
                    <a:pos x="20" y="14"/>
                  </a:cxn>
                  <a:cxn ang="0">
                    <a:pos x="20" y="14"/>
                  </a:cxn>
                  <a:cxn ang="0">
                    <a:pos x="20" y="10"/>
                  </a:cxn>
                  <a:cxn ang="0">
                    <a:pos x="18" y="8"/>
                  </a:cxn>
                  <a:cxn ang="0">
                    <a:pos x="18" y="8"/>
                  </a:cxn>
                </a:cxnLst>
                <a:rect l="0" t="0" r="r" b="b"/>
                <a:pathLst>
                  <a:path w="24" h="20">
                    <a:moveTo>
                      <a:pt x="18" y="8"/>
                    </a:moveTo>
                    <a:lnTo>
                      <a:pt x="18" y="8"/>
                    </a:lnTo>
                    <a:lnTo>
                      <a:pt x="2" y="0"/>
                    </a:lnTo>
                    <a:lnTo>
                      <a:pt x="2" y="0"/>
                    </a:lnTo>
                    <a:lnTo>
                      <a:pt x="0" y="6"/>
                    </a:lnTo>
                    <a:lnTo>
                      <a:pt x="0" y="12"/>
                    </a:lnTo>
                    <a:lnTo>
                      <a:pt x="0" y="12"/>
                    </a:lnTo>
                    <a:lnTo>
                      <a:pt x="8" y="14"/>
                    </a:lnTo>
                    <a:lnTo>
                      <a:pt x="8" y="14"/>
                    </a:lnTo>
                    <a:lnTo>
                      <a:pt x="18" y="18"/>
                    </a:lnTo>
                    <a:lnTo>
                      <a:pt x="18" y="18"/>
                    </a:lnTo>
                    <a:lnTo>
                      <a:pt x="24" y="20"/>
                    </a:lnTo>
                    <a:lnTo>
                      <a:pt x="24" y="20"/>
                    </a:lnTo>
                    <a:lnTo>
                      <a:pt x="20" y="14"/>
                    </a:lnTo>
                    <a:lnTo>
                      <a:pt x="20" y="14"/>
                    </a:lnTo>
                    <a:lnTo>
                      <a:pt x="20" y="10"/>
                    </a:lnTo>
                    <a:lnTo>
                      <a:pt x="18" y="8"/>
                    </a:lnTo>
                    <a:lnTo>
                      <a:pt x="1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4" name="Freeform 210"/>
              <p:cNvSpPr/>
              <p:nvPr/>
            </p:nvSpPr>
            <p:spPr bwMode="auto">
              <a:xfrm>
                <a:off x="2319" y="519"/>
                <a:ext cx="30" cy="22"/>
              </a:xfrm>
              <a:custGeom>
                <a:avLst/>
                <a:gdLst/>
                <a:ahLst/>
                <a:cxnLst>
                  <a:cxn ang="0">
                    <a:pos x="20" y="8"/>
                  </a:cxn>
                  <a:cxn ang="0">
                    <a:pos x="20" y="8"/>
                  </a:cxn>
                  <a:cxn ang="0">
                    <a:pos x="0" y="0"/>
                  </a:cxn>
                  <a:cxn ang="0">
                    <a:pos x="0" y="0"/>
                  </a:cxn>
                  <a:cxn ang="0">
                    <a:pos x="2" y="6"/>
                  </a:cxn>
                  <a:cxn ang="0">
                    <a:pos x="2" y="8"/>
                  </a:cxn>
                  <a:cxn ang="0">
                    <a:pos x="4" y="10"/>
                  </a:cxn>
                  <a:cxn ang="0">
                    <a:pos x="4" y="10"/>
                  </a:cxn>
                  <a:cxn ang="0">
                    <a:pos x="12" y="14"/>
                  </a:cxn>
                  <a:cxn ang="0">
                    <a:pos x="12" y="14"/>
                  </a:cxn>
                  <a:cxn ang="0">
                    <a:pos x="30" y="22"/>
                  </a:cxn>
                  <a:cxn ang="0">
                    <a:pos x="30" y="22"/>
                  </a:cxn>
                  <a:cxn ang="0">
                    <a:pos x="26" y="12"/>
                  </a:cxn>
                  <a:cxn ang="0">
                    <a:pos x="26" y="12"/>
                  </a:cxn>
                  <a:cxn ang="0">
                    <a:pos x="24" y="8"/>
                  </a:cxn>
                  <a:cxn ang="0">
                    <a:pos x="20" y="8"/>
                  </a:cxn>
                  <a:cxn ang="0">
                    <a:pos x="20" y="8"/>
                  </a:cxn>
                </a:cxnLst>
                <a:rect l="0" t="0" r="r" b="b"/>
                <a:pathLst>
                  <a:path w="30" h="22">
                    <a:moveTo>
                      <a:pt x="20" y="8"/>
                    </a:moveTo>
                    <a:lnTo>
                      <a:pt x="20" y="8"/>
                    </a:lnTo>
                    <a:lnTo>
                      <a:pt x="0" y="0"/>
                    </a:lnTo>
                    <a:lnTo>
                      <a:pt x="0" y="0"/>
                    </a:lnTo>
                    <a:lnTo>
                      <a:pt x="2" y="6"/>
                    </a:lnTo>
                    <a:lnTo>
                      <a:pt x="2" y="8"/>
                    </a:lnTo>
                    <a:lnTo>
                      <a:pt x="4" y="10"/>
                    </a:lnTo>
                    <a:lnTo>
                      <a:pt x="4" y="10"/>
                    </a:lnTo>
                    <a:lnTo>
                      <a:pt x="12" y="14"/>
                    </a:lnTo>
                    <a:lnTo>
                      <a:pt x="12" y="14"/>
                    </a:lnTo>
                    <a:lnTo>
                      <a:pt x="30" y="22"/>
                    </a:lnTo>
                    <a:lnTo>
                      <a:pt x="30" y="22"/>
                    </a:lnTo>
                    <a:lnTo>
                      <a:pt x="26" y="12"/>
                    </a:lnTo>
                    <a:lnTo>
                      <a:pt x="26" y="12"/>
                    </a:lnTo>
                    <a:lnTo>
                      <a:pt x="24" y="8"/>
                    </a:lnTo>
                    <a:lnTo>
                      <a:pt x="20" y="8"/>
                    </a:lnTo>
                    <a:lnTo>
                      <a:pt x="2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5" name="Freeform 211"/>
              <p:cNvSpPr/>
              <p:nvPr/>
            </p:nvSpPr>
            <p:spPr bwMode="auto">
              <a:xfrm>
                <a:off x="2323" y="533"/>
                <a:ext cx="32" cy="22"/>
              </a:xfrm>
              <a:custGeom>
                <a:avLst/>
                <a:gdLst/>
                <a:ahLst/>
                <a:cxnLst>
                  <a:cxn ang="0">
                    <a:pos x="28" y="12"/>
                  </a:cxn>
                  <a:cxn ang="0">
                    <a:pos x="28" y="12"/>
                  </a:cxn>
                  <a:cxn ang="0">
                    <a:pos x="24" y="10"/>
                  </a:cxn>
                  <a:cxn ang="0">
                    <a:pos x="22" y="8"/>
                  </a:cxn>
                  <a:cxn ang="0">
                    <a:pos x="22" y="8"/>
                  </a:cxn>
                  <a:cxn ang="0">
                    <a:pos x="0" y="0"/>
                  </a:cxn>
                  <a:cxn ang="0">
                    <a:pos x="0" y="0"/>
                  </a:cxn>
                  <a:cxn ang="0">
                    <a:pos x="6" y="8"/>
                  </a:cxn>
                  <a:cxn ang="0">
                    <a:pos x="12" y="16"/>
                  </a:cxn>
                  <a:cxn ang="0">
                    <a:pos x="22" y="20"/>
                  </a:cxn>
                  <a:cxn ang="0">
                    <a:pos x="32" y="22"/>
                  </a:cxn>
                  <a:cxn ang="0">
                    <a:pos x="32" y="22"/>
                  </a:cxn>
                  <a:cxn ang="0">
                    <a:pos x="28" y="12"/>
                  </a:cxn>
                  <a:cxn ang="0">
                    <a:pos x="28" y="12"/>
                  </a:cxn>
                </a:cxnLst>
                <a:rect l="0" t="0" r="r" b="b"/>
                <a:pathLst>
                  <a:path w="32" h="22">
                    <a:moveTo>
                      <a:pt x="28" y="12"/>
                    </a:moveTo>
                    <a:lnTo>
                      <a:pt x="28" y="12"/>
                    </a:lnTo>
                    <a:lnTo>
                      <a:pt x="24" y="10"/>
                    </a:lnTo>
                    <a:lnTo>
                      <a:pt x="22" y="8"/>
                    </a:lnTo>
                    <a:lnTo>
                      <a:pt x="22" y="8"/>
                    </a:lnTo>
                    <a:lnTo>
                      <a:pt x="0" y="0"/>
                    </a:lnTo>
                    <a:lnTo>
                      <a:pt x="0" y="0"/>
                    </a:lnTo>
                    <a:lnTo>
                      <a:pt x="6" y="8"/>
                    </a:lnTo>
                    <a:lnTo>
                      <a:pt x="12" y="16"/>
                    </a:lnTo>
                    <a:lnTo>
                      <a:pt x="22" y="20"/>
                    </a:lnTo>
                    <a:lnTo>
                      <a:pt x="32" y="22"/>
                    </a:lnTo>
                    <a:lnTo>
                      <a:pt x="32" y="22"/>
                    </a:lnTo>
                    <a:lnTo>
                      <a:pt x="28" y="12"/>
                    </a:lnTo>
                    <a:lnTo>
                      <a:pt x="2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6" name="Freeform 212"/>
              <p:cNvSpPr/>
              <p:nvPr/>
            </p:nvSpPr>
            <p:spPr bwMode="auto">
              <a:xfrm>
                <a:off x="2177" y="629"/>
                <a:ext cx="24" cy="18"/>
              </a:xfrm>
              <a:custGeom>
                <a:avLst/>
                <a:gdLst/>
                <a:ahLst/>
                <a:cxnLst>
                  <a:cxn ang="0">
                    <a:pos x="10" y="0"/>
                  </a:cxn>
                  <a:cxn ang="0">
                    <a:pos x="10" y="0"/>
                  </a:cxn>
                  <a:cxn ang="0">
                    <a:pos x="8" y="0"/>
                  </a:cxn>
                  <a:cxn ang="0">
                    <a:pos x="8" y="0"/>
                  </a:cxn>
                  <a:cxn ang="0">
                    <a:pos x="6" y="6"/>
                  </a:cxn>
                  <a:cxn ang="0">
                    <a:pos x="6" y="6"/>
                  </a:cxn>
                  <a:cxn ang="0">
                    <a:pos x="2" y="12"/>
                  </a:cxn>
                  <a:cxn ang="0">
                    <a:pos x="0" y="18"/>
                  </a:cxn>
                  <a:cxn ang="0">
                    <a:pos x="0" y="18"/>
                  </a:cxn>
                  <a:cxn ang="0">
                    <a:pos x="24" y="4"/>
                  </a:cxn>
                  <a:cxn ang="0">
                    <a:pos x="24" y="4"/>
                  </a:cxn>
                  <a:cxn ang="0">
                    <a:pos x="10" y="0"/>
                  </a:cxn>
                  <a:cxn ang="0">
                    <a:pos x="10" y="0"/>
                  </a:cxn>
                </a:cxnLst>
                <a:rect l="0" t="0" r="r" b="b"/>
                <a:pathLst>
                  <a:path w="24" h="18">
                    <a:moveTo>
                      <a:pt x="10" y="0"/>
                    </a:moveTo>
                    <a:lnTo>
                      <a:pt x="10" y="0"/>
                    </a:lnTo>
                    <a:lnTo>
                      <a:pt x="8" y="0"/>
                    </a:lnTo>
                    <a:lnTo>
                      <a:pt x="8" y="0"/>
                    </a:lnTo>
                    <a:lnTo>
                      <a:pt x="6" y="6"/>
                    </a:lnTo>
                    <a:lnTo>
                      <a:pt x="6" y="6"/>
                    </a:lnTo>
                    <a:lnTo>
                      <a:pt x="2" y="12"/>
                    </a:lnTo>
                    <a:lnTo>
                      <a:pt x="0" y="18"/>
                    </a:lnTo>
                    <a:lnTo>
                      <a:pt x="0" y="18"/>
                    </a:lnTo>
                    <a:lnTo>
                      <a:pt x="24" y="4"/>
                    </a:lnTo>
                    <a:lnTo>
                      <a:pt x="24"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7" name="Freeform 213"/>
              <p:cNvSpPr/>
              <p:nvPr/>
            </p:nvSpPr>
            <p:spPr bwMode="auto">
              <a:xfrm>
                <a:off x="2187" y="617"/>
                <a:ext cx="32" cy="12"/>
              </a:xfrm>
              <a:custGeom>
                <a:avLst/>
                <a:gdLst/>
                <a:ahLst/>
                <a:cxnLst>
                  <a:cxn ang="0">
                    <a:pos x="32" y="6"/>
                  </a:cxn>
                  <a:cxn ang="0">
                    <a:pos x="32" y="6"/>
                  </a:cxn>
                  <a:cxn ang="0">
                    <a:pos x="26" y="4"/>
                  </a:cxn>
                  <a:cxn ang="0">
                    <a:pos x="26" y="4"/>
                  </a:cxn>
                  <a:cxn ang="0">
                    <a:pos x="14" y="0"/>
                  </a:cxn>
                  <a:cxn ang="0">
                    <a:pos x="14" y="0"/>
                  </a:cxn>
                  <a:cxn ang="0">
                    <a:pos x="6" y="0"/>
                  </a:cxn>
                  <a:cxn ang="0">
                    <a:pos x="6" y="0"/>
                  </a:cxn>
                  <a:cxn ang="0">
                    <a:pos x="4" y="0"/>
                  </a:cxn>
                  <a:cxn ang="0">
                    <a:pos x="2" y="4"/>
                  </a:cxn>
                  <a:cxn ang="0">
                    <a:pos x="0" y="8"/>
                  </a:cxn>
                  <a:cxn ang="0">
                    <a:pos x="0" y="8"/>
                  </a:cxn>
                  <a:cxn ang="0">
                    <a:pos x="18" y="12"/>
                  </a:cxn>
                  <a:cxn ang="0">
                    <a:pos x="18" y="12"/>
                  </a:cxn>
                  <a:cxn ang="0">
                    <a:pos x="22" y="12"/>
                  </a:cxn>
                  <a:cxn ang="0">
                    <a:pos x="24" y="10"/>
                  </a:cxn>
                  <a:cxn ang="0">
                    <a:pos x="24" y="10"/>
                  </a:cxn>
                  <a:cxn ang="0">
                    <a:pos x="32" y="6"/>
                  </a:cxn>
                  <a:cxn ang="0">
                    <a:pos x="32" y="6"/>
                  </a:cxn>
                </a:cxnLst>
                <a:rect l="0" t="0" r="r" b="b"/>
                <a:pathLst>
                  <a:path w="32" h="12">
                    <a:moveTo>
                      <a:pt x="32" y="6"/>
                    </a:moveTo>
                    <a:lnTo>
                      <a:pt x="32" y="6"/>
                    </a:lnTo>
                    <a:lnTo>
                      <a:pt x="26" y="4"/>
                    </a:lnTo>
                    <a:lnTo>
                      <a:pt x="26" y="4"/>
                    </a:lnTo>
                    <a:lnTo>
                      <a:pt x="14" y="0"/>
                    </a:lnTo>
                    <a:lnTo>
                      <a:pt x="14" y="0"/>
                    </a:lnTo>
                    <a:lnTo>
                      <a:pt x="6" y="0"/>
                    </a:lnTo>
                    <a:lnTo>
                      <a:pt x="6" y="0"/>
                    </a:lnTo>
                    <a:lnTo>
                      <a:pt x="4" y="0"/>
                    </a:lnTo>
                    <a:lnTo>
                      <a:pt x="2" y="4"/>
                    </a:lnTo>
                    <a:lnTo>
                      <a:pt x="0" y="8"/>
                    </a:lnTo>
                    <a:lnTo>
                      <a:pt x="0" y="8"/>
                    </a:lnTo>
                    <a:lnTo>
                      <a:pt x="18" y="12"/>
                    </a:lnTo>
                    <a:lnTo>
                      <a:pt x="18" y="12"/>
                    </a:lnTo>
                    <a:lnTo>
                      <a:pt x="22" y="12"/>
                    </a:lnTo>
                    <a:lnTo>
                      <a:pt x="24" y="10"/>
                    </a:lnTo>
                    <a:lnTo>
                      <a:pt x="24" y="10"/>
                    </a:lnTo>
                    <a:lnTo>
                      <a:pt x="32" y="6"/>
                    </a:lnTo>
                    <a:lnTo>
                      <a:pt x="32"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8" name="Freeform 214"/>
              <p:cNvSpPr/>
              <p:nvPr/>
            </p:nvSpPr>
            <p:spPr bwMode="auto">
              <a:xfrm>
                <a:off x="2195" y="605"/>
                <a:ext cx="40" cy="14"/>
              </a:xfrm>
              <a:custGeom>
                <a:avLst/>
                <a:gdLst/>
                <a:ahLst/>
                <a:cxnLst>
                  <a:cxn ang="0">
                    <a:pos x="10" y="0"/>
                  </a:cxn>
                  <a:cxn ang="0">
                    <a:pos x="10" y="0"/>
                  </a:cxn>
                  <a:cxn ang="0">
                    <a:pos x="8" y="0"/>
                  </a:cxn>
                  <a:cxn ang="0">
                    <a:pos x="4" y="2"/>
                  </a:cxn>
                  <a:cxn ang="0">
                    <a:pos x="0" y="8"/>
                  </a:cxn>
                  <a:cxn ang="0">
                    <a:pos x="0" y="8"/>
                  </a:cxn>
                  <a:cxn ang="0">
                    <a:pos x="24" y="14"/>
                  </a:cxn>
                  <a:cxn ang="0">
                    <a:pos x="24" y="14"/>
                  </a:cxn>
                  <a:cxn ang="0">
                    <a:pos x="26" y="14"/>
                  </a:cxn>
                  <a:cxn ang="0">
                    <a:pos x="30" y="14"/>
                  </a:cxn>
                  <a:cxn ang="0">
                    <a:pos x="30" y="14"/>
                  </a:cxn>
                  <a:cxn ang="0">
                    <a:pos x="40" y="8"/>
                  </a:cxn>
                  <a:cxn ang="0">
                    <a:pos x="40" y="8"/>
                  </a:cxn>
                  <a:cxn ang="0">
                    <a:pos x="20" y="2"/>
                  </a:cxn>
                  <a:cxn ang="0">
                    <a:pos x="20" y="2"/>
                  </a:cxn>
                  <a:cxn ang="0">
                    <a:pos x="10" y="0"/>
                  </a:cxn>
                  <a:cxn ang="0">
                    <a:pos x="10" y="0"/>
                  </a:cxn>
                </a:cxnLst>
                <a:rect l="0" t="0" r="r" b="b"/>
                <a:pathLst>
                  <a:path w="40" h="14">
                    <a:moveTo>
                      <a:pt x="10" y="0"/>
                    </a:moveTo>
                    <a:lnTo>
                      <a:pt x="10" y="0"/>
                    </a:lnTo>
                    <a:lnTo>
                      <a:pt x="8" y="0"/>
                    </a:lnTo>
                    <a:lnTo>
                      <a:pt x="4" y="2"/>
                    </a:lnTo>
                    <a:lnTo>
                      <a:pt x="0" y="8"/>
                    </a:lnTo>
                    <a:lnTo>
                      <a:pt x="0" y="8"/>
                    </a:lnTo>
                    <a:lnTo>
                      <a:pt x="24" y="14"/>
                    </a:lnTo>
                    <a:lnTo>
                      <a:pt x="24" y="14"/>
                    </a:lnTo>
                    <a:lnTo>
                      <a:pt x="26" y="14"/>
                    </a:lnTo>
                    <a:lnTo>
                      <a:pt x="30" y="14"/>
                    </a:lnTo>
                    <a:lnTo>
                      <a:pt x="30" y="14"/>
                    </a:lnTo>
                    <a:lnTo>
                      <a:pt x="40" y="8"/>
                    </a:lnTo>
                    <a:lnTo>
                      <a:pt x="40" y="8"/>
                    </a:lnTo>
                    <a:lnTo>
                      <a:pt x="20" y="2"/>
                    </a:lnTo>
                    <a:lnTo>
                      <a:pt x="20" y="2"/>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9" name="Freeform 215"/>
              <p:cNvSpPr/>
              <p:nvPr/>
            </p:nvSpPr>
            <p:spPr bwMode="auto">
              <a:xfrm>
                <a:off x="2207" y="597"/>
                <a:ext cx="42" cy="12"/>
              </a:xfrm>
              <a:custGeom>
                <a:avLst/>
                <a:gdLst/>
                <a:ahLst/>
                <a:cxnLst>
                  <a:cxn ang="0">
                    <a:pos x="0" y="6"/>
                  </a:cxn>
                  <a:cxn ang="0">
                    <a:pos x="0" y="6"/>
                  </a:cxn>
                  <a:cxn ang="0">
                    <a:pos x="24" y="10"/>
                  </a:cxn>
                  <a:cxn ang="0">
                    <a:pos x="24" y="10"/>
                  </a:cxn>
                  <a:cxn ang="0">
                    <a:pos x="28" y="12"/>
                  </a:cxn>
                  <a:cxn ang="0">
                    <a:pos x="32" y="12"/>
                  </a:cxn>
                  <a:cxn ang="0">
                    <a:pos x="32" y="12"/>
                  </a:cxn>
                  <a:cxn ang="0">
                    <a:pos x="42" y="6"/>
                  </a:cxn>
                  <a:cxn ang="0">
                    <a:pos x="42" y="6"/>
                  </a:cxn>
                  <a:cxn ang="0">
                    <a:pos x="32" y="2"/>
                  </a:cxn>
                  <a:cxn ang="0">
                    <a:pos x="22" y="0"/>
                  </a:cxn>
                  <a:cxn ang="0">
                    <a:pos x="10" y="0"/>
                  </a:cxn>
                  <a:cxn ang="0">
                    <a:pos x="0" y="6"/>
                  </a:cxn>
                  <a:cxn ang="0">
                    <a:pos x="0" y="6"/>
                  </a:cxn>
                </a:cxnLst>
                <a:rect l="0" t="0" r="r" b="b"/>
                <a:pathLst>
                  <a:path w="42" h="12">
                    <a:moveTo>
                      <a:pt x="0" y="6"/>
                    </a:moveTo>
                    <a:lnTo>
                      <a:pt x="0" y="6"/>
                    </a:lnTo>
                    <a:lnTo>
                      <a:pt x="24" y="10"/>
                    </a:lnTo>
                    <a:lnTo>
                      <a:pt x="24" y="10"/>
                    </a:lnTo>
                    <a:lnTo>
                      <a:pt x="28" y="12"/>
                    </a:lnTo>
                    <a:lnTo>
                      <a:pt x="32" y="12"/>
                    </a:lnTo>
                    <a:lnTo>
                      <a:pt x="32" y="12"/>
                    </a:lnTo>
                    <a:lnTo>
                      <a:pt x="42" y="6"/>
                    </a:lnTo>
                    <a:lnTo>
                      <a:pt x="42" y="6"/>
                    </a:lnTo>
                    <a:lnTo>
                      <a:pt x="32" y="2"/>
                    </a:lnTo>
                    <a:lnTo>
                      <a:pt x="22" y="0"/>
                    </a:lnTo>
                    <a:lnTo>
                      <a:pt x="10"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0" name="Freeform 216"/>
              <p:cNvSpPr/>
              <p:nvPr/>
            </p:nvSpPr>
            <p:spPr bwMode="auto">
              <a:xfrm>
                <a:off x="2179" y="637"/>
                <a:ext cx="24" cy="16"/>
              </a:xfrm>
              <a:custGeom>
                <a:avLst/>
                <a:gdLst/>
                <a:ahLst/>
                <a:cxnLst>
                  <a:cxn ang="0">
                    <a:pos x="12" y="14"/>
                  </a:cxn>
                  <a:cxn ang="0">
                    <a:pos x="12" y="14"/>
                  </a:cxn>
                  <a:cxn ang="0">
                    <a:pos x="20" y="16"/>
                  </a:cxn>
                  <a:cxn ang="0">
                    <a:pos x="20" y="16"/>
                  </a:cxn>
                  <a:cxn ang="0">
                    <a:pos x="20" y="14"/>
                  </a:cxn>
                  <a:cxn ang="0">
                    <a:pos x="20" y="14"/>
                  </a:cxn>
                  <a:cxn ang="0">
                    <a:pos x="24" y="0"/>
                  </a:cxn>
                  <a:cxn ang="0">
                    <a:pos x="24" y="0"/>
                  </a:cxn>
                  <a:cxn ang="0">
                    <a:pos x="0" y="12"/>
                  </a:cxn>
                  <a:cxn ang="0">
                    <a:pos x="0" y="12"/>
                  </a:cxn>
                  <a:cxn ang="0">
                    <a:pos x="6" y="14"/>
                  </a:cxn>
                  <a:cxn ang="0">
                    <a:pos x="12" y="14"/>
                  </a:cxn>
                  <a:cxn ang="0">
                    <a:pos x="12" y="14"/>
                  </a:cxn>
                </a:cxnLst>
                <a:rect l="0" t="0" r="r" b="b"/>
                <a:pathLst>
                  <a:path w="24" h="16">
                    <a:moveTo>
                      <a:pt x="12" y="14"/>
                    </a:moveTo>
                    <a:lnTo>
                      <a:pt x="12" y="14"/>
                    </a:lnTo>
                    <a:lnTo>
                      <a:pt x="20" y="16"/>
                    </a:lnTo>
                    <a:lnTo>
                      <a:pt x="20" y="16"/>
                    </a:lnTo>
                    <a:lnTo>
                      <a:pt x="20" y="14"/>
                    </a:lnTo>
                    <a:lnTo>
                      <a:pt x="20" y="14"/>
                    </a:lnTo>
                    <a:lnTo>
                      <a:pt x="24" y="0"/>
                    </a:lnTo>
                    <a:lnTo>
                      <a:pt x="24" y="0"/>
                    </a:lnTo>
                    <a:lnTo>
                      <a:pt x="0" y="12"/>
                    </a:lnTo>
                    <a:lnTo>
                      <a:pt x="0" y="12"/>
                    </a:lnTo>
                    <a:lnTo>
                      <a:pt x="6" y="14"/>
                    </a:lnTo>
                    <a:lnTo>
                      <a:pt x="12" y="14"/>
                    </a:lnTo>
                    <a:lnTo>
                      <a:pt x="1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1" name="Freeform 217"/>
              <p:cNvSpPr/>
              <p:nvPr/>
            </p:nvSpPr>
            <p:spPr bwMode="auto">
              <a:xfrm>
                <a:off x="2203" y="627"/>
                <a:ext cx="18" cy="26"/>
              </a:xfrm>
              <a:custGeom>
                <a:avLst/>
                <a:gdLst/>
                <a:ahLst/>
                <a:cxnLst>
                  <a:cxn ang="0">
                    <a:pos x="10" y="24"/>
                  </a:cxn>
                  <a:cxn ang="0">
                    <a:pos x="10" y="24"/>
                  </a:cxn>
                  <a:cxn ang="0">
                    <a:pos x="12" y="16"/>
                  </a:cxn>
                  <a:cxn ang="0">
                    <a:pos x="12" y="16"/>
                  </a:cxn>
                  <a:cxn ang="0">
                    <a:pos x="16" y="6"/>
                  </a:cxn>
                  <a:cxn ang="0">
                    <a:pos x="16" y="6"/>
                  </a:cxn>
                  <a:cxn ang="0">
                    <a:pos x="18" y="0"/>
                  </a:cxn>
                  <a:cxn ang="0">
                    <a:pos x="18" y="0"/>
                  </a:cxn>
                  <a:cxn ang="0">
                    <a:pos x="10" y="4"/>
                  </a:cxn>
                  <a:cxn ang="0">
                    <a:pos x="10" y="4"/>
                  </a:cxn>
                  <a:cxn ang="0">
                    <a:pos x="8" y="6"/>
                  </a:cxn>
                  <a:cxn ang="0">
                    <a:pos x="4" y="8"/>
                  </a:cxn>
                  <a:cxn ang="0">
                    <a:pos x="4" y="8"/>
                  </a:cxn>
                  <a:cxn ang="0">
                    <a:pos x="0" y="26"/>
                  </a:cxn>
                  <a:cxn ang="0">
                    <a:pos x="0" y="26"/>
                  </a:cxn>
                  <a:cxn ang="0">
                    <a:pos x="6" y="26"/>
                  </a:cxn>
                  <a:cxn ang="0">
                    <a:pos x="8" y="26"/>
                  </a:cxn>
                  <a:cxn ang="0">
                    <a:pos x="10" y="24"/>
                  </a:cxn>
                  <a:cxn ang="0">
                    <a:pos x="10" y="24"/>
                  </a:cxn>
                </a:cxnLst>
                <a:rect l="0" t="0" r="r" b="b"/>
                <a:pathLst>
                  <a:path w="18" h="26">
                    <a:moveTo>
                      <a:pt x="10" y="24"/>
                    </a:moveTo>
                    <a:lnTo>
                      <a:pt x="10" y="24"/>
                    </a:lnTo>
                    <a:lnTo>
                      <a:pt x="12" y="16"/>
                    </a:lnTo>
                    <a:lnTo>
                      <a:pt x="12" y="16"/>
                    </a:lnTo>
                    <a:lnTo>
                      <a:pt x="16" y="6"/>
                    </a:lnTo>
                    <a:lnTo>
                      <a:pt x="16" y="6"/>
                    </a:lnTo>
                    <a:lnTo>
                      <a:pt x="18" y="0"/>
                    </a:lnTo>
                    <a:lnTo>
                      <a:pt x="18" y="0"/>
                    </a:lnTo>
                    <a:lnTo>
                      <a:pt x="10" y="4"/>
                    </a:lnTo>
                    <a:lnTo>
                      <a:pt x="10" y="4"/>
                    </a:lnTo>
                    <a:lnTo>
                      <a:pt x="8" y="6"/>
                    </a:lnTo>
                    <a:lnTo>
                      <a:pt x="4" y="8"/>
                    </a:lnTo>
                    <a:lnTo>
                      <a:pt x="4" y="8"/>
                    </a:lnTo>
                    <a:lnTo>
                      <a:pt x="0" y="26"/>
                    </a:lnTo>
                    <a:lnTo>
                      <a:pt x="0" y="26"/>
                    </a:lnTo>
                    <a:lnTo>
                      <a:pt x="6" y="26"/>
                    </a:lnTo>
                    <a:lnTo>
                      <a:pt x="8" y="26"/>
                    </a:lnTo>
                    <a:lnTo>
                      <a:pt x="10" y="24"/>
                    </a:lnTo>
                    <a:lnTo>
                      <a:pt x="1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2" name="Freeform 218"/>
              <p:cNvSpPr/>
              <p:nvPr/>
            </p:nvSpPr>
            <p:spPr bwMode="auto">
              <a:xfrm>
                <a:off x="2217" y="617"/>
                <a:ext cx="20" cy="34"/>
              </a:xfrm>
              <a:custGeom>
                <a:avLst/>
                <a:gdLst/>
                <a:ahLst/>
                <a:cxnLst>
                  <a:cxn ang="0">
                    <a:pos x="20" y="0"/>
                  </a:cxn>
                  <a:cxn ang="0">
                    <a:pos x="20" y="0"/>
                  </a:cxn>
                  <a:cxn ang="0">
                    <a:pos x="10" y="6"/>
                  </a:cxn>
                  <a:cxn ang="0">
                    <a:pos x="10" y="6"/>
                  </a:cxn>
                  <a:cxn ang="0">
                    <a:pos x="8" y="8"/>
                  </a:cxn>
                  <a:cxn ang="0">
                    <a:pos x="8" y="12"/>
                  </a:cxn>
                  <a:cxn ang="0">
                    <a:pos x="8" y="12"/>
                  </a:cxn>
                  <a:cxn ang="0">
                    <a:pos x="0" y="34"/>
                  </a:cxn>
                  <a:cxn ang="0">
                    <a:pos x="0" y="34"/>
                  </a:cxn>
                  <a:cxn ang="0">
                    <a:pos x="8" y="34"/>
                  </a:cxn>
                  <a:cxn ang="0">
                    <a:pos x="10" y="32"/>
                  </a:cxn>
                  <a:cxn ang="0">
                    <a:pos x="12" y="30"/>
                  </a:cxn>
                  <a:cxn ang="0">
                    <a:pos x="12" y="30"/>
                  </a:cxn>
                  <a:cxn ang="0">
                    <a:pos x="14" y="20"/>
                  </a:cxn>
                  <a:cxn ang="0">
                    <a:pos x="14" y="20"/>
                  </a:cxn>
                  <a:cxn ang="0">
                    <a:pos x="20" y="0"/>
                  </a:cxn>
                  <a:cxn ang="0">
                    <a:pos x="20" y="0"/>
                  </a:cxn>
                </a:cxnLst>
                <a:rect l="0" t="0" r="r" b="b"/>
                <a:pathLst>
                  <a:path w="20" h="34">
                    <a:moveTo>
                      <a:pt x="20" y="0"/>
                    </a:moveTo>
                    <a:lnTo>
                      <a:pt x="20" y="0"/>
                    </a:lnTo>
                    <a:lnTo>
                      <a:pt x="10" y="6"/>
                    </a:lnTo>
                    <a:lnTo>
                      <a:pt x="10" y="6"/>
                    </a:lnTo>
                    <a:lnTo>
                      <a:pt x="8" y="8"/>
                    </a:lnTo>
                    <a:lnTo>
                      <a:pt x="8" y="12"/>
                    </a:lnTo>
                    <a:lnTo>
                      <a:pt x="8" y="12"/>
                    </a:lnTo>
                    <a:lnTo>
                      <a:pt x="0" y="34"/>
                    </a:lnTo>
                    <a:lnTo>
                      <a:pt x="0" y="34"/>
                    </a:lnTo>
                    <a:lnTo>
                      <a:pt x="8" y="34"/>
                    </a:lnTo>
                    <a:lnTo>
                      <a:pt x="10" y="32"/>
                    </a:lnTo>
                    <a:lnTo>
                      <a:pt x="12" y="30"/>
                    </a:lnTo>
                    <a:lnTo>
                      <a:pt x="12" y="30"/>
                    </a:lnTo>
                    <a:lnTo>
                      <a:pt x="14" y="20"/>
                    </a:lnTo>
                    <a:lnTo>
                      <a:pt x="14" y="20"/>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3" name="Freeform 219"/>
              <p:cNvSpPr/>
              <p:nvPr/>
            </p:nvSpPr>
            <p:spPr bwMode="auto">
              <a:xfrm>
                <a:off x="2233" y="609"/>
                <a:ext cx="18" cy="36"/>
              </a:xfrm>
              <a:custGeom>
                <a:avLst/>
                <a:gdLst/>
                <a:ahLst/>
                <a:cxnLst>
                  <a:cxn ang="0">
                    <a:pos x="10" y="6"/>
                  </a:cxn>
                  <a:cxn ang="0">
                    <a:pos x="10" y="6"/>
                  </a:cxn>
                  <a:cxn ang="0">
                    <a:pos x="8" y="10"/>
                  </a:cxn>
                  <a:cxn ang="0">
                    <a:pos x="6" y="14"/>
                  </a:cxn>
                  <a:cxn ang="0">
                    <a:pos x="6" y="14"/>
                  </a:cxn>
                  <a:cxn ang="0">
                    <a:pos x="0" y="36"/>
                  </a:cxn>
                  <a:cxn ang="0">
                    <a:pos x="0" y="36"/>
                  </a:cxn>
                  <a:cxn ang="0">
                    <a:pos x="8" y="30"/>
                  </a:cxn>
                  <a:cxn ang="0">
                    <a:pos x="16" y="22"/>
                  </a:cxn>
                  <a:cxn ang="0">
                    <a:pos x="18" y="12"/>
                  </a:cxn>
                  <a:cxn ang="0">
                    <a:pos x="18" y="0"/>
                  </a:cxn>
                  <a:cxn ang="0">
                    <a:pos x="18" y="0"/>
                  </a:cxn>
                  <a:cxn ang="0">
                    <a:pos x="10" y="6"/>
                  </a:cxn>
                  <a:cxn ang="0">
                    <a:pos x="10" y="6"/>
                  </a:cxn>
                </a:cxnLst>
                <a:rect l="0" t="0" r="r" b="b"/>
                <a:pathLst>
                  <a:path w="18" h="36">
                    <a:moveTo>
                      <a:pt x="10" y="6"/>
                    </a:moveTo>
                    <a:lnTo>
                      <a:pt x="10" y="6"/>
                    </a:lnTo>
                    <a:lnTo>
                      <a:pt x="8" y="10"/>
                    </a:lnTo>
                    <a:lnTo>
                      <a:pt x="6" y="14"/>
                    </a:lnTo>
                    <a:lnTo>
                      <a:pt x="6" y="14"/>
                    </a:lnTo>
                    <a:lnTo>
                      <a:pt x="0" y="36"/>
                    </a:lnTo>
                    <a:lnTo>
                      <a:pt x="0" y="36"/>
                    </a:lnTo>
                    <a:lnTo>
                      <a:pt x="8" y="30"/>
                    </a:lnTo>
                    <a:lnTo>
                      <a:pt x="16" y="22"/>
                    </a:lnTo>
                    <a:lnTo>
                      <a:pt x="18" y="12"/>
                    </a:lnTo>
                    <a:lnTo>
                      <a:pt x="18" y="0"/>
                    </a:lnTo>
                    <a:lnTo>
                      <a:pt x="18" y="0"/>
                    </a:lnTo>
                    <a:lnTo>
                      <a:pt x="10" y="6"/>
                    </a:lnTo>
                    <a:lnTo>
                      <a:pt x="1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4" name="Freeform 220"/>
              <p:cNvSpPr/>
              <p:nvPr/>
            </p:nvSpPr>
            <p:spPr bwMode="auto">
              <a:xfrm>
                <a:off x="2137" y="567"/>
                <a:ext cx="24" cy="10"/>
              </a:xfrm>
              <a:custGeom>
                <a:avLst/>
                <a:gdLst/>
                <a:ahLst/>
                <a:cxnLst>
                  <a:cxn ang="0">
                    <a:pos x="14" y="2"/>
                  </a:cxn>
                  <a:cxn ang="0">
                    <a:pos x="14" y="2"/>
                  </a:cxn>
                  <a:cxn ang="0">
                    <a:pos x="14" y="0"/>
                  </a:cxn>
                  <a:cxn ang="0">
                    <a:pos x="14" y="0"/>
                  </a:cxn>
                  <a:cxn ang="0">
                    <a:pos x="8" y="4"/>
                  </a:cxn>
                  <a:cxn ang="0">
                    <a:pos x="8" y="4"/>
                  </a:cxn>
                  <a:cxn ang="0">
                    <a:pos x="4" y="8"/>
                  </a:cxn>
                  <a:cxn ang="0">
                    <a:pos x="0" y="10"/>
                  </a:cxn>
                  <a:cxn ang="0">
                    <a:pos x="0" y="10"/>
                  </a:cxn>
                  <a:cxn ang="0">
                    <a:pos x="24" y="10"/>
                  </a:cxn>
                  <a:cxn ang="0">
                    <a:pos x="24" y="10"/>
                  </a:cxn>
                  <a:cxn ang="0">
                    <a:pos x="14" y="2"/>
                  </a:cxn>
                  <a:cxn ang="0">
                    <a:pos x="14" y="2"/>
                  </a:cxn>
                </a:cxnLst>
                <a:rect l="0" t="0" r="r" b="b"/>
                <a:pathLst>
                  <a:path w="24" h="10">
                    <a:moveTo>
                      <a:pt x="14" y="2"/>
                    </a:moveTo>
                    <a:lnTo>
                      <a:pt x="14" y="2"/>
                    </a:lnTo>
                    <a:lnTo>
                      <a:pt x="14" y="0"/>
                    </a:lnTo>
                    <a:lnTo>
                      <a:pt x="14" y="0"/>
                    </a:lnTo>
                    <a:lnTo>
                      <a:pt x="8" y="4"/>
                    </a:lnTo>
                    <a:lnTo>
                      <a:pt x="8" y="4"/>
                    </a:lnTo>
                    <a:lnTo>
                      <a:pt x="4" y="8"/>
                    </a:lnTo>
                    <a:lnTo>
                      <a:pt x="0" y="10"/>
                    </a:lnTo>
                    <a:lnTo>
                      <a:pt x="0" y="10"/>
                    </a:lnTo>
                    <a:lnTo>
                      <a:pt x="24" y="10"/>
                    </a:lnTo>
                    <a:lnTo>
                      <a:pt x="24" y="10"/>
                    </a:lnTo>
                    <a:lnTo>
                      <a:pt x="14" y="2"/>
                    </a:lnTo>
                    <a:lnTo>
                      <a:pt x="14"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5" name="Freeform 221"/>
              <p:cNvSpPr/>
              <p:nvPr/>
            </p:nvSpPr>
            <p:spPr bwMode="auto">
              <a:xfrm>
                <a:off x="2153" y="561"/>
                <a:ext cx="26" cy="16"/>
              </a:xfrm>
              <a:custGeom>
                <a:avLst/>
                <a:gdLst/>
                <a:ahLst/>
                <a:cxnLst>
                  <a:cxn ang="0">
                    <a:pos x="18" y="16"/>
                  </a:cxn>
                  <a:cxn ang="0">
                    <a:pos x="18" y="16"/>
                  </a:cxn>
                  <a:cxn ang="0">
                    <a:pos x="26" y="16"/>
                  </a:cxn>
                  <a:cxn ang="0">
                    <a:pos x="26" y="16"/>
                  </a:cxn>
                  <a:cxn ang="0">
                    <a:pos x="22" y="12"/>
                  </a:cxn>
                  <a:cxn ang="0">
                    <a:pos x="22" y="12"/>
                  </a:cxn>
                  <a:cxn ang="0">
                    <a:pos x="14" y="4"/>
                  </a:cxn>
                  <a:cxn ang="0">
                    <a:pos x="14" y="4"/>
                  </a:cxn>
                  <a:cxn ang="0">
                    <a:pos x="8" y="0"/>
                  </a:cxn>
                  <a:cxn ang="0">
                    <a:pos x="8" y="0"/>
                  </a:cxn>
                  <a:cxn ang="0">
                    <a:pos x="4" y="2"/>
                  </a:cxn>
                  <a:cxn ang="0">
                    <a:pos x="0" y="4"/>
                  </a:cxn>
                  <a:cxn ang="0">
                    <a:pos x="0" y="4"/>
                  </a:cxn>
                  <a:cxn ang="0">
                    <a:pos x="12" y="16"/>
                  </a:cxn>
                  <a:cxn ang="0">
                    <a:pos x="12" y="16"/>
                  </a:cxn>
                  <a:cxn ang="0">
                    <a:pos x="14" y="16"/>
                  </a:cxn>
                  <a:cxn ang="0">
                    <a:pos x="18" y="16"/>
                  </a:cxn>
                  <a:cxn ang="0">
                    <a:pos x="18" y="16"/>
                  </a:cxn>
                </a:cxnLst>
                <a:rect l="0" t="0" r="r" b="b"/>
                <a:pathLst>
                  <a:path w="26" h="16">
                    <a:moveTo>
                      <a:pt x="18" y="16"/>
                    </a:moveTo>
                    <a:lnTo>
                      <a:pt x="18" y="16"/>
                    </a:lnTo>
                    <a:lnTo>
                      <a:pt x="26" y="16"/>
                    </a:lnTo>
                    <a:lnTo>
                      <a:pt x="26" y="16"/>
                    </a:lnTo>
                    <a:lnTo>
                      <a:pt x="22" y="12"/>
                    </a:lnTo>
                    <a:lnTo>
                      <a:pt x="22" y="12"/>
                    </a:lnTo>
                    <a:lnTo>
                      <a:pt x="14" y="4"/>
                    </a:lnTo>
                    <a:lnTo>
                      <a:pt x="14" y="4"/>
                    </a:lnTo>
                    <a:lnTo>
                      <a:pt x="8" y="0"/>
                    </a:lnTo>
                    <a:lnTo>
                      <a:pt x="8" y="0"/>
                    </a:lnTo>
                    <a:lnTo>
                      <a:pt x="4" y="2"/>
                    </a:lnTo>
                    <a:lnTo>
                      <a:pt x="0" y="4"/>
                    </a:lnTo>
                    <a:lnTo>
                      <a:pt x="0" y="4"/>
                    </a:lnTo>
                    <a:lnTo>
                      <a:pt x="12" y="16"/>
                    </a:lnTo>
                    <a:lnTo>
                      <a:pt x="12" y="16"/>
                    </a:lnTo>
                    <a:lnTo>
                      <a:pt x="14" y="16"/>
                    </a:lnTo>
                    <a:lnTo>
                      <a:pt x="18" y="16"/>
                    </a:lnTo>
                    <a:lnTo>
                      <a:pt x="18"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6" name="Freeform 222"/>
              <p:cNvSpPr/>
              <p:nvPr/>
            </p:nvSpPr>
            <p:spPr bwMode="auto">
              <a:xfrm>
                <a:off x="2165" y="557"/>
                <a:ext cx="30" cy="20"/>
              </a:xfrm>
              <a:custGeom>
                <a:avLst/>
                <a:gdLst/>
                <a:ahLst/>
                <a:cxnLst>
                  <a:cxn ang="0">
                    <a:pos x="20" y="20"/>
                  </a:cxn>
                  <a:cxn ang="0">
                    <a:pos x="20" y="20"/>
                  </a:cxn>
                  <a:cxn ang="0">
                    <a:pos x="30" y="18"/>
                  </a:cxn>
                  <a:cxn ang="0">
                    <a:pos x="30" y="18"/>
                  </a:cxn>
                  <a:cxn ang="0">
                    <a:pos x="16" y="8"/>
                  </a:cxn>
                  <a:cxn ang="0">
                    <a:pos x="16" y="8"/>
                  </a:cxn>
                  <a:cxn ang="0">
                    <a:pos x="10" y="2"/>
                  </a:cxn>
                  <a:cxn ang="0">
                    <a:pos x="10" y="2"/>
                  </a:cxn>
                  <a:cxn ang="0">
                    <a:pos x="8" y="0"/>
                  </a:cxn>
                  <a:cxn ang="0">
                    <a:pos x="6" y="0"/>
                  </a:cxn>
                  <a:cxn ang="0">
                    <a:pos x="0" y="2"/>
                  </a:cxn>
                  <a:cxn ang="0">
                    <a:pos x="0" y="2"/>
                  </a:cxn>
                  <a:cxn ang="0">
                    <a:pos x="14" y="16"/>
                  </a:cxn>
                  <a:cxn ang="0">
                    <a:pos x="14" y="16"/>
                  </a:cxn>
                  <a:cxn ang="0">
                    <a:pos x="16" y="18"/>
                  </a:cxn>
                  <a:cxn ang="0">
                    <a:pos x="20" y="20"/>
                  </a:cxn>
                  <a:cxn ang="0">
                    <a:pos x="20" y="20"/>
                  </a:cxn>
                </a:cxnLst>
                <a:rect l="0" t="0" r="r" b="b"/>
                <a:pathLst>
                  <a:path w="30" h="20">
                    <a:moveTo>
                      <a:pt x="20" y="20"/>
                    </a:moveTo>
                    <a:lnTo>
                      <a:pt x="20" y="20"/>
                    </a:lnTo>
                    <a:lnTo>
                      <a:pt x="30" y="18"/>
                    </a:lnTo>
                    <a:lnTo>
                      <a:pt x="30" y="18"/>
                    </a:lnTo>
                    <a:lnTo>
                      <a:pt x="16" y="8"/>
                    </a:lnTo>
                    <a:lnTo>
                      <a:pt x="16" y="8"/>
                    </a:lnTo>
                    <a:lnTo>
                      <a:pt x="10" y="2"/>
                    </a:lnTo>
                    <a:lnTo>
                      <a:pt x="10" y="2"/>
                    </a:lnTo>
                    <a:lnTo>
                      <a:pt x="8" y="0"/>
                    </a:lnTo>
                    <a:lnTo>
                      <a:pt x="6" y="0"/>
                    </a:lnTo>
                    <a:lnTo>
                      <a:pt x="0" y="2"/>
                    </a:lnTo>
                    <a:lnTo>
                      <a:pt x="0" y="2"/>
                    </a:lnTo>
                    <a:lnTo>
                      <a:pt x="14" y="16"/>
                    </a:lnTo>
                    <a:lnTo>
                      <a:pt x="14" y="16"/>
                    </a:lnTo>
                    <a:lnTo>
                      <a:pt x="16" y="18"/>
                    </a:lnTo>
                    <a:lnTo>
                      <a:pt x="20" y="20"/>
                    </a:lnTo>
                    <a:lnTo>
                      <a:pt x="2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7" name="Freeform 223"/>
              <p:cNvSpPr/>
              <p:nvPr/>
            </p:nvSpPr>
            <p:spPr bwMode="auto">
              <a:xfrm>
                <a:off x="2179" y="557"/>
                <a:ext cx="30" cy="18"/>
              </a:xfrm>
              <a:custGeom>
                <a:avLst/>
                <a:gdLst/>
                <a:ahLst/>
                <a:cxnLst>
                  <a:cxn ang="0">
                    <a:pos x="20" y="18"/>
                  </a:cxn>
                  <a:cxn ang="0">
                    <a:pos x="20" y="18"/>
                  </a:cxn>
                  <a:cxn ang="0">
                    <a:pos x="30" y="18"/>
                  </a:cxn>
                  <a:cxn ang="0">
                    <a:pos x="30" y="18"/>
                  </a:cxn>
                  <a:cxn ang="0">
                    <a:pos x="24" y="10"/>
                  </a:cxn>
                  <a:cxn ang="0">
                    <a:pos x="18" y="4"/>
                  </a:cxn>
                  <a:cxn ang="0">
                    <a:pos x="8" y="2"/>
                  </a:cxn>
                  <a:cxn ang="0">
                    <a:pos x="0" y="0"/>
                  </a:cxn>
                  <a:cxn ang="0">
                    <a:pos x="0" y="0"/>
                  </a:cxn>
                  <a:cxn ang="0">
                    <a:pos x="14" y="14"/>
                  </a:cxn>
                  <a:cxn ang="0">
                    <a:pos x="14" y="14"/>
                  </a:cxn>
                  <a:cxn ang="0">
                    <a:pos x="20" y="18"/>
                  </a:cxn>
                  <a:cxn ang="0">
                    <a:pos x="20" y="18"/>
                  </a:cxn>
                </a:cxnLst>
                <a:rect l="0" t="0" r="r" b="b"/>
                <a:pathLst>
                  <a:path w="30" h="18">
                    <a:moveTo>
                      <a:pt x="20" y="18"/>
                    </a:moveTo>
                    <a:lnTo>
                      <a:pt x="20" y="18"/>
                    </a:lnTo>
                    <a:lnTo>
                      <a:pt x="30" y="18"/>
                    </a:lnTo>
                    <a:lnTo>
                      <a:pt x="30" y="18"/>
                    </a:lnTo>
                    <a:lnTo>
                      <a:pt x="24" y="10"/>
                    </a:lnTo>
                    <a:lnTo>
                      <a:pt x="18" y="4"/>
                    </a:lnTo>
                    <a:lnTo>
                      <a:pt x="8" y="2"/>
                    </a:lnTo>
                    <a:lnTo>
                      <a:pt x="0" y="0"/>
                    </a:lnTo>
                    <a:lnTo>
                      <a:pt x="0" y="0"/>
                    </a:lnTo>
                    <a:lnTo>
                      <a:pt x="14" y="14"/>
                    </a:lnTo>
                    <a:lnTo>
                      <a:pt x="14" y="14"/>
                    </a:lnTo>
                    <a:lnTo>
                      <a:pt x="20" y="18"/>
                    </a:lnTo>
                    <a:lnTo>
                      <a:pt x="2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8" name="Freeform 224"/>
              <p:cNvSpPr/>
              <p:nvPr/>
            </p:nvSpPr>
            <p:spPr bwMode="auto">
              <a:xfrm>
                <a:off x="2137" y="581"/>
                <a:ext cx="24" cy="10"/>
              </a:xfrm>
              <a:custGeom>
                <a:avLst/>
                <a:gdLst/>
                <a:ahLst/>
                <a:cxnLst>
                  <a:cxn ang="0">
                    <a:pos x="8" y="6"/>
                  </a:cxn>
                  <a:cxn ang="0">
                    <a:pos x="8" y="6"/>
                  </a:cxn>
                  <a:cxn ang="0">
                    <a:pos x="14" y="10"/>
                  </a:cxn>
                  <a:cxn ang="0">
                    <a:pos x="14" y="10"/>
                  </a:cxn>
                  <a:cxn ang="0">
                    <a:pos x="14" y="8"/>
                  </a:cxn>
                  <a:cxn ang="0">
                    <a:pos x="14" y="8"/>
                  </a:cxn>
                  <a:cxn ang="0">
                    <a:pos x="24" y="0"/>
                  </a:cxn>
                  <a:cxn ang="0">
                    <a:pos x="24" y="0"/>
                  </a:cxn>
                  <a:cxn ang="0">
                    <a:pos x="0" y="0"/>
                  </a:cxn>
                  <a:cxn ang="0">
                    <a:pos x="0" y="0"/>
                  </a:cxn>
                  <a:cxn ang="0">
                    <a:pos x="4" y="2"/>
                  </a:cxn>
                  <a:cxn ang="0">
                    <a:pos x="8" y="6"/>
                  </a:cxn>
                  <a:cxn ang="0">
                    <a:pos x="8" y="6"/>
                  </a:cxn>
                </a:cxnLst>
                <a:rect l="0" t="0" r="r" b="b"/>
                <a:pathLst>
                  <a:path w="24" h="10">
                    <a:moveTo>
                      <a:pt x="8" y="6"/>
                    </a:moveTo>
                    <a:lnTo>
                      <a:pt x="8" y="6"/>
                    </a:lnTo>
                    <a:lnTo>
                      <a:pt x="14" y="10"/>
                    </a:lnTo>
                    <a:lnTo>
                      <a:pt x="14" y="10"/>
                    </a:lnTo>
                    <a:lnTo>
                      <a:pt x="14" y="8"/>
                    </a:lnTo>
                    <a:lnTo>
                      <a:pt x="14" y="8"/>
                    </a:lnTo>
                    <a:lnTo>
                      <a:pt x="24" y="0"/>
                    </a:lnTo>
                    <a:lnTo>
                      <a:pt x="24" y="0"/>
                    </a:lnTo>
                    <a:lnTo>
                      <a:pt x="0" y="0"/>
                    </a:lnTo>
                    <a:lnTo>
                      <a:pt x="0" y="0"/>
                    </a:lnTo>
                    <a:lnTo>
                      <a:pt x="4" y="2"/>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9" name="Freeform 225"/>
              <p:cNvSpPr/>
              <p:nvPr/>
            </p:nvSpPr>
            <p:spPr bwMode="auto">
              <a:xfrm>
                <a:off x="2153" y="581"/>
                <a:ext cx="26" cy="16"/>
              </a:xfrm>
              <a:custGeom>
                <a:avLst/>
                <a:gdLst/>
                <a:ahLst/>
                <a:cxnLst>
                  <a:cxn ang="0">
                    <a:pos x="10" y="16"/>
                  </a:cxn>
                  <a:cxn ang="0">
                    <a:pos x="10" y="16"/>
                  </a:cxn>
                  <a:cxn ang="0">
                    <a:pos x="14" y="10"/>
                  </a:cxn>
                  <a:cxn ang="0">
                    <a:pos x="14" y="10"/>
                  </a:cxn>
                  <a:cxn ang="0">
                    <a:pos x="22" y="4"/>
                  </a:cxn>
                  <a:cxn ang="0">
                    <a:pos x="22" y="4"/>
                  </a:cxn>
                  <a:cxn ang="0">
                    <a:pos x="26" y="0"/>
                  </a:cxn>
                  <a:cxn ang="0">
                    <a:pos x="26" y="0"/>
                  </a:cxn>
                  <a:cxn ang="0">
                    <a:pos x="18" y="0"/>
                  </a:cxn>
                  <a:cxn ang="0">
                    <a:pos x="18" y="0"/>
                  </a:cxn>
                  <a:cxn ang="0">
                    <a:pos x="14" y="0"/>
                  </a:cxn>
                  <a:cxn ang="0">
                    <a:pos x="12" y="0"/>
                  </a:cxn>
                  <a:cxn ang="0">
                    <a:pos x="12" y="0"/>
                  </a:cxn>
                  <a:cxn ang="0">
                    <a:pos x="0" y="10"/>
                  </a:cxn>
                  <a:cxn ang="0">
                    <a:pos x="0" y="10"/>
                  </a:cxn>
                  <a:cxn ang="0">
                    <a:pos x="4" y="14"/>
                  </a:cxn>
                  <a:cxn ang="0">
                    <a:pos x="10" y="16"/>
                  </a:cxn>
                  <a:cxn ang="0">
                    <a:pos x="10" y="16"/>
                  </a:cxn>
                </a:cxnLst>
                <a:rect l="0" t="0" r="r" b="b"/>
                <a:pathLst>
                  <a:path w="26" h="16">
                    <a:moveTo>
                      <a:pt x="10" y="16"/>
                    </a:moveTo>
                    <a:lnTo>
                      <a:pt x="10" y="16"/>
                    </a:lnTo>
                    <a:lnTo>
                      <a:pt x="14" y="10"/>
                    </a:lnTo>
                    <a:lnTo>
                      <a:pt x="14" y="10"/>
                    </a:lnTo>
                    <a:lnTo>
                      <a:pt x="22" y="4"/>
                    </a:lnTo>
                    <a:lnTo>
                      <a:pt x="22" y="4"/>
                    </a:lnTo>
                    <a:lnTo>
                      <a:pt x="26" y="0"/>
                    </a:lnTo>
                    <a:lnTo>
                      <a:pt x="26" y="0"/>
                    </a:lnTo>
                    <a:lnTo>
                      <a:pt x="18" y="0"/>
                    </a:lnTo>
                    <a:lnTo>
                      <a:pt x="18" y="0"/>
                    </a:lnTo>
                    <a:lnTo>
                      <a:pt x="14" y="0"/>
                    </a:lnTo>
                    <a:lnTo>
                      <a:pt x="12" y="0"/>
                    </a:lnTo>
                    <a:lnTo>
                      <a:pt x="12" y="0"/>
                    </a:lnTo>
                    <a:lnTo>
                      <a:pt x="0" y="10"/>
                    </a:lnTo>
                    <a:lnTo>
                      <a:pt x="0" y="10"/>
                    </a:lnTo>
                    <a:lnTo>
                      <a:pt x="4" y="14"/>
                    </a:lnTo>
                    <a:lnTo>
                      <a:pt x="10" y="16"/>
                    </a:lnTo>
                    <a:lnTo>
                      <a:pt x="1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0" name="Freeform 226"/>
              <p:cNvSpPr/>
              <p:nvPr/>
            </p:nvSpPr>
            <p:spPr bwMode="auto">
              <a:xfrm>
                <a:off x="2165" y="581"/>
                <a:ext cx="30" cy="18"/>
              </a:xfrm>
              <a:custGeom>
                <a:avLst/>
                <a:gdLst/>
                <a:ahLst/>
                <a:cxnLst>
                  <a:cxn ang="0">
                    <a:pos x="18" y="12"/>
                  </a:cxn>
                  <a:cxn ang="0">
                    <a:pos x="18" y="12"/>
                  </a:cxn>
                  <a:cxn ang="0">
                    <a:pos x="30" y="0"/>
                  </a:cxn>
                  <a:cxn ang="0">
                    <a:pos x="30" y="0"/>
                  </a:cxn>
                  <a:cxn ang="0">
                    <a:pos x="20" y="0"/>
                  </a:cxn>
                  <a:cxn ang="0">
                    <a:pos x="20" y="0"/>
                  </a:cxn>
                  <a:cxn ang="0">
                    <a:pos x="16" y="0"/>
                  </a:cxn>
                  <a:cxn ang="0">
                    <a:pos x="14" y="2"/>
                  </a:cxn>
                  <a:cxn ang="0">
                    <a:pos x="14" y="2"/>
                  </a:cxn>
                  <a:cxn ang="0">
                    <a:pos x="0" y="16"/>
                  </a:cxn>
                  <a:cxn ang="0">
                    <a:pos x="0" y="16"/>
                  </a:cxn>
                  <a:cxn ang="0">
                    <a:pos x="6" y="18"/>
                  </a:cxn>
                  <a:cxn ang="0">
                    <a:pos x="8" y="18"/>
                  </a:cxn>
                  <a:cxn ang="0">
                    <a:pos x="10" y="18"/>
                  </a:cxn>
                  <a:cxn ang="0">
                    <a:pos x="10" y="18"/>
                  </a:cxn>
                  <a:cxn ang="0">
                    <a:pos x="18" y="12"/>
                  </a:cxn>
                  <a:cxn ang="0">
                    <a:pos x="18" y="12"/>
                  </a:cxn>
                </a:cxnLst>
                <a:rect l="0" t="0" r="r" b="b"/>
                <a:pathLst>
                  <a:path w="30" h="18">
                    <a:moveTo>
                      <a:pt x="18" y="12"/>
                    </a:moveTo>
                    <a:lnTo>
                      <a:pt x="18" y="12"/>
                    </a:lnTo>
                    <a:lnTo>
                      <a:pt x="30" y="0"/>
                    </a:lnTo>
                    <a:lnTo>
                      <a:pt x="30" y="0"/>
                    </a:lnTo>
                    <a:lnTo>
                      <a:pt x="20" y="0"/>
                    </a:lnTo>
                    <a:lnTo>
                      <a:pt x="20" y="0"/>
                    </a:lnTo>
                    <a:lnTo>
                      <a:pt x="16" y="0"/>
                    </a:lnTo>
                    <a:lnTo>
                      <a:pt x="14" y="2"/>
                    </a:lnTo>
                    <a:lnTo>
                      <a:pt x="14" y="2"/>
                    </a:lnTo>
                    <a:lnTo>
                      <a:pt x="0" y="16"/>
                    </a:lnTo>
                    <a:lnTo>
                      <a:pt x="0" y="16"/>
                    </a:lnTo>
                    <a:lnTo>
                      <a:pt x="6" y="18"/>
                    </a:lnTo>
                    <a:lnTo>
                      <a:pt x="8" y="18"/>
                    </a:lnTo>
                    <a:lnTo>
                      <a:pt x="10" y="18"/>
                    </a:lnTo>
                    <a:lnTo>
                      <a:pt x="10" y="18"/>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1" name="Freeform 227"/>
              <p:cNvSpPr/>
              <p:nvPr/>
            </p:nvSpPr>
            <p:spPr bwMode="auto">
              <a:xfrm>
                <a:off x="2179" y="581"/>
                <a:ext cx="30" cy="20"/>
              </a:xfrm>
              <a:custGeom>
                <a:avLst/>
                <a:gdLst/>
                <a:ahLst/>
                <a:cxnLst>
                  <a:cxn ang="0">
                    <a:pos x="20" y="0"/>
                  </a:cxn>
                  <a:cxn ang="0">
                    <a:pos x="20" y="0"/>
                  </a:cxn>
                  <a:cxn ang="0">
                    <a:pos x="14" y="4"/>
                  </a:cxn>
                  <a:cxn ang="0">
                    <a:pos x="14" y="4"/>
                  </a:cxn>
                  <a:cxn ang="0">
                    <a:pos x="0" y="20"/>
                  </a:cxn>
                  <a:cxn ang="0">
                    <a:pos x="0" y="20"/>
                  </a:cxn>
                  <a:cxn ang="0">
                    <a:pos x="10" y="18"/>
                  </a:cxn>
                  <a:cxn ang="0">
                    <a:pos x="18" y="14"/>
                  </a:cxn>
                  <a:cxn ang="0">
                    <a:pos x="24" y="8"/>
                  </a:cxn>
                  <a:cxn ang="0">
                    <a:pos x="30" y="0"/>
                  </a:cxn>
                  <a:cxn ang="0">
                    <a:pos x="30" y="0"/>
                  </a:cxn>
                  <a:cxn ang="0">
                    <a:pos x="20" y="0"/>
                  </a:cxn>
                  <a:cxn ang="0">
                    <a:pos x="20" y="0"/>
                  </a:cxn>
                </a:cxnLst>
                <a:rect l="0" t="0" r="r" b="b"/>
                <a:pathLst>
                  <a:path w="30" h="20">
                    <a:moveTo>
                      <a:pt x="20" y="0"/>
                    </a:moveTo>
                    <a:lnTo>
                      <a:pt x="20" y="0"/>
                    </a:lnTo>
                    <a:lnTo>
                      <a:pt x="14" y="4"/>
                    </a:lnTo>
                    <a:lnTo>
                      <a:pt x="14" y="4"/>
                    </a:lnTo>
                    <a:lnTo>
                      <a:pt x="0" y="20"/>
                    </a:lnTo>
                    <a:lnTo>
                      <a:pt x="0" y="20"/>
                    </a:lnTo>
                    <a:lnTo>
                      <a:pt x="10" y="18"/>
                    </a:lnTo>
                    <a:lnTo>
                      <a:pt x="18" y="14"/>
                    </a:lnTo>
                    <a:lnTo>
                      <a:pt x="24" y="8"/>
                    </a:lnTo>
                    <a:lnTo>
                      <a:pt x="30" y="0"/>
                    </a:lnTo>
                    <a:lnTo>
                      <a:pt x="30" y="0"/>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2" name="Freeform 228"/>
              <p:cNvSpPr/>
              <p:nvPr/>
            </p:nvSpPr>
            <p:spPr bwMode="auto">
              <a:xfrm>
                <a:off x="2237" y="681"/>
                <a:ext cx="28" cy="16"/>
              </a:xfrm>
              <a:custGeom>
                <a:avLst/>
                <a:gdLst/>
                <a:ahLst/>
                <a:cxnLst>
                  <a:cxn ang="0">
                    <a:pos x="12" y="0"/>
                  </a:cxn>
                  <a:cxn ang="0">
                    <a:pos x="12" y="0"/>
                  </a:cxn>
                  <a:cxn ang="0">
                    <a:pos x="8" y="6"/>
                  </a:cxn>
                  <a:cxn ang="0">
                    <a:pos x="8" y="6"/>
                  </a:cxn>
                  <a:cxn ang="0">
                    <a:pos x="4" y="12"/>
                  </a:cxn>
                  <a:cxn ang="0">
                    <a:pos x="0" y="16"/>
                  </a:cxn>
                  <a:cxn ang="0">
                    <a:pos x="0" y="16"/>
                  </a:cxn>
                  <a:cxn ang="0">
                    <a:pos x="28" y="10"/>
                  </a:cxn>
                  <a:cxn ang="0">
                    <a:pos x="28" y="10"/>
                  </a:cxn>
                  <a:cxn ang="0">
                    <a:pos x="14" y="2"/>
                  </a:cxn>
                  <a:cxn ang="0">
                    <a:pos x="14" y="2"/>
                  </a:cxn>
                  <a:cxn ang="0">
                    <a:pos x="12" y="0"/>
                  </a:cxn>
                  <a:cxn ang="0">
                    <a:pos x="12" y="0"/>
                  </a:cxn>
                </a:cxnLst>
                <a:rect l="0" t="0" r="r" b="b"/>
                <a:pathLst>
                  <a:path w="28" h="16">
                    <a:moveTo>
                      <a:pt x="12" y="0"/>
                    </a:moveTo>
                    <a:lnTo>
                      <a:pt x="12" y="0"/>
                    </a:lnTo>
                    <a:lnTo>
                      <a:pt x="8" y="6"/>
                    </a:lnTo>
                    <a:lnTo>
                      <a:pt x="8" y="6"/>
                    </a:lnTo>
                    <a:lnTo>
                      <a:pt x="4" y="12"/>
                    </a:lnTo>
                    <a:lnTo>
                      <a:pt x="0" y="16"/>
                    </a:lnTo>
                    <a:lnTo>
                      <a:pt x="0" y="16"/>
                    </a:lnTo>
                    <a:lnTo>
                      <a:pt x="28" y="10"/>
                    </a:lnTo>
                    <a:lnTo>
                      <a:pt x="28" y="10"/>
                    </a:lnTo>
                    <a:lnTo>
                      <a:pt x="14" y="2"/>
                    </a:lnTo>
                    <a:lnTo>
                      <a:pt x="14"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3" name="Freeform 229"/>
              <p:cNvSpPr/>
              <p:nvPr/>
            </p:nvSpPr>
            <p:spPr bwMode="auto">
              <a:xfrm>
                <a:off x="2253" y="673"/>
                <a:ext cx="30" cy="16"/>
              </a:xfrm>
              <a:custGeom>
                <a:avLst/>
                <a:gdLst/>
                <a:ahLst/>
                <a:cxnLst>
                  <a:cxn ang="0">
                    <a:pos x="0" y="6"/>
                  </a:cxn>
                  <a:cxn ang="0">
                    <a:pos x="0" y="6"/>
                  </a:cxn>
                  <a:cxn ang="0">
                    <a:pos x="16" y="16"/>
                  </a:cxn>
                  <a:cxn ang="0">
                    <a:pos x="16" y="16"/>
                  </a:cxn>
                  <a:cxn ang="0">
                    <a:pos x="18" y="16"/>
                  </a:cxn>
                  <a:cxn ang="0">
                    <a:pos x="22" y="14"/>
                  </a:cxn>
                  <a:cxn ang="0">
                    <a:pos x="22" y="14"/>
                  </a:cxn>
                  <a:cxn ang="0">
                    <a:pos x="30" y="12"/>
                  </a:cxn>
                  <a:cxn ang="0">
                    <a:pos x="30" y="12"/>
                  </a:cxn>
                  <a:cxn ang="0">
                    <a:pos x="26" y="10"/>
                  </a:cxn>
                  <a:cxn ang="0">
                    <a:pos x="26" y="10"/>
                  </a:cxn>
                  <a:cxn ang="0">
                    <a:pos x="16" y="4"/>
                  </a:cxn>
                  <a:cxn ang="0">
                    <a:pos x="16" y="4"/>
                  </a:cxn>
                  <a:cxn ang="0">
                    <a:pos x="8" y="0"/>
                  </a:cxn>
                  <a:cxn ang="0">
                    <a:pos x="8" y="0"/>
                  </a:cxn>
                  <a:cxn ang="0">
                    <a:pos x="4" y="2"/>
                  </a:cxn>
                  <a:cxn ang="0">
                    <a:pos x="0" y="6"/>
                  </a:cxn>
                  <a:cxn ang="0">
                    <a:pos x="0" y="6"/>
                  </a:cxn>
                </a:cxnLst>
                <a:rect l="0" t="0" r="r" b="b"/>
                <a:pathLst>
                  <a:path w="30" h="16">
                    <a:moveTo>
                      <a:pt x="0" y="6"/>
                    </a:moveTo>
                    <a:lnTo>
                      <a:pt x="0" y="6"/>
                    </a:lnTo>
                    <a:lnTo>
                      <a:pt x="16" y="16"/>
                    </a:lnTo>
                    <a:lnTo>
                      <a:pt x="16" y="16"/>
                    </a:lnTo>
                    <a:lnTo>
                      <a:pt x="18" y="16"/>
                    </a:lnTo>
                    <a:lnTo>
                      <a:pt x="22" y="14"/>
                    </a:lnTo>
                    <a:lnTo>
                      <a:pt x="22" y="14"/>
                    </a:lnTo>
                    <a:lnTo>
                      <a:pt x="30" y="12"/>
                    </a:lnTo>
                    <a:lnTo>
                      <a:pt x="30" y="12"/>
                    </a:lnTo>
                    <a:lnTo>
                      <a:pt x="26" y="10"/>
                    </a:lnTo>
                    <a:lnTo>
                      <a:pt x="26" y="10"/>
                    </a:lnTo>
                    <a:lnTo>
                      <a:pt x="16" y="4"/>
                    </a:lnTo>
                    <a:lnTo>
                      <a:pt x="16" y="4"/>
                    </a:lnTo>
                    <a:lnTo>
                      <a:pt x="8" y="0"/>
                    </a:lnTo>
                    <a:lnTo>
                      <a:pt x="8" y="0"/>
                    </a:lnTo>
                    <a:lnTo>
                      <a:pt x="4"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4" name="Freeform 230"/>
              <p:cNvSpPr/>
              <p:nvPr/>
            </p:nvSpPr>
            <p:spPr bwMode="auto">
              <a:xfrm>
                <a:off x="2265" y="665"/>
                <a:ext cx="38" cy="20"/>
              </a:xfrm>
              <a:custGeom>
                <a:avLst/>
                <a:gdLst/>
                <a:ahLst/>
                <a:cxnLst>
                  <a:cxn ang="0">
                    <a:pos x="0" y="4"/>
                  </a:cxn>
                  <a:cxn ang="0">
                    <a:pos x="0" y="4"/>
                  </a:cxn>
                  <a:cxn ang="0">
                    <a:pos x="20" y="18"/>
                  </a:cxn>
                  <a:cxn ang="0">
                    <a:pos x="20" y="18"/>
                  </a:cxn>
                  <a:cxn ang="0">
                    <a:pos x="22" y="20"/>
                  </a:cxn>
                  <a:cxn ang="0">
                    <a:pos x="26" y="20"/>
                  </a:cxn>
                  <a:cxn ang="0">
                    <a:pos x="26" y="20"/>
                  </a:cxn>
                  <a:cxn ang="0">
                    <a:pos x="38" y="16"/>
                  </a:cxn>
                  <a:cxn ang="0">
                    <a:pos x="38" y="16"/>
                  </a:cxn>
                  <a:cxn ang="0">
                    <a:pos x="20" y="6"/>
                  </a:cxn>
                  <a:cxn ang="0">
                    <a:pos x="20" y="6"/>
                  </a:cxn>
                  <a:cxn ang="0">
                    <a:pos x="12" y="0"/>
                  </a:cxn>
                  <a:cxn ang="0">
                    <a:pos x="12" y="0"/>
                  </a:cxn>
                  <a:cxn ang="0">
                    <a:pos x="8" y="0"/>
                  </a:cxn>
                  <a:cxn ang="0">
                    <a:pos x="6" y="2"/>
                  </a:cxn>
                  <a:cxn ang="0">
                    <a:pos x="0" y="4"/>
                  </a:cxn>
                  <a:cxn ang="0">
                    <a:pos x="0" y="4"/>
                  </a:cxn>
                </a:cxnLst>
                <a:rect l="0" t="0" r="r" b="b"/>
                <a:pathLst>
                  <a:path w="38" h="20">
                    <a:moveTo>
                      <a:pt x="0" y="4"/>
                    </a:moveTo>
                    <a:lnTo>
                      <a:pt x="0" y="4"/>
                    </a:lnTo>
                    <a:lnTo>
                      <a:pt x="20" y="18"/>
                    </a:lnTo>
                    <a:lnTo>
                      <a:pt x="20" y="18"/>
                    </a:lnTo>
                    <a:lnTo>
                      <a:pt x="22" y="20"/>
                    </a:lnTo>
                    <a:lnTo>
                      <a:pt x="26" y="20"/>
                    </a:lnTo>
                    <a:lnTo>
                      <a:pt x="26" y="20"/>
                    </a:lnTo>
                    <a:lnTo>
                      <a:pt x="38" y="16"/>
                    </a:lnTo>
                    <a:lnTo>
                      <a:pt x="38" y="16"/>
                    </a:lnTo>
                    <a:lnTo>
                      <a:pt x="20" y="6"/>
                    </a:lnTo>
                    <a:lnTo>
                      <a:pt x="20" y="6"/>
                    </a:lnTo>
                    <a:lnTo>
                      <a:pt x="12" y="0"/>
                    </a:lnTo>
                    <a:lnTo>
                      <a:pt x="12" y="0"/>
                    </a:lnTo>
                    <a:lnTo>
                      <a:pt x="8" y="0"/>
                    </a:lnTo>
                    <a:lnTo>
                      <a:pt x="6"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5" name="Freeform 231"/>
              <p:cNvSpPr/>
              <p:nvPr/>
            </p:nvSpPr>
            <p:spPr bwMode="auto">
              <a:xfrm>
                <a:off x="2279" y="663"/>
                <a:ext cx="38" cy="18"/>
              </a:xfrm>
              <a:custGeom>
                <a:avLst/>
                <a:gdLst/>
                <a:ahLst/>
                <a:cxnLst>
                  <a:cxn ang="0">
                    <a:pos x="0" y="0"/>
                  </a:cxn>
                  <a:cxn ang="0">
                    <a:pos x="0" y="0"/>
                  </a:cxn>
                  <a:cxn ang="0">
                    <a:pos x="22" y="14"/>
                  </a:cxn>
                  <a:cxn ang="0">
                    <a:pos x="22" y="14"/>
                  </a:cxn>
                  <a:cxn ang="0">
                    <a:pos x="24" y="16"/>
                  </a:cxn>
                  <a:cxn ang="0">
                    <a:pos x="28" y="18"/>
                  </a:cxn>
                  <a:cxn ang="0">
                    <a:pos x="28" y="18"/>
                  </a:cxn>
                  <a:cxn ang="0">
                    <a:pos x="38" y="14"/>
                  </a:cxn>
                  <a:cxn ang="0">
                    <a:pos x="38" y="14"/>
                  </a:cxn>
                  <a:cxn ang="0">
                    <a:pos x="32" y="6"/>
                  </a:cxn>
                  <a:cxn ang="0">
                    <a:pos x="22" y="2"/>
                  </a:cxn>
                  <a:cxn ang="0">
                    <a:pos x="12" y="0"/>
                  </a:cxn>
                  <a:cxn ang="0">
                    <a:pos x="0" y="0"/>
                  </a:cxn>
                  <a:cxn ang="0">
                    <a:pos x="0" y="0"/>
                  </a:cxn>
                </a:cxnLst>
                <a:rect l="0" t="0" r="r" b="b"/>
                <a:pathLst>
                  <a:path w="38" h="18">
                    <a:moveTo>
                      <a:pt x="0" y="0"/>
                    </a:moveTo>
                    <a:lnTo>
                      <a:pt x="0" y="0"/>
                    </a:lnTo>
                    <a:lnTo>
                      <a:pt x="22" y="14"/>
                    </a:lnTo>
                    <a:lnTo>
                      <a:pt x="22" y="14"/>
                    </a:lnTo>
                    <a:lnTo>
                      <a:pt x="24" y="16"/>
                    </a:lnTo>
                    <a:lnTo>
                      <a:pt x="28" y="18"/>
                    </a:lnTo>
                    <a:lnTo>
                      <a:pt x="28" y="18"/>
                    </a:lnTo>
                    <a:lnTo>
                      <a:pt x="38" y="14"/>
                    </a:lnTo>
                    <a:lnTo>
                      <a:pt x="38" y="14"/>
                    </a:lnTo>
                    <a:lnTo>
                      <a:pt x="32" y="6"/>
                    </a:lnTo>
                    <a:lnTo>
                      <a:pt x="22" y="2"/>
                    </a:lnTo>
                    <a:lnTo>
                      <a:pt x="12" y="0"/>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6" name="Freeform 232"/>
              <p:cNvSpPr/>
              <p:nvPr/>
            </p:nvSpPr>
            <p:spPr bwMode="auto">
              <a:xfrm>
                <a:off x="2237" y="695"/>
                <a:ext cx="28" cy="14"/>
              </a:xfrm>
              <a:custGeom>
                <a:avLst/>
                <a:gdLst/>
                <a:ahLst/>
                <a:cxnLst>
                  <a:cxn ang="0">
                    <a:pos x="20" y="12"/>
                  </a:cxn>
                  <a:cxn ang="0">
                    <a:pos x="20" y="12"/>
                  </a:cxn>
                  <a:cxn ang="0">
                    <a:pos x="28" y="0"/>
                  </a:cxn>
                  <a:cxn ang="0">
                    <a:pos x="28" y="0"/>
                  </a:cxn>
                  <a:cxn ang="0">
                    <a:pos x="0" y="6"/>
                  </a:cxn>
                  <a:cxn ang="0">
                    <a:pos x="0" y="6"/>
                  </a:cxn>
                  <a:cxn ang="0">
                    <a:pos x="6" y="8"/>
                  </a:cxn>
                  <a:cxn ang="0">
                    <a:pos x="12" y="10"/>
                  </a:cxn>
                  <a:cxn ang="0">
                    <a:pos x="12" y="10"/>
                  </a:cxn>
                  <a:cxn ang="0">
                    <a:pos x="18" y="14"/>
                  </a:cxn>
                  <a:cxn ang="0">
                    <a:pos x="18" y="14"/>
                  </a:cxn>
                  <a:cxn ang="0">
                    <a:pos x="20" y="12"/>
                  </a:cxn>
                  <a:cxn ang="0">
                    <a:pos x="20" y="12"/>
                  </a:cxn>
                </a:cxnLst>
                <a:rect l="0" t="0" r="r" b="b"/>
                <a:pathLst>
                  <a:path w="28" h="14">
                    <a:moveTo>
                      <a:pt x="20" y="12"/>
                    </a:moveTo>
                    <a:lnTo>
                      <a:pt x="20" y="12"/>
                    </a:lnTo>
                    <a:lnTo>
                      <a:pt x="28" y="0"/>
                    </a:lnTo>
                    <a:lnTo>
                      <a:pt x="28" y="0"/>
                    </a:lnTo>
                    <a:lnTo>
                      <a:pt x="0" y="6"/>
                    </a:lnTo>
                    <a:lnTo>
                      <a:pt x="0" y="6"/>
                    </a:lnTo>
                    <a:lnTo>
                      <a:pt x="6" y="8"/>
                    </a:lnTo>
                    <a:lnTo>
                      <a:pt x="12" y="10"/>
                    </a:lnTo>
                    <a:lnTo>
                      <a:pt x="12" y="10"/>
                    </a:lnTo>
                    <a:lnTo>
                      <a:pt x="18" y="14"/>
                    </a:lnTo>
                    <a:lnTo>
                      <a:pt x="18" y="14"/>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7" name="Freeform 233"/>
              <p:cNvSpPr/>
              <p:nvPr/>
            </p:nvSpPr>
            <p:spPr bwMode="auto">
              <a:xfrm>
                <a:off x="2259" y="691"/>
                <a:ext cx="26" cy="22"/>
              </a:xfrm>
              <a:custGeom>
                <a:avLst/>
                <a:gdLst/>
                <a:ahLst/>
                <a:cxnLst>
                  <a:cxn ang="0">
                    <a:pos x="10" y="22"/>
                  </a:cxn>
                  <a:cxn ang="0">
                    <a:pos x="10" y="22"/>
                  </a:cxn>
                  <a:cxn ang="0">
                    <a:pos x="16" y="14"/>
                  </a:cxn>
                  <a:cxn ang="0">
                    <a:pos x="16" y="14"/>
                  </a:cxn>
                  <a:cxn ang="0">
                    <a:pos x="22" y="4"/>
                  </a:cxn>
                  <a:cxn ang="0">
                    <a:pos x="22" y="4"/>
                  </a:cxn>
                  <a:cxn ang="0">
                    <a:pos x="26" y="0"/>
                  </a:cxn>
                  <a:cxn ang="0">
                    <a:pos x="26" y="0"/>
                  </a:cxn>
                  <a:cxn ang="0">
                    <a:pos x="18" y="2"/>
                  </a:cxn>
                  <a:cxn ang="0">
                    <a:pos x="18" y="2"/>
                  </a:cxn>
                  <a:cxn ang="0">
                    <a:pos x="14" y="2"/>
                  </a:cxn>
                  <a:cxn ang="0">
                    <a:pos x="10" y="4"/>
                  </a:cxn>
                  <a:cxn ang="0">
                    <a:pos x="10" y="4"/>
                  </a:cxn>
                  <a:cxn ang="0">
                    <a:pos x="0" y="18"/>
                  </a:cxn>
                  <a:cxn ang="0">
                    <a:pos x="0" y="18"/>
                  </a:cxn>
                  <a:cxn ang="0">
                    <a:pos x="6" y="20"/>
                  </a:cxn>
                  <a:cxn ang="0">
                    <a:pos x="10" y="22"/>
                  </a:cxn>
                  <a:cxn ang="0">
                    <a:pos x="10" y="22"/>
                  </a:cxn>
                </a:cxnLst>
                <a:rect l="0" t="0" r="r" b="b"/>
                <a:pathLst>
                  <a:path w="26" h="22">
                    <a:moveTo>
                      <a:pt x="10" y="22"/>
                    </a:moveTo>
                    <a:lnTo>
                      <a:pt x="10" y="22"/>
                    </a:lnTo>
                    <a:lnTo>
                      <a:pt x="16" y="14"/>
                    </a:lnTo>
                    <a:lnTo>
                      <a:pt x="16" y="14"/>
                    </a:lnTo>
                    <a:lnTo>
                      <a:pt x="22" y="4"/>
                    </a:lnTo>
                    <a:lnTo>
                      <a:pt x="22" y="4"/>
                    </a:lnTo>
                    <a:lnTo>
                      <a:pt x="26" y="0"/>
                    </a:lnTo>
                    <a:lnTo>
                      <a:pt x="26" y="0"/>
                    </a:lnTo>
                    <a:lnTo>
                      <a:pt x="18" y="2"/>
                    </a:lnTo>
                    <a:lnTo>
                      <a:pt x="18" y="2"/>
                    </a:lnTo>
                    <a:lnTo>
                      <a:pt x="14" y="2"/>
                    </a:lnTo>
                    <a:lnTo>
                      <a:pt x="10" y="4"/>
                    </a:lnTo>
                    <a:lnTo>
                      <a:pt x="10" y="4"/>
                    </a:lnTo>
                    <a:lnTo>
                      <a:pt x="0" y="18"/>
                    </a:lnTo>
                    <a:lnTo>
                      <a:pt x="0" y="18"/>
                    </a:lnTo>
                    <a:lnTo>
                      <a:pt x="6" y="20"/>
                    </a:lnTo>
                    <a:lnTo>
                      <a:pt x="10" y="22"/>
                    </a:lnTo>
                    <a:lnTo>
                      <a:pt x="1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8" name="Freeform 234"/>
              <p:cNvSpPr/>
              <p:nvPr/>
            </p:nvSpPr>
            <p:spPr bwMode="auto">
              <a:xfrm>
                <a:off x="2273" y="687"/>
                <a:ext cx="30" cy="28"/>
              </a:xfrm>
              <a:custGeom>
                <a:avLst/>
                <a:gdLst/>
                <a:ahLst/>
                <a:cxnLst>
                  <a:cxn ang="0">
                    <a:pos x="12" y="26"/>
                  </a:cxn>
                  <a:cxn ang="0">
                    <a:pos x="12" y="26"/>
                  </a:cxn>
                  <a:cxn ang="0">
                    <a:pos x="18" y="18"/>
                  </a:cxn>
                  <a:cxn ang="0">
                    <a:pos x="18" y="18"/>
                  </a:cxn>
                  <a:cxn ang="0">
                    <a:pos x="30" y="0"/>
                  </a:cxn>
                  <a:cxn ang="0">
                    <a:pos x="30" y="0"/>
                  </a:cxn>
                  <a:cxn ang="0">
                    <a:pos x="18" y="2"/>
                  </a:cxn>
                  <a:cxn ang="0">
                    <a:pos x="18" y="2"/>
                  </a:cxn>
                  <a:cxn ang="0">
                    <a:pos x="16" y="4"/>
                  </a:cxn>
                  <a:cxn ang="0">
                    <a:pos x="14" y="8"/>
                  </a:cxn>
                  <a:cxn ang="0">
                    <a:pos x="14" y="8"/>
                  </a:cxn>
                  <a:cxn ang="0">
                    <a:pos x="0" y="26"/>
                  </a:cxn>
                  <a:cxn ang="0">
                    <a:pos x="0" y="26"/>
                  </a:cxn>
                  <a:cxn ang="0">
                    <a:pos x="8" y="28"/>
                  </a:cxn>
                  <a:cxn ang="0">
                    <a:pos x="10" y="28"/>
                  </a:cxn>
                  <a:cxn ang="0">
                    <a:pos x="12" y="26"/>
                  </a:cxn>
                  <a:cxn ang="0">
                    <a:pos x="12" y="26"/>
                  </a:cxn>
                </a:cxnLst>
                <a:rect l="0" t="0" r="r" b="b"/>
                <a:pathLst>
                  <a:path w="30" h="28">
                    <a:moveTo>
                      <a:pt x="12" y="26"/>
                    </a:moveTo>
                    <a:lnTo>
                      <a:pt x="12" y="26"/>
                    </a:lnTo>
                    <a:lnTo>
                      <a:pt x="18" y="18"/>
                    </a:lnTo>
                    <a:lnTo>
                      <a:pt x="18" y="18"/>
                    </a:lnTo>
                    <a:lnTo>
                      <a:pt x="30" y="0"/>
                    </a:lnTo>
                    <a:lnTo>
                      <a:pt x="30" y="0"/>
                    </a:lnTo>
                    <a:lnTo>
                      <a:pt x="18" y="2"/>
                    </a:lnTo>
                    <a:lnTo>
                      <a:pt x="18" y="2"/>
                    </a:lnTo>
                    <a:lnTo>
                      <a:pt x="16" y="4"/>
                    </a:lnTo>
                    <a:lnTo>
                      <a:pt x="14" y="8"/>
                    </a:lnTo>
                    <a:lnTo>
                      <a:pt x="14" y="8"/>
                    </a:lnTo>
                    <a:lnTo>
                      <a:pt x="0" y="26"/>
                    </a:lnTo>
                    <a:lnTo>
                      <a:pt x="0" y="26"/>
                    </a:lnTo>
                    <a:lnTo>
                      <a:pt x="8" y="28"/>
                    </a:lnTo>
                    <a:lnTo>
                      <a:pt x="10" y="28"/>
                    </a:lnTo>
                    <a:lnTo>
                      <a:pt x="12" y="26"/>
                    </a:lnTo>
                    <a:lnTo>
                      <a:pt x="1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9" name="Freeform 235"/>
              <p:cNvSpPr/>
              <p:nvPr/>
            </p:nvSpPr>
            <p:spPr bwMode="auto">
              <a:xfrm>
                <a:off x="2289" y="685"/>
                <a:ext cx="30" cy="28"/>
              </a:xfrm>
              <a:custGeom>
                <a:avLst/>
                <a:gdLst/>
                <a:ahLst/>
                <a:cxnLst>
                  <a:cxn ang="0">
                    <a:pos x="14" y="8"/>
                  </a:cxn>
                  <a:cxn ang="0">
                    <a:pos x="14" y="8"/>
                  </a:cxn>
                  <a:cxn ang="0">
                    <a:pos x="0" y="28"/>
                  </a:cxn>
                  <a:cxn ang="0">
                    <a:pos x="0" y="28"/>
                  </a:cxn>
                  <a:cxn ang="0">
                    <a:pos x="12" y="24"/>
                  </a:cxn>
                  <a:cxn ang="0">
                    <a:pos x="20" y="18"/>
                  </a:cxn>
                  <a:cxn ang="0">
                    <a:pos x="26" y="10"/>
                  </a:cxn>
                  <a:cxn ang="0">
                    <a:pos x="30" y="0"/>
                  </a:cxn>
                  <a:cxn ang="0">
                    <a:pos x="30" y="0"/>
                  </a:cxn>
                  <a:cxn ang="0">
                    <a:pos x="20" y="2"/>
                  </a:cxn>
                  <a:cxn ang="0">
                    <a:pos x="20" y="2"/>
                  </a:cxn>
                  <a:cxn ang="0">
                    <a:pos x="16" y="4"/>
                  </a:cxn>
                  <a:cxn ang="0">
                    <a:pos x="14" y="8"/>
                  </a:cxn>
                  <a:cxn ang="0">
                    <a:pos x="14" y="8"/>
                  </a:cxn>
                </a:cxnLst>
                <a:rect l="0" t="0" r="r" b="b"/>
                <a:pathLst>
                  <a:path w="30" h="28">
                    <a:moveTo>
                      <a:pt x="14" y="8"/>
                    </a:moveTo>
                    <a:lnTo>
                      <a:pt x="14" y="8"/>
                    </a:lnTo>
                    <a:lnTo>
                      <a:pt x="0" y="28"/>
                    </a:lnTo>
                    <a:lnTo>
                      <a:pt x="0" y="28"/>
                    </a:lnTo>
                    <a:lnTo>
                      <a:pt x="12" y="24"/>
                    </a:lnTo>
                    <a:lnTo>
                      <a:pt x="20" y="18"/>
                    </a:lnTo>
                    <a:lnTo>
                      <a:pt x="26" y="10"/>
                    </a:lnTo>
                    <a:lnTo>
                      <a:pt x="30" y="0"/>
                    </a:lnTo>
                    <a:lnTo>
                      <a:pt x="30" y="0"/>
                    </a:lnTo>
                    <a:lnTo>
                      <a:pt x="20" y="2"/>
                    </a:lnTo>
                    <a:lnTo>
                      <a:pt x="20" y="2"/>
                    </a:lnTo>
                    <a:lnTo>
                      <a:pt x="16" y="4"/>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0" name="Freeform 236"/>
              <p:cNvSpPr/>
              <p:nvPr/>
            </p:nvSpPr>
            <p:spPr bwMode="auto">
              <a:xfrm>
                <a:off x="2073" y="813"/>
                <a:ext cx="24" cy="18"/>
              </a:xfrm>
              <a:custGeom>
                <a:avLst/>
                <a:gdLst/>
                <a:ahLst/>
                <a:cxnLst>
                  <a:cxn ang="0">
                    <a:pos x="8" y="0"/>
                  </a:cxn>
                  <a:cxn ang="0">
                    <a:pos x="8" y="0"/>
                  </a:cxn>
                  <a:cxn ang="0">
                    <a:pos x="4" y="6"/>
                  </a:cxn>
                  <a:cxn ang="0">
                    <a:pos x="4" y="6"/>
                  </a:cxn>
                  <a:cxn ang="0">
                    <a:pos x="2" y="12"/>
                  </a:cxn>
                  <a:cxn ang="0">
                    <a:pos x="0" y="18"/>
                  </a:cxn>
                  <a:cxn ang="0">
                    <a:pos x="0" y="18"/>
                  </a:cxn>
                  <a:cxn ang="0">
                    <a:pos x="24" y="4"/>
                  </a:cxn>
                  <a:cxn ang="0">
                    <a:pos x="24" y="4"/>
                  </a:cxn>
                  <a:cxn ang="0">
                    <a:pos x="10" y="0"/>
                  </a:cxn>
                  <a:cxn ang="0">
                    <a:pos x="10" y="0"/>
                  </a:cxn>
                  <a:cxn ang="0">
                    <a:pos x="8" y="0"/>
                  </a:cxn>
                  <a:cxn ang="0">
                    <a:pos x="8" y="0"/>
                  </a:cxn>
                </a:cxnLst>
                <a:rect l="0" t="0" r="r" b="b"/>
                <a:pathLst>
                  <a:path w="24" h="18">
                    <a:moveTo>
                      <a:pt x="8" y="0"/>
                    </a:moveTo>
                    <a:lnTo>
                      <a:pt x="8" y="0"/>
                    </a:lnTo>
                    <a:lnTo>
                      <a:pt x="4" y="6"/>
                    </a:lnTo>
                    <a:lnTo>
                      <a:pt x="4" y="6"/>
                    </a:lnTo>
                    <a:lnTo>
                      <a:pt x="2" y="12"/>
                    </a:lnTo>
                    <a:lnTo>
                      <a:pt x="0" y="18"/>
                    </a:lnTo>
                    <a:lnTo>
                      <a:pt x="0" y="18"/>
                    </a:lnTo>
                    <a:lnTo>
                      <a:pt x="24" y="4"/>
                    </a:lnTo>
                    <a:lnTo>
                      <a:pt x="24" y="4"/>
                    </a:lnTo>
                    <a:lnTo>
                      <a:pt x="10" y="0"/>
                    </a:lnTo>
                    <a:lnTo>
                      <a:pt x="10"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1" name="Freeform 237"/>
              <p:cNvSpPr/>
              <p:nvPr/>
            </p:nvSpPr>
            <p:spPr bwMode="auto">
              <a:xfrm>
                <a:off x="2083" y="801"/>
                <a:ext cx="30" cy="14"/>
              </a:xfrm>
              <a:custGeom>
                <a:avLst/>
                <a:gdLst/>
                <a:ahLst/>
                <a:cxnLst>
                  <a:cxn ang="0">
                    <a:pos x="24" y="10"/>
                  </a:cxn>
                  <a:cxn ang="0">
                    <a:pos x="24" y="10"/>
                  </a:cxn>
                  <a:cxn ang="0">
                    <a:pos x="30" y="6"/>
                  </a:cxn>
                  <a:cxn ang="0">
                    <a:pos x="30" y="6"/>
                  </a:cxn>
                  <a:cxn ang="0">
                    <a:pos x="26" y="4"/>
                  </a:cxn>
                  <a:cxn ang="0">
                    <a:pos x="26" y="4"/>
                  </a:cxn>
                  <a:cxn ang="0">
                    <a:pos x="14" y="2"/>
                  </a:cxn>
                  <a:cxn ang="0">
                    <a:pos x="14" y="2"/>
                  </a:cxn>
                  <a:cxn ang="0">
                    <a:pos x="6" y="0"/>
                  </a:cxn>
                  <a:cxn ang="0">
                    <a:pos x="6" y="0"/>
                  </a:cxn>
                  <a:cxn ang="0">
                    <a:pos x="4" y="0"/>
                  </a:cxn>
                  <a:cxn ang="0">
                    <a:pos x="2" y="4"/>
                  </a:cxn>
                  <a:cxn ang="0">
                    <a:pos x="0" y="10"/>
                  </a:cxn>
                  <a:cxn ang="0">
                    <a:pos x="0" y="10"/>
                  </a:cxn>
                  <a:cxn ang="0">
                    <a:pos x="18" y="14"/>
                  </a:cxn>
                  <a:cxn ang="0">
                    <a:pos x="18" y="14"/>
                  </a:cxn>
                  <a:cxn ang="0">
                    <a:pos x="20" y="12"/>
                  </a:cxn>
                  <a:cxn ang="0">
                    <a:pos x="24" y="10"/>
                  </a:cxn>
                  <a:cxn ang="0">
                    <a:pos x="24" y="10"/>
                  </a:cxn>
                </a:cxnLst>
                <a:rect l="0" t="0" r="r" b="b"/>
                <a:pathLst>
                  <a:path w="30" h="14">
                    <a:moveTo>
                      <a:pt x="24" y="10"/>
                    </a:moveTo>
                    <a:lnTo>
                      <a:pt x="24" y="10"/>
                    </a:lnTo>
                    <a:lnTo>
                      <a:pt x="30" y="6"/>
                    </a:lnTo>
                    <a:lnTo>
                      <a:pt x="30" y="6"/>
                    </a:lnTo>
                    <a:lnTo>
                      <a:pt x="26" y="4"/>
                    </a:lnTo>
                    <a:lnTo>
                      <a:pt x="26" y="4"/>
                    </a:lnTo>
                    <a:lnTo>
                      <a:pt x="14" y="2"/>
                    </a:lnTo>
                    <a:lnTo>
                      <a:pt x="14" y="2"/>
                    </a:lnTo>
                    <a:lnTo>
                      <a:pt x="6" y="0"/>
                    </a:lnTo>
                    <a:lnTo>
                      <a:pt x="6" y="0"/>
                    </a:lnTo>
                    <a:lnTo>
                      <a:pt x="4" y="0"/>
                    </a:lnTo>
                    <a:lnTo>
                      <a:pt x="2" y="4"/>
                    </a:lnTo>
                    <a:lnTo>
                      <a:pt x="0" y="10"/>
                    </a:lnTo>
                    <a:lnTo>
                      <a:pt x="0" y="10"/>
                    </a:lnTo>
                    <a:lnTo>
                      <a:pt x="18" y="14"/>
                    </a:lnTo>
                    <a:lnTo>
                      <a:pt x="18" y="14"/>
                    </a:lnTo>
                    <a:lnTo>
                      <a:pt x="20" y="12"/>
                    </a:lnTo>
                    <a:lnTo>
                      <a:pt x="24" y="10"/>
                    </a:lnTo>
                    <a:lnTo>
                      <a:pt x="2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2" name="Freeform 238"/>
              <p:cNvSpPr/>
              <p:nvPr/>
            </p:nvSpPr>
            <p:spPr bwMode="auto">
              <a:xfrm>
                <a:off x="2091" y="789"/>
                <a:ext cx="38" cy="14"/>
              </a:xfrm>
              <a:custGeom>
                <a:avLst/>
                <a:gdLst/>
                <a:ahLst/>
                <a:cxnLst>
                  <a:cxn ang="0">
                    <a:pos x="30" y="14"/>
                  </a:cxn>
                  <a:cxn ang="0">
                    <a:pos x="30" y="14"/>
                  </a:cxn>
                  <a:cxn ang="0">
                    <a:pos x="38" y="8"/>
                  </a:cxn>
                  <a:cxn ang="0">
                    <a:pos x="38" y="8"/>
                  </a:cxn>
                  <a:cxn ang="0">
                    <a:pos x="20" y="4"/>
                  </a:cxn>
                  <a:cxn ang="0">
                    <a:pos x="20" y="4"/>
                  </a:cxn>
                  <a:cxn ang="0">
                    <a:pos x="10" y="0"/>
                  </a:cxn>
                  <a:cxn ang="0">
                    <a:pos x="10" y="0"/>
                  </a:cxn>
                  <a:cxn ang="0">
                    <a:pos x="6" y="2"/>
                  </a:cxn>
                  <a:cxn ang="0">
                    <a:pos x="4" y="4"/>
                  </a:cxn>
                  <a:cxn ang="0">
                    <a:pos x="0" y="8"/>
                  </a:cxn>
                  <a:cxn ang="0">
                    <a:pos x="0" y="8"/>
                  </a:cxn>
                  <a:cxn ang="0">
                    <a:pos x="22" y="14"/>
                  </a:cxn>
                  <a:cxn ang="0">
                    <a:pos x="22" y="14"/>
                  </a:cxn>
                  <a:cxn ang="0">
                    <a:pos x="26" y="14"/>
                  </a:cxn>
                  <a:cxn ang="0">
                    <a:pos x="30" y="14"/>
                  </a:cxn>
                  <a:cxn ang="0">
                    <a:pos x="30" y="14"/>
                  </a:cxn>
                </a:cxnLst>
                <a:rect l="0" t="0" r="r" b="b"/>
                <a:pathLst>
                  <a:path w="38" h="14">
                    <a:moveTo>
                      <a:pt x="30" y="14"/>
                    </a:moveTo>
                    <a:lnTo>
                      <a:pt x="30" y="14"/>
                    </a:lnTo>
                    <a:lnTo>
                      <a:pt x="38" y="8"/>
                    </a:lnTo>
                    <a:lnTo>
                      <a:pt x="38" y="8"/>
                    </a:lnTo>
                    <a:lnTo>
                      <a:pt x="20" y="4"/>
                    </a:lnTo>
                    <a:lnTo>
                      <a:pt x="20" y="4"/>
                    </a:lnTo>
                    <a:lnTo>
                      <a:pt x="10" y="0"/>
                    </a:lnTo>
                    <a:lnTo>
                      <a:pt x="10" y="0"/>
                    </a:lnTo>
                    <a:lnTo>
                      <a:pt x="6" y="2"/>
                    </a:lnTo>
                    <a:lnTo>
                      <a:pt x="4" y="4"/>
                    </a:lnTo>
                    <a:lnTo>
                      <a:pt x="0" y="8"/>
                    </a:lnTo>
                    <a:lnTo>
                      <a:pt x="0" y="8"/>
                    </a:lnTo>
                    <a:lnTo>
                      <a:pt x="22" y="14"/>
                    </a:lnTo>
                    <a:lnTo>
                      <a:pt x="22" y="14"/>
                    </a:lnTo>
                    <a:lnTo>
                      <a:pt x="26" y="14"/>
                    </a:lnTo>
                    <a:lnTo>
                      <a:pt x="30" y="14"/>
                    </a:lnTo>
                    <a:lnTo>
                      <a:pt x="3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3" name="Freeform 239"/>
              <p:cNvSpPr/>
              <p:nvPr/>
            </p:nvSpPr>
            <p:spPr bwMode="auto">
              <a:xfrm>
                <a:off x="2103" y="781"/>
                <a:ext cx="40" cy="14"/>
              </a:xfrm>
              <a:custGeom>
                <a:avLst/>
                <a:gdLst/>
                <a:ahLst/>
                <a:cxnLst>
                  <a:cxn ang="0">
                    <a:pos x="0" y="6"/>
                  </a:cxn>
                  <a:cxn ang="0">
                    <a:pos x="0" y="6"/>
                  </a:cxn>
                  <a:cxn ang="0">
                    <a:pos x="24" y="12"/>
                  </a:cxn>
                  <a:cxn ang="0">
                    <a:pos x="24" y="12"/>
                  </a:cxn>
                  <a:cxn ang="0">
                    <a:pos x="28" y="12"/>
                  </a:cxn>
                  <a:cxn ang="0">
                    <a:pos x="32" y="14"/>
                  </a:cxn>
                  <a:cxn ang="0">
                    <a:pos x="32" y="14"/>
                  </a:cxn>
                  <a:cxn ang="0">
                    <a:pos x="40" y="8"/>
                  </a:cxn>
                  <a:cxn ang="0">
                    <a:pos x="40" y="8"/>
                  </a:cxn>
                  <a:cxn ang="0">
                    <a:pos x="32" y="2"/>
                  </a:cxn>
                  <a:cxn ang="0">
                    <a:pos x="20" y="0"/>
                  </a:cxn>
                  <a:cxn ang="0">
                    <a:pos x="10" y="2"/>
                  </a:cxn>
                  <a:cxn ang="0">
                    <a:pos x="0" y="6"/>
                  </a:cxn>
                  <a:cxn ang="0">
                    <a:pos x="0" y="6"/>
                  </a:cxn>
                </a:cxnLst>
                <a:rect l="0" t="0" r="r" b="b"/>
                <a:pathLst>
                  <a:path w="40" h="14">
                    <a:moveTo>
                      <a:pt x="0" y="6"/>
                    </a:moveTo>
                    <a:lnTo>
                      <a:pt x="0" y="6"/>
                    </a:lnTo>
                    <a:lnTo>
                      <a:pt x="24" y="12"/>
                    </a:lnTo>
                    <a:lnTo>
                      <a:pt x="24" y="12"/>
                    </a:lnTo>
                    <a:lnTo>
                      <a:pt x="28" y="12"/>
                    </a:lnTo>
                    <a:lnTo>
                      <a:pt x="32" y="14"/>
                    </a:lnTo>
                    <a:lnTo>
                      <a:pt x="32" y="14"/>
                    </a:lnTo>
                    <a:lnTo>
                      <a:pt x="40" y="8"/>
                    </a:lnTo>
                    <a:lnTo>
                      <a:pt x="40" y="8"/>
                    </a:lnTo>
                    <a:lnTo>
                      <a:pt x="32" y="2"/>
                    </a:lnTo>
                    <a:lnTo>
                      <a:pt x="20" y="0"/>
                    </a:lnTo>
                    <a:lnTo>
                      <a:pt x="10"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4" name="Freeform 240"/>
              <p:cNvSpPr/>
              <p:nvPr/>
            </p:nvSpPr>
            <p:spPr bwMode="auto">
              <a:xfrm>
                <a:off x="2075" y="821"/>
                <a:ext cx="24" cy="16"/>
              </a:xfrm>
              <a:custGeom>
                <a:avLst/>
                <a:gdLst/>
                <a:ahLst/>
                <a:cxnLst>
                  <a:cxn ang="0">
                    <a:pos x="0" y="14"/>
                  </a:cxn>
                  <a:cxn ang="0">
                    <a:pos x="0" y="14"/>
                  </a:cxn>
                  <a:cxn ang="0">
                    <a:pos x="6" y="14"/>
                  </a:cxn>
                  <a:cxn ang="0">
                    <a:pos x="12" y="16"/>
                  </a:cxn>
                  <a:cxn ang="0">
                    <a:pos x="12" y="16"/>
                  </a:cxn>
                  <a:cxn ang="0">
                    <a:pos x="20" y="16"/>
                  </a:cxn>
                  <a:cxn ang="0">
                    <a:pos x="20" y="16"/>
                  </a:cxn>
                  <a:cxn ang="0">
                    <a:pos x="20" y="14"/>
                  </a:cxn>
                  <a:cxn ang="0">
                    <a:pos x="20" y="14"/>
                  </a:cxn>
                  <a:cxn ang="0">
                    <a:pos x="24" y="0"/>
                  </a:cxn>
                  <a:cxn ang="0">
                    <a:pos x="24" y="0"/>
                  </a:cxn>
                  <a:cxn ang="0">
                    <a:pos x="0" y="14"/>
                  </a:cxn>
                  <a:cxn ang="0">
                    <a:pos x="0" y="14"/>
                  </a:cxn>
                </a:cxnLst>
                <a:rect l="0" t="0" r="r" b="b"/>
                <a:pathLst>
                  <a:path w="24" h="16">
                    <a:moveTo>
                      <a:pt x="0" y="14"/>
                    </a:moveTo>
                    <a:lnTo>
                      <a:pt x="0" y="14"/>
                    </a:lnTo>
                    <a:lnTo>
                      <a:pt x="6" y="14"/>
                    </a:lnTo>
                    <a:lnTo>
                      <a:pt x="12" y="16"/>
                    </a:lnTo>
                    <a:lnTo>
                      <a:pt x="12" y="16"/>
                    </a:lnTo>
                    <a:lnTo>
                      <a:pt x="20" y="16"/>
                    </a:lnTo>
                    <a:lnTo>
                      <a:pt x="20" y="16"/>
                    </a:lnTo>
                    <a:lnTo>
                      <a:pt x="20" y="14"/>
                    </a:lnTo>
                    <a:lnTo>
                      <a:pt x="20" y="14"/>
                    </a:lnTo>
                    <a:lnTo>
                      <a:pt x="24" y="0"/>
                    </a:lnTo>
                    <a:lnTo>
                      <a:pt x="24"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5" name="Freeform 241"/>
              <p:cNvSpPr/>
              <p:nvPr/>
            </p:nvSpPr>
            <p:spPr bwMode="auto">
              <a:xfrm>
                <a:off x="2097" y="811"/>
                <a:ext cx="20" cy="26"/>
              </a:xfrm>
              <a:custGeom>
                <a:avLst/>
                <a:gdLst/>
                <a:ahLst/>
                <a:cxnLst>
                  <a:cxn ang="0">
                    <a:pos x="12" y="26"/>
                  </a:cxn>
                  <a:cxn ang="0">
                    <a:pos x="12" y="26"/>
                  </a:cxn>
                  <a:cxn ang="0">
                    <a:pos x="14" y="18"/>
                  </a:cxn>
                  <a:cxn ang="0">
                    <a:pos x="14" y="18"/>
                  </a:cxn>
                  <a:cxn ang="0">
                    <a:pos x="18" y="6"/>
                  </a:cxn>
                  <a:cxn ang="0">
                    <a:pos x="18" y="6"/>
                  </a:cxn>
                  <a:cxn ang="0">
                    <a:pos x="20" y="0"/>
                  </a:cxn>
                  <a:cxn ang="0">
                    <a:pos x="20" y="0"/>
                  </a:cxn>
                  <a:cxn ang="0">
                    <a:pos x="12" y="4"/>
                  </a:cxn>
                  <a:cxn ang="0">
                    <a:pos x="12" y="4"/>
                  </a:cxn>
                  <a:cxn ang="0">
                    <a:pos x="8" y="6"/>
                  </a:cxn>
                  <a:cxn ang="0">
                    <a:pos x="6" y="8"/>
                  </a:cxn>
                  <a:cxn ang="0">
                    <a:pos x="6" y="8"/>
                  </a:cxn>
                  <a:cxn ang="0">
                    <a:pos x="0" y="26"/>
                  </a:cxn>
                  <a:cxn ang="0">
                    <a:pos x="0" y="26"/>
                  </a:cxn>
                  <a:cxn ang="0">
                    <a:pos x="6" y="26"/>
                  </a:cxn>
                  <a:cxn ang="0">
                    <a:pos x="12" y="26"/>
                  </a:cxn>
                  <a:cxn ang="0">
                    <a:pos x="12" y="26"/>
                  </a:cxn>
                </a:cxnLst>
                <a:rect l="0" t="0" r="r" b="b"/>
                <a:pathLst>
                  <a:path w="20" h="26">
                    <a:moveTo>
                      <a:pt x="12" y="26"/>
                    </a:moveTo>
                    <a:lnTo>
                      <a:pt x="12" y="26"/>
                    </a:lnTo>
                    <a:lnTo>
                      <a:pt x="14" y="18"/>
                    </a:lnTo>
                    <a:lnTo>
                      <a:pt x="14" y="18"/>
                    </a:lnTo>
                    <a:lnTo>
                      <a:pt x="18" y="6"/>
                    </a:lnTo>
                    <a:lnTo>
                      <a:pt x="18" y="6"/>
                    </a:lnTo>
                    <a:lnTo>
                      <a:pt x="20" y="0"/>
                    </a:lnTo>
                    <a:lnTo>
                      <a:pt x="20" y="0"/>
                    </a:lnTo>
                    <a:lnTo>
                      <a:pt x="12" y="4"/>
                    </a:lnTo>
                    <a:lnTo>
                      <a:pt x="12" y="4"/>
                    </a:lnTo>
                    <a:lnTo>
                      <a:pt x="8" y="6"/>
                    </a:lnTo>
                    <a:lnTo>
                      <a:pt x="6" y="8"/>
                    </a:lnTo>
                    <a:lnTo>
                      <a:pt x="6" y="8"/>
                    </a:lnTo>
                    <a:lnTo>
                      <a:pt x="0" y="26"/>
                    </a:lnTo>
                    <a:lnTo>
                      <a:pt x="0" y="26"/>
                    </a:lnTo>
                    <a:lnTo>
                      <a:pt x="6" y="26"/>
                    </a:lnTo>
                    <a:lnTo>
                      <a:pt x="12" y="26"/>
                    </a:lnTo>
                    <a:lnTo>
                      <a:pt x="1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6" name="Freeform 242"/>
              <p:cNvSpPr/>
              <p:nvPr/>
            </p:nvSpPr>
            <p:spPr bwMode="auto">
              <a:xfrm>
                <a:off x="2113" y="803"/>
                <a:ext cx="20" cy="32"/>
              </a:xfrm>
              <a:custGeom>
                <a:avLst/>
                <a:gdLst/>
                <a:ahLst/>
                <a:cxnLst>
                  <a:cxn ang="0">
                    <a:pos x="12" y="28"/>
                  </a:cxn>
                  <a:cxn ang="0">
                    <a:pos x="12" y="28"/>
                  </a:cxn>
                  <a:cxn ang="0">
                    <a:pos x="14" y="18"/>
                  </a:cxn>
                  <a:cxn ang="0">
                    <a:pos x="14" y="18"/>
                  </a:cxn>
                  <a:cxn ang="0">
                    <a:pos x="20" y="0"/>
                  </a:cxn>
                  <a:cxn ang="0">
                    <a:pos x="20" y="0"/>
                  </a:cxn>
                  <a:cxn ang="0">
                    <a:pos x="10" y="4"/>
                  </a:cxn>
                  <a:cxn ang="0">
                    <a:pos x="10" y="4"/>
                  </a:cxn>
                  <a:cxn ang="0">
                    <a:pos x="8" y="6"/>
                  </a:cxn>
                  <a:cxn ang="0">
                    <a:pos x="6" y="10"/>
                  </a:cxn>
                  <a:cxn ang="0">
                    <a:pos x="6" y="10"/>
                  </a:cxn>
                  <a:cxn ang="0">
                    <a:pos x="0" y="32"/>
                  </a:cxn>
                  <a:cxn ang="0">
                    <a:pos x="0" y="32"/>
                  </a:cxn>
                  <a:cxn ang="0">
                    <a:pos x="6" y="32"/>
                  </a:cxn>
                  <a:cxn ang="0">
                    <a:pos x="10" y="30"/>
                  </a:cxn>
                  <a:cxn ang="0">
                    <a:pos x="12" y="28"/>
                  </a:cxn>
                  <a:cxn ang="0">
                    <a:pos x="12" y="28"/>
                  </a:cxn>
                </a:cxnLst>
                <a:rect l="0" t="0" r="r" b="b"/>
                <a:pathLst>
                  <a:path w="20" h="32">
                    <a:moveTo>
                      <a:pt x="12" y="28"/>
                    </a:moveTo>
                    <a:lnTo>
                      <a:pt x="12" y="28"/>
                    </a:lnTo>
                    <a:lnTo>
                      <a:pt x="14" y="18"/>
                    </a:lnTo>
                    <a:lnTo>
                      <a:pt x="14" y="18"/>
                    </a:lnTo>
                    <a:lnTo>
                      <a:pt x="20" y="0"/>
                    </a:lnTo>
                    <a:lnTo>
                      <a:pt x="20" y="0"/>
                    </a:lnTo>
                    <a:lnTo>
                      <a:pt x="10" y="4"/>
                    </a:lnTo>
                    <a:lnTo>
                      <a:pt x="10" y="4"/>
                    </a:lnTo>
                    <a:lnTo>
                      <a:pt x="8" y="6"/>
                    </a:lnTo>
                    <a:lnTo>
                      <a:pt x="6" y="10"/>
                    </a:lnTo>
                    <a:lnTo>
                      <a:pt x="6" y="10"/>
                    </a:lnTo>
                    <a:lnTo>
                      <a:pt x="0" y="32"/>
                    </a:lnTo>
                    <a:lnTo>
                      <a:pt x="0" y="32"/>
                    </a:lnTo>
                    <a:lnTo>
                      <a:pt x="6" y="32"/>
                    </a:lnTo>
                    <a:lnTo>
                      <a:pt x="10" y="30"/>
                    </a:lnTo>
                    <a:lnTo>
                      <a:pt x="12" y="28"/>
                    </a:lnTo>
                    <a:lnTo>
                      <a:pt x="1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7" name="Freeform 243"/>
              <p:cNvSpPr/>
              <p:nvPr/>
            </p:nvSpPr>
            <p:spPr bwMode="auto">
              <a:xfrm>
                <a:off x="2129" y="795"/>
                <a:ext cx="18" cy="36"/>
              </a:xfrm>
              <a:custGeom>
                <a:avLst/>
                <a:gdLst/>
                <a:ahLst/>
                <a:cxnLst>
                  <a:cxn ang="0">
                    <a:pos x="18" y="0"/>
                  </a:cxn>
                  <a:cxn ang="0">
                    <a:pos x="18" y="0"/>
                  </a:cxn>
                  <a:cxn ang="0">
                    <a:pos x="8" y="4"/>
                  </a:cxn>
                  <a:cxn ang="0">
                    <a:pos x="8" y="4"/>
                  </a:cxn>
                  <a:cxn ang="0">
                    <a:pos x="8" y="8"/>
                  </a:cxn>
                  <a:cxn ang="0">
                    <a:pos x="6" y="12"/>
                  </a:cxn>
                  <a:cxn ang="0">
                    <a:pos x="6" y="12"/>
                  </a:cxn>
                  <a:cxn ang="0">
                    <a:pos x="0" y="36"/>
                  </a:cxn>
                  <a:cxn ang="0">
                    <a:pos x="0" y="36"/>
                  </a:cxn>
                  <a:cxn ang="0">
                    <a:pos x="8" y="28"/>
                  </a:cxn>
                  <a:cxn ang="0">
                    <a:pos x="14" y="20"/>
                  </a:cxn>
                  <a:cxn ang="0">
                    <a:pos x="18" y="10"/>
                  </a:cxn>
                  <a:cxn ang="0">
                    <a:pos x="18" y="0"/>
                  </a:cxn>
                  <a:cxn ang="0">
                    <a:pos x="18" y="0"/>
                  </a:cxn>
                </a:cxnLst>
                <a:rect l="0" t="0" r="r" b="b"/>
                <a:pathLst>
                  <a:path w="18" h="36">
                    <a:moveTo>
                      <a:pt x="18" y="0"/>
                    </a:moveTo>
                    <a:lnTo>
                      <a:pt x="18" y="0"/>
                    </a:lnTo>
                    <a:lnTo>
                      <a:pt x="8" y="4"/>
                    </a:lnTo>
                    <a:lnTo>
                      <a:pt x="8" y="4"/>
                    </a:lnTo>
                    <a:lnTo>
                      <a:pt x="8" y="8"/>
                    </a:lnTo>
                    <a:lnTo>
                      <a:pt x="6" y="12"/>
                    </a:lnTo>
                    <a:lnTo>
                      <a:pt x="6" y="12"/>
                    </a:lnTo>
                    <a:lnTo>
                      <a:pt x="0" y="36"/>
                    </a:lnTo>
                    <a:lnTo>
                      <a:pt x="0" y="36"/>
                    </a:lnTo>
                    <a:lnTo>
                      <a:pt x="8" y="28"/>
                    </a:lnTo>
                    <a:lnTo>
                      <a:pt x="14" y="20"/>
                    </a:lnTo>
                    <a:lnTo>
                      <a:pt x="18" y="10"/>
                    </a:lnTo>
                    <a:lnTo>
                      <a:pt x="18" y="0"/>
                    </a:lnTo>
                    <a:lnTo>
                      <a:pt x="1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8" name="Freeform 244"/>
              <p:cNvSpPr/>
              <p:nvPr/>
            </p:nvSpPr>
            <p:spPr bwMode="auto">
              <a:xfrm>
                <a:off x="2143" y="1217"/>
                <a:ext cx="48" cy="34"/>
              </a:xfrm>
              <a:custGeom>
                <a:avLst/>
                <a:gdLst/>
                <a:ahLst/>
                <a:cxnLst>
                  <a:cxn ang="0">
                    <a:pos x="28" y="34"/>
                  </a:cxn>
                  <a:cxn ang="0">
                    <a:pos x="28" y="34"/>
                  </a:cxn>
                  <a:cxn ang="0">
                    <a:pos x="42" y="34"/>
                  </a:cxn>
                  <a:cxn ang="0">
                    <a:pos x="42" y="34"/>
                  </a:cxn>
                  <a:cxn ang="0">
                    <a:pos x="42" y="30"/>
                  </a:cxn>
                  <a:cxn ang="0">
                    <a:pos x="42" y="30"/>
                  </a:cxn>
                  <a:cxn ang="0">
                    <a:pos x="48" y="0"/>
                  </a:cxn>
                  <a:cxn ang="0">
                    <a:pos x="48" y="0"/>
                  </a:cxn>
                  <a:cxn ang="0">
                    <a:pos x="0" y="34"/>
                  </a:cxn>
                  <a:cxn ang="0">
                    <a:pos x="0" y="34"/>
                  </a:cxn>
                  <a:cxn ang="0">
                    <a:pos x="14" y="34"/>
                  </a:cxn>
                  <a:cxn ang="0">
                    <a:pos x="28" y="34"/>
                  </a:cxn>
                  <a:cxn ang="0">
                    <a:pos x="28" y="34"/>
                  </a:cxn>
                </a:cxnLst>
                <a:rect l="0" t="0" r="r" b="b"/>
                <a:pathLst>
                  <a:path w="48" h="34">
                    <a:moveTo>
                      <a:pt x="28" y="34"/>
                    </a:moveTo>
                    <a:lnTo>
                      <a:pt x="28" y="34"/>
                    </a:lnTo>
                    <a:lnTo>
                      <a:pt x="42" y="34"/>
                    </a:lnTo>
                    <a:lnTo>
                      <a:pt x="42" y="34"/>
                    </a:lnTo>
                    <a:lnTo>
                      <a:pt x="42" y="30"/>
                    </a:lnTo>
                    <a:lnTo>
                      <a:pt x="42" y="30"/>
                    </a:lnTo>
                    <a:lnTo>
                      <a:pt x="48" y="0"/>
                    </a:lnTo>
                    <a:lnTo>
                      <a:pt x="48" y="0"/>
                    </a:lnTo>
                    <a:lnTo>
                      <a:pt x="0" y="34"/>
                    </a:lnTo>
                    <a:lnTo>
                      <a:pt x="0" y="34"/>
                    </a:lnTo>
                    <a:lnTo>
                      <a:pt x="14" y="34"/>
                    </a:lnTo>
                    <a:lnTo>
                      <a:pt x="28" y="34"/>
                    </a:lnTo>
                    <a:lnTo>
                      <a:pt x="2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9" name="Freeform 245"/>
              <p:cNvSpPr/>
              <p:nvPr/>
            </p:nvSpPr>
            <p:spPr bwMode="auto">
              <a:xfrm>
                <a:off x="2193" y="1193"/>
                <a:ext cx="32" cy="56"/>
              </a:xfrm>
              <a:custGeom>
                <a:avLst/>
                <a:gdLst/>
                <a:ahLst/>
                <a:cxnLst>
                  <a:cxn ang="0">
                    <a:pos x="32" y="0"/>
                  </a:cxn>
                  <a:cxn ang="0">
                    <a:pos x="32" y="0"/>
                  </a:cxn>
                  <a:cxn ang="0">
                    <a:pos x="18" y="10"/>
                  </a:cxn>
                  <a:cxn ang="0">
                    <a:pos x="18" y="10"/>
                  </a:cxn>
                  <a:cxn ang="0">
                    <a:pos x="12" y="14"/>
                  </a:cxn>
                  <a:cxn ang="0">
                    <a:pos x="8" y="16"/>
                  </a:cxn>
                  <a:cxn ang="0">
                    <a:pos x="6" y="18"/>
                  </a:cxn>
                  <a:cxn ang="0">
                    <a:pos x="6" y="18"/>
                  </a:cxn>
                  <a:cxn ang="0">
                    <a:pos x="0" y="56"/>
                  </a:cxn>
                  <a:cxn ang="0">
                    <a:pos x="0" y="56"/>
                  </a:cxn>
                  <a:cxn ang="0">
                    <a:pos x="12" y="56"/>
                  </a:cxn>
                  <a:cxn ang="0">
                    <a:pos x="20" y="56"/>
                  </a:cxn>
                  <a:cxn ang="0">
                    <a:pos x="22" y="52"/>
                  </a:cxn>
                  <a:cxn ang="0">
                    <a:pos x="22" y="52"/>
                  </a:cxn>
                  <a:cxn ang="0">
                    <a:pos x="26" y="36"/>
                  </a:cxn>
                  <a:cxn ang="0">
                    <a:pos x="26" y="36"/>
                  </a:cxn>
                  <a:cxn ang="0">
                    <a:pos x="30" y="12"/>
                  </a:cxn>
                  <a:cxn ang="0">
                    <a:pos x="30" y="12"/>
                  </a:cxn>
                  <a:cxn ang="0">
                    <a:pos x="32" y="6"/>
                  </a:cxn>
                  <a:cxn ang="0">
                    <a:pos x="32" y="0"/>
                  </a:cxn>
                  <a:cxn ang="0">
                    <a:pos x="32" y="0"/>
                  </a:cxn>
                </a:cxnLst>
                <a:rect l="0" t="0" r="r" b="b"/>
                <a:pathLst>
                  <a:path w="32" h="56">
                    <a:moveTo>
                      <a:pt x="32" y="0"/>
                    </a:moveTo>
                    <a:lnTo>
                      <a:pt x="32" y="0"/>
                    </a:lnTo>
                    <a:lnTo>
                      <a:pt x="18" y="10"/>
                    </a:lnTo>
                    <a:lnTo>
                      <a:pt x="18" y="10"/>
                    </a:lnTo>
                    <a:lnTo>
                      <a:pt x="12" y="14"/>
                    </a:lnTo>
                    <a:lnTo>
                      <a:pt x="8" y="16"/>
                    </a:lnTo>
                    <a:lnTo>
                      <a:pt x="6" y="18"/>
                    </a:lnTo>
                    <a:lnTo>
                      <a:pt x="6" y="18"/>
                    </a:lnTo>
                    <a:lnTo>
                      <a:pt x="0" y="56"/>
                    </a:lnTo>
                    <a:lnTo>
                      <a:pt x="0" y="56"/>
                    </a:lnTo>
                    <a:lnTo>
                      <a:pt x="12" y="56"/>
                    </a:lnTo>
                    <a:lnTo>
                      <a:pt x="20" y="56"/>
                    </a:lnTo>
                    <a:lnTo>
                      <a:pt x="22" y="52"/>
                    </a:lnTo>
                    <a:lnTo>
                      <a:pt x="22" y="52"/>
                    </a:lnTo>
                    <a:lnTo>
                      <a:pt x="26" y="36"/>
                    </a:lnTo>
                    <a:lnTo>
                      <a:pt x="26" y="36"/>
                    </a:lnTo>
                    <a:lnTo>
                      <a:pt x="30" y="12"/>
                    </a:lnTo>
                    <a:lnTo>
                      <a:pt x="30" y="12"/>
                    </a:lnTo>
                    <a:lnTo>
                      <a:pt x="32" y="6"/>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0" name="Freeform 246"/>
              <p:cNvSpPr/>
              <p:nvPr/>
            </p:nvSpPr>
            <p:spPr bwMode="auto">
              <a:xfrm>
                <a:off x="2225" y="1171"/>
                <a:ext cx="32" cy="74"/>
              </a:xfrm>
              <a:custGeom>
                <a:avLst/>
                <a:gdLst/>
                <a:ahLst/>
                <a:cxnLst>
                  <a:cxn ang="0">
                    <a:pos x="12" y="14"/>
                  </a:cxn>
                  <a:cxn ang="0">
                    <a:pos x="12" y="14"/>
                  </a:cxn>
                  <a:cxn ang="0">
                    <a:pos x="10" y="16"/>
                  </a:cxn>
                  <a:cxn ang="0">
                    <a:pos x="8" y="18"/>
                  </a:cxn>
                  <a:cxn ang="0">
                    <a:pos x="8" y="26"/>
                  </a:cxn>
                  <a:cxn ang="0">
                    <a:pos x="8" y="26"/>
                  </a:cxn>
                  <a:cxn ang="0">
                    <a:pos x="0" y="74"/>
                  </a:cxn>
                  <a:cxn ang="0">
                    <a:pos x="0" y="74"/>
                  </a:cxn>
                  <a:cxn ang="0">
                    <a:pos x="12" y="70"/>
                  </a:cxn>
                  <a:cxn ang="0">
                    <a:pos x="18" y="66"/>
                  </a:cxn>
                  <a:cxn ang="0">
                    <a:pos x="22" y="62"/>
                  </a:cxn>
                  <a:cxn ang="0">
                    <a:pos x="22" y="62"/>
                  </a:cxn>
                  <a:cxn ang="0">
                    <a:pos x="26" y="40"/>
                  </a:cxn>
                  <a:cxn ang="0">
                    <a:pos x="26" y="40"/>
                  </a:cxn>
                  <a:cxn ang="0">
                    <a:pos x="32" y="0"/>
                  </a:cxn>
                  <a:cxn ang="0">
                    <a:pos x="32" y="0"/>
                  </a:cxn>
                  <a:cxn ang="0">
                    <a:pos x="12" y="14"/>
                  </a:cxn>
                  <a:cxn ang="0">
                    <a:pos x="12" y="14"/>
                  </a:cxn>
                </a:cxnLst>
                <a:rect l="0" t="0" r="r" b="b"/>
                <a:pathLst>
                  <a:path w="32" h="74">
                    <a:moveTo>
                      <a:pt x="12" y="14"/>
                    </a:moveTo>
                    <a:lnTo>
                      <a:pt x="12" y="14"/>
                    </a:lnTo>
                    <a:lnTo>
                      <a:pt x="10" y="16"/>
                    </a:lnTo>
                    <a:lnTo>
                      <a:pt x="8" y="18"/>
                    </a:lnTo>
                    <a:lnTo>
                      <a:pt x="8" y="26"/>
                    </a:lnTo>
                    <a:lnTo>
                      <a:pt x="8" y="26"/>
                    </a:lnTo>
                    <a:lnTo>
                      <a:pt x="0" y="74"/>
                    </a:lnTo>
                    <a:lnTo>
                      <a:pt x="0" y="74"/>
                    </a:lnTo>
                    <a:lnTo>
                      <a:pt x="12" y="70"/>
                    </a:lnTo>
                    <a:lnTo>
                      <a:pt x="18" y="66"/>
                    </a:lnTo>
                    <a:lnTo>
                      <a:pt x="22" y="62"/>
                    </a:lnTo>
                    <a:lnTo>
                      <a:pt x="22" y="62"/>
                    </a:lnTo>
                    <a:lnTo>
                      <a:pt x="26" y="40"/>
                    </a:lnTo>
                    <a:lnTo>
                      <a:pt x="26" y="40"/>
                    </a:lnTo>
                    <a:lnTo>
                      <a:pt x="32" y="0"/>
                    </a:lnTo>
                    <a:lnTo>
                      <a:pt x="32" y="0"/>
                    </a:lnTo>
                    <a:lnTo>
                      <a:pt x="12" y="14"/>
                    </a:lnTo>
                    <a:lnTo>
                      <a:pt x="1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1" name="Freeform 247"/>
              <p:cNvSpPr/>
              <p:nvPr/>
            </p:nvSpPr>
            <p:spPr bwMode="auto">
              <a:xfrm>
                <a:off x="2255" y="1151"/>
                <a:ext cx="32" cy="78"/>
              </a:xfrm>
              <a:custGeom>
                <a:avLst/>
                <a:gdLst/>
                <a:ahLst/>
                <a:cxnLst>
                  <a:cxn ang="0">
                    <a:pos x="10" y="14"/>
                  </a:cxn>
                  <a:cxn ang="0">
                    <a:pos x="10" y="14"/>
                  </a:cxn>
                  <a:cxn ang="0">
                    <a:pos x="10" y="16"/>
                  </a:cxn>
                  <a:cxn ang="0">
                    <a:pos x="8" y="20"/>
                  </a:cxn>
                  <a:cxn ang="0">
                    <a:pos x="8" y="30"/>
                  </a:cxn>
                  <a:cxn ang="0">
                    <a:pos x="8" y="30"/>
                  </a:cxn>
                  <a:cxn ang="0">
                    <a:pos x="0" y="78"/>
                  </a:cxn>
                  <a:cxn ang="0">
                    <a:pos x="0" y="78"/>
                  </a:cxn>
                  <a:cxn ang="0">
                    <a:pos x="8" y="72"/>
                  </a:cxn>
                  <a:cxn ang="0">
                    <a:pos x="16" y="64"/>
                  </a:cxn>
                  <a:cxn ang="0">
                    <a:pos x="22" y="54"/>
                  </a:cxn>
                  <a:cxn ang="0">
                    <a:pos x="28" y="44"/>
                  </a:cxn>
                  <a:cxn ang="0">
                    <a:pos x="30" y="34"/>
                  </a:cxn>
                  <a:cxn ang="0">
                    <a:pos x="32" y="22"/>
                  </a:cxn>
                  <a:cxn ang="0">
                    <a:pos x="32" y="12"/>
                  </a:cxn>
                  <a:cxn ang="0">
                    <a:pos x="30" y="0"/>
                  </a:cxn>
                  <a:cxn ang="0">
                    <a:pos x="30" y="0"/>
                  </a:cxn>
                  <a:cxn ang="0">
                    <a:pos x="10" y="14"/>
                  </a:cxn>
                  <a:cxn ang="0">
                    <a:pos x="10" y="14"/>
                  </a:cxn>
                </a:cxnLst>
                <a:rect l="0" t="0" r="r" b="b"/>
                <a:pathLst>
                  <a:path w="32" h="78">
                    <a:moveTo>
                      <a:pt x="10" y="14"/>
                    </a:moveTo>
                    <a:lnTo>
                      <a:pt x="10" y="14"/>
                    </a:lnTo>
                    <a:lnTo>
                      <a:pt x="10" y="16"/>
                    </a:lnTo>
                    <a:lnTo>
                      <a:pt x="8" y="20"/>
                    </a:lnTo>
                    <a:lnTo>
                      <a:pt x="8" y="30"/>
                    </a:lnTo>
                    <a:lnTo>
                      <a:pt x="8" y="30"/>
                    </a:lnTo>
                    <a:lnTo>
                      <a:pt x="0" y="78"/>
                    </a:lnTo>
                    <a:lnTo>
                      <a:pt x="0" y="78"/>
                    </a:lnTo>
                    <a:lnTo>
                      <a:pt x="8" y="72"/>
                    </a:lnTo>
                    <a:lnTo>
                      <a:pt x="16" y="64"/>
                    </a:lnTo>
                    <a:lnTo>
                      <a:pt x="22" y="54"/>
                    </a:lnTo>
                    <a:lnTo>
                      <a:pt x="28" y="44"/>
                    </a:lnTo>
                    <a:lnTo>
                      <a:pt x="30" y="34"/>
                    </a:lnTo>
                    <a:lnTo>
                      <a:pt x="32" y="22"/>
                    </a:lnTo>
                    <a:lnTo>
                      <a:pt x="32" y="12"/>
                    </a:lnTo>
                    <a:lnTo>
                      <a:pt x="30" y="0"/>
                    </a:lnTo>
                    <a:lnTo>
                      <a:pt x="30" y="0"/>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2" name="Freeform 248"/>
              <p:cNvSpPr/>
              <p:nvPr/>
            </p:nvSpPr>
            <p:spPr bwMode="auto">
              <a:xfrm>
                <a:off x="2139" y="1205"/>
                <a:ext cx="48" cy="40"/>
              </a:xfrm>
              <a:custGeom>
                <a:avLst/>
                <a:gdLst/>
                <a:ahLst/>
                <a:cxnLst>
                  <a:cxn ang="0">
                    <a:pos x="16" y="2"/>
                  </a:cxn>
                  <a:cxn ang="0">
                    <a:pos x="16" y="2"/>
                  </a:cxn>
                  <a:cxn ang="0">
                    <a:pos x="12" y="0"/>
                  </a:cxn>
                  <a:cxn ang="0">
                    <a:pos x="12" y="0"/>
                  </a:cxn>
                  <a:cxn ang="0">
                    <a:pos x="8" y="14"/>
                  </a:cxn>
                  <a:cxn ang="0">
                    <a:pos x="8" y="14"/>
                  </a:cxn>
                  <a:cxn ang="0">
                    <a:pos x="4" y="28"/>
                  </a:cxn>
                  <a:cxn ang="0">
                    <a:pos x="0" y="40"/>
                  </a:cxn>
                  <a:cxn ang="0">
                    <a:pos x="0" y="40"/>
                  </a:cxn>
                  <a:cxn ang="0">
                    <a:pos x="48" y="4"/>
                  </a:cxn>
                  <a:cxn ang="0">
                    <a:pos x="48" y="4"/>
                  </a:cxn>
                  <a:cxn ang="0">
                    <a:pos x="16" y="2"/>
                  </a:cxn>
                  <a:cxn ang="0">
                    <a:pos x="16" y="2"/>
                  </a:cxn>
                </a:cxnLst>
                <a:rect l="0" t="0" r="r" b="b"/>
                <a:pathLst>
                  <a:path w="48" h="40">
                    <a:moveTo>
                      <a:pt x="16" y="2"/>
                    </a:moveTo>
                    <a:lnTo>
                      <a:pt x="16" y="2"/>
                    </a:lnTo>
                    <a:lnTo>
                      <a:pt x="12" y="0"/>
                    </a:lnTo>
                    <a:lnTo>
                      <a:pt x="12" y="0"/>
                    </a:lnTo>
                    <a:lnTo>
                      <a:pt x="8" y="14"/>
                    </a:lnTo>
                    <a:lnTo>
                      <a:pt x="8" y="14"/>
                    </a:lnTo>
                    <a:lnTo>
                      <a:pt x="4" y="28"/>
                    </a:lnTo>
                    <a:lnTo>
                      <a:pt x="0" y="40"/>
                    </a:lnTo>
                    <a:lnTo>
                      <a:pt x="0" y="40"/>
                    </a:lnTo>
                    <a:lnTo>
                      <a:pt x="48" y="4"/>
                    </a:lnTo>
                    <a:lnTo>
                      <a:pt x="48" y="4"/>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3" name="Freeform 249"/>
              <p:cNvSpPr/>
              <p:nvPr/>
            </p:nvSpPr>
            <p:spPr bwMode="auto">
              <a:xfrm>
                <a:off x="2155" y="1177"/>
                <a:ext cx="64" cy="26"/>
              </a:xfrm>
              <a:custGeom>
                <a:avLst/>
                <a:gdLst/>
                <a:ahLst/>
                <a:cxnLst>
                  <a:cxn ang="0">
                    <a:pos x="28" y="2"/>
                  </a:cxn>
                  <a:cxn ang="0">
                    <a:pos x="28" y="2"/>
                  </a:cxn>
                  <a:cxn ang="0">
                    <a:pos x="10" y="0"/>
                  </a:cxn>
                  <a:cxn ang="0">
                    <a:pos x="10" y="0"/>
                  </a:cxn>
                  <a:cxn ang="0">
                    <a:pos x="8" y="4"/>
                  </a:cxn>
                  <a:cxn ang="0">
                    <a:pos x="4" y="10"/>
                  </a:cxn>
                  <a:cxn ang="0">
                    <a:pos x="0" y="22"/>
                  </a:cxn>
                  <a:cxn ang="0">
                    <a:pos x="0" y="22"/>
                  </a:cxn>
                  <a:cxn ang="0">
                    <a:pos x="38" y="26"/>
                  </a:cxn>
                  <a:cxn ang="0">
                    <a:pos x="38" y="26"/>
                  </a:cxn>
                  <a:cxn ang="0">
                    <a:pos x="42" y="26"/>
                  </a:cxn>
                  <a:cxn ang="0">
                    <a:pos x="44" y="22"/>
                  </a:cxn>
                  <a:cxn ang="0">
                    <a:pos x="50" y="18"/>
                  </a:cxn>
                  <a:cxn ang="0">
                    <a:pos x="50" y="18"/>
                  </a:cxn>
                  <a:cxn ang="0">
                    <a:pos x="64" y="8"/>
                  </a:cxn>
                  <a:cxn ang="0">
                    <a:pos x="64" y="8"/>
                  </a:cxn>
                  <a:cxn ang="0">
                    <a:pos x="58" y="6"/>
                  </a:cxn>
                  <a:cxn ang="0">
                    <a:pos x="52" y="6"/>
                  </a:cxn>
                  <a:cxn ang="0">
                    <a:pos x="52" y="6"/>
                  </a:cxn>
                  <a:cxn ang="0">
                    <a:pos x="28" y="2"/>
                  </a:cxn>
                  <a:cxn ang="0">
                    <a:pos x="28" y="2"/>
                  </a:cxn>
                </a:cxnLst>
                <a:rect l="0" t="0" r="r" b="b"/>
                <a:pathLst>
                  <a:path w="64" h="26">
                    <a:moveTo>
                      <a:pt x="28" y="2"/>
                    </a:moveTo>
                    <a:lnTo>
                      <a:pt x="28" y="2"/>
                    </a:lnTo>
                    <a:lnTo>
                      <a:pt x="10" y="0"/>
                    </a:lnTo>
                    <a:lnTo>
                      <a:pt x="10" y="0"/>
                    </a:lnTo>
                    <a:lnTo>
                      <a:pt x="8" y="4"/>
                    </a:lnTo>
                    <a:lnTo>
                      <a:pt x="4" y="10"/>
                    </a:lnTo>
                    <a:lnTo>
                      <a:pt x="0" y="22"/>
                    </a:lnTo>
                    <a:lnTo>
                      <a:pt x="0" y="22"/>
                    </a:lnTo>
                    <a:lnTo>
                      <a:pt x="38" y="26"/>
                    </a:lnTo>
                    <a:lnTo>
                      <a:pt x="38" y="26"/>
                    </a:lnTo>
                    <a:lnTo>
                      <a:pt x="42" y="26"/>
                    </a:lnTo>
                    <a:lnTo>
                      <a:pt x="44" y="22"/>
                    </a:lnTo>
                    <a:lnTo>
                      <a:pt x="50" y="18"/>
                    </a:lnTo>
                    <a:lnTo>
                      <a:pt x="50" y="18"/>
                    </a:lnTo>
                    <a:lnTo>
                      <a:pt x="64" y="8"/>
                    </a:lnTo>
                    <a:lnTo>
                      <a:pt x="64" y="8"/>
                    </a:lnTo>
                    <a:lnTo>
                      <a:pt x="58" y="6"/>
                    </a:lnTo>
                    <a:lnTo>
                      <a:pt x="52" y="6"/>
                    </a:lnTo>
                    <a:lnTo>
                      <a:pt x="52" y="6"/>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4" name="Freeform 250"/>
              <p:cNvSpPr/>
              <p:nvPr/>
            </p:nvSpPr>
            <p:spPr bwMode="auto">
              <a:xfrm>
                <a:off x="2169" y="1153"/>
                <a:ext cx="80" cy="24"/>
              </a:xfrm>
              <a:custGeom>
                <a:avLst/>
                <a:gdLst/>
                <a:ahLst/>
                <a:cxnLst>
                  <a:cxn ang="0">
                    <a:pos x="0" y="16"/>
                  </a:cxn>
                  <a:cxn ang="0">
                    <a:pos x="0" y="16"/>
                  </a:cxn>
                  <a:cxn ang="0">
                    <a:pos x="48" y="24"/>
                  </a:cxn>
                  <a:cxn ang="0">
                    <a:pos x="48" y="24"/>
                  </a:cxn>
                  <a:cxn ang="0">
                    <a:pos x="56" y="24"/>
                  </a:cxn>
                  <a:cxn ang="0">
                    <a:pos x="58" y="24"/>
                  </a:cxn>
                  <a:cxn ang="0">
                    <a:pos x="62" y="22"/>
                  </a:cxn>
                  <a:cxn ang="0">
                    <a:pos x="62" y="22"/>
                  </a:cxn>
                  <a:cxn ang="0">
                    <a:pos x="80" y="6"/>
                  </a:cxn>
                  <a:cxn ang="0">
                    <a:pos x="80" y="6"/>
                  </a:cxn>
                  <a:cxn ang="0">
                    <a:pos x="40" y="2"/>
                  </a:cxn>
                  <a:cxn ang="0">
                    <a:pos x="40" y="2"/>
                  </a:cxn>
                  <a:cxn ang="0">
                    <a:pos x="18" y="0"/>
                  </a:cxn>
                  <a:cxn ang="0">
                    <a:pos x="18" y="0"/>
                  </a:cxn>
                  <a:cxn ang="0">
                    <a:pos x="12" y="2"/>
                  </a:cxn>
                  <a:cxn ang="0">
                    <a:pos x="8" y="6"/>
                  </a:cxn>
                  <a:cxn ang="0">
                    <a:pos x="0" y="16"/>
                  </a:cxn>
                  <a:cxn ang="0">
                    <a:pos x="0" y="16"/>
                  </a:cxn>
                </a:cxnLst>
                <a:rect l="0" t="0" r="r" b="b"/>
                <a:pathLst>
                  <a:path w="80" h="24">
                    <a:moveTo>
                      <a:pt x="0" y="16"/>
                    </a:moveTo>
                    <a:lnTo>
                      <a:pt x="0" y="16"/>
                    </a:lnTo>
                    <a:lnTo>
                      <a:pt x="48" y="24"/>
                    </a:lnTo>
                    <a:lnTo>
                      <a:pt x="48" y="24"/>
                    </a:lnTo>
                    <a:lnTo>
                      <a:pt x="56" y="24"/>
                    </a:lnTo>
                    <a:lnTo>
                      <a:pt x="58" y="24"/>
                    </a:lnTo>
                    <a:lnTo>
                      <a:pt x="62" y="22"/>
                    </a:lnTo>
                    <a:lnTo>
                      <a:pt x="62" y="22"/>
                    </a:lnTo>
                    <a:lnTo>
                      <a:pt x="80" y="6"/>
                    </a:lnTo>
                    <a:lnTo>
                      <a:pt x="80" y="6"/>
                    </a:lnTo>
                    <a:lnTo>
                      <a:pt x="40" y="2"/>
                    </a:lnTo>
                    <a:lnTo>
                      <a:pt x="40" y="2"/>
                    </a:lnTo>
                    <a:lnTo>
                      <a:pt x="18" y="0"/>
                    </a:lnTo>
                    <a:lnTo>
                      <a:pt x="18" y="0"/>
                    </a:lnTo>
                    <a:lnTo>
                      <a:pt x="12" y="2"/>
                    </a:lnTo>
                    <a:lnTo>
                      <a:pt x="8" y="6"/>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5" name="Freeform 251"/>
              <p:cNvSpPr/>
              <p:nvPr/>
            </p:nvSpPr>
            <p:spPr bwMode="auto">
              <a:xfrm>
                <a:off x="2191" y="1129"/>
                <a:ext cx="86" cy="26"/>
              </a:xfrm>
              <a:custGeom>
                <a:avLst/>
                <a:gdLst/>
                <a:ahLst/>
                <a:cxnLst>
                  <a:cxn ang="0">
                    <a:pos x="66" y="24"/>
                  </a:cxn>
                  <a:cxn ang="0">
                    <a:pos x="66" y="24"/>
                  </a:cxn>
                  <a:cxn ang="0">
                    <a:pos x="86" y="10"/>
                  </a:cxn>
                  <a:cxn ang="0">
                    <a:pos x="86" y="10"/>
                  </a:cxn>
                  <a:cxn ang="0">
                    <a:pos x="74" y="4"/>
                  </a:cxn>
                  <a:cxn ang="0">
                    <a:pos x="64" y="2"/>
                  </a:cxn>
                  <a:cxn ang="0">
                    <a:pos x="54" y="0"/>
                  </a:cxn>
                  <a:cxn ang="0">
                    <a:pos x="42" y="0"/>
                  </a:cxn>
                  <a:cxn ang="0">
                    <a:pos x="32" y="2"/>
                  </a:cxn>
                  <a:cxn ang="0">
                    <a:pos x="20" y="6"/>
                  </a:cxn>
                  <a:cxn ang="0">
                    <a:pos x="10" y="10"/>
                  </a:cxn>
                  <a:cxn ang="0">
                    <a:pos x="0" y="16"/>
                  </a:cxn>
                  <a:cxn ang="0">
                    <a:pos x="0" y="16"/>
                  </a:cxn>
                  <a:cxn ang="0">
                    <a:pos x="50" y="22"/>
                  </a:cxn>
                  <a:cxn ang="0">
                    <a:pos x="50" y="22"/>
                  </a:cxn>
                  <a:cxn ang="0">
                    <a:pos x="60" y="24"/>
                  </a:cxn>
                  <a:cxn ang="0">
                    <a:pos x="64" y="26"/>
                  </a:cxn>
                  <a:cxn ang="0">
                    <a:pos x="66" y="24"/>
                  </a:cxn>
                  <a:cxn ang="0">
                    <a:pos x="66" y="24"/>
                  </a:cxn>
                </a:cxnLst>
                <a:rect l="0" t="0" r="r" b="b"/>
                <a:pathLst>
                  <a:path w="86" h="26">
                    <a:moveTo>
                      <a:pt x="66" y="24"/>
                    </a:moveTo>
                    <a:lnTo>
                      <a:pt x="66" y="24"/>
                    </a:lnTo>
                    <a:lnTo>
                      <a:pt x="86" y="10"/>
                    </a:lnTo>
                    <a:lnTo>
                      <a:pt x="86" y="10"/>
                    </a:lnTo>
                    <a:lnTo>
                      <a:pt x="74" y="4"/>
                    </a:lnTo>
                    <a:lnTo>
                      <a:pt x="64" y="2"/>
                    </a:lnTo>
                    <a:lnTo>
                      <a:pt x="54" y="0"/>
                    </a:lnTo>
                    <a:lnTo>
                      <a:pt x="42" y="0"/>
                    </a:lnTo>
                    <a:lnTo>
                      <a:pt x="32" y="2"/>
                    </a:lnTo>
                    <a:lnTo>
                      <a:pt x="20" y="6"/>
                    </a:lnTo>
                    <a:lnTo>
                      <a:pt x="10" y="10"/>
                    </a:lnTo>
                    <a:lnTo>
                      <a:pt x="0" y="16"/>
                    </a:lnTo>
                    <a:lnTo>
                      <a:pt x="0" y="16"/>
                    </a:lnTo>
                    <a:lnTo>
                      <a:pt x="50" y="22"/>
                    </a:lnTo>
                    <a:lnTo>
                      <a:pt x="50" y="22"/>
                    </a:lnTo>
                    <a:lnTo>
                      <a:pt x="60" y="24"/>
                    </a:lnTo>
                    <a:lnTo>
                      <a:pt x="64" y="26"/>
                    </a:lnTo>
                    <a:lnTo>
                      <a:pt x="66" y="24"/>
                    </a:lnTo>
                    <a:lnTo>
                      <a:pt x="6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6" name="Freeform 252"/>
              <p:cNvSpPr/>
              <p:nvPr/>
            </p:nvSpPr>
            <p:spPr bwMode="auto">
              <a:xfrm>
                <a:off x="2685" y="1119"/>
                <a:ext cx="40" cy="30"/>
              </a:xfrm>
              <a:custGeom>
                <a:avLst/>
                <a:gdLst/>
                <a:ahLst/>
                <a:cxnLst>
                  <a:cxn ang="0">
                    <a:pos x="6" y="26"/>
                  </a:cxn>
                  <a:cxn ang="0">
                    <a:pos x="6" y="26"/>
                  </a:cxn>
                  <a:cxn ang="0">
                    <a:pos x="6" y="28"/>
                  </a:cxn>
                  <a:cxn ang="0">
                    <a:pos x="6" y="28"/>
                  </a:cxn>
                  <a:cxn ang="0">
                    <a:pos x="18" y="30"/>
                  </a:cxn>
                  <a:cxn ang="0">
                    <a:pos x="18" y="30"/>
                  </a:cxn>
                  <a:cxn ang="0">
                    <a:pos x="30" y="28"/>
                  </a:cxn>
                  <a:cxn ang="0">
                    <a:pos x="40" y="30"/>
                  </a:cxn>
                  <a:cxn ang="0">
                    <a:pos x="40" y="30"/>
                  </a:cxn>
                  <a:cxn ang="0">
                    <a:pos x="0" y="0"/>
                  </a:cxn>
                  <a:cxn ang="0">
                    <a:pos x="0" y="0"/>
                  </a:cxn>
                  <a:cxn ang="0">
                    <a:pos x="6" y="26"/>
                  </a:cxn>
                  <a:cxn ang="0">
                    <a:pos x="6" y="26"/>
                  </a:cxn>
                </a:cxnLst>
                <a:rect l="0" t="0" r="r" b="b"/>
                <a:pathLst>
                  <a:path w="40" h="30">
                    <a:moveTo>
                      <a:pt x="6" y="26"/>
                    </a:moveTo>
                    <a:lnTo>
                      <a:pt x="6" y="26"/>
                    </a:lnTo>
                    <a:lnTo>
                      <a:pt x="6" y="28"/>
                    </a:lnTo>
                    <a:lnTo>
                      <a:pt x="6" y="28"/>
                    </a:lnTo>
                    <a:lnTo>
                      <a:pt x="18" y="30"/>
                    </a:lnTo>
                    <a:lnTo>
                      <a:pt x="18" y="30"/>
                    </a:lnTo>
                    <a:lnTo>
                      <a:pt x="30" y="28"/>
                    </a:lnTo>
                    <a:lnTo>
                      <a:pt x="40" y="30"/>
                    </a:lnTo>
                    <a:lnTo>
                      <a:pt x="40" y="30"/>
                    </a:lnTo>
                    <a:lnTo>
                      <a:pt x="0" y="0"/>
                    </a:lnTo>
                    <a:lnTo>
                      <a:pt x="0" y="0"/>
                    </a:lnTo>
                    <a:lnTo>
                      <a:pt x="6" y="26"/>
                    </a:lnTo>
                    <a:lnTo>
                      <a:pt x="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7" name="Freeform 253"/>
              <p:cNvSpPr/>
              <p:nvPr/>
            </p:nvSpPr>
            <p:spPr bwMode="auto">
              <a:xfrm>
                <a:off x="2657" y="1099"/>
                <a:ext cx="28" cy="48"/>
              </a:xfrm>
              <a:custGeom>
                <a:avLst/>
                <a:gdLst/>
                <a:ahLst/>
                <a:cxnLst>
                  <a:cxn ang="0">
                    <a:pos x="12" y="8"/>
                  </a:cxn>
                  <a:cxn ang="0">
                    <a:pos x="12" y="8"/>
                  </a:cxn>
                  <a:cxn ang="0">
                    <a:pos x="0" y="0"/>
                  </a:cxn>
                  <a:cxn ang="0">
                    <a:pos x="0" y="0"/>
                  </a:cxn>
                  <a:cxn ang="0">
                    <a:pos x="2" y="4"/>
                  </a:cxn>
                  <a:cxn ang="0">
                    <a:pos x="2" y="10"/>
                  </a:cxn>
                  <a:cxn ang="0">
                    <a:pos x="2" y="10"/>
                  </a:cxn>
                  <a:cxn ang="0">
                    <a:pos x="6" y="30"/>
                  </a:cxn>
                  <a:cxn ang="0">
                    <a:pos x="6" y="30"/>
                  </a:cxn>
                  <a:cxn ang="0">
                    <a:pos x="8" y="44"/>
                  </a:cxn>
                  <a:cxn ang="0">
                    <a:pos x="8" y="44"/>
                  </a:cxn>
                  <a:cxn ang="0">
                    <a:pos x="10" y="46"/>
                  </a:cxn>
                  <a:cxn ang="0">
                    <a:pos x="16" y="48"/>
                  </a:cxn>
                  <a:cxn ang="0">
                    <a:pos x="28" y="48"/>
                  </a:cxn>
                  <a:cxn ang="0">
                    <a:pos x="28" y="48"/>
                  </a:cxn>
                  <a:cxn ang="0">
                    <a:pos x="22" y="16"/>
                  </a:cxn>
                  <a:cxn ang="0">
                    <a:pos x="22" y="16"/>
                  </a:cxn>
                  <a:cxn ang="0">
                    <a:pos x="20" y="14"/>
                  </a:cxn>
                  <a:cxn ang="0">
                    <a:pos x="18" y="12"/>
                  </a:cxn>
                  <a:cxn ang="0">
                    <a:pos x="12" y="8"/>
                  </a:cxn>
                  <a:cxn ang="0">
                    <a:pos x="12" y="8"/>
                  </a:cxn>
                </a:cxnLst>
                <a:rect l="0" t="0" r="r" b="b"/>
                <a:pathLst>
                  <a:path w="28" h="48">
                    <a:moveTo>
                      <a:pt x="12" y="8"/>
                    </a:moveTo>
                    <a:lnTo>
                      <a:pt x="12" y="8"/>
                    </a:lnTo>
                    <a:lnTo>
                      <a:pt x="0" y="0"/>
                    </a:lnTo>
                    <a:lnTo>
                      <a:pt x="0" y="0"/>
                    </a:lnTo>
                    <a:lnTo>
                      <a:pt x="2" y="4"/>
                    </a:lnTo>
                    <a:lnTo>
                      <a:pt x="2" y="10"/>
                    </a:lnTo>
                    <a:lnTo>
                      <a:pt x="2" y="10"/>
                    </a:lnTo>
                    <a:lnTo>
                      <a:pt x="6" y="30"/>
                    </a:lnTo>
                    <a:lnTo>
                      <a:pt x="6" y="30"/>
                    </a:lnTo>
                    <a:lnTo>
                      <a:pt x="8" y="44"/>
                    </a:lnTo>
                    <a:lnTo>
                      <a:pt x="8" y="44"/>
                    </a:lnTo>
                    <a:lnTo>
                      <a:pt x="10" y="46"/>
                    </a:lnTo>
                    <a:lnTo>
                      <a:pt x="16" y="48"/>
                    </a:lnTo>
                    <a:lnTo>
                      <a:pt x="28" y="48"/>
                    </a:lnTo>
                    <a:lnTo>
                      <a:pt x="28" y="48"/>
                    </a:lnTo>
                    <a:lnTo>
                      <a:pt x="22" y="16"/>
                    </a:lnTo>
                    <a:lnTo>
                      <a:pt x="22" y="16"/>
                    </a:lnTo>
                    <a:lnTo>
                      <a:pt x="20" y="14"/>
                    </a:lnTo>
                    <a:lnTo>
                      <a:pt x="18" y="12"/>
                    </a:lnTo>
                    <a:lnTo>
                      <a:pt x="12" y="8"/>
                    </a:lnTo>
                    <a:lnTo>
                      <a:pt x="1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8" name="Freeform 254"/>
              <p:cNvSpPr/>
              <p:nvPr/>
            </p:nvSpPr>
            <p:spPr bwMode="auto">
              <a:xfrm>
                <a:off x="2631" y="1079"/>
                <a:ext cx="26" cy="64"/>
              </a:xfrm>
              <a:custGeom>
                <a:avLst/>
                <a:gdLst/>
                <a:ahLst/>
                <a:cxnLst>
                  <a:cxn ang="0">
                    <a:pos x="16" y="12"/>
                  </a:cxn>
                  <a:cxn ang="0">
                    <a:pos x="16" y="12"/>
                  </a:cxn>
                  <a:cxn ang="0">
                    <a:pos x="0" y="0"/>
                  </a:cxn>
                  <a:cxn ang="0">
                    <a:pos x="0" y="0"/>
                  </a:cxn>
                  <a:cxn ang="0">
                    <a:pos x="6" y="34"/>
                  </a:cxn>
                  <a:cxn ang="0">
                    <a:pos x="6" y="34"/>
                  </a:cxn>
                  <a:cxn ang="0">
                    <a:pos x="8" y="52"/>
                  </a:cxn>
                  <a:cxn ang="0">
                    <a:pos x="8" y="52"/>
                  </a:cxn>
                  <a:cxn ang="0">
                    <a:pos x="12" y="56"/>
                  </a:cxn>
                  <a:cxn ang="0">
                    <a:pos x="16" y="60"/>
                  </a:cxn>
                  <a:cxn ang="0">
                    <a:pos x="26" y="64"/>
                  </a:cxn>
                  <a:cxn ang="0">
                    <a:pos x="26" y="64"/>
                  </a:cxn>
                  <a:cxn ang="0">
                    <a:pos x="20" y="22"/>
                  </a:cxn>
                  <a:cxn ang="0">
                    <a:pos x="20" y="22"/>
                  </a:cxn>
                  <a:cxn ang="0">
                    <a:pos x="20" y="16"/>
                  </a:cxn>
                  <a:cxn ang="0">
                    <a:pos x="16" y="12"/>
                  </a:cxn>
                  <a:cxn ang="0">
                    <a:pos x="16" y="12"/>
                  </a:cxn>
                </a:cxnLst>
                <a:rect l="0" t="0" r="r" b="b"/>
                <a:pathLst>
                  <a:path w="26" h="64">
                    <a:moveTo>
                      <a:pt x="16" y="12"/>
                    </a:moveTo>
                    <a:lnTo>
                      <a:pt x="16" y="12"/>
                    </a:lnTo>
                    <a:lnTo>
                      <a:pt x="0" y="0"/>
                    </a:lnTo>
                    <a:lnTo>
                      <a:pt x="0" y="0"/>
                    </a:lnTo>
                    <a:lnTo>
                      <a:pt x="6" y="34"/>
                    </a:lnTo>
                    <a:lnTo>
                      <a:pt x="6" y="34"/>
                    </a:lnTo>
                    <a:lnTo>
                      <a:pt x="8" y="52"/>
                    </a:lnTo>
                    <a:lnTo>
                      <a:pt x="8" y="52"/>
                    </a:lnTo>
                    <a:lnTo>
                      <a:pt x="12" y="56"/>
                    </a:lnTo>
                    <a:lnTo>
                      <a:pt x="16" y="60"/>
                    </a:lnTo>
                    <a:lnTo>
                      <a:pt x="26" y="64"/>
                    </a:lnTo>
                    <a:lnTo>
                      <a:pt x="26" y="64"/>
                    </a:lnTo>
                    <a:lnTo>
                      <a:pt x="20" y="22"/>
                    </a:lnTo>
                    <a:lnTo>
                      <a:pt x="20" y="22"/>
                    </a:lnTo>
                    <a:lnTo>
                      <a:pt x="20" y="16"/>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9" name="Freeform 255"/>
              <p:cNvSpPr/>
              <p:nvPr/>
            </p:nvSpPr>
            <p:spPr bwMode="auto">
              <a:xfrm>
                <a:off x="2605" y="1063"/>
                <a:ext cx="28" cy="66"/>
              </a:xfrm>
              <a:custGeom>
                <a:avLst/>
                <a:gdLst/>
                <a:ahLst/>
                <a:cxnLst>
                  <a:cxn ang="0">
                    <a:pos x="22" y="24"/>
                  </a:cxn>
                  <a:cxn ang="0">
                    <a:pos x="22" y="24"/>
                  </a:cxn>
                  <a:cxn ang="0">
                    <a:pos x="20" y="18"/>
                  </a:cxn>
                  <a:cxn ang="0">
                    <a:pos x="18" y="12"/>
                  </a:cxn>
                  <a:cxn ang="0">
                    <a:pos x="18" y="12"/>
                  </a:cxn>
                  <a:cxn ang="0">
                    <a:pos x="4" y="0"/>
                  </a:cxn>
                  <a:cxn ang="0">
                    <a:pos x="4" y="0"/>
                  </a:cxn>
                  <a:cxn ang="0">
                    <a:pos x="2" y="10"/>
                  </a:cxn>
                  <a:cxn ang="0">
                    <a:pos x="0" y="18"/>
                  </a:cxn>
                  <a:cxn ang="0">
                    <a:pos x="2" y="28"/>
                  </a:cxn>
                  <a:cxn ang="0">
                    <a:pos x="4" y="36"/>
                  </a:cxn>
                  <a:cxn ang="0">
                    <a:pos x="8" y="46"/>
                  </a:cxn>
                  <a:cxn ang="0">
                    <a:pos x="14" y="52"/>
                  </a:cxn>
                  <a:cxn ang="0">
                    <a:pos x="20" y="60"/>
                  </a:cxn>
                  <a:cxn ang="0">
                    <a:pos x="28" y="66"/>
                  </a:cxn>
                  <a:cxn ang="0">
                    <a:pos x="28" y="66"/>
                  </a:cxn>
                  <a:cxn ang="0">
                    <a:pos x="22" y="24"/>
                  </a:cxn>
                  <a:cxn ang="0">
                    <a:pos x="22" y="24"/>
                  </a:cxn>
                </a:cxnLst>
                <a:rect l="0" t="0" r="r" b="b"/>
                <a:pathLst>
                  <a:path w="28" h="66">
                    <a:moveTo>
                      <a:pt x="22" y="24"/>
                    </a:moveTo>
                    <a:lnTo>
                      <a:pt x="22" y="24"/>
                    </a:lnTo>
                    <a:lnTo>
                      <a:pt x="20" y="18"/>
                    </a:lnTo>
                    <a:lnTo>
                      <a:pt x="18" y="12"/>
                    </a:lnTo>
                    <a:lnTo>
                      <a:pt x="18" y="12"/>
                    </a:lnTo>
                    <a:lnTo>
                      <a:pt x="4" y="0"/>
                    </a:lnTo>
                    <a:lnTo>
                      <a:pt x="4" y="0"/>
                    </a:lnTo>
                    <a:lnTo>
                      <a:pt x="2" y="10"/>
                    </a:lnTo>
                    <a:lnTo>
                      <a:pt x="0" y="18"/>
                    </a:lnTo>
                    <a:lnTo>
                      <a:pt x="2" y="28"/>
                    </a:lnTo>
                    <a:lnTo>
                      <a:pt x="4" y="36"/>
                    </a:lnTo>
                    <a:lnTo>
                      <a:pt x="8" y="46"/>
                    </a:lnTo>
                    <a:lnTo>
                      <a:pt x="14" y="52"/>
                    </a:lnTo>
                    <a:lnTo>
                      <a:pt x="20" y="60"/>
                    </a:lnTo>
                    <a:lnTo>
                      <a:pt x="28" y="66"/>
                    </a:lnTo>
                    <a:lnTo>
                      <a:pt x="28" y="66"/>
                    </a:lnTo>
                    <a:lnTo>
                      <a:pt x="22" y="24"/>
                    </a:lnTo>
                    <a:lnTo>
                      <a:pt x="2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0" name="Freeform 256"/>
              <p:cNvSpPr/>
              <p:nvPr/>
            </p:nvSpPr>
            <p:spPr bwMode="auto">
              <a:xfrm>
                <a:off x="2689" y="1111"/>
                <a:ext cx="40" cy="32"/>
              </a:xfrm>
              <a:custGeom>
                <a:avLst/>
                <a:gdLst/>
                <a:ahLst/>
                <a:cxnLst>
                  <a:cxn ang="0">
                    <a:pos x="30" y="0"/>
                  </a:cxn>
                  <a:cxn ang="0">
                    <a:pos x="30" y="0"/>
                  </a:cxn>
                  <a:cxn ang="0">
                    <a:pos x="28" y="0"/>
                  </a:cxn>
                  <a:cxn ang="0">
                    <a:pos x="28" y="0"/>
                  </a:cxn>
                  <a:cxn ang="0">
                    <a:pos x="0" y="2"/>
                  </a:cxn>
                  <a:cxn ang="0">
                    <a:pos x="0" y="2"/>
                  </a:cxn>
                  <a:cxn ang="0">
                    <a:pos x="40" y="32"/>
                  </a:cxn>
                  <a:cxn ang="0">
                    <a:pos x="40" y="32"/>
                  </a:cxn>
                  <a:cxn ang="0">
                    <a:pos x="36" y="22"/>
                  </a:cxn>
                  <a:cxn ang="0">
                    <a:pos x="34" y="12"/>
                  </a:cxn>
                  <a:cxn ang="0">
                    <a:pos x="34" y="12"/>
                  </a:cxn>
                  <a:cxn ang="0">
                    <a:pos x="30" y="0"/>
                  </a:cxn>
                  <a:cxn ang="0">
                    <a:pos x="30" y="0"/>
                  </a:cxn>
                </a:cxnLst>
                <a:rect l="0" t="0" r="r" b="b"/>
                <a:pathLst>
                  <a:path w="40" h="32">
                    <a:moveTo>
                      <a:pt x="30" y="0"/>
                    </a:moveTo>
                    <a:lnTo>
                      <a:pt x="30" y="0"/>
                    </a:lnTo>
                    <a:lnTo>
                      <a:pt x="28" y="0"/>
                    </a:lnTo>
                    <a:lnTo>
                      <a:pt x="28" y="0"/>
                    </a:lnTo>
                    <a:lnTo>
                      <a:pt x="0" y="2"/>
                    </a:lnTo>
                    <a:lnTo>
                      <a:pt x="0" y="2"/>
                    </a:lnTo>
                    <a:lnTo>
                      <a:pt x="40" y="32"/>
                    </a:lnTo>
                    <a:lnTo>
                      <a:pt x="40" y="32"/>
                    </a:lnTo>
                    <a:lnTo>
                      <a:pt x="36" y="22"/>
                    </a:lnTo>
                    <a:lnTo>
                      <a:pt x="34" y="12"/>
                    </a:lnTo>
                    <a:lnTo>
                      <a:pt x="34" y="12"/>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1" name="Freeform 257"/>
              <p:cNvSpPr/>
              <p:nvPr/>
            </p:nvSpPr>
            <p:spPr bwMode="auto">
              <a:xfrm>
                <a:off x="2663" y="1087"/>
                <a:ext cx="54" cy="20"/>
              </a:xfrm>
              <a:custGeom>
                <a:avLst/>
                <a:gdLst/>
                <a:ahLst/>
                <a:cxnLst>
                  <a:cxn ang="0">
                    <a:pos x="46" y="0"/>
                  </a:cxn>
                  <a:cxn ang="0">
                    <a:pos x="46" y="0"/>
                  </a:cxn>
                  <a:cxn ang="0">
                    <a:pos x="32" y="2"/>
                  </a:cxn>
                  <a:cxn ang="0">
                    <a:pos x="32" y="2"/>
                  </a:cxn>
                  <a:cxn ang="0">
                    <a:pos x="10" y="4"/>
                  </a:cxn>
                  <a:cxn ang="0">
                    <a:pos x="10" y="4"/>
                  </a:cxn>
                  <a:cxn ang="0">
                    <a:pos x="6" y="4"/>
                  </a:cxn>
                  <a:cxn ang="0">
                    <a:pos x="0" y="4"/>
                  </a:cxn>
                  <a:cxn ang="0">
                    <a:pos x="0" y="4"/>
                  </a:cxn>
                  <a:cxn ang="0">
                    <a:pos x="12" y="14"/>
                  </a:cxn>
                  <a:cxn ang="0">
                    <a:pos x="12" y="14"/>
                  </a:cxn>
                  <a:cxn ang="0">
                    <a:pos x="16" y="18"/>
                  </a:cxn>
                  <a:cxn ang="0">
                    <a:pos x="20" y="20"/>
                  </a:cxn>
                  <a:cxn ang="0">
                    <a:pos x="22" y="20"/>
                  </a:cxn>
                  <a:cxn ang="0">
                    <a:pos x="22" y="20"/>
                  </a:cxn>
                  <a:cxn ang="0">
                    <a:pos x="54" y="18"/>
                  </a:cxn>
                  <a:cxn ang="0">
                    <a:pos x="54" y="18"/>
                  </a:cxn>
                  <a:cxn ang="0">
                    <a:pos x="50" y="8"/>
                  </a:cxn>
                  <a:cxn ang="0">
                    <a:pos x="48" y="2"/>
                  </a:cxn>
                  <a:cxn ang="0">
                    <a:pos x="46" y="0"/>
                  </a:cxn>
                  <a:cxn ang="0">
                    <a:pos x="46" y="0"/>
                  </a:cxn>
                </a:cxnLst>
                <a:rect l="0" t="0" r="r" b="b"/>
                <a:pathLst>
                  <a:path w="54" h="20">
                    <a:moveTo>
                      <a:pt x="46" y="0"/>
                    </a:moveTo>
                    <a:lnTo>
                      <a:pt x="46" y="0"/>
                    </a:lnTo>
                    <a:lnTo>
                      <a:pt x="32" y="2"/>
                    </a:lnTo>
                    <a:lnTo>
                      <a:pt x="32" y="2"/>
                    </a:lnTo>
                    <a:lnTo>
                      <a:pt x="10" y="4"/>
                    </a:lnTo>
                    <a:lnTo>
                      <a:pt x="10" y="4"/>
                    </a:lnTo>
                    <a:lnTo>
                      <a:pt x="6" y="4"/>
                    </a:lnTo>
                    <a:lnTo>
                      <a:pt x="0" y="4"/>
                    </a:lnTo>
                    <a:lnTo>
                      <a:pt x="0" y="4"/>
                    </a:lnTo>
                    <a:lnTo>
                      <a:pt x="12" y="14"/>
                    </a:lnTo>
                    <a:lnTo>
                      <a:pt x="12" y="14"/>
                    </a:lnTo>
                    <a:lnTo>
                      <a:pt x="16" y="18"/>
                    </a:lnTo>
                    <a:lnTo>
                      <a:pt x="20" y="20"/>
                    </a:lnTo>
                    <a:lnTo>
                      <a:pt x="22" y="20"/>
                    </a:lnTo>
                    <a:lnTo>
                      <a:pt x="22" y="20"/>
                    </a:lnTo>
                    <a:lnTo>
                      <a:pt x="54" y="18"/>
                    </a:lnTo>
                    <a:lnTo>
                      <a:pt x="54" y="18"/>
                    </a:lnTo>
                    <a:lnTo>
                      <a:pt x="50" y="8"/>
                    </a:lnTo>
                    <a:lnTo>
                      <a:pt x="48" y="2"/>
                    </a:lnTo>
                    <a:lnTo>
                      <a:pt x="46" y="0"/>
                    </a:lnTo>
                    <a:lnTo>
                      <a:pt x="4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2" name="Freeform 258"/>
              <p:cNvSpPr/>
              <p:nvPr/>
            </p:nvSpPr>
            <p:spPr bwMode="auto">
              <a:xfrm>
                <a:off x="2637" y="1065"/>
                <a:ext cx="68" cy="20"/>
              </a:xfrm>
              <a:custGeom>
                <a:avLst/>
                <a:gdLst/>
                <a:ahLst/>
                <a:cxnLst>
                  <a:cxn ang="0">
                    <a:pos x="28" y="20"/>
                  </a:cxn>
                  <a:cxn ang="0">
                    <a:pos x="28" y="20"/>
                  </a:cxn>
                  <a:cxn ang="0">
                    <a:pos x="68" y="14"/>
                  </a:cxn>
                  <a:cxn ang="0">
                    <a:pos x="68" y="14"/>
                  </a:cxn>
                  <a:cxn ang="0">
                    <a:pos x="62" y="6"/>
                  </a:cxn>
                  <a:cxn ang="0">
                    <a:pos x="58" y="2"/>
                  </a:cxn>
                  <a:cxn ang="0">
                    <a:pos x="54" y="0"/>
                  </a:cxn>
                  <a:cxn ang="0">
                    <a:pos x="54" y="0"/>
                  </a:cxn>
                  <a:cxn ang="0">
                    <a:pos x="36" y="2"/>
                  </a:cxn>
                  <a:cxn ang="0">
                    <a:pos x="36" y="2"/>
                  </a:cxn>
                  <a:cxn ang="0">
                    <a:pos x="0" y="6"/>
                  </a:cxn>
                  <a:cxn ang="0">
                    <a:pos x="0" y="6"/>
                  </a:cxn>
                  <a:cxn ang="0">
                    <a:pos x="16" y="18"/>
                  </a:cxn>
                  <a:cxn ang="0">
                    <a:pos x="16" y="18"/>
                  </a:cxn>
                  <a:cxn ang="0">
                    <a:pos x="22" y="20"/>
                  </a:cxn>
                  <a:cxn ang="0">
                    <a:pos x="28" y="20"/>
                  </a:cxn>
                  <a:cxn ang="0">
                    <a:pos x="28" y="20"/>
                  </a:cxn>
                </a:cxnLst>
                <a:rect l="0" t="0" r="r" b="b"/>
                <a:pathLst>
                  <a:path w="68" h="20">
                    <a:moveTo>
                      <a:pt x="28" y="20"/>
                    </a:moveTo>
                    <a:lnTo>
                      <a:pt x="28" y="20"/>
                    </a:lnTo>
                    <a:lnTo>
                      <a:pt x="68" y="14"/>
                    </a:lnTo>
                    <a:lnTo>
                      <a:pt x="68" y="14"/>
                    </a:lnTo>
                    <a:lnTo>
                      <a:pt x="62" y="6"/>
                    </a:lnTo>
                    <a:lnTo>
                      <a:pt x="58" y="2"/>
                    </a:lnTo>
                    <a:lnTo>
                      <a:pt x="54" y="0"/>
                    </a:lnTo>
                    <a:lnTo>
                      <a:pt x="54" y="0"/>
                    </a:lnTo>
                    <a:lnTo>
                      <a:pt x="36" y="2"/>
                    </a:lnTo>
                    <a:lnTo>
                      <a:pt x="36" y="2"/>
                    </a:lnTo>
                    <a:lnTo>
                      <a:pt x="0" y="6"/>
                    </a:lnTo>
                    <a:lnTo>
                      <a:pt x="0" y="6"/>
                    </a:lnTo>
                    <a:lnTo>
                      <a:pt x="16" y="18"/>
                    </a:lnTo>
                    <a:lnTo>
                      <a:pt x="16" y="18"/>
                    </a:lnTo>
                    <a:lnTo>
                      <a:pt x="22" y="20"/>
                    </a:lnTo>
                    <a:lnTo>
                      <a:pt x="28" y="20"/>
                    </a:lnTo>
                    <a:lnTo>
                      <a:pt x="2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3" name="Freeform 259"/>
              <p:cNvSpPr/>
              <p:nvPr/>
            </p:nvSpPr>
            <p:spPr bwMode="auto">
              <a:xfrm>
                <a:off x="2615" y="1045"/>
                <a:ext cx="72" cy="20"/>
              </a:xfrm>
              <a:custGeom>
                <a:avLst/>
                <a:gdLst/>
                <a:ahLst/>
                <a:cxnLst>
                  <a:cxn ang="0">
                    <a:pos x="30" y="18"/>
                  </a:cxn>
                  <a:cxn ang="0">
                    <a:pos x="30" y="18"/>
                  </a:cxn>
                  <a:cxn ang="0">
                    <a:pos x="72" y="14"/>
                  </a:cxn>
                  <a:cxn ang="0">
                    <a:pos x="72" y="14"/>
                  </a:cxn>
                  <a:cxn ang="0">
                    <a:pos x="64" y="8"/>
                  </a:cxn>
                  <a:cxn ang="0">
                    <a:pos x="54" y="4"/>
                  </a:cxn>
                  <a:cxn ang="0">
                    <a:pos x="46" y="2"/>
                  </a:cxn>
                  <a:cxn ang="0">
                    <a:pos x="36" y="0"/>
                  </a:cxn>
                  <a:cxn ang="0">
                    <a:pos x="28" y="0"/>
                  </a:cxn>
                  <a:cxn ang="0">
                    <a:pos x="18" y="0"/>
                  </a:cxn>
                  <a:cxn ang="0">
                    <a:pos x="10" y="4"/>
                  </a:cxn>
                  <a:cxn ang="0">
                    <a:pos x="0" y="8"/>
                  </a:cxn>
                  <a:cxn ang="0">
                    <a:pos x="0" y="8"/>
                  </a:cxn>
                  <a:cxn ang="0">
                    <a:pos x="16" y="20"/>
                  </a:cxn>
                  <a:cxn ang="0">
                    <a:pos x="16" y="20"/>
                  </a:cxn>
                  <a:cxn ang="0">
                    <a:pos x="22" y="20"/>
                  </a:cxn>
                  <a:cxn ang="0">
                    <a:pos x="30" y="18"/>
                  </a:cxn>
                  <a:cxn ang="0">
                    <a:pos x="30" y="18"/>
                  </a:cxn>
                </a:cxnLst>
                <a:rect l="0" t="0" r="r" b="b"/>
                <a:pathLst>
                  <a:path w="72" h="20">
                    <a:moveTo>
                      <a:pt x="30" y="18"/>
                    </a:moveTo>
                    <a:lnTo>
                      <a:pt x="30" y="18"/>
                    </a:lnTo>
                    <a:lnTo>
                      <a:pt x="72" y="14"/>
                    </a:lnTo>
                    <a:lnTo>
                      <a:pt x="72" y="14"/>
                    </a:lnTo>
                    <a:lnTo>
                      <a:pt x="64" y="8"/>
                    </a:lnTo>
                    <a:lnTo>
                      <a:pt x="54" y="4"/>
                    </a:lnTo>
                    <a:lnTo>
                      <a:pt x="46" y="2"/>
                    </a:lnTo>
                    <a:lnTo>
                      <a:pt x="36" y="0"/>
                    </a:lnTo>
                    <a:lnTo>
                      <a:pt x="28" y="0"/>
                    </a:lnTo>
                    <a:lnTo>
                      <a:pt x="18" y="0"/>
                    </a:lnTo>
                    <a:lnTo>
                      <a:pt x="10" y="4"/>
                    </a:lnTo>
                    <a:lnTo>
                      <a:pt x="0" y="8"/>
                    </a:lnTo>
                    <a:lnTo>
                      <a:pt x="0" y="8"/>
                    </a:lnTo>
                    <a:lnTo>
                      <a:pt x="16" y="20"/>
                    </a:lnTo>
                    <a:lnTo>
                      <a:pt x="16" y="20"/>
                    </a:lnTo>
                    <a:lnTo>
                      <a:pt x="22" y="20"/>
                    </a:lnTo>
                    <a:lnTo>
                      <a:pt x="30" y="18"/>
                    </a:lnTo>
                    <a:lnTo>
                      <a:pt x="3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4" name="Freeform 260"/>
              <p:cNvSpPr/>
              <p:nvPr/>
            </p:nvSpPr>
            <p:spPr bwMode="auto">
              <a:xfrm>
                <a:off x="2817" y="991"/>
                <a:ext cx="50" cy="24"/>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5" name="Freeform 261"/>
              <p:cNvSpPr/>
              <p:nvPr/>
            </p:nvSpPr>
            <p:spPr bwMode="auto">
              <a:xfrm>
                <a:off x="2783" y="987"/>
                <a:ext cx="48" cy="36"/>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6" name="Freeform 262"/>
              <p:cNvSpPr/>
              <p:nvPr/>
            </p:nvSpPr>
            <p:spPr bwMode="auto">
              <a:xfrm>
                <a:off x="2751" y="985"/>
                <a:ext cx="54" cy="42"/>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7" name="Freeform 263"/>
              <p:cNvSpPr/>
              <p:nvPr/>
            </p:nvSpPr>
            <p:spPr bwMode="auto">
              <a:xfrm>
                <a:off x="2723" y="981"/>
                <a:ext cx="54" cy="46"/>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8" name="Freeform 264"/>
              <p:cNvSpPr/>
              <p:nvPr/>
            </p:nvSpPr>
            <p:spPr bwMode="auto">
              <a:xfrm>
                <a:off x="2819" y="967"/>
                <a:ext cx="48" cy="24"/>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9" name="Freeform 265"/>
              <p:cNvSpPr/>
              <p:nvPr/>
            </p:nvSpPr>
            <p:spPr bwMode="auto">
              <a:xfrm>
                <a:off x="2785" y="953"/>
                <a:ext cx="52" cy="30"/>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0" name="Freeform 266"/>
              <p:cNvSpPr/>
              <p:nvPr/>
            </p:nvSpPr>
            <p:spPr bwMode="auto">
              <a:xfrm>
                <a:off x="2751" y="941"/>
                <a:ext cx="64" cy="36"/>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1" name="Freeform 267"/>
              <p:cNvSpPr/>
              <p:nvPr/>
            </p:nvSpPr>
            <p:spPr bwMode="auto">
              <a:xfrm>
                <a:off x="2725" y="939"/>
                <a:ext cx="64" cy="34"/>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2" name="Freeform 268"/>
              <p:cNvSpPr/>
              <p:nvPr/>
            </p:nvSpPr>
            <p:spPr bwMode="auto">
              <a:xfrm>
                <a:off x="2699" y="843"/>
                <a:ext cx="22" cy="32"/>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3" name="Freeform 269"/>
              <p:cNvSpPr/>
              <p:nvPr/>
            </p:nvSpPr>
            <p:spPr bwMode="auto">
              <a:xfrm>
                <a:off x="2685" y="857"/>
                <a:ext cx="18" cy="40"/>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4" name="Freeform 270"/>
              <p:cNvSpPr/>
              <p:nvPr/>
            </p:nvSpPr>
            <p:spPr bwMode="auto">
              <a:xfrm>
                <a:off x="2673" y="871"/>
                <a:ext cx="18" cy="48"/>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5" name="Freeform 271"/>
              <p:cNvSpPr/>
              <p:nvPr/>
            </p:nvSpPr>
            <p:spPr bwMode="auto">
              <a:xfrm>
                <a:off x="2665" y="887"/>
                <a:ext cx="18" cy="50"/>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6" name="Freeform 272"/>
              <p:cNvSpPr/>
              <p:nvPr/>
            </p:nvSpPr>
            <p:spPr bwMode="auto">
              <a:xfrm>
                <a:off x="2711" y="845"/>
                <a:ext cx="18" cy="32"/>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7" name="Freeform 273"/>
              <p:cNvSpPr/>
              <p:nvPr/>
            </p:nvSpPr>
            <p:spPr bwMode="auto">
              <a:xfrm>
                <a:off x="2701" y="873"/>
                <a:ext cx="30" cy="26"/>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8" name="Freeform 274"/>
              <p:cNvSpPr/>
              <p:nvPr/>
            </p:nvSpPr>
            <p:spPr bwMode="auto">
              <a:xfrm>
                <a:off x="2693" y="893"/>
                <a:ext cx="38" cy="28"/>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9" name="Freeform 275"/>
              <p:cNvSpPr/>
              <p:nvPr/>
            </p:nvSpPr>
            <p:spPr bwMode="auto">
              <a:xfrm>
                <a:off x="2685" y="911"/>
                <a:ext cx="42" cy="30"/>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0" name="Freeform 276"/>
              <p:cNvSpPr/>
              <p:nvPr/>
            </p:nvSpPr>
            <p:spPr bwMode="auto">
              <a:xfrm>
                <a:off x="2785" y="821"/>
                <a:ext cx="22" cy="32"/>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1" name="Freeform 277"/>
              <p:cNvSpPr/>
              <p:nvPr/>
            </p:nvSpPr>
            <p:spPr bwMode="auto">
              <a:xfrm>
                <a:off x="2771" y="835"/>
                <a:ext cx="18" cy="40"/>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2" name="Freeform 278"/>
              <p:cNvSpPr/>
              <p:nvPr/>
            </p:nvSpPr>
            <p:spPr bwMode="auto">
              <a:xfrm>
                <a:off x="2759" y="849"/>
                <a:ext cx="20" cy="48"/>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3" name="Freeform 279"/>
              <p:cNvSpPr/>
              <p:nvPr/>
            </p:nvSpPr>
            <p:spPr bwMode="auto">
              <a:xfrm>
                <a:off x="2751" y="865"/>
                <a:ext cx="18" cy="50"/>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4" name="Freeform 280"/>
              <p:cNvSpPr/>
              <p:nvPr/>
            </p:nvSpPr>
            <p:spPr bwMode="auto">
              <a:xfrm>
                <a:off x="2797" y="823"/>
                <a:ext cx="18" cy="32"/>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5" name="Freeform 281"/>
              <p:cNvSpPr/>
              <p:nvPr/>
            </p:nvSpPr>
            <p:spPr bwMode="auto">
              <a:xfrm>
                <a:off x="2787" y="851"/>
                <a:ext cx="30" cy="26"/>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6" name="Freeform 282"/>
              <p:cNvSpPr/>
              <p:nvPr/>
            </p:nvSpPr>
            <p:spPr bwMode="auto">
              <a:xfrm>
                <a:off x="2779" y="871"/>
                <a:ext cx="38" cy="28"/>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7" name="Freeform 283"/>
              <p:cNvSpPr/>
              <p:nvPr/>
            </p:nvSpPr>
            <p:spPr bwMode="auto">
              <a:xfrm>
                <a:off x="2771" y="889"/>
                <a:ext cx="42" cy="28"/>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8" name="Freeform 284"/>
              <p:cNvSpPr/>
              <p:nvPr/>
            </p:nvSpPr>
            <p:spPr bwMode="auto">
              <a:xfrm>
                <a:off x="2473" y="731"/>
                <a:ext cx="22" cy="32"/>
              </a:xfrm>
              <a:custGeom>
                <a:avLst/>
                <a:gdLst/>
                <a:ahLst/>
                <a:cxnLst>
                  <a:cxn ang="0">
                    <a:pos x="0" y="12"/>
                  </a:cxn>
                  <a:cxn ang="0">
                    <a:pos x="0" y="12"/>
                  </a:cxn>
                  <a:cxn ang="0">
                    <a:pos x="0" y="14"/>
                  </a:cxn>
                  <a:cxn ang="0">
                    <a:pos x="0" y="14"/>
                  </a:cxn>
                  <a:cxn ang="0">
                    <a:pos x="6" y="32"/>
                  </a:cxn>
                  <a:cxn ang="0">
                    <a:pos x="6" y="32"/>
                  </a:cxn>
                  <a:cxn ang="0">
                    <a:pos x="22" y="0"/>
                  </a:cxn>
                  <a:cxn ang="0">
                    <a:pos x="22" y="0"/>
                  </a:cxn>
                  <a:cxn ang="0">
                    <a:pos x="14" y="4"/>
                  </a:cxn>
                  <a:cxn ang="0">
                    <a:pos x="8" y="8"/>
                  </a:cxn>
                  <a:cxn ang="0">
                    <a:pos x="8" y="8"/>
                  </a:cxn>
                  <a:cxn ang="0">
                    <a:pos x="0" y="12"/>
                  </a:cxn>
                  <a:cxn ang="0">
                    <a:pos x="0" y="12"/>
                  </a:cxn>
                </a:cxnLst>
                <a:rect l="0" t="0" r="r" b="b"/>
                <a:pathLst>
                  <a:path w="22" h="32">
                    <a:moveTo>
                      <a:pt x="0" y="12"/>
                    </a:moveTo>
                    <a:lnTo>
                      <a:pt x="0" y="12"/>
                    </a:lnTo>
                    <a:lnTo>
                      <a:pt x="0" y="14"/>
                    </a:lnTo>
                    <a:lnTo>
                      <a:pt x="0" y="14"/>
                    </a:lnTo>
                    <a:lnTo>
                      <a:pt x="6" y="32"/>
                    </a:lnTo>
                    <a:lnTo>
                      <a:pt x="6" y="32"/>
                    </a:lnTo>
                    <a:lnTo>
                      <a:pt x="22" y="0"/>
                    </a:lnTo>
                    <a:lnTo>
                      <a:pt x="22" y="0"/>
                    </a:lnTo>
                    <a:lnTo>
                      <a:pt x="14" y="4"/>
                    </a:lnTo>
                    <a:lnTo>
                      <a:pt x="8" y="8"/>
                    </a:lnTo>
                    <a:lnTo>
                      <a:pt x="8" y="8"/>
                    </a:lnTo>
                    <a:lnTo>
                      <a:pt x="0" y="12"/>
                    </a:lnTo>
                    <a:lnTo>
                      <a:pt x="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9" name="Freeform 285"/>
              <p:cNvSpPr/>
              <p:nvPr/>
            </p:nvSpPr>
            <p:spPr bwMode="auto">
              <a:xfrm>
                <a:off x="2459" y="745"/>
                <a:ext cx="18" cy="40"/>
              </a:xfrm>
              <a:custGeom>
                <a:avLst/>
                <a:gdLst/>
                <a:ahLst/>
                <a:cxnLst>
                  <a:cxn ang="0">
                    <a:pos x="0" y="10"/>
                  </a:cxn>
                  <a:cxn ang="0">
                    <a:pos x="0" y="10"/>
                  </a:cxn>
                  <a:cxn ang="0">
                    <a:pos x="2" y="20"/>
                  </a:cxn>
                  <a:cxn ang="0">
                    <a:pos x="2" y="20"/>
                  </a:cxn>
                  <a:cxn ang="0">
                    <a:pos x="8" y="32"/>
                  </a:cxn>
                  <a:cxn ang="0">
                    <a:pos x="8" y="32"/>
                  </a:cxn>
                  <a:cxn ang="0">
                    <a:pos x="10" y="40"/>
                  </a:cxn>
                  <a:cxn ang="0">
                    <a:pos x="10" y="40"/>
                  </a:cxn>
                  <a:cxn ang="0">
                    <a:pos x="14" y="30"/>
                  </a:cxn>
                  <a:cxn ang="0">
                    <a:pos x="14" y="30"/>
                  </a:cxn>
                  <a:cxn ang="0">
                    <a:pos x="16" y="26"/>
                  </a:cxn>
                  <a:cxn ang="0">
                    <a:pos x="18" y="22"/>
                  </a:cxn>
                  <a:cxn ang="0">
                    <a:pos x="18" y="22"/>
                  </a:cxn>
                  <a:cxn ang="0">
                    <a:pos x="10" y="0"/>
                  </a:cxn>
                  <a:cxn ang="0">
                    <a:pos x="10" y="0"/>
                  </a:cxn>
                  <a:cxn ang="0">
                    <a:pos x="4" y="4"/>
                  </a:cxn>
                  <a:cxn ang="0">
                    <a:pos x="0" y="8"/>
                  </a:cxn>
                  <a:cxn ang="0">
                    <a:pos x="0" y="10"/>
                  </a:cxn>
                  <a:cxn ang="0">
                    <a:pos x="0" y="10"/>
                  </a:cxn>
                </a:cxnLst>
                <a:rect l="0" t="0" r="r" b="b"/>
                <a:pathLst>
                  <a:path w="18" h="40">
                    <a:moveTo>
                      <a:pt x="0" y="10"/>
                    </a:moveTo>
                    <a:lnTo>
                      <a:pt x="0" y="10"/>
                    </a:lnTo>
                    <a:lnTo>
                      <a:pt x="2" y="20"/>
                    </a:lnTo>
                    <a:lnTo>
                      <a:pt x="2" y="20"/>
                    </a:lnTo>
                    <a:lnTo>
                      <a:pt x="8" y="32"/>
                    </a:lnTo>
                    <a:lnTo>
                      <a:pt x="8" y="32"/>
                    </a:lnTo>
                    <a:lnTo>
                      <a:pt x="10" y="40"/>
                    </a:lnTo>
                    <a:lnTo>
                      <a:pt x="10" y="40"/>
                    </a:lnTo>
                    <a:lnTo>
                      <a:pt x="14" y="30"/>
                    </a:lnTo>
                    <a:lnTo>
                      <a:pt x="14" y="30"/>
                    </a:lnTo>
                    <a:lnTo>
                      <a:pt x="16" y="26"/>
                    </a:lnTo>
                    <a:lnTo>
                      <a:pt x="18" y="22"/>
                    </a:lnTo>
                    <a:lnTo>
                      <a:pt x="18" y="22"/>
                    </a:lnTo>
                    <a:lnTo>
                      <a:pt x="10" y="0"/>
                    </a:lnTo>
                    <a:lnTo>
                      <a:pt x="10" y="0"/>
                    </a:lnTo>
                    <a:lnTo>
                      <a:pt x="4" y="4"/>
                    </a:lnTo>
                    <a:lnTo>
                      <a:pt x="0" y="8"/>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0" name="Freeform 286"/>
              <p:cNvSpPr/>
              <p:nvPr/>
            </p:nvSpPr>
            <p:spPr bwMode="auto">
              <a:xfrm>
                <a:off x="2447" y="757"/>
                <a:ext cx="18" cy="48"/>
              </a:xfrm>
              <a:custGeom>
                <a:avLst/>
                <a:gdLst/>
                <a:ahLst/>
                <a:cxnLst>
                  <a:cxn ang="0">
                    <a:pos x="18" y="36"/>
                  </a:cxn>
                  <a:cxn ang="0">
                    <a:pos x="18" y="36"/>
                  </a:cxn>
                  <a:cxn ang="0">
                    <a:pos x="18" y="32"/>
                  </a:cxn>
                  <a:cxn ang="0">
                    <a:pos x="18" y="28"/>
                  </a:cxn>
                  <a:cxn ang="0">
                    <a:pos x="18" y="28"/>
                  </a:cxn>
                  <a:cxn ang="0">
                    <a:pos x="8" y="0"/>
                  </a:cxn>
                  <a:cxn ang="0">
                    <a:pos x="8" y="0"/>
                  </a:cxn>
                  <a:cxn ang="0">
                    <a:pos x="2" y="6"/>
                  </a:cxn>
                  <a:cxn ang="0">
                    <a:pos x="0" y="10"/>
                  </a:cxn>
                  <a:cxn ang="0">
                    <a:pos x="0" y="14"/>
                  </a:cxn>
                  <a:cxn ang="0">
                    <a:pos x="0" y="14"/>
                  </a:cxn>
                  <a:cxn ang="0">
                    <a:pos x="4" y="26"/>
                  </a:cxn>
                  <a:cxn ang="0">
                    <a:pos x="4" y="26"/>
                  </a:cxn>
                  <a:cxn ang="0">
                    <a:pos x="12" y="48"/>
                  </a:cxn>
                  <a:cxn ang="0">
                    <a:pos x="12" y="48"/>
                  </a:cxn>
                  <a:cxn ang="0">
                    <a:pos x="18" y="36"/>
                  </a:cxn>
                  <a:cxn ang="0">
                    <a:pos x="18" y="36"/>
                  </a:cxn>
                </a:cxnLst>
                <a:rect l="0" t="0" r="r" b="b"/>
                <a:pathLst>
                  <a:path w="18" h="48">
                    <a:moveTo>
                      <a:pt x="18" y="36"/>
                    </a:moveTo>
                    <a:lnTo>
                      <a:pt x="18" y="36"/>
                    </a:lnTo>
                    <a:lnTo>
                      <a:pt x="18" y="32"/>
                    </a:lnTo>
                    <a:lnTo>
                      <a:pt x="18" y="28"/>
                    </a:lnTo>
                    <a:lnTo>
                      <a:pt x="18" y="28"/>
                    </a:lnTo>
                    <a:lnTo>
                      <a:pt x="8" y="0"/>
                    </a:lnTo>
                    <a:lnTo>
                      <a:pt x="8" y="0"/>
                    </a:lnTo>
                    <a:lnTo>
                      <a:pt x="2" y="6"/>
                    </a:lnTo>
                    <a:lnTo>
                      <a:pt x="0" y="10"/>
                    </a:lnTo>
                    <a:lnTo>
                      <a:pt x="0" y="14"/>
                    </a:lnTo>
                    <a:lnTo>
                      <a:pt x="0" y="14"/>
                    </a:lnTo>
                    <a:lnTo>
                      <a:pt x="4" y="26"/>
                    </a:lnTo>
                    <a:lnTo>
                      <a:pt x="4" y="26"/>
                    </a:lnTo>
                    <a:lnTo>
                      <a:pt x="12" y="48"/>
                    </a:lnTo>
                    <a:lnTo>
                      <a:pt x="12" y="48"/>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1" name="Freeform 287"/>
              <p:cNvSpPr/>
              <p:nvPr/>
            </p:nvSpPr>
            <p:spPr bwMode="auto">
              <a:xfrm>
                <a:off x="2439" y="775"/>
                <a:ext cx="18" cy="50"/>
              </a:xfrm>
              <a:custGeom>
                <a:avLst/>
                <a:gdLst/>
                <a:ahLst/>
                <a:cxnLst>
                  <a:cxn ang="0">
                    <a:pos x="12" y="50"/>
                  </a:cxn>
                  <a:cxn ang="0">
                    <a:pos x="12" y="50"/>
                  </a:cxn>
                  <a:cxn ang="0">
                    <a:pos x="18" y="36"/>
                  </a:cxn>
                  <a:cxn ang="0">
                    <a:pos x="18" y="36"/>
                  </a:cxn>
                  <a:cxn ang="0">
                    <a:pos x="16" y="32"/>
                  </a:cxn>
                  <a:cxn ang="0">
                    <a:pos x="14" y="28"/>
                  </a:cxn>
                  <a:cxn ang="0">
                    <a:pos x="14" y="28"/>
                  </a:cxn>
                  <a:cxn ang="0">
                    <a:pos x="4" y="0"/>
                  </a:cxn>
                  <a:cxn ang="0">
                    <a:pos x="4" y="0"/>
                  </a:cxn>
                  <a:cxn ang="0">
                    <a:pos x="0" y="12"/>
                  </a:cxn>
                  <a:cxn ang="0">
                    <a:pos x="0" y="26"/>
                  </a:cxn>
                  <a:cxn ang="0">
                    <a:pos x="4" y="38"/>
                  </a:cxn>
                  <a:cxn ang="0">
                    <a:pos x="6" y="44"/>
                  </a:cxn>
                  <a:cxn ang="0">
                    <a:pos x="12" y="50"/>
                  </a:cxn>
                  <a:cxn ang="0">
                    <a:pos x="12" y="50"/>
                  </a:cxn>
                </a:cxnLst>
                <a:rect l="0" t="0" r="r" b="b"/>
                <a:pathLst>
                  <a:path w="18" h="50">
                    <a:moveTo>
                      <a:pt x="12" y="50"/>
                    </a:moveTo>
                    <a:lnTo>
                      <a:pt x="12" y="50"/>
                    </a:lnTo>
                    <a:lnTo>
                      <a:pt x="18" y="36"/>
                    </a:lnTo>
                    <a:lnTo>
                      <a:pt x="18" y="36"/>
                    </a:lnTo>
                    <a:lnTo>
                      <a:pt x="16" y="32"/>
                    </a:lnTo>
                    <a:lnTo>
                      <a:pt x="14" y="28"/>
                    </a:lnTo>
                    <a:lnTo>
                      <a:pt x="14" y="28"/>
                    </a:lnTo>
                    <a:lnTo>
                      <a:pt x="4" y="0"/>
                    </a:lnTo>
                    <a:lnTo>
                      <a:pt x="4" y="0"/>
                    </a:lnTo>
                    <a:lnTo>
                      <a:pt x="0" y="12"/>
                    </a:lnTo>
                    <a:lnTo>
                      <a:pt x="0" y="26"/>
                    </a:lnTo>
                    <a:lnTo>
                      <a:pt x="4" y="38"/>
                    </a:lnTo>
                    <a:lnTo>
                      <a:pt x="6" y="44"/>
                    </a:lnTo>
                    <a:lnTo>
                      <a:pt x="12" y="50"/>
                    </a:lnTo>
                    <a:lnTo>
                      <a:pt x="12"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2" name="Freeform 288"/>
              <p:cNvSpPr/>
              <p:nvPr/>
            </p:nvSpPr>
            <p:spPr bwMode="auto">
              <a:xfrm>
                <a:off x="2485" y="733"/>
                <a:ext cx="18" cy="32"/>
              </a:xfrm>
              <a:custGeom>
                <a:avLst/>
                <a:gdLst/>
                <a:ahLst/>
                <a:cxnLst>
                  <a:cxn ang="0">
                    <a:pos x="18" y="24"/>
                  </a:cxn>
                  <a:cxn ang="0">
                    <a:pos x="18" y="24"/>
                  </a:cxn>
                  <a:cxn ang="0">
                    <a:pos x="16" y="14"/>
                  </a:cxn>
                  <a:cxn ang="0">
                    <a:pos x="16" y="14"/>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4"/>
                    </a:lnTo>
                    <a:lnTo>
                      <a:pt x="16" y="14"/>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3" name="Freeform 289"/>
              <p:cNvSpPr/>
              <p:nvPr/>
            </p:nvSpPr>
            <p:spPr bwMode="auto">
              <a:xfrm>
                <a:off x="2475" y="761"/>
                <a:ext cx="30" cy="26"/>
              </a:xfrm>
              <a:custGeom>
                <a:avLst/>
                <a:gdLst/>
                <a:ahLst/>
                <a:cxnLst>
                  <a:cxn ang="0">
                    <a:pos x="28" y="0"/>
                  </a:cxn>
                  <a:cxn ang="0">
                    <a:pos x="28" y="0"/>
                  </a:cxn>
                  <a:cxn ang="0">
                    <a:pos x="8" y="10"/>
                  </a:cxn>
                  <a:cxn ang="0">
                    <a:pos x="8" y="10"/>
                  </a:cxn>
                  <a:cxn ang="0">
                    <a:pos x="6" y="12"/>
                  </a:cxn>
                  <a:cxn ang="0">
                    <a:pos x="4" y="16"/>
                  </a:cxn>
                  <a:cxn ang="0">
                    <a:pos x="4" y="16"/>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28" y="0"/>
                  </a:cxn>
                  <a:cxn ang="0">
                    <a:pos x="28" y="0"/>
                  </a:cxn>
                </a:cxnLst>
                <a:rect l="0" t="0" r="r" b="b"/>
                <a:pathLst>
                  <a:path w="30" h="26">
                    <a:moveTo>
                      <a:pt x="28" y="0"/>
                    </a:moveTo>
                    <a:lnTo>
                      <a:pt x="28" y="0"/>
                    </a:lnTo>
                    <a:lnTo>
                      <a:pt x="8" y="10"/>
                    </a:lnTo>
                    <a:lnTo>
                      <a:pt x="8" y="10"/>
                    </a:lnTo>
                    <a:lnTo>
                      <a:pt x="6" y="12"/>
                    </a:lnTo>
                    <a:lnTo>
                      <a:pt x="4" y="16"/>
                    </a:lnTo>
                    <a:lnTo>
                      <a:pt x="4" y="16"/>
                    </a:lnTo>
                    <a:lnTo>
                      <a:pt x="0" y="26"/>
                    </a:lnTo>
                    <a:lnTo>
                      <a:pt x="0" y="26"/>
                    </a:lnTo>
                    <a:lnTo>
                      <a:pt x="6" y="24"/>
                    </a:lnTo>
                    <a:lnTo>
                      <a:pt x="6" y="24"/>
                    </a:lnTo>
                    <a:lnTo>
                      <a:pt x="20" y="18"/>
                    </a:lnTo>
                    <a:lnTo>
                      <a:pt x="20" y="18"/>
                    </a:lnTo>
                    <a:lnTo>
                      <a:pt x="30" y="14"/>
                    </a:lnTo>
                    <a:lnTo>
                      <a:pt x="30" y="14"/>
                    </a:lnTo>
                    <a:lnTo>
                      <a:pt x="30" y="12"/>
                    </a:lnTo>
                    <a:lnTo>
                      <a:pt x="30" y="8"/>
                    </a:lnTo>
                    <a:lnTo>
                      <a:pt x="28" y="0"/>
                    </a:lnTo>
                    <a:lnTo>
                      <a:pt x="2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4" name="Freeform 290"/>
              <p:cNvSpPr/>
              <p:nvPr/>
            </p:nvSpPr>
            <p:spPr bwMode="auto">
              <a:xfrm>
                <a:off x="2467" y="781"/>
                <a:ext cx="38" cy="28"/>
              </a:xfrm>
              <a:custGeom>
                <a:avLst/>
                <a:gdLst/>
                <a:ahLst/>
                <a:cxnLst>
                  <a:cxn ang="0">
                    <a:pos x="38" y="0"/>
                  </a:cxn>
                  <a:cxn ang="0">
                    <a:pos x="38" y="0"/>
                  </a:cxn>
                  <a:cxn ang="0">
                    <a:pos x="10" y="10"/>
                  </a:cxn>
                  <a:cxn ang="0">
                    <a:pos x="10" y="10"/>
                  </a:cxn>
                  <a:cxn ang="0">
                    <a:pos x="6" y="12"/>
                  </a:cxn>
                  <a:cxn ang="0">
                    <a:pos x="4" y="14"/>
                  </a:cxn>
                  <a:cxn ang="0">
                    <a:pos x="4" y="14"/>
                  </a:cxn>
                  <a:cxn ang="0">
                    <a:pos x="0" y="28"/>
                  </a:cxn>
                  <a:cxn ang="0">
                    <a:pos x="0" y="28"/>
                  </a:cxn>
                  <a:cxn ang="0">
                    <a:pos x="22" y="18"/>
                  </a:cxn>
                  <a:cxn ang="0">
                    <a:pos x="22" y="18"/>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0" y="10"/>
                    </a:lnTo>
                    <a:lnTo>
                      <a:pt x="10" y="10"/>
                    </a:lnTo>
                    <a:lnTo>
                      <a:pt x="6" y="12"/>
                    </a:lnTo>
                    <a:lnTo>
                      <a:pt x="4" y="14"/>
                    </a:lnTo>
                    <a:lnTo>
                      <a:pt x="4" y="14"/>
                    </a:lnTo>
                    <a:lnTo>
                      <a:pt x="0" y="28"/>
                    </a:lnTo>
                    <a:lnTo>
                      <a:pt x="0" y="28"/>
                    </a:lnTo>
                    <a:lnTo>
                      <a:pt x="22" y="18"/>
                    </a:lnTo>
                    <a:lnTo>
                      <a:pt x="22" y="18"/>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5" name="Freeform 291"/>
              <p:cNvSpPr/>
              <p:nvPr/>
            </p:nvSpPr>
            <p:spPr bwMode="auto">
              <a:xfrm>
                <a:off x="2459" y="799"/>
                <a:ext cx="42" cy="28"/>
              </a:xfrm>
              <a:custGeom>
                <a:avLst/>
                <a:gdLst/>
                <a:ahLst/>
                <a:cxnLst>
                  <a:cxn ang="0">
                    <a:pos x="42" y="0"/>
                  </a:cxn>
                  <a:cxn ang="0">
                    <a:pos x="42" y="0"/>
                  </a:cxn>
                  <a:cxn ang="0">
                    <a:pos x="14" y="12"/>
                  </a:cxn>
                  <a:cxn ang="0">
                    <a:pos x="14" y="12"/>
                  </a:cxn>
                  <a:cxn ang="0">
                    <a:pos x="8" y="14"/>
                  </a:cxn>
                  <a:cxn ang="0">
                    <a:pos x="4" y="16"/>
                  </a:cxn>
                  <a:cxn ang="0">
                    <a:pos x="4" y="16"/>
                  </a:cxn>
                  <a:cxn ang="0">
                    <a:pos x="0" y="28"/>
                  </a:cxn>
                  <a:cxn ang="0">
                    <a:pos x="0" y="28"/>
                  </a:cxn>
                  <a:cxn ang="0">
                    <a:pos x="6" y="28"/>
                  </a:cxn>
                  <a:cxn ang="0">
                    <a:pos x="12" y="28"/>
                  </a:cxn>
                  <a:cxn ang="0">
                    <a:pos x="24" y="22"/>
                  </a:cxn>
                  <a:cxn ang="0">
                    <a:pos x="34" y="12"/>
                  </a:cxn>
                  <a:cxn ang="0">
                    <a:pos x="42" y="0"/>
                  </a:cxn>
                  <a:cxn ang="0">
                    <a:pos x="42" y="0"/>
                  </a:cxn>
                </a:cxnLst>
                <a:rect l="0" t="0" r="r" b="b"/>
                <a:pathLst>
                  <a:path w="42" h="28">
                    <a:moveTo>
                      <a:pt x="42" y="0"/>
                    </a:moveTo>
                    <a:lnTo>
                      <a:pt x="42" y="0"/>
                    </a:lnTo>
                    <a:lnTo>
                      <a:pt x="14" y="12"/>
                    </a:lnTo>
                    <a:lnTo>
                      <a:pt x="14" y="12"/>
                    </a:lnTo>
                    <a:lnTo>
                      <a:pt x="8" y="14"/>
                    </a:lnTo>
                    <a:lnTo>
                      <a:pt x="4" y="16"/>
                    </a:lnTo>
                    <a:lnTo>
                      <a:pt x="4" y="16"/>
                    </a:lnTo>
                    <a:lnTo>
                      <a:pt x="0" y="28"/>
                    </a:lnTo>
                    <a:lnTo>
                      <a:pt x="0" y="28"/>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6" name="Freeform 292"/>
              <p:cNvSpPr/>
              <p:nvPr/>
            </p:nvSpPr>
            <p:spPr bwMode="auto">
              <a:xfrm>
                <a:off x="2563" y="697"/>
                <a:ext cx="22" cy="32"/>
              </a:xfrm>
              <a:custGeom>
                <a:avLst/>
                <a:gdLst/>
                <a:ahLst/>
                <a:cxnLst>
                  <a:cxn ang="0">
                    <a:pos x="0" y="12"/>
                  </a:cxn>
                  <a:cxn ang="0">
                    <a:pos x="0" y="12"/>
                  </a:cxn>
                  <a:cxn ang="0">
                    <a:pos x="0" y="14"/>
                  </a:cxn>
                  <a:cxn ang="0">
                    <a:pos x="0" y="14"/>
                  </a:cxn>
                  <a:cxn ang="0">
                    <a:pos x="6" y="32"/>
                  </a:cxn>
                  <a:cxn ang="0">
                    <a:pos x="6" y="32"/>
                  </a:cxn>
                  <a:cxn ang="0">
                    <a:pos x="22" y="0"/>
                  </a:cxn>
                  <a:cxn ang="0">
                    <a:pos x="22" y="0"/>
                  </a:cxn>
                  <a:cxn ang="0">
                    <a:pos x="14" y="4"/>
                  </a:cxn>
                  <a:cxn ang="0">
                    <a:pos x="8" y="8"/>
                  </a:cxn>
                  <a:cxn ang="0">
                    <a:pos x="8" y="8"/>
                  </a:cxn>
                  <a:cxn ang="0">
                    <a:pos x="0" y="12"/>
                  </a:cxn>
                  <a:cxn ang="0">
                    <a:pos x="0" y="12"/>
                  </a:cxn>
                </a:cxnLst>
                <a:rect l="0" t="0" r="r" b="b"/>
                <a:pathLst>
                  <a:path w="22" h="32">
                    <a:moveTo>
                      <a:pt x="0" y="12"/>
                    </a:moveTo>
                    <a:lnTo>
                      <a:pt x="0" y="12"/>
                    </a:lnTo>
                    <a:lnTo>
                      <a:pt x="0" y="14"/>
                    </a:lnTo>
                    <a:lnTo>
                      <a:pt x="0" y="14"/>
                    </a:lnTo>
                    <a:lnTo>
                      <a:pt x="6" y="32"/>
                    </a:lnTo>
                    <a:lnTo>
                      <a:pt x="6" y="32"/>
                    </a:lnTo>
                    <a:lnTo>
                      <a:pt x="22" y="0"/>
                    </a:lnTo>
                    <a:lnTo>
                      <a:pt x="22" y="0"/>
                    </a:lnTo>
                    <a:lnTo>
                      <a:pt x="14" y="4"/>
                    </a:lnTo>
                    <a:lnTo>
                      <a:pt x="8" y="8"/>
                    </a:lnTo>
                    <a:lnTo>
                      <a:pt x="8" y="8"/>
                    </a:lnTo>
                    <a:lnTo>
                      <a:pt x="0" y="12"/>
                    </a:lnTo>
                    <a:lnTo>
                      <a:pt x="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7" name="Freeform 293"/>
              <p:cNvSpPr/>
              <p:nvPr/>
            </p:nvSpPr>
            <p:spPr bwMode="auto">
              <a:xfrm>
                <a:off x="2549" y="711"/>
                <a:ext cx="18" cy="40"/>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4"/>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4"/>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8" name="Freeform 294"/>
              <p:cNvSpPr/>
              <p:nvPr/>
            </p:nvSpPr>
            <p:spPr bwMode="auto">
              <a:xfrm>
                <a:off x="2537" y="725"/>
                <a:ext cx="18" cy="48"/>
              </a:xfrm>
              <a:custGeom>
                <a:avLst/>
                <a:gdLst/>
                <a:ahLst/>
                <a:cxnLst>
                  <a:cxn ang="0">
                    <a:pos x="18" y="34"/>
                  </a:cxn>
                  <a:cxn ang="0">
                    <a:pos x="18" y="34"/>
                  </a:cxn>
                  <a:cxn ang="0">
                    <a:pos x="18"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4"/>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9" name="Freeform 295"/>
              <p:cNvSpPr/>
              <p:nvPr/>
            </p:nvSpPr>
            <p:spPr bwMode="auto">
              <a:xfrm>
                <a:off x="2529" y="741"/>
                <a:ext cx="18" cy="50"/>
              </a:xfrm>
              <a:custGeom>
                <a:avLst/>
                <a:gdLst/>
                <a:ahLst/>
                <a:cxnLst>
                  <a:cxn ang="0">
                    <a:pos x="18" y="36"/>
                  </a:cxn>
                  <a:cxn ang="0">
                    <a:pos x="18" y="36"/>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Lst>
                <a:rect l="0" t="0" r="r" b="b"/>
                <a:pathLst>
                  <a:path w="18" h="50">
                    <a:moveTo>
                      <a:pt x="18" y="36"/>
                    </a:moveTo>
                    <a:lnTo>
                      <a:pt x="18" y="36"/>
                    </a:lnTo>
                    <a:lnTo>
                      <a:pt x="16" y="32"/>
                    </a:lnTo>
                    <a:lnTo>
                      <a:pt x="14" y="28"/>
                    </a:lnTo>
                    <a:lnTo>
                      <a:pt x="14" y="28"/>
                    </a:lnTo>
                    <a:lnTo>
                      <a:pt x="4" y="0"/>
                    </a:lnTo>
                    <a:lnTo>
                      <a:pt x="4" y="0"/>
                    </a:lnTo>
                    <a:lnTo>
                      <a:pt x="0" y="12"/>
                    </a:lnTo>
                    <a:lnTo>
                      <a:pt x="0" y="26"/>
                    </a:lnTo>
                    <a:lnTo>
                      <a:pt x="4" y="38"/>
                    </a:lnTo>
                    <a:lnTo>
                      <a:pt x="8" y="44"/>
                    </a:lnTo>
                    <a:lnTo>
                      <a:pt x="12" y="50"/>
                    </a:lnTo>
                    <a:lnTo>
                      <a:pt x="12" y="50"/>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0" name="Freeform 296"/>
              <p:cNvSpPr/>
              <p:nvPr/>
            </p:nvSpPr>
            <p:spPr bwMode="auto">
              <a:xfrm>
                <a:off x="2575" y="699"/>
                <a:ext cx="18" cy="32"/>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1" name="Freeform 297"/>
              <p:cNvSpPr/>
              <p:nvPr/>
            </p:nvSpPr>
            <p:spPr bwMode="auto">
              <a:xfrm>
                <a:off x="2565" y="727"/>
                <a:ext cx="30" cy="26"/>
              </a:xfrm>
              <a:custGeom>
                <a:avLst/>
                <a:gdLst/>
                <a:ahLst/>
                <a:cxnLst>
                  <a:cxn ang="0">
                    <a:pos x="30" y="0"/>
                  </a:cxn>
                  <a:cxn ang="0">
                    <a:pos x="30" y="0"/>
                  </a:cxn>
                  <a:cxn ang="0">
                    <a:pos x="8" y="10"/>
                  </a:cxn>
                  <a:cxn ang="0">
                    <a:pos x="8" y="10"/>
                  </a:cxn>
                  <a:cxn ang="0">
                    <a:pos x="6" y="12"/>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2"/>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2" name="Freeform 298"/>
              <p:cNvSpPr/>
              <p:nvPr/>
            </p:nvSpPr>
            <p:spPr bwMode="auto">
              <a:xfrm>
                <a:off x="2557" y="747"/>
                <a:ext cx="38" cy="28"/>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3" name="Freeform 299"/>
              <p:cNvSpPr/>
              <p:nvPr/>
            </p:nvSpPr>
            <p:spPr bwMode="auto">
              <a:xfrm>
                <a:off x="2549" y="765"/>
                <a:ext cx="42" cy="28"/>
              </a:xfrm>
              <a:custGeom>
                <a:avLst/>
                <a:gdLst/>
                <a:ahLst/>
                <a:cxnLst>
                  <a:cxn ang="0">
                    <a:pos x="42" y="0"/>
                  </a:cxn>
                  <a:cxn ang="0">
                    <a:pos x="42" y="0"/>
                  </a:cxn>
                  <a:cxn ang="0">
                    <a:pos x="14" y="12"/>
                  </a:cxn>
                  <a:cxn ang="0">
                    <a:pos x="14" y="12"/>
                  </a:cxn>
                  <a:cxn ang="0">
                    <a:pos x="8" y="14"/>
                  </a:cxn>
                  <a:cxn ang="0">
                    <a:pos x="4" y="16"/>
                  </a:cxn>
                  <a:cxn ang="0">
                    <a:pos x="4" y="16"/>
                  </a:cxn>
                  <a:cxn ang="0">
                    <a:pos x="0" y="28"/>
                  </a:cxn>
                  <a:cxn ang="0">
                    <a:pos x="0" y="28"/>
                  </a:cxn>
                  <a:cxn ang="0">
                    <a:pos x="6" y="28"/>
                  </a:cxn>
                  <a:cxn ang="0">
                    <a:pos x="12" y="28"/>
                  </a:cxn>
                  <a:cxn ang="0">
                    <a:pos x="24" y="22"/>
                  </a:cxn>
                  <a:cxn ang="0">
                    <a:pos x="34" y="12"/>
                  </a:cxn>
                  <a:cxn ang="0">
                    <a:pos x="42" y="0"/>
                  </a:cxn>
                  <a:cxn ang="0">
                    <a:pos x="42" y="0"/>
                  </a:cxn>
                </a:cxnLst>
                <a:rect l="0" t="0" r="r" b="b"/>
                <a:pathLst>
                  <a:path w="42" h="28">
                    <a:moveTo>
                      <a:pt x="42" y="0"/>
                    </a:moveTo>
                    <a:lnTo>
                      <a:pt x="42" y="0"/>
                    </a:lnTo>
                    <a:lnTo>
                      <a:pt x="14" y="12"/>
                    </a:lnTo>
                    <a:lnTo>
                      <a:pt x="14" y="12"/>
                    </a:lnTo>
                    <a:lnTo>
                      <a:pt x="8" y="14"/>
                    </a:lnTo>
                    <a:lnTo>
                      <a:pt x="4" y="16"/>
                    </a:lnTo>
                    <a:lnTo>
                      <a:pt x="4" y="16"/>
                    </a:lnTo>
                    <a:lnTo>
                      <a:pt x="0" y="28"/>
                    </a:lnTo>
                    <a:lnTo>
                      <a:pt x="0" y="28"/>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4" name="Freeform 300"/>
              <p:cNvSpPr/>
              <p:nvPr/>
            </p:nvSpPr>
            <p:spPr bwMode="auto">
              <a:xfrm>
                <a:off x="2585" y="865"/>
                <a:ext cx="22" cy="40"/>
              </a:xfrm>
              <a:custGeom>
                <a:avLst/>
                <a:gdLst/>
                <a:ahLst/>
                <a:cxnLst>
                  <a:cxn ang="0">
                    <a:pos x="8" y="12"/>
                  </a:cxn>
                  <a:cxn ang="0">
                    <a:pos x="8" y="12"/>
                  </a:cxn>
                  <a:cxn ang="0">
                    <a:pos x="0" y="20"/>
                  </a:cxn>
                  <a:cxn ang="0">
                    <a:pos x="0" y="20"/>
                  </a:cxn>
                  <a:cxn ang="0">
                    <a:pos x="2" y="22"/>
                  </a:cxn>
                  <a:cxn ang="0">
                    <a:pos x="2" y="22"/>
                  </a:cxn>
                  <a:cxn ang="0">
                    <a:pos x="12" y="40"/>
                  </a:cxn>
                  <a:cxn ang="0">
                    <a:pos x="12" y="40"/>
                  </a:cxn>
                  <a:cxn ang="0">
                    <a:pos x="22" y="0"/>
                  </a:cxn>
                  <a:cxn ang="0">
                    <a:pos x="22" y="0"/>
                  </a:cxn>
                  <a:cxn ang="0">
                    <a:pos x="16" y="8"/>
                  </a:cxn>
                  <a:cxn ang="0">
                    <a:pos x="8" y="12"/>
                  </a:cxn>
                  <a:cxn ang="0">
                    <a:pos x="8" y="12"/>
                  </a:cxn>
                </a:cxnLst>
                <a:rect l="0" t="0" r="r" b="b"/>
                <a:pathLst>
                  <a:path w="22" h="40">
                    <a:moveTo>
                      <a:pt x="8" y="12"/>
                    </a:moveTo>
                    <a:lnTo>
                      <a:pt x="8" y="12"/>
                    </a:lnTo>
                    <a:lnTo>
                      <a:pt x="0" y="20"/>
                    </a:lnTo>
                    <a:lnTo>
                      <a:pt x="0" y="20"/>
                    </a:lnTo>
                    <a:lnTo>
                      <a:pt x="2" y="22"/>
                    </a:lnTo>
                    <a:lnTo>
                      <a:pt x="2" y="22"/>
                    </a:lnTo>
                    <a:lnTo>
                      <a:pt x="12" y="40"/>
                    </a:lnTo>
                    <a:lnTo>
                      <a:pt x="12" y="40"/>
                    </a:lnTo>
                    <a:lnTo>
                      <a:pt x="22" y="0"/>
                    </a:lnTo>
                    <a:lnTo>
                      <a:pt x="22" y="0"/>
                    </a:lnTo>
                    <a:lnTo>
                      <a:pt x="16" y="8"/>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5" name="Freeform 301"/>
              <p:cNvSpPr/>
              <p:nvPr/>
            </p:nvSpPr>
            <p:spPr bwMode="auto">
              <a:xfrm>
                <a:off x="2571" y="889"/>
                <a:ext cx="24" cy="44"/>
              </a:xfrm>
              <a:custGeom>
                <a:avLst/>
                <a:gdLst/>
                <a:ahLst/>
                <a:cxnLst>
                  <a:cxn ang="0">
                    <a:pos x="20" y="44"/>
                  </a:cxn>
                  <a:cxn ang="0">
                    <a:pos x="20" y="44"/>
                  </a:cxn>
                  <a:cxn ang="0">
                    <a:pos x="24" y="32"/>
                  </a:cxn>
                  <a:cxn ang="0">
                    <a:pos x="24" y="32"/>
                  </a:cxn>
                  <a:cxn ang="0">
                    <a:pos x="24" y="28"/>
                  </a:cxn>
                  <a:cxn ang="0">
                    <a:pos x="24" y="22"/>
                  </a:cxn>
                  <a:cxn ang="0">
                    <a:pos x="24" y="22"/>
                  </a:cxn>
                  <a:cxn ang="0">
                    <a:pos x="10" y="0"/>
                  </a:cxn>
                  <a:cxn ang="0">
                    <a:pos x="10" y="0"/>
                  </a:cxn>
                  <a:cxn ang="0">
                    <a:pos x="4" y="6"/>
                  </a:cxn>
                  <a:cxn ang="0">
                    <a:pos x="2" y="10"/>
                  </a:cxn>
                  <a:cxn ang="0">
                    <a:pos x="0" y="12"/>
                  </a:cxn>
                  <a:cxn ang="0">
                    <a:pos x="0" y="12"/>
                  </a:cxn>
                  <a:cxn ang="0">
                    <a:pos x="8" y="22"/>
                  </a:cxn>
                  <a:cxn ang="0">
                    <a:pos x="8" y="22"/>
                  </a:cxn>
                  <a:cxn ang="0">
                    <a:pos x="16" y="36"/>
                  </a:cxn>
                  <a:cxn ang="0">
                    <a:pos x="16" y="36"/>
                  </a:cxn>
                  <a:cxn ang="0">
                    <a:pos x="18" y="40"/>
                  </a:cxn>
                  <a:cxn ang="0">
                    <a:pos x="20" y="44"/>
                  </a:cxn>
                  <a:cxn ang="0">
                    <a:pos x="20" y="44"/>
                  </a:cxn>
                </a:cxnLst>
                <a:rect l="0" t="0" r="r" b="b"/>
                <a:pathLst>
                  <a:path w="24" h="44">
                    <a:moveTo>
                      <a:pt x="20" y="44"/>
                    </a:moveTo>
                    <a:lnTo>
                      <a:pt x="20" y="44"/>
                    </a:lnTo>
                    <a:lnTo>
                      <a:pt x="24" y="32"/>
                    </a:lnTo>
                    <a:lnTo>
                      <a:pt x="24" y="32"/>
                    </a:lnTo>
                    <a:lnTo>
                      <a:pt x="24" y="28"/>
                    </a:lnTo>
                    <a:lnTo>
                      <a:pt x="24" y="22"/>
                    </a:lnTo>
                    <a:lnTo>
                      <a:pt x="24" y="22"/>
                    </a:lnTo>
                    <a:lnTo>
                      <a:pt x="10" y="0"/>
                    </a:lnTo>
                    <a:lnTo>
                      <a:pt x="10" y="0"/>
                    </a:lnTo>
                    <a:lnTo>
                      <a:pt x="4" y="6"/>
                    </a:lnTo>
                    <a:lnTo>
                      <a:pt x="2" y="10"/>
                    </a:lnTo>
                    <a:lnTo>
                      <a:pt x="0" y="12"/>
                    </a:lnTo>
                    <a:lnTo>
                      <a:pt x="0" y="12"/>
                    </a:lnTo>
                    <a:lnTo>
                      <a:pt x="8" y="22"/>
                    </a:lnTo>
                    <a:lnTo>
                      <a:pt x="8" y="22"/>
                    </a:lnTo>
                    <a:lnTo>
                      <a:pt x="16" y="36"/>
                    </a:lnTo>
                    <a:lnTo>
                      <a:pt x="16" y="36"/>
                    </a:lnTo>
                    <a:lnTo>
                      <a:pt x="18" y="40"/>
                    </a:lnTo>
                    <a:lnTo>
                      <a:pt x="20" y="44"/>
                    </a:lnTo>
                    <a:lnTo>
                      <a:pt x="20" y="4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6" name="Freeform 302"/>
              <p:cNvSpPr/>
              <p:nvPr/>
            </p:nvSpPr>
            <p:spPr bwMode="auto">
              <a:xfrm>
                <a:off x="2563" y="907"/>
                <a:ext cx="26" cy="52"/>
              </a:xfrm>
              <a:custGeom>
                <a:avLst/>
                <a:gdLst/>
                <a:ahLst/>
                <a:cxnLst>
                  <a:cxn ang="0">
                    <a:pos x="26" y="36"/>
                  </a:cxn>
                  <a:cxn ang="0">
                    <a:pos x="26" y="36"/>
                  </a:cxn>
                  <a:cxn ang="0">
                    <a:pos x="26" y="32"/>
                  </a:cxn>
                  <a:cxn ang="0">
                    <a:pos x="24" y="28"/>
                  </a:cxn>
                  <a:cxn ang="0">
                    <a:pos x="24" y="28"/>
                  </a:cxn>
                  <a:cxn ang="0">
                    <a:pos x="6" y="0"/>
                  </a:cxn>
                  <a:cxn ang="0">
                    <a:pos x="6" y="0"/>
                  </a:cxn>
                  <a:cxn ang="0">
                    <a:pos x="0" y="6"/>
                  </a:cxn>
                  <a:cxn ang="0">
                    <a:pos x="0" y="12"/>
                  </a:cxn>
                  <a:cxn ang="0">
                    <a:pos x="0" y="16"/>
                  </a:cxn>
                  <a:cxn ang="0">
                    <a:pos x="0" y="16"/>
                  </a:cxn>
                  <a:cxn ang="0">
                    <a:pos x="8" y="28"/>
                  </a:cxn>
                  <a:cxn ang="0">
                    <a:pos x="8" y="28"/>
                  </a:cxn>
                  <a:cxn ang="0">
                    <a:pos x="22" y="52"/>
                  </a:cxn>
                  <a:cxn ang="0">
                    <a:pos x="22" y="52"/>
                  </a:cxn>
                  <a:cxn ang="0">
                    <a:pos x="26" y="36"/>
                  </a:cxn>
                  <a:cxn ang="0">
                    <a:pos x="26" y="36"/>
                  </a:cxn>
                </a:cxnLst>
                <a:rect l="0" t="0" r="r" b="b"/>
                <a:pathLst>
                  <a:path w="26" h="52">
                    <a:moveTo>
                      <a:pt x="26" y="36"/>
                    </a:moveTo>
                    <a:lnTo>
                      <a:pt x="26" y="36"/>
                    </a:lnTo>
                    <a:lnTo>
                      <a:pt x="26" y="32"/>
                    </a:lnTo>
                    <a:lnTo>
                      <a:pt x="24" y="28"/>
                    </a:lnTo>
                    <a:lnTo>
                      <a:pt x="24" y="28"/>
                    </a:lnTo>
                    <a:lnTo>
                      <a:pt x="6" y="0"/>
                    </a:lnTo>
                    <a:lnTo>
                      <a:pt x="6" y="0"/>
                    </a:lnTo>
                    <a:lnTo>
                      <a:pt x="0" y="6"/>
                    </a:lnTo>
                    <a:lnTo>
                      <a:pt x="0" y="12"/>
                    </a:lnTo>
                    <a:lnTo>
                      <a:pt x="0" y="16"/>
                    </a:lnTo>
                    <a:lnTo>
                      <a:pt x="0" y="16"/>
                    </a:lnTo>
                    <a:lnTo>
                      <a:pt x="8" y="28"/>
                    </a:lnTo>
                    <a:lnTo>
                      <a:pt x="8" y="28"/>
                    </a:lnTo>
                    <a:lnTo>
                      <a:pt x="22" y="52"/>
                    </a:lnTo>
                    <a:lnTo>
                      <a:pt x="22" y="52"/>
                    </a:lnTo>
                    <a:lnTo>
                      <a:pt x="26" y="36"/>
                    </a:lnTo>
                    <a:lnTo>
                      <a:pt x="26"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7" name="Freeform 303"/>
              <p:cNvSpPr/>
              <p:nvPr/>
            </p:nvSpPr>
            <p:spPr bwMode="auto">
              <a:xfrm>
                <a:off x="2559" y="927"/>
                <a:ext cx="26" cy="54"/>
              </a:xfrm>
              <a:custGeom>
                <a:avLst/>
                <a:gdLst/>
                <a:ahLst/>
                <a:cxnLst>
                  <a:cxn ang="0">
                    <a:pos x="22" y="54"/>
                  </a:cxn>
                  <a:cxn ang="0">
                    <a:pos x="22" y="54"/>
                  </a:cxn>
                  <a:cxn ang="0">
                    <a:pos x="26" y="38"/>
                  </a:cxn>
                  <a:cxn ang="0">
                    <a:pos x="26" y="38"/>
                  </a:cxn>
                  <a:cxn ang="0">
                    <a:pos x="22" y="34"/>
                  </a:cxn>
                  <a:cxn ang="0">
                    <a:pos x="20" y="30"/>
                  </a:cxn>
                  <a:cxn ang="0">
                    <a:pos x="20" y="30"/>
                  </a:cxn>
                  <a:cxn ang="0">
                    <a:pos x="0" y="0"/>
                  </a:cxn>
                  <a:cxn ang="0">
                    <a:pos x="0" y="0"/>
                  </a:cxn>
                  <a:cxn ang="0">
                    <a:pos x="0" y="16"/>
                  </a:cxn>
                  <a:cxn ang="0">
                    <a:pos x="2" y="30"/>
                  </a:cxn>
                  <a:cxn ang="0">
                    <a:pos x="6" y="38"/>
                  </a:cxn>
                  <a:cxn ang="0">
                    <a:pos x="10" y="44"/>
                  </a:cxn>
                  <a:cxn ang="0">
                    <a:pos x="16" y="50"/>
                  </a:cxn>
                  <a:cxn ang="0">
                    <a:pos x="22" y="54"/>
                  </a:cxn>
                  <a:cxn ang="0">
                    <a:pos x="22" y="54"/>
                  </a:cxn>
                </a:cxnLst>
                <a:rect l="0" t="0" r="r" b="b"/>
                <a:pathLst>
                  <a:path w="26" h="54">
                    <a:moveTo>
                      <a:pt x="22" y="54"/>
                    </a:moveTo>
                    <a:lnTo>
                      <a:pt x="22" y="54"/>
                    </a:lnTo>
                    <a:lnTo>
                      <a:pt x="26" y="38"/>
                    </a:lnTo>
                    <a:lnTo>
                      <a:pt x="26" y="38"/>
                    </a:lnTo>
                    <a:lnTo>
                      <a:pt x="22" y="34"/>
                    </a:lnTo>
                    <a:lnTo>
                      <a:pt x="20" y="30"/>
                    </a:lnTo>
                    <a:lnTo>
                      <a:pt x="20" y="30"/>
                    </a:lnTo>
                    <a:lnTo>
                      <a:pt x="0" y="0"/>
                    </a:lnTo>
                    <a:lnTo>
                      <a:pt x="0" y="0"/>
                    </a:lnTo>
                    <a:lnTo>
                      <a:pt x="0" y="16"/>
                    </a:lnTo>
                    <a:lnTo>
                      <a:pt x="2" y="30"/>
                    </a:lnTo>
                    <a:lnTo>
                      <a:pt x="6" y="38"/>
                    </a:lnTo>
                    <a:lnTo>
                      <a:pt x="10" y="44"/>
                    </a:lnTo>
                    <a:lnTo>
                      <a:pt x="16" y="50"/>
                    </a:lnTo>
                    <a:lnTo>
                      <a:pt x="22" y="54"/>
                    </a:lnTo>
                    <a:lnTo>
                      <a:pt x="22" y="5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8" name="Freeform 304"/>
              <p:cNvSpPr/>
              <p:nvPr/>
            </p:nvSpPr>
            <p:spPr bwMode="auto">
              <a:xfrm>
                <a:off x="2603" y="867"/>
                <a:ext cx="20" cy="40"/>
              </a:xfrm>
              <a:custGeom>
                <a:avLst/>
                <a:gdLst/>
                <a:ahLst/>
                <a:cxnLst>
                  <a:cxn ang="0">
                    <a:pos x="8" y="0"/>
                  </a:cxn>
                  <a:cxn ang="0">
                    <a:pos x="8" y="0"/>
                  </a:cxn>
                  <a:cxn ang="0">
                    <a:pos x="0" y="40"/>
                  </a:cxn>
                  <a:cxn ang="0">
                    <a:pos x="0" y="40"/>
                  </a:cxn>
                  <a:cxn ang="0">
                    <a:pos x="18" y="26"/>
                  </a:cxn>
                  <a:cxn ang="0">
                    <a:pos x="18" y="26"/>
                  </a:cxn>
                  <a:cxn ang="0">
                    <a:pos x="20" y="26"/>
                  </a:cxn>
                  <a:cxn ang="0">
                    <a:pos x="20" y="26"/>
                  </a:cxn>
                  <a:cxn ang="0">
                    <a:pos x="16" y="16"/>
                  </a:cxn>
                  <a:cxn ang="0">
                    <a:pos x="16" y="16"/>
                  </a:cxn>
                  <a:cxn ang="0">
                    <a:pos x="12" y="8"/>
                  </a:cxn>
                  <a:cxn ang="0">
                    <a:pos x="8" y="0"/>
                  </a:cxn>
                  <a:cxn ang="0">
                    <a:pos x="8" y="0"/>
                  </a:cxn>
                </a:cxnLst>
                <a:rect l="0" t="0" r="r" b="b"/>
                <a:pathLst>
                  <a:path w="20" h="40">
                    <a:moveTo>
                      <a:pt x="8" y="0"/>
                    </a:moveTo>
                    <a:lnTo>
                      <a:pt x="8" y="0"/>
                    </a:lnTo>
                    <a:lnTo>
                      <a:pt x="0" y="40"/>
                    </a:lnTo>
                    <a:lnTo>
                      <a:pt x="0" y="40"/>
                    </a:lnTo>
                    <a:lnTo>
                      <a:pt x="18" y="26"/>
                    </a:lnTo>
                    <a:lnTo>
                      <a:pt x="18" y="26"/>
                    </a:lnTo>
                    <a:lnTo>
                      <a:pt x="20" y="26"/>
                    </a:lnTo>
                    <a:lnTo>
                      <a:pt x="20" y="26"/>
                    </a:lnTo>
                    <a:lnTo>
                      <a:pt x="16" y="16"/>
                    </a:lnTo>
                    <a:lnTo>
                      <a:pt x="16" y="16"/>
                    </a:lnTo>
                    <a:lnTo>
                      <a:pt x="12"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9" name="Freeform 305"/>
              <p:cNvSpPr/>
              <p:nvPr/>
            </p:nvSpPr>
            <p:spPr bwMode="auto">
              <a:xfrm>
                <a:off x="2599" y="897"/>
                <a:ext cx="30" cy="38"/>
              </a:xfrm>
              <a:custGeom>
                <a:avLst/>
                <a:gdLst/>
                <a:ahLst/>
                <a:cxnLst>
                  <a:cxn ang="0">
                    <a:pos x="2" y="26"/>
                  </a:cxn>
                  <a:cxn ang="0">
                    <a:pos x="2" y="26"/>
                  </a:cxn>
                  <a:cxn ang="0">
                    <a:pos x="0" y="38"/>
                  </a:cxn>
                  <a:cxn ang="0">
                    <a:pos x="0" y="38"/>
                  </a:cxn>
                  <a:cxn ang="0">
                    <a:pos x="4" y="36"/>
                  </a:cxn>
                  <a:cxn ang="0">
                    <a:pos x="6" y="32"/>
                  </a:cxn>
                  <a:cxn ang="0">
                    <a:pos x="6" y="32"/>
                  </a:cxn>
                  <a:cxn ang="0">
                    <a:pos x="20" y="22"/>
                  </a:cxn>
                  <a:cxn ang="0">
                    <a:pos x="20" y="22"/>
                  </a:cxn>
                  <a:cxn ang="0">
                    <a:pos x="30" y="16"/>
                  </a:cxn>
                  <a:cxn ang="0">
                    <a:pos x="30" y="16"/>
                  </a:cxn>
                  <a:cxn ang="0">
                    <a:pos x="30" y="12"/>
                  </a:cxn>
                  <a:cxn ang="0">
                    <a:pos x="30" y="8"/>
                  </a:cxn>
                  <a:cxn ang="0">
                    <a:pos x="26" y="0"/>
                  </a:cxn>
                  <a:cxn ang="0">
                    <a:pos x="26" y="0"/>
                  </a:cxn>
                  <a:cxn ang="0">
                    <a:pos x="4" y="16"/>
                  </a:cxn>
                  <a:cxn ang="0">
                    <a:pos x="4" y="16"/>
                  </a:cxn>
                  <a:cxn ang="0">
                    <a:pos x="2" y="20"/>
                  </a:cxn>
                  <a:cxn ang="0">
                    <a:pos x="2" y="26"/>
                  </a:cxn>
                  <a:cxn ang="0">
                    <a:pos x="2" y="26"/>
                  </a:cxn>
                </a:cxnLst>
                <a:rect l="0" t="0" r="r" b="b"/>
                <a:pathLst>
                  <a:path w="30" h="38">
                    <a:moveTo>
                      <a:pt x="2" y="26"/>
                    </a:moveTo>
                    <a:lnTo>
                      <a:pt x="2" y="26"/>
                    </a:lnTo>
                    <a:lnTo>
                      <a:pt x="0" y="38"/>
                    </a:lnTo>
                    <a:lnTo>
                      <a:pt x="0" y="38"/>
                    </a:lnTo>
                    <a:lnTo>
                      <a:pt x="4" y="36"/>
                    </a:lnTo>
                    <a:lnTo>
                      <a:pt x="6" y="32"/>
                    </a:lnTo>
                    <a:lnTo>
                      <a:pt x="6" y="32"/>
                    </a:lnTo>
                    <a:lnTo>
                      <a:pt x="20" y="22"/>
                    </a:lnTo>
                    <a:lnTo>
                      <a:pt x="20" y="22"/>
                    </a:lnTo>
                    <a:lnTo>
                      <a:pt x="30" y="16"/>
                    </a:lnTo>
                    <a:lnTo>
                      <a:pt x="30" y="16"/>
                    </a:lnTo>
                    <a:lnTo>
                      <a:pt x="30" y="12"/>
                    </a:lnTo>
                    <a:lnTo>
                      <a:pt x="30" y="8"/>
                    </a:lnTo>
                    <a:lnTo>
                      <a:pt x="26" y="0"/>
                    </a:lnTo>
                    <a:lnTo>
                      <a:pt x="26" y="0"/>
                    </a:lnTo>
                    <a:lnTo>
                      <a:pt x="4" y="16"/>
                    </a:lnTo>
                    <a:lnTo>
                      <a:pt x="4" y="16"/>
                    </a:lnTo>
                    <a:lnTo>
                      <a:pt x="2" y="20"/>
                    </a:lnTo>
                    <a:lnTo>
                      <a:pt x="2" y="26"/>
                    </a:lnTo>
                    <a:lnTo>
                      <a:pt x="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0" name="Freeform 306"/>
              <p:cNvSpPr/>
              <p:nvPr/>
            </p:nvSpPr>
            <p:spPr bwMode="auto">
              <a:xfrm>
                <a:off x="2595" y="919"/>
                <a:ext cx="38" cy="42"/>
              </a:xfrm>
              <a:custGeom>
                <a:avLst/>
                <a:gdLst/>
                <a:ahLst/>
                <a:cxnLst>
                  <a:cxn ang="0">
                    <a:pos x="36" y="0"/>
                  </a:cxn>
                  <a:cxn ang="0">
                    <a:pos x="36" y="0"/>
                  </a:cxn>
                  <a:cxn ang="0">
                    <a:pos x="8" y="18"/>
                  </a:cxn>
                  <a:cxn ang="0">
                    <a:pos x="8" y="18"/>
                  </a:cxn>
                  <a:cxn ang="0">
                    <a:pos x="4" y="22"/>
                  </a:cxn>
                  <a:cxn ang="0">
                    <a:pos x="2" y="26"/>
                  </a:cxn>
                  <a:cxn ang="0">
                    <a:pos x="2" y="26"/>
                  </a:cxn>
                  <a:cxn ang="0">
                    <a:pos x="0" y="42"/>
                  </a:cxn>
                  <a:cxn ang="0">
                    <a:pos x="0" y="42"/>
                  </a:cxn>
                  <a:cxn ang="0">
                    <a:pos x="22" y="26"/>
                  </a:cxn>
                  <a:cxn ang="0">
                    <a:pos x="22" y="26"/>
                  </a:cxn>
                  <a:cxn ang="0">
                    <a:pos x="34" y="16"/>
                  </a:cxn>
                  <a:cxn ang="0">
                    <a:pos x="34" y="16"/>
                  </a:cxn>
                  <a:cxn ang="0">
                    <a:pos x="36" y="14"/>
                  </a:cxn>
                  <a:cxn ang="0">
                    <a:pos x="38" y="8"/>
                  </a:cxn>
                  <a:cxn ang="0">
                    <a:pos x="36" y="0"/>
                  </a:cxn>
                  <a:cxn ang="0">
                    <a:pos x="36" y="0"/>
                  </a:cxn>
                </a:cxnLst>
                <a:rect l="0" t="0" r="r" b="b"/>
                <a:pathLst>
                  <a:path w="38" h="42">
                    <a:moveTo>
                      <a:pt x="36" y="0"/>
                    </a:moveTo>
                    <a:lnTo>
                      <a:pt x="36" y="0"/>
                    </a:lnTo>
                    <a:lnTo>
                      <a:pt x="8" y="18"/>
                    </a:lnTo>
                    <a:lnTo>
                      <a:pt x="8" y="18"/>
                    </a:lnTo>
                    <a:lnTo>
                      <a:pt x="4" y="22"/>
                    </a:lnTo>
                    <a:lnTo>
                      <a:pt x="2" y="26"/>
                    </a:lnTo>
                    <a:lnTo>
                      <a:pt x="2" y="26"/>
                    </a:lnTo>
                    <a:lnTo>
                      <a:pt x="0" y="42"/>
                    </a:lnTo>
                    <a:lnTo>
                      <a:pt x="0" y="42"/>
                    </a:lnTo>
                    <a:lnTo>
                      <a:pt x="22" y="26"/>
                    </a:lnTo>
                    <a:lnTo>
                      <a:pt x="22" y="26"/>
                    </a:lnTo>
                    <a:lnTo>
                      <a:pt x="34" y="16"/>
                    </a:lnTo>
                    <a:lnTo>
                      <a:pt x="34" y="16"/>
                    </a:lnTo>
                    <a:lnTo>
                      <a:pt x="36" y="14"/>
                    </a:lnTo>
                    <a:lnTo>
                      <a:pt x="38" y="8"/>
                    </a:lnTo>
                    <a:lnTo>
                      <a:pt x="36" y="0"/>
                    </a:lnTo>
                    <a:lnTo>
                      <a:pt x="3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1" name="Freeform 307"/>
              <p:cNvSpPr/>
              <p:nvPr/>
            </p:nvSpPr>
            <p:spPr bwMode="auto">
              <a:xfrm>
                <a:off x="2591" y="941"/>
                <a:ext cx="40" cy="42"/>
              </a:xfrm>
              <a:custGeom>
                <a:avLst/>
                <a:gdLst/>
                <a:ahLst/>
                <a:cxnLst>
                  <a:cxn ang="0">
                    <a:pos x="40" y="0"/>
                  </a:cxn>
                  <a:cxn ang="0">
                    <a:pos x="40" y="0"/>
                  </a:cxn>
                  <a:cxn ang="0">
                    <a:pos x="12" y="20"/>
                  </a:cxn>
                  <a:cxn ang="0">
                    <a:pos x="12" y="20"/>
                  </a:cxn>
                  <a:cxn ang="0">
                    <a:pos x="6" y="24"/>
                  </a:cxn>
                  <a:cxn ang="0">
                    <a:pos x="2" y="26"/>
                  </a:cxn>
                  <a:cxn ang="0">
                    <a:pos x="2" y="26"/>
                  </a:cxn>
                  <a:cxn ang="0">
                    <a:pos x="0" y="42"/>
                  </a:cxn>
                  <a:cxn ang="0">
                    <a:pos x="0" y="42"/>
                  </a:cxn>
                  <a:cxn ang="0">
                    <a:pos x="8" y="40"/>
                  </a:cxn>
                  <a:cxn ang="0">
                    <a:pos x="14" y="38"/>
                  </a:cxn>
                  <a:cxn ang="0">
                    <a:pos x="20" y="34"/>
                  </a:cxn>
                  <a:cxn ang="0">
                    <a:pos x="26" y="28"/>
                  </a:cxn>
                  <a:cxn ang="0">
                    <a:pos x="34" y="16"/>
                  </a:cxn>
                  <a:cxn ang="0">
                    <a:pos x="40" y="0"/>
                  </a:cxn>
                  <a:cxn ang="0">
                    <a:pos x="40" y="0"/>
                  </a:cxn>
                </a:cxnLst>
                <a:rect l="0" t="0" r="r" b="b"/>
                <a:pathLst>
                  <a:path w="40" h="42">
                    <a:moveTo>
                      <a:pt x="40" y="0"/>
                    </a:moveTo>
                    <a:lnTo>
                      <a:pt x="40" y="0"/>
                    </a:lnTo>
                    <a:lnTo>
                      <a:pt x="12" y="20"/>
                    </a:lnTo>
                    <a:lnTo>
                      <a:pt x="12" y="20"/>
                    </a:lnTo>
                    <a:lnTo>
                      <a:pt x="6" y="24"/>
                    </a:lnTo>
                    <a:lnTo>
                      <a:pt x="2" y="26"/>
                    </a:lnTo>
                    <a:lnTo>
                      <a:pt x="2" y="26"/>
                    </a:lnTo>
                    <a:lnTo>
                      <a:pt x="0" y="42"/>
                    </a:lnTo>
                    <a:lnTo>
                      <a:pt x="0" y="42"/>
                    </a:lnTo>
                    <a:lnTo>
                      <a:pt x="8" y="40"/>
                    </a:lnTo>
                    <a:lnTo>
                      <a:pt x="14" y="38"/>
                    </a:lnTo>
                    <a:lnTo>
                      <a:pt x="20" y="34"/>
                    </a:lnTo>
                    <a:lnTo>
                      <a:pt x="26" y="28"/>
                    </a:lnTo>
                    <a:lnTo>
                      <a:pt x="34" y="16"/>
                    </a:lnTo>
                    <a:lnTo>
                      <a:pt x="40" y="0"/>
                    </a:lnTo>
                    <a:lnTo>
                      <a:pt x="4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2" name="Freeform 308"/>
              <p:cNvSpPr/>
              <p:nvPr/>
            </p:nvSpPr>
            <p:spPr bwMode="auto">
              <a:xfrm>
                <a:off x="2491" y="887"/>
                <a:ext cx="24" cy="44"/>
              </a:xfrm>
              <a:custGeom>
                <a:avLst/>
                <a:gdLst/>
                <a:ahLst/>
                <a:cxnLst>
                  <a:cxn ang="0">
                    <a:pos x="8" y="12"/>
                  </a:cxn>
                  <a:cxn ang="0">
                    <a:pos x="8" y="12"/>
                  </a:cxn>
                  <a:cxn ang="0">
                    <a:pos x="0" y="20"/>
                  </a:cxn>
                  <a:cxn ang="0">
                    <a:pos x="0" y="20"/>
                  </a:cxn>
                  <a:cxn ang="0">
                    <a:pos x="2" y="22"/>
                  </a:cxn>
                  <a:cxn ang="0">
                    <a:pos x="2" y="22"/>
                  </a:cxn>
                  <a:cxn ang="0">
                    <a:pos x="14" y="44"/>
                  </a:cxn>
                  <a:cxn ang="0">
                    <a:pos x="14" y="44"/>
                  </a:cxn>
                  <a:cxn ang="0">
                    <a:pos x="24" y="0"/>
                  </a:cxn>
                  <a:cxn ang="0">
                    <a:pos x="24" y="0"/>
                  </a:cxn>
                  <a:cxn ang="0">
                    <a:pos x="16" y="6"/>
                  </a:cxn>
                  <a:cxn ang="0">
                    <a:pos x="8" y="12"/>
                  </a:cxn>
                  <a:cxn ang="0">
                    <a:pos x="8" y="12"/>
                  </a:cxn>
                </a:cxnLst>
                <a:rect l="0" t="0" r="r" b="b"/>
                <a:pathLst>
                  <a:path w="24" h="44">
                    <a:moveTo>
                      <a:pt x="8" y="12"/>
                    </a:moveTo>
                    <a:lnTo>
                      <a:pt x="8" y="12"/>
                    </a:lnTo>
                    <a:lnTo>
                      <a:pt x="0" y="20"/>
                    </a:lnTo>
                    <a:lnTo>
                      <a:pt x="0" y="20"/>
                    </a:lnTo>
                    <a:lnTo>
                      <a:pt x="2" y="22"/>
                    </a:lnTo>
                    <a:lnTo>
                      <a:pt x="2" y="22"/>
                    </a:lnTo>
                    <a:lnTo>
                      <a:pt x="14" y="44"/>
                    </a:lnTo>
                    <a:lnTo>
                      <a:pt x="14" y="44"/>
                    </a:lnTo>
                    <a:lnTo>
                      <a:pt x="24" y="0"/>
                    </a:lnTo>
                    <a:lnTo>
                      <a:pt x="24" y="0"/>
                    </a:lnTo>
                    <a:lnTo>
                      <a:pt x="16" y="6"/>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3" name="Freeform 309"/>
              <p:cNvSpPr/>
              <p:nvPr/>
            </p:nvSpPr>
            <p:spPr bwMode="auto">
              <a:xfrm>
                <a:off x="2477" y="911"/>
                <a:ext cx="26" cy="50"/>
              </a:xfrm>
              <a:custGeom>
                <a:avLst/>
                <a:gdLst/>
                <a:ahLst/>
                <a:cxnLst>
                  <a:cxn ang="0">
                    <a:pos x="22" y="50"/>
                  </a:cxn>
                  <a:cxn ang="0">
                    <a:pos x="22" y="50"/>
                  </a:cxn>
                  <a:cxn ang="0">
                    <a:pos x="24" y="36"/>
                  </a:cxn>
                  <a:cxn ang="0">
                    <a:pos x="24" y="36"/>
                  </a:cxn>
                  <a:cxn ang="0">
                    <a:pos x="26" y="32"/>
                  </a:cxn>
                  <a:cxn ang="0">
                    <a:pos x="26" y="26"/>
                  </a:cxn>
                  <a:cxn ang="0">
                    <a:pos x="26" y="26"/>
                  </a:cxn>
                  <a:cxn ang="0">
                    <a:pos x="10" y="0"/>
                  </a:cxn>
                  <a:cxn ang="0">
                    <a:pos x="10" y="0"/>
                  </a:cxn>
                  <a:cxn ang="0">
                    <a:pos x="4" y="8"/>
                  </a:cxn>
                  <a:cxn ang="0">
                    <a:pos x="0" y="12"/>
                  </a:cxn>
                  <a:cxn ang="0">
                    <a:pos x="0" y="16"/>
                  </a:cxn>
                  <a:cxn ang="0">
                    <a:pos x="0" y="16"/>
                  </a:cxn>
                  <a:cxn ang="0">
                    <a:pos x="6" y="26"/>
                  </a:cxn>
                  <a:cxn ang="0">
                    <a:pos x="6" y="26"/>
                  </a:cxn>
                  <a:cxn ang="0">
                    <a:pos x="16" y="42"/>
                  </a:cxn>
                  <a:cxn ang="0">
                    <a:pos x="16" y="42"/>
                  </a:cxn>
                  <a:cxn ang="0">
                    <a:pos x="18" y="46"/>
                  </a:cxn>
                  <a:cxn ang="0">
                    <a:pos x="22" y="50"/>
                  </a:cxn>
                  <a:cxn ang="0">
                    <a:pos x="22" y="50"/>
                  </a:cxn>
                </a:cxnLst>
                <a:rect l="0" t="0" r="r" b="b"/>
                <a:pathLst>
                  <a:path w="26" h="50">
                    <a:moveTo>
                      <a:pt x="22" y="50"/>
                    </a:moveTo>
                    <a:lnTo>
                      <a:pt x="22" y="50"/>
                    </a:lnTo>
                    <a:lnTo>
                      <a:pt x="24" y="36"/>
                    </a:lnTo>
                    <a:lnTo>
                      <a:pt x="24" y="36"/>
                    </a:lnTo>
                    <a:lnTo>
                      <a:pt x="26" y="32"/>
                    </a:lnTo>
                    <a:lnTo>
                      <a:pt x="26" y="26"/>
                    </a:lnTo>
                    <a:lnTo>
                      <a:pt x="26" y="26"/>
                    </a:lnTo>
                    <a:lnTo>
                      <a:pt x="10" y="0"/>
                    </a:lnTo>
                    <a:lnTo>
                      <a:pt x="10" y="0"/>
                    </a:lnTo>
                    <a:lnTo>
                      <a:pt x="4" y="8"/>
                    </a:lnTo>
                    <a:lnTo>
                      <a:pt x="0" y="12"/>
                    </a:lnTo>
                    <a:lnTo>
                      <a:pt x="0" y="16"/>
                    </a:lnTo>
                    <a:lnTo>
                      <a:pt x="0" y="16"/>
                    </a:lnTo>
                    <a:lnTo>
                      <a:pt x="6" y="26"/>
                    </a:lnTo>
                    <a:lnTo>
                      <a:pt x="6" y="26"/>
                    </a:lnTo>
                    <a:lnTo>
                      <a:pt x="16" y="42"/>
                    </a:lnTo>
                    <a:lnTo>
                      <a:pt x="16" y="42"/>
                    </a:lnTo>
                    <a:lnTo>
                      <a:pt x="18" y="46"/>
                    </a:lnTo>
                    <a:lnTo>
                      <a:pt x="22" y="50"/>
                    </a:lnTo>
                    <a:lnTo>
                      <a:pt x="22"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4" name="Freeform 310"/>
              <p:cNvSpPr/>
              <p:nvPr/>
            </p:nvSpPr>
            <p:spPr bwMode="auto">
              <a:xfrm>
                <a:off x="2465" y="931"/>
                <a:ext cx="32" cy="60"/>
              </a:xfrm>
              <a:custGeom>
                <a:avLst/>
                <a:gdLst/>
                <a:ahLst/>
                <a:cxnLst>
                  <a:cxn ang="0">
                    <a:pos x="32" y="42"/>
                  </a:cxn>
                  <a:cxn ang="0">
                    <a:pos x="32" y="42"/>
                  </a:cxn>
                  <a:cxn ang="0">
                    <a:pos x="30" y="36"/>
                  </a:cxn>
                  <a:cxn ang="0">
                    <a:pos x="28" y="32"/>
                  </a:cxn>
                  <a:cxn ang="0">
                    <a:pos x="28" y="32"/>
                  </a:cxn>
                  <a:cxn ang="0">
                    <a:pos x="8" y="0"/>
                  </a:cxn>
                  <a:cxn ang="0">
                    <a:pos x="8" y="0"/>
                  </a:cxn>
                  <a:cxn ang="0">
                    <a:pos x="2" y="10"/>
                  </a:cxn>
                  <a:cxn ang="0">
                    <a:pos x="0" y="14"/>
                  </a:cxn>
                  <a:cxn ang="0">
                    <a:pos x="2" y="18"/>
                  </a:cxn>
                  <a:cxn ang="0">
                    <a:pos x="2" y="18"/>
                  </a:cxn>
                  <a:cxn ang="0">
                    <a:pos x="10" y="32"/>
                  </a:cxn>
                  <a:cxn ang="0">
                    <a:pos x="10" y="32"/>
                  </a:cxn>
                  <a:cxn ang="0">
                    <a:pos x="26" y="60"/>
                  </a:cxn>
                  <a:cxn ang="0">
                    <a:pos x="26" y="60"/>
                  </a:cxn>
                  <a:cxn ang="0">
                    <a:pos x="32" y="42"/>
                  </a:cxn>
                  <a:cxn ang="0">
                    <a:pos x="32" y="42"/>
                  </a:cxn>
                </a:cxnLst>
                <a:rect l="0" t="0" r="r" b="b"/>
                <a:pathLst>
                  <a:path w="32" h="60">
                    <a:moveTo>
                      <a:pt x="32" y="42"/>
                    </a:moveTo>
                    <a:lnTo>
                      <a:pt x="32" y="42"/>
                    </a:lnTo>
                    <a:lnTo>
                      <a:pt x="30" y="36"/>
                    </a:lnTo>
                    <a:lnTo>
                      <a:pt x="28" y="32"/>
                    </a:lnTo>
                    <a:lnTo>
                      <a:pt x="28" y="32"/>
                    </a:lnTo>
                    <a:lnTo>
                      <a:pt x="8" y="0"/>
                    </a:lnTo>
                    <a:lnTo>
                      <a:pt x="8" y="0"/>
                    </a:lnTo>
                    <a:lnTo>
                      <a:pt x="2" y="10"/>
                    </a:lnTo>
                    <a:lnTo>
                      <a:pt x="0" y="14"/>
                    </a:lnTo>
                    <a:lnTo>
                      <a:pt x="2" y="18"/>
                    </a:lnTo>
                    <a:lnTo>
                      <a:pt x="2" y="18"/>
                    </a:lnTo>
                    <a:lnTo>
                      <a:pt x="10" y="32"/>
                    </a:lnTo>
                    <a:lnTo>
                      <a:pt x="10" y="32"/>
                    </a:lnTo>
                    <a:lnTo>
                      <a:pt x="26" y="60"/>
                    </a:lnTo>
                    <a:lnTo>
                      <a:pt x="26" y="60"/>
                    </a:lnTo>
                    <a:lnTo>
                      <a:pt x="32" y="42"/>
                    </a:lnTo>
                    <a:lnTo>
                      <a:pt x="32" y="4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5" name="Freeform 311"/>
              <p:cNvSpPr/>
              <p:nvPr/>
            </p:nvSpPr>
            <p:spPr bwMode="auto">
              <a:xfrm>
                <a:off x="2461" y="955"/>
                <a:ext cx="30" cy="60"/>
              </a:xfrm>
              <a:custGeom>
                <a:avLst/>
                <a:gdLst/>
                <a:ahLst/>
                <a:cxnLst>
                  <a:cxn ang="0">
                    <a:pos x="26" y="60"/>
                  </a:cxn>
                  <a:cxn ang="0">
                    <a:pos x="26" y="60"/>
                  </a:cxn>
                  <a:cxn ang="0">
                    <a:pos x="30" y="44"/>
                  </a:cxn>
                  <a:cxn ang="0">
                    <a:pos x="30" y="44"/>
                  </a:cxn>
                  <a:cxn ang="0">
                    <a:pos x="26" y="38"/>
                  </a:cxn>
                  <a:cxn ang="0">
                    <a:pos x="22" y="32"/>
                  </a:cxn>
                  <a:cxn ang="0">
                    <a:pos x="22" y="32"/>
                  </a:cxn>
                  <a:cxn ang="0">
                    <a:pos x="2" y="0"/>
                  </a:cxn>
                  <a:cxn ang="0">
                    <a:pos x="2" y="0"/>
                  </a:cxn>
                  <a:cxn ang="0">
                    <a:pos x="0" y="18"/>
                  </a:cxn>
                  <a:cxn ang="0">
                    <a:pos x="2" y="26"/>
                  </a:cxn>
                  <a:cxn ang="0">
                    <a:pos x="4" y="34"/>
                  </a:cxn>
                  <a:cxn ang="0">
                    <a:pos x="8" y="42"/>
                  </a:cxn>
                  <a:cxn ang="0">
                    <a:pos x="12" y="50"/>
                  </a:cxn>
                  <a:cxn ang="0">
                    <a:pos x="18" y="56"/>
                  </a:cxn>
                  <a:cxn ang="0">
                    <a:pos x="26" y="60"/>
                  </a:cxn>
                  <a:cxn ang="0">
                    <a:pos x="26" y="60"/>
                  </a:cxn>
                </a:cxnLst>
                <a:rect l="0" t="0" r="r" b="b"/>
                <a:pathLst>
                  <a:path w="30" h="60">
                    <a:moveTo>
                      <a:pt x="26" y="60"/>
                    </a:moveTo>
                    <a:lnTo>
                      <a:pt x="26" y="60"/>
                    </a:lnTo>
                    <a:lnTo>
                      <a:pt x="30" y="44"/>
                    </a:lnTo>
                    <a:lnTo>
                      <a:pt x="30" y="44"/>
                    </a:lnTo>
                    <a:lnTo>
                      <a:pt x="26" y="38"/>
                    </a:lnTo>
                    <a:lnTo>
                      <a:pt x="22" y="32"/>
                    </a:lnTo>
                    <a:lnTo>
                      <a:pt x="22" y="32"/>
                    </a:lnTo>
                    <a:lnTo>
                      <a:pt x="2" y="0"/>
                    </a:lnTo>
                    <a:lnTo>
                      <a:pt x="2" y="0"/>
                    </a:lnTo>
                    <a:lnTo>
                      <a:pt x="0" y="18"/>
                    </a:lnTo>
                    <a:lnTo>
                      <a:pt x="2" y="26"/>
                    </a:lnTo>
                    <a:lnTo>
                      <a:pt x="4" y="34"/>
                    </a:lnTo>
                    <a:lnTo>
                      <a:pt x="8" y="42"/>
                    </a:lnTo>
                    <a:lnTo>
                      <a:pt x="12" y="50"/>
                    </a:lnTo>
                    <a:lnTo>
                      <a:pt x="18" y="56"/>
                    </a:lnTo>
                    <a:lnTo>
                      <a:pt x="26" y="60"/>
                    </a:lnTo>
                    <a:lnTo>
                      <a:pt x="26" y="6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6" name="Freeform 312"/>
              <p:cNvSpPr/>
              <p:nvPr/>
            </p:nvSpPr>
            <p:spPr bwMode="auto">
              <a:xfrm>
                <a:off x="2513" y="887"/>
                <a:ext cx="20" cy="44"/>
              </a:xfrm>
              <a:custGeom>
                <a:avLst/>
                <a:gdLst/>
                <a:ahLst/>
                <a:cxnLst>
                  <a:cxn ang="0">
                    <a:pos x="8" y="0"/>
                  </a:cxn>
                  <a:cxn ang="0">
                    <a:pos x="8" y="0"/>
                  </a:cxn>
                  <a:cxn ang="0">
                    <a:pos x="0" y="44"/>
                  </a:cxn>
                  <a:cxn ang="0">
                    <a:pos x="0" y="44"/>
                  </a:cxn>
                  <a:cxn ang="0">
                    <a:pos x="18" y="30"/>
                  </a:cxn>
                  <a:cxn ang="0">
                    <a:pos x="18" y="30"/>
                  </a:cxn>
                  <a:cxn ang="0">
                    <a:pos x="20" y="28"/>
                  </a:cxn>
                  <a:cxn ang="0">
                    <a:pos x="20" y="28"/>
                  </a:cxn>
                  <a:cxn ang="0">
                    <a:pos x="16" y="18"/>
                  </a:cxn>
                  <a:cxn ang="0">
                    <a:pos x="16" y="18"/>
                  </a:cxn>
                  <a:cxn ang="0">
                    <a:pos x="12" y="10"/>
                  </a:cxn>
                  <a:cxn ang="0">
                    <a:pos x="8" y="0"/>
                  </a:cxn>
                  <a:cxn ang="0">
                    <a:pos x="8" y="0"/>
                  </a:cxn>
                </a:cxnLst>
                <a:rect l="0" t="0" r="r" b="b"/>
                <a:pathLst>
                  <a:path w="20" h="44">
                    <a:moveTo>
                      <a:pt x="8" y="0"/>
                    </a:moveTo>
                    <a:lnTo>
                      <a:pt x="8" y="0"/>
                    </a:lnTo>
                    <a:lnTo>
                      <a:pt x="0" y="44"/>
                    </a:lnTo>
                    <a:lnTo>
                      <a:pt x="0" y="44"/>
                    </a:lnTo>
                    <a:lnTo>
                      <a:pt x="18" y="30"/>
                    </a:lnTo>
                    <a:lnTo>
                      <a:pt x="18" y="30"/>
                    </a:lnTo>
                    <a:lnTo>
                      <a:pt x="20" y="28"/>
                    </a:lnTo>
                    <a:lnTo>
                      <a:pt x="20" y="28"/>
                    </a:lnTo>
                    <a:lnTo>
                      <a:pt x="16" y="18"/>
                    </a:lnTo>
                    <a:lnTo>
                      <a:pt x="16" y="18"/>
                    </a:lnTo>
                    <a:lnTo>
                      <a:pt x="12" y="1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7" name="Freeform 313"/>
              <p:cNvSpPr/>
              <p:nvPr/>
            </p:nvSpPr>
            <p:spPr bwMode="auto">
              <a:xfrm>
                <a:off x="2507" y="921"/>
                <a:ext cx="34" cy="42"/>
              </a:xfrm>
              <a:custGeom>
                <a:avLst/>
                <a:gdLst/>
                <a:ahLst/>
                <a:cxnLst>
                  <a:cxn ang="0">
                    <a:pos x="2" y="28"/>
                  </a:cxn>
                  <a:cxn ang="0">
                    <a:pos x="2" y="28"/>
                  </a:cxn>
                  <a:cxn ang="0">
                    <a:pos x="0" y="42"/>
                  </a:cxn>
                  <a:cxn ang="0">
                    <a:pos x="0" y="42"/>
                  </a:cxn>
                  <a:cxn ang="0">
                    <a:pos x="4" y="40"/>
                  </a:cxn>
                  <a:cxn ang="0">
                    <a:pos x="8" y="36"/>
                  </a:cxn>
                  <a:cxn ang="0">
                    <a:pos x="8" y="36"/>
                  </a:cxn>
                  <a:cxn ang="0">
                    <a:pos x="22" y="26"/>
                  </a:cxn>
                  <a:cxn ang="0">
                    <a:pos x="22" y="26"/>
                  </a:cxn>
                  <a:cxn ang="0">
                    <a:pos x="34" y="18"/>
                  </a:cxn>
                  <a:cxn ang="0">
                    <a:pos x="34" y="18"/>
                  </a:cxn>
                  <a:cxn ang="0">
                    <a:pos x="34" y="14"/>
                  </a:cxn>
                  <a:cxn ang="0">
                    <a:pos x="32" y="10"/>
                  </a:cxn>
                  <a:cxn ang="0">
                    <a:pos x="28" y="0"/>
                  </a:cxn>
                  <a:cxn ang="0">
                    <a:pos x="28" y="0"/>
                  </a:cxn>
                  <a:cxn ang="0">
                    <a:pos x="4" y="18"/>
                  </a:cxn>
                  <a:cxn ang="0">
                    <a:pos x="4" y="18"/>
                  </a:cxn>
                  <a:cxn ang="0">
                    <a:pos x="2" y="22"/>
                  </a:cxn>
                  <a:cxn ang="0">
                    <a:pos x="2" y="28"/>
                  </a:cxn>
                  <a:cxn ang="0">
                    <a:pos x="2" y="28"/>
                  </a:cxn>
                </a:cxnLst>
                <a:rect l="0" t="0" r="r" b="b"/>
                <a:pathLst>
                  <a:path w="34" h="42">
                    <a:moveTo>
                      <a:pt x="2" y="28"/>
                    </a:moveTo>
                    <a:lnTo>
                      <a:pt x="2" y="28"/>
                    </a:lnTo>
                    <a:lnTo>
                      <a:pt x="0" y="42"/>
                    </a:lnTo>
                    <a:lnTo>
                      <a:pt x="0" y="42"/>
                    </a:lnTo>
                    <a:lnTo>
                      <a:pt x="4" y="40"/>
                    </a:lnTo>
                    <a:lnTo>
                      <a:pt x="8" y="36"/>
                    </a:lnTo>
                    <a:lnTo>
                      <a:pt x="8" y="36"/>
                    </a:lnTo>
                    <a:lnTo>
                      <a:pt x="22" y="26"/>
                    </a:lnTo>
                    <a:lnTo>
                      <a:pt x="22" y="26"/>
                    </a:lnTo>
                    <a:lnTo>
                      <a:pt x="34" y="18"/>
                    </a:lnTo>
                    <a:lnTo>
                      <a:pt x="34" y="18"/>
                    </a:lnTo>
                    <a:lnTo>
                      <a:pt x="34" y="14"/>
                    </a:lnTo>
                    <a:lnTo>
                      <a:pt x="32" y="10"/>
                    </a:lnTo>
                    <a:lnTo>
                      <a:pt x="28" y="0"/>
                    </a:lnTo>
                    <a:lnTo>
                      <a:pt x="28" y="0"/>
                    </a:lnTo>
                    <a:lnTo>
                      <a:pt x="4" y="18"/>
                    </a:lnTo>
                    <a:lnTo>
                      <a:pt x="4" y="18"/>
                    </a:lnTo>
                    <a:lnTo>
                      <a:pt x="2" y="22"/>
                    </a:lnTo>
                    <a:lnTo>
                      <a:pt x="2" y="28"/>
                    </a:lnTo>
                    <a:lnTo>
                      <a:pt x="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8" name="Freeform 314"/>
              <p:cNvSpPr/>
              <p:nvPr/>
            </p:nvSpPr>
            <p:spPr bwMode="auto">
              <a:xfrm>
                <a:off x="2501" y="945"/>
                <a:ext cx="42" cy="48"/>
              </a:xfrm>
              <a:custGeom>
                <a:avLst/>
                <a:gdLst/>
                <a:ahLst/>
                <a:cxnLst>
                  <a:cxn ang="0">
                    <a:pos x="42" y="0"/>
                  </a:cxn>
                  <a:cxn ang="0">
                    <a:pos x="42" y="0"/>
                  </a:cxn>
                  <a:cxn ang="0">
                    <a:pos x="10" y="22"/>
                  </a:cxn>
                  <a:cxn ang="0">
                    <a:pos x="10" y="22"/>
                  </a:cxn>
                  <a:cxn ang="0">
                    <a:pos x="6" y="24"/>
                  </a:cxn>
                  <a:cxn ang="0">
                    <a:pos x="4" y="30"/>
                  </a:cxn>
                  <a:cxn ang="0">
                    <a:pos x="4" y="30"/>
                  </a:cxn>
                  <a:cxn ang="0">
                    <a:pos x="0" y="48"/>
                  </a:cxn>
                  <a:cxn ang="0">
                    <a:pos x="0" y="48"/>
                  </a:cxn>
                  <a:cxn ang="0">
                    <a:pos x="26" y="30"/>
                  </a:cxn>
                  <a:cxn ang="0">
                    <a:pos x="26" y="30"/>
                  </a:cxn>
                  <a:cxn ang="0">
                    <a:pos x="40" y="20"/>
                  </a:cxn>
                  <a:cxn ang="0">
                    <a:pos x="40" y="20"/>
                  </a:cxn>
                  <a:cxn ang="0">
                    <a:pos x="42" y="16"/>
                  </a:cxn>
                  <a:cxn ang="0">
                    <a:pos x="42" y="10"/>
                  </a:cxn>
                  <a:cxn ang="0">
                    <a:pos x="42" y="0"/>
                  </a:cxn>
                  <a:cxn ang="0">
                    <a:pos x="42" y="0"/>
                  </a:cxn>
                </a:cxnLst>
                <a:rect l="0" t="0" r="r" b="b"/>
                <a:pathLst>
                  <a:path w="42" h="48">
                    <a:moveTo>
                      <a:pt x="42" y="0"/>
                    </a:moveTo>
                    <a:lnTo>
                      <a:pt x="42" y="0"/>
                    </a:lnTo>
                    <a:lnTo>
                      <a:pt x="10" y="22"/>
                    </a:lnTo>
                    <a:lnTo>
                      <a:pt x="10" y="22"/>
                    </a:lnTo>
                    <a:lnTo>
                      <a:pt x="6" y="24"/>
                    </a:lnTo>
                    <a:lnTo>
                      <a:pt x="4" y="30"/>
                    </a:lnTo>
                    <a:lnTo>
                      <a:pt x="4" y="30"/>
                    </a:lnTo>
                    <a:lnTo>
                      <a:pt x="0" y="48"/>
                    </a:lnTo>
                    <a:lnTo>
                      <a:pt x="0" y="48"/>
                    </a:lnTo>
                    <a:lnTo>
                      <a:pt x="26" y="30"/>
                    </a:lnTo>
                    <a:lnTo>
                      <a:pt x="26" y="30"/>
                    </a:lnTo>
                    <a:lnTo>
                      <a:pt x="40" y="20"/>
                    </a:lnTo>
                    <a:lnTo>
                      <a:pt x="40" y="20"/>
                    </a:lnTo>
                    <a:lnTo>
                      <a:pt x="42" y="16"/>
                    </a:lnTo>
                    <a:lnTo>
                      <a:pt x="42" y="10"/>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9" name="Freeform 315"/>
              <p:cNvSpPr/>
              <p:nvPr/>
            </p:nvSpPr>
            <p:spPr bwMode="auto">
              <a:xfrm>
                <a:off x="2497" y="971"/>
                <a:ext cx="44" cy="46"/>
              </a:xfrm>
              <a:custGeom>
                <a:avLst/>
                <a:gdLst/>
                <a:ahLst/>
                <a:cxnLst>
                  <a:cxn ang="0">
                    <a:pos x="44" y="0"/>
                  </a:cxn>
                  <a:cxn ang="0">
                    <a:pos x="44" y="0"/>
                  </a:cxn>
                  <a:cxn ang="0">
                    <a:pos x="14" y="22"/>
                  </a:cxn>
                  <a:cxn ang="0">
                    <a:pos x="14" y="22"/>
                  </a:cxn>
                  <a:cxn ang="0">
                    <a:pos x="8" y="26"/>
                  </a:cxn>
                  <a:cxn ang="0">
                    <a:pos x="4" y="30"/>
                  </a:cxn>
                  <a:cxn ang="0">
                    <a:pos x="4" y="30"/>
                  </a:cxn>
                  <a:cxn ang="0">
                    <a:pos x="0" y="46"/>
                  </a:cxn>
                  <a:cxn ang="0">
                    <a:pos x="0" y="46"/>
                  </a:cxn>
                  <a:cxn ang="0">
                    <a:pos x="8" y="44"/>
                  </a:cxn>
                  <a:cxn ang="0">
                    <a:pos x="16" y="42"/>
                  </a:cxn>
                  <a:cxn ang="0">
                    <a:pos x="24" y="36"/>
                  </a:cxn>
                  <a:cxn ang="0">
                    <a:pos x="30" y="30"/>
                  </a:cxn>
                  <a:cxn ang="0">
                    <a:pos x="36" y="24"/>
                  </a:cxn>
                  <a:cxn ang="0">
                    <a:pos x="40" y="16"/>
                  </a:cxn>
                  <a:cxn ang="0">
                    <a:pos x="44" y="0"/>
                  </a:cxn>
                  <a:cxn ang="0">
                    <a:pos x="44" y="0"/>
                  </a:cxn>
                </a:cxnLst>
                <a:rect l="0" t="0" r="r" b="b"/>
                <a:pathLst>
                  <a:path w="44" h="46">
                    <a:moveTo>
                      <a:pt x="44" y="0"/>
                    </a:moveTo>
                    <a:lnTo>
                      <a:pt x="44" y="0"/>
                    </a:lnTo>
                    <a:lnTo>
                      <a:pt x="14" y="22"/>
                    </a:lnTo>
                    <a:lnTo>
                      <a:pt x="14" y="22"/>
                    </a:lnTo>
                    <a:lnTo>
                      <a:pt x="8" y="26"/>
                    </a:lnTo>
                    <a:lnTo>
                      <a:pt x="4" y="30"/>
                    </a:lnTo>
                    <a:lnTo>
                      <a:pt x="4" y="30"/>
                    </a:lnTo>
                    <a:lnTo>
                      <a:pt x="0" y="46"/>
                    </a:lnTo>
                    <a:lnTo>
                      <a:pt x="0" y="46"/>
                    </a:lnTo>
                    <a:lnTo>
                      <a:pt x="8" y="44"/>
                    </a:lnTo>
                    <a:lnTo>
                      <a:pt x="16" y="42"/>
                    </a:lnTo>
                    <a:lnTo>
                      <a:pt x="24" y="36"/>
                    </a:lnTo>
                    <a:lnTo>
                      <a:pt x="30" y="30"/>
                    </a:lnTo>
                    <a:lnTo>
                      <a:pt x="36" y="24"/>
                    </a:lnTo>
                    <a:lnTo>
                      <a:pt x="40" y="16"/>
                    </a:lnTo>
                    <a:lnTo>
                      <a:pt x="44" y="0"/>
                    </a:lnTo>
                    <a:lnTo>
                      <a:pt x="4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0" name="Freeform 316"/>
              <p:cNvSpPr/>
              <p:nvPr/>
            </p:nvSpPr>
            <p:spPr bwMode="auto">
              <a:xfrm>
                <a:off x="2449" y="557"/>
                <a:ext cx="16" cy="24"/>
              </a:xfrm>
              <a:custGeom>
                <a:avLst/>
                <a:gdLst/>
                <a:ahLst/>
                <a:cxnLst>
                  <a:cxn ang="0">
                    <a:pos x="0" y="10"/>
                  </a:cxn>
                  <a:cxn ang="0">
                    <a:pos x="0" y="10"/>
                  </a:cxn>
                  <a:cxn ang="0">
                    <a:pos x="0" y="10"/>
                  </a:cxn>
                  <a:cxn ang="0">
                    <a:pos x="0" y="10"/>
                  </a:cxn>
                  <a:cxn ang="0">
                    <a:pos x="4" y="24"/>
                  </a:cxn>
                  <a:cxn ang="0">
                    <a:pos x="4" y="24"/>
                  </a:cxn>
                  <a:cxn ang="0">
                    <a:pos x="16" y="0"/>
                  </a:cxn>
                  <a:cxn ang="0">
                    <a:pos x="16" y="0"/>
                  </a:cxn>
                  <a:cxn ang="0">
                    <a:pos x="10" y="2"/>
                  </a:cxn>
                  <a:cxn ang="0">
                    <a:pos x="6" y="6"/>
                  </a:cxn>
                  <a:cxn ang="0">
                    <a:pos x="6" y="6"/>
                  </a:cxn>
                  <a:cxn ang="0">
                    <a:pos x="0" y="10"/>
                  </a:cxn>
                  <a:cxn ang="0">
                    <a:pos x="0" y="10"/>
                  </a:cxn>
                </a:cxnLst>
                <a:rect l="0" t="0" r="r" b="b"/>
                <a:pathLst>
                  <a:path w="16" h="24">
                    <a:moveTo>
                      <a:pt x="0" y="10"/>
                    </a:moveTo>
                    <a:lnTo>
                      <a:pt x="0" y="10"/>
                    </a:lnTo>
                    <a:lnTo>
                      <a:pt x="0" y="10"/>
                    </a:lnTo>
                    <a:lnTo>
                      <a:pt x="0" y="10"/>
                    </a:lnTo>
                    <a:lnTo>
                      <a:pt x="4" y="24"/>
                    </a:lnTo>
                    <a:lnTo>
                      <a:pt x="4" y="24"/>
                    </a:lnTo>
                    <a:lnTo>
                      <a:pt x="16" y="0"/>
                    </a:lnTo>
                    <a:lnTo>
                      <a:pt x="16" y="0"/>
                    </a:lnTo>
                    <a:lnTo>
                      <a:pt x="10" y="2"/>
                    </a:lnTo>
                    <a:lnTo>
                      <a:pt x="6" y="6"/>
                    </a:lnTo>
                    <a:lnTo>
                      <a:pt x="6" y="6"/>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1" name="Freeform 317"/>
              <p:cNvSpPr/>
              <p:nvPr/>
            </p:nvSpPr>
            <p:spPr bwMode="auto">
              <a:xfrm>
                <a:off x="2437" y="569"/>
                <a:ext cx="14" cy="30"/>
              </a:xfrm>
              <a:custGeom>
                <a:avLst/>
                <a:gdLst/>
                <a:ahLst/>
                <a:cxnLst>
                  <a:cxn ang="0">
                    <a:pos x="6" y="26"/>
                  </a:cxn>
                  <a:cxn ang="0">
                    <a:pos x="6" y="26"/>
                  </a:cxn>
                  <a:cxn ang="0">
                    <a:pos x="8" y="30"/>
                  </a:cxn>
                  <a:cxn ang="0">
                    <a:pos x="8" y="30"/>
                  </a:cxn>
                  <a:cxn ang="0">
                    <a:pos x="12" y="24"/>
                  </a:cxn>
                  <a:cxn ang="0">
                    <a:pos x="12" y="24"/>
                  </a:cxn>
                  <a:cxn ang="0">
                    <a:pos x="14" y="20"/>
                  </a:cxn>
                  <a:cxn ang="0">
                    <a:pos x="14" y="16"/>
                  </a:cxn>
                  <a:cxn ang="0">
                    <a:pos x="14" y="16"/>
                  </a:cxn>
                  <a:cxn ang="0">
                    <a:pos x="8" y="0"/>
                  </a:cxn>
                  <a:cxn ang="0">
                    <a:pos x="8" y="0"/>
                  </a:cxn>
                  <a:cxn ang="0">
                    <a:pos x="2" y="2"/>
                  </a:cxn>
                  <a:cxn ang="0">
                    <a:pos x="0" y="4"/>
                  </a:cxn>
                  <a:cxn ang="0">
                    <a:pos x="0" y="6"/>
                  </a:cxn>
                  <a:cxn ang="0">
                    <a:pos x="0" y="6"/>
                  </a:cxn>
                  <a:cxn ang="0">
                    <a:pos x="2" y="14"/>
                  </a:cxn>
                  <a:cxn ang="0">
                    <a:pos x="2" y="14"/>
                  </a:cxn>
                  <a:cxn ang="0">
                    <a:pos x="6" y="26"/>
                  </a:cxn>
                  <a:cxn ang="0">
                    <a:pos x="6" y="26"/>
                  </a:cxn>
                </a:cxnLst>
                <a:rect l="0" t="0" r="r" b="b"/>
                <a:pathLst>
                  <a:path w="14" h="30">
                    <a:moveTo>
                      <a:pt x="6" y="26"/>
                    </a:moveTo>
                    <a:lnTo>
                      <a:pt x="6" y="26"/>
                    </a:lnTo>
                    <a:lnTo>
                      <a:pt x="8" y="30"/>
                    </a:lnTo>
                    <a:lnTo>
                      <a:pt x="8" y="30"/>
                    </a:lnTo>
                    <a:lnTo>
                      <a:pt x="12" y="24"/>
                    </a:lnTo>
                    <a:lnTo>
                      <a:pt x="12" y="24"/>
                    </a:lnTo>
                    <a:lnTo>
                      <a:pt x="14" y="20"/>
                    </a:lnTo>
                    <a:lnTo>
                      <a:pt x="14" y="16"/>
                    </a:lnTo>
                    <a:lnTo>
                      <a:pt x="14" y="16"/>
                    </a:lnTo>
                    <a:lnTo>
                      <a:pt x="8" y="0"/>
                    </a:lnTo>
                    <a:lnTo>
                      <a:pt x="8" y="0"/>
                    </a:lnTo>
                    <a:lnTo>
                      <a:pt x="2" y="2"/>
                    </a:lnTo>
                    <a:lnTo>
                      <a:pt x="0" y="4"/>
                    </a:lnTo>
                    <a:lnTo>
                      <a:pt x="0" y="6"/>
                    </a:lnTo>
                    <a:lnTo>
                      <a:pt x="0" y="6"/>
                    </a:lnTo>
                    <a:lnTo>
                      <a:pt x="2" y="14"/>
                    </a:lnTo>
                    <a:lnTo>
                      <a:pt x="2" y="14"/>
                    </a:lnTo>
                    <a:lnTo>
                      <a:pt x="6" y="26"/>
                    </a:lnTo>
                    <a:lnTo>
                      <a:pt x="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2" name="Freeform 318"/>
              <p:cNvSpPr/>
              <p:nvPr/>
            </p:nvSpPr>
            <p:spPr bwMode="auto">
              <a:xfrm>
                <a:off x="2427" y="577"/>
                <a:ext cx="16" cy="40"/>
              </a:xfrm>
              <a:custGeom>
                <a:avLst/>
                <a:gdLst/>
                <a:ahLst/>
                <a:cxnLst>
                  <a:cxn ang="0">
                    <a:pos x="14" y="30"/>
                  </a:cxn>
                  <a:cxn ang="0">
                    <a:pos x="14" y="30"/>
                  </a:cxn>
                  <a:cxn ang="0">
                    <a:pos x="16" y="26"/>
                  </a:cxn>
                  <a:cxn ang="0">
                    <a:pos x="14" y="24"/>
                  </a:cxn>
                  <a:cxn ang="0">
                    <a:pos x="14" y="24"/>
                  </a:cxn>
                  <a:cxn ang="0">
                    <a:pos x="6" y="0"/>
                  </a:cxn>
                  <a:cxn ang="0">
                    <a:pos x="6" y="0"/>
                  </a:cxn>
                  <a:cxn ang="0">
                    <a:pos x="2" y="6"/>
                  </a:cxn>
                  <a:cxn ang="0">
                    <a:pos x="0" y="8"/>
                  </a:cxn>
                  <a:cxn ang="0">
                    <a:pos x="0" y="12"/>
                  </a:cxn>
                  <a:cxn ang="0">
                    <a:pos x="0" y="12"/>
                  </a:cxn>
                  <a:cxn ang="0">
                    <a:pos x="4" y="22"/>
                  </a:cxn>
                  <a:cxn ang="0">
                    <a:pos x="4" y="22"/>
                  </a:cxn>
                  <a:cxn ang="0">
                    <a:pos x="10" y="40"/>
                  </a:cxn>
                  <a:cxn ang="0">
                    <a:pos x="10" y="40"/>
                  </a:cxn>
                  <a:cxn ang="0">
                    <a:pos x="14" y="30"/>
                  </a:cxn>
                  <a:cxn ang="0">
                    <a:pos x="14" y="30"/>
                  </a:cxn>
                </a:cxnLst>
                <a:rect l="0" t="0" r="r" b="b"/>
                <a:pathLst>
                  <a:path w="16" h="40">
                    <a:moveTo>
                      <a:pt x="14" y="30"/>
                    </a:moveTo>
                    <a:lnTo>
                      <a:pt x="14" y="30"/>
                    </a:lnTo>
                    <a:lnTo>
                      <a:pt x="16" y="26"/>
                    </a:lnTo>
                    <a:lnTo>
                      <a:pt x="14" y="24"/>
                    </a:lnTo>
                    <a:lnTo>
                      <a:pt x="14" y="24"/>
                    </a:lnTo>
                    <a:lnTo>
                      <a:pt x="6" y="0"/>
                    </a:lnTo>
                    <a:lnTo>
                      <a:pt x="6" y="0"/>
                    </a:lnTo>
                    <a:lnTo>
                      <a:pt x="2" y="6"/>
                    </a:lnTo>
                    <a:lnTo>
                      <a:pt x="0" y="8"/>
                    </a:lnTo>
                    <a:lnTo>
                      <a:pt x="0" y="12"/>
                    </a:lnTo>
                    <a:lnTo>
                      <a:pt x="0" y="12"/>
                    </a:lnTo>
                    <a:lnTo>
                      <a:pt x="4" y="22"/>
                    </a:lnTo>
                    <a:lnTo>
                      <a:pt x="4" y="22"/>
                    </a:lnTo>
                    <a:lnTo>
                      <a:pt x="10" y="40"/>
                    </a:lnTo>
                    <a:lnTo>
                      <a:pt x="10" y="40"/>
                    </a:lnTo>
                    <a:lnTo>
                      <a:pt x="14" y="30"/>
                    </a:lnTo>
                    <a:lnTo>
                      <a:pt x="1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3" name="Freeform 319"/>
              <p:cNvSpPr/>
              <p:nvPr/>
            </p:nvSpPr>
            <p:spPr bwMode="auto">
              <a:xfrm>
                <a:off x="2421" y="591"/>
                <a:ext cx="14" cy="40"/>
              </a:xfrm>
              <a:custGeom>
                <a:avLst/>
                <a:gdLst/>
                <a:ahLst/>
                <a:cxnLst>
                  <a:cxn ang="0">
                    <a:pos x="14" y="30"/>
                  </a:cxn>
                  <a:cxn ang="0">
                    <a:pos x="14" y="30"/>
                  </a:cxn>
                  <a:cxn ang="0">
                    <a:pos x="12" y="26"/>
                  </a:cxn>
                  <a:cxn ang="0">
                    <a:pos x="12" y="24"/>
                  </a:cxn>
                  <a:cxn ang="0">
                    <a:pos x="12" y="24"/>
                  </a:cxn>
                  <a:cxn ang="0">
                    <a:pos x="4" y="0"/>
                  </a:cxn>
                  <a:cxn ang="0">
                    <a:pos x="4" y="0"/>
                  </a:cxn>
                  <a:cxn ang="0">
                    <a:pos x="0" y="10"/>
                  </a:cxn>
                  <a:cxn ang="0">
                    <a:pos x="0" y="22"/>
                  </a:cxn>
                  <a:cxn ang="0">
                    <a:pos x="2" y="32"/>
                  </a:cxn>
                  <a:cxn ang="0">
                    <a:pos x="8" y="40"/>
                  </a:cxn>
                  <a:cxn ang="0">
                    <a:pos x="8" y="40"/>
                  </a:cxn>
                  <a:cxn ang="0">
                    <a:pos x="14" y="30"/>
                  </a:cxn>
                  <a:cxn ang="0">
                    <a:pos x="14" y="30"/>
                  </a:cxn>
                </a:cxnLst>
                <a:rect l="0" t="0" r="r" b="b"/>
                <a:pathLst>
                  <a:path w="14" h="40">
                    <a:moveTo>
                      <a:pt x="14" y="30"/>
                    </a:moveTo>
                    <a:lnTo>
                      <a:pt x="14" y="30"/>
                    </a:lnTo>
                    <a:lnTo>
                      <a:pt x="12" y="26"/>
                    </a:lnTo>
                    <a:lnTo>
                      <a:pt x="12" y="24"/>
                    </a:lnTo>
                    <a:lnTo>
                      <a:pt x="12" y="24"/>
                    </a:lnTo>
                    <a:lnTo>
                      <a:pt x="4" y="0"/>
                    </a:lnTo>
                    <a:lnTo>
                      <a:pt x="4" y="0"/>
                    </a:lnTo>
                    <a:lnTo>
                      <a:pt x="0" y="10"/>
                    </a:lnTo>
                    <a:lnTo>
                      <a:pt x="0" y="22"/>
                    </a:lnTo>
                    <a:lnTo>
                      <a:pt x="2" y="32"/>
                    </a:lnTo>
                    <a:lnTo>
                      <a:pt x="8" y="40"/>
                    </a:lnTo>
                    <a:lnTo>
                      <a:pt x="8" y="40"/>
                    </a:lnTo>
                    <a:lnTo>
                      <a:pt x="14" y="30"/>
                    </a:lnTo>
                    <a:lnTo>
                      <a:pt x="1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4" name="Freeform 320"/>
              <p:cNvSpPr/>
              <p:nvPr/>
            </p:nvSpPr>
            <p:spPr bwMode="auto">
              <a:xfrm>
                <a:off x="2457" y="557"/>
                <a:ext cx="16" cy="26"/>
              </a:xfrm>
              <a:custGeom>
                <a:avLst/>
                <a:gdLst/>
                <a:ahLst/>
                <a:cxnLst>
                  <a:cxn ang="0">
                    <a:pos x="16" y="20"/>
                  </a:cxn>
                  <a:cxn ang="0">
                    <a:pos x="16" y="20"/>
                  </a:cxn>
                  <a:cxn ang="0">
                    <a:pos x="14" y="12"/>
                  </a:cxn>
                  <a:cxn ang="0">
                    <a:pos x="14" y="12"/>
                  </a:cxn>
                  <a:cxn ang="0">
                    <a:pos x="12" y="6"/>
                  </a:cxn>
                  <a:cxn ang="0">
                    <a:pos x="12" y="0"/>
                  </a:cxn>
                  <a:cxn ang="0">
                    <a:pos x="12" y="0"/>
                  </a:cxn>
                  <a:cxn ang="0">
                    <a:pos x="0" y="26"/>
                  </a:cxn>
                  <a:cxn ang="0">
                    <a:pos x="0" y="26"/>
                  </a:cxn>
                  <a:cxn ang="0">
                    <a:pos x="14" y="20"/>
                  </a:cxn>
                  <a:cxn ang="0">
                    <a:pos x="14" y="20"/>
                  </a:cxn>
                  <a:cxn ang="0">
                    <a:pos x="16" y="20"/>
                  </a:cxn>
                  <a:cxn ang="0">
                    <a:pos x="16" y="20"/>
                  </a:cxn>
                </a:cxnLst>
                <a:rect l="0" t="0" r="r" b="b"/>
                <a:pathLst>
                  <a:path w="16" h="26">
                    <a:moveTo>
                      <a:pt x="16" y="20"/>
                    </a:moveTo>
                    <a:lnTo>
                      <a:pt x="16" y="20"/>
                    </a:lnTo>
                    <a:lnTo>
                      <a:pt x="14" y="12"/>
                    </a:lnTo>
                    <a:lnTo>
                      <a:pt x="14" y="12"/>
                    </a:lnTo>
                    <a:lnTo>
                      <a:pt x="12" y="6"/>
                    </a:lnTo>
                    <a:lnTo>
                      <a:pt x="12" y="0"/>
                    </a:lnTo>
                    <a:lnTo>
                      <a:pt x="12" y="0"/>
                    </a:lnTo>
                    <a:lnTo>
                      <a:pt x="0" y="26"/>
                    </a:lnTo>
                    <a:lnTo>
                      <a:pt x="0" y="26"/>
                    </a:lnTo>
                    <a:lnTo>
                      <a:pt x="14" y="20"/>
                    </a:lnTo>
                    <a:lnTo>
                      <a:pt x="14" y="20"/>
                    </a:lnTo>
                    <a:lnTo>
                      <a:pt x="16" y="20"/>
                    </a:lnTo>
                    <a:lnTo>
                      <a:pt x="1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5" name="Freeform 321"/>
              <p:cNvSpPr/>
              <p:nvPr/>
            </p:nvSpPr>
            <p:spPr bwMode="auto">
              <a:xfrm>
                <a:off x="2449" y="581"/>
                <a:ext cx="26" cy="20"/>
              </a:xfrm>
              <a:custGeom>
                <a:avLst/>
                <a:gdLst/>
                <a:ahLst/>
                <a:cxnLst>
                  <a:cxn ang="0">
                    <a:pos x="24" y="0"/>
                  </a:cxn>
                  <a:cxn ang="0">
                    <a:pos x="24" y="0"/>
                  </a:cxn>
                  <a:cxn ang="0">
                    <a:pos x="6" y="6"/>
                  </a:cxn>
                  <a:cxn ang="0">
                    <a:pos x="6" y="6"/>
                  </a:cxn>
                  <a:cxn ang="0">
                    <a:pos x="6" y="10"/>
                  </a:cxn>
                  <a:cxn ang="0">
                    <a:pos x="4" y="14"/>
                  </a:cxn>
                  <a:cxn ang="0">
                    <a:pos x="4" y="14"/>
                  </a:cxn>
                  <a:cxn ang="0">
                    <a:pos x="0" y="20"/>
                  </a:cxn>
                  <a:cxn ang="0">
                    <a:pos x="0" y="20"/>
                  </a:cxn>
                  <a:cxn ang="0">
                    <a:pos x="6" y="18"/>
                  </a:cxn>
                  <a:cxn ang="0">
                    <a:pos x="6" y="18"/>
                  </a:cxn>
                  <a:cxn ang="0">
                    <a:pos x="18" y="14"/>
                  </a:cxn>
                  <a:cxn ang="0">
                    <a:pos x="18" y="14"/>
                  </a:cxn>
                  <a:cxn ang="0">
                    <a:pos x="24" y="10"/>
                  </a:cxn>
                  <a:cxn ang="0">
                    <a:pos x="24" y="10"/>
                  </a:cxn>
                  <a:cxn ang="0">
                    <a:pos x="26" y="10"/>
                  </a:cxn>
                  <a:cxn ang="0">
                    <a:pos x="26" y="6"/>
                  </a:cxn>
                  <a:cxn ang="0">
                    <a:pos x="24" y="0"/>
                  </a:cxn>
                  <a:cxn ang="0">
                    <a:pos x="24" y="0"/>
                  </a:cxn>
                </a:cxnLst>
                <a:rect l="0" t="0" r="r" b="b"/>
                <a:pathLst>
                  <a:path w="26" h="20">
                    <a:moveTo>
                      <a:pt x="24" y="0"/>
                    </a:moveTo>
                    <a:lnTo>
                      <a:pt x="24" y="0"/>
                    </a:lnTo>
                    <a:lnTo>
                      <a:pt x="6" y="6"/>
                    </a:lnTo>
                    <a:lnTo>
                      <a:pt x="6" y="6"/>
                    </a:lnTo>
                    <a:lnTo>
                      <a:pt x="6" y="10"/>
                    </a:lnTo>
                    <a:lnTo>
                      <a:pt x="4" y="14"/>
                    </a:lnTo>
                    <a:lnTo>
                      <a:pt x="4" y="14"/>
                    </a:lnTo>
                    <a:lnTo>
                      <a:pt x="0" y="20"/>
                    </a:lnTo>
                    <a:lnTo>
                      <a:pt x="0" y="20"/>
                    </a:lnTo>
                    <a:lnTo>
                      <a:pt x="6" y="18"/>
                    </a:lnTo>
                    <a:lnTo>
                      <a:pt x="6" y="18"/>
                    </a:lnTo>
                    <a:lnTo>
                      <a:pt x="18" y="14"/>
                    </a:lnTo>
                    <a:lnTo>
                      <a:pt x="18" y="14"/>
                    </a:lnTo>
                    <a:lnTo>
                      <a:pt x="24" y="10"/>
                    </a:lnTo>
                    <a:lnTo>
                      <a:pt x="24" y="10"/>
                    </a:lnTo>
                    <a:lnTo>
                      <a:pt x="26" y="10"/>
                    </a:lnTo>
                    <a:lnTo>
                      <a:pt x="26" y="6"/>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6" name="Freeform 322"/>
              <p:cNvSpPr/>
              <p:nvPr/>
            </p:nvSpPr>
            <p:spPr bwMode="auto">
              <a:xfrm>
                <a:off x="2443" y="597"/>
                <a:ext cx="30" cy="22"/>
              </a:xfrm>
              <a:custGeom>
                <a:avLst/>
                <a:gdLst/>
                <a:ahLst/>
                <a:cxnLst>
                  <a:cxn ang="0">
                    <a:pos x="30" y="0"/>
                  </a:cxn>
                  <a:cxn ang="0">
                    <a:pos x="30" y="0"/>
                  </a:cxn>
                  <a:cxn ang="0">
                    <a:pos x="10" y="8"/>
                  </a:cxn>
                  <a:cxn ang="0">
                    <a:pos x="10" y="8"/>
                  </a:cxn>
                  <a:cxn ang="0">
                    <a:pos x="6" y="10"/>
                  </a:cxn>
                  <a:cxn ang="0">
                    <a:pos x="4" y="12"/>
                  </a:cxn>
                  <a:cxn ang="0">
                    <a:pos x="4" y="12"/>
                  </a:cxn>
                  <a:cxn ang="0">
                    <a:pos x="0" y="22"/>
                  </a:cxn>
                  <a:cxn ang="0">
                    <a:pos x="0" y="22"/>
                  </a:cxn>
                  <a:cxn ang="0">
                    <a:pos x="18" y="14"/>
                  </a:cxn>
                  <a:cxn ang="0">
                    <a:pos x="18" y="14"/>
                  </a:cxn>
                  <a:cxn ang="0">
                    <a:pos x="28" y="10"/>
                  </a:cxn>
                  <a:cxn ang="0">
                    <a:pos x="28" y="10"/>
                  </a:cxn>
                  <a:cxn ang="0">
                    <a:pos x="30" y="8"/>
                  </a:cxn>
                  <a:cxn ang="0">
                    <a:pos x="30" y="6"/>
                  </a:cxn>
                  <a:cxn ang="0">
                    <a:pos x="30" y="0"/>
                  </a:cxn>
                  <a:cxn ang="0">
                    <a:pos x="30" y="0"/>
                  </a:cxn>
                </a:cxnLst>
                <a:rect l="0" t="0" r="r" b="b"/>
                <a:pathLst>
                  <a:path w="30" h="22">
                    <a:moveTo>
                      <a:pt x="30" y="0"/>
                    </a:moveTo>
                    <a:lnTo>
                      <a:pt x="30" y="0"/>
                    </a:lnTo>
                    <a:lnTo>
                      <a:pt x="10" y="8"/>
                    </a:lnTo>
                    <a:lnTo>
                      <a:pt x="10" y="8"/>
                    </a:lnTo>
                    <a:lnTo>
                      <a:pt x="6" y="10"/>
                    </a:lnTo>
                    <a:lnTo>
                      <a:pt x="4" y="12"/>
                    </a:lnTo>
                    <a:lnTo>
                      <a:pt x="4" y="12"/>
                    </a:lnTo>
                    <a:lnTo>
                      <a:pt x="0" y="22"/>
                    </a:lnTo>
                    <a:lnTo>
                      <a:pt x="0" y="22"/>
                    </a:lnTo>
                    <a:lnTo>
                      <a:pt x="18" y="14"/>
                    </a:lnTo>
                    <a:lnTo>
                      <a:pt x="18" y="14"/>
                    </a:lnTo>
                    <a:lnTo>
                      <a:pt x="28" y="10"/>
                    </a:lnTo>
                    <a:lnTo>
                      <a:pt x="28" y="10"/>
                    </a:lnTo>
                    <a:lnTo>
                      <a:pt x="30" y="8"/>
                    </a:lnTo>
                    <a:lnTo>
                      <a:pt x="30" y="6"/>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7" name="Freeform 323"/>
              <p:cNvSpPr/>
              <p:nvPr/>
            </p:nvSpPr>
            <p:spPr bwMode="auto">
              <a:xfrm>
                <a:off x="2437" y="611"/>
                <a:ext cx="34" cy="24"/>
              </a:xfrm>
              <a:custGeom>
                <a:avLst/>
                <a:gdLst/>
                <a:ahLst/>
                <a:cxnLst>
                  <a:cxn ang="0">
                    <a:pos x="34" y="0"/>
                  </a:cxn>
                  <a:cxn ang="0">
                    <a:pos x="34" y="0"/>
                  </a:cxn>
                  <a:cxn ang="0">
                    <a:pos x="10" y="10"/>
                  </a:cxn>
                  <a:cxn ang="0">
                    <a:pos x="10" y="10"/>
                  </a:cxn>
                  <a:cxn ang="0">
                    <a:pos x="6" y="12"/>
                  </a:cxn>
                  <a:cxn ang="0">
                    <a:pos x="4" y="14"/>
                  </a:cxn>
                  <a:cxn ang="0">
                    <a:pos x="4" y="14"/>
                  </a:cxn>
                  <a:cxn ang="0">
                    <a:pos x="0" y="24"/>
                  </a:cxn>
                  <a:cxn ang="0">
                    <a:pos x="0" y="24"/>
                  </a:cxn>
                  <a:cxn ang="0">
                    <a:pos x="10" y="22"/>
                  </a:cxn>
                  <a:cxn ang="0">
                    <a:pos x="20" y="18"/>
                  </a:cxn>
                  <a:cxn ang="0">
                    <a:pos x="28" y="10"/>
                  </a:cxn>
                  <a:cxn ang="0">
                    <a:pos x="34" y="0"/>
                  </a:cxn>
                  <a:cxn ang="0">
                    <a:pos x="34" y="0"/>
                  </a:cxn>
                </a:cxnLst>
                <a:rect l="0" t="0" r="r" b="b"/>
                <a:pathLst>
                  <a:path w="34" h="24">
                    <a:moveTo>
                      <a:pt x="34" y="0"/>
                    </a:moveTo>
                    <a:lnTo>
                      <a:pt x="34" y="0"/>
                    </a:lnTo>
                    <a:lnTo>
                      <a:pt x="10" y="10"/>
                    </a:lnTo>
                    <a:lnTo>
                      <a:pt x="10" y="10"/>
                    </a:lnTo>
                    <a:lnTo>
                      <a:pt x="6" y="12"/>
                    </a:lnTo>
                    <a:lnTo>
                      <a:pt x="4" y="14"/>
                    </a:lnTo>
                    <a:lnTo>
                      <a:pt x="4" y="14"/>
                    </a:lnTo>
                    <a:lnTo>
                      <a:pt x="0" y="24"/>
                    </a:lnTo>
                    <a:lnTo>
                      <a:pt x="0" y="24"/>
                    </a:lnTo>
                    <a:lnTo>
                      <a:pt x="10" y="22"/>
                    </a:lnTo>
                    <a:lnTo>
                      <a:pt x="20" y="18"/>
                    </a:lnTo>
                    <a:lnTo>
                      <a:pt x="28" y="10"/>
                    </a:lnTo>
                    <a:lnTo>
                      <a:pt x="34" y="0"/>
                    </a:lnTo>
                    <a:lnTo>
                      <a:pt x="3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8" name="Freeform 324"/>
              <p:cNvSpPr/>
              <p:nvPr/>
            </p:nvSpPr>
            <p:spPr bwMode="auto">
              <a:xfrm>
                <a:off x="2421" y="363"/>
                <a:ext cx="10" cy="16"/>
              </a:xfrm>
              <a:custGeom>
                <a:avLst/>
                <a:gdLst/>
                <a:ahLst/>
                <a:cxnLst>
                  <a:cxn ang="0">
                    <a:pos x="0" y="6"/>
                  </a:cxn>
                  <a:cxn ang="0">
                    <a:pos x="0" y="6"/>
                  </a:cxn>
                  <a:cxn ang="0">
                    <a:pos x="0" y="8"/>
                  </a:cxn>
                  <a:cxn ang="0">
                    <a:pos x="0" y="8"/>
                  </a:cxn>
                  <a:cxn ang="0">
                    <a:pos x="2" y="16"/>
                  </a:cxn>
                  <a:cxn ang="0">
                    <a:pos x="2" y="16"/>
                  </a:cxn>
                  <a:cxn ang="0">
                    <a:pos x="10" y="0"/>
                  </a:cxn>
                  <a:cxn ang="0">
                    <a:pos x="10" y="0"/>
                  </a:cxn>
                  <a:cxn ang="0">
                    <a:pos x="2" y="4"/>
                  </a:cxn>
                  <a:cxn ang="0">
                    <a:pos x="2" y="4"/>
                  </a:cxn>
                  <a:cxn ang="0">
                    <a:pos x="0" y="6"/>
                  </a:cxn>
                  <a:cxn ang="0">
                    <a:pos x="0" y="6"/>
                  </a:cxn>
                </a:cxnLst>
                <a:rect l="0" t="0" r="r" b="b"/>
                <a:pathLst>
                  <a:path w="10" h="16">
                    <a:moveTo>
                      <a:pt x="0" y="6"/>
                    </a:moveTo>
                    <a:lnTo>
                      <a:pt x="0" y="6"/>
                    </a:lnTo>
                    <a:lnTo>
                      <a:pt x="0" y="8"/>
                    </a:lnTo>
                    <a:lnTo>
                      <a:pt x="0" y="8"/>
                    </a:lnTo>
                    <a:lnTo>
                      <a:pt x="2" y="16"/>
                    </a:lnTo>
                    <a:lnTo>
                      <a:pt x="2" y="16"/>
                    </a:lnTo>
                    <a:lnTo>
                      <a:pt x="10" y="0"/>
                    </a:lnTo>
                    <a:lnTo>
                      <a:pt x="10" y="0"/>
                    </a:lnTo>
                    <a:lnTo>
                      <a:pt x="2" y="4"/>
                    </a:lnTo>
                    <a:lnTo>
                      <a:pt x="2"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9" name="Freeform 325"/>
              <p:cNvSpPr/>
              <p:nvPr/>
            </p:nvSpPr>
            <p:spPr bwMode="auto">
              <a:xfrm>
                <a:off x="2413" y="371"/>
                <a:ext cx="10" cy="18"/>
              </a:xfrm>
              <a:custGeom>
                <a:avLst/>
                <a:gdLst/>
                <a:ahLst/>
                <a:cxnLst>
                  <a:cxn ang="0">
                    <a:pos x="0" y="4"/>
                  </a:cxn>
                  <a:cxn ang="0">
                    <a:pos x="0" y="4"/>
                  </a:cxn>
                  <a:cxn ang="0">
                    <a:pos x="2" y="8"/>
                  </a:cxn>
                  <a:cxn ang="0">
                    <a:pos x="2" y="8"/>
                  </a:cxn>
                  <a:cxn ang="0">
                    <a:pos x="4" y="16"/>
                  </a:cxn>
                  <a:cxn ang="0">
                    <a:pos x="4" y="16"/>
                  </a:cxn>
                  <a:cxn ang="0">
                    <a:pos x="6" y="18"/>
                  </a:cxn>
                  <a:cxn ang="0">
                    <a:pos x="6" y="18"/>
                  </a:cxn>
                  <a:cxn ang="0">
                    <a:pos x="8" y="14"/>
                  </a:cxn>
                  <a:cxn ang="0">
                    <a:pos x="8" y="14"/>
                  </a:cxn>
                  <a:cxn ang="0">
                    <a:pos x="10" y="10"/>
                  </a:cxn>
                  <a:cxn ang="0">
                    <a:pos x="10" y="10"/>
                  </a:cxn>
                  <a:cxn ang="0">
                    <a:pos x="6" y="0"/>
                  </a:cxn>
                  <a:cxn ang="0">
                    <a:pos x="6" y="0"/>
                  </a:cxn>
                  <a:cxn ang="0">
                    <a:pos x="2" y="2"/>
                  </a:cxn>
                  <a:cxn ang="0">
                    <a:pos x="0" y="4"/>
                  </a:cxn>
                  <a:cxn ang="0">
                    <a:pos x="0" y="4"/>
                  </a:cxn>
                </a:cxnLst>
                <a:rect l="0" t="0" r="r" b="b"/>
                <a:pathLst>
                  <a:path w="10" h="18">
                    <a:moveTo>
                      <a:pt x="0" y="4"/>
                    </a:moveTo>
                    <a:lnTo>
                      <a:pt x="0" y="4"/>
                    </a:lnTo>
                    <a:lnTo>
                      <a:pt x="2" y="8"/>
                    </a:lnTo>
                    <a:lnTo>
                      <a:pt x="2" y="8"/>
                    </a:lnTo>
                    <a:lnTo>
                      <a:pt x="4" y="16"/>
                    </a:lnTo>
                    <a:lnTo>
                      <a:pt x="4" y="16"/>
                    </a:lnTo>
                    <a:lnTo>
                      <a:pt x="6" y="18"/>
                    </a:lnTo>
                    <a:lnTo>
                      <a:pt x="6" y="18"/>
                    </a:lnTo>
                    <a:lnTo>
                      <a:pt x="8" y="14"/>
                    </a:lnTo>
                    <a:lnTo>
                      <a:pt x="8" y="14"/>
                    </a:lnTo>
                    <a:lnTo>
                      <a:pt x="10" y="10"/>
                    </a:lnTo>
                    <a:lnTo>
                      <a:pt x="10" y="10"/>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0" name="Freeform 326"/>
              <p:cNvSpPr/>
              <p:nvPr/>
            </p:nvSpPr>
            <p:spPr bwMode="auto">
              <a:xfrm>
                <a:off x="2407" y="377"/>
                <a:ext cx="10" cy="24"/>
              </a:xfrm>
              <a:custGeom>
                <a:avLst/>
                <a:gdLst/>
                <a:ahLst/>
                <a:cxnLst>
                  <a:cxn ang="0">
                    <a:pos x="0" y="6"/>
                  </a:cxn>
                  <a:cxn ang="0">
                    <a:pos x="0" y="6"/>
                  </a:cxn>
                  <a:cxn ang="0">
                    <a:pos x="2" y="12"/>
                  </a:cxn>
                  <a:cxn ang="0">
                    <a:pos x="2" y="12"/>
                  </a:cxn>
                  <a:cxn ang="0">
                    <a:pos x="6" y="24"/>
                  </a:cxn>
                  <a:cxn ang="0">
                    <a:pos x="6" y="24"/>
                  </a:cxn>
                  <a:cxn ang="0">
                    <a:pos x="10" y="18"/>
                  </a:cxn>
                  <a:cxn ang="0">
                    <a:pos x="10" y="18"/>
                  </a:cxn>
                  <a:cxn ang="0">
                    <a:pos x="10" y="16"/>
                  </a:cxn>
                  <a:cxn ang="0">
                    <a:pos x="8" y="14"/>
                  </a:cxn>
                  <a:cxn ang="0">
                    <a:pos x="8" y="14"/>
                  </a:cxn>
                  <a:cxn ang="0">
                    <a:pos x="4" y="0"/>
                  </a:cxn>
                  <a:cxn ang="0">
                    <a:pos x="4" y="0"/>
                  </a:cxn>
                  <a:cxn ang="0">
                    <a:pos x="2" y="2"/>
                  </a:cxn>
                  <a:cxn ang="0">
                    <a:pos x="0" y="6"/>
                  </a:cxn>
                  <a:cxn ang="0">
                    <a:pos x="0" y="6"/>
                  </a:cxn>
                </a:cxnLst>
                <a:rect l="0" t="0" r="r" b="b"/>
                <a:pathLst>
                  <a:path w="10" h="24">
                    <a:moveTo>
                      <a:pt x="0" y="6"/>
                    </a:moveTo>
                    <a:lnTo>
                      <a:pt x="0" y="6"/>
                    </a:lnTo>
                    <a:lnTo>
                      <a:pt x="2" y="12"/>
                    </a:lnTo>
                    <a:lnTo>
                      <a:pt x="2" y="12"/>
                    </a:lnTo>
                    <a:lnTo>
                      <a:pt x="6" y="24"/>
                    </a:lnTo>
                    <a:lnTo>
                      <a:pt x="6" y="24"/>
                    </a:lnTo>
                    <a:lnTo>
                      <a:pt x="10" y="18"/>
                    </a:lnTo>
                    <a:lnTo>
                      <a:pt x="10" y="18"/>
                    </a:lnTo>
                    <a:lnTo>
                      <a:pt x="10" y="16"/>
                    </a:lnTo>
                    <a:lnTo>
                      <a:pt x="8" y="14"/>
                    </a:lnTo>
                    <a:lnTo>
                      <a:pt x="8" y="14"/>
                    </a:lnTo>
                    <a:lnTo>
                      <a:pt x="4" y="0"/>
                    </a:lnTo>
                    <a:lnTo>
                      <a:pt x="4" y="0"/>
                    </a:lnTo>
                    <a:lnTo>
                      <a:pt x="2"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1" name="Freeform 327"/>
              <p:cNvSpPr/>
              <p:nvPr/>
            </p:nvSpPr>
            <p:spPr bwMode="auto">
              <a:xfrm>
                <a:off x="2403" y="385"/>
                <a:ext cx="10" cy="24"/>
              </a:xfrm>
              <a:custGeom>
                <a:avLst/>
                <a:gdLst/>
                <a:ahLst/>
                <a:cxnLst>
                  <a:cxn ang="0">
                    <a:pos x="6" y="24"/>
                  </a:cxn>
                  <a:cxn ang="0">
                    <a:pos x="6" y="24"/>
                  </a:cxn>
                  <a:cxn ang="0">
                    <a:pos x="10" y="18"/>
                  </a:cxn>
                  <a:cxn ang="0">
                    <a:pos x="10" y="18"/>
                  </a:cxn>
                  <a:cxn ang="0">
                    <a:pos x="8" y="14"/>
                  </a:cxn>
                  <a:cxn ang="0">
                    <a:pos x="8" y="14"/>
                  </a:cxn>
                  <a:cxn ang="0">
                    <a:pos x="2" y="0"/>
                  </a:cxn>
                  <a:cxn ang="0">
                    <a:pos x="2" y="0"/>
                  </a:cxn>
                  <a:cxn ang="0">
                    <a:pos x="0" y="6"/>
                  </a:cxn>
                  <a:cxn ang="0">
                    <a:pos x="0" y="12"/>
                  </a:cxn>
                  <a:cxn ang="0">
                    <a:pos x="2" y="18"/>
                  </a:cxn>
                  <a:cxn ang="0">
                    <a:pos x="6" y="24"/>
                  </a:cxn>
                  <a:cxn ang="0">
                    <a:pos x="6" y="24"/>
                  </a:cxn>
                </a:cxnLst>
                <a:rect l="0" t="0" r="r" b="b"/>
                <a:pathLst>
                  <a:path w="10" h="24">
                    <a:moveTo>
                      <a:pt x="6" y="24"/>
                    </a:moveTo>
                    <a:lnTo>
                      <a:pt x="6" y="24"/>
                    </a:lnTo>
                    <a:lnTo>
                      <a:pt x="10" y="18"/>
                    </a:lnTo>
                    <a:lnTo>
                      <a:pt x="10" y="18"/>
                    </a:lnTo>
                    <a:lnTo>
                      <a:pt x="8" y="14"/>
                    </a:lnTo>
                    <a:lnTo>
                      <a:pt x="8" y="14"/>
                    </a:lnTo>
                    <a:lnTo>
                      <a:pt x="2" y="0"/>
                    </a:lnTo>
                    <a:lnTo>
                      <a:pt x="2" y="0"/>
                    </a:lnTo>
                    <a:lnTo>
                      <a:pt x="0" y="6"/>
                    </a:lnTo>
                    <a:lnTo>
                      <a:pt x="0" y="12"/>
                    </a:lnTo>
                    <a:lnTo>
                      <a:pt x="2" y="18"/>
                    </a:lnTo>
                    <a:lnTo>
                      <a:pt x="6" y="24"/>
                    </a:lnTo>
                    <a:lnTo>
                      <a:pt x="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2" name="Freeform 328"/>
              <p:cNvSpPr/>
              <p:nvPr/>
            </p:nvSpPr>
            <p:spPr bwMode="auto">
              <a:xfrm>
                <a:off x="2425" y="365"/>
                <a:ext cx="10" cy="16"/>
              </a:xfrm>
              <a:custGeom>
                <a:avLst/>
                <a:gdLst/>
                <a:ahLst/>
                <a:cxnLst>
                  <a:cxn ang="0">
                    <a:pos x="8" y="0"/>
                  </a:cxn>
                  <a:cxn ang="0">
                    <a:pos x="8" y="0"/>
                  </a:cxn>
                  <a:cxn ang="0">
                    <a:pos x="0" y="16"/>
                  </a:cxn>
                  <a:cxn ang="0">
                    <a:pos x="0" y="16"/>
                  </a:cxn>
                  <a:cxn ang="0">
                    <a:pos x="8" y="12"/>
                  </a:cxn>
                  <a:cxn ang="0">
                    <a:pos x="8" y="12"/>
                  </a:cxn>
                  <a:cxn ang="0">
                    <a:pos x="10" y="12"/>
                  </a:cxn>
                  <a:cxn ang="0">
                    <a:pos x="10" y="12"/>
                  </a:cxn>
                  <a:cxn ang="0">
                    <a:pos x="10" y="8"/>
                  </a:cxn>
                  <a:cxn ang="0">
                    <a:pos x="10" y="8"/>
                  </a:cxn>
                  <a:cxn ang="0">
                    <a:pos x="8" y="0"/>
                  </a:cxn>
                  <a:cxn ang="0">
                    <a:pos x="8" y="0"/>
                  </a:cxn>
                </a:cxnLst>
                <a:rect l="0" t="0" r="r" b="b"/>
                <a:pathLst>
                  <a:path w="10" h="16">
                    <a:moveTo>
                      <a:pt x="8" y="0"/>
                    </a:moveTo>
                    <a:lnTo>
                      <a:pt x="8" y="0"/>
                    </a:lnTo>
                    <a:lnTo>
                      <a:pt x="0" y="16"/>
                    </a:lnTo>
                    <a:lnTo>
                      <a:pt x="0" y="16"/>
                    </a:lnTo>
                    <a:lnTo>
                      <a:pt x="8" y="12"/>
                    </a:lnTo>
                    <a:lnTo>
                      <a:pt x="8" y="12"/>
                    </a:lnTo>
                    <a:lnTo>
                      <a:pt x="10" y="12"/>
                    </a:lnTo>
                    <a:lnTo>
                      <a:pt x="10" y="12"/>
                    </a:lnTo>
                    <a:lnTo>
                      <a:pt x="10" y="8"/>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3" name="Freeform 329"/>
              <p:cNvSpPr/>
              <p:nvPr/>
            </p:nvSpPr>
            <p:spPr bwMode="auto">
              <a:xfrm>
                <a:off x="2421" y="379"/>
                <a:ext cx="14" cy="12"/>
              </a:xfrm>
              <a:custGeom>
                <a:avLst/>
                <a:gdLst/>
                <a:ahLst/>
                <a:cxnLst>
                  <a:cxn ang="0">
                    <a:pos x="4" y="4"/>
                  </a:cxn>
                  <a:cxn ang="0">
                    <a:pos x="4" y="4"/>
                  </a:cxn>
                  <a:cxn ang="0">
                    <a:pos x="2" y="8"/>
                  </a:cxn>
                  <a:cxn ang="0">
                    <a:pos x="2" y="8"/>
                  </a:cxn>
                  <a:cxn ang="0">
                    <a:pos x="0" y="12"/>
                  </a:cxn>
                  <a:cxn ang="0">
                    <a:pos x="0" y="12"/>
                  </a:cxn>
                  <a:cxn ang="0">
                    <a:pos x="4" y="10"/>
                  </a:cxn>
                  <a:cxn ang="0">
                    <a:pos x="4" y="10"/>
                  </a:cxn>
                  <a:cxn ang="0">
                    <a:pos x="10" y="8"/>
                  </a:cxn>
                  <a:cxn ang="0">
                    <a:pos x="10" y="8"/>
                  </a:cxn>
                  <a:cxn ang="0">
                    <a:pos x="14" y="6"/>
                  </a:cxn>
                  <a:cxn ang="0">
                    <a:pos x="14" y="6"/>
                  </a:cxn>
                  <a:cxn ang="0">
                    <a:pos x="14" y="4"/>
                  </a:cxn>
                  <a:cxn ang="0">
                    <a:pos x="14" y="0"/>
                  </a:cxn>
                  <a:cxn ang="0">
                    <a:pos x="14" y="0"/>
                  </a:cxn>
                  <a:cxn ang="0">
                    <a:pos x="4" y="4"/>
                  </a:cxn>
                  <a:cxn ang="0">
                    <a:pos x="4" y="4"/>
                  </a:cxn>
                </a:cxnLst>
                <a:rect l="0" t="0" r="r" b="b"/>
                <a:pathLst>
                  <a:path w="14" h="12">
                    <a:moveTo>
                      <a:pt x="4" y="4"/>
                    </a:moveTo>
                    <a:lnTo>
                      <a:pt x="4" y="4"/>
                    </a:lnTo>
                    <a:lnTo>
                      <a:pt x="2" y="8"/>
                    </a:lnTo>
                    <a:lnTo>
                      <a:pt x="2" y="8"/>
                    </a:lnTo>
                    <a:lnTo>
                      <a:pt x="0" y="12"/>
                    </a:lnTo>
                    <a:lnTo>
                      <a:pt x="0" y="12"/>
                    </a:lnTo>
                    <a:lnTo>
                      <a:pt x="4" y="10"/>
                    </a:lnTo>
                    <a:lnTo>
                      <a:pt x="4" y="10"/>
                    </a:lnTo>
                    <a:lnTo>
                      <a:pt x="10" y="8"/>
                    </a:lnTo>
                    <a:lnTo>
                      <a:pt x="10" y="8"/>
                    </a:lnTo>
                    <a:lnTo>
                      <a:pt x="14" y="6"/>
                    </a:lnTo>
                    <a:lnTo>
                      <a:pt x="14" y="6"/>
                    </a:lnTo>
                    <a:lnTo>
                      <a:pt x="14" y="4"/>
                    </a:lnTo>
                    <a:lnTo>
                      <a:pt x="14" y="0"/>
                    </a:lnTo>
                    <a:lnTo>
                      <a:pt x="14" y="0"/>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4" name="Freeform 330"/>
              <p:cNvSpPr/>
              <p:nvPr/>
            </p:nvSpPr>
            <p:spPr bwMode="auto">
              <a:xfrm>
                <a:off x="2417" y="387"/>
                <a:ext cx="18" cy="14"/>
              </a:xfrm>
              <a:custGeom>
                <a:avLst/>
                <a:gdLst/>
                <a:ahLst/>
                <a:cxnLst>
                  <a:cxn ang="0">
                    <a:pos x="16" y="8"/>
                  </a:cxn>
                  <a:cxn ang="0">
                    <a:pos x="16" y="8"/>
                  </a:cxn>
                  <a:cxn ang="0">
                    <a:pos x="18" y="4"/>
                  </a:cxn>
                  <a:cxn ang="0">
                    <a:pos x="18" y="0"/>
                  </a:cxn>
                  <a:cxn ang="0">
                    <a:pos x="18" y="0"/>
                  </a:cxn>
                  <a:cxn ang="0">
                    <a:pos x="6" y="6"/>
                  </a:cxn>
                  <a:cxn ang="0">
                    <a:pos x="6" y="6"/>
                  </a:cxn>
                  <a:cxn ang="0">
                    <a:pos x="4" y="6"/>
                  </a:cxn>
                  <a:cxn ang="0">
                    <a:pos x="2" y="8"/>
                  </a:cxn>
                  <a:cxn ang="0">
                    <a:pos x="2" y="8"/>
                  </a:cxn>
                  <a:cxn ang="0">
                    <a:pos x="0" y="14"/>
                  </a:cxn>
                  <a:cxn ang="0">
                    <a:pos x="0" y="14"/>
                  </a:cxn>
                  <a:cxn ang="0">
                    <a:pos x="10" y="10"/>
                  </a:cxn>
                  <a:cxn ang="0">
                    <a:pos x="10" y="10"/>
                  </a:cxn>
                  <a:cxn ang="0">
                    <a:pos x="16" y="8"/>
                  </a:cxn>
                  <a:cxn ang="0">
                    <a:pos x="16" y="8"/>
                  </a:cxn>
                </a:cxnLst>
                <a:rect l="0" t="0" r="r" b="b"/>
                <a:pathLst>
                  <a:path w="18" h="14">
                    <a:moveTo>
                      <a:pt x="16" y="8"/>
                    </a:moveTo>
                    <a:lnTo>
                      <a:pt x="16" y="8"/>
                    </a:lnTo>
                    <a:lnTo>
                      <a:pt x="18" y="4"/>
                    </a:lnTo>
                    <a:lnTo>
                      <a:pt x="18" y="0"/>
                    </a:lnTo>
                    <a:lnTo>
                      <a:pt x="18" y="0"/>
                    </a:lnTo>
                    <a:lnTo>
                      <a:pt x="6" y="6"/>
                    </a:lnTo>
                    <a:lnTo>
                      <a:pt x="6" y="6"/>
                    </a:lnTo>
                    <a:lnTo>
                      <a:pt x="4" y="6"/>
                    </a:lnTo>
                    <a:lnTo>
                      <a:pt x="2" y="8"/>
                    </a:lnTo>
                    <a:lnTo>
                      <a:pt x="2" y="8"/>
                    </a:lnTo>
                    <a:lnTo>
                      <a:pt x="0" y="14"/>
                    </a:lnTo>
                    <a:lnTo>
                      <a:pt x="0" y="14"/>
                    </a:lnTo>
                    <a:lnTo>
                      <a:pt x="10" y="10"/>
                    </a:lnTo>
                    <a:lnTo>
                      <a:pt x="10" y="10"/>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5" name="Freeform 331"/>
              <p:cNvSpPr/>
              <p:nvPr/>
            </p:nvSpPr>
            <p:spPr bwMode="auto">
              <a:xfrm>
                <a:off x="2413" y="397"/>
                <a:ext cx="20" cy="14"/>
              </a:xfrm>
              <a:custGeom>
                <a:avLst/>
                <a:gdLst/>
                <a:ahLst/>
                <a:cxnLst>
                  <a:cxn ang="0">
                    <a:pos x="0" y="14"/>
                  </a:cxn>
                  <a:cxn ang="0">
                    <a:pos x="0" y="14"/>
                  </a:cxn>
                  <a:cxn ang="0">
                    <a:pos x="6" y="12"/>
                  </a:cxn>
                  <a:cxn ang="0">
                    <a:pos x="12" y="10"/>
                  </a:cxn>
                  <a:cxn ang="0">
                    <a:pos x="18" y="6"/>
                  </a:cxn>
                  <a:cxn ang="0">
                    <a:pos x="20" y="0"/>
                  </a:cxn>
                  <a:cxn ang="0">
                    <a:pos x="20" y="0"/>
                  </a:cxn>
                  <a:cxn ang="0">
                    <a:pos x="6" y="6"/>
                  </a:cxn>
                  <a:cxn ang="0">
                    <a:pos x="6" y="6"/>
                  </a:cxn>
                  <a:cxn ang="0">
                    <a:pos x="2" y="8"/>
                  </a:cxn>
                  <a:cxn ang="0">
                    <a:pos x="2" y="8"/>
                  </a:cxn>
                  <a:cxn ang="0">
                    <a:pos x="0" y="14"/>
                  </a:cxn>
                  <a:cxn ang="0">
                    <a:pos x="0" y="14"/>
                  </a:cxn>
                </a:cxnLst>
                <a:rect l="0" t="0" r="r" b="b"/>
                <a:pathLst>
                  <a:path w="20" h="14">
                    <a:moveTo>
                      <a:pt x="0" y="14"/>
                    </a:moveTo>
                    <a:lnTo>
                      <a:pt x="0" y="14"/>
                    </a:lnTo>
                    <a:lnTo>
                      <a:pt x="6" y="12"/>
                    </a:lnTo>
                    <a:lnTo>
                      <a:pt x="12" y="10"/>
                    </a:lnTo>
                    <a:lnTo>
                      <a:pt x="18" y="6"/>
                    </a:lnTo>
                    <a:lnTo>
                      <a:pt x="20" y="0"/>
                    </a:lnTo>
                    <a:lnTo>
                      <a:pt x="20" y="0"/>
                    </a:lnTo>
                    <a:lnTo>
                      <a:pt x="6" y="6"/>
                    </a:lnTo>
                    <a:lnTo>
                      <a:pt x="6" y="6"/>
                    </a:lnTo>
                    <a:lnTo>
                      <a:pt x="2" y="8"/>
                    </a:lnTo>
                    <a:lnTo>
                      <a:pt x="2" y="8"/>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6" name="Freeform 332"/>
              <p:cNvSpPr/>
              <p:nvPr/>
            </p:nvSpPr>
            <p:spPr bwMode="auto">
              <a:xfrm>
                <a:off x="2483" y="429"/>
                <a:ext cx="12" cy="10"/>
              </a:xfrm>
              <a:custGeom>
                <a:avLst/>
                <a:gdLst/>
                <a:ahLst/>
                <a:cxnLst>
                  <a:cxn ang="0">
                    <a:pos x="12" y="0"/>
                  </a:cxn>
                  <a:cxn ang="0">
                    <a:pos x="12" y="0"/>
                  </a:cxn>
                  <a:cxn ang="0">
                    <a:pos x="6" y="0"/>
                  </a:cxn>
                  <a:cxn ang="0">
                    <a:pos x="6" y="0"/>
                  </a:cxn>
                  <a:cxn ang="0">
                    <a:pos x="2" y="0"/>
                  </a:cxn>
                  <a:cxn ang="0">
                    <a:pos x="2" y="0"/>
                  </a:cxn>
                  <a:cxn ang="0">
                    <a:pos x="2" y="2"/>
                  </a:cxn>
                  <a:cxn ang="0">
                    <a:pos x="2" y="2"/>
                  </a:cxn>
                  <a:cxn ang="0">
                    <a:pos x="0" y="10"/>
                  </a:cxn>
                  <a:cxn ang="0">
                    <a:pos x="0" y="10"/>
                  </a:cxn>
                  <a:cxn ang="0">
                    <a:pos x="12" y="0"/>
                  </a:cxn>
                  <a:cxn ang="0">
                    <a:pos x="12" y="0"/>
                  </a:cxn>
                </a:cxnLst>
                <a:rect l="0" t="0" r="r" b="b"/>
                <a:pathLst>
                  <a:path w="12" h="10">
                    <a:moveTo>
                      <a:pt x="12" y="0"/>
                    </a:moveTo>
                    <a:lnTo>
                      <a:pt x="12" y="0"/>
                    </a:lnTo>
                    <a:lnTo>
                      <a:pt x="6" y="0"/>
                    </a:lnTo>
                    <a:lnTo>
                      <a:pt x="6" y="0"/>
                    </a:lnTo>
                    <a:lnTo>
                      <a:pt x="2" y="0"/>
                    </a:lnTo>
                    <a:lnTo>
                      <a:pt x="2" y="0"/>
                    </a:lnTo>
                    <a:lnTo>
                      <a:pt x="2" y="2"/>
                    </a:lnTo>
                    <a:lnTo>
                      <a:pt x="2" y="2"/>
                    </a:lnTo>
                    <a:lnTo>
                      <a:pt x="0" y="10"/>
                    </a:lnTo>
                    <a:lnTo>
                      <a:pt x="0" y="1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7" name="Freeform 333"/>
              <p:cNvSpPr/>
              <p:nvPr/>
            </p:nvSpPr>
            <p:spPr bwMode="auto">
              <a:xfrm>
                <a:off x="2475" y="431"/>
                <a:ext cx="6" cy="18"/>
              </a:xfrm>
              <a:custGeom>
                <a:avLst/>
                <a:gdLst/>
                <a:ahLst/>
                <a:cxnLst>
                  <a:cxn ang="0">
                    <a:pos x="0" y="2"/>
                  </a:cxn>
                  <a:cxn ang="0">
                    <a:pos x="0" y="2"/>
                  </a:cxn>
                  <a:cxn ang="0">
                    <a:pos x="0" y="6"/>
                  </a:cxn>
                  <a:cxn ang="0">
                    <a:pos x="0" y="6"/>
                  </a:cxn>
                  <a:cxn ang="0">
                    <a:pos x="0" y="14"/>
                  </a:cxn>
                  <a:cxn ang="0">
                    <a:pos x="0" y="14"/>
                  </a:cxn>
                  <a:cxn ang="0">
                    <a:pos x="0" y="18"/>
                  </a:cxn>
                  <a:cxn ang="0">
                    <a:pos x="0" y="18"/>
                  </a:cxn>
                  <a:cxn ang="0">
                    <a:pos x="4" y="14"/>
                  </a:cxn>
                  <a:cxn ang="0">
                    <a:pos x="4" y="14"/>
                  </a:cxn>
                  <a:cxn ang="0">
                    <a:pos x="6" y="10"/>
                  </a:cxn>
                  <a:cxn ang="0">
                    <a:pos x="6" y="10"/>
                  </a:cxn>
                  <a:cxn ang="0">
                    <a:pos x="6" y="0"/>
                  </a:cxn>
                  <a:cxn ang="0">
                    <a:pos x="6" y="0"/>
                  </a:cxn>
                  <a:cxn ang="0">
                    <a:pos x="4" y="0"/>
                  </a:cxn>
                  <a:cxn ang="0">
                    <a:pos x="0" y="2"/>
                  </a:cxn>
                  <a:cxn ang="0">
                    <a:pos x="0" y="2"/>
                  </a:cxn>
                </a:cxnLst>
                <a:rect l="0" t="0" r="r" b="b"/>
                <a:pathLst>
                  <a:path w="6" h="18">
                    <a:moveTo>
                      <a:pt x="0" y="2"/>
                    </a:moveTo>
                    <a:lnTo>
                      <a:pt x="0" y="2"/>
                    </a:lnTo>
                    <a:lnTo>
                      <a:pt x="0" y="6"/>
                    </a:lnTo>
                    <a:lnTo>
                      <a:pt x="0" y="6"/>
                    </a:lnTo>
                    <a:lnTo>
                      <a:pt x="0" y="14"/>
                    </a:lnTo>
                    <a:lnTo>
                      <a:pt x="0" y="14"/>
                    </a:lnTo>
                    <a:lnTo>
                      <a:pt x="0" y="18"/>
                    </a:lnTo>
                    <a:lnTo>
                      <a:pt x="0" y="18"/>
                    </a:lnTo>
                    <a:lnTo>
                      <a:pt x="4" y="14"/>
                    </a:lnTo>
                    <a:lnTo>
                      <a:pt x="4" y="14"/>
                    </a:lnTo>
                    <a:lnTo>
                      <a:pt x="6" y="10"/>
                    </a:lnTo>
                    <a:lnTo>
                      <a:pt x="6" y="10"/>
                    </a:lnTo>
                    <a:lnTo>
                      <a:pt x="6" y="0"/>
                    </a:lnTo>
                    <a:lnTo>
                      <a:pt x="6" y="0"/>
                    </a:lnTo>
                    <a:lnTo>
                      <a:pt x="4" y="0"/>
                    </a:lnTo>
                    <a:lnTo>
                      <a:pt x="0" y="2"/>
                    </a:lnTo>
                    <a:lnTo>
                      <a:pt x="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8" name="Freeform 334"/>
              <p:cNvSpPr/>
              <p:nvPr/>
            </p:nvSpPr>
            <p:spPr bwMode="auto">
              <a:xfrm>
                <a:off x="2467" y="433"/>
                <a:ext cx="6" cy="22"/>
              </a:xfrm>
              <a:custGeom>
                <a:avLst/>
                <a:gdLst/>
                <a:ahLst/>
                <a:cxnLst>
                  <a:cxn ang="0">
                    <a:pos x="0" y="4"/>
                  </a:cxn>
                  <a:cxn ang="0">
                    <a:pos x="0" y="4"/>
                  </a:cxn>
                  <a:cxn ang="0">
                    <a:pos x="0" y="10"/>
                  </a:cxn>
                  <a:cxn ang="0">
                    <a:pos x="0" y="10"/>
                  </a:cxn>
                  <a:cxn ang="0">
                    <a:pos x="0" y="22"/>
                  </a:cxn>
                  <a:cxn ang="0">
                    <a:pos x="0" y="22"/>
                  </a:cxn>
                  <a:cxn ang="0">
                    <a:pos x="4" y="18"/>
                  </a:cxn>
                  <a:cxn ang="0">
                    <a:pos x="4" y="18"/>
                  </a:cxn>
                  <a:cxn ang="0">
                    <a:pos x="6" y="16"/>
                  </a:cxn>
                  <a:cxn ang="0">
                    <a:pos x="6" y="14"/>
                  </a:cxn>
                  <a:cxn ang="0">
                    <a:pos x="6" y="14"/>
                  </a:cxn>
                  <a:cxn ang="0">
                    <a:pos x="6" y="0"/>
                  </a:cxn>
                  <a:cxn ang="0">
                    <a:pos x="6" y="0"/>
                  </a:cxn>
                  <a:cxn ang="0">
                    <a:pos x="2" y="2"/>
                  </a:cxn>
                  <a:cxn ang="0">
                    <a:pos x="0" y="4"/>
                  </a:cxn>
                  <a:cxn ang="0">
                    <a:pos x="0" y="4"/>
                  </a:cxn>
                </a:cxnLst>
                <a:rect l="0" t="0" r="r" b="b"/>
                <a:pathLst>
                  <a:path w="6" h="22">
                    <a:moveTo>
                      <a:pt x="0" y="4"/>
                    </a:moveTo>
                    <a:lnTo>
                      <a:pt x="0" y="4"/>
                    </a:lnTo>
                    <a:lnTo>
                      <a:pt x="0" y="10"/>
                    </a:lnTo>
                    <a:lnTo>
                      <a:pt x="0" y="10"/>
                    </a:lnTo>
                    <a:lnTo>
                      <a:pt x="0" y="22"/>
                    </a:lnTo>
                    <a:lnTo>
                      <a:pt x="0" y="22"/>
                    </a:lnTo>
                    <a:lnTo>
                      <a:pt x="4" y="18"/>
                    </a:lnTo>
                    <a:lnTo>
                      <a:pt x="4" y="18"/>
                    </a:lnTo>
                    <a:lnTo>
                      <a:pt x="6" y="16"/>
                    </a:lnTo>
                    <a:lnTo>
                      <a:pt x="6" y="14"/>
                    </a:lnTo>
                    <a:lnTo>
                      <a:pt x="6" y="14"/>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9" name="Freeform 335"/>
              <p:cNvSpPr/>
              <p:nvPr/>
            </p:nvSpPr>
            <p:spPr bwMode="auto">
              <a:xfrm>
                <a:off x="2457" y="439"/>
                <a:ext cx="8" cy="24"/>
              </a:xfrm>
              <a:custGeom>
                <a:avLst/>
                <a:gdLst/>
                <a:ahLst/>
                <a:cxnLst>
                  <a:cxn ang="0">
                    <a:pos x="2" y="24"/>
                  </a:cxn>
                  <a:cxn ang="0">
                    <a:pos x="2" y="24"/>
                  </a:cxn>
                  <a:cxn ang="0">
                    <a:pos x="8" y="18"/>
                  </a:cxn>
                  <a:cxn ang="0">
                    <a:pos x="8" y="18"/>
                  </a:cxn>
                  <a:cxn ang="0">
                    <a:pos x="8" y="14"/>
                  </a:cxn>
                  <a:cxn ang="0">
                    <a:pos x="8" y="14"/>
                  </a:cxn>
                  <a:cxn ang="0">
                    <a:pos x="8" y="0"/>
                  </a:cxn>
                  <a:cxn ang="0">
                    <a:pos x="8" y="0"/>
                  </a:cxn>
                  <a:cxn ang="0">
                    <a:pos x="4" y="4"/>
                  </a:cxn>
                  <a:cxn ang="0">
                    <a:pos x="2" y="10"/>
                  </a:cxn>
                  <a:cxn ang="0">
                    <a:pos x="0" y="18"/>
                  </a:cxn>
                  <a:cxn ang="0">
                    <a:pos x="2" y="24"/>
                  </a:cxn>
                  <a:cxn ang="0">
                    <a:pos x="2" y="24"/>
                  </a:cxn>
                </a:cxnLst>
                <a:rect l="0" t="0" r="r" b="b"/>
                <a:pathLst>
                  <a:path w="8" h="24">
                    <a:moveTo>
                      <a:pt x="2" y="24"/>
                    </a:moveTo>
                    <a:lnTo>
                      <a:pt x="2" y="24"/>
                    </a:lnTo>
                    <a:lnTo>
                      <a:pt x="8" y="18"/>
                    </a:lnTo>
                    <a:lnTo>
                      <a:pt x="8" y="18"/>
                    </a:lnTo>
                    <a:lnTo>
                      <a:pt x="8" y="14"/>
                    </a:lnTo>
                    <a:lnTo>
                      <a:pt x="8" y="14"/>
                    </a:lnTo>
                    <a:lnTo>
                      <a:pt x="8" y="0"/>
                    </a:lnTo>
                    <a:lnTo>
                      <a:pt x="8" y="0"/>
                    </a:lnTo>
                    <a:lnTo>
                      <a:pt x="4" y="4"/>
                    </a:lnTo>
                    <a:lnTo>
                      <a:pt x="2" y="10"/>
                    </a:lnTo>
                    <a:lnTo>
                      <a:pt x="0" y="18"/>
                    </a:lnTo>
                    <a:lnTo>
                      <a:pt x="2" y="24"/>
                    </a:lnTo>
                    <a:lnTo>
                      <a:pt x="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0" name="Freeform 336"/>
              <p:cNvSpPr/>
              <p:nvPr/>
            </p:nvSpPr>
            <p:spPr bwMode="auto">
              <a:xfrm>
                <a:off x="2485" y="429"/>
                <a:ext cx="12" cy="12"/>
              </a:xfrm>
              <a:custGeom>
                <a:avLst/>
                <a:gdLst/>
                <a:ahLst/>
                <a:cxnLst>
                  <a:cxn ang="0">
                    <a:pos x="10" y="12"/>
                  </a:cxn>
                  <a:cxn ang="0">
                    <a:pos x="10" y="12"/>
                  </a:cxn>
                  <a:cxn ang="0">
                    <a:pos x="10" y="12"/>
                  </a:cxn>
                  <a:cxn ang="0">
                    <a:pos x="10" y="12"/>
                  </a:cxn>
                  <a:cxn ang="0">
                    <a:pos x="12" y="8"/>
                  </a:cxn>
                  <a:cxn ang="0">
                    <a:pos x="12" y="8"/>
                  </a:cxn>
                  <a:cxn ang="0">
                    <a:pos x="12" y="0"/>
                  </a:cxn>
                  <a:cxn ang="0">
                    <a:pos x="12" y="0"/>
                  </a:cxn>
                  <a:cxn ang="0">
                    <a:pos x="0" y="12"/>
                  </a:cxn>
                  <a:cxn ang="0">
                    <a:pos x="0" y="12"/>
                  </a:cxn>
                  <a:cxn ang="0">
                    <a:pos x="10" y="12"/>
                  </a:cxn>
                  <a:cxn ang="0">
                    <a:pos x="10" y="12"/>
                  </a:cxn>
                </a:cxnLst>
                <a:rect l="0" t="0" r="r" b="b"/>
                <a:pathLst>
                  <a:path w="12" h="12">
                    <a:moveTo>
                      <a:pt x="10" y="12"/>
                    </a:moveTo>
                    <a:lnTo>
                      <a:pt x="10" y="12"/>
                    </a:lnTo>
                    <a:lnTo>
                      <a:pt x="10" y="12"/>
                    </a:lnTo>
                    <a:lnTo>
                      <a:pt x="10" y="12"/>
                    </a:lnTo>
                    <a:lnTo>
                      <a:pt x="12" y="8"/>
                    </a:lnTo>
                    <a:lnTo>
                      <a:pt x="12" y="8"/>
                    </a:lnTo>
                    <a:lnTo>
                      <a:pt x="12" y="0"/>
                    </a:lnTo>
                    <a:lnTo>
                      <a:pt x="12" y="0"/>
                    </a:lnTo>
                    <a:lnTo>
                      <a:pt x="0" y="12"/>
                    </a:lnTo>
                    <a:lnTo>
                      <a:pt x="0" y="12"/>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1" name="Freeform 337"/>
              <p:cNvSpPr/>
              <p:nvPr/>
            </p:nvSpPr>
            <p:spPr bwMode="auto">
              <a:xfrm>
                <a:off x="2477" y="443"/>
                <a:ext cx="18" cy="8"/>
              </a:xfrm>
              <a:custGeom>
                <a:avLst/>
                <a:gdLst/>
                <a:ahLst/>
                <a:cxnLst>
                  <a:cxn ang="0">
                    <a:pos x="4" y="4"/>
                  </a:cxn>
                  <a:cxn ang="0">
                    <a:pos x="4" y="4"/>
                  </a:cxn>
                  <a:cxn ang="0">
                    <a:pos x="0" y="8"/>
                  </a:cxn>
                  <a:cxn ang="0">
                    <a:pos x="0" y="8"/>
                  </a:cxn>
                  <a:cxn ang="0">
                    <a:pos x="4" y="8"/>
                  </a:cxn>
                  <a:cxn ang="0">
                    <a:pos x="4" y="8"/>
                  </a:cxn>
                  <a:cxn ang="0">
                    <a:pos x="10" y="8"/>
                  </a:cxn>
                  <a:cxn ang="0">
                    <a:pos x="10" y="8"/>
                  </a:cxn>
                  <a:cxn ang="0">
                    <a:pos x="16" y="6"/>
                  </a:cxn>
                  <a:cxn ang="0">
                    <a:pos x="16" y="6"/>
                  </a:cxn>
                  <a:cxn ang="0">
                    <a:pos x="18" y="4"/>
                  </a:cxn>
                  <a:cxn ang="0">
                    <a:pos x="18" y="0"/>
                  </a:cxn>
                  <a:cxn ang="0">
                    <a:pos x="18" y="0"/>
                  </a:cxn>
                  <a:cxn ang="0">
                    <a:pos x="6" y="0"/>
                  </a:cxn>
                  <a:cxn ang="0">
                    <a:pos x="6" y="0"/>
                  </a:cxn>
                  <a:cxn ang="0">
                    <a:pos x="4" y="4"/>
                  </a:cxn>
                  <a:cxn ang="0">
                    <a:pos x="4" y="4"/>
                  </a:cxn>
                </a:cxnLst>
                <a:rect l="0" t="0" r="r" b="b"/>
                <a:pathLst>
                  <a:path w="18" h="8">
                    <a:moveTo>
                      <a:pt x="4" y="4"/>
                    </a:moveTo>
                    <a:lnTo>
                      <a:pt x="4" y="4"/>
                    </a:lnTo>
                    <a:lnTo>
                      <a:pt x="0" y="8"/>
                    </a:lnTo>
                    <a:lnTo>
                      <a:pt x="0" y="8"/>
                    </a:lnTo>
                    <a:lnTo>
                      <a:pt x="4" y="8"/>
                    </a:lnTo>
                    <a:lnTo>
                      <a:pt x="4" y="8"/>
                    </a:lnTo>
                    <a:lnTo>
                      <a:pt x="10" y="8"/>
                    </a:lnTo>
                    <a:lnTo>
                      <a:pt x="10" y="8"/>
                    </a:lnTo>
                    <a:lnTo>
                      <a:pt x="16" y="6"/>
                    </a:lnTo>
                    <a:lnTo>
                      <a:pt x="16" y="6"/>
                    </a:lnTo>
                    <a:lnTo>
                      <a:pt x="18" y="4"/>
                    </a:lnTo>
                    <a:lnTo>
                      <a:pt x="18" y="0"/>
                    </a:lnTo>
                    <a:lnTo>
                      <a:pt x="18" y="0"/>
                    </a:lnTo>
                    <a:lnTo>
                      <a:pt x="6" y="0"/>
                    </a:lnTo>
                    <a:lnTo>
                      <a:pt x="6" y="0"/>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2" name="Freeform 338"/>
              <p:cNvSpPr/>
              <p:nvPr/>
            </p:nvSpPr>
            <p:spPr bwMode="auto">
              <a:xfrm>
                <a:off x="2469" y="453"/>
                <a:ext cx="22" cy="6"/>
              </a:xfrm>
              <a:custGeom>
                <a:avLst/>
                <a:gdLst/>
                <a:ahLst/>
                <a:cxnLst>
                  <a:cxn ang="0">
                    <a:pos x="0" y="6"/>
                  </a:cxn>
                  <a:cxn ang="0">
                    <a:pos x="0" y="6"/>
                  </a:cxn>
                  <a:cxn ang="0">
                    <a:pos x="12" y="6"/>
                  </a:cxn>
                  <a:cxn ang="0">
                    <a:pos x="12" y="6"/>
                  </a:cxn>
                  <a:cxn ang="0">
                    <a:pos x="18" y="6"/>
                  </a:cxn>
                  <a:cxn ang="0">
                    <a:pos x="18" y="6"/>
                  </a:cxn>
                  <a:cxn ang="0">
                    <a:pos x="22" y="2"/>
                  </a:cxn>
                  <a:cxn ang="0">
                    <a:pos x="22" y="0"/>
                  </a:cxn>
                  <a:cxn ang="0">
                    <a:pos x="22" y="0"/>
                  </a:cxn>
                  <a:cxn ang="0">
                    <a:pos x="8" y="0"/>
                  </a:cxn>
                  <a:cxn ang="0">
                    <a:pos x="8" y="0"/>
                  </a:cxn>
                  <a:cxn ang="0">
                    <a:pos x="6" y="0"/>
                  </a:cxn>
                  <a:cxn ang="0">
                    <a:pos x="6" y="0"/>
                  </a:cxn>
                  <a:cxn ang="0">
                    <a:pos x="6" y="0"/>
                  </a:cxn>
                  <a:cxn ang="0">
                    <a:pos x="0" y="6"/>
                  </a:cxn>
                  <a:cxn ang="0">
                    <a:pos x="0" y="6"/>
                  </a:cxn>
                </a:cxnLst>
                <a:rect l="0" t="0" r="r" b="b"/>
                <a:pathLst>
                  <a:path w="22" h="6">
                    <a:moveTo>
                      <a:pt x="0" y="6"/>
                    </a:moveTo>
                    <a:lnTo>
                      <a:pt x="0" y="6"/>
                    </a:lnTo>
                    <a:lnTo>
                      <a:pt x="12" y="6"/>
                    </a:lnTo>
                    <a:lnTo>
                      <a:pt x="12" y="6"/>
                    </a:lnTo>
                    <a:lnTo>
                      <a:pt x="18" y="6"/>
                    </a:lnTo>
                    <a:lnTo>
                      <a:pt x="18" y="6"/>
                    </a:lnTo>
                    <a:lnTo>
                      <a:pt x="22" y="2"/>
                    </a:lnTo>
                    <a:lnTo>
                      <a:pt x="22" y="0"/>
                    </a:lnTo>
                    <a:lnTo>
                      <a:pt x="22" y="0"/>
                    </a:lnTo>
                    <a:lnTo>
                      <a:pt x="8" y="0"/>
                    </a:lnTo>
                    <a:lnTo>
                      <a:pt x="8" y="0"/>
                    </a:lnTo>
                    <a:lnTo>
                      <a:pt x="6" y="0"/>
                    </a:lnTo>
                    <a:lnTo>
                      <a:pt x="6" y="0"/>
                    </a:lnTo>
                    <a:lnTo>
                      <a:pt x="6"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3" name="Freeform 339"/>
              <p:cNvSpPr/>
              <p:nvPr/>
            </p:nvSpPr>
            <p:spPr bwMode="auto">
              <a:xfrm>
                <a:off x="2463" y="461"/>
                <a:ext cx="24" cy="6"/>
              </a:xfrm>
              <a:custGeom>
                <a:avLst/>
                <a:gdLst/>
                <a:ahLst/>
                <a:cxnLst>
                  <a:cxn ang="0">
                    <a:pos x="8" y="0"/>
                  </a:cxn>
                  <a:cxn ang="0">
                    <a:pos x="8" y="0"/>
                  </a:cxn>
                  <a:cxn ang="0">
                    <a:pos x="4" y="0"/>
                  </a:cxn>
                  <a:cxn ang="0">
                    <a:pos x="4" y="0"/>
                  </a:cxn>
                  <a:cxn ang="0">
                    <a:pos x="0" y="4"/>
                  </a:cxn>
                  <a:cxn ang="0">
                    <a:pos x="0" y="4"/>
                  </a:cxn>
                  <a:cxn ang="0">
                    <a:pos x="6" y="6"/>
                  </a:cxn>
                  <a:cxn ang="0">
                    <a:pos x="12" y="6"/>
                  </a:cxn>
                  <a:cxn ang="0">
                    <a:pos x="18" y="4"/>
                  </a:cxn>
                  <a:cxn ang="0">
                    <a:pos x="24" y="0"/>
                  </a:cxn>
                  <a:cxn ang="0">
                    <a:pos x="24" y="0"/>
                  </a:cxn>
                  <a:cxn ang="0">
                    <a:pos x="8" y="0"/>
                  </a:cxn>
                  <a:cxn ang="0">
                    <a:pos x="8" y="0"/>
                  </a:cxn>
                </a:cxnLst>
                <a:rect l="0" t="0" r="r" b="b"/>
                <a:pathLst>
                  <a:path w="24" h="6">
                    <a:moveTo>
                      <a:pt x="8" y="0"/>
                    </a:moveTo>
                    <a:lnTo>
                      <a:pt x="8" y="0"/>
                    </a:lnTo>
                    <a:lnTo>
                      <a:pt x="4" y="0"/>
                    </a:lnTo>
                    <a:lnTo>
                      <a:pt x="4" y="0"/>
                    </a:lnTo>
                    <a:lnTo>
                      <a:pt x="0" y="4"/>
                    </a:lnTo>
                    <a:lnTo>
                      <a:pt x="0" y="4"/>
                    </a:lnTo>
                    <a:lnTo>
                      <a:pt x="6" y="6"/>
                    </a:lnTo>
                    <a:lnTo>
                      <a:pt x="12" y="6"/>
                    </a:lnTo>
                    <a:lnTo>
                      <a:pt x="18" y="4"/>
                    </a:lnTo>
                    <a:lnTo>
                      <a:pt x="24" y="0"/>
                    </a:lnTo>
                    <a:lnTo>
                      <a:pt x="24"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4" name="Freeform 340"/>
              <p:cNvSpPr/>
              <p:nvPr/>
            </p:nvSpPr>
            <p:spPr bwMode="auto">
              <a:xfrm>
                <a:off x="2511" y="461"/>
                <a:ext cx="12" cy="12"/>
              </a:xfrm>
              <a:custGeom>
                <a:avLst/>
                <a:gdLst/>
                <a:ahLst/>
                <a:cxnLst>
                  <a:cxn ang="0">
                    <a:pos x="12" y="0"/>
                  </a:cxn>
                  <a:cxn ang="0">
                    <a:pos x="12" y="0"/>
                  </a:cxn>
                  <a:cxn ang="0">
                    <a:pos x="6" y="2"/>
                  </a:cxn>
                  <a:cxn ang="0">
                    <a:pos x="6" y="2"/>
                  </a:cxn>
                  <a:cxn ang="0">
                    <a:pos x="0" y="2"/>
                  </a:cxn>
                  <a:cxn ang="0">
                    <a:pos x="0" y="2"/>
                  </a:cxn>
                  <a:cxn ang="0">
                    <a:pos x="0" y="2"/>
                  </a:cxn>
                  <a:cxn ang="0">
                    <a:pos x="0" y="2"/>
                  </a:cxn>
                  <a:cxn ang="0">
                    <a:pos x="0" y="12"/>
                  </a:cxn>
                  <a:cxn ang="0">
                    <a:pos x="0" y="12"/>
                  </a:cxn>
                  <a:cxn ang="0">
                    <a:pos x="12" y="0"/>
                  </a:cxn>
                  <a:cxn ang="0">
                    <a:pos x="12" y="0"/>
                  </a:cxn>
                </a:cxnLst>
                <a:rect l="0" t="0" r="r" b="b"/>
                <a:pathLst>
                  <a:path w="12" h="12">
                    <a:moveTo>
                      <a:pt x="12" y="0"/>
                    </a:moveTo>
                    <a:lnTo>
                      <a:pt x="12" y="0"/>
                    </a:lnTo>
                    <a:lnTo>
                      <a:pt x="6" y="2"/>
                    </a:lnTo>
                    <a:lnTo>
                      <a:pt x="6" y="2"/>
                    </a:lnTo>
                    <a:lnTo>
                      <a:pt x="0" y="2"/>
                    </a:lnTo>
                    <a:lnTo>
                      <a:pt x="0" y="2"/>
                    </a:lnTo>
                    <a:lnTo>
                      <a:pt x="0" y="2"/>
                    </a:lnTo>
                    <a:lnTo>
                      <a:pt x="0" y="2"/>
                    </a:lnTo>
                    <a:lnTo>
                      <a:pt x="0" y="12"/>
                    </a:lnTo>
                    <a:lnTo>
                      <a:pt x="0" y="1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5" name="Freeform 341"/>
              <p:cNvSpPr/>
              <p:nvPr/>
            </p:nvSpPr>
            <p:spPr bwMode="auto">
              <a:xfrm>
                <a:off x="2503" y="463"/>
                <a:ext cx="6" cy="18"/>
              </a:xfrm>
              <a:custGeom>
                <a:avLst/>
                <a:gdLst/>
                <a:ahLst/>
                <a:cxnLst>
                  <a:cxn ang="0">
                    <a:pos x="0" y="2"/>
                  </a:cxn>
                  <a:cxn ang="0">
                    <a:pos x="0" y="2"/>
                  </a:cxn>
                  <a:cxn ang="0">
                    <a:pos x="0" y="8"/>
                  </a:cxn>
                  <a:cxn ang="0">
                    <a:pos x="0" y="8"/>
                  </a:cxn>
                  <a:cxn ang="0">
                    <a:pos x="0" y="14"/>
                  </a:cxn>
                  <a:cxn ang="0">
                    <a:pos x="0" y="14"/>
                  </a:cxn>
                  <a:cxn ang="0">
                    <a:pos x="0" y="18"/>
                  </a:cxn>
                  <a:cxn ang="0">
                    <a:pos x="0" y="18"/>
                  </a:cxn>
                  <a:cxn ang="0">
                    <a:pos x="4" y="14"/>
                  </a:cxn>
                  <a:cxn ang="0">
                    <a:pos x="4" y="14"/>
                  </a:cxn>
                  <a:cxn ang="0">
                    <a:pos x="6" y="12"/>
                  </a:cxn>
                  <a:cxn ang="0">
                    <a:pos x="6" y="12"/>
                  </a:cxn>
                  <a:cxn ang="0">
                    <a:pos x="6" y="0"/>
                  </a:cxn>
                  <a:cxn ang="0">
                    <a:pos x="6" y="0"/>
                  </a:cxn>
                  <a:cxn ang="0">
                    <a:pos x="4" y="2"/>
                  </a:cxn>
                  <a:cxn ang="0">
                    <a:pos x="0" y="2"/>
                  </a:cxn>
                  <a:cxn ang="0">
                    <a:pos x="0" y="2"/>
                  </a:cxn>
                </a:cxnLst>
                <a:rect l="0" t="0" r="r" b="b"/>
                <a:pathLst>
                  <a:path w="6" h="18">
                    <a:moveTo>
                      <a:pt x="0" y="2"/>
                    </a:moveTo>
                    <a:lnTo>
                      <a:pt x="0" y="2"/>
                    </a:lnTo>
                    <a:lnTo>
                      <a:pt x="0" y="8"/>
                    </a:lnTo>
                    <a:lnTo>
                      <a:pt x="0" y="8"/>
                    </a:lnTo>
                    <a:lnTo>
                      <a:pt x="0" y="14"/>
                    </a:lnTo>
                    <a:lnTo>
                      <a:pt x="0" y="14"/>
                    </a:lnTo>
                    <a:lnTo>
                      <a:pt x="0" y="18"/>
                    </a:lnTo>
                    <a:lnTo>
                      <a:pt x="0" y="18"/>
                    </a:lnTo>
                    <a:lnTo>
                      <a:pt x="4" y="14"/>
                    </a:lnTo>
                    <a:lnTo>
                      <a:pt x="4" y="14"/>
                    </a:lnTo>
                    <a:lnTo>
                      <a:pt x="6" y="12"/>
                    </a:lnTo>
                    <a:lnTo>
                      <a:pt x="6" y="12"/>
                    </a:lnTo>
                    <a:lnTo>
                      <a:pt x="6" y="0"/>
                    </a:lnTo>
                    <a:lnTo>
                      <a:pt x="6" y="0"/>
                    </a:lnTo>
                    <a:lnTo>
                      <a:pt x="4" y="2"/>
                    </a:lnTo>
                    <a:lnTo>
                      <a:pt x="0" y="2"/>
                    </a:lnTo>
                    <a:lnTo>
                      <a:pt x="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6" name="Freeform 342"/>
              <p:cNvSpPr/>
              <p:nvPr/>
            </p:nvSpPr>
            <p:spPr bwMode="auto">
              <a:xfrm>
                <a:off x="2495" y="467"/>
                <a:ext cx="6" cy="22"/>
              </a:xfrm>
              <a:custGeom>
                <a:avLst/>
                <a:gdLst/>
                <a:ahLst/>
                <a:cxnLst>
                  <a:cxn ang="0">
                    <a:pos x="0" y="4"/>
                  </a:cxn>
                  <a:cxn ang="0">
                    <a:pos x="0" y="4"/>
                  </a:cxn>
                  <a:cxn ang="0">
                    <a:pos x="0" y="10"/>
                  </a:cxn>
                  <a:cxn ang="0">
                    <a:pos x="0" y="10"/>
                  </a:cxn>
                  <a:cxn ang="0">
                    <a:pos x="0" y="22"/>
                  </a:cxn>
                  <a:cxn ang="0">
                    <a:pos x="0" y="22"/>
                  </a:cxn>
                  <a:cxn ang="0">
                    <a:pos x="4" y="18"/>
                  </a:cxn>
                  <a:cxn ang="0">
                    <a:pos x="4" y="18"/>
                  </a:cxn>
                  <a:cxn ang="0">
                    <a:pos x="6" y="16"/>
                  </a:cxn>
                  <a:cxn ang="0">
                    <a:pos x="6" y="14"/>
                  </a:cxn>
                  <a:cxn ang="0">
                    <a:pos x="6" y="14"/>
                  </a:cxn>
                  <a:cxn ang="0">
                    <a:pos x="6" y="0"/>
                  </a:cxn>
                  <a:cxn ang="0">
                    <a:pos x="6" y="0"/>
                  </a:cxn>
                  <a:cxn ang="0">
                    <a:pos x="2" y="0"/>
                  </a:cxn>
                  <a:cxn ang="0">
                    <a:pos x="0" y="4"/>
                  </a:cxn>
                  <a:cxn ang="0">
                    <a:pos x="0" y="4"/>
                  </a:cxn>
                </a:cxnLst>
                <a:rect l="0" t="0" r="r" b="b"/>
                <a:pathLst>
                  <a:path w="6" h="22">
                    <a:moveTo>
                      <a:pt x="0" y="4"/>
                    </a:moveTo>
                    <a:lnTo>
                      <a:pt x="0" y="4"/>
                    </a:lnTo>
                    <a:lnTo>
                      <a:pt x="0" y="10"/>
                    </a:lnTo>
                    <a:lnTo>
                      <a:pt x="0" y="10"/>
                    </a:lnTo>
                    <a:lnTo>
                      <a:pt x="0" y="22"/>
                    </a:lnTo>
                    <a:lnTo>
                      <a:pt x="0" y="22"/>
                    </a:lnTo>
                    <a:lnTo>
                      <a:pt x="4" y="18"/>
                    </a:lnTo>
                    <a:lnTo>
                      <a:pt x="4" y="18"/>
                    </a:lnTo>
                    <a:lnTo>
                      <a:pt x="6" y="16"/>
                    </a:lnTo>
                    <a:lnTo>
                      <a:pt x="6" y="14"/>
                    </a:lnTo>
                    <a:lnTo>
                      <a:pt x="6" y="14"/>
                    </a:lnTo>
                    <a:lnTo>
                      <a:pt x="6" y="0"/>
                    </a:lnTo>
                    <a:lnTo>
                      <a:pt x="6" y="0"/>
                    </a:lnTo>
                    <a:lnTo>
                      <a:pt x="2" y="0"/>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7" name="Freeform 343"/>
              <p:cNvSpPr/>
              <p:nvPr/>
            </p:nvSpPr>
            <p:spPr bwMode="auto">
              <a:xfrm>
                <a:off x="2485" y="471"/>
                <a:ext cx="8" cy="24"/>
              </a:xfrm>
              <a:custGeom>
                <a:avLst/>
                <a:gdLst/>
                <a:ahLst/>
                <a:cxnLst>
                  <a:cxn ang="0">
                    <a:pos x="8" y="20"/>
                  </a:cxn>
                  <a:cxn ang="0">
                    <a:pos x="8" y="20"/>
                  </a:cxn>
                  <a:cxn ang="0">
                    <a:pos x="8" y="16"/>
                  </a:cxn>
                  <a:cxn ang="0">
                    <a:pos x="8" y="16"/>
                  </a:cxn>
                  <a:cxn ang="0">
                    <a:pos x="8" y="0"/>
                  </a:cxn>
                  <a:cxn ang="0">
                    <a:pos x="8" y="0"/>
                  </a:cxn>
                  <a:cxn ang="0">
                    <a:pos x="4" y="6"/>
                  </a:cxn>
                  <a:cxn ang="0">
                    <a:pos x="2" y="12"/>
                  </a:cxn>
                  <a:cxn ang="0">
                    <a:pos x="0" y="18"/>
                  </a:cxn>
                  <a:cxn ang="0">
                    <a:pos x="2" y="24"/>
                  </a:cxn>
                  <a:cxn ang="0">
                    <a:pos x="2" y="24"/>
                  </a:cxn>
                  <a:cxn ang="0">
                    <a:pos x="8" y="20"/>
                  </a:cxn>
                  <a:cxn ang="0">
                    <a:pos x="8" y="20"/>
                  </a:cxn>
                </a:cxnLst>
                <a:rect l="0" t="0" r="r" b="b"/>
                <a:pathLst>
                  <a:path w="8" h="24">
                    <a:moveTo>
                      <a:pt x="8" y="20"/>
                    </a:moveTo>
                    <a:lnTo>
                      <a:pt x="8" y="20"/>
                    </a:lnTo>
                    <a:lnTo>
                      <a:pt x="8" y="16"/>
                    </a:lnTo>
                    <a:lnTo>
                      <a:pt x="8" y="16"/>
                    </a:lnTo>
                    <a:lnTo>
                      <a:pt x="8" y="0"/>
                    </a:lnTo>
                    <a:lnTo>
                      <a:pt x="8" y="0"/>
                    </a:lnTo>
                    <a:lnTo>
                      <a:pt x="4" y="6"/>
                    </a:lnTo>
                    <a:lnTo>
                      <a:pt x="2" y="12"/>
                    </a:lnTo>
                    <a:lnTo>
                      <a:pt x="0" y="18"/>
                    </a:lnTo>
                    <a:lnTo>
                      <a:pt x="2" y="24"/>
                    </a:lnTo>
                    <a:lnTo>
                      <a:pt x="2" y="24"/>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8" name="Freeform 344"/>
              <p:cNvSpPr/>
              <p:nvPr/>
            </p:nvSpPr>
            <p:spPr bwMode="auto">
              <a:xfrm>
                <a:off x="2513" y="463"/>
                <a:ext cx="12" cy="12"/>
              </a:xfrm>
              <a:custGeom>
                <a:avLst/>
                <a:gdLst/>
                <a:ahLst/>
                <a:cxnLst>
                  <a:cxn ang="0">
                    <a:pos x="10" y="12"/>
                  </a:cxn>
                  <a:cxn ang="0">
                    <a:pos x="10" y="12"/>
                  </a:cxn>
                  <a:cxn ang="0">
                    <a:pos x="10" y="8"/>
                  </a:cxn>
                  <a:cxn ang="0">
                    <a:pos x="10" y="8"/>
                  </a:cxn>
                  <a:cxn ang="0">
                    <a:pos x="12" y="0"/>
                  </a:cxn>
                  <a:cxn ang="0">
                    <a:pos x="12" y="0"/>
                  </a:cxn>
                  <a:cxn ang="0">
                    <a:pos x="0" y="12"/>
                  </a:cxn>
                  <a:cxn ang="0">
                    <a:pos x="0" y="12"/>
                  </a:cxn>
                  <a:cxn ang="0">
                    <a:pos x="10" y="12"/>
                  </a:cxn>
                  <a:cxn ang="0">
                    <a:pos x="10" y="12"/>
                  </a:cxn>
                  <a:cxn ang="0">
                    <a:pos x="10" y="12"/>
                  </a:cxn>
                  <a:cxn ang="0">
                    <a:pos x="10" y="12"/>
                  </a:cxn>
                </a:cxnLst>
                <a:rect l="0" t="0" r="r" b="b"/>
                <a:pathLst>
                  <a:path w="12" h="12">
                    <a:moveTo>
                      <a:pt x="10" y="12"/>
                    </a:moveTo>
                    <a:lnTo>
                      <a:pt x="10" y="12"/>
                    </a:lnTo>
                    <a:lnTo>
                      <a:pt x="10" y="8"/>
                    </a:lnTo>
                    <a:lnTo>
                      <a:pt x="10" y="8"/>
                    </a:lnTo>
                    <a:lnTo>
                      <a:pt x="12" y="0"/>
                    </a:lnTo>
                    <a:lnTo>
                      <a:pt x="12" y="0"/>
                    </a:lnTo>
                    <a:lnTo>
                      <a:pt x="0" y="12"/>
                    </a:lnTo>
                    <a:lnTo>
                      <a:pt x="0" y="12"/>
                    </a:lnTo>
                    <a:lnTo>
                      <a:pt x="10" y="12"/>
                    </a:lnTo>
                    <a:lnTo>
                      <a:pt x="10" y="12"/>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9" name="Freeform 345"/>
              <p:cNvSpPr/>
              <p:nvPr/>
            </p:nvSpPr>
            <p:spPr bwMode="auto">
              <a:xfrm>
                <a:off x="2505" y="477"/>
                <a:ext cx="18" cy="6"/>
              </a:xfrm>
              <a:custGeom>
                <a:avLst/>
                <a:gdLst/>
                <a:ahLst/>
                <a:cxnLst>
                  <a:cxn ang="0">
                    <a:pos x="4" y="2"/>
                  </a:cxn>
                  <a:cxn ang="0">
                    <a:pos x="4" y="2"/>
                  </a:cxn>
                  <a:cxn ang="0">
                    <a:pos x="0" y="6"/>
                  </a:cxn>
                  <a:cxn ang="0">
                    <a:pos x="0" y="6"/>
                  </a:cxn>
                  <a:cxn ang="0">
                    <a:pos x="4" y="6"/>
                  </a:cxn>
                  <a:cxn ang="0">
                    <a:pos x="4" y="6"/>
                  </a:cxn>
                  <a:cxn ang="0">
                    <a:pos x="10" y="6"/>
                  </a:cxn>
                  <a:cxn ang="0">
                    <a:pos x="10" y="6"/>
                  </a:cxn>
                  <a:cxn ang="0">
                    <a:pos x="16" y="6"/>
                  </a:cxn>
                  <a:cxn ang="0">
                    <a:pos x="16" y="6"/>
                  </a:cxn>
                  <a:cxn ang="0">
                    <a:pos x="16" y="4"/>
                  </a:cxn>
                  <a:cxn ang="0">
                    <a:pos x="18" y="0"/>
                  </a:cxn>
                  <a:cxn ang="0">
                    <a:pos x="18" y="0"/>
                  </a:cxn>
                  <a:cxn ang="0">
                    <a:pos x="6" y="0"/>
                  </a:cxn>
                  <a:cxn ang="0">
                    <a:pos x="6" y="0"/>
                  </a:cxn>
                  <a:cxn ang="0">
                    <a:pos x="4" y="2"/>
                  </a:cxn>
                  <a:cxn ang="0">
                    <a:pos x="4" y="2"/>
                  </a:cxn>
                </a:cxnLst>
                <a:rect l="0" t="0" r="r" b="b"/>
                <a:pathLst>
                  <a:path w="18" h="6">
                    <a:moveTo>
                      <a:pt x="4" y="2"/>
                    </a:moveTo>
                    <a:lnTo>
                      <a:pt x="4" y="2"/>
                    </a:lnTo>
                    <a:lnTo>
                      <a:pt x="0" y="6"/>
                    </a:lnTo>
                    <a:lnTo>
                      <a:pt x="0" y="6"/>
                    </a:lnTo>
                    <a:lnTo>
                      <a:pt x="4" y="6"/>
                    </a:lnTo>
                    <a:lnTo>
                      <a:pt x="4" y="6"/>
                    </a:lnTo>
                    <a:lnTo>
                      <a:pt x="10" y="6"/>
                    </a:lnTo>
                    <a:lnTo>
                      <a:pt x="10" y="6"/>
                    </a:lnTo>
                    <a:lnTo>
                      <a:pt x="16" y="6"/>
                    </a:lnTo>
                    <a:lnTo>
                      <a:pt x="16" y="6"/>
                    </a:lnTo>
                    <a:lnTo>
                      <a:pt x="16" y="4"/>
                    </a:lnTo>
                    <a:lnTo>
                      <a:pt x="18" y="0"/>
                    </a:lnTo>
                    <a:lnTo>
                      <a:pt x="18" y="0"/>
                    </a:lnTo>
                    <a:lnTo>
                      <a:pt x="6" y="0"/>
                    </a:lnTo>
                    <a:lnTo>
                      <a:pt x="6" y="0"/>
                    </a:lnTo>
                    <a:lnTo>
                      <a:pt x="4" y="2"/>
                    </a:lnTo>
                    <a:lnTo>
                      <a:pt x="4"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0" name="Freeform 346"/>
              <p:cNvSpPr/>
              <p:nvPr/>
            </p:nvSpPr>
            <p:spPr bwMode="auto">
              <a:xfrm>
                <a:off x="2497" y="485"/>
                <a:ext cx="22" cy="6"/>
              </a:xfrm>
              <a:custGeom>
                <a:avLst/>
                <a:gdLst/>
                <a:ahLst/>
                <a:cxnLst>
                  <a:cxn ang="0">
                    <a:pos x="0" y="6"/>
                  </a:cxn>
                  <a:cxn ang="0">
                    <a:pos x="0" y="6"/>
                  </a:cxn>
                  <a:cxn ang="0">
                    <a:pos x="12" y="6"/>
                  </a:cxn>
                  <a:cxn ang="0">
                    <a:pos x="12" y="6"/>
                  </a:cxn>
                  <a:cxn ang="0">
                    <a:pos x="18" y="6"/>
                  </a:cxn>
                  <a:cxn ang="0">
                    <a:pos x="18" y="6"/>
                  </a:cxn>
                  <a:cxn ang="0">
                    <a:pos x="22" y="4"/>
                  </a:cxn>
                  <a:cxn ang="0">
                    <a:pos x="22" y="0"/>
                  </a:cxn>
                  <a:cxn ang="0">
                    <a:pos x="22" y="0"/>
                  </a:cxn>
                  <a:cxn ang="0">
                    <a:pos x="8" y="0"/>
                  </a:cxn>
                  <a:cxn ang="0">
                    <a:pos x="8" y="0"/>
                  </a:cxn>
                  <a:cxn ang="0">
                    <a:pos x="6" y="0"/>
                  </a:cxn>
                  <a:cxn ang="0">
                    <a:pos x="4" y="2"/>
                  </a:cxn>
                  <a:cxn ang="0">
                    <a:pos x="4" y="2"/>
                  </a:cxn>
                  <a:cxn ang="0">
                    <a:pos x="0" y="6"/>
                  </a:cxn>
                  <a:cxn ang="0">
                    <a:pos x="0" y="6"/>
                  </a:cxn>
                </a:cxnLst>
                <a:rect l="0" t="0" r="r" b="b"/>
                <a:pathLst>
                  <a:path w="22" h="6">
                    <a:moveTo>
                      <a:pt x="0" y="6"/>
                    </a:moveTo>
                    <a:lnTo>
                      <a:pt x="0" y="6"/>
                    </a:lnTo>
                    <a:lnTo>
                      <a:pt x="12" y="6"/>
                    </a:lnTo>
                    <a:lnTo>
                      <a:pt x="12" y="6"/>
                    </a:lnTo>
                    <a:lnTo>
                      <a:pt x="18" y="6"/>
                    </a:lnTo>
                    <a:lnTo>
                      <a:pt x="18" y="6"/>
                    </a:lnTo>
                    <a:lnTo>
                      <a:pt x="22" y="4"/>
                    </a:lnTo>
                    <a:lnTo>
                      <a:pt x="22" y="0"/>
                    </a:lnTo>
                    <a:lnTo>
                      <a:pt x="22" y="0"/>
                    </a:lnTo>
                    <a:lnTo>
                      <a:pt x="8" y="0"/>
                    </a:lnTo>
                    <a:lnTo>
                      <a:pt x="8" y="0"/>
                    </a:lnTo>
                    <a:lnTo>
                      <a:pt x="6" y="0"/>
                    </a:lnTo>
                    <a:lnTo>
                      <a:pt x="4" y="2"/>
                    </a:lnTo>
                    <a:lnTo>
                      <a:pt x="4"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1" name="Freeform 347"/>
              <p:cNvSpPr/>
              <p:nvPr/>
            </p:nvSpPr>
            <p:spPr bwMode="auto">
              <a:xfrm>
                <a:off x="2491" y="493"/>
                <a:ext cx="24" cy="8"/>
              </a:xfrm>
              <a:custGeom>
                <a:avLst/>
                <a:gdLst/>
                <a:ahLst/>
                <a:cxnLst>
                  <a:cxn ang="0">
                    <a:pos x="8" y="0"/>
                  </a:cxn>
                  <a:cxn ang="0">
                    <a:pos x="8" y="0"/>
                  </a:cxn>
                  <a:cxn ang="0">
                    <a:pos x="4" y="0"/>
                  </a:cxn>
                  <a:cxn ang="0">
                    <a:pos x="4" y="0"/>
                  </a:cxn>
                  <a:cxn ang="0">
                    <a:pos x="0" y="6"/>
                  </a:cxn>
                  <a:cxn ang="0">
                    <a:pos x="0" y="6"/>
                  </a:cxn>
                  <a:cxn ang="0">
                    <a:pos x="6" y="8"/>
                  </a:cxn>
                  <a:cxn ang="0">
                    <a:pos x="12" y="6"/>
                  </a:cxn>
                  <a:cxn ang="0">
                    <a:pos x="18" y="4"/>
                  </a:cxn>
                  <a:cxn ang="0">
                    <a:pos x="24" y="0"/>
                  </a:cxn>
                  <a:cxn ang="0">
                    <a:pos x="24" y="0"/>
                  </a:cxn>
                  <a:cxn ang="0">
                    <a:pos x="8" y="0"/>
                  </a:cxn>
                  <a:cxn ang="0">
                    <a:pos x="8" y="0"/>
                  </a:cxn>
                </a:cxnLst>
                <a:rect l="0" t="0" r="r" b="b"/>
                <a:pathLst>
                  <a:path w="24" h="8">
                    <a:moveTo>
                      <a:pt x="8" y="0"/>
                    </a:moveTo>
                    <a:lnTo>
                      <a:pt x="8" y="0"/>
                    </a:lnTo>
                    <a:lnTo>
                      <a:pt x="4" y="0"/>
                    </a:lnTo>
                    <a:lnTo>
                      <a:pt x="4" y="0"/>
                    </a:lnTo>
                    <a:lnTo>
                      <a:pt x="0" y="6"/>
                    </a:lnTo>
                    <a:lnTo>
                      <a:pt x="0" y="6"/>
                    </a:lnTo>
                    <a:lnTo>
                      <a:pt x="6" y="8"/>
                    </a:lnTo>
                    <a:lnTo>
                      <a:pt x="12" y="6"/>
                    </a:lnTo>
                    <a:lnTo>
                      <a:pt x="18" y="4"/>
                    </a:lnTo>
                    <a:lnTo>
                      <a:pt x="24" y="0"/>
                    </a:lnTo>
                    <a:lnTo>
                      <a:pt x="24"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2" name="Freeform 348"/>
              <p:cNvSpPr/>
              <p:nvPr/>
            </p:nvSpPr>
            <p:spPr bwMode="auto">
              <a:xfrm>
                <a:off x="2427" y="417"/>
                <a:ext cx="12" cy="20"/>
              </a:xfrm>
              <a:custGeom>
                <a:avLst/>
                <a:gdLst/>
                <a:ahLst/>
                <a:cxnLst>
                  <a:cxn ang="0">
                    <a:pos x="0" y="8"/>
                  </a:cxn>
                  <a:cxn ang="0">
                    <a:pos x="0" y="8"/>
                  </a:cxn>
                  <a:cxn ang="0">
                    <a:pos x="0" y="8"/>
                  </a:cxn>
                  <a:cxn ang="0">
                    <a:pos x="0" y="8"/>
                  </a:cxn>
                  <a:cxn ang="0">
                    <a:pos x="4" y="20"/>
                  </a:cxn>
                  <a:cxn ang="0">
                    <a:pos x="4" y="20"/>
                  </a:cxn>
                  <a:cxn ang="0">
                    <a:pos x="12" y="0"/>
                  </a:cxn>
                  <a:cxn ang="0">
                    <a:pos x="12" y="0"/>
                  </a:cxn>
                  <a:cxn ang="0">
                    <a:pos x="4" y="4"/>
                  </a:cxn>
                  <a:cxn ang="0">
                    <a:pos x="4" y="4"/>
                  </a:cxn>
                  <a:cxn ang="0">
                    <a:pos x="0" y="8"/>
                  </a:cxn>
                  <a:cxn ang="0">
                    <a:pos x="0" y="8"/>
                  </a:cxn>
                </a:cxnLst>
                <a:rect l="0" t="0" r="r" b="b"/>
                <a:pathLst>
                  <a:path w="12" h="20">
                    <a:moveTo>
                      <a:pt x="0" y="8"/>
                    </a:moveTo>
                    <a:lnTo>
                      <a:pt x="0" y="8"/>
                    </a:lnTo>
                    <a:lnTo>
                      <a:pt x="0" y="8"/>
                    </a:lnTo>
                    <a:lnTo>
                      <a:pt x="0" y="8"/>
                    </a:lnTo>
                    <a:lnTo>
                      <a:pt x="4" y="20"/>
                    </a:lnTo>
                    <a:lnTo>
                      <a:pt x="4" y="20"/>
                    </a:lnTo>
                    <a:lnTo>
                      <a:pt x="12" y="0"/>
                    </a:lnTo>
                    <a:lnTo>
                      <a:pt x="12" y="0"/>
                    </a:lnTo>
                    <a:lnTo>
                      <a:pt x="4" y="4"/>
                    </a:lnTo>
                    <a:lnTo>
                      <a:pt x="4"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3" name="Freeform 349"/>
              <p:cNvSpPr/>
              <p:nvPr/>
            </p:nvSpPr>
            <p:spPr bwMode="auto">
              <a:xfrm>
                <a:off x="2419" y="427"/>
                <a:ext cx="10" cy="22"/>
              </a:xfrm>
              <a:custGeom>
                <a:avLst/>
                <a:gdLst/>
                <a:ahLst/>
                <a:cxnLst>
                  <a:cxn ang="0">
                    <a:pos x="6" y="0"/>
                  </a:cxn>
                  <a:cxn ang="0">
                    <a:pos x="6" y="0"/>
                  </a:cxn>
                  <a:cxn ang="0">
                    <a:pos x="2" y="2"/>
                  </a:cxn>
                  <a:cxn ang="0">
                    <a:pos x="0" y="4"/>
                  </a:cxn>
                  <a:cxn ang="0">
                    <a:pos x="0" y="4"/>
                  </a:cxn>
                  <a:cxn ang="0">
                    <a:pos x="2" y="10"/>
                  </a:cxn>
                  <a:cxn ang="0">
                    <a:pos x="2" y="10"/>
                  </a:cxn>
                  <a:cxn ang="0">
                    <a:pos x="4" y="18"/>
                  </a:cxn>
                  <a:cxn ang="0">
                    <a:pos x="4" y="18"/>
                  </a:cxn>
                  <a:cxn ang="0">
                    <a:pos x="6" y="22"/>
                  </a:cxn>
                  <a:cxn ang="0">
                    <a:pos x="6" y="22"/>
                  </a:cxn>
                  <a:cxn ang="0">
                    <a:pos x="8" y="16"/>
                  </a:cxn>
                  <a:cxn ang="0">
                    <a:pos x="8" y="16"/>
                  </a:cxn>
                  <a:cxn ang="0">
                    <a:pos x="10" y="14"/>
                  </a:cxn>
                  <a:cxn ang="0">
                    <a:pos x="10" y="12"/>
                  </a:cxn>
                  <a:cxn ang="0">
                    <a:pos x="10" y="12"/>
                  </a:cxn>
                  <a:cxn ang="0">
                    <a:pos x="6" y="0"/>
                  </a:cxn>
                  <a:cxn ang="0">
                    <a:pos x="6" y="0"/>
                  </a:cxn>
                </a:cxnLst>
                <a:rect l="0" t="0" r="r" b="b"/>
                <a:pathLst>
                  <a:path w="10" h="22">
                    <a:moveTo>
                      <a:pt x="6" y="0"/>
                    </a:moveTo>
                    <a:lnTo>
                      <a:pt x="6" y="0"/>
                    </a:lnTo>
                    <a:lnTo>
                      <a:pt x="2" y="2"/>
                    </a:lnTo>
                    <a:lnTo>
                      <a:pt x="0" y="4"/>
                    </a:lnTo>
                    <a:lnTo>
                      <a:pt x="0" y="4"/>
                    </a:lnTo>
                    <a:lnTo>
                      <a:pt x="2" y="10"/>
                    </a:lnTo>
                    <a:lnTo>
                      <a:pt x="2" y="10"/>
                    </a:lnTo>
                    <a:lnTo>
                      <a:pt x="4" y="18"/>
                    </a:lnTo>
                    <a:lnTo>
                      <a:pt x="4" y="18"/>
                    </a:lnTo>
                    <a:lnTo>
                      <a:pt x="6" y="22"/>
                    </a:lnTo>
                    <a:lnTo>
                      <a:pt x="6" y="22"/>
                    </a:lnTo>
                    <a:lnTo>
                      <a:pt x="8" y="16"/>
                    </a:lnTo>
                    <a:lnTo>
                      <a:pt x="8" y="16"/>
                    </a:lnTo>
                    <a:lnTo>
                      <a:pt x="10" y="14"/>
                    </a:lnTo>
                    <a:lnTo>
                      <a:pt x="10" y="12"/>
                    </a:lnTo>
                    <a:lnTo>
                      <a:pt x="10" y="12"/>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4" name="Freeform 350"/>
              <p:cNvSpPr/>
              <p:nvPr/>
            </p:nvSpPr>
            <p:spPr bwMode="auto">
              <a:xfrm>
                <a:off x="2411" y="433"/>
                <a:ext cx="12" cy="28"/>
              </a:xfrm>
              <a:custGeom>
                <a:avLst/>
                <a:gdLst/>
                <a:ahLst/>
                <a:cxnLst>
                  <a:cxn ang="0">
                    <a:pos x="0" y="8"/>
                  </a:cxn>
                  <a:cxn ang="0">
                    <a:pos x="0" y="8"/>
                  </a:cxn>
                  <a:cxn ang="0">
                    <a:pos x="4" y="16"/>
                  </a:cxn>
                  <a:cxn ang="0">
                    <a:pos x="4" y="16"/>
                  </a:cxn>
                  <a:cxn ang="0">
                    <a:pos x="8" y="28"/>
                  </a:cxn>
                  <a:cxn ang="0">
                    <a:pos x="8" y="28"/>
                  </a:cxn>
                  <a:cxn ang="0">
                    <a:pos x="12" y="20"/>
                  </a:cxn>
                  <a:cxn ang="0">
                    <a:pos x="12" y="20"/>
                  </a:cxn>
                  <a:cxn ang="0">
                    <a:pos x="12" y="18"/>
                  </a:cxn>
                  <a:cxn ang="0">
                    <a:pos x="12" y="16"/>
                  </a:cxn>
                  <a:cxn ang="0">
                    <a:pos x="12" y="16"/>
                  </a:cxn>
                  <a:cxn ang="0">
                    <a:pos x="6" y="0"/>
                  </a:cxn>
                  <a:cxn ang="0">
                    <a:pos x="6" y="0"/>
                  </a:cxn>
                  <a:cxn ang="0">
                    <a:pos x="2" y="4"/>
                  </a:cxn>
                  <a:cxn ang="0">
                    <a:pos x="0" y="8"/>
                  </a:cxn>
                  <a:cxn ang="0">
                    <a:pos x="0" y="8"/>
                  </a:cxn>
                </a:cxnLst>
                <a:rect l="0" t="0" r="r" b="b"/>
                <a:pathLst>
                  <a:path w="12" h="28">
                    <a:moveTo>
                      <a:pt x="0" y="8"/>
                    </a:moveTo>
                    <a:lnTo>
                      <a:pt x="0" y="8"/>
                    </a:lnTo>
                    <a:lnTo>
                      <a:pt x="4" y="16"/>
                    </a:lnTo>
                    <a:lnTo>
                      <a:pt x="4" y="16"/>
                    </a:lnTo>
                    <a:lnTo>
                      <a:pt x="8" y="28"/>
                    </a:lnTo>
                    <a:lnTo>
                      <a:pt x="8" y="28"/>
                    </a:lnTo>
                    <a:lnTo>
                      <a:pt x="12" y="20"/>
                    </a:lnTo>
                    <a:lnTo>
                      <a:pt x="12" y="20"/>
                    </a:lnTo>
                    <a:lnTo>
                      <a:pt x="12" y="18"/>
                    </a:lnTo>
                    <a:lnTo>
                      <a:pt x="12" y="16"/>
                    </a:lnTo>
                    <a:lnTo>
                      <a:pt x="12" y="16"/>
                    </a:lnTo>
                    <a:lnTo>
                      <a:pt x="6" y="0"/>
                    </a:lnTo>
                    <a:lnTo>
                      <a:pt x="6" y="0"/>
                    </a:lnTo>
                    <a:lnTo>
                      <a:pt x="2"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5" name="Freeform 351"/>
              <p:cNvSpPr/>
              <p:nvPr/>
            </p:nvSpPr>
            <p:spPr bwMode="auto">
              <a:xfrm>
                <a:off x="2407" y="443"/>
                <a:ext cx="10" cy="30"/>
              </a:xfrm>
              <a:custGeom>
                <a:avLst/>
                <a:gdLst/>
                <a:ahLst/>
                <a:cxnLst>
                  <a:cxn ang="0">
                    <a:pos x="10" y="22"/>
                  </a:cxn>
                  <a:cxn ang="0">
                    <a:pos x="10" y="22"/>
                  </a:cxn>
                  <a:cxn ang="0">
                    <a:pos x="8" y="16"/>
                  </a:cxn>
                  <a:cxn ang="0">
                    <a:pos x="8" y="16"/>
                  </a:cxn>
                  <a:cxn ang="0">
                    <a:pos x="2" y="0"/>
                  </a:cxn>
                  <a:cxn ang="0">
                    <a:pos x="2" y="0"/>
                  </a:cxn>
                  <a:cxn ang="0">
                    <a:pos x="0" y="8"/>
                  </a:cxn>
                  <a:cxn ang="0">
                    <a:pos x="0" y="16"/>
                  </a:cxn>
                  <a:cxn ang="0">
                    <a:pos x="2" y="22"/>
                  </a:cxn>
                  <a:cxn ang="0">
                    <a:pos x="8" y="30"/>
                  </a:cxn>
                  <a:cxn ang="0">
                    <a:pos x="8" y="30"/>
                  </a:cxn>
                  <a:cxn ang="0">
                    <a:pos x="10" y="22"/>
                  </a:cxn>
                  <a:cxn ang="0">
                    <a:pos x="10" y="22"/>
                  </a:cxn>
                </a:cxnLst>
                <a:rect l="0" t="0" r="r" b="b"/>
                <a:pathLst>
                  <a:path w="10" h="30">
                    <a:moveTo>
                      <a:pt x="10" y="22"/>
                    </a:moveTo>
                    <a:lnTo>
                      <a:pt x="10" y="22"/>
                    </a:lnTo>
                    <a:lnTo>
                      <a:pt x="8" y="16"/>
                    </a:lnTo>
                    <a:lnTo>
                      <a:pt x="8" y="16"/>
                    </a:lnTo>
                    <a:lnTo>
                      <a:pt x="2" y="0"/>
                    </a:lnTo>
                    <a:lnTo>
                      <a:pt x="2" y="0"/>
                    </a:lnTo>
                    <a:lnTo>
                      <a:pt x="0" y="8"/>
                    </a:lnTo>
                    <a:lnTo>
                      <a:pt x="0" y="16"/>
                    </a:lnTo>
                    <a:lnTo>
                      <a:pt x="2" y="22"/>
                    </a:lnTo>
                    <a:lnTo>
                      <a:pt x="8" y="30"/>
                    </a:lnTo>
                    <a:lnTo>
                      <a:pt x="8" y="30"/>
                    </a:lnTo>
                    <a:lnTo>
                      <a:pt x="10" y="22"/>
                    </a:lnTo>
                    <a:lnTo>
                      <a:pt x="1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6" name="Freeform 352"/>
              <p:cNvSpPr/>
              <p:nvPr/>
            </p:nvSpPr>
            <p:spPr bwMode="auto">
              <a:xfrm>
                <a:off x="2433" y="419"/>
                <a:ext cx="12" cy="18"/>
              </a:xfrm>
              <a:custGeom>
                <a:avLst/>
                <a:gdLst/>
                <a:ahLst/>
                <a:cxnLst>
                  <a:cxn ang="0">
                    <a:pos x="8" y="0"/>
                  </a:cxn>
                  <a:cxn ang="0">
                    <a:pos x="8" y="0"/>
                  </a:cxn>
                  <a:cxn ang="0">
                    <a:pos x="0" y="18"/>
                  </a:cxn>
                  <a:cxn ang="0">
                    <a:pos x="0" y="18"/>
                  </a:cxn>
                  <a:cxn ang="0">
                    <a:pos x="10" y="14"/>
                  </a:cxn>
                  <a:cxn ang="0">
                    <a:pos x="10" y="14"/>
                  </a:cxn>
                  <a:cxn ang="0">
                    <a:pos x="12" y="14"/>
                  </a:cxn>
                  <a:cxn ang="0">
                    <a:pos x="12" y="14"/>
                  </a:cxn>
                  <a:cxn ang="0">
                    <a:pos x="12" y="8"/>
                  </a:cxn>
                  <a:cxn ang="0">
                    <a:pos x="12" y="8"/>
                  </a:cxn>
                  <a:cxn ang="0">
                    <a:pos x="8" y="0"/>
                  </a:cxn>
                  <a:cxn ang="0">
                    <a:pos x="8" y="0"/>
                  </a:cxn>
                </a:cxnLst>
                <a:rect l="0" t="0" r="r" b="b"/>
                <a:pathLst>
                  <a:path w="12" h="18">
                    <a:moveTo>
                      <a:pt x="8" y="0"/>
                    </a:moveTo>
                    <a:lnTo>
                      <a:pt x="8" y="0"/>
                    </a:lnTo>
                    <a:lnTo>
                      <a:pt x="0" y="18"/>
                    </a:lnTo>
                    <a:lnTo>
                      <a:pt x="0" y="18"/>
                    </a:lnTo>
                    <a:lnTo>
                      <a:pt x="10" y="14"/>
                    </a:lnTo>
                    <a:lnTo>
                      <a:pt x="10" y="14"/>
                    </a:lnTo>
                    <a:lnTo>
                      <a:pt x="12" y="14"/>
                    </a:lnTo>
                    <a:lnTo>
                      <a:pt x="12" y="14"/>
                    </a:lnTo>
                    <a:lnTo>
                      <a:pt x="12" y="8"/>
                    </a:lnTo>
                    <a:lnTo>
                      <a:pt x="12"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7" name="Freeform 353"/>
              <p:cNvSpPr/>
              <p:nvPr/>
            </p:nvSpPr>
            <p:spPr bwMode="auto">
              <a:xfrm>
                <a:off x="2429" y="435"/>
                <a:ext cx="18" cy="16"/>
              </a:xfrm>
              <a:custGeom>
                <a:avLst/>
                <a:gdLst/>
                <a:ahLst/>
                <a:cxnLst>
                  <a:cxn ang="0">
                    <a:pos x="4" y="6"/>
                  </a:cxn>
                  <a:cxn ang="0">
                    <a:pos x="4" y="6"/>
                  </a:cxn>
                  <a:cxn ang="0">
                    <a:pos x="2" y="8"/>
                  </a:cxn>
                  <a:cxn ang="0">
                    <a:pos x="2" y="10"/>
                  </a:cxn>
                  <a:cxn ang="0">
                    <a:pos x="2" y="10"/>
                  </a:cxn>
                  <a:cxn ang="0">
                    <a:pos x="0" y="16"/>
                  </a:cxn>
                  <a:cxn ang="0">
                    <a:pos x="0" y="16"/>
                  </a:cxn>
                  <a:cxn ang="0">
                    <a:pos x="4" y="14"/>
                  </a:cxn>
                  <a:cxn ang="0">
                    <a:pos x="4" y="14"/>
                  </a:cxn>
                  <a:cxn ang="0">
                    <a:pos x="12" y="10"/>
                  </a:cxn>
                  <a:cxn ang="0">
                    <a:pos x="12" y="10"/>
                  </a:cxn>
                  <a:cxn ang="0">
                    <a:pos x="16" y="8"/>
                  </a:cxn>
                  <a:cxn ang="0">
                    <a:pos x="16" y="8"/>
                  </a:cxn>
                  <a:cxn ang="0">
                    <a:pos x="18" y="4"/>
                  </a:cxn>
                  <a:cxn ang="0">
                    <a:pos x="16" y="0"/>
                  </a:cxn>
                  <a:cxn ang="0">
                    <a:pos x="16" y="0"/>
                  </a:cxn>
                  <a:cxn ang="0">
                    <a:pos x="4" y="6"/>
                  </a:cxn>
                  <a:cxn ang="0">
                    <a:pos x="4" y="6"/>
                  </a:cxn>
                </a:cxnLst>
                <a:rect l="0" t="0" r="r" b="b"/>
                <a:pathLst>
                  <a:path w="18" h="16">
                    <a:moveTo>
                      <a:pt x="4" y="6"/>
                    </a:moveTo>
                    <a:lnTo>
                      <a:pt x="4" y="6"/>
                    </a:lnTo>
                    <a:lnTo>
                      <a:pt x="2" y="8"/>
                    </a:lnTo>
                    <a:lnTo>
                      <a:pt x="2" y="10"/>
                    </a:lnTo>
                    <a:lnTo>
                      <a:pt x="2" y="10"/>
                    </a:lnTo>
                    <a:lnTo>
                      <a:pt x="0" y="16"/>
                    </a:lnTo>
                    <a:lnTo>
                      <a:pt x="0" y="16"/>
                    </a:lnTo>
                    <a:lnTo>
                      <a:pt x="4" y="14"/>
                    </a:lnTo>
                    <a:lnTo>
                      <a:pt x="4" y="14"/>
                    </a:lnTo>
                    <a:lnTo>
                      <a:pt x="12" y="10"/>
                    </a:lnTo>
                    <a:lnTo>
                      <a:pt x="12" y="10"/>
                    </a:lnTo>
                    <a:lnTo>
                      <a:pt x="16" y="8"/>
                    </a:lnTo>
                    <a:lnTo>
                      <a:pt x="16" y="8"/>
                    </a:lnTo>
                    <a:lnTo>
                      <a:pt x="18" y="4"/>
                    </a:lnTo>
                    <a:lnTo>
                      <a:pt x="16" y="0"/>
                    </a:lnTo>
                    <a:lnTo>
                      <a:pt x="16" y="0"/>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8" name="Freeform 354"/>
              <p:cNvSpPr/>
              <p:nvPr/>
            </p:nvSpPr>
            <p:spPr bwMode="auto">
              <a:xfrm>
                <a:off x="2423" y="447"/>
                <a:ext cx="24" cy="16"/>
              </a:xfrm>
              <a:custGeom>
                <a:avLst/>
                <a:gdLst/>
                <a:ahLst/>
                <a:cxnLst>
                  <a:cxn ang="0">
                    <a:pos x="0" y="16"/>
                  </a:cxn>
                  <a:cxn ang="0">
                    <a:pos x="0" y="16"/>
                  </a:cxn>
                  <a:cxn ang="0">
                    <a:pos x="14" y="10"/>
                  </a:cxn>
                  <a:cxn ang="0">
                    <a:pos x="14" y="10"/>
                  </a:cxn>
                  <a:cxn ang="0">
                    <a:pos x="20" y="8"/>
                  </a:cxn>
                  <a:cxn ang="0">
                    <a:pos x="20" y="8"/>
                  </a:cxn>
                  <a:cxn ang="0">
                    <a:pos x="22" y="4"/>
                  </a:cxn>
                  <a:cxn ang="0">
                    <a:pos x="24" y="0"/>
                  </a:cxn>
                  <a:cxn ang="0">
                    <a:pos x="24" y="0"/>
                  </a:cxn>
                  <a:cxn ang="0">
                    <a:pos x="8" y="6"/>
                  </a:cxn>
                  <a:cxn ang="0">
                    <a:pos x="8" y="6"/>
                  </a:cxn>
                  <a:cxn ang="0">
                    <a:pos x="6" y="6"/>
                  </a:cxn>
                  <a:cxn ang="0">
                    <a:pos x="4" y="8"/>
                  </a:cxn>
                  <a:cxn ang="0">
                    <a:pos x="4" y="8"/>
                  </a:cxn>
                  <a:cxn ang="0">
                    <a:pos x="0" y="16"/>
                  </a:cxn>
                  <a:cxn ang="0">
                    <a:pos x="0" y="16"/>
                  </a:cxn>
                </a:cxnLst>
                <a:rect l="0" t="0" r="r" b="b"/>
                <a:pathLst>
                  <a:path w="24" h="16">
                    <a:moveTo>
                      <a:pt x="0" y="16"/>
                    </a:moveTo>
                    <a:lnTo>
                      <a:pt x="0" y="16"/>
                    </a:lnTo>
                    <a:lnTo>
                      <a:pt x="14" y="10"/>
                    </a:lnTo>
                    <a:lnTo>
                      <a:pt x="14" y="10"/>
                    </a:lnTo>
                    <a:lnTo>
                      <a:pt x="20" y="8"/>
                    </a:lnTo>
                    <a:lnTo>
                      <a:pt x="20" y="8"/>
                    </a:lnTo>
                    <a:lnTo>
                      <a:pt x="22" y="4"/>
                    </a:lnTo>
                    <a:lnTo>
                      <a:pt x="24" y="0"/>
                    </a:lnTo>
                    <a:lnTo>
                      <a:pt x="24" y="0"/>
                    </a:lnTo>
                    <a:lnTo>
                      <a:pt x="8" y="6"/>
                    </a:lnTo>
                    <a:lnTo>
                      <a:pt x="8" y="6"/>
                    </a:lnTo>
                    <a:lnTo>
                      <a:pt x="6" y="6"/>
                    </a:lnTo>
                    <a:lnTo>
                      <a:pt x="4" y="8"/>
                    </a:lnTo>
                    <a:lnTo>
                      <a:pt x="4" y="8"/>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9" name="Freeform 355"/>
              <p:cNvSpPr/>
              <p:nvPr/>
            </p:nvSpPr>
            <p:spPr bwMode="auto">
              <a:xfrm>
                <a:off x="2419" y="457"/>
                <a:ext cx="24" cy="18"/>
              </a:xfrm>
              <a:custGeom>
                <a:avLst/>
                <a:gdLst/>
                <a:ahLst/>
                <a:cxnLst>
                  <a:cxn ang="0">
                    <a:pos x="24" y="0"/>
                  </a:cxn>
                  <a:cxn ang="0">
                    <a:pos x="24" y="0"/>
                  </a:cxn>
                  <a:cxn ang="0">
                    <a:pos x="8" y="8"/>
                  </a:cxn>
                  <a:cxn ang="0">
                    <a:pos x="8" y="8"/>
                  </a:cxn>
                  <a:cxn ang="0">
                    <a:pos x="4" y="10"/>
                  </a:cxn>
                  <a:cxn ang="0">
                    <a:pos x="4" y="10"/>
                  </a:cxn>
                  <a:cxn ang="0">
                    <a:pos x="0" y="18"/>
                  </a:cxn>
                  <a:cxn ang="0">
                    <a:pos x="0" y="18"/>
                  </a:cxn>
                  <a:cxn ang="0">
                    <a:pos x="8" y="16"/>
                  </a:cxn>
                  <a:cxn ang="0">
                    <a:pos x="14" y="12"/>
                  </a:cxn>
                  <a:cxn ang="0">
                    <a:pos x="20" y="8"/>
                  </a:cxn>
                  <a:cxn ang="0">
                    <a:pos x="24" y="0"/>
                  </a:cxn>
                  <a:cxn ang="0">
                    <a:pos x="24" y="0"/>
                  </a:cxn>
                </a:cxnLst>
                <a:rect l="0" t="0" r="r" b="b"/>
                <a:pathLst>
                  <a:path w="24" h="18">
                    <a:moveTo>
                      <a:pt x="24" y="0"/>
                    </a:moveTo>
                    <a:lnTo>
                      <a:pt x="24" y="0"/>
                    </a:lnTo>
                    <a:lnTo>
                      <a:pt x="8" y="8"/>
                    </a:lnTo>
                    <a:lnTo>
                      <a:pt x="8" y="8"/>
                    </a:lnTo>
                    <a:lnTo>
                      <a:pt x="4" y="10"/>
                    </a:lnTo>
                    <a:lnTo>
                      <a:pt x="4" y="10"/>
                    </a:lnTo>
                    <a:lnTo>
                      <a:pt x="0" y="18"/>
                    </a:lnTo>
                    <a:lnTo>
                      <a:pt x="0" y="18"/>
                    </a:lnTo>
                    <a:lnTo>
                      <a:pt x="8" y="16"/>
                    </a:lnTo>
                    <a:lnTo>
                      <a:pt x="14" y="12"/>
                    </a:lnTo>
                    <a:lnTo>
                      <a:pt x="20" y="8"/>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0" name="Freeform 356"/>
              <p:cNvSpPr/>
              <p:nvPr/>
            </p:nvSpPr>
            <p:spPr bwMode="auto">
              <a:xfrm>
                <a:off x="2493" y="515"/>
                <a:ext cx="10" cy="20"/>
              </a:xfrm>
              <a:custGeom>
                <a:avLst/>
                <a:gdLst/>
                <a:ahLst/>
                <a:cxnLst>
                  <a:cxn ang="0">
                    <a:pos x="0" y="14"/>
                  </a:cxn>
                  <a:cxn ang="0">
                    <a:pos x="0" y="14"/>
                  </a:cxn>
                  <a:cxn ang="0">
                    <a:pos x="0" y="14"/>
                  </a:cxn>
                  <a:cxn ang="0">
                    <a:pos x="0" y="14"/>
                  </a:cxn>
                  <a:cxn ang="0">
                    <a:pos x="10" y="20"/>
                  </a:cxn>
                  <a:cxn ang="0">
                    <a:pos x="10" y="20"/>
                  </a:cxn>
                  <a:cxn ang="0">
                    <a:pos x="4" y="0"/>
                  </a:cxn>
                  <a:cxn ang="0">
                    <a:pos x="4" y="0"/>
                  </a:cxn>
                  <a:cxn ang="0">
                    <a:pos x="2" y="10"/>
                  </a:cxn>
                  <a:cxn ang="0">
                    <a:pos x="2" y="10"/>
                  </a:cxn>
                  <a:cxn ang="0">
                    <a:pos x="0" y="14"/>
                  </a:cxn>
                  <a:cxn ang="0">
                    <a:pos x="0" y="14"/>
                  </a:cxn>
                </a:cxnLst>
                <a:rect l="0" t="0" r="r" b="b"/>
                <a:pathLst>
                  <a:path w="10" h="20">
                    <a:moveTo>
                      <a:pt x="0" y="14"/>
                    </a:moveTo>
                    <a:lnTo>
                      <a:pt x="0" y="14"/>
                    </a:lnTo>
                    <a:lnTo>
                      <a:pt x="0" y="14"/>
                    </a:lnTo>
                    <a:lnTo>
                      <a:pt x="0" y="14"/>
                    </a:lnTo>
                    <a:lnTo>
                      <a:pt x="10" y="20"/>
                    </a:lnTo>
                    <a:lnTo>
                      <a:pt x="10" y="20"/>
                    </a:lnTo>
                    <a:lnTo>
                      <a:pt x="4" y="0"/>
                    </a:lnTo>
                    <a:lnTo>
                      <a:pt x="4" y="0"/>
                    </a:lnTo>
                    <a:lnTo>
                      <a:pt x="2" y="10"/>
                    </a:lnTo>
                    <a:lnTo>
                      <a:pt x="2" y="1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1" name="Freeform 357"/>
              <p:cNvSpPr/>
              <p:nvPr/>
            </p:nvSpPr>
            <p:spPr bwMode="auto">
              <a:xfrm>
                <a:off x="2489" y="531"/>
                <a:ext cx="16" cy="18"/>
              </a:xfrm>
              <a:custGeom>
                <a:avLst/>
                <a:gdLst/>
                <a:ahLst/>
                <a:cxnLst>
                  <a:cxn ang="0">
                    <a:pos x="0" y="8"/>
                  </a:cxn>
                  <a:cxn ang="0">
                    <a:pos x="0" y="8"/>
                  </a:cxn>
                  <a:cxn ang="0">
                    <a:pos x="6" y="12"/>
                  </a:cxn>
                  <a:cxn ang="0">
                    <a:pos x="6" y="12"/>
                  </a:cxn>
                  <a:cxn ang="0">
                    <a:pos x="12" y="16"/>
                  </a:cxn>
                  <a:cxn ang="0">
                    <a:pos x="12" y="16"/>
                  </a:cxn>
                  <a:cxn ang="0">
                    <a:pos x="16" y="18"/>
                  </a:cxn>
                  <a:cxn ang="0">
                    <a:pos x="16" y="18"/>
                  </a:cxn>
                  <a:cxn ang="0">
                    <a:pos x="16" y="12"/>
                  </a:cxn>
                  <a:cxn ang="0">
                    <a:pos x="16" y="12"/>
                  </a:cxn>
                  <a:cxn ang="0">
                    <a:pos x="14" y="10"/>
                  </a:cxn>
                  <a:cxn ang="0">
                    <a:pos x="14" y="8"/>
                  </a:cxn>
                  <a:cxn ang="0">
                    <a:pos x="14" y="8"/>
                  </a:cxn>
                  <a:cxn ang="0">
                    <a:pos x="2" y="0"/>
                  </a:cxn>
                  <a:cxn ang="0">
                    <a:pos x="2" y="0"/>
                  </a:cxn>
                  <a:cxn ang="0">
                    <a:pos x="2" y="4"/>
                  </a:cxn>
                  <a:cxn ang="0">
                    <a:pos x="0" y="8"/>
                  </a:cxn>
                  <a:cxn ang="0">
                    <a:pos x="0" y="8"/>
                  </a:cxn>
                </a:cxnLst>
                <a:rect l="0" t="0" r="r" b="b"/>
                <a:pathLst>
                  <a:path w="16" h="18">
                    <a:moveTo>
                      <a:pt x="0" y="8"/>
                    </a:moveTo>
                    <a:lnTo>
                      <a:pt x="0" y="8"/>
                    </a:lnTo>
                    <a:lnTo>
                      <a:pt x="6" y="12"/>
                    </a:lnTo>
                    <a:lnTo>
                      <a:pt x="6" y="12"/>
                    </a:lnTo>
                    <a:lnTo>
                      <a:pt x="12" y="16"/>
                    </a:lnTo>
                    <a:lnTo>
                      <a:pt x="12" y="16"/>
                    </a:lnTo>
                    <a:lnTo>
                      <a:pt x="16" y="18"/>
                    </a:lnTo>
                    <a:lnTo>
                      <a:pt x="16" y="18"/>
                    </a:lnTo>
                    <a:lnTo>
                      <a:pt x="16" y="12"/>
                    </a:lnTo>
                    <a:lnTo>
                      <a:pt x="16" y="12"/>
                    </a:lnTo>
                    <a:lnTo>
                      <a:pt x="14" y="10"/>
                    </a:lnTo>
                    <a:lnTo>
                      <a:pt x="14" y="8"/>
                    </a:lnTo>
                    <a:lnTo>
                      <a:pt x="14" y="8"/>
                    </a:lnTo>
                    <a:lnTo>
                      <a:pt x="2" y="0"/>
                    </a:lnTo>
                    <a:lnTo>
                      <a:pt x="2" y="0"/>
                    </a:lnTo>
                    <a:lnTo>
                      <a:pt x="2"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2" name="Freeform 358"/>
              <p:cNvSpPr/>
              <p:nvPr/>
            </p:nvSpPr>
            <p:spPr bwMode="auto">
              <a:xfrm>
                <a:off x="2489" y="543"/>
                <a:ext cx="20" cy="20"/>
              </a:xfrm>
              <a:custGeom>
                <a:avLst/>
                <a:gdLst/>
                <a:ahLst/>
                <a:cxnLst>
                  <a:cxn ang="0">
                    <a:pos x="8" y="12"/>
                  </a:cxn>
                  <a:cxn ang="0">
                    <a:pos x="8" y="12"/>
                  </a:cxn>
                  <a:cxn ang="0">
                    <a:pos x="20" y="20"/>
                  </a:cxn>
                  <a:cxn ang="0">
                    <a:pos x="20" y="20"/>
                  </a:cxn>
                  <a:cxn ang="0">
                    <a:pos x="18" y="12"/>
                  </a:cxn>
                  <a:cxn ang="0">
                    <a:pos x="18" y="12"/>
                  </a:cxn>
                  <a:cxn ang="0">
                    <a:pos x="16" y="10"/>
                  </a:cxn>
                  <a:cxn ang="0">
                    <a:pos x="14" y="8"/>
                  </a:cxn>
                  <a:cxn ang="0">
                    <a:pos x="14" y="8"/>
                  </a:cxn>
                  <a:cxn ang="0">
                    <a:pos x="0" y="0"/>
                  </a:cxn>
                  <a:cxn ang="0">
                    <a:pos x="0" y="0"/>
                  </a:cxn>
                  <a:cxn ang="0">
                    <a:pos x="0" y="4"/>
                  </a:cxn>
                  <a:cxn ang="0">
                    <a:pos x="0" y="8"/>
                  </a:cxn>
                  <a:cxn ang="0">
                    <a:pos x="0" y="8"/>
                  </a:cxn>
                  <a:cxn ang="0">
                    <a:pos x="8" y="12"/>
                  </a:cxn>
                  <a:cxn ang="0">
                    <a:pos x="8" y="12"/>
                  </a:cxn>
                </a:cxnLst>
                <a:rect l="0" t="0" r="r" b="b"/>
                <a:pathLst>
                  <a:path w="20" h="20">
                    <a:moveTo>
                      <a:pt x="8" y="12"/>
                    </a:moveTo>
                    <a:lnTo>
                      <a:pt x="8" y="12"/>
                    </a:lnTo>
                    <a:lnTo>
                      <a:pt x="20" y="20"/>
                    </a:lnTo>
                    <a:lnTo>
                      <a:pt x="20" y="20"/>
                    </a:lnTo>
                    <a:lnTo>
                      <a:pt x="18" y="12"/>
                    </a:lnTo>
                    <a:lnTo>
                      <a:pt x="18" y="12"/>
                    </a:lnTo>
                    <a:lnTo>
                      <a:pt x="16" y="10"/>
                    </a:lnTo>
                    <a:lnTo>
                      <a:pt x="14" y="8"/>
                    </a:lnTo>
                    <a:lnTo>
                      <a:pt x="14" y="8"/>
                    </a:lnTo>
                    <a:lnTo>
                      <a:pt x="0" y="0"/>
                    </a:lnTo>
                    <a:lnTo>
                      <a:pt x="0" y="0"/>
                    </a:lnTo>
                    <a:lnTo>
                      <a:pt x="0" y="4"/>
                    </a:lnTo>
                    <a:lnTo>
                      <a:pt x="0" y="8"/>
                    </a:lnTo>
                    <a:lnTo>
                      <a:pt x="0" y="8"/>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3" name="Freeform 359"/>
              <p:cNvSpPr/>
              <p:nvPr/>
            </p:nvSpPr>
            <p:spPr bwMode="auto">
              <a:xfrm>
                <a:off x="2489" y="553"/>
                <a:ext cx="22" cy="22"/>
              </a:xfrm>
              <a:custGeom>
                <a:avLst/>
                <a:gdLst/>
                <a:ahLst/>
                <a:cxnLst>
                  <a:cxn ang="0">
                    <a:pos x="22" y="22"/>
                  </a:cxn>
                  <a:cxn ang="0">
                    <a:pos x="22" y="22"/>
                  </a:cxn>
                  <a:cxn ang="0">
                    <a:pos x="20" y="14"/>
                  </a:cxn>
                  <a:cxn ang="0">
                    <a:pos x="20" y="14"/>
                  </a:cxn>
                  <a:cxn ang="0">
                    <a:pos x="16" y="10"/>
                  </a:cxn>
                  <a:cxn ang="0">
                    <a:pos x="16" y="10"/>
                  </a:cxn>
                  <a:cxn ang="0">
                    <a:pos x="0" y="0"/>
                  </a:cxn>
                  <a:cxn ang="0">
                    <a:pos x="0" y="0"/>
                  </a:cxn>
                  <a:cxn ang="0">
                    <a:pos x="4" y="8"/>
                  </a:cxn>
                  <a:cxn ang="0">
                    <a:pos x="8" y="14"/>
                  </a:cxn>
                  <a:cxn ang="0">
                    <a:pos x="14" y="20"/>
                  </a:cxn>
                  <a:cxn ang="0">
                    <a:pos x="22" y="22"/>
                  </a:cxn>
                  <a:cxn ang="0">
                    <a:pos x="22" y="22"/>
                  </a:cxn>
                </a:cxnLst>
                <a:rect l="0" t="0" r="r" b="b"/>
                <a:pathLst>
                  <a:path w="22" h="22">
                    <a:moveTo>
                      <a:pt x="22" y="22"/>
                    </a:moveTo>
                    <a:lnTo>
                      <a:pt x="22" y="22"/>
                    </a:lnTo>
                    <a:lnTo>
                      <a:pt x="20" y="14"/>
                    </a:lnTo>
                    <a:lnTo>
                      <a:pt x="20" y="14"/>
                    </a:lnTo>
                    <a:lnTo>
                      <a:pt x="16" y="10"/>
                    </a:lnTo>
                    <a:lnTo>
                      <a:pt x="16" y="10"/>
                    </a:lnTo>
                    <a:lnTo>
                      <a:pt x="0" y="0"/>
                    </a:lnTo>
                    <a:lnTo>
                      <a:pt x="0" y="0"/>
                    </a:lnTo>
                    <a:lnTo>
                      <a:pt x="4" y="8"/>
                    </a:lnTo>
                    <a:lnTo>
                      <a:pt x="8" y="14"/>
                    </a:lnTo>
                    <a:lnTo>
                      <a:pt x="14" y="20"/>
                    </a:lnTo>
                    <a:lnTo>
                      <a:pt x="22" y="22"/>
                    </a:lnTo>
                    <a:lnTo>
                      <a:pt x="22"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4" name="Freeform 360"/>
              <p:cNvSpPr/>
              <p:nvPr/>
            </p:nvSpPr>
            <p:spPr bwMode="auto">
              <a:xfrm>
                <a:off x="2501" y="515"/>
                <a:ext cx="10" cy="20"/>
              </a:xfrm>
              <a:custGeom>
                <a:avLst/>
                <a:gdLst/>
                <a:ahLst/>
                <a:cxnLst>
                  <a:cxn ang="0">
                    <a:pos x="10" y="10"/>
                  </a:cxn>
                  <a:cxn ang="0">
                    <a:pos x="10" y="10"/>
                  </a:cxn>
                  <a:cxn ang="0">
                    <a:pos x="6" y="6"/>
                  </a:cxn>
                  <a:cxn ang="0">
                    <a:pos x="6" y="6"/>
                  </a:cxn>
                  <a:cxn ang="0">
                    <a:pos x="0" y="0"/>
                  </a:cxn>
                  <a:cxn ang="0">
                    <a:pos x="0" y="0"/>
                  </a:cxn>
                  <a:cxn ang="0">
                    <a:pos x="4" y="20"/>
                  </a:cxn>
                  <a:cxn ang="0">
                    <a:pos x="4" y="20"/>
                  </a:cxn>
                  <a:cxn ang="0">
                    <a:pos x="10" y="10"/>
                  </a:cxn>
                  <a:cxn ang="0">
                    <a:pos x="10" y="10"/>
                  </a:cxn>
                  <a:cxn ang="0">
                    <a:pos x="10" y="10"/>
                  </a:cxn>
                  <a:cxn ang="0">
                    <a:pos x="10" y="10"/>
                  </a:cxn>
                </a:cxnLst>
                <a:rect l="0" t="0" r="r" b="b"/>
                <a:pathLst>
                  <a:path w="10" h="20">
                    <a:moveTo>
                      <a:pt x="10" y="10"/>
                    </a:moveTo>
                    <a:lnTo>
                      <a:pt x="10" y="10"/>
                    </a:lnTo>
                    <a:lnTo>
                      <a:pt x="6" y="6"/>
                    </a:lnTo>
                    <a:lnTo>
                      <a:pt x="6" y="6"/>
                    </a:lnTo>
                    <a:lnTo>
                      <a:pt x="0" y="0"/>
                    </a:lnTo>
                    <a:lnTo>
                      <a:pt x="0" y="0"/>
                    </a:lnTo>
                    <a:lnTo>
                      <a:pt x="4" y="20"/>
                    </a:lnTo>
                    <a:lnTo>
                      <a:pt x="4" y="20"/>
                    </a:lnTo>
                    <a:lnTo>
                      <a:pt x="10" y="10"/>
                    </a:lnTo>
                    <a:lnTo>
                      <a:pt x="10" y="10"/>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5" name="Freeform 361"/>
              <p:cNvSpPr/>
              <p:nvPr/>
            </p:nvSpPr>
            <p:spPr bwMode="auto">
              <a:xfrm>
                <a:off x="2507" y="527"/>
                <a:ext cx="12" cy="22"/>
              </a:xfrm>
              <a:custGeom>
                <a:avLst/>
                <a:gdLst/>
                <a:ahLst/>
                <a:cxnLst>
                  <a:cxn ang="0">
                    <a:pos x="2" y="22"/>
                  </a:cxn>
                  <a:cxn ang="0">
                    <a:pos x="2" y="22"/>
                  </a:cxn>
                  <a:cxn ang="0">
                    <a:pos x="4" y="18"/>
                  </a:cxn>
                  <a:cxn ang="0">
                    <a:pos x="4" y="18"/>
                  </a:cxn>
                  <a:cxn ang="0">
                    <a:pos x="8" y="10"/>
                  </a:cxn>
                  <a:cxn ang="0">
                    <a:pos x="8" y="10"/>
                  </a:cxn>
                  <a:cxn ang="0">
                    <a:pos x="12" y="6"/>
                  </a:cxn>
                  <a:cxn ang="0">
                    <a:pos x="12" y="6"/>
                  </a:cxn>
                  <a:cxn ang="0">
                    <a:pos x="10" y="2"/>
                  </a:cxn>
                  <a:cxn ang="0">
                    <a:pos x="6" y="0"/>
                  </a:cxn>
                  <a:cxn ang="0">
                    <a:pos x="6" y="0"/>
                  </a:cxn>
                  <a:cxn ang="0">
                    <a:pos x="0" y="10"/>
                  </a:cxn>
                  <a:cxn ang="0">
                    <a:pos x="0" y="10"/>
                  </a:cxn>
                  <a:cxn ang="0">
                    <a:pos x="0" y="14"/>
                  </a:cxn>
                  <a:cxn ang="0">
                    <a:pos x="0" y="16"/>
                  </a:cxn>
                  <a:cxn ang="0">
                    <a:pos x="0" y="16"/>
                  </a:cxn>
                  <a:cxn ang="0">
                    <a:pos x="2" y="22"/>
                  </a:cxn>
                  <a:cxn ang="0">
                    <a:pos x="2" y="22"/>
                  </a:cxn>
                </a:cxnLst>
                <a:rect l="0" t="0" r="r" b="b"/>
                <a:pathLst>
                  <a:path w="12" h="22">
                    <a:moveTo>
                      <a:pt x="2" y="22"/>
                    </a:moveTo>
                    <a:lnTo>
                      <a:pt x="2" y="22"/>
                    </a:lnTo>
                    <a:lnTo>
                      <a:pt x="4" y="18"/>
                    </a:lnTo>
                    <a:lnTo>
                      <a:pt x="4" y="18"/>
                    </a:lnTo>
                    <a:lnTo>
                      <a:pt x="8" y="10"/>
                    </a:lnTo>
                    <a:lnTo>
                      <a:pt x="8" y="10"/>
                    </a:lnTo>
                    <a:lnTo>
                      <a:pt x="12" y="6"/>
                    </a:lnTo>
                    <a:lnTo>
                      <a:pt x="12" y="6"/>
                    </a:lnTo>
                    <a:lnTo>
                      <a:pt x="10" y="2"/>
                    </a:lnTo>
                    <a:lnTo>
                      <a:pt x="6" y="0"/>
                    </a:lnTo>
                    <a:lnTo>
                      <a:pt x="6" y="0"/>
                    </a:lnTo>
                    <a:lnTo>
                      <a:pt x="0" y="10"/>
                    </a:lnTo>
                    <a:lnTo>
                      <a:pt x="0" y="10"/>
                    </a:lnTo>
                    <a:lnTo>
                      <a:pt x="0" y="14"/>
                    </a:lnTo>
                    <a:lnTo>
                      <a:pt x="0" y="16"/>
                    </a:lnTo>
                    <a:lnTo>
                      <a:pt x="0" y="16"/>
                    </a:lnTo>
                    <a:lnTo>
                      <a:pt x="2" y="22"/>
                    </a:lnTo>
                    <a:lnTo>
                      <a:pt x="2"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6" name="Freeform 362"/>
              <p:cNvSpPr/>
              <p:nvPr/>
            </p:nvSpPr>
            <p:spPr bwMode="auto">
              <a:xfrm>
                <a:off x="2511" y="535"/>
                <a:ext cx="12" cy="26"/>
              </a:xfrm>
              <a:custGeom>
                <a:avLst/>
                <a:gdLst/>
                <a:ahLst/>
                <a:cxnLst>
                  <a:cxn ang="0">
                    <a:pos x="8" y="14"/>
                  </a:cxn>
                  <a:cxn ang="0">
                    <a:pos x="8" y="14"/>
                  </a:cxn>
                  <a:cxn ang="0">
                    <a:pos x="12" y="8"/>
                  </a:cxn>
                  <a:cxn ang="0">
                    <a:pos x="12" y="8"/>
                  </a:cxn>
                  <a:cxn ang="0">
                    <a:pos x="12" y="4"/>
                  </a:cxn>
                  <a:cxn ang="0">
                    <a:pos x="10" y="0"/>
                  </a:cxn>
                  <a:cxn ang="0">
                    <a:pos x="10" y="0"/>
                  </a:cxn>
                  <a:cxn ang="0">
                    <a:pos x="0" y="14"/>
                  </a:cxn>
                  <a:cxn ang="0">
                    <a:pos x="0" y="14"/>
                  </a:cxn>
                  <a:cxn ang="0">
                    <a:pos x="0" y="16"/>
                  </a:cxn>
                  <a:cxn ang="0">
                    <a:pos x="0" y="18"/>
                  </a:cxn>
                  <a:cxn ang="0">
                    <a:pos x="0" y="18"/>
                  </a:cxn>
                  <a:cxn ang="0">
                    <a:pos x="2" y="26"/>
                  </a:cxn>
                  <a:cxn ang="0">
                    <a:pos x="2" y="26"/>
                  </a:cxn>
                  <a:cxn ang="0">
                    <a:pos x="8" y="14"/>
                  </a:cxn>
                  <a:cxn ang="0">
                    <a:pos x="8" y="14"/>
                  </a:cxn>
                </a:cxnLst>
                <a:rect l="0" t="0" r="r" b="b"/>
                <a:pathLst>
                  <a:path w="12" h="26">
                    <a:moveTo>
                      <a:pt x="8" y="14"/>
                    </a:moveTo>
                    <a:lnTo>
                      <a:pt x="8" y="14"/>
                    </a:lnTo>
                    <a:lnTo>
                      <a:pt x="12" y="8"/>
                    </a:lnTo>
                    <a:lnTo>
                      <a:pt x="12" y="8"/>
                    </a:lnTo>
                    <a:lnTo>
                      <a:pt x="12" y="4"/>
                    </a:lnTo>
                    <a:lnTo>
                      <a:pt x="10" y="0"/>
                    </a:lnTo>
                    <a:lnTo>
                      <a:pt x="10" y="0"/>
                    </a:lnTo>
                    <a:lnTo>
                      <a:pt x="0" y="14"/>
                    </a:lnTo>
                    <a:lnTo>
                      <a:pt x="0" y="14"/>
                    </a:lnTo>
                    <a:lnTo>
                      <a:pt x="0" y="16"/>
                    </a:lnTo>
                    <a:lnTo>
                      <a:pt x="0" y="18"/>
                    </a:lnTo>
                    <a:lnTo>
                      <a:pt x="0" y="18"/>
                    </a:lnTo>
                    <a:lnTo>
                      <a:pt x="2" y="26"/>
                    </a:lnTo>
                    <a:lnTo>
                      <a:pt x="2" y="26"/>
                    </a:lnTo>
                    <a:lnTo>
                      <a:pt x="8" y="14"/>
                    </a:lnTo>
                    <a:lnTo>
                      <a:pt x="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7" name="Freeform 363"/>
              <p:cNvSpPr/>
              <p:nvPr/>
            </p:nvSpPr>
            <p:spPr bwMode="auto">
              <a:xfrm>
                <a:off x="2513" y="545"/>
                <a:ext cx="14" cy="28"/>
              </a:xfrm>
              <a:custGeom>
                <a:avLst/>
                <a:gdLst/>
                <a:ahLst/>
                <a:cxnLst>
                  <a:cxn ang="0">
                    <a:pos x="12" y="0"/>
                  </a:cxn>
                  <a:cxn ang="0">
                    <a:pos x="12" y="0"/>
                  </a:cxn>
                  <a:cxn ang="0">
                    <a:pos x="4" y="16"/>
                  </a:cxn>
                  <a:cxn ang="0">
                    <a:pos x="4" y="16"/>
                  </a:cxn>
                  <a:cxn ang="0">
                    <a:pos x="0" y="20"/>
                  </a:cxn>
                  <a:cxn ang="0">
                    <a:pos x="0" y="20"/>
                  </a:cxn>
                  <a:cxn ang="0">
                    <a:pos x="2" y="28"/>
                  </a:cxn>
                  <a:cxn ang="0">
                    <a:pos x="2" y="28"/>
                  </a:cxn>
                  <a:cxn ang="0">
                    <a:pos x="8" y="22"/>
                  </a:cxn>
                  <a:cxn ang="0">
                    <a:pos x="12" y="16"/>
                  </a:cxn>
                  <a:cxn ang="0">
                    <a:pos x="14" y="8"/>
                  </a:cxn>
                  <a:cxn ang="0">
                    <a:pos x="12" y="0"/>
                  </a:cxn>
                  <a:cxn ang="0">
                    <a:pos x="12" y="0"/>
                  </a:cxn>
                </a:cxnLst>
                <a:rect l="0" t="0" r="r" b="b"/>
                <a:pathLst>
                  <a:path w="14" h="28">
                    <a:moveTo>
                      <a:pt x="12" y="0"/>
                    </a:moveTo>
                    <a:lnTo>
                      <a:pt x="12" y="0"/>
                    </a:lnTo>
                    <a:lnTo>
                      <a:pt x="4" y="16"/>
                    </a:lnTo>
                    <a:lnTo>
                      <a:pt x="4" y="16"/>
                    </a:lnTo>
                    <a:lnTo>
                      <a:pt x="0" y="20"/>
                    </a:lnTo>
                    <a:lnTo>
                      <a:pt x="0" y="20"/>
                    </a:lnTo>
                    <a:lnTo>
                      <a:pt x="2" y="28"/>
                    </a:lnTo>
                    <a:lnTo>
                      <a:pt x="2" y="28"/>
                    </a:lnTo>
                    <a:lnTo>
                      <a:pt x="8" y="22"/>
                    </a:lnTo>
                    <a:lnTo>
                      <a:pt x="12" y="16"/>
                    </a:lnTo>
                    <a:lnTo>
                      <a:pt x="14" y="8"/>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8" name="Freeform 364"/>
              <p:cNvSpPr/>
              <p:nvPr/>
            </p:nvSpPr>
            <p:spPr bwMode="auto">
              <a:xfrm>
                <a:off x="2635" y="675"/>
                <a:ext cx="18" cy="26"/>
              </a:xfrm>
              <a:custGeom>
                <a:avLst/>
                <a:gdLst/>
                <a:ahLst/>
                <a:cxnLst>
                  <a:cxn ang="0">
                    <a:pos x="18" y="0"/>
                  </a:cxn>
                  <a:cxn ang="0">
                    <a:pos x="18" y="0"/>
                  </a:cxn>
                  <a:cxn ang="0">
                    <a:pos x="12" y="4"/>
                  </a:cxn>
                  <a:cxn ang="0">
                    <a:pos x="6" y="6"/>
                  </a:cxn>
                  <a:cxn ang="0">
                    <a:pos x="6" y="6"/>
                  </a:cxn>
                  <a:cxn ang="0">
                    <a:pos x="0" y="10"/>
                  </a:cxn>
                  <a:cxn ang="0">
                    <a:pos x="0" y="10"/>
                  </a:cxn>
                  <a:cxn ang="0">
                    <a:pos x="0" y="12"/>
                  </a:cxn>
                  <a:cxn ang="0">
                    <a:pos x="0" y="12"/>
                  </a:cxn>
                  <a:cxn ang="0">
                    <a:pos x="6" y="26"/>
                  </a:cxn>
                  <a:cxn ang="0">
                    <a:pos x="6" y="26"/>
                  </a:cxn>
                  <a:cxn ang="0">
                    <a:pos x="18" y="0"/>
                  </a:cxn>
                  <a:cxn ang="0">
                    <a:pos x="18" y="0"/>
                  </a:cxn>
                </a:cxnLst>
                <a:rect l="0" t="0" r="r" b="b"/>
                <a:pathLst>
                  <a:path w="18" h="26">
                    <a:moveTo>
                      <a:pt x="18" y="0"/>
                    </a:moveTo>
                    <a:lnTo>
                      <a:pt x="18" y="0"/>
                    </a:lnTo>
                    <a:lnTo>
                      <a:pt x="12" y="4"/>
                    </a:lnTo>
                    <a:lnTo>
                      <a:pt x="6" y="6"/>
                    </a:lnTo>
                    <a:lnTo>
                      <a:pt x="6" y="6"/>
                    </a:lnTo>
                    <a:lnTo>
                      <a:pt x="0" y="10"/>
                    </a:lnTo>
                    <a:lnTo>
                      <a:pt x="0" y="10"/>
                    </a:lnTo>
                    <a:lnTo>
                      <a:pt x="0" y="12"/>
                    </a:lnTo>
                    <a:lnTo>
                      <a:pt x="0" y="12"/>
                    </a:lnTo>
                    <a:lnTo>
                      <a:pt x="6" y="26"/>
                    </a:lnTo>
                    <a:lnTo>
                      <a:pt x="6" y="26"/>
                    </a:lnTo>
                    <a:lnTo>
                      <a:pt x="18" y="0"/>
                    </a:lnTo>
                    <a:lnTo>
                      <a:pt x="1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9" name="Freeform 365"/>
              <p:cNvSpPr/>
              <p:nvPr/>
            </p:nvSpPr>
            <p:spPr bwMode="auto">
              <a:xfrm>
                <a:off x="2623" y="687"/>
                <a:ext cx="16" cy="34"/>
              </a:xfrm>
              <a:custGeom>
                <a:avLst/>
                <a:gdLst/>
                <a:ahLst/>
                <a:cxnLst>
                  <a:cxn ang="0">
                    <a:pos x="0" y="8"/>
                  </a:cxn>
                  <a:cxn ang="0">
                    <a:pos x="0" y="8"/>
                  </a:cxn>
                  <a:cxn ang="0">
                    <a:pos x="2" y="16"/>
                  </a:cxn>
                  <a:cxn ang="0">
                    <a:pos x="2" y="16"/>
                  </a:cxn>
                  <a:cxn ang="0">
                    <a:pos x="6" y="28"/>
                  </a:cxn>
                  <a:cxn ang="0">
                    <a:pos x="6" y="28"/>
                  </a:cxn>
                  <a:cxn ang="0">
                    <a:pos x="8" y="34"/>
                  </a:cxn>
                  <a:cxn ang="0">
                    <a:pos x="8" y="34"/>
                  </a:cxn>
                  <a:cxn ang="0">
                    <a:pos x="12" y="26"/>
                  </a:cxn>
                  <a:cxn ang="0">
                    <a:pos x="12" y="26"/>
                  </a:cxn>
                  <a:cxn ang="0">
                    <a:pos x="14" y="22"/>
                  </a:cxn>
                  <a:cxn ang="0">
                    <a:pos x="16" y="18"/>
                  </a:cxn>
                  <a:cxn ang="0">
                    <a:pos x="16" y="18"/>
                  </a:cxn>
                  <a:cxn ang="0">
                    <a:pos x="10" y="0"/>
                  </a:cxn>
                  <a:cxn ang="0">
                    <a:pos x="10" y="0"/>
                  </a:cxn>
                  <a:cxn ang="0">
                    <a:pos x="4" y="4"/>
                  </a:cxn>
                  <a:cxn ang="0">
                    <a:pos x="2" y="6"/>
                  </a:cxn>
                  <a:cxn ang="0">
                    <a:pos x="0" y="8"/>
                  </a:cxn>
                  <a:cxn ang="0">
                    <a:pos x="0" y="8"/>
                  </a:cxn>
                </a:cxnLst>
                <a:rect l="0" t="0" r="r" b="b"/>
                <a:pathLst>
                  <a:path w="16" h="34">
                    <a:moveTo>
                      <a:pt x="0" y="8"/>
                    </a:moveTo>
                    <a:lnTo>
                      <a:pt x="0" y="8"/>
                    </a:lnTo>
                    <a:lnTo>
                      <a:pt x="2" y="16"/>
                    </a:lnTo>
                    <a:lnTo>
                      <a:pt x="2" y="16"/>
                    </a:lnTo>
                    <a:lnTo>
                      <a:pt x="6" y="28"/>
                    </a:lnTo>
                    <a:lnTo>
                      <a:pt x="6" y="28"/>
                    </a:lnTo>
                    <a:lnTo>
                      <a:pt x="8" y="34"/>
                    </a:lnTo>
                    <a:lnTo>
                      <a:pt x="8" y="34"/>
                    </a:lnTo>
                    <a:lnTo>
                      <a:pt x="12" y="26"/>
                    </a:lnTo>
                    <a:lnTo>
                      <a:pt x="12" y="26"/>
                    </a:lnTo>
                    <a:lnTo>
                      <a:pt x="14" y="22"/>
                    </a:lnTo>
                    <a:lnTo>
                      <a:pt x="16" y="18"/>
                    </a:lnTo>
                    <a:lnTo>
                      <a:pt x="16" y="18"/>
                    </a:lnTo>
                    <a:lnTo>
                      <a:pt x="10" y="0"/>
                    </a:lnTo>
                    <a:lnTo>
                      <a:pt x="10" y="0"/>
                    </a:lnTo>
                    <a:lnTo>
                      <a:pt x="4" y="4"/>
                    </a:lnTo>
                    <a:lnTo>
                      <a:pt x="2" y="6"/>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0" name="Freeform 366"/>
              <p:cNvSpPr/>
              <p:nvPr/>
            </p:nvSpPr>
            <p:spPr bwMode="auto">
              <a:xfrm>
                <a:off x="2613" y="697"/>
                <a:ext cx="16" cy="40"/>
              </a:xfrm>
              <a:custGeom>
                <a:avLst/>
                <a:gdLst/>
                <a:ahLst/>
                <a:cxnLst>
                  <a:cxn ang="0">
                    <a:pos x="16" y="30"/>
                  </a:cxn>
                  <a:cxn ang="0">
                    <a:pos x="16" y="30"/>
                  </a:cxn>
                  <a:cxn ang="0">
                    <a:pos x="16" y="26"/>
                  </a:cxn>
                  <a:cxn ang="0">
                    <a:pos x="14" y="24"/>
                  </a:cxn>
                  <a:cxn ang="0">
                    <a:pos x="14" y="24"/>
                  </a:cxn>
                  <a:cxn ang="0">
                    <a:pos x="6" y="0"/>
                  </a:cxn>
                  <a:cxn ang="0">
                    <a:pos x="6" y="0"/>
                  </a:cxn>
                  <a:cxn ang="0">
                    <a:pos x="2" y="6"/>
                  </a:cxn>
                  <a:cxn ang="0">
                    <a:pos x="0" y="8"/>
                  </a:cxn>
                  <a:cxn ang="0">
                    <a:pos x="0" y="12"/>
                  </a:cxn>
                  <a:cxn ang="0">
                    <a:pos x="0" y="12"/>
                  </a:cxn>
                  <a:cxn ang="0">
                    <a:pos x="4" y="22"/>
                  </a:cxn>
                  <a:cxn ang="0">
                    <a:pos x="4" y="22"/>
                  </a:cxn>
                  <a:cxn ang="0">
                    <a:pos x="10" y="40"/>
                  </a:cxn>
                  <a:cxn ang="0">
                    <a:pos x="10" y="40"/>
                  </a:cxn>
                  <a:cxn ang="0">
                    <a:pos x="16" y="30"/>
                  </a:cxn>
                  <a:cxn ang="0">
                    <a:pos x="16" y="30"/>
                  </a:cxn>
                </a:cxnLst>
                <a:rect l="0" t="0" r="r" b="b"/>
                <a:pathLst>
                  <a:path w="16" h="40">
                    <a:moveTo>
                      <a:pt x="16" y="30"/>
                    </a:moveTo>
                    <a:lnTo>
                      <a:pt x="16" y="30"/>
                    </a:lnTo>
                    <a:lnTo>
                      <a:pt x="16" y="26"/>
                    </a:lnTo>
                    <a:lnTo>
                      <a:pt x="14" y="24"/>
                    </a:lnTo>
                    <a:lnTo>
                      <a:pt x="14" y="24"/>
                    </a:lnTo>
                    <a:lnTo>
                      <a:pt x="6" y="0"/>
                    </a:lnTo>
                    <a:lnTo>
                      <a:pt x="6" y="0"/>
                    </a:lnTo>
                    <a:lnTo>
                      <a:pt x="2" y="6"/>
                    </a:lnTo>
                    <a:lnTo>
                      <a:pt x="0" y="8"/>
                    </a:lnTo>
                    <a:lnTo>
                      <a:pt x="0" y="12"/>
                    </a:lnTo>
                    <a:lnTo>
                      <a:pt x="0" y="12"/>
                    </a:lnTo>
                    <a:lnTo>
                      <a:pt x="4" y="22"/>
                    </a:lnTo>
                    <a:lnTo>
                      <a:pt x="4" y="22"/>
                    </a:lnTo>
                    <a:lnTo>
                      <a:pt x="10" y="40"/>
                    </a:lnTo>
                    <a:lnTo>
                      <a:pt x="10" y="40"/>
                    </a:lnTo>
                    <a:lnTo>
                      <a:pt x="16" y="30"/>
                    </a:lnTo>
                    <a:lnTo>
                      <a:pt x="1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1" name="Freeform 367"/>
              <p:cNvSpPr/>
              <p:nvPr/>
            </p:nvSpPr>
            <p:spPr bwMode="auto">
              <a:xfrm>
                <a:off x="2607" y="711"/>
                <a:ext cx="14" cy="42"/>
              </a:xfrm>
              <a:custGeom>
                <a:avLst/>
                <a:gdLst/>
                <a:ahLst/>
                <a:cxnLst>
                  <a:cxn ang="0">
                    <a:pos x="14" y="32"/>
                  </a:cxn>
                  <a:cxn ang="0">
                    <a:pos x="14" y="32"/>
                  </a:cxn>
                  <a:cxn ang="0">
                    <a:pos x="14" y="28"/>
                  </a:cxn>
                  <a:cxn ang="0">
                    <a:pos x="12" y="24"/>
                  </a:cxn>
                  <a:cxn ang="0">
                    <a:pos x="12" y="24"/>
                  </a:cxn>
                  <a:cxn ang="0">
                    <a:pos x="4" y="0"/>
                  </a:cxn>
                  <a:cxn ang="0">
                    <a:pos x="4" y="0"/>
                  </a:cxn>
                  <a:cxn ang="0">
                    <a:pos x="0" y="10"/>
                  </a:cxn>
                  <a:cxn ang="0">
                    <a:pos x="0" y="22"/>
                  </a:cxn>
                  <a:cxn ang="0">
                    <a:pos x="4" y="32"/>
                  </a:cxn>
                  <a:cxn ang="0">
                    <a:pos x="10" y="42"/>
                  </a:cxn>
                  <a:cxn ang="0">
                    <a:pos x="10" y="42"/>
                  </a:cxn>
                  <a:cxn ang="0">
                    <a:pos x="14" y="32"/>
                  </a:cxn>
                  <a:cxn ang="0">
                    <a:pos x="14" y="32"/>
                  </a:cxn>
                </a:cxnLst>
                <a:rect l="0" t="0" r="r" b="b"/>
                <a:pathLst>
                  <a:path w="14" h="42">
                    <a:moveTo>
                      <a:pt x="14" y="32"/>
                    </a:moveTo>
                    <a:lnTo>
                      <a:pt x="14" y="32"/>
                    </a:lnTo>
                    <a:lnTo>
                      <a:pt x="14" y="28"/>
                    </a:lnTo>
                    <a:lnTo>
                      <a:pt x="12" y="24"/>
                    </a:lnTo>
                    <a:lnTo>
                      <a:pt x="12" y="24"/>
                    </a:lnTo>
                    <a:lnTo>
                      <a:pt x="4" y="0"/>
                    </a:lnTo>
                    <a:lnTo>
                      <a:pt x="4" y="0"/>
                    </a:lnTo>
                    <a:lnTo>
                      <a:pt x="0" y="10"/>
                    </a:lnTo>
                    <a:lnTo>
                      <a:pt x="0" y="22"/>
                    </a:lnTo>
                    <a:lnTo>
                      <a:pt x="4" y="32"/>
                    </a:lnTo>
                    <a:lnTo>
                      <a:pt x="10" y="42"/>
                    </a:lnTo>
                    <a:lnTo>
                      <a:pt x="10" y="42"/>
                    </a:lnTo>
                    <a:lnTo>
                      <a:pt x="14" y="32"/>
                    </a:lnTo>
                    <a:lnTo>
                      <a:pt x="14"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2" name="Freeform 368"/>
              <p:cNvSpPr/>
              <p:nvPr/>
            </p:nvSpPr>
            <p:spPr bwMode="auto">
              <a:xfrm>
                <a:off x="2645" y="677"/>
                <a:ext cx="16" cy="26"/>
              </a:xfrm>
              <a:custGeom>
                <a:avLst/>
                <a:gdLst/>
                <a:ahLst/>
                <a:cxnLst>
                  <a:cxn ang="0">
                    <a:pos x="16" y="20"/>
                  </a:cxn>
                  <a:cxn ang="0">
                    <a:pos x="16" y="20"/>
                  </a:cxn>
                  <a:cxn ang="0">
                    <a:pos x="14" y="12"/>
                  </a:cxn>
                  <a:cxn ang="0">
                    <a:pos x="14" y="12"/>
                  </a:cxn>
                  <a:cxn ang="0">
                    <a:pos x="12" y="6"/>
                  </a:cxn>
                  <a:cxn ang="0">
                    <a:pos x="12" y="0"/>
                  </a:cxn>
                  <a:cxn ang="0">
                    <a:pos x="12" y="0"/>
                  </a:cxn>
                  <a:cxn ang="0">
                    <a:pos x="0" y="26"/>
                  </a:cxn>
                  <a:cxn ang="0">
                    <a:pos x="0" y="26"/>
                  </a:cxn>
                  <a:cxn ang="0">
                    <a:pos x="14" y="20"/>
                  </a:cxn>
                  <a:cxn ang="0">
                    <a:pos x="14" y="20"/>
                  </a:cxn>
                  <a:cxn ang="0">
                    <a:pos x="16" y="20"/>
                  </a:cxn>
                  <a:cxn ang="0">
                    <a:pos x="16" y="20"/>
                  </a:cxn>
                </a:cxnLst>
                <a:rect l="0" t="0" r="r" b="b"/>
                <a:pathLst>
                  <a:path w="16" h="26">
                    <a:moveTo>
                      <a:pt x="16" y="20"/>
                    </a:moveTo>
                    <a:lnTo>
                      <a:pt x="16" y="20"/>
                    </a:lnTo>
                    <a:lnTo>
                      <a:pt x="14" y="12"/>
                    </a:lnTo>
                    <a:lnTo>
                      <a:pt x="14" y="12"/>
                    </a:lnTo>
                    <a:lnTo>
                      <a:pt x="12" y="6"/>
                    </a:lnTo>
                    <a:lnTo>
                      <a:pt x="12" y="0"/>
                    </a:lnTo>
                    <a:lnTo>
                      <a:pt x="12" y="0"/>
                    </a:lnTo>
                    <a:lnTo>
                      <a:pt x="0" y="26"/>
                    </a:lnTo>
                    <a:lnTo>
                      <a:pt x="0" y="26"/>
                    </a:lnTo>
                    <a:lnTo>
                      <a:pt x="14" y="20"/>
                    </a:lnTo>
                    <a:lnTo>
                      <a:pt x="14" y="20"/>
                    </a:lnTo>
                    <a:lnTo>
                      <a:pt x="16" y="20"/>
                    </a:lnTo>
                    <a:lnTo>
                      <a:pt x="1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3" name="Freeform 369"/>
              <p:cNvSpPr/>
              <p:nvPr/>
            </p:nvSpPr>
            <p:spPr bwMode="auto">
              <a:xfrm>
                <a:off x="2637" y="701"/>
                <a:ext cx="26" cy="22"/>
              </a:xfrm>
              <a:custGeom>
                <a:avLst/>
                <a:gdLst/>
                <a:ahLst/>
                <a:cxnLst>
                  <a:cxn ang="0">
                    <a:pos x="24" y="0"/>
                  </a:cxn>
                  <a:cxn ang="0">
                    <a:pos x="24" y="0"/>
                  </a:cxn>
                  <a:cxn ang="0">
                    <a:pos x="6" y="6"/>
                  </a:cxn>
                  <a:cxn ang="0">
                    <a:pos x="6" y="6"/>
                  </a:cxn>
                  <a:cxn ang="0">
                    <a:pos x="4" y="10"/>
                  </a:cxn>
                  <a:cxn ang="0">
                    <a:pos x="4" y="14"/>
                  </a:cxn>
                  <a:cxn ang="0">
                    <a:pos x="4" y="14"/>
                  </a:cxn>
                  <a:cxn ang="0">
                    <a:pos x="0" y="22"/>
                  </a:cxn>
                  <a:cxn ang="0">
                    <a:pos x="0" y="22"/>
                  </a:cxn>
                  <a:cxn ang="0">
                    <a:pos x="6" y="18"/>
                  </a:cxn>
                  <a:cxn ang="0">
                    <a:pos x="6" y="18"/>
                  </a:cxn>
                  <a:cxn ang="0">
                    <a:pos x="16" y="14"/>
                  </a:cxn>
                  <a:cxn ang="0">
                    <a:pos x="16" y="14"/>
                  </a:cxn>
                  <a:cxn ang="0">
                    <a:pos x="24" y="10"/>
                  </a:cxn>
                  <a:cxn ang="0">
                    <a:pos x="24" y="10"/>
                  </a:cxn>
                  <a:cxn ang="0">
                    <a:pos x="26" y="10"/>
                  </a:cxn>
                  <a:cxn ang="0">
                    <a:pos x="24" y="6"/>
                  </a:cxn>
                  <a:cxn ang="0">
                    <a:pos x="24" y="0"/>
                  </a:cxn>
                  <a:cxn ang="0">
                    <a:pos x="24" y="0"/>
                  </a:cxn>
                </a:cxnLst>
                <a:rect l="0" t="0" r="r" b="b"/>
                <a:pathLst>
                  <a:path w="26" h="22">
                    <a:moveTo>
                      <a:pt x="24" y="0"/>
                    </a:moveTo>
                    <a:lnTo>
                      <a:pt x="24" y="0"/>
                    </a:lnTo>
                    <a:lnTo>
                      <a:pt x="6" y="6"/>
                    </a:lnTo>
                    <a:lnTo>
                      <a:pt x="6" y="6"/>
                    </a:lnTo>
                    <a:lnTo>
                      <a:pt x="4" y="10"/>
                    </a:lnTo>
                    <a:lnTo>
                      <a:pt x="4" y="14"/>
                    </a:lnTo>
                    <a:lnTo>
                      <a:pt x="4" y="14"/>
                    </a:lnTo>
                    <a:lnTo>
                      <a:pt x="0" y="22"/>
                    </a:lnTo>
                    <a:lnTo>
                      <a:pt x="0" y="22"/>
                    </a:lnTo>
                    <a:lnTo>
                      <a:pt x="6" y="18"/>
                    </a:lnTo>
                    <a:lnTo>
                      <a:pt x="6" y="18"/>
                    </a:lnTo>
                    <a:lnTo>
                      <a:pt x="16" y="14"/>
                    </a:lnTo>
                    <a:lnTo>
                      <a:pt x="16" y="14"/>
                    </a:lnTo>
                    <a:lnTo>
                      <a:pt x="24" y="10"/>
                    </a:lnTo>
                    <a:lnTo>
                      <a:pt x="24" y="10"/>
                    </a:lnTo>
                    <a:lnTo>
                      <a:pt x="26" y="10"/>
                    </a:lnTo>
                    <a:lnTo>
                      <a:pt x="24" y="6"/>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4" name="Freeform 370"/>
              <p:cNvSpPr/>
              <p:nvPr/>
            </p:nvSpPr>
            <p:spPr bwMode="auto">
              <a:xfrm>
                <a:off x="2629" y="717"/>
                <a:ext cx="32" cy="24"/>
              </a:xfrm>
              <a:custGeom>
                <a:avLst/>
                <a:gdLst/>
                <a:ahLst/>
                <a:cxnLst>
                  <a:cxn ang="0">
                    <a:pos x="32" y="0"/>
                  </a:cxn>
                  <a:cxn ang="0">
                    <a:pos x="32" y="0"/>
                  </a:cxn>
                  <a:cxn ang="0">
                    <a:pos x="10" y="8"/>
                  </a:cxn>
                  <a:cxn ang="0">
                    <a:pos x="10" y="8"/>
                  </a:cxn>
                  <a:cxn ang="0">
                    <a:pos x="8" y="10"/>
                  </a:cxn>
                  <a:cxn ang="0">
                    <a:pos x="4" y="12"/>
                  </a:cxn>
                  <a:cxn ang="0">
                    <a:pos x="4" y="12"/>
                  </a:cxn>
                  <a:cxn ang="0">
                    <a:pos x="0" y="24"/>
                  </a:cxn>
                  <a:cxn ang="0">
                    <a:pos x="0" y="24"/>
                  </a:cxn>
                  <a:cxn ang="0">
                    <a:pos x="20" y="16"/>
                  </a:cxn>
                  <a:cxn ang="0">
                    <a:pos x="20" y="16"/>
                  </a:cxn>
                  <a:cxn ang="0">
                    <a:pos x="30" y="12"/>
                  </a:cxn>
                  <a:cxn ang="0">
                    <a:pos x="30" y="12"/>
                  </a:cxn>
                  <a:cxn ang="0">
                    <a:pos x="32" y="10"/>
                  </a:cxn>
                  <a:cxn ang="0">
                    <a:pos x="32" y="6"/>
                  </a:cxn>
                  <a:cxn ang="0">
                    <a:pos x="32" y="0"/>
                  </a:cxn>
                  <a:cxn ang="0">
                    <a:pos x="32" y="0"/>
                  </a:cxn>
                </a:cxnLst>
                <a:rect l="0" t="0" r="r" b="b"/>
                <a:pathLst>
                  <a:path w="32" h="24">
                    <a:moveTo>
                      <a:pt x="32" y="0"/>
                    </a:moveTo>
                    <a:lnTo>
                      <a:pt x="32" y="0"/>
                    </a:lnTo>
                    <a:lnTo>
                      <a:pt x="10" y="8"/>
                    </a:lnTo>
                    <a:lnTo>
                      <a:pt x="10" y="8"/>
                    </a:lnTo>
                    <a:lnTo>
                      <a:pt x="8" y="10"/>
                    </a:lnTo>
                    <a:lnTo>
                      <a:pt x="4" y="12"/>
                    </a:lnTo>
                    <a:lnTo>
                      <a:pt x="4" y="12"/>
                    </a:lnTo>
                    <a:lnTo>
                      <a:pt x="0" y="24"/>
                    </a:lnTo>
                    <a:lnTo>
                      <a:pt x="0" y="24"/>
                    </a:lnTo>
                    <a:lnTo>
                      <a:pt x="20" y="16"/>
                    </a:lnTo>
                    <a:lnTo>
                      <a:pt x="20" y="16"/>
                    </a:lnTo>
                    <a:lnTo>
                      <a:pt x="30" y="12"/>
                    </a:lnTo>
                    <a:lnTo>
                      <a:pt x="30" y="12"/>
                    </a:lnTo>
                    <a:lnTo>
                      <a:pt x="32" y="10"/>
                    </a:lnTo>
                    <a:lnTo>
                      <a:pt x="32" y="6"/>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5" name="Freeform 371"/>
              <p:cNvSpPr/>
              <p:nvPr/>
            </p:nvSpPr>
            <p:spPr bwMode="auto">
              <a:xfrm>
                <a:off x="2623" y="733"/>
                <a:ext cx="34" cy="22"/>
              </a:xfrm>
              <a:custGeom>
                <a:avLst/>
                <a:gdLst/>
                <a:ahLst/>
                <a:cxnLst>
                  <a:cxn ang="0">
                    <a:pos x="34" y="0"/>
                  </a:cxn>
                  <a:cxn ang="0">
                    <a:pos x="34" y="0"/>
                  </a:cxn>
                  <a:cxn ang="0">
                    <a:pos x="12" y="8"/>
                  </a:cxn>
                  <a:cxn ang="0">
                    <a:pos x="12" y="8"/>
                  </a:cxn>
                  <a:cxn ang="0">
                    <a:pos x="8" y="10"/>
                  </a:cxn>
                  <a:cxn ang="0">
                    <a:pos x="4" y="12"/>
                  </a:cxn>
                  <a:cxn ang="0">
                    <a:pos x="4" y="12"/>
                  </a:cxn>
                  <a:cxn ang="0">
                    <a:pos x="0" y="22"/>
                  </a:cxn>
                  <a:cxn ang="0">
                    <a:pos x="0" y="22"/>
                  </a:cxn>
                  <a:cxn ang="0">
                    <a:pos x="12" y="22"/>
                  </a:cxn>
                  <a:cxn ang="0">
                    <a:pos x="22" y="16"/>
                  </a:cxn>
                  <a:cxn ang="0">
                    <a:pos x="30" y="8"/>
                  </a:cxn>
                  <a:cxn ang="0">
                    <a:pos x="34" y="0"/>
                  </a:cxn>
                  <a:cxn ang="0">
                    <a:pos x="34" y="0"/>
                  </a:cxn>
                </a:cxnLst>
                <a:rect l="0" t="0" r="r" b="b"/>
                <a:pathLst>
                  <a:path w="34" h="22">
                    <a:moveTo>
                      <a:pt x="34" y="0"/>
                    </a:moveTo>
                    <a:lnTo>
                      <a:pt x="34" y="0"/>
                    </a:lnTo>
                    <a:lnTo>
                      <a:pt x="12" y="8"/>
                    </a:lnTo>
                    <a:lnTo>
                      <a:pt x="12" y="8"/>
                    </a:lnTo>
                    <a:lnTo>
                      <a:pt x="8" y="10"/>
                    </a:lnTo>
                    <a:lnTo>
                      <a:pt x="4" y="12"/>
                    </a:lnTo>
                    <a:lnTo>
                      <a:pt x="4" y="12"/>
                    </a:lnTo>
                    <a:lnTo>
                      <a:pt x="0" y="22"/>
                    </a:lnTo>
                    <a:lnTo>
                      <a:pt x="0" y="22"/>
                    </a:lnTo>
                    <a:lnTo>
                      <a:pt x="12" y="22"/>
                    </a:lnTo>
                    <a:lnTo>
                      <a:pt x="22" y="16"/>
                    </a:lnTo>
                    <a:lnTo>
                      <a:pt x="30" y="8"/>
                    </a:lnTo>
                    <a:lnTo>
                      <a:pt x="34" y="0"/>
                    </a:lnTo>
                    <a:lnTo>
                      <a:pt x="3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6" name="Freeform 372"/>
              <p:cNvSpPr/>
              <p:nvPr/>
            </p:nvSpPr>
            <p:spPr bwMode="auto">
              <a:xfrm>
                <a:off x="2729" y="737"/>
                <a:ext cx="26" cy="12"/>
              </a:xfrm>
              <a:custGeom>
                <a:avLst/>
                <a:gdLst/>
                <a:ahLst/>
                <a:cxnLst>
                  <a:cxn ang="0">
                    <a:pos x="26" y="12"/>
                  </a:cxn>
                  <a:cxn ang="0">
                    <a:pos x="26" y="12"/>
                  </a:cxn>
                  <a:cxn ang="0">
                    <a:pos x="22" y="8"/>
                  </a:cxn>
                  <a:cxn ang="0">
                    <a:pos x="16" y="4"/>
                  </a:cxn>
                  <a:cxn ang="0">
                    <a:pos x="16" y="4"/>
                  </a:cxn>
                  <a:cxn ang="0">
                    <a:pos x="10" y="0"/>
                  </a:cxn>
                  <a:cxn ang="0">
                    <a:pos x="10" y="0"/>
                  </a:cxn>
                  <a:cxn ang="0">
                    <a:pos x="10" y="0"/>
                  </a:cxn>
                  <a:cxn ang="0">
                    <a:pos x="10" y="0"/>
                  </a:cxn>
                  <a:cxn ang="0">
                    <a:pos x="0" y="12"/>
                  </a:cxn>
                  <a:cxn ang="0">
                    <a:pos x="0" y="12"/>
                  </a:cxn>
                  <a:cxn ang="0">
                    <a:pos x="26" y="12"/>
                  </a:cxn>
                  <a:cxn ang="0">
                    <a:pos x="26" y="12"/>
                  </a:cxn>
                </a:cxnLst>
                <a:rect l="0" t="0" r="r" b="b"/>
                <a:pathLst>
                  <a:path w="26" h="12">
                    <a:moveTo>
                      <a:pt x="26" y="12"/>
                    </a:moveTo>
                    <a:lnTo>
                      <a:pt x="26" y="12"/>
                    </a:lnTo>
                    <a:lnTo>
                      <a:pt x="22" y="8"/>
                    </a:lnTo>
                    <a:lnTo>
                      <a:pt x="16" y="4"/>
                    </a:lnTo>
                    <a:lnTo>
                      <a:pt x="16" y="4"/>
                    </a:lnTo>
                    <a:lnTo>
                      <a:pt x="10" y="0"/>
                    </a:lnTo>
                    <a:lnTo>
                      <a:pt x="10" y="0"/>
                    </a:lnTo>
                    <a:lnTo>
                      <a:pt x="10" y="0"/>
                    </a:lnTo>
                    <a:lnTo>
                      <a:pt x="10" y="0"/>
                    </a:lnTo>
                    <a:lnTo>
                      <a:pt x="0" y="12"/>
                    </a:lnTo>
                    <a:lnTo>
                      <a:pt x="0" y="12"/>
                    </a:lnTo>
                    <a:lnTo>
                      <a:pt x="26" y="12"/>
                    </a:lnTo>
                    <a:lnTo>
                      <a:pt x="2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7" name="Freeform 373"/>
              <p:cNvSpPr/>
              <p:nvPr/>
            </p:nvSpPr>
            <p:spPr bwMode="auto">
              <a:xfrm>
                <a:off x="2711" y="729"/>
                <a:ext cx="26" cy="20"/>
              </a:xfrm>
              <a:custGeom>
                <a:avLst/>
                <a:gdLst/>
                <a:ahLst/>
                <a:cxnLst>
                  <a:cxn ang="0">
                    <a:pos x="4" y="16"/>
                  </a:cxn>
                  <a:cxn ang="0">
                    <a:pos x="4" y="16"/>
                  </a:cxn>
                  <a:cxn ang="0">
                    <a:pos x="0" y="20"/>
                  </a:cxn>
                  <a:cxn ang="0">
                    <a:pos x="0" y="20"/>
                  </a:cxn>
                  <a:cxn ang="0">
                    <a:pos x="8" y="20"/>
                  </a:cxn>
                  <a:cxn ang="0">
                    <a:pos x="8" y="20"/>
                  </a:cxn>
                  <a:cxn ang="0">
                    <a:pos x="10" y="20"/>
                  </a:cxn>
                  <a:cxn ang="0">
                    <a:pos x="14" y="20"/>
                  </a:cxn>
                  <a:cxn ang="0">
                    <a:pos x="14" y="20"/>
                  </a:cxn>
                  <a:cxn ang="0">
                    <a:pos x="26" y="6"/>
                  </a:cxn>
                  <a:cxn ang="0">
                    <a:pos x="26" y="6"/>
                  </a:cxn>
                  <a:cxn ang="0">
                    <a:pos x="20" y="2"/>
                  </a:cxn>
                  <a:cxn ang="0">
                    <a:pos x="16" y="0"/>
                  </a:cxn>
                  <a:cxn ang="0">
                    <a:pos x="16" y="0"/>
                  </a:cxn>
                  <a:cxn ang="0">
                    <a:pos x="10" y="6"/>
                  </a:cxn>
                  <a:cxn ang="0">
                    <a:pos x="10" y="6"/>
                  </a:cxn>
                  <a:cxn ang="0">
                    <a:pos x="4" y="16"/>
                  </a:cxn>
                  <a:cxn ang="0">
                    <a:pos x="4" y="16"/>
                  </a:cxn>
                </a:cxnLst>
                <a:rect l="0" t="0" r="r" b="b"/>
                <a:pathLst>
                  <a:path w="26" h="20">
                    <a:moveTo>
                      <a:pt x="4" y="16"/>
                    </a:moveTo>
                    <a:lnTo>
                      <a:pt x="4" y="16"/>
                    </a:lnTo>
                    <a:lnTo>
                      <a:pt x="0" y="20"/>
                    </a:lnTo>
                    <a:lnTo>
                      <a:pt x="0" y="20"/>
                    </a:lnTo>
                    <a:lnTo>
                      <a:pt x="8" y="20"/>
                    </a:lnTo>
                    <a:lnTo>
                      <a:pt x="8" y="20"/>
                    </a:lnTo>
                    <a:lnTo>
                      <a:pt x="10" y="20"/>
                    </a:lnTo>
                    <a:lnTo>
                      <a:pt x="14" y="20"/>
                    </a:lnTo>
                    <a:lnTo>
                      <a:pt x="14" y="20"/>
                    </a:lnTo>
                    <a:lnTo>
                      <a:pt x="26" y="6"/>
                    </a:lnTo>
                    <a:lnTo>
                      <a:pt x="26" y="6"/>
                    </a:lnTo>
                    <a:lnTo>
                      <a:pt x="20" y="2"/>
                    </a:lnTo>
                    <a:lnTo>
                      <a:pt x="16" y="0"/>
                    </a:lnTo>
                    <a:lnTo>
                      <a:pt x="16" y="0"/>
                    </a:lnTo>
                    <a:lnTo>
                      <a:pt x="10" y="6"/>
                    </a:lnTo>
                    <a:lnTo>
                      <a:pt x="10" y="6"/>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8" name="Freeform 374"/>
              <p:cNvSpPr/>
              <p:nvPr/>
            </p:nvSpPr>
            <p:spPr bwMode="auto">
              <a:xfrm>
                <a:off x="2693" y="725"/>
                <a:ext cx="30" cy="24"/>
              </a:xfrm>
              <a:custGeom>
                <a:avLst/>
                <a:gdLst/>
                <a:ahLst/>
                <a:cxnLst>
                  <a:cxn ang="0">
                    <a:pos x="12" y="10"/>
                  </a:cxn>
                  <a:cxn ang="0">
                    <a:pos x="12" y="10"/>
                  </a:cxn>
                  <a:cxn ang="0">
                    <a:pos x="0" y="24"/>
                  </a:cxn>
                  <a:cxn ang="0">
                    <a:pos x="0" y="24"/>
                  </a:cxn>
                  <a:cxn ang="0">
                    <a:pos x="10" y="24"/>
                  </a:cxn>
                  <a:cxn ang="0">
                    <a:pos x="10" y="24"/>
                  </a:cxn>
                  <a:cxn ang="0">
                    <a:pos x="14" y="22"/>
                  </a:cxn>
                  <a:cxn ang="0">
                    <a:pos x="16" y="20"/>
                  </a:cxn>
                  <a:cxn ang="0">
                    <a:pos x="16" y="20"/>
                  </a:cxn>
                  <a:cxn ang="0">
                    <a:pos x="30" y="4"/>
                  </a:cxn>
                  <a:cxn ang="0">
                    <a:pos x="30" y="4"/>
                  </a:cxn>
                  <a:cxn ang="0">
                    <a:pos x="24" y="2"/>
                  </a:cxn>
                  <a:cxn ang="0">
                    <a:pos x="20" y="0"/>
                  </a:cxn>
                  <a:cxn ang="0">
                    <a:pos x="18" y="2"/>
                  </a:cxn>
                  <a:cxn ang="0">
                    <a:pos x="18" y="2"/>
                  </a:cxn>
                  <a:cxn ang="0">
                    <a:pos x="12" y="10"/>
                  </a:cxn>
                  <a:cxn ang="0">
                    <a:pos x="12" y="10"/>
                  </a:cxn>
                </a:cxnLst>
                <a:rect l="0" t="0" r="r" b="b"/>
                <a:pathLst>
                  <a:path w="30" h="24">
                    <a:moveTo>
                      <a:pt x="12" y="10"/>
                    </a:moveTo>
                    <a:lnTo>
                      <a:pt x="12" y="10"/>
                    </a:lnTo>
                    <a:lnTo>
                      <a:pt x="0" y="24"/>
                    </a:lnTo>
                    <a:lnTo>
                      <a:pt x="0" y="24"/>
                    </a:lnTo>
                    <a:lnTo>
                      <a:pt x="10" y="24"/>
                    </a:lnTo>
                    <a:lnTo>
                      <a:pt x="10" y="24"/>
                    </a:lnTo>
                    <a:lnTo>
                      <a:pt x="14" y="22"/>
                    </a:lnTo>
                    <a:lnTo>
                      <a:pt x="16" y="20"/>
                    </a:lnTo>
                    <a:lnTo>
                      <a:pt x="16" y="20"/>
                    </a:lnTo>
                    <a:lnTo>
                      <a:pt x="30" y="4"/>
                    </a:lnTo>
                    <a:lnTo>
                      <a:pt x="30" y="4"/>
                    </a:lnTo>
                    <a:lnTo>
                      <a:pt x="24" y="2"/>
                    </a:lnTo>
                    <a:lnTo>
                      <a:pt x="20" y="0"/>
                    </a:lnTo>
                    <a:lnTo>
                      <a:pt x="18" y="2"/>
                    </a:lnTo>
                    <a:lnTo>
                      <a:pt x="18" y="2"/>
                    </a:lnTo>
                    <a:lnTo>
                      <a:pt x="12" y="10"/>
                    </a:lnTo>
                    <a:lnTo>
                      <a:pt x="1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9" name="Freeform 375"/>
              <p:cNvSpPr/>
              <p:nvPr/>
            </p:nvSpPr>
            <p:spPr bwMode="auto">
              <a:xfrm>
                <a:off x="2677" y="725"/>
                <a:ext cx="30" cy="24"/>
              </a:xfrm>
              <a:custGeom>
                <a:avLst/>
                <a:gdLst/>
                <a:ahLst/>
                <a:cxnLst>
                  <a:cxn ang="0">
                    <a:pos x="0" y="24"/>
                  </a:cxn>
                  <a:cxn ang="0">
                    <a:pos x="0" y="24"/>
                  </a:cxn>
                  <a:cxn ang="0">
                    <a:pos x="12" y="24"/>
                  </a:cxn>
                  <a:cxn ang="0">
                    <a:pos x="12" y="24"/>
                  </a:cxn>
                  <a:cxn ang="0">
                    <a:pos x="14" y="22"/>
                  </a:cxn>
                  <a:cxn ang="0">
                    <a:pos x="16" y="18"/>
                  </a:cxn>
                  <a:cxn ang="0">
                    <a:pos x="16" y="18"/>
                  </a:cxn>
                  <a:cxn ang="0">
                    <a:pos x="30" y="0"/>
                  </a:cxn>
                  <a:cxn ang="0">
                    <a:pos x="30" y="0"/>
                  </a:cxn>
                  <a:cxn ang="0">
                    <a:pos x="20" y="2"/>
                  </a:cxn>
                  <a:cxn ang="0">
                    <a:pos x="12" y="8"/>
                  </a:cxn>
                  <a:cxn ang="0">
                    <a:pos x="6" y="14"/>
                  </a:cxn>
                  <a:cxn ang="0">
                    <a:pos x="0" y="24"/>
                  </a:cxn>
                  <a:cxn ang="0">
                    <a:pos x="0" y="24"/>
                  </a:cxn>
                </a:cxnLst>
                <a:rect l="0" t="0" r="r" b="b"/>
                <a:pathLst>
                  <a:path w="30" h="24">
                    <a:moveTo>
                      <a:pt x="0" y="24"/>
                    </a:moveTo>
                    <a:lnTo>
                      <a:pt x="0" y="24"/>
                    </a:lnTo>
                    <a:lnTo>
                      <a:pt x="12" y="24"/>
                    </a:lnTo>
                    <a:lnTo>
                      <a:pt x="12" y="24"/>
                    </a:lnTo>
                    <a:lnTo>
                      <a:pt x="14" y="22"/>
                    </a:lnTo>
                    <a:lnTo>
                      <a:pt x="16" y="18"/>
                    </a:lnTo>
                    <a:lnTo>
                      <a:pt x="16" y="18"/>
                    </a:lnTo>
                    <a:lnTo>
                      <a:pt x="30" y="0"/>
                    </a:lnTo>
                    <a:lnTo>
                      <a:pt x="30" y="0"/>
                    </a:lnTo>
                    <a:lnTo>
                      <a:pt x="20" y="2"/>
                    </a:lnTo>
                    <a:lnTo>
                      <a:pt x="12" y="8"/>
                    </a:lnTo>
                    <a:lnTo>
                      <a:pt x="6" y="14"/>
                    </a:lnTo>
                    <a:lnTo>
                      <a:pt x="0" y="24"/>
                    </a:lnTo>
                    <a:lnTo>
                      <a:pt x="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0" name="Freeform 376"/>
              <p:cNvSpPr/>
              <p:nvPr/>
            </p:nvSpPr>
            <p:spPr bwMode="auto">
              <a:xfrm>
                <a:off x="2729" y="751"/>
                <a:ext cx="26" cy="12"/>
              </a:xfrm>
              <a:custGeom>
                <a:avLst/>
                <a:gdLst/>
                <a:ahLst/>
                <a:cxnLst>
                  <a:cxn ang="0">
                    <a:pos x="12" y="12"/>
                  </a:cxn>
                  <a:cxn ang="0">
                    <a:pos x="12" y="12"/>
                  </a:cxn>
                  <a:cxn ang="0">
                    <a:pos x="12" y="12"/>
                  </a:cxn>
                  <a:cxn ang="0">
                    <a:pos x="12" y="12"/>
                  </a:cxn>
                  <a:cxn ang="0">
                    <a:pos x="18" y="8"/>
                  </a:cxn>
                  <a:cxn ang="0">
                    <a:pos x="18" y="8"/>
                  </a:cxn>
                  <a:cxn ang="0">
                    <a:pos x="22" y="4"/>
                  </a:cxn>
                  <a:cxn ang="0">
                    <a:pos x="26" y="0"/>
                  </a:cxn>
                  <a:cxn ang="0">
                    <a:pos x="26" y="0"/>
                  </a:cxn>
                  <a:cxn ang="0">
                    <a:pos x="0" y="2"/>
                  </a:cxn>
                  <a:cxn ang="0">
                    <a:pos x="0" y="2"/>
                  </a:cxn>
                  <a:cxn ang="0">
                    <a:pos x="12" y="12"/>
                  </a:cxn>
                  <a:cxn ang="0">
                    <a:pos x="12" y="12"/>
                  </a:cxn>
                </a:cxnLst>
                <a:rect l="0" t="0" r="r" b="b"/>
                <a:pathLst>
                  <a:path w="26" h="12">
                    <a:moveTo>
                      <a:pt x="12" y="12"/>
                    </a:moveTo>
                    <a:lnTo>
                      <a:pt x="12" y="12"/>
                    </a:lnTo>
                    <a:lnTo>
                      <a:pt x="12" y="12"/>
                    </a:lnTo>
                    <a:lnTo>
                      <a:pt x="12" y="12"/>
                    </a:lnTo>
                    <a:lnTo>
                      <a:pt x="18" y="8"/>
                    </a:lnTo>
                    <a:lnTo>
                      <a:pt x="18" y="8"/>
                    </a:lnTo>
                    <a:lnTo>
                      <a:pt x="22" y="4"/>
                    </a:lnTo>
                    <a:lnTo>
                      <a:pt x="26" y="0"/>
                    </a:lnTo>
                    <a:lnTo>
                      <a:pt x="26" y="0"/>
                    </a:lnTo>
                    <a:lnTo>
                      <a:pt x="0" y="2"/>
                    </a:lnTo>
                    <a:lnTo>
                      <a:pt x="0" y="2"/>
                    </a:lnTo>
                    <a:lnTo>
                      <a:pt x="12" y="12"/>
                    </a:lnTo>
                    <a:lnTo>
                      <a:pt x="1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1" name="Freeform 377"/>
              <p:cNvSpPr/>
              <p:nvPr/>
            </p:nvSpPr>
            <p:spPr bwMode="auto">
              <a:xfrm>
                <a:off x="2711" y="753"/>
                <a:ext cx="28" cy="18"/>
              </a:xfrm>
              <a:custGeom>
                <a:avLst/>
                <a:gdLst/>
                <a:ahLst/>
                <a:cxnLst>
                  <a:cxn ang="0">
                    <a:pos x="14" y="0"/>
                  </a:cxn>
                  <a:cxn ang="0">
                    <a:pos x="14" y="0"/>
                  </a:cxn>
                  <a:cxn ang="0">
                    <a:pos x="12" y="0"/>
                  </a:cxn>
                  <a:cxn ang="0">
                    <a:pos x="8" y="0"/>
                  </a:cxn>
                  <a:cxn ang="0">
                    <a:pos x="8" y="0"/>
                  </a:cxn>
                  <a:cxn ang="0">
                    <a:pos x="0" y="2"/>
                  </a:cxn>
                  <a:cxn ang="0">
                    <a:pos x="0" y="2"/>
                  </a:cxn>
                  <a:cxn ang="0">
                    <a:pos x="4" y="6"/>
                  </a:cxn>
                  <a:cxn ang="0">
                    <a:pos x="4" y="6"/>
                  </a:cxn>
                  <a:cxn ang="0">
                    <a:pos x="14" y="12"/>
                  </a:cxn>
                  <a:cxn ang="0">
                    <a:pos x="14" y="12"/>
                  </a:cxn>
                  <a:cxn ang="0">
                    <a:pos x="20" y="18"/>
                  </a:cxn>
                  <a:cxn ang="0">
                    <a:pos x="20" y="18"/>
                  </a:cxn>
                  <a:cxn ang="0">
                    <a:pos x="22" y="18"/>
                  </a:cxn>
                  <a:cxn ang="0">
                    <a:pos x="24" y="16"/>
                  </a:cxn>
                  <a:cxn ang="0">
                    <a:pos x="28" y="14"/>
                  </a:cxn>
                  <a:cxn ang="0">
                    <a:pos x="28" y="14"/>
                  </a:cxn>
                  <a:cxn ang="0">
                    <a:pos x="14" y="0"/>
                  </a:cxn>
                  <a:cxn ang="0">
                    <a:pos x="14" y="0"/>
                  </a:cxn>
                </a:cxnLst>
                <a:rect l="0" t="0" r="r" b="b"/>
                <a:pathLst>
                  <a:path w="28" h="18">
                    <a:moveTo>
                      <a:pt x="14" y="0"/>
                    </a:moveTo>
                    <a:lnTo>
                      <a:pt x="14" y="0"/>
                    </a:lnTo>
                    <a:lnTo>
                      <a:pt x="12" y="0"/>
                    </a:lnTo>
                    <a:lnTo>
                      <a:pt x="8" y="0"/>
                    </a:lnTo>
                    <a:lnTo>
                      <a:pt x="8" y="0"/>
                    </a:lnTo>
                    <a:lnTo>
                      <a:pt x="0" y="2"/>
                    </a:lnTo>
                    <a:lnTo>
                      <a:pt x="0" y="2"/>
                    </a:lnTo>
                    <a:lnTo>
                      <a:pt x="4" y="6"/>
                    </a:lnTo>
                    <a:lnTo>
                      <a:pt x="4" y="6"/>
                    </a:lnTo>
                    <a:lnTo>
                      <a:pt x="14" y="12"/>
                    </a:lnTo>
                    <a:lnTo>
                      <a:pt x="14" y="12"/>
                    </a:lnTo>
                    <a:lnTo>
                      <a:pt x="20" y="18"/>
                    </a:lnTo>
                    <a:lnTo>
                      <a:pt x="20" y="18"/>
                    </a:lnTo>
                    <a:lnTo>
                      <a:pt x="22" y="18"/>
                    </a:lnTo>
                    <a:lnTo>
                      <a:pt x="24" y="16"/>
                    </a:lnTo>
                    <a:lnTo>
                      <a:pt x="28" y="14"/>
                    </a:lnTo>
                    <a:lnTo>
                      <a:pt x="28" y="14"/>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2" name="Freeform 378"/>
              <p:cNvSpPr/>
              <p:nvPr/>
            </p:nvSpPr>
            <p:spPr bwMode="auto">
              <a:xfrm>
                <a:off x="2693" y="755"/>
                <a:ext cx="34" cy="22"/>
              </a:xfrm>
              <a:custGeom>
                <a:avLst/>
                <a:gdLst/>
                <a:ahLst/>
                <a:cxnLst>
                  <a:cxn ang="0">
                    <a:pos x="12" y="0"/>
                  </a:cxn>
                  <a:cxn ang="0">
                    <a:pos x="12" y="0"/>
                  </a:cxn>
                  <a:cxn ang="0">
                    <a:pos x="0" y="0"/>
                  </a:cxn>
                  <a:cxn ang="0">
                    <a:pos x="0" y="0"/>
                  </a:cxn>
                  <a:cxn ang="0">
                    <a:pos x="16" y="14"/>
                  </a:cxn>
                  <a:cxn ang="0">
                    <a:pos x="16" y="14"/>
                  </a:cxn>
                  <a:cxn ang="0">
                    <a:pos x="24" y="20"/>
                  </a:cxn>
                  <a:cxn ang="0">
                    <a:pos x="24" y="20"/>
                  </a:cxn>
                  <a:cxn ang="0">
                    <a:pos x="26" y="22"/>
                  </a:cxn>
                  <a:cxn ang="0">
                    <a:pos x="28" y="20"/>
                  </a:cxn>
                  <a:cxn ang="0">
                    <a:pos x="34" y="18"/>
                  </a:cxn>
                  <a:cxn ang="0">
                    <a:pos x="34" y="18"/>
                  </a:cxn>
                  <a:cxn ang="0">
                    <a:pos x="16" y="2"/>
                  </a:cxn>
                  <a:cxn ang="0">
                    <a:pos x="16" y="2"/>
                  </a:cxn>
                  <a:cxn ang="0">
                    <a:pos x="14" y="0"/>
                  </a:cxn>
                  <a:cxn ang="0">
                    <a:pos x="12" y="0"/>
                  </a:cxn>
                  <a:cxn ang="0">
                    <a:pos x="12" y="0"/>
                  </a:cxn>
                </a:cxnLst>
                <a:rect l="0" t="0" r="r" b="b"/>
                <a:pathLst>
                  <a:path w="34" h="22">
                    <a:moveTo>
                      <a:pt x="12" y="0"/>
                    </a:moveTo>
                    <a:lnTo>
                      <a:pt x="12" y="0"/>
                    </a:lnTo>
                    <a:lnTo>
                      <a:pt x="0" y="0"/>
                    </a:lnTo>
                    <a:lnTo>
                      <a:pt x="0" y="0"/>
                    </a:lnTo>
                    <a:lnTo>
                      <a:pt x="16" y="14"/>
                    </a:lnTo>
                    <a:lnTo>
                      <a:pt x="16" y="14"/>
                    </a:lnTo>
                    <a:lnTo>
                      <a:pt x="24" y="20"/>
                    </a:lnTo>
                    <a:lnTo>
                      <a:pt x="24" y="20"/>
                    </a:lnTo>
                    <a:lnTo>
                      <a:pt x="26" y="22"/>
                    </a:lnTo>
                    <a:lnTo>
                      <a:pt x="28" y="20"/>
                    </a:lnTo>
                    <a:lnTo>
                      <a:pt x="34" y="18"/>
                    </a:lnTo>
                    <a:lnTo>
                      <a:pt x="34" y="18"/>
                    </a:lnTo>
                    <a:lnTo>
                      <a:pt x="16" y="2"/>
                    </a:lnTo>
                    <a:lnTo>
                      <a:pt x="16" y="2"/>
                    </a:lnTo>
                    <a:lnTo>
                      <a:pt x="14" y="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3" name="Freeform 379"/>
              <p:cNvSpPr/>
              <p:nvPr/>
            </p:nvSpPr>
            <p:spPr bwMode="auto">
              <a:xfrm>
                <a:off x="2679" y="755"/>
                <a:ext cx="34" cy="22"/>
              </a:xfrm>
              <a:custGeom>
                <a:avLst/>
                <a:gdLst/>
                <a:ahLst/>
                <a:cxnLst>
                  <a:cxn ang="0">
                    <a:pos x="10" y="0"/>
                  </a:cxn>
                  <a:cxn ang="0">
                    <a:pos x="10" y="0"/>
                  </a:cxn>
                  <a:cxn ang="0">
                    <a:pos x="0" y="2"/>
                  </a:cxn>
                  <a:cxn ang="0">
                    <a:pos x="0" y="2"/>
                  </a:cxn>
                  <a:cxn ang="0">
                    <a:pos x="6" y="10"/>
                  </a:cxn>
                  <a:cxn ang="0">
                    <a:pos x="14" y="18"/>
                  </a:cxn>
                  <a:cxn ang="0">
                    <a:pos x="24" y="22"/>
                  </a:cxn>
                  <a:cxn ang="0">
                    <a:pos x="34" y="22"/>
                  </a:cxn>
                  <a:cxn ang="0">
                    <a:pos x="34" y="22"/>
                  </a:cxn>
                  <a:cxn ang="0">
                    <a:pos x="16" y="6"/>
                  </a:cxn>
                  <a:cxn ang="0">
                    <a:pos x="16" y="6"/>
                  </a:cxn>
                  <a:cxn ang="0">
                    <a:pos x="12" y="2"/>
                  </a:cxn>
                  <a:cxn ang="0">
                    <a:pos x="10" y="0"/>
                  </a:cxn>
                  <a:cxn ang="0">
                    <a:pos x="10" y="0"/>
                  </a:cxn>
                </a:cxnLst>
                <a:rect l="0" t="0" r="r" b="b"/>
                <a:pathLst>
                  <a:path w="34" h="22">
                    <a:moveTo>
                      <a:pt x="10" y="0"/>
                    </a:moveTo>
                    <a:lnTo>
                      <a:pt x="10" y="0"/>
                    </a:lnTo>
                    <a:lnTo>
                      <a:pt x="0" y="2"/>
                    </a:lnTo>
                    <a:lnTo>
                      <a:pt x="0" y="2"/>
                    </a:lnTo>
                    <a:lnTo>
                      <a:pt x="6" y="10"/>
                    </a:lnTo>
                    <a:lnTo>
                      <a:pt x="14" y="18"/>
                    </a:lnTo>
                    <a:lnTo>
                      <a:pt x="24" y="22"/>
                    </a:lnTo>
                    <a:lnTo>
                      <a:pt x="34" y="22"/>
                    </a:lnTo>
                    <a:lnTo>
                      <a:pt x="34" y="22"/>
                    </a:lnTo>
                    <a:lnTo>
                      <a:pt x="16" y="6"/>
                    </a:lnTo>
                    <a:lnTo>
                      <a:pt x="16" y="6"/>
                    </a:lnTo>
                    <a:lnTo>
                      <a:pt x="12" y="2"/>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4" name="Freeform 380"/>
              <p:cNvSpPr/>
              <p:nvPr/>
            </p:nvSpPr>
            <p:spPr bwMode="auto">
              <a:xfrm>
                <a:off x="2571" y="495"/>
                <a:ext cx="14" cy="20"/>
              </a:xfrm>
              <a:custGeom>
                <a:avLst/>
                <a:gdLst/>
                <a:ahLst/>
                <a:cxnLst>
                  <a:cxn ang="0">
                    <a:pos x="0" y="8"/>
                  </a:cxn>
                  <a:cxn ang="0">
                    <a:pos x="0" y="8"/>
                  </a:cxn>
                  <a:cxn ang="0">
                    <a:pos x="2" y="8"/>
                  </a:cxn>
                  <a:cxn ang="0">
                    <a:pos x="2" y="8"/>
                  </a:cxn>
                  <a:cxn ang="0">
                    <a:pos x="4" y="20"/>
                  </a:cxn>
                  <a:cxn ang="0">
                    <a:pos x="4" y="20"/>
                  </a:cxn>
                  <a:cxn ang="0">
                    <a:pos x="14" y="0"/>
                  </a:cxn>
                  <a:cxn ang="0">
                    <a:pos x="14" y="0"/>
                  </a:cxn>
                  <a:cxn ang="0">
                    <a:pos x="6" y="6"/>
                  </a:cxn>
                  <a:cxn ang="0">
                    <a:pos x="6" y="6"/>
                  </a:cxn>
                  <a:cxn ang="0">
                    <a:pos x="0" y="8"/>
                  </a:cxn>
                  <a:cxn ang="0">
                    <a:pos x="0" y="8"/>
                  </a:cxn>
                </a:cxnLst>
                <a:rect l="0" t="0" r="r" b="b"/>
                <a:pathLst>
                  <a:path w="14" h="20">
                    <a:moveTo>
                      <a:pt x="0" y="8"/>
                    </a:moveTo>
                    <a:lnTo>
                      <a:pt x="0" y="8"/>
                    </a:lnTo>
                    <a:lnTo>
                      <a:pt x="2" y="8"/>
                    </a:lnTo>
                    <a:lnTo>
                      <a:pt x="2" y="8"/>
                    </a:lnTo>
                    <a:lnTo>
                      <a:pt x="4" y="20"/>
                    </a:lnTo>
                    <a:lnTo>
                      <a:pt x="4" y="20"/>
                    </a:lnTo>
                    <a:lnTo>
                      <a:pt x="14" y="0"/>
                    </a:lnTo>
                    <a:lnTo>
                      <a:pt x="14" y="0"/>
                    </a:lnTo>
                    <a:lnTo>
                      <a:pt x="6" y="6"/>
                    </a:lnTo>
                    <a:lnTo>
                      <a:pt x="6" y="6"/>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5" name="Freeform 381"/>
              <p:cNvSpPr/>
              <p:nvPr/>
            </p:nvSpPr>
            <p:spPr bwMode="auto">
              <a:xfrm>
                <a:off x="2563" y="505"/>
                <a:ext cx="12" cy="22"/>
              </a:xfrm>
              <a:custGeom>
                <a:avLst/>
                <a:gdLst/>
                <a:ahLst/>
                <a:cxnLst>
                  <a:cxn ang="0">
                    <a:pos x="0" y="4"/>
                  </a:cxn>
                  <a:cxn ang="0">
                    <a:pos x="0" y="4"/>
                  </a:cxn>
                  <a:cxn ang="0">
                    <a:pos x="2" y="10"/>
                  </a:cxn>
                  <a:cxn ang="0">
                    <a:pos x="2" y="10"/>
                  </a:cxn>
                  <a:cxn ang="0">
                    <a:pos x="6" y="18"/>
                  </a:cxn>
                  <a:cxn ang="0">
                    <a:pos x="6" y="18"/>
                  </a:cxn>
                  <a:cxn ang="0">
                    <a:pos x="6" y="22"/>
                  </a:cxn>
                  <a:cxn ang="0">
                    <a:pos x="6" y="22"/>
                  </a:cxn>
                  <a:cxn ang="0">
                    <a:pos x="10" y="16"/>
                  </a:cxn>
                  <a:cxn ang="0">
                    <a:pos x="10" y="16"/>
                  </a:cxn>
                  <a:cxn ang="0">
                    <a:pos x="10" y="14"/>
                  </a:cxn>
                  <a:cxn ang="0">
                    <a:pos x="12" y="12"/>
                  </a:cxn>
                  <a:cxn ang="0">
                    <a:pos x="12" y="12"/>
                  </a:cxn>
                  <a:cxn ang="0">
                    <a:pos x="6" y="0"/>
                  </a:cxn>
                  <a:cxn ang="0">
                    <a:pos x="6" y="0"/>
                  </a:cxn>
                  <a:cxn ang="0">
                    <a:pos x="2" y="2"/>
                  </a:cxn>
                  <a:cxn ang="0">
                    <a:pos x="0" y="4"/>
                  </a:cxn>
                  <a:cxn ang="0">
                    <a:pos x="0" y="4"/>
                  </a:cxn>
                </a:cxnLst>
                <a:rect l="0" t="0" r="r" b="b"/>
                <a:pathLst>
                  <a:path w="12" h="22">
                    <a:moveTo>
                      <a:pt x="0" y="4"/>
                    </a:moveTo>
                    <a:lnTo>
                      <a:pt x="0" y="4"/>
                    </a:lnTo>
                    <a:lnTo>
                      <a:pt x="2" y="10"/>
                    </a:lnTo>
                    <a:lnTo>
                      <a:pt x="2" y="10"/>
                    </a:lnTo>
                    <a:lnTo>
                      <a:pt x="6" y="18"/>
                    </a:lnTo>
                    <a:lnTo>
                      <a:pt x="6" y="18"/>
                    </a:lnTo>
                    <a:lnTo>
                      <a:pt x="6" y="22"/>
                    </a:lnTo>
                    <a:lnTo>
                      <a:pt x="6" y="22"/>
                    </a:lnTo>
                    <a:lnTo>
                      <a:pt x="10" y="16"/>
                    </a:lnTo>
                    <a:lnTo>
                      <a:pt x="10" y="16"/>
                    </a:lnTo>
                    <a:lnTo>
                      <a:pt x="10" y="14"/>
                    </a:lnTo>
                    <a:lnTo>
                      <a:pt x="12" y="12"/>
                    </a:lnTo>
                    <a:lnTo>
                      <a:pt x="12" y="12"/>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6" name="Freeform 382"/>
              <p:cNvSpPr/>
              <p:nvPr/>
            </p:nvSpPr>
            <p:spPr bwMode="auto">
              <a:xfrm>
                <a:off x="2557" y="511"/>
                <a:ext cx="10" cy="28"/>
              </a:xfrm>
              <a:custGeom>
                <a:avLst/>
                <a:gdLst/>
                <a:ahLst/>
                <a:cxnLst>
                  <a:cxn ang="0">
                    <a:pos x="0" y="8"/>
                  </a:cxn>
                  <a:cxn ang="0">
                    <a:pos x="0" y="8"/>
                  </a:cxn>
                  <a:cxn ang="0">
                    <a:pos x="2" y="14"/>
                  </a:cxn>
                  <a:cxn ang="0">
                    <a:pos x="2" y="14"/>
                  </a:cxn>
                  <a:cxn ang="0">
                    <a:pos x="6" y="28"/>
                  </a:cxn>
                  <a:cxn ang="0">
                    <a:pos x="6" y="28"/>
                  </a:cxn>
                  <a:cxn ang="0">
                    <a:pos x="10" y="22"/>
                  </a:cxn>
                  <a:cxn ang="0">
                    <a:pos x="10" y="22"/>
                  </a:cxn>
                  <a:cxn ang="0">
                    <a:pos x="10" y="18"/>
                  </a:cxn>
                  <a:cxn ang="0">
                    <a:pos x="10" y="16"/>
                  </a:cxn>
                  <a:cxn ang="0">
                    <a:pos x="10" y="16"/>
                  </a:cxn>
                  <a:cxn ang="0">
                    <a:pos x="4" y="0"/>
                  </a:cxn>
                  <a:cxn ang="0">
                    <a:pos x="4" y="0"/>
                  </a:cxn>
                  <a:cxn ang="0">
                    <a:pos x="0" y="4"/>
                  </a:cxn>
                  <a:cxn ang="0">
                    <a:pos x="0" y="8"/>
                  </a:cxn>
                  <a:cxn ang="0">
                    <a:pos x="0" y="8"/>
                  </a:cxn>
                </a:cxnLst>
                <a:rect l="0" t="0" r="r" b="b"/>
                <a:pathLst>
                  <a:path w="10" h="28">
                    <a:moveTo>
                      <a:pt x="0" y="8"/>
                    </a:moveTo>
                    <a:lnTo>
                      <a:pt x="0" y="8"/>
                    </a:lnTo>
                    <a:lnTo>
                      <a:pt x="2" y="14"/>
                    </a:lnTo>
                    <a:lnTo>
                      <a:pt x="2" y="14"/>
                    </a:lnTo>
                    <a:lnTo>
                      <a:pt x="6" y="28"/>
                    </a:lnTo>
                    <a:lnTo>
                      <a:pt x="6" y="28"/>
                    </a:lnTo>
                    <a:lnTo>
                      <a:pt x="10" y="22"/>
                    </a:lnTo>
                    <a:lnTo>
                      <a:pt x="10" y="22"/>
                    </a:lnTo>
                    <a:lnTo>
                      <a:pt x="10" y="18"/>
                    </a:lnTo>
                    <a:lnTo>
                      <a:pt x="10" y="16"/>
                    </a:lnTo>
                    <a:lnTo>
                      <a:pt x="10" y="16"/>
                    </a:lnTo>
                    <a:lnTo>
                      <a:pt x="4" y="0"/>
                    </a:lnTo>
                    <a:lnTo>
                      <a:pt x="4" y="0"/>
                    </a:lnTo>
                    <a:lnTo>
                      <a:pt x="0"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7" name="Freeform 383"/>
              <p:cNvSpPr/>
              <p:nvPr/>
            </p:nvSpPr>
            <p:spPr bwMode="auto">
              <a:xfrm>
                <a:off x="2551" y="521"/>
                <a:ext cx="12" cy="30"/>
              </a:xfrm>
              <a:custGeom>
                <a:avLst/>
                <a:gdLst/>
                <a:ahLst/>
                <a:cxnLst>
                  <a:cxn ang="0">
                    <a:pos x="8" y="30"/>
                  </a:cxn>
                  <a:cxn ang="0">
                    <a:pos x="8" y="30"/>
                  </a:cxn>
                  <a:cxn ang="0">
                    <a:pos x="12" y="22"/>
                  </a:cxn>
                  <a:cxn ang="0">
                    <a:pos x="12" y="22"/>
                  </a:cxn>
                  <a:cxn ang="0">
                    <a:pos x="10" y="16"/>
                  </a:cxn>
                  <a:cxn ang="0">
                    <a:pos x="10" y="16"/>
                  </a:cxn>
                  <a:cxn ang="0">
                    <a:pos x="4" y="0"/>
                  </a:cxn>
                  <a:cxn ang="0">
                    <a:pos x="4" y="0"/>
                  </a:cxn>
                  <a:cxn ang="0">
                    <a:pos x="2" y="8"/>
                  </a:cxn>
                  <a:cxn ang="0">
                    <a:pos x="0" y="16"/>
                  </a:cxn>
                  <a:cxn ang="0">
                    <a:pos x="4" y="22"/>
                  </a:cxn>
                  <a:cxn ang="0">
                    <a:pos x="8" y="30"/>
                  </a:cxn>
                  <a:cxn ang="0">
                    <a:pos x="8" y="30"/>
                  </a:cxn>
                </a:cxnLst>
                <a:rect l="0" t="0" r="r" b="b"/>
                <a:pathLst>
                  <a:path w="12" h="30">
                    <a:moveTo>
                      <a:pt x="8" y="30"/>
                    </a:moveTo>
                    <a:lnTo>
                      <a:pt x="8" y="30"/>
                    </a:lnTo>
                    <a:lnTo>
                      <a:pt x="12" y="22"/>
                    </a:lnTo>
                    <a:lnTo>
                      <a:pt x="12" y="22"/>
                    </a:lnTo>
                    <a:lnTo>
                      <a:pt x="10" y="16"/>
                    </a:lnTo>
                    <a:lnTo>
                      <a:pt x="10" y="16"/>
                    </a:lnTo>
                    <a:lnTo>
                      <a:pt x="4" y="0"/>
                    </a:lnTo>
                    <a:lnTo>
                      <a:pt x="4" y="0"/>
                    </a:lnTo>
                    <a:lnTo>
                      <a:pt x="2" y="8"/>
                    </a:lnTo>
                    <a:lnTo>
                      <a:pt x="0" y="16"/>
                    </a:lnTo>
                    <a:lnTo>
                      <a:pt x="4" y="22"/>
                    </a:lnTo>
                    <a:lnTo>
                      <a:pt x="8" y="30"/>
                    </a:lnTo>
                    <a:lnTo>
                      <a:pt x="8"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8" name="Freeform 384"/>
              <p:cNvSpPr/>
              <p:nvPr/>
            </p:nvSpPr>
            <p:spPr bwMode="auto">
              <a:xfrm>
                <a:off x="2579" y="497"/>
                <a:ext cx="10" cy="18"/>
              </a:xfrm>
              <a:custGeom>
                <a:avLst/>
                <a:gdLst/>
                <a:ahLst/>
                <a:cxnLst>
                  <a:cxn ang="0">
                    <a:pos x="8" y="0"/>
                  </a:cxn>
                  <a:cxn ang="0">
                    <a:pos x="8" y="0"/>
                  </a:cxn>
                  <a:cxn ang="0">
                    <a:pos x="0" y="18"/>
                  </a:cxn>
                  <a:cxn ang="0">
                    <a:pos x="0" y="18"/>
                  </a:cxn>
                  <a:cxn ang="0">
                    <a:pos x="10" y="14"/>
                  </a:cxn>
                  <a:cxn ang="0">
                    <a:pos x="10" y="14"/>
                  </a:cxn>
                  <a:cxn ang="0">
                    <a:pos x="10" y="14"/>
                  </a:cxn>
                  <a:cxn ang="0">
                    <a:pos x="10" y="14"/>
                  </a:cxn>
                  <a:cxn ang="0">
                    <a:pos x="10" y="8"/>
                  </a:cxn>
                  <a:cxn ang="0">
                    <a:pos x="10" y="8"/>
                  </a:cxn>
                  <a:cxn ang="0">
                    <a:pos x="8" y="0"/>
                  </a:cxn>
                  <a:cxn ang="0">
                    <a:pos x="8" y="0"/>
                  </a:cxn>
                </a:cxnLst>
                <a:rect l="0" t="0" r="r" b="b"/>
                <a:pathLst>
                  <a:path w="10" h="18">
                    <a:moveTo>
                      <a:pt x="8" y="0"/>
                    </a:moveTo>
                    <a:lnTo>
                      <a:pt x="8" y="0"/>
                    </a:lnTo>
                    <a:lnTo>
                      <a:pt x="0" y="18"/>
                    </a:lnTo>
                    <a:lnTo>
                      <a:pt x="0" y="18"/>
                    </a:lnTo>
                    <a:lnTo>
                      <a:pt x="10" y="14"/>
                    </a:lnTo>
                    <a:lnTo>
                      <a:pt x="10" y="14"/>
                    </a:lnTo>
                    <a:lnTo>
                      <a:pt x="10" y="14"/>
                    </a:lnTo>
                    <a:lnTo>
                      <a:pt x="10" y="14"/>
                    </a:lnTo>
                    <a:lnTo>
                      <a:pt x="10" y="8"/>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9" name="Freeform 385"/>
              <p:cNvSpPr/>
              <p:nvPr/>
            </p:nvSpPr>
            <p:spPr bwMode="auto">
              <a:xfrm>
                <a:off x="2573" y="513"/>
                <a:ext cx="18" cy="16"/>
              </a:xfrm>
              <a:custGeom>
                <a:avLst/>
                <a:gdLst/>
                <a:ahLst/>
                <a:cxnLst>
                  <a:cxn ang="0">
                    <a:pos x="4" y="6"/>
                  </a:cxn>
                  <a:cxn ang="0">
                    <a:pos x="4" y="6"/>
                  </a:cxn>
                  <a:cxn ang="0">
                    <a:pos x="4" y="8"/>
                  </a:cxn>
                  <a:cxn ang="0">
                    <a:pos x="2" y="10"/>
                  </a:cxn>
                  <a:cxn ang="0">
                    <a:pos x="2" y="10"/>
                  </a:cxn>
                  <a:cxn ang="0">
                    <a:pos x="0" y="16"/>
                  </a:cxn>
                  <a:cxn ang="0">
                    <a:pos x="0" y="16"/>
                  </a:cxn>
                  <a:cxn ang="0">
                    <a:pos x="4" y="14"/>
                  </a:cxn>
                  <a:cxn ang="0">
                    <a:pos x="4" y="14"/>
                  </a:cxn>
                  <a:cxn ang="0">
                    <a:pos x="12" y="10"/>
                  </a:cxn>
                  <a:cxn ang="0">
                    <a:pos x="12" y="10"/>
                  </a:cxn>
                  <a:cxn ang="0">
                    <a:pos x="18" y="8"/>
                  </a:cxn>
                  <a:cxn ang="0">
                    <a:pos x="18" y="8"/>
                  </a:cxn>
                  <a:cxn ang="0">
                    <a:pos x="18" y="4"/>
                  </a:cxn>
                  <a:cxn ang="0">
                    <a:pos x="18" y="0"/>
                  </a:cxn>
                  <a:cxn ang="0">
                    <a:pos x="18" y="0"/>
                  </a:cxn>
                  <a:cxn ang="0">
                    <a:pos x="4" y="6"/>
                  </a:cxn>
                  <a:cxn ang="0">
                    <a:pos x="4" y="6"/>
                  </a:cxn>
                </a:cxnLst>
                <a:rect l="0" t="0" r="r" b="b"/>
                <a:pathLst>
                  <a:path w="18" h="16">
                    <a:moveTo>
                      <a:pt x="4" y="6"/>
                    </a:moveTo>
                    <a:lnTo>
                      <a:pt x="4" y="6"/>
                    </a:lnTo>
                    <a:lnTo>
                      <a:pt x="4" y="8"/>
                    </a:lnTo>
                    <a:lnTo>
                      <a:pt x="2" y="10"/>
                    </a:lnTo>
                    <a:lnTo>
                      <a:pt x="2" y="10"/>
                    </a:lnTo>
                    <a:lnTo>
                      <a:pt x="0" y="16"/>
                    </a:lnTo>
                    <a:lnTo>
                      <a:pt x="0" y="16"/>
                    </a:lnTo>
                    <a:lnTo>
                      <a:pt x="4" y="14"/>
                    </a:lnTo>
                    <a:lnTo>
                      <a:pt x="4" y="14"/>
                    </a:lnTo>
                    <a:lnTo>
                      <a:pt x="12" y="10"/>
                    </a:lnTo>
                    <a:lnTo>
                      <a:pt x="12" y="10"/>
                    </a:lnTo>
                    <a:lnTo>
                      <a:pt x="18" y="8"/>
                    </a:lnTo>
                    <a:lnTo>
                      <a:pt x="18" y="8"/>
                    </a:lnTo>
                    <a:lnTo>
                      <a:pt x="18" y="4"/>
                    </a:lnTo>
                    <a:lnTo>
                      <a:pt x="18" y="0"/>
                    </a:lnTo>
                    <a:lnTo>
                      <a:pt x="18" y="0"/>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0" name="Freeform 386"/>
              <p:cNvSpPr/>
              <p:nvPr/>
            </p:nvSpPr>
            <p:spPr bwMode="auto">
              <a:xfrm>
                <a:off x="2567" y="525"/>
                <a:ext cx="24" cy="16"/>
              </a:xfrm>
              <a:custGeom>
                <a:avLst/>
                <a:gdLst/>
                <a:ahLst/>
                <a:cxnLst>
                  <a:cxn ang="0">
                    <a:pos x="22" y="8"/>
                  </a:cxn>
                  <a:cxn ang="0">
                    <a:pos x="22" y="8"/>
                  </a:cxn>
                  <a:cxn ang="0">
                    <a:pos x="24" y="4"/>
                  </a:cxn>
                  <a:cxn ang="0">
                    <a:pos x="24" y="0"/>
                  </a:cxn>
                  <a:cxn ang="0">
                    <a:pos x="24" y="0"/>
                  </a:cxn>
                  <a:cxn ang="0">
                    <a:pos x="8" y="6"/>
                  </a:cxn>
                  <a:cxn ang="0">
                    <a:pos x="8" y="6"/>
                  </a:cxn>
                  <a:cxn ang="0">
                    <a:pos x="6" y="6"/>
                  </a:cxn>
                  <a:cxn ang="0">
                    <a:pos x="4" y="8"/>
                  </a:cxn>
                  <a:cxn ang="0">
                    <a:pos x="4" y="8"/>
                  </a:cxn>
                  <a:cxn ang="0">
                    <a:pos x="0" y="16"/>
                  </a:cxn>
                  <a:cxn ang="0">
                    <a:pos x="0" y="16"/>
                  </a:cxn>
                  <a:cxn ang="0">
                    <a:pos x="14" y="10"/>
                  </a:cxn>
                  <a:cxn ang="0">
                    <a:pos x="14" y="10"/>
                  </a:cxn>
                  <a:cxn ang="0">
                    <a:pos x="22" y="8"/>
                  </a:cxn>
                  <a:cxn ang="0">
                    <a:pos x="22" y="8"/>
                  </a:cxn>
                </a:cxnLst>
                <a:rect l="0" t="0" r="r" b="b"/>
                <a:pathLst>
                  <a:path w="24" h="16">
                    <a:moveTo>
                      <a:pt x="22" y="8"/>
                    </a:moveTo>
                    <a:lnTo>
                      <a:pt x="22" y="8"/>
                    </a:lnTo>
                    <a:lnTo>
                      <a:pt x="24" y="4"/>
                    </a:lnTo>
                    <a:lnTo>
                      <a:pt x="24" y="0"/>
                    </a:lnTo>
                    <a:lnTo>
                      <a:pt x="24" y="0"/>
                    </a:lnTo>
                    <a:lnTo>
                      <a:pt x="8" y="6"/>
                    </a:lnTo>
                    <a:lnTo>
                      <a:pt x="8" y="6"/>
                    </a:lnTo>
                    <a:lnTo>
                      <a:pt x="6" y="6"/>
                    </a:lnTo>
                    <a:lnTo>
                      <a:pt x="4" y="8"/>
                    </a:lnTo>
                    <a:lnTo>
                      <a:pt x="4" y="8"/>
                    </a:lnTo>
                    <a:lnTo>
                      <a:pt x="0" y="16"/>
                    </a:lnTo>
                    <a:lnTo>
                      <a:pt x="0" y="16"/>
                    </a:lnTo>
                    <a:lnTo>
                      <a:pt x="14" y="10"/>
                    </a:lnTo>
                    <a:lnTo>
                      <a:pt x="14" y="10"/>
                    </a:lnTo>
                    <a:lnTo>
                      <a:pt x="22" y="8"/>
                    </a:lnTo>
                    <a:lnTo>
                      <a:pt x="2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1" name="Freeform 387"/>
              <p:cNvSpPr/>
              <p:nvPr/>
            </p:nvSpPr>
            <p:spPr bwMode="auto">
              <a:xfrm>
                <a:off x="2563" y="535"/>
                <a:ext cx="24" cy="18"/>
              </a:xfrm>
              <a:custGeom>
                <a:avLst/>
                <a:gdLst/>
                <a:ahLst/>
                <a:cxnLst>
                  <a:cxn ang="0">
                    <a:pos x="4" y="10"/>
                  </a:cxn>
                  <a:cxn ang="0">
                    <a:pos x="4" y="10"/>
                  </a:cxn>
                  <a:cxn ang="0">
                    <a:pos x="0" y="18"/>
                  </a:cxn>
                  <a:cxn ang="0">
                    <a:pos x="0" y="18"/>
                  </a:cxn>
                  <a:cxn ang="0">
                    <a:pos x="8" y="16"/>
                  </a:cxn>
                  <a:cxn ang="0">
                    <a:pos x="16" y="12"/>
                  </a:cxn>
                  <a:cxn ang="0">
                    <a:pos x="20" y="8"/>
                  </a:cxn>
                  <a:cxn ang="0">
                    <a:pos x="24" y="0"/>
                  </a:cxn>
                  <a:cxn ang="0">
                    <a:pos x="24" y="0"/>
                  </a:cxn>
                  <a:cxn ang="0">
                    <a:pos x="8" y="8"/>
                  </a:cxn>
                  <a:cxn ang="0">
                    <a:pos x="8" y="8"/>
                  </a:cxn>
                  <a:cxn ang="0">
                    <a:pos x="4" y="10"/>
                  </a:cxn>
                  <a:cxn ang="0">
                    <a:pos x="4" y="10"/>
                  </a:cxn>
                </a:cxnLst>
                <a:rect l="0" t="0" r="r" b="b"/>
                <a:pathLst>
                  <a:path w="24" h="18">
                    <a:moveTo>
                      <a:pt x="4" y="10"/>
                    </a:moveTo>
                    <a:lnTo>
                      <a:pt x="4" y="10"/>
                    </a:lnTo>
                    <a:lnTo>
                      <a:pt x="0" y="18"/>
                    </a:lnTo>
                    <a:lnTo>
                      <a:pt x="0" y="18"/>
                    </a:lnTo>
                    <a:lnTo>
                      <a:pt x="8" y="16"/>
                    </a:lnTo>
                    <a:lnTo>
                      <a:pt x="16" y="12"/>
                    </a:lnTo>
                    <a:lnTo>
                      <a:pt x="20" y="8"/>
                    </a:lnTo>
                    <a:lnTo>
                      <a:pt x="24" y="0"/>
                    </a:lnTo>
                    <a:lnTo>
                      <a:pt x="24" y="0"/>
                    </a:lnTo>
                    <a:lnTo>
                      <a:pt x="8" y="8"/>
                    </a:lnTo>
                    <a:lnTo>
                      <a:pt x="8" y="8"/>
                    </a:lnTo>
                    <a:lnTo>
                      <a:pt x="4" y="10"/>
                    </a:lnTo>
                    <a:lnTo>
                      <a:pt x="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2" name="Freeform 388"/>
              <p:cNvSpPr/>
              <p:nvPr/>
            </p:nvSpPr>
            <p:spPr bwMode="auto">
              <a:xfrm>
                <a:off x="2655" y="625"/>
                <a:ext cx="18" cy="12"/>
              </a:xfrm>
              <a:custGeom>
                <a:avLst/>
                <a:gdLst/>
                <a:ahLst/>
                <a:cxnLst>
                  <a:cxn ang="0">
                    <a:pos x="18" y="12"/>
                  </a:cxn>
                  <a:cxn ang="0">
                    <a:pos x="18" y="12"/>
                  </a:cxn>
                  <a:cxn ang="0">
                    <a:pos x="14" y="4"/>
                  </a:cxn>
                  <a:cxn ang="0">
                    <a:pos x="14" y="4"/>
                  </a:cxn>
                  <a:cxn ang="0">
                    <a:pos x="10" y="0"/>
                  </a:cxn>
                  <a:cxn ang="0">
                    <a:pos x="10" y="0"/>
                  </a:cxn>
                  <a:cxn ang="0">
                    <a:pos x="10" y="0"/>
                  </a:cxn>
                  <a:cxn ang="0">
                    <a:pos x="10" y="0"/>
                  </a:cxn>
                  <a:cxn ang="0">
                    <a:pos x="0" y="4"/>
                  </a:cxn>
                  <a:cxn ang="0">
                    <a:pos x="0" y="4"/>
                  </a:cxn>
                  <a:cxn ang="0">
                    <a:pos x="18" y="12"/>
                  </a:cxn>
                  <a:cxn ang="0">
                    <a:pos x="18" y="12"/>
                  </a:cxn>
                </a:cxnLst>
                <a:rect l="0" t="0" r="r" b="b"/>
                <a:pathLst>
                  <a:path w="18" h="12">
                    <a:moveTo>
                      <a:pt x="18" y="12"/>
                    </a:moveTo>
                    <a:lnTo>
                      <a:pt x="18" y="12"/>
                    </a:lnTo>
                    <a:lnTo>
                      <a:pt x="14" y="4"/>
                    </a:lnTo>
                    <a:lnTo>
                      <a:pt x="14" y="4"/>
                    </a:lnTo>
                    <a:lnTo>
                      <a:pt x="10" y="0"/>
                    </a:lnTo>
                    <a:lnTo>
                      <a:pt x="10" y="0"/>
                    </a:lnTo>
                    <a:lnTo>
                      <a:pt x="10" y="0"/>
                    </a:lnTo>
                    <a:lnTo>
                      <a:pt x="10" y="0"/>
                    </a:lnTo>
                    <a:lnTo>
                      <a:pt x="0" y="4"/>
                    </a:lnTo>
                    <a:lnTo>
                      <a:pt x="0" y="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3" name="Freeform 389"/>
              <p:cNvSpPr/>
              <p:nvPr/>
            </p:nvSpPr>
            <p:spPr bwMode="auto">
              <a:xfrm>
                <a:off x="2641" y="617"/>
                <a:ext cx="22" cy="10"/>
              </a:xfrm>
              <a:custGeom>
                <a:avLst/>
                <a:gdLst/>
                <a:ahLst/>
                <a:cxnLst>
                  <a:cxn ang="0">
                    <a:pos x="4" y="6"/>
                  </a:cxn>
                  <a:cxn ang="0">
                    <a:pos x="4" y="6"/>
                  </a:cxn>
                  <a:cxn ang="0">
                    <a:pos x="0" y="8"/>
                  </a:cxn>
                  <a:cxn ang="0">
                    <a:pos x="0" y="8"/>
                  </a:cxn>
                  <a:cxn ang="0">
                    <a:pos x="6" y="10"/>
                  </a:cxn>
                  <a:cxn ang="0">
                    <a:pos x="6" y="10"/>
                  </a:cxn>
                  <a:cxn ang="0">
                    <a:pos x="8" y="10"/>
                  </a:cxn>
                  <a:cxn ang="0">
                    <a:pos x="10" y="10"/>
                  </a:cxn>
                  <a:cxn ang="0">
                    <a:pos x="10" y="10"/>
                  </a:cxn>
                  <a:cxn ang="0">
                    <a:pos x="22" y="6"/>
                  </a:cxn>
                  <a:cxn ang="0">
                    <a:pos x="22" y="6"/>
                  </a:cxn>
                  <a:cxn ang="0">
                    <a:pos x="20" y="2"/>
                  </a:cxn>
                  <a:cxn ang="0">
                    <a:pos x="18" y="0"/>
                  </a:cxn>
                  <a:cxn ang="0">
                    <a:pos x="18" y="0"/>
                  </a:cxn>
                  <a:cxn ang="0">
                    <a:pos x="12" y="2"/>
                  </a:cxn>
                  <a:cxn ang="0">
                    <a:pos x="12" y="2"/>
                  </a:cxn>
                  <a:cxn ang="0">
                    <a:pos x="4" y="6"/>
                  </a:cxn>
                  <a:cxn ang="0">
                    <a:pos x="4" y="6"/>
                  </a:cxn>
                </a:cxnLst>
                <a:rect l="0" t="0" r="r" b="b"/>
                <a:pathLst>
                  <a:path w="22" h="10">
                    <a:moveTo>
                      <a:pt x="4" y="6"/>
                    </a:moveTo>
                    <a:lnTo>
                      <a:pt x="4" y="6"/>
                    </a:lnTo>
                    <a:lnTo>
                      <a:pt x="0" y="8"/>
                    </a:lnTo>
                    <a:lnTo>
                      <a:pt x="0" y="8"/>
                    </a:lnTo>
                    <a:lnTo>
                      <a:pt x="6" y="10"/>
                    </a:lnTo>
                    <a:lnTo>
                      <a:pt x="6" y="10"/>
                    </a:lnTo>
                    <a:lnTo>
                      <a:pt x="8" y="10"/>
                    </a:lnTo>
                    <a:lnTo>
                      <a:pt x="10" y="10"/>
                    </a:lnTo>
                    <a:lnTo>
                      <a:pt x="10" y="10"/>
                    </a:lnTo>
                    <a:lnTo>
                      <a:pt x="22" y="6"/>
                    </a:lnTo>
                    <a:lnTo>
                      <a:pt x="22" y="6"/>
                    </a:lnTo>
                    <a:lnTo>
                      <a:pt x="20" y="2"/>
                    </a:lnTo>
                    <a:lnTo>
                      <a:pt x="18" y="0"/>
                    </a:lnTo>
                    <a:lnTo>
                      <a:pt x="18" y="0"/>
                    </a:lnTo>
                    <a:lnTo>
                      <a:pt x="12" y="2"/>
                    </a:lnTo>
                    <a:lnTo>
                      <a:pt x="12" y="2"/>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4" name="Freeform 390"/>
              <p:cNvSpPr/>
              <p:nvPr/>
            </p:nvSpPr>
            <p:spPr bwMode="auto">
              <a:xfrm>
                <a:off x="2629" y="611"/>
                <a:ext cx="26" cy="12"/>
              </a:xfrm>
              <a:custGeom>
                <a:avLst/>
                <a:gdLst/>
                <a:ahLst/>
                <a:cxnLst>
                  <a:cxn ang="0">
                    <a:pos x="0" y="8"/>
                  </a:cxn>
                  <a:cxn ang="0">
                    <a:pos x="0" y="8"/>
                  </a:cxn>
                  <a:cxn ang="0">
                    <a:pos x="6" y="12"/>
                  </a:cxn>
                  <a:cxn ang="0">
                    <a:pos x="6" y="12"/>
                  </a:cxn>
                  <a:cxn ang="0">
                    <a:pos x="10" y="12"/>
                  </a:cxn>
                  <a:cxn ang="0">
                    <a:pos x="12" y="10"/>
                  </a:cxn>
                  <a:cxn ang="0">
                    <a:pos x="12" y="10"/>
                  </a:cxn>
                  <a:cxn ang="0">
                    <a:pos x="26" y="4"/>
                  </a:cxn>
                  <a:cxn ang="0">
                    <a:pos x="26" y="4"/>
                  </a:cxn>
                  <a:cxn ang="0">
                    <a:pos x="24" y="0"/>
                  </a:cxn>
                  <a:cxn ang="0">
                    <a:pos x="20" y="0"/>
                  </a:cxn>
                  <a:cxn ang="0">
                    <a:pos x="20" y="0"/>
                  </a:cxn>
                  <a:cxn ang="0">
                    <a:pos x="12" y="2"/>
                  </a:cxn>
                  <a:cxn ang="0">
                    <a:pos x="12" y="2"/>
                  </a:cxn>
                  <a:cxn ang="0">
                    <a:pos x="0" y="8"/>
                  </a:cxn>
                  <a:cxn ang="0">
                    <a:pos x="0" y="8"/>
                  </a:cxn>
                </a:cxnLst>
                <a:rect l="0" t="0" r="r" b="b"/>
                <a:pathLst>
                  <a:path w="26" h="12">
                    <a:moveTo>
                      <a:pt x="0" y="8"/>
                    </a:moveTo>
                    <a:lnTo>
                      <a:pt x="0" y="8"/>
                    </a:lnTo>
                    <a:lnTo>
                      <a:pt x="6" y="12"/>
                    </a:lnTo>
                    <a:lnTo>
                      <a:pt x="6" y="12"/>
                    </a:lnTo>
                    <a:lnTo>
                      <a:pt x="10" y="12"/>
                    </a:lnTo>
                    <a:lnTo>
                      <a:pt x="12" y="10"/>
                    </a:lnTo>
                    <a:lnTo>
                      <a:pt x="12" y="10"/>
                    </a:lnTo>
                    <a:lnTo>
                      <a:pt x="26" y="4"/>
                    </a:lnTo>
                    <a:lnTo>
                      <a:pt x="26" y="4"/>
                    </a:lnTo>
                    <a:lnTo>
                      <a:pt x="24" y="0"/>
                    </a:lnTo>
                    <a:lnTo>
                      <a:pt x="20" y="0"/>
                    </a:lnTo>
                    <a:lnTo>
                      <a:pt x="20" y="0"/>
                    </a:lnTo>
                    <a:lnTo>
                      <a:pt x="12" y="2"/>
                    </a:lnTo>
                    <a:lnTo>
                      <a:pt x="12" y="2"/>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5" name="Freeform 391"/>
              <p:cNvSpPr/>
              <p:nvPr/>
            </p:nvSpPr>
            <p:spPr bwMode="auto">
              <a:xfrm>
                <a:off x="2617" y="607"/>
                <a:ext cx="28" cy="12"/>
              </a:xfrm>
              <a:custGeom>
                <a:avLst/>
                <a:gdLst/>
                <a:ahLst/>
                <a:cxnLst>
                  <a:cxn ang="0">
                    <a:pos x="0" y="8"/>
                  </a:cxn>
                  <a:cxn ang="0">
                    <a:pos x="0" y="8"/>
                  </a:cxn>
                  <a:cxn ang="0">
                    <a:pos x="8" y="12"/>
                  </a:cxn>
                  <a:cxn ang="0">
                    <a:pos x="8" y="12"/>
                  </a:cxn>
                  <a:cxn ang="0">
                    <a:pos x="12" y="8"/>
                  </a:cxn>
                  <a:cxn ang="0">
                    <a:pos x="12" y="8"/>
                  </a:cxn>
                  <a:cxn ang="0">
                    <a:pos x="28" y="2"/>
                  </a:cxn>
                  <a:cxn ang="0">
                    <a:pos x="28" y="2"/>
                  </a:cxn>
                  <a:cxn ang="0">
                    <a:pos x="22" y="0"/>
                  </a:cxn>
                  <a:cxn ang="0">
                    <a:pos x="14" y="0"/>
                  </a:cxn>
                  <a:cxn ang="0">
                    <a:pos x="6" y="4"/>
                  </a:cxn>
                  <a:cxn ang="0">
                    <a:pos x="0" y="8"/>
                  </a:cxn>
                  <a:cxn ang="0">
                    <a:pos x="0" y="8"/>
                  </a:cxn>
                </a:cxnLst>
                <a:rect l="0" t="0" r="r" b="b"/>
                <a:pathLst>
                  <a:path w="28" h="12">
                    <a:moveTo>
                      <a:pt x="0" y="8"/>
                    </a:moveTo>
                    <a:lnTo>
                      <a:pt x="0" y="8"/>
                    </a:lnTo>
                    <a:lnTo>
                      <a:pt x="8" y="12"/>
                    </a:lnTo>
                    <a:lnTo>
                      <a:pt x="8" y="12"/>
                    </a:lnTo>
                    <a:lnTo>
                      <a:pt x="12" y="8"/>
                    </a:lnTo>
                    <a:lnTo>
                      <a:pt x="12" y="8"/>
                    </a:lnTo>
                    <a:lnTo>
                      <a:pt x="28" y="2"/>
                    </a:lnTo>
                    <a:lnTo>
                      <a:pt x="28" y="2"/>
                    </a:lnTo>
                    <a:lnTo>
                      <a:pt x="22" y="0"/>
                    </a:lnTo>
                    <a:lnTo>
                      <a:pt x="14" y="0"/>
                    </a:lnTo>
                    <a:lnTo>
                      <a:pt x="6"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6" name="Freeform 392"/>
              <p:cNvSpPr/>
              <p:nvPr/>
            </p:nvSpPr>
            <p:spPr bwMode="auto">
              <a:xfrm>
                <a:off x="2653" y="633"/>
                <a:ext cx="20" cy="10"/>
              </a:xfrm>
              <a:custGeom>
                <a:avLst/>
                <a:gdLst/>
                <a:ahLst/>
                <a:cxnLst>
                  <a:cxn ang="0">
                    <a:pos x="20" y="6"/>
                  </a:cxn>
                  <a:cxn ang="0">
                    <a:pos x="20" y="6"/>
                  </a:cxn>
                  <a:cxn ang="0">
                    <a:pos x="0" y="0"/>
                  </a:cxn>
                  <a:cxn ang="0">
                    <a:pos x="0" y="0"/>
                  </a:cxn>
                  <a:cxn ang="0">
                    <a:pos x="6" y="8"/>
                  </a:cxn>
                  <a:cxn ang="0">
                    <a:pos x="6" y="8"/>
                  </a:cxn>
                  <a:cxn ang="0">
                    <a:pos x="6" y="10"/>
                  </a:cxn>
                  <a:cxn ang="0">
                    <a:pos x="6" y="10"/>
                  </a:cxn>
                  <a:cxn ang="0">
                    <a:pos x="10" y="8"/>
                  </a:cxn>
                  <a:cxn ang="0">
                    <a:pos x="10" y="8"/>
                  </a:cxn>
                  <a:cxn ang="0">
                    <a:pos x="20" y="6"/>
                  </a:cxn>
                  <a:cxn ang="0">
                    <a:pos x="20" y="6"/>
                  </a:cxn>
                </a:cxnLst>
                <a:rect l="0" t="0" r="r" b="b"/>
                <a:pathLst>
                  <a:path w="20" h="10">
                    <a:moveTo>
                      <a:pt x="20" y="6"/>
                    </a:moveTo>
                    <a:lnTo>
                      <a:pt x="20" y="6"/>
                    </a:lnTo>
                    <a:lnTo>
                      <a:pt x="0" y="0"/>
                    </a:lnTo>
                    <a:lnTo>
                      <a:pt x="0" y="0"/>
                    </a:lnTo>
                    <a:lnTo>
                      <a:pt x="6" y="8"/>
                    </a:lnTo>
                    <a:lnTo>
                      <a:pt x="6" y="8"/>
                    </a:lnTo>
                    <a:lnTo>
                      <a:pt x="6" y="10"/>
                    </a:lnTo>
                    <a:lnTo>
                      <a:pt x="6" y="10"/>
                    </a:lnTo>
                    <a:lnTo>
                      <a:pt x="10" y="8"/>
                    </a:lnTo>
                    <a:lnTo>
                      <a:pt x="10" y="8"/>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7" name="Freeform 393"/>
              <p:cNvSpPr/>
              <p:nvPr/>
            </p:nvSpPr>
            <p:spPr bwMode="auto">
              <a:xfrm>
                <a:off x="2639" y="627"/>
                <a:ext cx="18" cy="18"/>
              </a:xfrm>
              <a:custGeom>
                <a:avLst/>
                <a:gdLst/>
                <a:ahLst/>
                <a:cxnLst>
                  <a:cxn ang="0">
                    <a:pos x="6" y="2"/>
                  </a:cxn>
                  <a:cxn ang="0">
                    <a:pos x="6" y="2"/>
                  </a:cxn>
                  <a:cxn ang="0">
                    <a:pos x="0" y="0"/>
                  </a:cxn>
                  <a:cxn ang="0">
                    <a:pos x="0" y="0"/>
                  </a:cxn>
                  <a:cxn ang="0">
                    <a:pos x="2" y="4"/>
                  </a:cxn>
                  <a:cxn ang="0">
                    <a:pos x="2" y="4"/>
                  </a:cxn>
                  <a:cxn ang="0">
                    <a:pos x="6" y="12"/>
                  </a:cxn>
                  <a:cxn ang="0">
                    <a:pos x="6" y="12"/>
                  </a:cxn>
                  <a:cxn ang="0">
                    <a:pos x="10" y="18"/>
                  </a:cxn>
                  <a:cxn ang="0">
                    <a:pos x="10" y="18"/>
                  </a:cxn>
                  <a:cxn ang="0">
                    <a:pos x="14" y="18"/>
                  </a:cxn>
                  <a:cxn ang="0">
                    <a:pos x="18" y="16"/>
                  </a:cxn>
                  <a:cxn ang="0">
                    <a:pos x="18" y="16"/>
                  </a:cxn>
                  <a:cxn ang="0">
                    <a:pos x="12" y="4"/>
                  </a:cxn>
                  <a:cxn ang="0">
                    <a:pos x="12" y="4"/>
                  </a:cxn>
                  <a:cxn ang="0">
                    <a:pos x="10" y="4"/>
                  </a:cxn>
                  <a:cxn ang="0">
                    <a:pos x="6" y="2"/>
                  </a:cxn>
                  <a:cxn ang="0">
                    <a:pos x="6" y="2"/>
                  </a:cxn>
                </a:cxnLst>
                <a:rect l="0" t="0" r="r" b="b"/>
                <a:pathLst>
                  <a:path w="18" h="18">
                    <a:moveTo>
                      <a:pt x="6" y="2"/>
                    </a:moveTo>
                    <a:lnTo>
                      <a:pt x="6" y="2"/>
                    </a:lnTo>
                    <a:lnTo>
                      <a:pt x="0" y="0"/>
                    </a:lnTo>
                    <a:lnTo>
                      <a:pt x="0" y="0"/>
                    </a:lnTo>
                    <a:lnTo>
                      <a:pt x="2" y="4"/>
                    </a:lnTo>
                    <a:lnTo>
                      <a:pt x="2" y="4"/>
                    </a:lnTo>
                    <a:lnTo>
                      <a:pt x="6" y="12"/>
                    </a:lnTo>
                    <a:lnTo>
                      <a:pt x="6" y="12"/>
                    </a:lnTo>
                    <a:lnTo>
                      <a:pt x="10" y="18"/>
                    </a:lnTo>
                    <a:lnTo>
                      <a:pt x="10" y="18"/>
                    </a:lnTo>
                    <a:lnTo>
                      <a:pt x="14" y="18"/>
                    </a:lnTo>
                    <a:lnTo>
                      <a:pt x="18" y="16"/>
                    </a:lnTo>
                    <a:lnTo>
                      <a:pt x="18" y="16"/>
                    </a:lnTo>
                    <a:lnTo>
                      <a:pt x="12" y="4"/>
                    </a:lnTo>
                    <a:lnTo>
                      <a:pt x="12" y="4"/>
                    </a:lnTo>
                    <a:lnTo>
                      <a:pt x="10" y="4"/>
                    </a:lnTo>
                    <a:lnTo>
                      <a:pt x="6" y="2"/>
                    </a:lnTo>
                    <a:lnTo>
                      <a:pt x="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8" name="Freeform 394"/>
              <p:cNvSpPr/>
              <p:nvPr/>
            </p:nvSpPr>
            <p:spPr bwMode="auto">
              <a:xfrm>
                <a:off x="2627" y="623"/>
                <a:ext cx="18" cy="22"/>
              </a:xfrm>
              <a:custGeom>
                <a:avLst/>
                <a:gdLst/>
                <a:ahLst/>
                <a:cxnLst>
                  <a:cxn ang="0">
                    <a:pos x="8" y="4"/>
                  </a:cxn>
                  <a:cxn ang="0">
                    <a:pos x="8" y="4"/>
                  </a:cxn>
                  <a:cxn ang="0">
                    <a:pos x="0" y="0"/>
                  </a:cxn>
                  <a:cxn ang="0">
                    <a:pos x="0" y="0"/>
                  </a:cxn>
                  <a:cxn ang="0">
                    <a:pos x="6" y="14"/>
                  </a:cxn>
                  <a:cxn ang="0">
                    <a:pos x="6" y="14"/>
                  </a:cxn>
                  <a:cxn ang="0">
                    <a:pos x="10" y="20"/>
                  </a:cxn>
                  <a:cxn ang="0">
                    <a:pos x="10" y="20"/>
                  </a:cxn>
                  <a:cxn ang="0">
                    <a:pos x="14" y="22"/>
                  </a:cxn>
                  <a:cxn ang="0">
                    <a:pos x="18" y="22"/>
                  </a:cxn>
                  <a:cxn ang="0">
                    <a:pos x="18" y="22"/>
                  </a:cxn>
                  <a:cxn ang="0">
                    <a:pos x="10" y="6"/>
                  </a:cxn>
                  <a:cxn ang="0">
                    <a:pos x="10" y="6"/>
                  </a:cxn>
                  <a:cxn ang="0">
                    <a:pos x="10" y="4"/>
                  </a:cxn>
                  <a:cxn ang="0">
                    <a:pos x="8" y="4"/>
                  </a:cxn>
                  <a:cxn ang="0">
                    <a:pos x="8" y="4"/>
                  </a:cxn>
                </a:cxnLst>
                <a:rect l="0" t="0" r="r" b="b"/>
                <a:pathLst>
                  <a:path w="18" h="22">
                    <a:moveTo>
                      <a:pt x="8" y="4"/>
                    </a:moveTo>
                    <a:lnTo>
                      <a:pt x="8" y="4"/>
                    </a:lnTo>
                    <a:lnTo>
                      <a:pt x="0" y="0"/>
                    </a:lnTo>
                    <a:lnTo>
                      <a:pt x="0" y="0"/>
                    </a:lnTo>
                    <a:lnTo>
                      <a:pt x="6" y="14"/>
                    </a:lnTo>
                    <a:lnTo>
                      <a:pt x="6" y="14"/>
                    </a:lnTo>
                    <a:lnTo>
                      <a:pt x="10" y="20"/>
                    </a:lnTo>
                    <a:lnTo>
                      <a:pt x="10" y="20"/>
                    </a:lnTo>
                    <a:lnTo>
                      <a:pt x="14" y="22"/>
                    </a:lnTo>
                    <a:lnTo>
                      <a:pt x="18" y="22"/>
                    </a:lnTo>
                    <a:lnTo>
                      <a:pt x="18" y="22"/>
                    </a:lnTo>
                    <a:lnTo>
                      <a:pt x="10" y="6"/>
                    </a:lnTo>
                    <a:lnTo>
                      <a:pt x="10" y="6"/>
                    </a:lnTo>
                    <a:lnTo>
                      <a:pt x="10" y="4"/>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9" name="Freeform 395"/>
              <p:cNvSpPr/>
              <p:nvPr/>
            </p:nvSpPr>
            <p:spPr bwMode="auto">
              <a:xfrm>
                <a:off x="2615" y="621"/>
                <a:ext cx="18" cy="22"/>
              </a:xfrm>
              <a:custGeom>
                <a:avLst/>
                <a:gdLst/>
                <a:ahLst/>
                <a:cxnLst>
                  <a:cxn ang="0">
                    <a:pos x="8" y="2"/>
                  </a:cxn>
                  <a:cxn ang="0">
                    <a:pos x="8" y="2"/>
                  </a:cxn>
                  <a:cxn ang="0">
                    <a:pos x="0" y="0"/>
                  </a:cxn>
                  <a:cxn ang="0">
                    <a:pos x="0" y="0"/>
                  </a:cxn>
                  <a:cxn ang="0">
                    <a:pos x="2" y="6"/>
                  </a:cxn>
                  <a:cxn ang="0">
                    <a:pos x="6" y="14"/>
                  </a:cxn>
                  <a:cxn ang="0">
                    <a:pos x="12" y="18"/>
                  </a:cxn>
                  <a:cxn ang="0">
                    <a:pos x="18" y="22"/>
                  </a:cxn>
                  <a:cxn ang="0">
                    <a:pos x="18" y="22"/>
                  </a:cxn>
                  <a:cxn ang="0">
                    <a:pos x="10" y="6"/>
                  </a:cxn>
                  <a:cxn ang="0">
                    <a:pos x="10" y="6"/>
                  </a:cxn>
                  <a:cxn ang="0">
                    <a:pos x="8" y="2"/>
                  </a:cxn>
                  <a:cxn ang="0">
                    <a:pos x="8" y="2"/>
                  </a:cxn>
                </a:cxnLst>
                <a:rect l="0" t="0" r="r" b="b"/>
                <a:pathLst>
                  <a:path w="18" h="22">
                    <a:moveTo>
                      <a:pt x="8" y="2"/>
                    </a:moveTo>
                    <a:lnTo>
                      <a:pt x="8" y="2"/>
                    </a:lnTo>
                    <a:lnTo>
                      <a:pt x="0" y="0"/>
                    </a:lnTo>
                    <a:lnTo>
                      <a:pt x="0" y="0"/>
                    </a:lnTo>
                    <a:lnTo>
                      <a:pt x="2" y="6"/>
                    </a:lnTo>
                    <a:lnTo>
                      <a:pt x="6" y="14"/>
                    </a:lnTo>
                    <a:lnTo>
                      <a:pt x="12" y="18"/>
                    </a:lnTo>
                    <a:lnTo>
                      <a:pt x="18" y="22"/>
                    </a:lnTo>
                    <a:lnTo>
                      <a:pt x="18" y="22"/>
                    </a:lnTo>
                    <a:lnTo>
                      <a:pt x="10" y="6"/>
                    </a:lnTo>
                    <a:lnTo>
                      <a:pt x="10" y="6"/>
                    </a:lnTo>
                    <a:lnTo>
                      <a:pt x="8" y="2"/>
                    </a:lnTo>
                    <a:lnTo>
                      <a:pt x="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0" name="Freeform 396"/>
              <p:cNvSpPr/>
              <p:nvPr/>
            </p:nvSpPr>
            <p:spPr bwMode="auto">
              <a:xfrm>
                <a:off x="2693" y="655"/>
                <a:ext cx="12" cy="20"/>
              </a:xfrm>
              <a:custGeom>
                <a:avLst/>
                <a:gdLst/>
                <a:ahLst/>
                <a:cxnLst>
                  <a:cxn ang="0">
                    <a:pos x="4" y="20"/>
                  </a:cxn>
                  <a:cxn ang="0">
                    <a:pos x="4" y="20"/>
                  </a:cxn>
                  <a:cxn ang="0">
                    <a:pos x="12" y="0"/>
                  </a:cxn>
                  <a:cxn ang="0">
                    <a:pos x="12" y="0"/>
                  </a:cxn>
                  <a:cxn ang="0">
                    <a:pos x="4" y="6"/>
                  </a:cxn>
                  <a:cxn ang="0">
                    <a:pos x="4" y="6"/>
                  </a:cxn>
                  <a:cxn ang="0">
                    <a:pos x="0" y="8"/>
                  </a:cxn>
                  <a:cxn ang="0">
                    <a:pos x="0" y="8"/>
                  </a:cxn>
                  <a:cxn ang="0">
                    <a:pos x="0" y="10"/>
                  </a:cxn>
                  <a:cxn ang="0">
                    <a:pos x="0" y="10"/>
                  </a:cxn>
                  <a:cxn ang="0">
                    <a:pos x="4" y="20"/>
                  </a:cxn>
                  <a:cxn ang="0">
                    <a:pos x="4" y="20"/>
                  </a:cxn>
                </a:cxnLst>
                <a:rect l="0" t="0" r="r" b="b"/>
                <a:pathLst>
                  <a:path w="12" h="20">
                    <a:moveTo>
                      <a:pt x="4" y="20"/>
                    </a:moveTo>
                    <a:lnTo>
                      <a:pt x="4" y="20"/>
                    </a:lnTo>
                    <a:lnTo>
                      <a:pt x="12" y="0"/>
                    </a:lnTo>
                    <a:lnTo>
                      <a:pt x="12" y="0"/>
                    </a:lnTo>
                    <a:lnTo>
                      <a:pt x="4" y="6"/>
                    </a:lnTo>
                    <a:lnTo>
                      <a:pt x="4" y="6"/>
                    </a:lnTo>
                    <a:lnTo>
                      <a:pt x="0" y="8"/>
                    </a:lnTo>
                    <a:lnTo>
                      <a:pt x="0" y="8"/>
                    </a:lnTo>
                    <a:lnTo>
                      <a:pt x="0" y="10"/>
                    </a:lnTo>
                    <a:lnTo>
                      <a:pt x="0" y="10"/>
                    </a:lnTo>
                    <a:lnTo>
                      <a:pt x="4" y="20"/>
                    </a:lnTo>
                    <a:lnTo>
                      <a:pt x="4"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1" name="Freeform 397"/>
              <p:cNvSpPr/>
              <p:nvPr/>
            </p:nvSpPr>
            <p:spPr bwMode="auto">
              <a:xfrm>
                <a:off x="2685" y="665"/>
                <a:ext cx="10" cy="24"/>
              </a:xfrm>
              <a:custGeom>
                <a:avLst/>
                <a:gdLst/>
                <a:ahLst/>
                <a:cxnLst>
                  <a:cxn ang="0">
                    <a:pos x="6" y="20"/>
                  </a:cxn>
                  <a:cxn ang="0">
                    <a:pos x="6" y="20"/>
                  </a:cxn>
                  <a:cxn ang="0">
                    <a:pos x="6" y="24"/>
                  </a:cxn>
                  <a:cxn ang="0">
                    <a:pos x="6" y="24"/>
                  </a:cxn>
                  <a:cxn ang="0">
                    <a:pos x="10" y="18"/>
                  </a:cxn>
                  <a:cxn ang="0">
                    <a:pos x="10" y="18"/>
                  </a:cxn>
                  <a:cxn ang="0">
                    <a:pos x="10" y="16"/>
                  </a:cxn>
                  <a:cxn ang="0">
                    <a:pos x="10" y="12"/>
                  </a:cxn>
                  <a:cxn ang="0">
                    <a:pos x="10" y="12"/>
                  </a:cxn>
                  <a:cxn ang="0">
                    <a:pos x="6" y="0"/>
                  </a:cxn>
                  <a:cxn ang="0">
                    <a:pos x="6" y="0"/>
                  </a:cxn>
                  <a:cxn ang="0">
                    <a:pos x="2" y="2"/>
                  </a:cxn>
                  <a:cxn ang="0">
                    <a:pos x="0" y="6"/>
                  </a:cxn>
                  <a:cxn ang="0">
                    <a:pos x="0" y="6"/>
                  </a:cxn>
                  <a:cxn ang="0">
                    <a:pos x="2" y="12"/>
                  </a:cxn>
                  <a:cxn ang="0">
                    <a:pos x="2" y="12"/>
                  </a:cxn>
                  <a:cxn ang="0">
                    <a:pos x="6" y="20"/>
                  </a:cxn>
                  <a:cxn ang="0">
                    <a:pos x="6" y="20"/>
                  </a:cxn>
                </a:cxnLst>
                <a:rect l="0" t="0" r="r" b="b"/>
                <a:pathLst>
                  <a:path w="10" h="24">
                    <a:moveTo>
                      <a:pt x="6" y="20"/>
                    </a:moveTo>
                    <a:lnTo>
                      <a:pt x="6" y="20"/>
                    </a:lnTo>
                    <a:lnTo>
                      <a:pt x="6" y="24"/>
                    </a:lnTo>
                    <a:lnTo>
                      <a:pt x="6" y="24"/>
                    </a:lnTo>
                    <a:lnTo>
                      <a:pt x="10" y="18"/>
                    </a:lnTo>
                    <a:lnTo>
                      <a:pt x="10" y="18"/>
                    </a:lnTo>
                    <a:lnTo>
                      <a:pt x="10" y="16"/>
                    </a:lnTo>
                    <a:lnTo>
                      <a:pt x="10" y="12"/>
                    </a:lnTo>
                    <a:lnTo>
                      <a:pt x="10" y="12"/>
                    </a:lnTo>
                    <a:lnTo>
                      <a:pt x="6" y="0"/>
                    </a:lnTo>
                    <a:lnTo>
                      <a:pt x="6" y="0"/>
                    </a:lnTo>
                    <a:lnTo>
                      <a:pt x="2" y="2"/>
                    </a:lnTo>
                    <a:lnTo>
                      <a:pt x="0" y="6"/>
                    </a:lnTo>
                    <a:lnTo>
                      <a:pt x="0" y="6"/>
                    </a:lnTo>
                    <a:lnTo>
                      <a:pt x="2" y="12"/>
                    </a:lnTo>
                    <a:lnTo>
                      <a:pt x="2" y="12"/>
                    </a:lnTo>
                    <a:lnTo>
                      <a:pt x="6" y="20"/>
                    </a:lnTo>
                    <a:lnTo>
                      <a:pt x="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2" name="Freeform 398"/>
              <p:cNvSpPr/>
              <p:nvPr/>
            </p:nvSpPr>
            <p:spPr bwMode="auto">
              <a:xfrm>
                <a:off x="2679" y="673"/>
                <a:ext cx="12" cy="28"/>
              </a:xfrm>
              <a:custGeom>
                <a:avLst/>
                <a:gdLst/>
                <a:ahLst/>
                <a:cxnLst>
                  <a:cxn ang="0">
                    <a:pos x="2" y="14"/>
                  </a:cxn>
                  <a:cxn ang="0">
                    <a:pos x="2" y="14"/>
                  </a:cxn>
                  <a:cxn ang="0">
                    <a:pos x="8" y="28"/>
                  </a:cxn>
                  <a:cxn ang="0">
                    <a:pos x="8" y="28"/>
                  </a:cxn>
                  <a:cxn ang="0">
                    <a:pos x="12" y="20"/>
                  </a:cxn>
                  <a:cxn ang="0">
                    <a:pos x="12" y="20"/>
                  </a:cxn>
                  <a:cxn ang="0">
                    <a:pos x="12" y="18"/>
                  </a:cxn>
                  <a:cxn ang="0">
                    <a:pos x="10" y="16"/>
                  </a:cxn>
                  <a:cxn ang="0">
                    <a:pos x="10" y="16"/>
                  </a:cxn>
                  <a:cxn ang="0">
                    <a:pos x="4" y="0"/>
                  </a:cxn>
                  <a:cxn ang="0">
                    <a:pos x="4" y="0"/>
                  </a:cxn>
                  <a:cxn ang="0">
                    <a:pos x="0" y="4"/>
                  </a:cxn>
                  <a:cxn ang="0">
                    <a:pos x="0" y="8"/>
                  </a:cxn>
                  <a:cxn ang="0">
                    <a:pos x="0" y="8"/>
                  </a:cxn>
                  <a:cxn ang="0">
                    <a:pos x="2" y="14"/>
                  </a:cxn>
                  <a:cxn ang="0">
                    <a:pos x="2" y="14"/>
                  </a:cxn>
                </a:cxnLst>
                <a:rect l="0" t="0" r="r" b="b"/>
                <a:pathLst>
                  <a:path w="12" h="28">
                    <a:moveTo>
                      <a:pt x="2" y="14"/>
                    </a:moveTo>
                    <a:lnTo>
                      <a:pt x="2" y="14"/>
                    </a:lnTo>
                    <a:lnTo>
                      <a:pt x="8" y="28"/>
                    </a:lnTo>
                    <a:lnTo>
                      <a:pt x="8" y="28"/>
                    </a:lnTo>
                    <a:lnTo>
                      <a:pt x="12" y="20"/>
                    </a:lnTo>
                    <a:lnTo>
                      <a:pt x="12" y="20"/>
                    </a:lnTo>
                    <a:lnTo>
                      <a:pt x="12" y="18"/>
                    </a:lnTo>
                    <a:lnTo>
                      <a:pt x="10" y="16"/>
                    </a:lnTo>
                    <a:lnTo>
                      <a:pt x="10" y="16"/>
                    </a:lnTo>
                    <a:lnTo>
                      <a:pt x="4" y="0"/>
                    </a:lnTo>
                    <a:lnTo>
                      <a:pt x="4" y="0"/>
                    </a:lnTo>
                    <a:lnTo>
                      <a:pt x="0" y="4"/>
                    </a:lnTo>
                    <a:lnTo>
                      <a:pt x="0" y="8"/>
                    </a:lnTo>
                    <a:lnTo>
                      <a:pt x="0" y="8"/>
                    </a:lnTo>
                    <a:lnTo>
                      <a:pt x="2" y="14"/>
                    </a:lnTo>
                    <a:lnTo>
                      <a:pt x="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3" name="Freeform 399"/>
              <p:cNvSpPr/>
              <p:nvPr/>
            </p:nvSpPr>
            <p:spPr bwMode="auto">
              <a:xfrm>
                <a:off x="2675" y="683"/>
                <a:ext cx="10" cy="28"/>
              </a:xfrm>
              <a:custGeom>
                <a:avLst/>
                <a:gdLst/>
                <a:ahLst/>
                <a:cxnLst>
                  <a:cxn ang="0">
                    <a:pos x="8" y="28"/>
                  </a:cxn>
                  <a:cxn ang="0">
                    <a:pos x="8" y="28"/>
                  </a:cxn>
                  <a:cxn ang="0">
                    <a:pos x="10" y="22"/>
                  </a:cxn>
                  <a:cxn ang="0">
                    <a:pos x="10" y="22"/>
                  </a:cxn>
                  <a:cxn ang="0">
                    <a:pos x="8" y="16"/>
                  </a:cxn>
                  <a:cxn ang="0">
                    <a:pos x="8" y="16"/>
                  </a:cxn>
                  <a:cxn ang="0">
                    <a:pos x="2" y="0"/>
                  </a:cxn>
                  <a:cxn ang="0">
                    <a:pos x="2" y="0"/>
                  </a:cxn>
                  <a:cxn ang="0">
                    <a:pos x="0" y="8"/>
                  </a:cxn>
                  <a:cxn ang="0">
                    <a:pos x="0" y="16"/>
                  </a:cxn>
                  <a:cxn ang="0">
                    <a:pos x="2" y="22"/>
                  </a:cxn>
                  <a:cxn ang="0">
                    <a:pos x="8" y="28"/>
                  </a:cxn>
                  <a:cxn ang="0">
                    <a:pos x="8" y="28"/>
                  </a:cxn>
                </a:cxnLst>
                <a:rect l="0" t="0" r="r" b="b"/>
                <a:pathLst>
                  <a:path w="10" h="28">
                    <a:moveTo>
                      <a:pt x="8" y="28"/>
                    </a:moveTo>
                    <a:lnTo>
                      <a:pt x="8" y="28"/>
                    </a:lnTo>
                    <a:lnTo>
                      <a:pt x="10" y="22"/>
                    </a:lnTo>
                    <a:lnTo>
                      <a:pt x="10" y="22"/>
                    </a:lnTo>
                    <a:lnTo>
                      <a:pt x="8" y="16"/>
                    </a:lnTo>
                    <a:lnTo>
                      <a:pt x="8" y="16"/>
                    </a:lnTo>
                    <a:lnTo>
                      <a:pt x="2" y="0"/>
                    </a:lnTo>
                    <a:lnTo>
                      <a:pt x="2" y="0"/>
                    </a:lnTo>
                    <a:lnTo>
                      <a:pt x="0" y="8"/>
                    </a:lnTo>
                    <a:lnTo>
                      <a:pt x="0" y="16"/>
                    </a:lnTo>
                    <a:lnTo>
                      <a:pt x="2" y="22"/>
                    </a:lnTo>
                    <a:lnTo>
                      <a:pt x="8" y="28"/>
                    </a:lnTo>
                    <a:lnTo>
                      <a:pt x="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4" name="Freeform 400"/>
              <p:cNvSpPr/>
              <p:nvPr/>
            </p:nvSpPr>
            <p:spPr bwMode="auto">
              <a:xfrm>
                <a:off x="2699" y="657"/>
                <a:ext cx="12" cy="18"/>
              </a:xfrm>
              <a:custGeom>
                <a:avLst/>
                <a:gdLst/>
                <a:ahLst/>
                <a:cxnLst>
                  <a:cxn ang="0">
                    <a:pos x="10" y="14"/>
                  </a:cxn>
                  <a:cxn ang="0">
                    <a:pos x="10" y="14"/>
                  </a:cxn>
                  <a:cxn ang="0">
                    <a:pos x="12" y="12"/>
                  </a:cxn>
                  <a:cxn ang="0">
                    <a:pos x="12" y="12"/>
                  </a:cxn>
                  <a:cxn ang="0">
                    <a:pos x="10" y="8"/>
                  </a:cxn>
                  <a:cxn ang="0">
                    <a:pos x="10" y="8"/>
                  </a:cxn>
                  <a:cxn ang="0">
                    <a:pos x="8" y="0"/>
                  </a:cxn>
                  <a:cxn ang="0">
                    <a:pos x="8" y="0"/>
                  </a:cxn>
                  <a:cxn ang="0">
                    <a:pos x="0" y="18"/>
                  </a:cxn>
                  <a:cxn ang="0">
                    <a:pos x="0" y="18"/>
                  </a:cxn>
                  <a:cxn ang="0">
                    <a:pos x="10" y="14"/>
                  </a:cxn>
                  <a:cxn ang="0">
                    <a:pos x="10" y="14"/>
                  </a:cxn>
                </a:cxnLst>
                <a:rect l="0" t="0" r="r" b="b"/>
                <a:pathLst>
                  <a:path w="12" h="18">
                    <a:moveTo>
                      <a:pt x="10" y="14"/>
                    </a:moveTo>
                    <a:lnTo>
                      <a:pt x="10" y="14"/>
                    </a:lnTo>
                    <a:lnTo>
                      <a:pt x="12" y="12"/>
                    </a:lnTo>
                    <a:lnTo>
                      <a:pt x="12" y="12"/>
                    </a:lnTo>
                    <a:lnTo>
                      <a:pt x="10" y="8"/>
                    </a:lnTo>
                    <a:lnTo>
                      <a:pt x="10" y="8"/>
                    </a:lnTo>
                    <a:lnTo>
                      <a:pt x="8" y="0"/>
                    </a:lnTo>
                    <a:lnTo>
                      <a:pt x="8" y="0"/>
                    </a:lnTo>
                    <a:lnTo>
                      <a:pt x="0" y="18"/>
                    </a:lnTo>
                    <a:lnTo>
                      <a:pt x="0" y="18"/>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5" name="Freeform 401"/>
              <p:cNvSpPr/>
              <p:nvPr/>
            </p:nvSpPr>
            <p:spPr bwMode="auto">
              <a:xfrm>
                <a:off x="2695" y="673"/>
                <a:ext cx="18" cy="16"/>
              </a:xfrm>
              <a:custGeom>
                <a:avLst/>
                <a:gdLst/>
                <a:ahLst/>
                <a:cxnLst>
                  <a:cxn ang="0">
                    <a:pos x="2" y="10"/>
                  </a:cxn>
                  <a:cxn ang="0">
                    <a:pos x="2" y="10"/>
                  </a:cxn>
                  <a:cxn ang="0">
                    <a:pos x="0" y="16"/>
                  </a:cxn>
                  <a:cxn ang="0">
                    <a:pos x="0" y="16"/>
                  </a:cxn>
                  <a:cxn ang="0">
                    <a:pos x="4" y="14"/>
                  </a:cxn>
                  <a:cxn ang="0">
                    <a:pos x="4" y="14"/>
                  </a:cxn>
                  <a:cxn ang="0">
                    <a:pos x="12" y="10"/>
                  </a:cxn>
                  <a:cxn ang="0">
                    <a:pos x="12" y="10"/>
                  </a:cxn>
                  <a:cxn ang="0">
                    <a:pos x="18" y="8"/>
                  </a:cxn>
                  <a:cxn ang="0">
                    <a:pos x="18" y="8"/>
                  </a:cxn>
                  <a:cxn ang="0">
                    <a:pos x="18" y="4"/>
                  </a:cxn>
                  <a:cxn ang="0">
                    <a:pos x="16" y="0"/>
                  </a:cxn>
                  <a:cxn ang="0">
                    <a:pos x="16" y="0"/>
                  </a:cxn>
                  <a:cxn ang="0">
                    <a:pos x="4" y="6"/>
                  </a:cxn>
                  <a:cxn ang="0">
                    <a:pos x="4" y="6"/>
                  </a:cxn>
                  <a:cxn ang="0">
                    <a:pos x="4" y="8"/>
                  </a:cxn>
                  <a:cxn ang="0">
                    <a:pos x="2" y="10"/>
                  </a:cxn>
                  <a:cxn ang="0">
                    <a:pos x="2" y="10"/>
                  </a:cxn>
                </a:cxnLst>
                <a:rect l="0" t="0" r="r" b="b"/>
                <a:pathLst>
                  <a:path w="18" h="16">
                    <a:moveTo>
                      <a:pt x="2" y="10"/>
                    </a:moveTo>
                    <a:lnTo>
                      <a:pt x="2" y="10"/>
                    </a:lnTo>
                    <a:lnTo>
                      <a:pt x="0" y="16"/>
                    </a:lnTo>
                    <a:lnTo>
                      <a:pt x="0" y="16"/>
                    </a:lnTo>
                    <a:lnTo>
                      <a:pt x="4" y="14"/>
                    </a:lnTo>
                    <a:lnTo>
                      <a:pt x="4" y="14"/>
                    </a:lnTo>
                    <a:lnTo>
                      <a:pt x="12" y="10"/>
                    </a:lnTo>
                    <a:lnTo>
                      <a:pt x="12" y="10"/>
                    </a:lnTo>
                    <a:lnTo>
                      <a:pt x="18" y="8"/>
                    </a:lnTo>
                    <a:lnTo>
                      <a:pt x="18" y="8"/>
                    </a:lnTo>
                    <a:lnTo>
                      <a:pt x="18" y="4"/>
                    </a:lnTo>
                    <a:lnTo>
                      <a:pt x="16" y="0"/>
                    </a:lnTo>
                    <a:lnTo>
                      <a:pt x="16" y="0"/>
                    </a:lnTo>
                    <a:lnTo>
                      <a:pt x="4" y="6"/>
                    </a:lnTo>
                    <a:lnTo>
                      <a:pt x="4" y="6"/>
                    </a:lnTo>
                    <a:lnTo>
                      <a:pt x="4" y="8"/>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6" name="Freeform 402"/>
              <p:cNvSpPr/>
              <p:nvPr/>
            </p:nvSpPr>
            <p:spPr bwMode="auto">
              <a:xfrm>
                <a:off x="2691" y="683"/>
                <a:ext cx="22" cy="20"/>
              </a:xfrm>
              <a:custGeom>
                <a:avLst/>
                <a:gdLst/>
                <a:ahLst/>
                <a:cxnLst>
                  <a:cxn ang="0">
                    <a:pos x="6" y="8"/>
                  </a:cxn>
                  <a:cxn ang="0">
                    <a:pos x="6" y="8"/>
                  </a:cxn>
                  <a:cxn ang="0">
                    <a:pos x="4" y="10"/>
                  </a:cxn>
                  <a:cxn ang="0">
                    <a:pos x="2" y="12"/>
                  </a:cxn>
                  <a:cxn ang="0">
                    <a:pos x="2" y="12"/>
                  </a:cxn>
                  <a:cxn ang="0">
                    <a:pos x="0" y="20"/>
                  </a:cxn>
                  <a:cxn ang="0">
                    <a:pos x="0" y="20"/>
                  </a:cxn>
                  <a:cxn ang="0">
                    <a:pos x="14" y="12"/>
                  </a:cxn>
                  <a:cxn ang="0">
                    <a:pos x="14" y="12"/>
                  </a:cxn>
                  <a:cxn ang="0">
                    <a:pos x="20" y="10"/>
                  </a:cxn>
                  <a:cxn ang="0">
                    <a:pos x="20" y="10"/>
                  </a:cxn>
                  <a:cxn ang="0">
                    <a:pos x="22" y="6"/>
                  </a:cxn>
                  <a:cxn ang="0">
                    <a:pos x="22" y="0"/>
                  </a:cxn>
                  <a:cxn ang="0">
                    <a:pos x="22" y="0"/>
                  </a:cxn>
                  <a:cxn ang="0">
                    <a:pos x="6" y="8"/>
                  </a:cxn>
                  <a:cxn ang="0">
                    <a:pos x="6" y="8"/>
                  </a:cxn>
                </a:cxnLst>
                <a:rect l="0" t="0" r="r" b="b"/>
                <a:pathLst>
                  <a:path w="22" h="20">
                    <a:moveTo>
                      <a:pt x="6" y="8"/>
                    </a:moveTo>
                    <a:lnTo>
                      <a:pt x="6" y="8"/>
                    </a:lnTo>
                    <a:lnTo>
                      <a:pt x="4" y="10"/>
                    </a:lnTo>
                    <a:lnTo>
                      <a:pt x="2" y="12"/>
                    </a:lnTo>
                    <a:lnTo>
                      <a:pt x="2" y="12"/>
                    </a:lnTo>
                    <a:lnTo>
                      <a:pt x="0" y="20"/>
                    </a:lnTo>
                    <a:lnTo>
                      <a:pt x="0" y="20"/>
                    </a:lnTo>
                    <a:lnTo>
                      <a:pt x="14" y="12"/>
                    </a:lnTo>
                    <a:lnTo>
                      <a:pt x="14" y="12"/>
                    </a:lnTo>
                    <a:lnTo>
                      <a:pt x="20" y="10"/>
                    </a:lnTo>
                    <a:lnTo>
                      <a:pt x="20" y="10"/>
                    </a:lnTo>
                    <a:lnTo>
                      <a:pt x="22" y="6"/>
                    </a:lnTo>
                    <a:lnTo>
                      <a:pt x="22" y="0"/>
                    </a:lnTo>
                    <a:lnTo>
                      <a:pt x="22" y="0"/>
                    </a:lnTo>
                    <a:lnTo>
                      <a:pt x="6" y="8"/>
                    </a:lnTo>
                    <a:lnTo>
                      <a:pt x="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7" name="Freeform 403"/>
              <p:cNvSpPr/>
              <p:nvPr/>
            </p:nvSpPr>
            <p:spPr bwMode="auto">
              <a:xfrm>
                <a:off x="2687" y="695"/>
                <a:ext cx="24" cy="18"/>
              </a:xfrm>
              <a:custGeom>
                <a:avLst/>
                <a:gdLst/>
                <a:ahLst/>
                <a:cxnLst>
                  <a:cxn ang="0">
                    <a:pos x="8" y="8"/>
                  </a:cxn>
                  <a:cxn ang="0">
                    <a:pos x="8" y="8"/>
                  </a:cxn>
                  <a:cxn ang="0">
                    <a:pos x="4" y="10"/>
                  </a:cxn>
                  <a:cxn ang="0">
                    <a:pos x="4" y="10"/>
                  </a:cxn>
                  <a:cxn ang="0">
                    <a:pos x="0" y="18"/>
                  </a:cxn>
                  <a:cxn ang="0">
                    <a:pos x="0" y="18"/>
                  </a:cxn>
                  <a:cxn ang="0">
                    <a:pos x="8" y="18"/>
                  </a:cxn>
                  <a:cxn ang="0">
                    <a:pos x="16" y="14"/>
                  </a:cxn>
                  <a:cxn ang="0">
                    <a:pos x="20" y="8"/>
                  </a:cxn>
                  <a:cxn ang="0">
                    <a:pos x="24" y="0"/>
                  </a:cxn>
                  <a:cxn ang="0">
                    <a:pos x="24" y="0"/>
                  </a:cxn>
                  <a:cxn ang="0">
                    <a:pos x="8" y="8"/>
                  </a:cxn>
                  <a:cxn ang="0">
                    <a:pos x="8" y="8"/>
                  </a:cxn>
                </a:cxnLst>
                <a:rect l="0" t="0" r="r" b="b"/>
                <a:pathLst>
                  <a:path w="24" h="18">
                    <a:moveTo>
                      <a:pt x="8" y="8"/>
                    </a:moveTo>
                    <a:lnTo>
                      <a:pt x="8" y="8"/>
                    </a:lnTo>
                    <a:lnTo>
                      <a:pt x="4" y="10"/>
                    </a:lnTo>
                    <a:lnTo>
                      <a:pt x="4" y="10"/>
                    </a:lnTo>
                    <a:lnTo>
                      <a:pt x="0" y="18"/>
                    </a:lnTo>
                    <a:lnTo>
                      <a:pt x="0" y="18"/>
                    </a:lnTo>
                    <a:lnTo>
                      <a:pt x="8" y="18"/>
                    </a:lnTo>
                    <a:lnTo>
                      <a:pt x="16" y="14"/>
                    </a:lnTo>
                    <a:lnTo>
                      <a:pt x="20" y="8"/>
                    </a:lnTo>
                    <a:lnTo>
                      <a:pt x="24" y="0"/>
                    </a:lnTo>
                    <a:lnTo>
                      <a:pt x="24" y="0"/>
                    </a:lnTo>
                    <a:lnTo>
                      <a:pt x="8" y="8"/>
                    </a:lnTo>
                    <a:lnTo>
                      <a:pt x="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8" name="Freeform 404"/>
              <p:cNvSpPr/>
              <p:nvPr/>
            </p:nvSpPr>
            <p:spPr bwMode="auto">
              <a:xfrm>
                <a:off x="2437" y="481"/>
                <a:ext cx="16" cy="24"/>
              </a:xfrm>
              <a:custGeom>
                <a:avLst/>
                <a:gdLst/>
                <a:ahLst/>
                <a:cxnLst>
                  <a:cxn ang="0">
                    <a:pos x="0" y="10"/>
                  </a:cxn>
                  <a:cxn ang="0">
                    <a:pos x="0" y="10"/>
                  </a:cxn>
                  <a:cxn ang="0">
                    <a:pos x="0" y="10"/>
                  </a:cxn>
                  <a:cxn ang="0">
                    <a:pos x="0" y="10"/>
                  </a:cxn>
                  <a:cxn ang="0">
                    <a:pos x="4" y="24"/>
                  </a:cxn>
                  <a:cxn ang="0">
                    <a:pos x="4" y="24"/>
                  </a:cxn>
                  <a:cxn ang="0">
                    <a:pos x="16" y="0"/>
                  </a:cxn>
                  <a:cxn ang="0">
                    <a:pos x="16" y="0"/>
                  </a:cxn>
                  <a:cxn ang="0">
                    <a:pos x="10" y="2"/>
                  </a:cxn>
                  <a:cxn ang="0">
                    <a:pos x="6" y="6"/>
                  </a:cxn>
                  <a:cxn ang="0">
                    <a:pos x="6" y="6"/>
                  </a:cxn>
                  <a:cxn ang="0">
                    <a:pos x="0" y="10"/>
                  </a:cxn>
                  <a:cxn ang="0">
                    <a:pos x="0" y="10"/>
                  </a:cxn>
                </a:cxnLst>
                <a:rect l="0" t="0" r="r" b="b"/>
                <a:pathLst>
                  <a:path w="16" h="24">
                    <a:moveTo>
                      <a:pt x="0" y="10"/>
                    </a:moveTo>
                    <a:lnTo>
                      <a:pt x="0" y="10"/>
                    </a:lnTo>
                    <a:lnTo>
                      <a:pt x="0" y="10"/>
                    </a:lnTo>
                    <a:lnTo>
                      <a:pt x="0" y="10"/>
                    </a:lnTo>
                    <a:lnTo>
                      <a:pt x="4" y="24"/>
                    </a:lnTo>
                    <a:lnTo>
                      <a:pt x="4" y="24"/>
                    </a:lnTo>
                    <a:lnTo>
                      <a:pt x="16" y="0"/>
                    </a:lnTo>
                    <a:lnTo>
                      <a:pt x="16" y="0"/>
                    </a:lnTo>
                    <a:lnTo>
                      <a:pt x="10" y="2"/>
                    </a:lnTo>
                    <a:lnTo>
                      <a:pt x="6" y="6"/>
                    </a:lnTo>
                    <a:lnTo>
                      <a:pt x="6" y="6"/>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9" name="Freeform 405"/>
              <p:cNvSpPr/>
              <p:nvPr/>
            </p:nvSpPr>
            <p:spPr bwMode="auto">
              <a:xfrm>
                <a:off x="2425" y="491"/>
                <a:ext cx="14" cy="30"/>
              </a:xfrm>
              <a:custGeom>
                <a:avLst/>
                <a:gdLst/>
                <a:ahLst/>
                <a:cxnLst>
                  <a:cxn ang="0">
                    <a:pos x="8" y="0"/>
                  </a:cxn>
                  <a:cxn ang="0">
                    <a:pos x="8" y="0"/>
                  </a:cxn>
                  <a:cxn ang="0">
                    <a:pos x="4" y="4"/>
                  </a:cxn>
                  <a:cxn ang="0">
                    <a:pos x="0" y="8"/>
                  </a:cxn>
                  <a:cxn ang="0">
                    <a:pos x="0" y="8"/>
                  </a:cxn>
                  <a:cxn ang="0">
                    <a:pos x="4" y="14"/>
                  </a:cxn>
                  <a:cxn ang="0">
                    <a:pos x="4" y="14"/>
                  </a:cxn>
                  <a:cxn ang="0">
                    <a:pos x="6" y="26"/>
                  </a:cxn>
                  <a:cxn ang="0">
                    <a:pos x="6" y="26"/>
                  </a:cxn>
                  <a:cxn ang="0">
                    <a:pos x="8" y="30"/>
                  </a:cxn>
                  <a:cxn ang="0">
                    <a:pos x="8" y="30"/>
                  </a:cxn>
                  <a:cxn ang="0">
                    <a:pos x="12" y="24"/>
                  </a:cxn>
                  <a:cxn ang="0">
                    <a:pos x="12" y="24"/>
                  </a:cxn>
                  <a:cxn ang="0">
                    <a:pos x="14" y="20"/>
                  </a:cxn>
                  <a:cxn ang="0">
                    <a:pos x="14" y="18"/>
                  </a:cxn>
                  <a:cxn ang="0">
                    <a:pos x="14" y="18"/>
                  </a:cxn>
                  <a:cxn ang="0">
                    <a:pos x="8" y="0"/>
                  </a:cxn>
                  <a:cxn ang="0">
                    <a:pos x="8" y="0"/>
                  </a:cxn>
                </a:cxnLst>
                <a:rect l="0" t="0" r="r" b="b"/>
                <a:pathLst>
                  <a:path w="14" h="30">
                    <a:moveTo>
                      <a:pt x="8" y="0"/>
                    </a:moveTo>
                    <a:lnTo>
                      <a:pt x="8" y="0"/>
                    </a:lnTo>
                    <a:lnTo>
                      <a:pt x="4" y="4"/>
                    </a:lnTo>
                    <a:lnTo>
                      <a:pt x="0" y="8"/>
                    </a:lnTo>
                    <a:lnTo>
                      <a:pt x="0" y="8"/>
                    </a:lnTo>
                    <a:lnTo>
                      <a:pt x="4" y="14"/>
                    </a:lnTo>
                    <a:lnTo>
                      <a:pt x="4" y="14"/>
                    </a:lnTo>
                    <a:lnTo>
                      <a:pt x="6" y="26"/>
                    </a:lnTo>
                    <a:lnTo>
                      <a:pt x="6" y="26"/>
                    </a:lnTo>
                    <a:lnTo>
                      <a:pt x="8" y="30"/>
                    </a:lnTo>
                    <a:lnTo>
                      <a:pt x="8" y="30"/>
                    </a:lnTo>
                    <a:lnTo>
                      <a:pt x="12" y="24"/>
                    </a:lnTo>
                    <a:lnTo>
                      <a:pt x="12" y="24"/>
                    </a:lnTo>
                    <a:lnTo>
                      <a:pt x="14" y="20"/>
                    </a:lnTo>
                    <a:lnTo>
                      <a:pt x="14" y="18"/>
                    </a:lnTo>
                    <a:lnTo>
                      <a:pt x="14" y="1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30" name="Freeform 406"/>
              <p:cNvSpPr/>
              <p:nvPr/>
            </p:nvSpPr>
            <p:spPr bwMode="auto">
              <a:xfrm>
                <a:off x="2417" y="501"/>
                <a:ext cx="14" cy="36"/>
              </a:xfrm>
              <a:custGeom>
                <a:avLst/>
                <a:gdLst/>
                <a:ahLst/>
                <a:cxnLst>
                  <a:cxn ang="0">
                    <a:pos x="0" y="10"/>
                  </a:cxn>
                  <a:cxn ang="0">
                    <a:pos x="0" y="10"/>
                  </a:cxn>
                  <a:cxn ang="0">
                    <a:pos x="2" y="20"/>
                  </a:cxn>
                  <a:cxn ang="0">
                    <a:pos x="2" y="20"/>
                  </a:cxn>
                  <a:cxn ang="0">
                    <a:pos x="8" y="36"/>
                  </a:cxn>
                  <a:cxn ang="0">
                    <a:pos x="8" y="36"/>
                  </a:cxn>
                  <a:cxn ang="0">
                    <a:pos x="14" y="26"/>
                  </a:cxn>
                  <a:cxn ang="0">
                    <a:pos x="14" y="26"/>
                  </a:cxn>
                  <a:cxn ang="0">
                    <a:pos x="14" y="24"/>
                  </a:cxn>
                  <a:cxn ang="0">
                    <a:pos x="12" y="20"/>
                  </a:cxn>
                  <a:cxn ang="0">
                    <a:pos x="12" y="20"/>
                  </a:cxn>
                  <a:cxn ang="0">
                    <a:pos x="6" y="0"/>
                  </a:cxn>
                  <a:cxn ang="0">
                    <a:pos x="6" y="0"/>
                  </a:cxn>
                  <a:cxn ang="0">
                    <a:pos x="2" y="4"/>
                  </a:cxn>
                  <a:cxn ang="0">
                    <a:pos x="0" y="8"/>
                  </a:cxn>
                  <a:cxn ang="0">
                    <a:pos x="0" y="10"/>
                  </a:cxn>
                  <a:cxn ang="0">
                    <a:pos x="0" y="10"/>
                  </a:cxn>
                </a:cxnLst>
                <a:rect l="0" t="0" r="r" b="b"/>
                <a:pathLst>
                  <a:path w="14" h="36">
                    <a:moveTo>
                      <a:pt x="0" y="10"/>
                    </a:moveTo>
                    <a:lnTo>
                      <a:pt x="0" y="10"/>
                    </a:lnTo>
                    <a:lnTo>
                      <a:pt x="2" y="20"/>
                    </a:lnTo>
                    <a:lnTo>
                      <a:pt x="2" y="20"/>
                    </a:lnTo>
                    <a:lnTo>
                      <a:pt x="8" y="36"/>
                    </a:lnTo>
                    <a:lnTo>
                      <a:pt x="8" y="36"/>
                    </a:lnTo>
                    <a:lnTo>
                      <a:pt x="14" y="26"/>
                    </a:lnTo>
                    <a:lnTo>
                      <a:pt x="14" y="26"/>
                    </a:lnTo>
                    <a:lnTo>
                      <a:pt x="14" y="24"/>
                    </a:lnTo>
                    <a:lnTo>
                      <a:pt x="12" y="20"/>
                    </a:lnTo>
                    <a:lnTo>
                      <a:pt x="12" y="20"/>
                    </a:lnTo>
                    <a:lnTo>
                      <a:pt x="6" y="0"/>
                    </a:lnTo>
                    <a:lnTo>
                      <a:pt x="6" y="0"/>
                    </a:lnTo>
                    <a:lnTo>
                      <a:pt x="2" y="4"/>
                    </a:lnTo>
                    <a:lnTo>
                      <a:pt x="0" y="8"/>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586" name="Freeform 408"/>
            <p:cNvSpPr/>
            <p:nvPr/>
          </p:nvSpPr>
          <p:spPr bwMode="auto">
            <a:xfrm>
              <a:off x="3827463" y="814388"/>
              <a:ext cx="19050" cy="60325"/>
            </a:xfrm>
            <a:custGeom>
              <a:avLst/>
              <a:gdLst/>
              <a:ahLst/>
              <a:cxnLst>
                <a:cxn ang="0">
                  <a:pos x="12" y="28"/>
                </a:cxn>
                <a:cxn ang="0">
                  <a:pos x="12" y="28"/>
                </a:cxn>
                <a:cxn ang="0">
                  <a:pos x="12" y="26"/>
                </a:cxn>
                <a:cxn ang="0">
                  <a:pos x="10" y="22"/>
                </a:cxn>
                <a:cxn ang="0">
                  <a:pos x="10" y="22"/>
                </a:cxn>
                <a:cxn ang="0">
                  <a:pos x="2" y="0"/>
                </a:cxn>
                <a:cxn ang="0">
                  <a:pos x="2" y="0"/>
                </a:cxn>
                <a:cxn ang="0">
                  <a:pos x="0" y="10"/>
                </a:cxn>
                <a:cxn ang="0">
                  <a:pos x="0" y="20"/>
                </a:cxn>
                <a:cxn ang="0">
                  <a:pos x="2" y="30"/>
                </a:cxn>
                <a:cxn ang="0">
                  <a:pos x="8" y="38"/>
                </a:cxn>
                <a:cxn ang="0">
                  <a:pos x="8" y="38"/>
                </a:cxn>
                <a:cxn ang="0">
                  <a:pos x="12" y="28"/>
                </a:cxn>
                <a:cxn ang="0">
                  <a:pos x="12" y="28"/>
                </a:cxn>
              </a:cxnLst>
              <a:rect l="0" t="0" r="r" b="b"/>
              <a:pathLst>
                <a:path w="12" h="38">
                  <a:moveTo>
                    <a:pt x="12" y="28"/>
                  </a:moveTo>
                  <a:lnTo>
                    <a:pt x="12" y="28"/>
                  </a:lnTo>
                  <a:lnTo>
                    <a:pt x="12" y="26"/>
                  </a:lnTo>
                  <a:lnTo>
                    <a:pt x="10" y="22"/>
                  </a:lnTo>
                  <a:lnTo>
                    <a:pt x="10" y="22"/>
                  </a:lnTo>
                  <a:lnTo>
                    <a:pt x="2" y="0"/>
                  </a:lnTo>
                  <a:lnTo>
                    <a:pt x="2" y="0"/>
                  </a:lnTo>
                  <a:lnTo>
                    <a:pt x="0" y="10"/>
                  </a:lnTo>
                  <a:lnTo>
                    <a:pt x="0" y="20"/>
                  </a:lnTo>
                  <a:lnTo>
                    <a:pt x="2" y="30"/>
                  </a:lnTo>
                  <a:lnTo>
                    <a:pt x="8" y="38"/>
                  </a:lnTo>
                  <a:lnTo>
                    <a:pt x="8" y="38"/>
                  </a:lnTo>
                  <a:lnTo>
                    <a:pt x="12" y="28"/>
                  </a:lnTo>
                  <a:lnTo>
                    <a:pt x="1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7" name="Freeform 409"/>
            <p:cNvSpPr/>
            <p:nvPr/>
          </p:nvSpPr>
          <p:spPr bwMode="auto">
            <a:xfrm>
              <a:off x="3881438" y="763588"/>
              <a:ext cx="22225" cy="41275"/>
            </a:xfrm>
            <a:custGeom>
              <a:avLst/>
              <a:gdLst/>
              <a:ahLst/>
              <a:cxnLst>
                <a:cxn ang="0">
                  <a:pos x="0" y="26"/>
                </a:cxn>
                <a:cxn ang="0">
                  <a:pos x="0" y="26"/>
                </a:cxn>
                <a:cxn ang="0">
                  <a:pos x="14" y="20"/>
                </a:cxn>
                <a:cxn ang="0">
                  <a:pos x="14" y="20"/>
                </a:cxn>
                <a:cxn ang="0">
                  <a:pos x="14" y="20"/>
                </a:cxn>
                <a:cxn ang="0">
                  <a:pos x="14" y="20"/>
                </a:cxn>
                <a:cxn ang="0">
                  <a:pos x="14" y="12"/>
                </a:cxn>
                <a:cxn ang="0">
                  <a:pos x="14" y="12"/>
                </a:cxn>
                <a:cxn ang="0">
                  <a:pos x="12" y="6"/>
                </a:cxn>
                <a:cxn ang="0">
                  <a:pos x="10" y="0"/>
                </a:cxn>
                <a:cxn ang="0">
                  <a:pos x="10" y="0"/>
                </a:cxn>
                <a:cxn ang="0">
                  <a:pos x="0" y="26"/>
                </a:cxn>
                <a:cxn ang="0">
                  <a:pos x="0" y="26"/>
                </a:cxn>
              </a:cxnLst>
              <a:rect l="0" t="0" r="r" b="b"/>
              <a:pathLst>
                <a:path w="14" h="26">
                  <a:moveTo>
                    <a:pt x="0" y="26"/>
                  </a:moveTo>
                  <a:lnTo>
                    <a:pt x="0" y="26"/>
                  </a:lnTo>
                  <a:lnTo>
                    <a:pt x="14" y="20"/>
                  </a:lnTo>
                  <a:lnTo>
                    <a:pt x="14" y="20"/>
                  </a:lnTo>
                  <a:lnTo>
                    <a:pt x="14" y="20"/>
                  </a:lnTo>
                  <a:lnTo>
                    <a:pt x="14" y="20"/>
                  </a:lnTo>
                  <a:lnTo>
                    <a:pt x="14" y="12"/>
                  </a:lnTo>
                  <a:lnTo>
                    <a:pt x="14" y="12"/>
                  </a:lnTo>
                  <a:lnTo>
                    <a:pt x="12" y="6"/>
                  </a:lnTo>
                  <a:lnTo>
                    <a:pt x="10" y="0"/>
                  </a:lnTo>
                  <a:lnTo>
                    <a:pt x="10" y="0"/>
                  </a:lnTo>
                  <a:lnTo>
                    <a:pt x="0" y="26"/>
                  </a:lnTo>
                  <a:lnTo>
                    <a:pt x="0"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8" name="Freeform 410"/>
            <p:cNvSpPr/>
            <p:nvPr/>
          </p:nvSpPr>
          <p:spPr bwMode="auto">
            <a:xfrm>
              <a:off x="3871913" y="798513"/>
              <a:ext cx="34925" cy="31750"/>
            </a:xfrm>
            <a:custGeom>
              <a:avLst/>
              <a:gdLst/>
              <a:ahLst/>
              <a:cxnLst>
                <a:cxn ang="0">
                  <a:pos x="4" y="8"/>
                </a:cxn>
                <a:cxn ang="0">
                  <a:pos x="4" y="8"/>
                </a:cxn>
                <a:cxn ang="0">
                  <a:pos x="4" y="10"/>
                </a:cxn>
                <a:cxn ang="0">
                  <a:pos x="2" y="14"/>
                </a:cxn>
                <a:cxn ang="0">
                  <a:pos x="2" y="14"/>
                </a:cxn>
                <a:cxn ang="0">
                  <a:pos x="0" y="20"/>
                </a:cxn>
                <a:cxn ang="0">
                  <a:pos x="0" y="20"/>
                </a:cxn>
                <a:cxn ang="0">
                  <a:pos x="4" y="18"/>
                </a:cxn>
                <a:cxn ang="0">
                  <a:pos x="4" y="18"/>
                </a:cxn>
                <a:cxn ang="0">
                  <a:pos x="14" y="14"/>
                </a:cxn>
                <a:cxn ang="0">
                  <a:pos x="14" y="14"/>
                </a:cxn>
                <a:cxn ang="0">
                  <a:pos x="22" y="12"/>
                </a:cxn>
                <a:cxn ang="0">
                  <a:pos x="22" y="12"/>
                </a:cxn>
                <a:cxn ang="0">
                  <a:pos x="22" y="6"/>
                </a:cxn>
                <a:cxn ang="0">
                  <a:pos x="22" y="0"/>
                </a:cxn>
                <a:cxn ang="0">
                  <a:pos x="22" y="0"/>
                </a:cxn>
                <a:cxn ang="0">
                  <a:pos x="4" y="8"/>
                </a:cxn>
                <a:cxn ang="0">
                  <a:pos x="4" y="8"/>
                </a:cxn>
              </a:cxnLst>
              <a:rect l="0" t="0" r="r" b="b"/>
              <a:pathLst>
                <a:path w="22" h="20">
                  <a:moveTo>
                    <a:pt x="4" y="8"/>
                  </a:moveTo>
                  <a:lnTo>
                    <a:pt x="4" y="8"/>
                  </a:lnTo>
                  <a:lnTo>
                    <a:pt x="4" y="10"/>
                  </a:lnTo>
                  <a:lnTo>
                    <a:pt x="2" y="14"/>
                  </a:lnTo>
                  <a:lnTo>
                    <a:pt x="2" y="14"/>
                  </a:lnTo>
                  <a:lnTo>
                    <a:pt x="0" y="20"/>
                  </a:lnTo>
                  <a:lnTo>
                    <a:pt x="0" y="20"/>
                  </a:lnTo>
                  <a:lnTo>
                    <a:pt x="4" y="18"/>
                  </a:lnTo>
                  <a:lnTo>
                    <a:pt x="4" y="18"/>
                  </a:lnTo>
                  <a:lnTo>
                    <a:pt x="14" y="14"/>
                  </a:lnTo>
                  <a:lnTo>
                    <a:pt x="14" y="14"/>
                  </a:lnTo>
                  <a:lnTo>
                    <a:pt x="22" y="12"/>
                  </a:lnTo>
                  <a:lnTo>
                    <a:pt x="22" y="12"/>
                  </a:lnTo>
                  <a:lnTo>
                    <a:pt x="22" y="6"/>
                  </a:lnTo>
                  <a:lnTo>
                    <a:pt x="22" y="0"/>
                  </a:lnTo>
                  <a:lnTo>
                    <a:pt x="22" y="0"/>
                  </a:lnTo>
                  <a:lnTo>
                    <a:pt x="4" y="8"/>
                  </a:lnTo>
                  <a:lnTo>
                    <a:pt x="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9" name="Freeform 411"/>
            <p:cNvSpPr/>
            <p:nvPr/>
          </p:nvSpPr>
          <p:spPr bwMode="auto">
            <a:xfrm>
              <a:off x="3859213" y="823913"/>
              <a:ext cx="47625" cy="34925"/>
            </a:xfrm>
            <a:custGeom>
              <a:avLst/>
              <a:gdLst/>
              <a:ahLst/>
              <a:cxnLst>
                <a:cxn ang="0">
                  <a:pos x="0" y="22"/>
                </a:cxn>
                <a:cxn ang="0">
                  <a:pos x="0" y="22"/>
                </a:cxn>
                <a:cxn ang="0">
                  <a:pos x="18" y="14"/>
                </a:cxn>
                <a:cxn ang="0">
                  <a:pos x="18" y="14"/>
                </a:cxn>
                <a:cxn ang="0">
                  <a:pos x="26" y="10"/>
                </a:cxn>
                <a:cxn ang="0">
                  <a:pos x="26" y="10"/>
                </a:cxn>
                <a:cxn ang="0">
                  <a:pos x="28" y="8"/>
                </a:cxn>
                <a:cxn ang="0">
                  <a:pos x="30" y="6"/>
                </a:cxn>
                <a:cxn ang="0">
                  <a:pos x="30" y="0"/>
                </a:cxn>
                <a:cxn ang="0">
                  <a:pos x="30" y="0"/>
                </a:cxn>
                <a:cxn ang="0">
                  <a:pos x="10" y="8"/>
                </a:cxn>
                <a:cxn ang="0">
                  <a:pos x="10" y="8"/>
                </a:cxn>
                <a:cxn ang="0">
                  <a:pos x="6" y="8"/>
                </a:cxn>
                <a:cxn ang="0">
                  <a:pos x="4" y="12"/>
                </a:cxn>
                <a:cxn ang="0">
                  <a:pos x="4" y="12"/>
                </a:cxn>
                <a:cxn ang="0">
                  <a:pos x="0" y="22"/>
                </a:cxn>
                <a:cxn ang="0">
                  <a:pos x="0" y="22"/>
                </a:cxn>
              </a:cxnLst>
              <a:rect l="0" t="0" r="r" b="b"/>
              <a:pathLst>
                <a:path w="30" h="22">
                  <a:moveTo>
                    <a:pt x="0" y="22"/>
                  </a:moveTo>
                  <a:lnTo>
                    <a:pt x="0" y="22"/>
                  </a:lnTo>
                  <a:lnTo>
                    <a:pt x="18" y="14"/>
                  </a:lnTo>
                  <a:lnTo>
                    <a:pt x="18" y="14"/>
                  </a:lnTo>
                  <a:lnTo>
                    <a:pt x="26" y="10"/>
                  </a:lnTo>
                  <a:lnTo>
                    <a:pt x="26" y="10"/>
                  </a:lnTo>
                  <a:lnTo>
                    <a:pt x="28" y="8"/>
                  </a:lnTo>
                  <a:lnTo>
                    <a:pt x="30" y="6"/>
                  </a:lnTo>
                  <a:lnTo>
                    <a:pt x="30" y="0"/>
                  </a:lnTo>
                  <a:lnTo>
                    <a:pt x="30" y="0"/>
                  </a:lnTo>
                  <a:lnTo>
                    <a:pt x="10" y="8"/>
                  </a:lnTo>
                  <a:lnTo>
                    <a:pt x="10" y="8"/>
                  </a:lnTo>
                  <a:lnTo>
                    <a:pt x="6" y="8"/>
                  </a:lnTo>
                  <a:lnTo>
                    <a:pt x="4" y="12"/>
                  </a:lnTo>
                  <a:lnTo>
                    <a:pt x="4" y="12"/>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0" name="Freeform 412"/>
            <p:cNvSpPr/>
            <p:nvPr/>
          </p:nvSpPr>
          <p:spPr bwMode="auto">
            <a:xfrm>
              <a:off x="3849688" y="846138"/>
              <a:ext cx="50800" cy="34925"/>
            </a:xfrm>
            <a:custGeom>
              <a:avLst/>
              <a:gdLst/>
              <a:ahLst/>
              <a:cxnLst>
                <a:cxn ang="0">
                  <a:pos x="32" y="0"/>
                </a:cxn>
                <a:cxn ang="0">
                  <a:pos x="32" y="0"/>
                </a:cxn>
                <a:cxn ang="0">
                  <a:pos x="12" y="8"/>
                </a:cxn>
                <a:cxn ang="0">
                  <a:pos x="12" y="8"/>
                </a:cxn>
                <a:cxn ang="0">
                  <a:pos x="8" y="10"/>
                </a:cxn>
                <a:cxn ang="0">
                  <a:pos x="4" y="12"/>
                </a:cxn>
                <a:cxn ang="0">
                  <a:pos x="4" y="12"/>
                </a:cxn>
                <a:cxn ang="0">
                  <a:pos x="0" y="22"/>
                </a:cxn>
                <a:cxn ang="0">
                  <a:pos x="0" y="22"/>
                </a:cxn>
                <a:cxn ang="0">
                  <a:pos x="10" y="20"/>
                </a:cxn>
                <a:cxn ang="0">
                  <a:pos x="20" y="16"/>
                </a:cxn>
                <a:cxn ang="0">
                  <a:pos x="26" y="8"/>
                </a:cxn>
                <a:cxn ang="0">
                  <a:pos x="32" y="0"/>
                </a:cxn>
                <a:cxn ang="0">
                  <a:pos x="32" y="0"/>
                </a:cxn>
              </a:cxnLst>
              <a:rect l="0" t="0" r="r" b="b"/>
              <a:pathLst>
                <a:path w="32" h="22">
                  <a:moveTo>
                    <a:pt x="32" y="0"/>
                  </a:moveTo>
                  <a:lnTo>
                    <a:pt x="32" y="0"/>
                  </a:lnTo>
                  <a:lnTo>
                    <a:pt x="12" y="8"/>
                  </a:lnTo>
                  <a:lnTo>
                    <a:pt x="12" y="8"/>
                  </a:lnTo>
                  <a:lnTo>
                    <a:pt x="8" y="10"/>
                  </a:lnTo>
                  <a:lnTo>
                    <a:pt x="4" y="12"/>
                  </a:lnTo>
                  <a:lnTo>
                    <a:pt x="4" y="12"/>
                  </a:lnTo>
                  <a:lnTo>
                    <a:pt x="0" y="22"/>
                  </a:lnTo>
                  <a:lnTo>
                    <a:pt x="0" y="22"/>
                  </a:lnTo>
                  <a:lnTo>
                    <a:pt x="10" y="20"/>
                  </a:lnTo>
                  <a:lnTo>
                    <a:pt x="20" y="16"/>
                  </a:lnTo>
                  <a:lnTo>
                    <a:pt x="26" y="8"/>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1" name="Freeform 413"/>
            <p:cNvSpPr/>
            <p:nvPr/>
          </p:nvSpPr>
          <p:spPr bwMode="auto">
            <a:xfrm>
              <a:off x="4094163" y="998538"/>
              <a:ext cx="38100" cy="28575"/>
            </a:xfrm>
            <a:custGeom>
              <a:avLst/>
              <a:gdLst/>
              <a:ahLst/>
              <a:cxnLst>
                <a:cxn ang="0">
                  <a:pos x="20" y="6"/>
                </a:cxn>
                <a:cxn ang="0">
                  <a:pos x="20" y="6"/>
                </a:cxn>
                <a:cxn ang="0">
                  <a:pos x="16" y="0"/>
                </a:cxn>
                <a:cxn ang="0">
                  <a:pos x="16" y="0"/>
                </a:cxn>
                <a:cxn ang="0">
                  <a:pos x="14" y="0"/>
                </a:cxn>
                <a:cxn ang="0">
                  <a:pos x="14" y="0"/>
                </a:cxn>
                <a:cxn ang="0">
                  <a:pos x="0" y="4"/>
                </a:cxn>
                <a:cxn ang="0">
                  <a:pos x="0" y="4"/>
                </a:cxn>
                <a:cxn ang="0">
                  <a:pos x="24" y="18"/>
                </a:cxn>
                <a:cxn ang="0">
                  <a:pos x="24" y="18"/>
                </a:cxn>
                <a:cxn ang="0">
                  <a:pos x="22" y="12"/>
                </a:cxn>
                <a:cxn ang="0">
                  <a:pos x="20" y="6"/>
                </a:cxn>
                <a:cxn ang="0">
                  <a:pos x="20" y="6"/>
                </a:cxn>
              </a:cxnLst>
              <a:rect l="0" t="0" r="r" b="b"/>
              <a:pathLst>
                <a:path w="24" h="18">
                  <a:moveTo>
                    <a:pt x="20" y="6"/>
                  </a:moveTo>
                  <a:lnTo>
                    <a:pt x="20" y="6"/>
                  </a:lnTo>
                  <a:lnTo>
                    <a:pt x="16" y="0"/>
                  </a:lnTo>
                  <a:lnTo>
                    <a:pt x="16" y="0"/>
                  </a:lnTo>
                  <a:lnTo>
                    <a:pt x="14" y="0"/>
                  </a:lnTo>
                  <a:lnTo>
                    <a:pt x="14" y="0"/>
                  </a:lnTo>
                  <a:lnTo>
                    <a:pt x="0" y="4"/>
                  </a:lnTo>
                  <a:lnTo>
                    <a:pt x="0" y="4"/>
                  </a:lnTo>
                  <a:lnTo>
                    <a:pt x="24" y="18"/>
                  </a:lnTo>
                  <a:lnTo>
                    <a:pt x="24" y="18"/>
                  </a:lnTo>
                  <a:lnTo>
                    <a:pt x="22" y="12"/>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2" name="Freeform 414"/>
            <p:cNvSpPr/>
            <p:nvPr/>
          </p:nvSpPr>
          <p:spPr bwMode="auto">
            <a:xfrm>
              <a:off x="4065588" y="979488"/>
              <a:ext cx="50800" cy="19050"/>
            </a:xfrm>
            <a:custGeom>
              <a:avLst/>
              <a:gdLst/>
              <a:ahLst/>
              <a:cxnLst>
                <a:cxn ang="0">
                  <a:pos x="26" y="0"/>
                </a:cxn>
                <a:cxn ang="0">
                  <a:pos x="26" y="0"/>
                </a:cxn>
                <a:cxn ang="0">
                  <a:pos x="18" y="0"/>
                </a:cxn>
                <a:cxn ang="0">
                  <a:pos x="18" y="0"/>
                </a:cxn>
                <a:cxn ang="0">
                  <a:pos x="6" y="4"/>
                </a:cxn>
                <a:cxn ang="0">
                  <a:pos x="6" y="4"/>
                </a:cxn>
                <a:cxn ang="0">
                  <a:pos x="0" y="6"/>
                </a:cxn>
                <a:cxn ang="0">
                  <a:pos x="0" y="6"/>
                </a:cxn>
                <a:cxn ang="0">
                  <a:pos x="8" y="10"/>
                </a:cxn>
                <a:cxn ang="0">
                  <a:pos x="8" y="10"/>
                </a:cxn>
                <a:cxn ang="0">
                  <a:pos x="12" y="12"/>
                </a:cxn>
                <a:cxn ang="0">
                  <a:pos x="14" y="12"/>
                </a:cxn>
                <a:cxn ang="0">
                  <a:pos x="14" y="12"/>
                </a:cxn>
                <a:cxn ang="0">
                  <a:pos x="32" y="8"/>
                </a:cxn>
                <a:cxn ang="0">
                  <a:pos x="32" y="8"/>
                </a:cxn>
                <a:cxn ang="0">
                  <a:pos x="30" y="4"/>
                </a:cxn>
                <a:cxn ang="0">
                  <a:pos x="28" y="0"/>
                </a:cxn>
                <a:cxn ang="0">
                  <a:pos x="26" y="0"/>
                </a:cxn>
                <a:cxn ang="0">
                  <a:pos x="26" y="0"/>
                </a:cxn>
              </a:cxnLst>
              <a:rect l="0" t="0" r="r" b="b"/>
              <a:pathLst>
                <a:path w="32" h="12">
                  <a:moveTo>
                    <a:pt x="26" y="0"/>
                  </a:moveTo>
                  <a:lnTo>
                    <a:pt x="26" y="0"/>
                  </a:lnTo>
                  <a:lnTo>
                    <a:pt x="18" y="0"/>
                  </a:lnTo>
                  <a:lnTo>
                    <a:pt x="18" y="0"/>
                  </a:lnTo>
                  <a:lnTo>
                    <a:pt x="6" y="4"/>
                  </a:lnTo>
                  <a:lnTo>
                    <a:pt x="6" y="4"/>
                  </a:lnTo>
                  <a:lnTo>
                    <a:pt x="0" y="6"/>
                  </a:lnTo>
                  <a:lnTo>
                    <a:pt x="0" y="6"/>
                  </a:lnTo>
                  <a:lnTo>
                    <a:pt x="8" y="10"/>
                  </a:lnTo>
                  <a:lnTo>
                    <a:pt x="8" y="10"/>
                  </a:lnTo>
                  <a:lnTo>
                    <a:pt x="12" y="12"/>
                  </a:lnTo>
                  <a:lnTo>
                    <a:pt x="14" y="12"/>
                  </a:lnTo>
                  <a:lnTo>
                    <a:pt x="14" y="12"/>
                  </a:lnTo>
                  <a:lnTo>
                    <a:pt x="32" y="8"/>
                  </a:lnTo>
                  <a:lnTo>
                    <a:pt x="32" y="8"/>
                  </a:lnTo>
                  <a:lnTo>
                    <a:pt x="30" y="4"/>
                  </a:lnTo>
                  <a:lnTo>
                    <a:pt x="28" y="0"/>
                  </a:lnTo>
                  <a:lnTo>
                    <a:pt x="26" y="0"/>
                  </a:lnTo>
                  <a:lnTo>
                    <a:pt x="2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3" name="Freeform 415"/>
            <p:cNvSpPr/>
            <p:nvPr/>
          </p:nvSpPr>
          <p:spPr bwMode="auto">
            <a:xfrm>
              <a:off x="4040188" y="960438"/>
              <a:ext cx="63500" cy="22225"/>
            </a:xfrm>
            <a:custGeom>
              <a:avLst/>
              <a:gdLst/>
              <a:ahLst/>
              <a:cxnLst>
                <a:cxn ang="0">
                  <a:pos x="18" y="14"/>
                </a:cxn>
                <a:cxn ang="0">
                  <a:pos x="18" y="14"/>
                </a:cxn>
                <a:cxn ang="0">
                  <a:pos x="40" y="8"/>
                </a:cxn>
                <a:cxn ang="0">
                  <a:pos x="40" y="8"/>
                </a:cxn>
                <a:cxn ang="0">
                  <a:pos x="36" y="2"/>
                </a:cxn>
                <a:cxn ang="0">
                  <a:pos x="34" y="0"/>
                </a:cxn>
                <a:cxn ang="0">
                  <a:pos x="30" y="0"/>
                </a:cxn>
                <a:cxn ang="0">
                  <a:pos x="30" y="0"/>
                </a:cxn>
                <a:cxn ang="0">
                  <a:pos x="20" y="2"/>
                </a:cxn>
                <a:cxn ang="0">
                  <a:pos x="20" y="2"/>
                </a:cxn>
                <a:cxn ang="0">
                  <a:pos x="0" y="8"/>
                </a:cxn>
                <a:cxn ang="0">
                  <a:pos x="0" y="8"/>
                </a:cxn>
                <a:cxn ang="0">
                  <a:pos x="10" y="14"/>
                </a:cxn>
                <a:cxn ang="0">
                  <a:pos x="10" y="14"/>
                </a:cxn>
                <a:cxn ang="0">
                  <a:pos x="14" y="14"/>
                </a:cxn>
                <a:cxn ang="0">
                  <a:pos x="18" y="14"/>
                </a:cxn>
                <a:cxn ang="0">
                  <a:pos x="18" y="14"/>
                </a:cxn>
              </a:cxnLst>
              <a:rect l="0" t="0" r="r" b="b"/>
              <a:pathLst>
                <a:path w="40" h="14">
                  <a:moveTo>
                    <a:pt x="18" y="14"/>
                  </a:moveTo>
                  <a:lnTo>
                    <a:pt x="18" y="14"/>
                  </a:lnTo>
                  <a:lnTo>
                    <a:pt x="40" y="8"/>
                  </a:lnTo>
                  <a:lnTo>
                    <a:pt x="40" y="8"/>
                  </a:lnTo>
                  <a:lnTo>
                    <a:pt x="36" y="2"/>
                  </a:lnTo>
                  <a:lnTo>
                    <a:pt x="34" y="0"/>
                  </a:lnTo>
                  <a:lnTo>
                    <a:pt x="30" y="0"/>
                  </a:lnTo>
                  <a:lnTo>
                    <a:pt x="30" y="0"/>
                  </a:lnTo>
                  <a:lnTo>
                    <a:pt x="20" y="2"/>
                  </a:lnTo>
                  <a:lnTo>
                    <a:pt x="20" y="2"/>
                  </a:lnTo>
                  <a:lnTo>
                    <a:pt x="0" y="8"/>
                  </a:lnTo>
                  <a:lnTo>
                    <a:pt x="0" y="8"/>
                  </a:lnTo>
                  <a:lnTo>
                    <a:pt x="10" y="14"/>
                  </a:lnTo>
                  <a:lnTo>
                    <a:pt x="10" y="14"/>
                  </a:lnTo>
                  <a:lnTo>
                    <a:pt x="14" y="14"/>
                  </a:lnTo>
                  <a:lnTo>
                    <a:pt x="18" y="14"/>
                  </a:lnTo>
                  <a:lnTo>
                    <a:pt x="1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4" name="Freeform 416"/>
            <p:cNvSpPr/>
            <p:nvPr/>
          </p:nvSpPr>
          <p:spPr bwMode="auto">
            <a:xfrm>
              <a:off x="4021138" y="947738"/>
              <a:ext cx="63500" cy="19050"/>
            </a:xfrm>
            <a:custGeom>
              <a:avLst/>
              <a:gdLst/>
              <a:ahLst/>
              <a:cxnLst>
                <a:cxn ang="0">
                  <a:pos x="0" y="6"/>
                </a:cxn>
                <a:cxn ang="0">
                  <a:pos x="0" y="6"/>
                </a:cxn>
                <a:cxn ang="0">
                  <a:pos x="8" y="12"/>
                </a:cxn>
                <a:cxn ang="0">
                  <a:pos x="8" y="12"/>
                </a:cxn>
                <a:cxn ang="0">
                  <a:pos x="12" y="12"/>
                </a:cxn>
                <a:cxn ang="0">
                  <a:pos x="16" y="10"/>
                </a:cxn>
                <a:cxn ang="0">
                  <a:pos x="16" y="10"/>
                </a:cxn>
                <a:cxn ang="0">
                  <a:pos x="40" y="6"/>
                </a:cxn>
                <a:cxn ang="0">
                  <a:pos x="40" y="6"/>
                </a:cxn>
                <a:cxn ang="0">
                  <a:pos x="30" y="0"/>
                </a:cxn>
                <a:cxn ang="0">
                  <a:pos x="20" y="0"/>
                </a:cxn>
                <a:cxn ang="0">
                  <a:pos x="8" y="2"/>
                </a:cxn>
                <a:cxn ang="0">
                  <a:pos x="0" y="6"/>
                </a:cxn>
                <a:cxn ang="0">
                  <a:pos x="0" y="6"/>
                </a:cxn>
              </a:cxnLst>
              <a:rect l="0" t="0" r="r" b="b"/>
              <a:pathLst>
                <a:path w="40" h="12">
                  <a:moveTo>
                    <a:pt x="0" y="6"/>
                  </a:moveTo>
                  <a:lnTo>
                    <a:pt x="0" y="6"/>
                  </a:lnTo>
                  <a:lnTo>
                    <a:pt x="8" y="12"/>
                  </a:lnTo>
                  <a:lnTo>
                    <a:pt x="8" y="12"/>
                  </a:lnTo>
                  <a:lnTo>
                    <a:pt x="12" y="12"/>
                  </a:lnTo>
                  <a:lnTo>
                    <a:pt x="16" y="10"/>
                  </a:lnTo>
                  <a:lnTo>
                    <a:pt x="16" y="10"/>
                  </a:lnTo>
                  <a:lnTo>
                    <a:pt x="40" y="6"/>
                  </a:lnTo>
                  <a:lnTo>
                    <a:pt x="40" y="6"/>
                  </a:lnTo>
                  <a:lnTo>
                    <a:pt x="30" y="0"/>
                  </a:lnTo>
                  <a:lnTo>
                    <a:pt x="20" y="0"/>
                  </a:lnTo>
                  <a:lnTo>
                    <a:pt x="8"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5" name="Freeform 417"/>
            <p:cNvSpPr/>
            <p:nvPr/>
          </p:nvSpPr>
          <p:spPr bwMode="auto">
            <a:xfrm>
              <a:off x="4090988" y="1011238"/>
              <a:ext cx="38100" cy="25400"/>
            </a:xfrm>
            <a:custGeom>
              <a:avLst/>
              <a:gdLst/>
              <a:ahLst/>
              <a:cxnLst>
                <a:cxn ang="0">
                  <a:pos x="24" y="12"/>
                </a:cxn>
                <a:cxn ang="0">
                  <a:pos x="24" y="12"/>
                </a:cxn>
                <a:cxn ang="0">
                  <a:pos x="0" y="0"/>
                </a:cxn>
                <a:cxn ang="0">
                  <a:pos x="0" y="0"/>
                </a:cxn>
                <a:cxn ang="0">
                  <a:pos x="4" y="14"/>
                </a:cxn>
                <a:cxn ang="0">
                  <a:pos x="4" y="14"/>
                </a:cxn>
                <a:cxn ang="0">
                  <a:pos x="4" y="16"/>
                </a:cxn>
                <a:cxn ang="0">
                  <a:pos x="4" y="16"/>
                </a:cxn>
                <a:cxn ang="0">
                  <a:pos x="12" y="14"/>
                </a:cxn>
                <a:cxn ang="0">
                  <a:pos x="12" y="14"/>
                </a:cxn>
                <a:cxn ang="0">
                  <a:pos x="18" y="14"/>
                </a:cxn>
                <a:cxn ang="0">
                  <a:pos x="24" y="12"/>
                </a:cxn>
                <a:cxn ang="0">
                  <a:pos x="24" y="12"/>
                </a:cxn>
              </a:cxnLst>
              <a:rect l="0" t="0" r="r" b="b"/>
              <a:pathLst>
                <a:path w="24" h="16">
                  <a:moveTo>
                    <a:pt x="24" y="12"/>
                  </a:moveTo>
                  <a:lnTo>
                    <a:pt x="24" y="12"/>
                  </a:lnTo>
                  <a:lnTo>
                    <a:pt x="0" y="0"/>
                  </a:lnTo>
                  <a:lnTo>
                    <a:pt x="0" y="0"/>
                  </a:lnTo>
                  <a:lnTo>
                    <a:pt x="4" y="14"/>
                  </a:lnTo>
                  <a:lnTo>
                    <a:pt x="4" y="14"/>
                  </a:lnTo>
                  <a:lnTo>
                    <a:pt x="4" y="16"/>
                  </a:lnTo>
                  <a:lnTo>
                    <a:pt x="4" y="16"/>
                  </a:lnTo>
                  <a:lnTo>
                    <a:pt x="12" y="14"/>
                  </a:lnTo>
                  <a:lnTo>
                    <a:pt x="12" y="14"/>
                  </a:lnTo>
                  <a:lnTo>
                    <a:pt x="18" y="14"/>
                  </a:lnTo>
                  <a:lnTo>
                    <a:pt x="24" y="12"/>
                  </a:lnTo>
                  <a:lnTo>
                    <a:pt x="2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6" name="Freeform 418"/>
            <p:cNvSpPr/>
            <p:nvPr/>
          </p:nvSpPr>
          <p:spPr bwMode="auto">
            <a:xfrm>
              <a:off x="4062413" y="995363"/>
              <a:ext cx="31750" cy="41275"/>
            </a:xfrm>
            <a:custGeom>
              <a:avLst/>
              <a:gdLst/>
              <a:ahLst/>
              <a:cxnLst>
                <a:cxn ang="0">
                  <a:pos x="8" y="4"/>
                </a:cxn>
                <a:cxn ang="0">
                  <a:pos x="8" y="4"/>
                </a:cxn>
                <a:cxn ang="0">
                  <a:pos x="0" y="0"/>
                </a:cxn>
                <a:cxn ang="0">
                  <a:pos x="0" y="0"/>
                </a:cxn>
                <a:cxn ang="0">
                  <a:pos x="2" y="6"/>
                </a:cxn>
                <a:cxn ang="0">
                  <a:pos x="2" y="6"/>
                </a:cxn>
                <a:cxn ang="0">
                  <a:pos x="6" y="16"/>
                </a:cxn>
                <a:cxn ang="0">
                  <a:pos x="6" y="16"/>
                </a:cxn>
                <a:cxn ang="0">
                  <a:pos x="8" y="24"/>
                </a:cxn>
                <a:cxn ang="0">
                  <a:pos x="8" y="24"/>
                </a:cxn>
                <a:cxn ang="0">
                  <a:pos x="10" y="26"/>
                </a:cxn>
                <a:cxn ang="0">
                  <a:pos x="14" y="26"/>
                </a:cxn>
                <a:cxn ang="0">
                  <a:pos x="20" y="26"/>
                </a:cxn>
                <a:cxn ang="0">
                  <a:pos x="20" y="26"/>
                </a:cxn>
                <a:cxn ang="0">
                  <a:pos x="14" y="8"/>
                </a:cxn>
                <a:cxn ang="0">
                  <a:pos x="14" y="8"/>
                </a:cxn>
                <a:cxn ang="0">
                  <a:pos x="10" y="6"/>
                </a:cxn>
                <a:cxn ang="0">
                  <a:pos x="8" y="4"/>
                </a:cxn>
                <a:cxn ang="0">
                  <a:pos x="8" y="4"/>
                </a:cxn>
              </a:cxnLst>
              <a:rect l="0" t="0" r="r" b="b"/>
              <a:pathLst>
                <a:path w="20" h="26">
                  <a:moveTo>
                    <a:pt x="8" y="4"/>
                  </a:moveTo>
                  <a:lnTo>
                    <a:pt x="8" y="4"/>
                  </a:lnTo>
                  <a:lnTo>
                    <a:pt x="0" y="0"/>
                  </a:lnTo>
                  <a:lnTo>
                    <a:pt x="0" y="0"/>
                  </a:lnTo>
                  <a:lnTo>
                    <a:pt x="2" y="6"/>
                  </a:lnTo>
                  <a:lnTo>
                    <a:pt x="2" y="6"/>
                  </a:lnTo>
                  <a:lnTo>
                    <a:pt x="6" y="16"/>
                  </a:lnTo>
                  <a:lnTo>
                    <a:pt x="6" y="16"/>
                  </a:lnTo>
                  <a:lnTo>
                    <a:pt x="8" y="24"/>
                  </a:lnTo>
                  <a:lnTo>
                    <a:pt x="8" y="24"/>
                  </a:lnTo>
                  <a:lnTo>
                    <a:pt x="10" y="26"/>
                  </a:lnTo>
                  <a:lnTo>
                    <a:pt x="14" y="26"/>
                  </a:lnTo>
                  <a:lnTo>
                    <a:pt x="20" y="26"/>
                  </a:lnTo>
                  <a:lnTo>
                    <a:pt x="20" y="26"/>
                  </a:lnTo>
                  <a:lnTo>
                    <a:pt x="14" y="8"/>
                  </a:lnTo>
                  <a:lnTo>
                    <a:pt x="14" y="8"/>
                  </a:lnTo>
                  <a:lnTo>
                    <a:pt x="10" y="6"/>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7" name="Freeform 419"/>
            <p:cNvSpPr/>
            <p:nvPr/>
          </p:nvSpPr>
          <p:spPr bwMode="auto">
            <a:xfrm>
              <a:off x="4037013" y="979488"/>
              <a:ext cx="31750" cy="53975"/>
            </a:xfrm>
            <a:custGeom>
              <a:avLst/>
              <a:gdLst/>
              <a:ahLst/>
              <a:cxnLst>
                <a:cxn ang="0">
                  <a:pos x="6" y="20"/>
                </a:cxn>
                <a:cxn ang="0">
                  <a:pos x="6" y="20"/>
                </a:cxn>
                <a:cxn ang="0">
                  <a:pos x="8" y="30"/>
                </a:cxn>
                <a:cxn ang="0">
                  <a:pos x="8" y="30"/>
                </a:cxn>
                <a:cxn ang="0">
                  <a:pos x="10" y="32"/>
                </a:cxn>
                <a:cxn ang="0">
                  <a:pos x="14" y="34"/>
                </a:cxn>
                <a:cxn ang="0">
                  <a:pos x="20" y="34"/>
                </a:cxn>
                <a:cxn ang="0">
                  <a:pos x="20" y="34"/>
                </a:cxn>
                <a:cxn ang="0">
                  <a:pos x="12" y="12"/>
                </a:cxn>
                <a:cxn ang="0">
                  <a:pos x="12" y="12"/>
                </a:cxn>
                <a:cxn ang="0">
                  <a:pos x="12" y="8"/>
                </a:cxn>
                <a:cxn ang="0">
                  <a:pos x="10" y="6"/>
                </a:cxn>
                <a:cxn ang="0">
                  <a:pos x="10" y="6"/>
                </a:cxn>
                <a:cxn ang="0">
                  <a:pos x="0" y="0"/>
                </a:cxn>
                <a:cxn ang="0">
                  <a:pos x="0" y="0"/>
                </a:cxn>
                <a:cxn ang="0">
                  <a:pos x="6" y="20"/>
                </a:cxn>
                <a:cxn ang="0">
                  <a:pos x="6" y="20"/>
                </a:cxn>
              </a:cxnLst>
              <a:rect l="0" t="0" r="r" b="b"/>
              <a:pathLst>
                <a:path w="20" h="34">
                  <a:moveTo>
                    <a:pt x="6" y="20"/>
                  </a:moveTo>
                  <a:lnTo>
                    <a:pt x="6" y="20"/>
                  </a:lnTo>
                  <a:lnTo>
                    <a:pt x="8" y="30"/>
                  </a:lnTo>
                  <a:lnTo>
                    <a:pt x="8" y="30"/>
                  </a:lnTo>
                  <a:lnTo>
                    <a:pt x="10" y="32"/>
                  </a:lnTo>
                  <a:lnTo>
                    <a:pt x="14" y="34"/>
                  </a:lnTo>
                  <a:lnTo>
                    <a:pt x="20" y="34"/>
                  </a:lnTo>
                  <a:lnTo>
                    <a:pt x="20" y="34"/>
                  </a:lnTo>
                  <a:lnTo>
                    <a:pt x="12" y="12"/>
                  </a:lnTo>
                  <a:lnTo>
                    <a:pt x="12" y="12"/>
                  </a:lnTo>
                  <a:lnTo>
                    <a:pt x="12" y="8"/>
                  </a:lnTo>
                  <a:lnTo>
                    <a:pt x="10" y="6"/>
                  </a:lnTo>
                  <a:lnTo>
                    <a:pt x="10" y="6"/>
                  </a:lnTo>
                  <a:lnTo>
                    <a:pt x="0" y="0"/>
                  </a:lnTo>
                  <a:lnTo>
                    <a:pt x="0" y="0"/>
                  </a:lnTo>
                  <a:lnTo>
                    <a:pt x="6" y="20"/>
                  </a:lnTo>
                  <a:lnTo>
                    <a:pt x="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8" name="Freeform 420"/>
            <p:cNvSpPr/>
            <p:nvPr/>
          </p:nvSpPr>
          <p:spPr bwMode="auto">
            <a:xfrm>
              <a:off x="4014788" y="966788"/>
              <a:ext cx="28575" cy="57150"/>
            </a:xfrm>
            <a:custGeom>
              <a:avLst/>
              <a:gdLst/>
              <a:ahLst/>
              <a:cxnLst>
                <a:cxn ang="0">
                  <a:pos x="18" y="36"/>
                </a:cxn>
                <a:cxn ang="0">
                  <a:pos x="18" y="36"/>
                </a:cxn>
                <a:cxn ang="0">
                  <a:pos x="12" y="14"/>
                </a:cxn>
                <a:cxn ang="0">
                  <a:pos x="12" y="14"/>
                </a:cxn>
                <a:cxn ang="0">
                  <a:pos x="10" y="10"/>
                </a:cxn>
                <a:cxn ang="0">
                  <a:pos x="10" y="6"/>
                </a:cxn>
                <a:cxn ang="0">
                  <a:pos x="10" y="6"/>
                </a:cxn>
                <a:cxn ang="0">
                  <a:pos x="0" y="0"/>
                </a:cxn>
                <a:cxn ang="0">
                  <a:pos x="0" y="0"/>
                </a:cxn>
                <a:cxn ang="0">
                  <a:pos x="0" y="12"/>
                </a:cxn>
                <a:cxn ang="0">
                  <a:pos x="4" y="22"/>
                </a:cxn>
                <a:cxn ang="0">
                  <a:pos x="10" y="30"/>
                </a:cxn>
                <a:cxn ang="0">
                  <a:pos x="18" y="36"/>
                </a:cxn>
                <a:cxn ang="0">
                  <a:pos x="18" y="36"/>
                </a:cxn>
              </a:cxnLst>
              <a:rect l="0" t="0" r="r" b="b"/>
              <a:pathLst>
                <a:path w="18" h="36">
                  <a:moveTo>
                    <a:pt x="18" y="36"/>
                  </a:moveTo>
                  <a:lnTo>
                    <a:pt x="18" y="36"/>
                  </a:lnTo>
                  <a:lnTo>
                    <a:pt x="12" y="14"/>
                  </a:lnTo>
                  <a:lnTo>
                    <a:pt x="12" y="14"/>
                  </a:lnTo>
                  <a:lnTo>
                    <a:pt x="10" y="10"/>
                  </a:lnTo>
                  <a:lnTo>
                    <a:pt x="10" y="6"/>
                  </a:lnTo>
                  <a:lnTo>
                    <a:pt x="10" y="6"/>
                  </a:lnTo>
                  <a:lnTo>
                    <a:pt x="0" y="0"/>
                  </a:lnTo>
                  <a:lnTo>
                    <a:pt x="0" y="0"/>
                  </a:lnTo>
                  <a:lnTo>
                    <a:pt x="0" y="12"/>
                  </a:lnTo>
                  <a:lnTo>
                    <a:pt x="4" y="22"/>
                  </a:lnTo>
                  <a:lnTo>
                    <a:pt x="10" y="30"/>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9" name="Freeform 421"/>
            <p:cNvSpPr/>
            <p:nvPr/>
          </p:nvSpPr>
          <p:spPr bwMode="auto">
            <a:xfrm>
              <a:off x="4157663" y="900113"/>
              <a:ext cx="38100" cy="15875"/>
            </a:xfrm>
            <a:custGeom>
              <a:avLst/>
              <a:gdLst/>
              <a:ahLst/>
              <a:cxnLst>
                <a:cxn ang="0">
                  <a:pos x="10" y="0"/>
                </a:cxn>
                <a:cxn ang="0">
                  <a:pos x="10" y="0"/>
                </a:cxn>
                <a:cxn ang="0">
                  <a:pos x="10" y="2"/>
                </a:cxn>
                <a:cxn ang="0">
                  <a:pos x="10" y="2"/>
                </a:cxn>
                <a:cxn ang="0">
                  <a:pos x="0" y="10"/>
                </a:cxn>
                <a:cxn ang="0">
                  <a:pos x="0" y="10"/>
                </a:cxn>
                <a:cxn ang="0">
                  <a:pos x="24" y="10"/>
                </a:cxn>
                <a:cxn ang="0">
                  <a:pos x="24" y="10"/>
                </a:cxn>
                <a:cxn ang="0">
                  <a:pos x="20" y="8"/>
                </a:cxn>
                <a:cxn ang="0">
                  <a:pos x="16" y="4"/>
                </a:cxn>
                <a:cxn ang="0">
                  <a:pos x="16" y="4"/>
                </a:cxn>
                <a:cxn ang="0">
                  <a:pos x="10" y="0"/>
                </a:cxn>
                <a:cxn ang="0">
                  <a:pos x="10" y="0"/>
                </a:cxn>
              </a:cxnLst>
              <a:rect l="0" t="0" r="r" b="b"/>
              <a:pathLst>
                <a:path w="24" h="10">
                  <a:moveTo>
                    <a:pt x="10" y="0"/>
                  </a:moveTo>
                  <a:lnTo>
                    <a:pt x="10" y="0"/>
                  </a:lnTo>
                  <a:lnTo>
                    <a:pt x="10" y="2"/>
                  </a:lnTo>
                  <a:lnTo>
                    <a:pt x="10" y="2"/>
                  </a:lnTo>
                  <a:lnTo>
                    <a:pt x="0" y="10"/>
                  </a:lnTo>
                  <a:lnTo>
                    <a:pt x="0" y="10"/>
                  </a:lnTo>
                  <a:lnTo>
                    <a:pt x="24" y="10"/>
                  </a:lnTo>
                  <a:lnTo>
                    <a:pt x="24" y="10"/>
                  </a:lnTo>
                  <a:lnTo>
                    <a:pt x="20" y="8"/>
                  </a:lnTo>
                  <a:lnTo>
                    <a:pt x="16" y="4"/>
                  </a:lnTo>
                  <a:lnTo>
                    <a:pt x="16"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0" name="Freeform 422"/>
            <p:cNvSpPr/>
            <p:nvPr/>
          </p:nvSpPr>
          <p:spPr bwMode="auto">
            <a:xfrm>
              <a:off x="4132263" y="890588"/>
              <a:ext cx="38100" cy="25400"/>
            </a:xfrm>
            <a:custGeom>
              <a:avLst/>
              <a:gdLst/>
              <a:ahLst/>
              <a:cxnLst>
                <a:cxn ang="0">
                  <a:pos x="16" y="0"/>
                </a:cxn>
                <a:cxn ang="0">
                  <a:pos x="16" y="0"/>
                </a:cxn>
                <a:cxn ang="0">
                  <a:pos x="10" y="4"/>
                </a:cxn>
                <a:cxn ang="0">
                  <a:pos x="10" y="4"/>
                </a:cxn>
                <a:cxn ang="0">
                  <a:pos x="2" y="12"/>
                </a:cxn>
                <a:cxn ang="0">
                  <a:pos x="2" y="12"/>
                </a:cxn>
                <a:cxn ang="0">
                  <a:pos x="0" y="16"/>
                </a:cxn>
                <a:cxn ang="0">
                  <a:pos x="0" y="16"/>
                </a:cxn>
                <a:cxn ang="0">
                  <a:pos x="6" y="16"/>
                </a:cxn>
                <a:cxn ang="0">
                  <a:pos x="6" y="16"/>
                </a:cxn>
                <a:cxn ang="0">
                  <a:pos x="10" y="16"/>
                </a:cxn>
                <a:cxn ang="0">
                  <a:pos x="12" y="16"/>
                </a:cxn>
                <a:cxn ang="0">
                  <a:pos x="12" y="16"/>
                </a:cxn>
                <a:cxn ang="0">
                  <a:pos x="24" y="4"/>
                </a:cxn>
                <a:cxn ang="0">
                  <a:pos x="24" y="4"/>
                </a:cxn>
                <a:cxn ang="0">
                  <a:pos x="20" y="2"/>
                </a:cxn>
                <a:cxn ang="0">
                  <a:pos x="16" y="0"/>
                </a:cxn>
                <a:cxn ang="0">
                  <a:pos x="16" y="0"/>
                </a:cxn>
              </a:cxnLst>
              <a:rect l="0" t="0" r="r" b="b"/>
              <a:pathLst>
                <a:path w="24" h="16">
                  <a:moveTo>
                    <a:pt x="16" y="0"/>
                  </a:moveTo>
                  <a:lnTo>
                    <a:pt x="16" y="0"/>
                  </a:lnTo>
                  <a:lnTo>
                    <a:pt x="10" y="4"/>
                  </a:lnTo>
                  <a:lnTo>
                    <a:pt x="10" y="4"/>
                  </a:lnTo>
                  <a:lnTo>
                    <a:pt x="2" y="12"/>
                  </a:lnTo>
                  <a:lnTo>
                    <a:pt x="2" y="12"/>
                  </a:lnTo>
                  <a:lnTo>
                    <a:pt x="0" y="16"/>
                  </a:lnTo>
                  <a:lnTo>
                    <a:pt x="0" y="16"/>
                  </a:lnTo>
                  <a:lnTo>
                    <a:pt x="6" y="16"/>
                  </a:lnTo>
                  <a:lnTo>
                    <a:pt x="6" y="16"/>
                  </a:lnTo>
                  <a:lnTo>
                    <a:pt x="10" y="16"/>
                  </a:lnTo>
                  <a:lnTo>
                    <a:pt x="12" y="16"/>
                  </a:lnTo>
                  <a:lnTo>
                    <a:pt x="12" y="16"/>
                  </a:lnTo>
                  <a:lnTo>
                    <a:pt x="24" y="4"/>
                  </a:lnTo>
                  <a:lnTo>
                    <a:pt x="24" y="4"/>
                  </a:lnTo>
                  <a:lnTo>
                    <a:pt x="20" y="2"/>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1" name="Freeform 423"/>
            <p:cNvSpPr/>
            <p:nvPr/>
          </p:nvSpPr>
          <p:spPr bwMode="auto">
            <a:xfrm>
              <a:off x="4103688" y="884238"/>
              <a:ext cx="47625" cy="31750"/>
            </a:xfrm>
            <a:custGeom>
              <a:avLst/>
              <a:gdLst/>
              <a:ahLst/>
              <a:cxnLst>
                <a:cxn ang="0">
                  <a:pos x="20" y="2"/>
                </a:cxn>
                <a:cxn ang="0">
                  <a:pos x="20" y="2"/>
                </a:cxn>
                <a:cxn ang="0">
                  <a:pos x="14" y="8"/>
                </a:cxn>
                <a:cxn ang="0">
                  <a:pos x="14" y="8"/>
                </a:cxn>
                <a:cxn ang="0">
                  <a:pos x="0" y="18"/>
                </a:cxn>
                <a:cxn ang="0">
                  <a:pos x="0" y="18"/>
                </a:cxn>
                <a:cxn ang="0">
                  <a:pos x="10" y="20"/>
                </a:cxn>
                <a:cxn ang="0">
                  <a:pos x="10" y="20"/>
                </a:cxn>
                <a:cxn ang="0">
                  <a:pos x="14" y="18"/>
                </a:cxn>
                <a:cxn ang="0">
                  <a:pos x="16" y="16"/>
                </a:cxn>
                <a:cxn ang="0">
                  <a:pos x="16" y="16"/>
                </a:cxn>
                <a:cxn ang="0">
                  <a:pos x="30" y="2"/>
                </a:cxn>
                <a:cxn ang="0">
                  <a:pos x="30" y="2"/>
                </a:cxn>
                <a:cxn ang="0">
                  <a:pos x="24" y="0"/>
                </a:cxn>
                <a:cxn ang="0">
                  <a:pos x="22" y="0"/>
                </a:cxn>
                <a:cxn ang="0">
                  <a:pos x="20" y="2"/>
                </a:cxn>
                <a:cxn ang="0">
                  <a:pos x="20" y="2"/>
                </a:cxn>
              </a:cxnLst>
              <a:rect l="0" t="0" r="r" b="b"/>
              <a:pathLst>
                <a:path w="30" h="20">
                  <a:moveTo>
                    <a:pt x="20" y="2"/>
                  </a:moveTo>
                  <a:lnTo>
                    <a:pt x="20" y="2"/>
                  </a:lnTo>
                  <a:lnTo>
                    <a:pt x="14" y="8"/>
                  </a:lnTo>
                  <a:lnTo>
                    <a:pt x="14" y="8"/>
                  </a:lnTo>
                  <a:lnTo>
                    <a:pt x="0" y="18"/>
                  </a:lnTo>
                  <a:lnTo>
                    <a:pt x="0" y="18"/>
                  </a:lnTo>
                  <a:lnTo>
                    <a:pt x="10" y="20"/>
                  </a:lnTo>
                  <a:lnTo>
                    <a:pt x="10" y="20"/>
                  </a:lnTo>
                  <a:lnTo>
                    <a:pt x="14" y="18"/>
                  </a:lnTo>
                  <a:lnTo>
                    <a:pt x="16" y="16"/>
                  </a:lnTo>
                  <a:lnTo>
                    <a:pt x="16" y="16"/>
                  </a:lnTo>
                  <a:lnTo>
                    <a:pt x="30" y="2"/>
                  </a:lnTo>
                  <a:lnTo>
                    <a:pt x="30" y="2"/>
                  </a:lnTo>
                  <a:lnTo>
                    <a:pt x="24" y="0"/>
                  </a:lnTo>
                  <a:lnTo>
                    <a:pt x="22" y="0"/>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2" name="Freeform 424"/>
            <p:cNvSpPr/>
            <p:nvPr/>
          </p:nvSpPr>
          <p:spPr bwMode="auto">
            <a:xfrm>
              <a:off x="4084638" y="884238"/>
              <a:ext cx="44450" cy="28575"/>
            </a:xfrm>
            <a:custGeom>
              <a:avLst/>
              <a:gdLst/>
              <a:ahLst/>
              <a:cxnLst>
                <a:cxn ang="0">
                  <a:pos x="0" y="18"/>
                </a:cxn>
                <a:cxn ang="0">
                  <a:pos x="0" y="18"/>
                </a:cxn>
                <a:cxn ang="0">
                  <a:pos x="8" y="18"/>
                </a:cxn>
                <a:cxn ang="0">
                  <a:pos x="8" y="18"/>
                </a:cxn>
                <a:cxn ang="0">
                  <a:pos x="14" y="14"/>
                </a:cxn>
                <a:cxn ang="0">
                  <a:pos x="14" y="14"/>
                </a:cxn>
                <a:cxn ang="0">
                  <a:pos x="28" y="0"/>
                </a:cxn>
                <a:cxn ang="0">
                  <a:pos x="28" y="0"/>
                </a:cxn>
                <a:cxn ang="0">
                  <a:pos x="20" y="2"/>
                </a:cxn>
                <a:cxn ang="0">
                  <a:pos x="10" y="4"/>
                </a:cxn>
                <a:cxn ang="0">
                  <a:pos x="4" y="10"/>
                </a:cxn>
                <a:cxn ang="0">
                  <a:pos x="0" y="18"/>
                </a:cxn>
                <a:cxn ang="0">
                  <a:pos x="0" y="18"/>
                </a:cxn>
              </a:cxnLst>
              <a:rect l="0" t="0" r="r" b="b"/>
              <a:pathLst>
                <a:path w="28" h="18">
                  <a:moveTo>
                    <a:pt x="0" y="18"/>
                  </a:moveTo>
                  <a:lnTo>
                    <a:pt x="0" y="18"/>
                  </a:lnTo>
                  <a:lnTo>
                    <a:pt x="8" y="18"/>
                  </a:lnTo>
                  <a:lnTo>
                    <a:pt x="8" y="18"/>
                  </a:lnTo>
                  <a:lnTo>
                    <a:pt x="14" y="14"/>
                  </a:lnTo>
                  <a:lnTo>
                    <a:pt x="14" y="14"/>
                  </a:lnTo>
                  <a:lnTo>
                    <a:pt x="28" y="0"/>
                  </a:lnTo>
                  <a:lnTo>
                    <a:pt x="28" y="0"/>
                  </a:lnTo>
                  <a:lnTo>
                    <a:pt x="20" y="2"/>
                  </a:lnTo>
                  <a:lnTo>
                    <a:pt x="10" y="4"/>
                  </a:lnTo>
                  <a:lnTo>
                    <a:pt x="4" y="10"/>
                  </a:lnTo>
                  <a:lnTo>
                    <a:pt x="0" y="18"/>
                  </a:lnTo>
                  <a:lnTo>
                    <a:pt x="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3" name="Freeform 425"/>
            <p:cNvSpPr/>
            <p:nvPr/>
          </p:nvSpPr>
          <p:spPr bwMode="auto">
            <a:xfrm>
              <a:off x="4157663" y="922338"/>
              <a:ext cx="38100" cy="15875"/>
            </a:xfrm>
            <a:custGeom>
              <a:avLst/>
              <a:gdLst/>
              <a:ahLst/>
              <a:cxnLst>
                <a:cxn ang="0">
                  <a:pos x="10" y="10"/>
                </a:cxn>
                <a:cxn ang="0">
                  <a:pos x="10" y="10"/>
                </a:cxn>
                <a:cxn ang="0">
                  <a:pos x="16" y="6"/>
                </a:cxn>
                <a:cxn ang="0">
                  <a:pos x="16" y="6"/>
                </a:cxn>
                <a:cxn ang="0">
                  <a:pos x="20" y="2"/>
                </a:cxn>
                <a:cxn ang="0">
                  <a:pos x="24" y="0"/>
                </a:cxn>
                <a:cxn ang="0">
                  <a:pos x="24" y="0"/>
                </a:cxn>
                <a:cxn ang="0">
                  <a:pos x="0" y="0"/>
                </a:cxn>
                <a:cxn ang="0">
                  <a:pos x="0" y="0"/>
                </a:cxn>
                <a:cxn ang="0">
                  <a:pos x="10" y="8"/>
                </a:cxn>
                <a:cxn ang="0">
                  <a:pos x="10" y="8"/>
                </a:cxn>
                <a:cxn ang="0">
                  <a:pos x="10" y="10"/>
                </a:cxn>
                <a:cxn ang="0">
                  <a:pos x="10" y="10"/>
                </a:cxn>
              </a:cxnLst>
              <a:rect l="0" t="0" r="r" b="b"/>
              <a:pathLst>
                <a:path w="24" h="10">
                  <a:moveTo>
                    <a:pt x="10" y="10"/>
                  </a:moveTo>
                  <a:lnTo>
                    <a:pt x="10" y="10"/>
                  </a:lnTo>
                  <a:lnTo>
                    <a:pt x="16" y="6"/>
                  </a:lnTo>
                  <a:lnTo>
                    <a:pt x="16" y="6"/>
                  </a:lnTo>
                  <a:lnTo>
                    <a:pt x="20" y="2"/>
                  </a:lnTo>
                  <a:lnTo>
                    <a:pt x="24" y="0"/>
                  </a:lnTo>
                  <a:lnTo>
                    <a:pt x="24" y="0"/>
                  </a:lnTo>
                  <a:lnTo>
                    <a:pt x="0" y="0"/>
                  </a:lnTo>
                  <a:lnTo>
                    <a:pt x="0" y="0"/>
                  </a:lnTo>
                  <a:lnTo>
                    <a:pt x="10" y="8"/>
                  </a:lnTo>
                  <a:lnTo>
                    <a:pt x="10" y="8"/>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4" name="Freeform 426"/>
            <p:cNvSpPr/>
            <p:nvPr/>
          </p:nvSpPr>
          <p:spPr bwMode="auto">
            <a:xfrm>
              <a:off x="4132263" y="922338"/>
              <a:ext cx="38100" cy="25400"/>
            </a:xfrm>
            <a:custGeom>
              <a:avLst/>
              <a:gdLst/>
              <a:ahLst/>
              <a:cxnLst>
                <a:cxn ang="0">
                  <a:pos x="6" y="0"/>
                </a:cxn>
                <a:cxn ang="0">
                  <a:pos x="6" y="0"/>
                </a:cxn>
                <a:cxn ang="0">
                  <a:pos x="0" y="0"/>
                </a:cxn>
                <a:cxn ang="0">
                  <a:pos x="0" y="0"/>
                </a:cxn>
                <a:cxn ang="0">
                  <a:pos x="2" y="4"/>
                </a:cxn>
                <a:cxn ang="0">
                  <a:pos x="2" y="4"/>
                </a:cxn>
                <a:cxn ang="0">
                  <a:pos x="10" y="10"/>
                </a:cxn>
                <a:cxn ang="0">
                  <a:pos x="10" y="10"/>
                </a:cxn>
                <a:cxn ang="0">
                  <a:pos x="16" y="16"/>
                </a:cxn>
                <a:cxn ang="0">
                  <a:pos x="16" y="16"/>
                </a:cxn>
                <a:cxn ang="0">
                  <a:pos x="20" y="14"/>
                </a:cxn>
                <a:cxn ang="0">
                  <a:pos x="24" y="10"/>
                </a:cxn>
                <a:cxn ang="0">
                  <a:pos x="24" y="10"/>
                </a:cxn>
                <a:cxn ang="0">
                  <a:pos x="12" y="0"/>
                </a:cxn>
                <a:cxn ang="0">
                  <a:pos x="12" y="0"/>
                </a:cxn>
                <a:cxn ang="0">
                  <a:pos x="10" y="0"/>
                </a:cxn>
                <a:cxn ang="0">
                  <a:pos x="6" y="0"/>
                </a:cxn>
                <a:cxn ang="0">
                  <a:pos x="6" y="0"/>
                </a:cxn>
              </a:cxnLst>
              <a:rect l="0" t="0" r="r" b="b"/>
              <a:pathLst>
                <a:path w="24" h="16">
                  <a:moveTo>
                    <a:pt x="6" y="0"/>
                  </a:moveTo>
                  <a:lnTo>
                    <a:pt x="6" y="0"/>
                  </a:lnTo>
                  <a:lnTo>
                    <a:pt x="0" y="0"/>
                  </a:lnTo>
                  <a:lnTo>
                    <a:pt x="0" y="0"/>
                  </a:lnTo>
                  <a:lnTo>
                    <a:pt x="2" y="4"/>
                  </a:lnTo>
                  <a:lnTo>
                    <a:pt x="2" y="4"/>
                  </a:lnTo>
                  <a:lnTo>
                    <a:pt x="10" y="10"/>
                  </a:lnTo>
                  <a:lnTo>
                    <a:pt x="10" y="10"/>
                  </a:lnTo>
                  <a:lnTo>
                    <a:pt x="16" y="16"/>
                  </a:lnTo>
                  <a:lnTo>
                    <a:pt x="16" y="16"/>
                  </a:lnTo>
                  <a:lnTo>
                    <a:pt x="20" y="14"/>
                  </a:lnTo>
                  <a:lnTo>
                    <a:pt x="24" y="10"/>
                  </a:lnTo>
                  <a:lnTo>
                    <a:pt x="24" y="10"/>
                  </a:lnTo>
                  <a:lnTo>
                    <a:pt x="12" y="0"/>
                  </a:lnTo>
                  <a:lnTo>
                    <a:pt x="12" y="0"/>
                  </a:lnTo>
                  <a:lnTo>
                    <a:pt x="10" y="0"/>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5" name="Freeform 427"/>
            <p:cNvSpPr/>
            <p:nvPr/>
          </p:nvSpPr>
          <p:spPr bwMode="auto">
            <a:xfrm>
              <a:off x="4103688" y="922338"/>
              <a:ext cx="47625" cy="28575"/>
            </a:xfrm>
            <a:custGeom>
              <a:avLst/>
              <a:gdLst/>
              <a:ahLst/>
              <a:cxnLst>
                <a:cxn ang="0">
                  <a:pos x="30" y="16"/>
                </a:cxn>
                <a:cxn ang="0">
                  <a:pos x="30" y="16"/>
                </a:cxn>
                <a:cxn ang="0">
                  <a:pos x="16" y="2"/>
                </a:cxn>
                <a:cxn ang="0">
                  <a:pos x="16" y="2"/>
                </a:cxn>
                <a:cxn ang="0">
                  <a:pos x="14" y="0"/>
                </a:cxn>
                <a:cxn ang="0">
                  <a:pos x="10" y="0"/>
                </a:cxn>
                <a:cxn ang="0">
                  <a:pos x="10" y="0"/>
                </a:cxn>
                <a:cxn ang="0">
                  <a:pos x="0" y="0"/>
                </a:cxn>
                <a:cxn ang="0">
                  <a:pos x="0" y="0"/>
                </a:cxn>
                <a:cxn ang="0">
                  <a:pos x="14" y="12"/>
                </a:cxn>
                <a:cxn ang="0">
                  <a:pos x="14" y="12"/>
                </a:cxn>
                <a:cxn ang="0">
                  <a:pos x="20" y="18"/>
                </a:cxn>
                <a:cxn ang="0">
                  <a:pos x="20" y="18"/>
                </a:cxn>
                <a:cxn ang="0">
                  <a:pos x="22" y="18"/>
                </a:cxn>
                <a:cxn ang="0">
                  <a:pos x="24" y="18"/>
                </a:cxn>
                <a:cxn ang="0">
                  <a:pos x="30" y="16"/>
                </a:cxn>
                <a:cxn ang="0">
                  <a:pos x="30" y="16"/>
                </a:cxn>
              </a:cxnLst>
              <a:rect l="0" t="0" r="r" b="b"/>
              <a:pathLst>
                <a:path w="30" h="18">
                  <a:moveTo>
                    <a:pt x="30" y="16"/>
                  </a:moveTo>
                  <a:lnTo>
                    <a:pt x="30" y="16"/>
                  </a:lnTo>
                  <a:lnTo>
                    <a:pt x="16" y="2"/>
                  </a:lnTo>
                  <a:lnTo>
                    <a:pt x="16" y="2"/>
                  </a:lnTo>
                  <a:lnTo>
                    <a:pt x="14" y="0"/>
                  </a:lnTo>
                  <a:lnTo>
                    <a:pt x="10" y="0"/>
                  </a:lnTo>
                  <a:lnTo>
                    <a:pt x="10" y="0"/>
                  </a:lnTo>
                  <a:lnTo>
                    <a:pt x="0" y="0"/>
                  </a:lnTo>
                  <a:lnTo>
                    <a:pt x="0" y="0"/>
                  </a:lnTo>
                  <a:lnTo>
                    <a:pt x="14" y="12"/>
                  </a:lnTo>
                  <a:lnTo>
                    <a:pt x="14" y="12"/>
                  </a:lnTo>
                  <a:lnTo>
                    <a:pt x="20" y="18"/>
                  </a:lnTo>
                  <a:lnTo>
                    <a:pt x="20" y="18"/>
                  </a:lnTo>
                  <a:lnTo>
                    <a:pt x="22" y="18"/>
                  </a:lnTo>
                  <a:lnTo>
                    <a:pt x="24" y="18"/>
                  </a:lnTo>
                  <a:lnTo>
                    <a:pt x="30" y="16"/>
                  </a:lnTo>
                  <a:lnTo>
                    <a:pt x="3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6" name="Freeform 428"/>
            <p:cNvSpPr/>
            <p:nvPr/>
          </p:nvSpPr>
          <p:spPr bwMode="auto">
            <a:xfrm>
              <a:off x="4084638" y="922338"/>
              <a:ext cx="44450" cy="31750"/>
            </a:xfrm>
            <a:custGeom>
              <a:avLst/>
              <a:gdLst/>
              <a:ahLst/>
              <a:cxnLst>
                <a:cxn ang="0">
                  <a:pos x="14" y="4"/>
                </a:cxn>
                <a:cxn ang="0">
                  <a:pos x="14" y="4"/>
                </a:cxn>
                <a:cxn ang="0">
                  <a:pos x="8" y="0"/>
                </a:cxn>
                <a:cxn ang="0">
                  <a:pos x="8" y="0"/>
                </a:cxn>
                <a:cxn ang="0">
                  <a:pos x="0" y="0"/>
                </a:cxn>
                <a:cxn ang="0">
                  <a:pos x="0" y="0"/>
                </a:cxn>
                <a:cxn ang="0">
                  <a:pos x="4" y="8"/>
                </a:cxn>
                <a:cxn ang="0">
                  <a:pos x="10" y="14"/>
                </a:cxn>
                <a:cxn ang="0">
                  <a:pos x="20" y="18"/>
                </a:cxn>
                <a:cxn ang="0">
                  <a:pos x="28" y="20"/>
                </a:cxn>
                <a:cxn ang="0">
                  <a:pos x="28" y="20"/>
                </a:cxn>
                <a:cxn ang="0">
                  <a:pos x="14" y="4"/>
                </a:cxn>
                <a:cxn ang="0">
                  <a:pos x="14" y="4"/>
                </a:cxn>
              </a:cxnLst>
              <a:rect l="0" t="0" r="r" b="b"/>
              <a:pathLst>
                <a:path w="28" h="20">
                  <a:moveTo>
                    <a:pt x="14" y="4"/>
                  </a:moveTo>
                  <a:lnTo>
                    <a:pt x="14" y="4"/>
                  </a:lnTo>
                  <a:lnTo>
                    <a:pt x="8" y="0"/>
                  </a:lnTo>
                  <a:lnTo>
                    <a:pt x="8" y="0"/>
                  </a:lnTo>
                  <a:lnTo>
                    <a:pt x="0" y="0"/>
                  </a:lnTo>
                  <a:lnTo>
                    <a:pt x="0" y="0"/>
                  </a:lnTo>
                  <a:lnTo>
                    <a:pt x="4" y="8"/>
                  </a:lnTo>
                  <a:lnTo>
                    <a:pt x="10" y="14"/>
                  </a:lnTo>
                  <a:lnTo>
                    <a:pt x="20" y="18"/>
                  </a:lnTo>
                  <a:lnTo>
                    <a:pt x="28" y="20"/>
                  </a:lnTo>
                  <a:lnTo>
                    <a:pt x="28" y="20"/>
                  </a:lnTo>
                  <a:lnTo>
                    <a:pt x="14" y="4"/>
                  </a:lnTo>
                  <a:lnTo>
                    <a:pt x="1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7" name="Freeform 429"/>
            <p:cNvSpPr/>
            <p:nvPr/>
          </p:nvSpPr>
          <p:spPr bwMode="auto">
            <a:xfrm>
              <a:off x="3992563" y="1081088"/>
              <a:ext cx="44450" cy="25400"/>
            </a:xfrm>
            <a:custGeom>
              <a:avLst/>
              <a:gdLst/>
              <a:ahLst/>
              <a:cxnLst>
                <a:cxn ang="0">
                  <a:pos x="28" y="16"/>
                </a:cxn>
                <a:cxn ang="0">
                  <a:pos x="28" y="16"/>
                </a:cxn>
                <a:cxn ang="0">
                  <a:pos x="24" y="12"/>
                </a:cxn>
                <a:cxn ang="0">
                  <a:pos x="20" y="6"/>
                </a:cxn>
                <a:cxn ang="0">
                  <a:pos x="20" y="6"/>
                </a:cxn>
                <a:cxn ang="0">
                  <a:pos x="16" y="0"/>
                </a:cxn>
                <a:cxn ang="0">
                  <a:pos x="16" y="0"/>
                </a:cxn>
                <a:cxn ang="0">
                  <a:pos x="14" y="2"/>
                </a:cxn>
                <a:cxn ang="0">
                  <a:pos x="14" y="2"/>
                </a:cxn>
                <a:cxn ang="0">
                  <a:pos x="0" y="10"/>
                </a:cxn>
                <a:cxn ang="0">
                  <a:pos x="0" y="10"/>
                </a:cxn>
                <a:cxn ang="0">
                  <a:pos x="28" y="16"/>
                </a:cxn>
                <a:cxn ang="0">
                  <a:pos x="28" y="16"/>
                </a:cxn>
              </a:cxnLst>
              <a:rect l="0" t="0" r="r" b="b"/>
              <a:pathLst>
                <a:path w="28" h="16">
                  <a:moveTo>
                    <a:pt x="28" y="16"/>
                  </a:moveTo>
                  <a:lnTo>
                    <a:pt x="28" y="16"/>
                  </a:lnTo>
                  <a:lnTo>
                    <a:pt x="24" y="12"/>
                  </a:lnTo>
                  <a:lnTo>
                    <a:pt x="20" y="6"/>
                  </a:lnTo>
                  <a:lnTo>
                    <a:pt x="20" y="6"/>
                  </a:lnTo>
                  <a:lnTo>
                    <a:pt x="16" y="0"/>
                  </a:lnTo>
                  <a:lnTo>
                    <a:pt x="16" y="0"/>
                  </a:lnTo>
                  <a:lnTo>
                    <a:pt x="14" y="2"/>
                  </a:lnTo>
                  <a:lnTo>
                    <a:pt x="14" y="2"/>
                  </a:lnTo>
                  <a:lnTo>
                    <a:pt x="0" y="10"/>
                  </a:lnTo>
                  <a:lnTo>
                    <a:pt x="0" y="10"/>
                  </a:lnTo>
                  <a:lnTo>
                    <a:pt x="28" y="16"/>
                  </a:lnTo>
                  <a:lnTo>
                    <a:pt x="28"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8" name="Freeform 430"/>
            <p:cNvSpPr/>
            <p:nvPr/>
          </p:nvSpPr>
          <p:spPr bwMode="auto">
            <a:xfrm>
              <a:off x="3963988" y="1068388"/>
              <a:ext cx="47625" cy="25400"/>
            </a:xfrm>
            <a:custGeom>
              <a:avLst/>
              <a:gdLst/>
              <a:ahLst/>
              <a:cxnLst>
                <a:cxn ang="0">
                  <a:pos x="22" y="0"/>
                </a:cxn>
                <a:cxn ang="0">
                  <a:pos x="22" y="0"/>
                </a:cxn>
                <a:cxn ang="0">
                  <a:pos x="14" y="4"/>
                </a:cxn>
                <a:cxn ang="0">
                  <a:pos x="14" y="4"/>
                </a:cxn>
                <a:cxn ang="0">
                  <a:pos x="4" y="10"/>
                </a:cxn>
                <a:cxn ang="0">
                  <a:pos x="4" y="10"/>
                </a:cxn>
                <a:cxn ang="0">
                  <a:pos x="0" y="12"/>
                </a:cxn>
                <a:cxn ang="0">
                  <a:pos x="0" y="12"/>
                </a:cxn>
                <a:cxn ang="0">
                  <a:pos x="8" y="14"/>
                </a:cxn>
                <a:cxn ang="0">
                  <a:pos x="8" y="14"/>
                </a:cxn>
                <a:cxn ang="0">
                  <a:pos x="12" y="16"/>
                </a:cxn>
                <a:cxn ang="0">
                  <a:pos x="14" y="16"/>
                </a:cxn>
                <a:cxn ang="0">
                  <a:pos x="14" y="16"/>
                </a:cxn>
                <a:cxn ang="0">
                  <a:pos x="30" y="6"/>
                </a:cxn>
                <a:cxn ang="0">
                  <a:pos x="30" y="6"/>
                </a:cxn>
                <a:cxn ang="0">
                  <a:pos x="26" y="2"/>
                </a:cxn>
                <a:cxn ang="0">
                  <a:pos x="22" y="0"/>
                </a:cxn>
                <a:cxn ang="0">
                  <a:pos x="22" y="0"/>
                </a:cxn>
              </a:cxnLst>
              <a:rect l="0" t="0" r="r" b="b"/>
              <a:pathLst>
                <a:path w="30" h="16">
                  <a:moveTo>
                    <a:pt x="22" y="0"/>
                  </a:moveTo>
                  <a:lnTo>
                    <a:pt x="22" y="0"/>
                  </a:lnTo>
                  <a:lnTo>
                    <a:pt x="14" y="4"/>
                  </a:lnTo>
                  <a:lnTo>
                    <a:pt x="14" y="4"/>
                  </a:lnTo>
                  <a:lnTo>
                    <a:pt x="4" y="10"/>
                  </a:lnTo>
                  <a:lnTo>
                    <a:pt x="4" y="10"/>
                  </a:lnTo>
                  <a:lnTo>
                    <a:pt x="0" y="12"/>
                  </a:lnTo>
                  <a:lnTo>
                    <a:pt x="0" y="12"/>
                  </a:lnTo>
                  <a:lnTo>
                    <a:pt x="8" y="14"/>
                  </a:lnTo>
                  <a:lnTo>
                    <a:pt x="8" y="14"/>
                  </a:lnTo>
                  <a:lnTo>
                    <a:pt x="12" y="16"/>
                  </a:lnTo>
                  <a:lnTo>
                    <a:pt x="14" y="16"/>
                  </a:lnTo>
                  <a:lnTo>
                    <a:pt x="14" y="16"/>
                  </a:lnTo>
                  <a:lnTo>
                    <a:pt x="30" y="6"/>
                  </a:lnTo>
                  <a:lnTo>
                    <a:pt x="30" y="6"/>
                  </a:lnTo>
                  <a:lnTo>
                    <a:pt x="26" y="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9" name="Freeform 431"/>
            <p:cNvSpPr/>
            <p:nvPr/>
          </p:nvSpPr>
          <p:spPr bwMode="auto">
            <a:xfrm>
              <a:off x="3935413" y="1055688"/>
              <a:ext cx="57150" cy="31750"/>
            </a:xfrm>
            <a:custGeom>
              <a:avLst/>
              <a:gdLst/>
              <a:ahLst/>
              <a:cxnLst>
                <a:cxn ang="0">
                  <a:pos x="26" y="0"/>
                </a:cxn>
                <a:cxn ang="0">
                  <a:pos x="26" y="0"/>
                </a:cxn>
                <a:cxn ang="0">
                  <a:pos x="16" y="6"/>
                </a:cxn>
                <a:cxn ang="0">
                  <a:pos x="16" y="6"/>
                </a:cxn>
                <a:cxn ang="0">
                  <a:pos x="0" y="16"/>
                </a:cxn>
                <a:cxn ang="0">
                  <a:pos x="0" y="16"/>
                </a:cxn>
                <a:cxn ang="0">
                  <a:pos x="10" y="20"/>
                </a:cxn>
                <a:cxn ang="0">
                  <a:pos x="10" y="20"/>
                </a:cxn>
                <a:cxn ang="0">
                  <a:pos x="14" y="20"/>
                </a:cxn>
                <a:cxn ang="0">
                  <a:pos x="16" y="18"/>
                </a:cxn>
                <a:cxn ang="0">
                  <a:pos x="16" y="18"/>
                </a:cxn>
                <a:cxn ang="0">
                  <a:pos x="36" y="4"/>
                </a:cxn>
                <a:cxn ang="0">
                  <a:pos x="36" y="4"/>
                </a:cxn>
                <a:cxn ang="0">
                  <a:pos x="32" y="2"/>
                </a:cxn>
                <a:cxn ang="0">
                  <a:pos x="28" y="0"/>
                </a:cxn>
                <a:cxn ang="0">
                  <a:pos x="26" y="0"/>
                </a:cxn>
                <a:cxn ang="0">
                  <a:pos x="26" y="0"/>
                </a:cxn>
              </a:cxnLst>
              <a:rect l="0" t="0" r="r" b="b"/>
              <a:pathLst>
                <a:path w="36" h="20">
                  <a:moveTo>
                    <a:pt x="26" y="0"/>
                  </a:moveTo>
                  <a:lnTo>
                    <a:pt x="26" y="0"/>
                  </a:lnTo>
                  <a:lnTo>
                    <a:pt x="16" y="6"/>
                  </a:lnTo>
                  <a:lnTo>
                    <a:pt x="16" y="6"/>
                  </a:lnTo>
                  <a:lnTo>
                    <a:pt x="0" y="16"/>
                  </a:lnTo>
                  <a:lnTo>
                    <a:pt x="0" y="16"/>
                  </a:lnTo>
                  <a:lnTo>
                    <a:pt x="10" y="20"/>
                  </a:lnTo>
                  <a:lnTo>
                    <a:pt x="10" y="20"/>
                  </a:lnTo>
                  <a:lnTo>
                    <a:pt x="14" y="20"/>
                  </a:lnTo>
                  <a:lnTo>
                    <a:pt x="16" y="18"/>
                  </a:lnTo>
                  <a:lnTo>
                    <a:pt x="16" y="18"/>
                  </a:lnTo>
                  <a:lnTo>
                    <a:pt x="36" y="4"/>
                  </a:lnTo>
                  <a:lnTo>
                    <a:pt x="36" y="4"/>
                  </a:lnTo>
                  <a:lnTo>
                    <a:pt x="32" y="2"/>
                  </a:lnTo>
                  <a:lnTo>
                    <a:pt x="28" y="0"/>
                  </a:lnTo>
                  <a:lnTo>
                    <a:pt x="26" y="0"/>
                  </a:lnTo>
                  <a:lnTo>
                    <a:pt x="2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0" name="Freeform 432"/>
            <p:cNvSpPr/>
            <p:nvPr/>
          </p:nvSpPr>
          <p:spPr bwMode="auto">
            <a:xfrm>
              <a:off x="3910013" y="1052513"/>
              <a:ext cx="60325" cy="28575"/>
            </a:xfrm>
            <a:custGeom>
              <a:avLst/>
              <a:gdLst/>
              <a:ahLst/>
              <a:cxnLst>
                <a:cxn ang="0">
                  <a:pos x="0" y="14"/>
                </a:cxn>
                <a:cxn ang="0">
                  <a:pos x="0" y="14"/>
                </a:cxn>
                <a:cxn ang="0">
                  <a:pos x="10" y="18"/>
                </a:cxn>
                <a:cxn ang="0">
                  <a:pos x="10" y="18"/>
                </a:cxn>
                <a:cxn ang="0">
                  <a:pos x="14" y="16"/>
                </a:cxn>
                <a:cxn ang="0">
                  <a:pos x="16" y="14"/>
                </a:cxn>
                <a:cxn ang="0">
                  <a:pos x="16" y="14"/>
                </a:cxn>
                <a:cxn ang="0">
                  <a:pos x="38" y="0"/>
                </a:cxn>
                <a:cxn ang="0">
                  <a:pos x="38" y="0"/>
                </a:cxn>
                <a:cxn ang="0">
                  <a:pos x="26" y="0"/>
                </a:cxn>
                <a:cxn ang="0">
                  <a:pos x="16" y="2"/>
                </a:cxn>
                <a:cxn ang="0">
                  <a:pos x="6" y="6"/>
                </a:cxn>
                <a:cxn ang="0">
                  <a:pos x="0" y="14"/>
                </a:cxn>
                <a:cxn ang="0">
                  <a:pos x="0" y="14"/>
                </a:cxn>
              </a:cxnLst>
              <a:rect l="0" t="0" r="r" b="b"/>
              <a:pathLst>
                <a:path w="38" h="18">
                  <a:moveTo>
                    <a:pt x="0" y="14"/>
                  </a:moveTo>
                  <a:lnTo>
                    <a:pt x="0" y="14"/>
                  </a:lnTo>
                  <a:lnTo>
                    <a:pt x="10" y="18"/>
                  </a:lnTo>
                  <a:lnTo>
                    <a:pt x="10" y="18"/>
                  </a:lnTo>
                  <a:lnTo>
                    <a:pt x="14" y="16"/>
                  </a:lnTo>
                  <a:lnTo>
                    <a:pt x="16" y="14"/>
                  </a:lnTo>
                  <a:lnTo>
                    <a:pt x="16" y="14"/>
                  </a:lnTo>
                  <a:lnTo>
                    <a:pt x="38" y="0"/>
                  </a:lnTo>
                  <a:lnTo>
                    <a:pt x="38" y="0"/>
                  </a:lnTo>
                  <a:lnTo>
                    <a:pt x="26" y="0"/>
                  </a:lnTo>
                  <a:lnTo>
                    <a:pt x="16" y="2"/>
                  </a:lnTo>
                  <a:lnTo>
                    <a:pt x="6" y="6"/>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1" name="Freeform 433"/>
            <p:cNvSpPr/>
            <p:nvPr/>
          </p:nvSpPr>
          <p:spPr bwMode="auto">
            <a:xfrm>
              <a:off x="3992563" y="1103313"/>
              <a:ext cx="44450" cy="22225"/>
            </a:xfrm>
            <a:custGeom>
              <a:avLst/>
              <a:gdLst/>
              <a:ahLst/>
              <a:cxnLst>
                <a:cxn ang="0">
                  <a:pos x="10" y="14"/>
                </a:cxn>
                <a:cxn ang="0">
                  <a:pos x="10" y="14"/>
                </a:cxn>
                <a:cxn ang="0">
                  <a:pos x="16" y="10"/>
                </a:cxn>
                <a:cxn ang="0">
                  <a:pos x="16" y="10"/>
                </a:cxn>
                <a:cxn ang="0">
                  <a:pos x="22" y="8"/>
                </a:cxn>
                <a:cxn ang="0">
                  <a:pos x="28" y="6"/>
                </a:cxn>
                <a:cxn ang="0">
                  <a:pos x="28" y="6"/>
                </a:cxn>
                <a:cxn ang="0">
                  <a:pos x="0" y="0"/>
                </a:cxn>
                <a:cxn ang="0">
                  <a:pos x="0" y="0"/>
                </a:cxn>
                <a:cxn ang="0">
                  <a:pos x="8" y="12"/>
                </a:cxn>
                <a:cxn ang="0">
                  <a:pos x="8" y="12"/>
                </a:cxn>
                <a:cxn ang="0">
                  <a:pos x="10" y="14"/>
                </a:cxn>
                <a:cxn ang="0">
                  <a:pos x="10" y="14"/>
                </a:cxn>
              </a:cxnLst>
              <a:rect l="0" t="0" r="r" b="b"/>
              <a:pathLst>
                <a:path w="28" h="14">
                  <a:moveTo>
                    <a:pt x="10" y="14"/>
                  </a:moveTo>
                  <a:lnTo>
                    <a:pt x="10" y="14"/>
                  </a:lnTo>
                  <a:lnTo>
                    <a:pt x="16" y="10"/>
                  </a:lnTo>
                  <a:lnTo>
                    <a:pt x="16" y="10"/>
                  </a:lnTo>
                  <a:lnTo>
                    <a:pt x="22" y="8"/>
                  </a:lnTo>
                  <a:lnTo>
                    <a:pt x="28" y="6"/>
                  </a:lnTo>
                  <a:lnTo>
                    <a:pt x="28" y="6"/>
                  </a:lnTo>
                  <a:lnTo>
                    <a:pt x="0" y="0"/>
                  </a:lnTo>
                  <a:lnTo>
                    <a:pt x="0" y="0"/>
                  </a:lnTo>
                  <a:lnTo>
                    <a:pt x="8" y="12"/>
                  </a:lnTo>
                  <a:lnTo>
                    <a:pt x="8" y="12"/>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2" name="Freeform 434"/>
            <p:cNvSpPr/>
            <p:nvPr/>
          </p:nvSpPr>
          <p:spPr bwMode="auto">
            <a:xfrm>
              <a:off x="3960813" y="1096963"/>
              <a:ext cx="41275" cy="34925"/>
            </a:xfrm>
            <a:custGeom>
              <a:avLst/>
              <a:gdLst/>
              <a:ahLst/>
              <a:cxnLst>
                <a:cxn ang="0">
                  <a:pos x="26" y="18"/>
                </a:cxn>
                <a:cxn ang="0">
                  <a:pos x="26" y="18"/>
                </a:cxn>
                <a:cxn ang="0">
                  <a:pos x="16" y="4"/>
                </a:cxn>
                <a:cxn ang="0">
                  <a:pos x="16" y="4"/>
                </a:cxn>
                <a:cxn ang="0">
                  <a:pos x="12" y="2"/>
                </a:cxn>
                <a:cxn ang="0">
                  <a:pos x="10" y="2"/>
                </a:cxn>
                <a:cxn ang="0">
                  <a:pos x="10" y="2"/>
                </a:cxn>
                <a:cxn ang="0">
                  <a:pos x="0" y="0"/>
                </a:cxn>
                <a:cxn ang="0">
                  <a:pos x="0" y="0"/>
                </a:cxn>
                <a:cxn ang="0">
                  <a:pos x="4" y="4"/>
                </a:cxn>
                <a:cxn ang="0">
                  <a:pos x="4" y="4"/>
                </a:cxn>
                <a:cxn ang="0">
                  <a:pos x="10" y="14"/>
                </a:cxn>
                <a:cxn ang="0">
                  <a:pos x="10" y="14"/>
                </a:cxn>
                <a:cxn ang="0">
                  <a:pos x="16" y="22"/>
                </a:cxn>
                <a:cxn ang="0">
                  <a:pos x="16" y="22"/>
                </a:cxn>
                <a:cxn ang="0">
                  <a:pos x="20" y="20"/>
                </a:cxn>
                <a:cxn ang="0">
                  <a:pos x="26" y="18"/>
                </a:cxn>
                <a:cxn ang="0">
                  <a:pos x="26" y="18"/>
                </a:cxn>
              </a:cxnLst>
              <a:rect l="0" t="0" r="r" b="b"/>
              <a:pathLst>
                <a:path w="26" h="22">
                  <a:moveTo>
                    <a:pt x="26" y="18"/>
                  </a:moveTo>
                  <a:lnTo>
                    <a:pt x="26" y="18"/>
                  </a:lnTo>
                  <a:lnTo>
                    <a:pt x="16" y="4"/>
                  </a:lnTo>
                  <a:lnTo>
                    <a:pt x="16" y="4"/>
                  </a:lnTo>
                  <a:lnTo>
                    <a:pt x="12" y="2"/>
                  </a:lnTo>
                  <a:lnTo>
                    <a:pt x="10" y="2"/>
                  </a:lnTo>
                  <a:lnTo>
                    <a:pt x="10" y="2"/>
                  </a:lnTo>
                  <a:lnTo>
                    <a:pt x="0" y="0"/>
                  </a:lnTo>
                  <a:lnTo>
                    <a:pt x="0" y="0"/>
                  </a:lnTo>
                  <a:lnTo>
                    <a:pt x="4" y="4"/>
                  </a:lnTo>
                  <a:lnTo>
                    <a:pt x="4" y="4"/>
                  </a:lnTo>
                  <a:lnTo>
                    <a:pt x="10" y="14"/>
                  </a:lnTo>
                  <a:lnTo>
                    <a:pt x="10" y="14"/>
                  </a:lnTo>
                  <a:lnTo>
                    <a:pt x="16" y="22"/>
                  </a:lnTo>
                  <a:lnTo>
                    <a:pt x="16" y="22"/>
                  </a:lnTo>
                  <a:lnTo>
                    <a:pt x="20" y="20"/>
                  </a:lnTo>
                  <a:lnTo>
                    <a:pt x="26" y="18"/>
                  </a:lnTo>
                  <a:lnTo>
                    <a:pt x="26"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3" name="Freeform 435"/>
            <p:cNvSpPr/>
            <p:nvPr/>
          </p:nvSpPr>
          <p:spPr bwMode="auto">
            <a:xfrm>
              <a:off x="3932238" y="1090613"/>
              <a:ext cx="47625" cy="44450"/>
            </a:xfrm>
            <a:custGeom>
              <a:avLst/>
              <a:gdLst/>
              <a:ahLst/>
              <a:cxnLst>
                <a:cxn ang="0">
                  <a:pos x="16" y="8"/>
                </a:cxn>
                <a:cxn ang="0">
                  <a:pos x="16" y="8"/>
                </a:cxn>
                <a:cxn ang="0">
                  <a:pos x="14" y="4"/>
                </a:cxn>
                <a:cxn ang="0">
                  <a:pos x="12" y="2"/>
                </a:cxn>
                <a:cxn ang="0">
                  <a:pos x="12" y="2"/>
                </a:cxn>
                <a:cxn ang="0">
                  <a:pos x="0" y="0"/>
                </a:cxn>
                <a:cxn ang="0">
                  <a:pos x="0" y="0"/>
                </a:cxn>
                <a:cxn ang="0">
                  <a:pos x="12" y="18"/>
                </a:cxn>
                <a:cxn ang="0">
                  <a:pos x="12" y="18"/>
                </a:cxn>
                <a:cxn ang="0">
                  <a:pos x="18" y="26"/>
                </a:cxn>
                <a:cxn ang="0">
                  <a:pos x="18" y="26"/>
                </a:cxn>
                <a:cxn ang="0">
                  <a:pos x="20" y="28"/>
                </a:cxn>
                <a:cxn ang="0">
                  <a:pos x="24" y="28"/>
                </a:cxn>
                <a:cxn ang="0">
                  <a:pos x="30" y="26"/>
                </a:cxn>
                <a:cxn ang="0">
                  <a:pos x="30" y="26"/>
                </a:cxn>
                <a:cxn ang="0">
                  <a:pos x="16" y="8"/>
                </a:cxn>
                <a:cxn ang="0">
                  <a:pos x="16" y="8"/>
                </a:cxn>
              </a:cxnLst>
              <a:rect l="0" t="0" r="r" b="b"/>
              <a:pathLst>
                <a:path w="30" h="28">
                  <a:moveTo>
                    <a:pt x="16" y="8"/>
                  </a:moveTo>
                  <a:lnTo>
                    <a:pt x="16" y="8"/>
                  </a:lnTo>
                  <a:lnTo>
                    <a:pt x="14" y="4"/>
                  </a:lnTo>
                  <a:lnTo>
                    <a:pt x="12" y="2"/>
                  </a:lnTo>
                  <a:lnTo>
                    <a:pt x="12" y="2"/>
                  </a:lnTo>
                  <a:lnTo>
                    <a:pt x="0" y="0"/>
                  </a:lnTo>
                  <a:lnTo>
                    <a:pt x="0" y="0"/>
                  </a:lnTo>
                  <a:lnTo>
                    <a:pt x="12" y="18"/>
                  </a:lnTo>
                  <a:lnTo>
                    <a:pt x="12" y="18"/>
                  </a:lnTo>
                  <a:lnTo>
                    <a:pt x="18" y="26"/>
                  </a:lnTo>
                  <a:lnTo>
                    <a:pt x="18" y="26"/>
                  </a:lnTo>
                  <a:lnTo>
                    <a:pt x="20" y="28"/>
                  </a:lnTo>
                  <a:lnTo>
                    <a:pt x="24" y="28"/>
                  </a:lnTo>
                  <a:lnTo>
                    <a:pt x="30" y="26"/>
                  </a:lnTo>
                  <a:lnTo>
                    <a:pt x="30" y="26"/>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4" name="Freeform 436"/>
            <p:cNvSpPr/>
            <p:nvPr/>
          </p:nvSpPr>
          <p:spPr bwMode="auto">
            <a:xfrm>
              <a:off x="3906838" y="1087438"/>
              <a:ext cx="47625" cy="44450"/>
            </a:xfrm>
            <a:custGeom>
              <a:avLst/>
              <a:gdLst/>
              <a:ahLst/>
              <a:cxnLst>
                <a:cxn ang="0">
                  <a:pos x="30" y="28"/>
                </a:cxn>
                <a:cxn ang="0">
                  <a:pos x="30" y="28"/>
                </a:cxn>
                <a:cxn ang="0">
                  <a:pos x="16" y="8"/>
                </a:cxn>
                <a:cxn ang="0">
                  <a:pos x="16" y="8"/>
                </a:cxn>
                <a:cxn ang="0">
                  <a:pos x="14" y="4"/>
                </a:cxn>
                <a:cxn ang="0">
                  <a:pos x="12" y="2"/>
                </a:cxn>
                <a:cxn ang="0">
                  <a:pos x="12" y="2"/>
                </a:cxn>
                <a:cxn ang="0">
                  <a:pos x="0" y="0"/>
                </a:cxn>
                <a:cxn ang="0">
                  <a:pos x="0" y="0"/>
                </a:cxn>
                <a:cxn ang="0">
                  <a:pos x="4" y="10"/>
                </a:cxn>
                <a:cxn ang="0">
                  <a:pos x="10" y="18"/>
                </a:cxn>
                <a:cxn ang="0">
                  <a:pos x="20" y="24"/>
                </a:cxn>
                <a:cxn ang="0">
                  <a:pos x="30" y="28"/>
                </a:cxn>
                <a:cxn ang="0">
                  <a:pos x="30" y="28"/>
                </a:cxn>
              </a:cxnLst>
              <a:rect l="0" t="0" r="r" b="b"/>
              <a:pathLst>
                <a:path w="30" h="28">
                  <a:moveTo>
                    <a:pt x="30" y="28"/>
                  </a:moveTo>
                  <a:lnTo>
                    <a:pt x="30" y="28"/>
                  </a:lnTo>
                  <a:lnTo>
                    <a:pt x="16" y="8"/>
                  </a:lnTo>
                  <a:lnTo>
                    <a:pt x="16" y="8"/>
                  </a:lnTo>
                  <a:lnTo>
                    <a:pt x="14" y="4"/>
                  </a:lnTo>
                  <a:lnTo>
                    <a:pt x="12" y="2"/>
                  </a:lnTo>
                  <a:lnTo>
                    <a:pt x="12" y="2"/>
                  </a:lnTo>
                  <a:lnTo>
                    <a:pt x="0" y="0"/>
                  </a:lnTo>
                  <a:lnTo>
                    <a:pt x="0" y="0"/>
                  </a:lnTo>
                  <a:lnTo>
                    <a:pt x="4" y="10"/>
                  </a:lnTo>
                  <a:lnTo>
                    <a:pt x="10" y="18"/>
                  </a:lnTo>
                  <a:lnTo>
                    <a:pt x="20" y="24"/>
                  </a:lnTo>
                  <a:lnTo>
                    <a:pt x="30" y="28"/>
                  </a:lnTo>
                  <a:lnTo>
                    <a:pt x="30"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5" name="Freeform 437"/>
            <p:cNvSpPr/>
            <p:nvPr/>
          </p:nvSpPr>
          <p:spPr bwMode="auto">
            <a:xfrm>
              <a:off x="4259263" y="1290638"/>
              <a:ext cx="38100" cy="28575"/>
            </a:xfrm>
            <a:custGeom>
              <a:avLst/>
              <a:gdLst/>
              <a:ahLst/>
              <a:cxnLst>
                <a:cxn ang="0">
                  <a:pos x="24" y="18"/>
                </a:cxn>
                <a:cxn ang="0">
                  <a:pos x="24" y="18"/>
                </a:cxn>
                <a:cxn ang="0">
                  <a:pos x="22" y="12"/>
                </a:cxn>
                <a:cxn ang="0">
                  <a:pos x="20" y="6"/>
                </a:cxn>
                <a:cxn ang="0">
                  <a:pos x="20" y="6"/>
                </a:cxn>
                <a:cxn ang="0">
                  <a:pos x="16" y="0"/>
                </a:cxn>
                <a:cxn ang="0">
                  <a:pos x="16" y="0"/>
                </a:cxn>
                <a:cxn ang="0">
                  <a:pos x="14" y="0"/>
                </a:cxn>
                <a:cxn ang="0">
                  <a:pos x="14" y="0"/>
                </a:cxn>
                <a:cxn ang="0">
                  <a:pos x="0" y="4"/>
                </a:cxn>
                <a:cxn ang="0">
                  <a:pos x="0" y="4"/>
                </a:cxn>
                <a:cxn ang="0">
                  <a:pos x="24" y="18"/>
                </a:cxn>
                <a:cxn ang="0">
                  <a:pos x="24" y="18"/>
                </a:cxn>
              </a:cxnLst>
              <a:rect l="0" t="0" r="r" b="b"/>
              <a:pathLst>
                <a:path w="24" h="18">
                  <a:moveTo>
                    <a:pt x="24" y="18"/>
                  </a:moveTo>
                  <a:lnTo>
                    <a:pt x="24" y="18"/>
                  </a:lnTo>
                  <a:lnTo>
                    <a:pt x="22" y="12"/>
                  </a:lnTo>
                  <a:lnTo>
                    <a:pt x="20" y="6"/>
                  </a:lnTo>
                  <a:lnTo>
                    <a:pt x="20" y="6"/>
                  </a:lnTo>
                  <a:lnTo>
                    <a:pt x="16" y="0"/>
                  </a:lnTo>
                  <a:lnTo>
                    <a:pt x="16" y="0"/>
                  </a:lnTo>
                  <a:lnTo>
                    <a:pt x="14" y="0"/>
                  </a:lnTo>
                  <a:lnTo>
                    <a:pt x="14" y="0"/>
                  </a:lnTo>
                  <a:lnTo>
                    <a:pt x="0" y="4"/>
                  </a:lnTo>
                  <a:lnTo>
                    <a:pt x="0" y="4"/>
                  </a:lnTo>
                  <a:lnTo>
                    <a:pt x="24" y="18"/>
                  </a:lnTo>
                  <a:lnTo>
                    <a:pt x="2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6" name="Freeform 438"/>
            <p:cNvSpPr/>
            <p:nvPr/>
          </p:nvSpPr>
          <p:spPr bwMode="auto">
            <a:xfrm>
              <a:off x="4233863" y="1271588"/>
              <a:ext cx="47625" cy="22225"/>
            </a:xfrm>
            <a:custGeom>
              <a:avLst/>
              <a:gdLst/>
              <a:ahLst/>
              <a:cxnLst>
                <a:cxn ang="0">
                  <a:pos x="24" y="0"/>
                </a:cxn>
                <a:cxn ang="0">
                  <a:pos x="24" y="0"/>
                </a:cxn>
                <a:cxn ang="0">
                  <a:pos x="16" y="2"/>
                </a:cxn>
                <a:cxn ang="0">
                  <a:pos x="16" y="2"/>
                </a:cxn>
                <a:cxn ang="0">
                  <a:pos x="6" y="4"/>
                </a:cxn>
                <a:cxn ang="0">
                  <a:pos x="6" y="4"/>
                </a:cxn>
                <a:cxn ang="0">
                  <a:pos x="0" y="6"/>
                </a:cxn>
                <a:cxn ang="0">
                  <a:pos x="0" y="6"/>
                </a:cxn>
                <a:cxn ang="0">
                  <a:pos x="6" y="10"/>
                </a:cxn>
                <a:cxn ang="0">
                  <a:pos x="6" y="10"/>
                </a:cxn>
                <a:cxn ang="0">
                  <a:pos x="10" y="12"/>
                </a:cxn>
                <a:cxn ang="0">
                  <a:pos x="12" y="14"/>
                </a:cxn>
                <a:cxn ang="0">
                  <a:pos x="12" y="14"/>
                </a:cxn>
                <a:cxn ang="0">
                  <a:pos x="30" y="10"/>
                </a:cxn>
                <a:cxn ang="0">
                  <a:pos x="30" y="10"/>
                </a:cxn>
                <a:cxn ang="0">
                  <a:pos x="28" y="4"/>
                </a:cxn>
                <a:cxn ang="0">
                  <a:pos x="26" y="0"/>
                </a:cxn>
                <a:cxn ang="0">
                  <a:pos x="24" y="0"/>
                </a:cxn>
                <a:cxn ang="0">
                  <a:pos x="24" y="0"/>
                </a:cxn>
              </a:cxnLst>
              <a:rect l="0" t="0" r="r" b="b"/>
              <a:pathLst>
                <a:path w="30" h="14">
                  <a:moveTo>
                    <a:pt x="24" y="0"/>
                  </a:moveTo>
                  <a:lnTo>
                    <a:pt x="24" y="0"/>
                  </a:lnTo>
                  <a:lnTo>
                    <a:pt x="16" y="2"/>
                  </a:lnTo>
                  <a:lnTo>
                    <a:pt x="16" y="2"/>
                  </a:lnTo>
                  <a:lnTo>
                    <a:pt x="6" y="4"/>
                  </a:lnTo>
                  <a:lnTo>
                    <a:pt x="6" y="4"/>
                  </a:lnTo>
                  <a:lnTo>
                    <a:pt x="0" y="6"/>
                  </a:lnTo>
                  <a:lnTo>
                    <a:pt x="0" y="6"/>
                  </a:lnTo>
                  <a:lnTo>
                    <a:pt x="6" y="10"/>
                  </a:lnTo>
                  <a:lnTo>
                    <a:pt x="6" y="10"/>
                  </a:lnTo>
                  <a:lnTo>
                    <a:pt x="10" y="12"/>
                  </a:lnTo>
                  <a:lnTo>
                    <a:pt x="12" y="14"/>
                  </a:lnTo>
                  <a:lnTo>
                    <a:pt x="12" y="14"/>
                  </a:lnTo>
                  <a:lnTo>
                    <a:pt x="30" y="10"/>
                  </a:lnTo>
                  <a:lnTo>
                    <a:pt x="30" y="10"/>
                  </a:lnTo>
                  <a:lnTo>
                    <a:pt x="28" y="4"/>
                  </a:lnTo>
                  <a:lnTo>
                    <a:pt x="26" y="0"/>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7" name="Freeform 439"/>
            <p:cNvSpPr/>
            <p:nvPr/>
          </p:nvSpPr>
          <p:spPr bwMode="auto">
            <a:xfrm>
              <a:off x="4208463" y="1252538"/>
              <a:ext cx="60325" cy="22225"/>
            </a:xfrm>
            <a:custGeom>
              <a:avLst/>
              <a:gdLst/>
              <a:ahLst/>
              <a:cxnLst>
                <a:cxn ang="0">
                  <a:pos x="0" y="8"/>
                </a:cxn>
                <a:cxn ang="0">
                  <a:pos x="0" y="8"/>
                </a:cxn>
                <a:cxn ang="0">
                  <a:pos x="10" y="14"/>
                </a:cxn>
                <a:cxn ang="0">
                  <a:pos x="10" y="14"/>
                </a:cxn>
                <a:cxn ang="0">
                  <a:pos x="12" y="14"/>
                </a:cxn>
                <a:cxn ang="0">
                  <a:pos x="16" y="14"/>
                </a:cxn>
                <a:cxn ang="0">
                  <a:pos x="16" y="14"/>
                </a:cxn>
                <a:cxn ang="0">
                  <a:pos x="38" y="8"/>
                </a:cxn>
                <a:cxn ang="0">
                  <a:pos x="38" y="8"/>
                </a:cxn>
                <a:cxn ang="0">
                  <a:pos x="34" y="4"/>
                </a:cxn>
                <a:cxn ang="0">
                  <a:pos x="32" y="2"/>
                </a:cxn>
                <a:cxn ang="0">
                  <a:pos x="28" y="0"/>
                </a:cxn>
                <a:cxn ang="0">
                  <a:pos x="28" y="0"/>
                </a:cxn>
                <a:cxn ang="0">
                  <a:pos x="18" y="4"/>
                </a:cxn>
                <a:cxn ang="0">
                  <a:pos x="18" y="4"/>
                </a:cxn>
                <a:cxn ang="0">
                  <a:pos x="0" y="8"/>
                </a:cxn>
                <a:cxn ang="0">
                  <a:pos x="0" y="8"/>
                </a:cxn>
              </a:cxnLst>
              <a:rect l="0" t="0" r="r" b="b"/>
              <a:pathLst>
                <a:path w="38" h="14">
                  <a:moveTo>
                    <a:pt x="0" y="8"/>
                  </a:moveTo>
                  <a:lnTo>
                    <a:pt x="0" y="8"/>
                  </a:lnTo>
                  <a:lnTo>
                    <a:pt x="10" y="14"/>
                  </a:lnTo>
                  <a:lnTo>
                    <a:pt x="10" y="14"/>
                  </a:lnTo>
                  <a:lnTo>
                    <a:pt x="12" y="14"/>
                  </a:lnTo>
                  <a:lnTo>
                    <a:pt x="16" y="14"/>
                  </a:lnTo>
                  <a:lnTo>
                    <a:pt x="16" y="14"/>
                  </a:lnTo>
                  <a:lnTo>
                    <a:pt x="38" y="8"/>
                  </a:lnTo>
                  <a:lnTo>
                    <a:pt x="38" y="8"/>
                  </a:lnTo>
                  <a:lnTo>
                    <a:pt x="34" y="4"/>
                  </a:lnTo>
                  <a:lnTo>
                    <a:pt x="32" y="2"/>
                  </a:lnTo>
                  <a:lnTo>
                    <a:pt x="28" y="0"/>
                  </a:lnTo>
                  <a:lnTo>
                    <a:pt x="28" y="0"/>
                  </a:lnTo>
                  <a:lnTo>
                    <a:pt x="18" y="4"/>
                  </a:lnTo>
                  <a:lnTo>
                    <a:pt x="18"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8" name="Freeform 440"/>
            <p:cNvSpPr/>
            <p:nvPr/>
          </p:nvSpPr>
          <p:spPr bwMode="auto">
            <a:xfrm>
              <a:off x="4186238" y="1239838"/>
              <a:ext cx="63500" cy="22225"/>
            </a:xfrm>
            <a:custGeom>
              <a:avLst/>
              <a:gdLst/>
              <a:ahLst/>
              <a:cxnLst>
                <a:cxn ang="0">
                  <a:pos x="0" y="8"/>
                </a:cxn>
                <a:cxn ang="0">
                  <a:pos x="0" y="8"/>
                </a:cxn>
                <a:cxn ang="0">
                  <a:pos x="10" y="14"/>
                </a:cxn>
                <a:cxn ang="0">
                  <a:pos x="10" y="14"/>
                </a:cxn>
                <a:cxn ang="0">
                  <a:pos x="12" y="12"/>
                </a:cxn>
                <a:cxn ang="0">
                  <a:pos x="16" y="12"/>
                </a:cxn>
                <a:cxn ang="0">
                  <a:pos x="16" y="12"/>
                </a:cxn>
                <a:cxn ang="0">
                  <a:pos x="40" y="6"/>
                </a:cxn>
                <a:cxn ang="0">
                  <a:pos x="40" y="6"/>
                </a:cxn>
                <a:cxn ang="0">
                  <a:pos x="30" y="2"/>
                </a:cxn>
                <a:cxn ang="0">
                  <a:pos x="20" y="0"/>
                </a:cxn>
                <a:cxn ang="0">
                  <a:pos x="10" y="2"/>
                </a:cxn>
                <a:cxn ang="0">
                  <a:pos x="0" y="8"/>
                </a:cxn>
                <a:cxn ang="0">
                  <a:pos x="0" y="8"/>
                </a:cxn>
              </a:cxnLst>
              <a:rect l="0" t="0" r="r" b="b"/>
              <a:pathLst>
                <a:path w="40" h="14">
                  <a:moveTo>
                    <a:pt x="0" y="8"/>
                  </a:moveTo>
                  <a:lnTo>
                    <a:pt x="0" y="8"/>
                  </a:lnTo>
                  <a:lnTo>
                    <a:pt x="10" y="14"/>
                  </a:lnTo>
                  <a:lnTo>
                    <a:pt x="10" y="14"/>
                  </a:lnTo>
                  <a:lnTo>
                    <a:pt x="12" y="12"/>
                  </a:lnTo>
                  <a:lnTo>
                    <a:pt x="16" y="12"/>
                  </a:lnTo>
                  <a:lnTo>
                    <a:pt x="16" y="12"/>
                  </a:lnTo>
                  <a:lnTo>
                    <a:pt x="40" y="6"/>
                  </a:lnTo>
                  <a:lnTo>
                    <a:pt x="40" y="6"/>
                  </a:lnTo>
                  <a:lnTo>
                    <a:pt x="30" y="2"/>
                  </a:lnTo>
                  <a:lnTo>
                    <a:pt x="20" y="0"/>
                  </a:lnTo>
                  <a:lnTo>
                    <a:pt x="10" y="2"/>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9" name="Freeform 441"/>
            <p:cNvSpPr/>
            <p:nvPr/>
          </p:nvSpPr>
          <p:spPr bwMode="auto">
            <a:xfrm>
              <a:off x="4256088" y="1303338"/>
              <a:ext cx="41275" cy="25400"/>
            </a:xfrm>
            <a:custGeom>
              <a:avLst/>
              <a:gdLst/>
              <a:ahLst/>
              <a:cxnLst>
                <a:cxn ang="0">
                  <a:pos x="6" y="16"/>
                </a:cxn>
                <a:cxn ang="0">
                  <a:pos x="6" y="16"/>
                </a:cxn>
                <a:cxn ang="0">
                  <a:pos x="12" y="16"/>
                </a:cxn>
                <a:cxn ang="0">
                  <a:pos x="12" y="16"/>
                </a:cxn>
                <a:cxn ang="0">
                  <a:pos x="18" y="14"/>
                </a:cxn>
                <a:cxn ang="0">
                  <a:pos x="26" y="14"/>
                </a:cxn>
                <a:cxn ang="0">
                  <a:pos x="26" y="14"/>
                </a:cxn>
                <a:cxn ang="0">
                  <a:pos x="0" y="0"/>
                </a:cxn>
                <a:cxn ang="0">
                  <a:pos x="0" y="0"/>
                </a:cxn>
                <a:cxn ang="0">
                  <a:pos x="4" y="14"/>
                </a:cxn>
                <a:cxn ang="0">
                  <a:pos x="4" y="14"/>
                </a:cxn>
                <a:cxn ang="0">
                  <a:pos x="6" y="16"/>
                </a:cxn>
                <a:cxn ang="0">
                  <a:pos x="6" y="16"/>
                </a:cxn>
              </a:cxnLst>
              <a:rect l="0" t="0" r="r" b="b"/>
              <a:pathLst>
                <a:path w="26" h="16">
                  <a:moveTo>
                    <a:pt x="6" y="16"/>
                  </a:moveTo>
                  <a:lnTo>
                    <a:pt x="6" y="16"/>
                  </a:lnTo>
                  <a:lnTo>
                    <a:pt x="12" y="16"/>
                  </a:lnTo>
                  <a:lnTo>
                    <a:pt x="12" y="16"/>
                  </a:lnTo>
                  <a:lnTo>
                    <a:pt x="18" y="14"/>
                  </a:lnTo>
                  <a:lnTo>
                    <a:pt x="26" y="14"/>
                  </a:lnTo>
                  <a:lnTo>
                    <a:pt x="26" y="14"/>
                  </a:lnTo>
                  <a:lnTo>
                    <a:pt x="0" y="0"/>
                  </a:lnTo>
                  <a:lnTo>
                    <a:pt x="0" y="0"/>
                  </a:lnTo>
                  <a:lnTo>
                    <a:pt x="4" y="14"/>
                  </a:lnTo>
                  <a:lnTo>
                    <a:pt x="4"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0" name="Freeform 442"/>
            <p:cNvSpPr/>
            <p:nvPr/>
          </p:nvSpPr>
          <p:spPr bwMode="auto">
            <a:xfrm>
              <a:off x="4227513" y="1287463"/>
              <a:ext cx="31750" cy="41275"/>
            </a:xfrm>
            <a:custGeom>
              <a:avLst/>
              <a:gdLst/>
              <a:ahLst/>
              <a:cxnLst>
                <a:cxn ang="0">
                  <a:pos x="2" y="6"/>
                </a:cxn>
                <a:cxn ang="0">
                  <a:pos x="2" y="6"/>
                </a:cxn>
                <a:cxn ang="0">
                  <a:pos x="6" y="18"/>
                </a:cxn>
                <a:cxn ang="0">
                  <a:pos x="6" y="18"/>
                </a:cxn>
                <a:cxn ang="0">
                  <a:pos x="8" y="26"/>
                </a:cxn>
                <a:cxn ang="0">
                  <a:pos x="8" y="26"/>
                </a:cxn>
                <a:cxn ang="0">
                  <a:pos x="10" y="26"/>
                </a:cxn>
                <a:cxn ang="0">
                  <a:pos x="14" y="26"/>
                </a:cxn>
                <a:cxn ang="0">
                  <a:pos x="20" y="26"/>
                </a:cxn>
                <a:cxn ang="0">
                  <a:pos x="20" y="26"/>
                </a:cxn>
                <a:cxn ang="0">
                  <a:pos x="14" y="8"/>
                </a:cxn>
                <a:cxn ang="0">
                  <a:pos x="14" y="8"/>
                </a:cxn>
                <a:cxn ang="0">
                  <a:pos x="12" y="6"/>
                </a:cxn>
                <a:cxn ang="0">
                  <a:pos x="8" y="4"/>
                </a:cxn>
                <a:cxn ang="0">
                  <a:pos x="8" y="4"/>
                </a:cxn>
                <a:cxn ang="0">
                  <a:pos x="0" y="0"/>
                </a:cxn>
                <a:cxn ang="0">
                  <a:pos x="0" y="0"/>
                </a:cxn>
                <a:cxn ang="0">
                  <a:pos x="2" y="6"/>
                </a:cxn>
                <a:cxn ang="0">
                  <a:pos x="2" y="6"/>
                </a:cxn>
              </a:cxnLst>
              <a:rect l="0" t="0" r="r" b="b"/>
              <a:pathLst>
                <a:path w="20" h="26">
                  <a:moveTo>
                    <a:pt x="2" y="6"/>
                  </a:moveTo>
                  <a:lnTo>
                    <a:pt x="2" y="6"/>
                  </a:lnTo>
                  <a:lnTo>
                    <a:pt x="6" y="18"/>
                  </a:lnTo>
                  <a:lnTo>
                    <a:pt x="6" y="18"/>
                  </a:lnTo>
                  <a:lnTo>
                    <a:pt x="8" y="26"/>
                  </a:lnTo>
                  <a:lnTo>
                    <a:pt x="8" y="26"/>
                  </a:lnTo>
                  <a:lnTo>
                    <a:pt x="10" y="26"/>
                  </a:lnTo>
                  <a:lnTo>
                    <a:pt x="14" y="26"/>
                  </a:lnTo>
                  <a:lnTo>
                    <a:pt x="20" y="26"/>
                  </a:lnTo>
                  <a:lnTo>
                    <a:pt x="20" y="26"/>
                  </a:lnTo>
                  <a:lnTo>
                    <a:pt x="14" y="8"/>
                  </a:lnTo>
                  <a:lnTo>
                    <a:pt x="14" y="8"/>
                  </a:lnTo>
                  <a:lnTo>
                    <a:pt x="12" y="6"/>
                  </a:lnTo>
                  <a:lnTo>
                    <a:pt x="8" y="4"/>
                  </a:lnTo>
                  <a:lnTo>
                    <a:pt x="8" y="4"/>
                  </a:lnTo>
                  <a:lnTo>
                    <a:pt x="0" y="0"/>
                  </a:lnTo>
                  <a:lnTo>
                    <a:pt x="0" y="0"/>
                  </a:lnTo>
                  <a:lnTo>
                    <a:pt x="2" y="6"/>
                  </a:lnTo>
                  <a:lnTo>
                    <a:pt x="2"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1" name="Freeform 443"/>
            <p:cNvSpPr/>
            <p:nvPr/>
          </p:nvSpPr>
          <p:spPr bwMode="auto">
            <a:xfrm>
              <a:off x="4202113" y="1274763"/>
              <a:ext cx="31750" cy="50800"/>
            </a:xfrm>
            <a:custGeom>
              <a:avLst/>
              <a:gdLst/>
              <a:ahLst/>
              <a:cxnLst>
                <a:cxn ang="0">
                  <a:pos x="8" y="28"/>
                </a:cxn>
                <a:cxn ang="0">
                  <a:pos x="8" y="28"/>
                </a:cxn>
                <a:cxn ang="0">
                  <a:pos x="10" y="30"/>
                </a:cxn>
                <a:cxn ang="0">
                  <a:pos x="14" y="32"/>
                </a:cxn>
                <a:cxn ang="0">
                  <a:pos x="20" y="32"/>
                </a:cxn>
                <a:cxn ang="0">
                  <a:pos x="20" y="32"/>
                </a:cxn>
                <a:cxn ang="0">
                  <a:pos x="14" y="10"/>
                </a:cxn>
                <a:cxn ang="0">
                  <a:pos x="14" y="10"/>
                </a:cxn>
                <a:cxn ang="0">
                  <a:pos x="12" y="6"/>
                </a:cxn>
                <a:cxn ang="0">
                  <a:pos x="10" y="4"/>
                </a:cxn>
                <a:cxn ang="0">
                  <a:pos x="10" y="4"/>
                </a:cxn>
                <a:cxn ang="0">
                  <a:pos x="0" y="0"/>
                </a:cxn>
                <a:cxn ang="0">
                  <a:pos x="0" y="0"/>
                </a:cxn>
                <a:cxn ang="0">
                  <a:pos x="6" y="18"/>
                </a:cxn>
                <a:cxn ang="0">
                  <a:pos x="6" y="18"/>
                </a:cxn>
                <a:cxn ang="0">
                  <a:pos x="8" y="28"/>
                </a:cxn>
                <a:cxn ang="0">
                  <a:pos x="8" y="28"/>
                </a:cxn>
              </a:cxnLst>
              <a:rect l="0" t="0" r="r" b="b"/>
              <a:pathLst>
                <a:path w="20" h="32">
                  <a:moveTo>
                    <a:pt x="8" y="28"/>
                  </a:moveTo>
                  <a:lnTo>
                    <a:pt x="8" y="28"/>
                  </a:lnTo>
                  <a:lnTo>
                    <a:pt x="10" y="30"/>
                  </a:lnTo>
                  <a:lnTo>
                    <a:pt x="14" y="32"/>
                  </a:lnTo>
                  <a:lnTo>
                    <a:pt x="20" y="32"/>
                  </a:lnTo>
                  <a:lnTo>
                    <a:pt x="20" y="32"/>
                  </a:lnTo>
                  <a:lnTo>
                    <a:pt x="14" y="10"/>
                  </a:lnTo>
                  <a:lnTo>
                    <a:pt x="14" y="10"/>
                  </a:lnTo>
                  <a:lnTo>
                    <a:pt x="12" y="6"/>
                  </a:lnTo>
                  <a:lnTo>
                    <a:pt x="10" y="4"/>
                  </a:lnTo>
                  <a:lnTo>
                    <a:pt x="10" y="4"/>
                  </a:lnTo>
                  <a:lnTo>
                    <a:pt x="0" y="0"/>
                  </a:lnTo>
                  <a:lnTo>
                    <a:pt x="0" y="0"/>
                  </a:lnTo>
                  <a:lnTo>
                    <a:pt x="6" y="18"/>
                  </a:lnTo>
                  <a:lnTo>
                    <a:pt x="6" y="18"/>
                  </a:lnTo>
                  <a:lnTo>
                    <a:pt x="8" y="28"/>
                  </a:lnTo>
                  <a:lnTo>
                    <a:pt x="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2" name="Freeform 444"/>
            <p:cNvSpPr/>
            <p:nvPr/>
          </p:nvSpPr>
          <p:spPr bwMode="auto">
            <a:xfrm>
              <a:off x="4179888" y="1262063"/>
              <a:ext cx="28575" cy="57150"/>
            </a:xfrm>
            <a:custGeom>
              <a:avLst/>
              <a:gdLst/>
              <a:ahLst/>
              <a:cxnLst>
                <a:cxn ang="0">
                  <a:pos x="18" y="36"/>
                </a:cxn>
                <a:cxn ang="0">
                  <a:pos x="18" y="36"/>
                </a:cxn>
                <a:cxn ang="0">
                  <a:pos x="12" y="12"/>
                </a:cxn>
                <a:cxn ang="0">
                  <a:pos x="12" y="12"/>
                </a:cxn>
                <a:cxn ang="0">
                  <a:pos x="12" y="8"/>
                </a:cxn>
                <a:cxn ang="0">
                  <a:pos x="10" y="4"/>
                </a:cxn>
                <a:cxn ang="0">
                  <a:pos x="10" y="4"/>
                </a:cxn>
                <a:cxn ang="0">
                  <a:pos x="0" y="0"/>
                </a:cxn>
                <a:cxn ang="0">
                  <a:pos x="0" y="0"/>
                </a:cxn>
                <a:cxn ang="0">
                  <a:pos x="0" y="10"/>
                </a:cxn>
                <a:cxn ang="0">
                  <a:pos x="4" y="20"/>
                </a:cxn>
                <a:cxn ang="0">
                  <a:pos x="10" y="28"/>
                </a:cxn>
                <a:cxn ang="0">
                  <a:pos x="18" y="36"/>
                </a:cxn>
                <a:cxn ang="0">
                  <a:pos x="18" y="36"/>
                </a:cxn>
              </a:cxnLst>
              <a:rect l="0" t="0" r="r" b="b"/>
              <a:pathLst>
                <a:path w="18" h="36">
                  <a:moveTo>
                    <a:pt x="18" y="36"/>
                  </a:moveTo>
                  <a:lnTo>
                    <a:pt x="18" y="36"/>
                  </a:lnTo>
                  <a:lnTo>
                    <a:pt x="12" y="12"/>
                  </a:lnTo>
                  <a:lnTo>
                    <a:pt x="12" y="12"/>
                  </a:lnTo>
                  <a:lnTo>
                    <a:pt x="12" y="8"/>
                  </a:lnTo>
                  <a:lnTo>
                    <a:pt x="10" y="4"/>
                  </a:lnTo>
                  <a:lnTo>
                    <a:pt x="10" y="4"/>
                  </a:lnTo>
                  <a:lnTo>
                    <a:pt x="0" y="0"/>
                  </a:lnTo>
                  <a:lnTo>
                    <a:pt x="0" y="0"/>
                  </a:lnTo>
                  <a:lnTo>
                    <a:pt x="0" y="10"/>
                  </a:lnTo>
                  <a:lnTo>
                    <a:pt x="4" y="20"/>
                  </a:lnTo>
                  <a:lnTo>
                    <a:pt x="10" y="28"/>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3" name="Freeform 445"/>
            <p:cNvSpPr/>
            <p:nvPr/>
          </p:nvSpPr>
          <p:spPr bwMode="auto">
            <a:xfrm>
              <a:off x="4110038" y="1931988"/>
              <a:ext cx="76200" cy="53975"/>
            </a:xfrm>
            <a:custGeom>
              <a:avLst/>
              <a:gdLst/>
              <a:ahLst/>
              <a:cxnLst>
                <a:cxn ang="0">
                  <a:pos x="6" y="30"/>
                </a:cxn>
                <a:cxn ang="0">
                  <a:pos x="6" y="30"/>
                </a:cxn>
                <a:cxn ang="0">
                  <a:pos x="6" y="34"/>
                </a:cxn>
                <a:cxn ang="0">
                  <a:pos x="6" y="34"/>
                </a:cxn>
                <a:cxn ang="0">
                  <a:pos x="22" y="34"/>
                </a:cxn>
                <a:cxn ang="0">
                  <a:pos x="22" y="34"/>
                </a:cxn>
                <a:cxn ang="0">
                  <a:pos x="34" y="34"/>
                </a:cxn>
                <a:cxn ang="0">
                  <a:pos x="48" y="34"/>
                </a:cxn>
                <a:cxn ang="0">
                  <a:pos x="48" y="34"/>
                </a:cxn>
                <a:cxn ang="0">
                  <a:pos x="0" y="0"/>
                </a:cxn>
                <a:cxn ang="0">
                  <a:pos x="0" y="0"/>
                </a:cxn>
                <a:cxn ang="0">
                  <a:pos x="6" y="30"/>
                </a:cxn>
                <a:cxn ang="0">
                  <a:pos x="6" y="30"/>
                </a:cxn>
              </a:cxnLst>
              <a:rect l="0" t="0" r="r" b="b"/>
              <a:pathLst>
                <a:path w="48" h="34">
                  <a:moveTo>
                    <a:pt x="6" y="30"/>
                  </a:moveTo>
                  <a:lnTo>
                    <a:pt x="6" y="30"/>
                  </a:lnTo>
                  <a:lnTo>
                    <a:pt x="6" y="34"/>
                  </a:lnTo>
                  <a:lnTo>
                    <a:pt x="6" y="34"/>
                  </a:lnTo>
                  <a:lnTo>
                    <a:pt x="22" y="34"/>
                  </a:lnTo>
                  <a:lnTo>
                    <a:pt x="22" y="34"/>
                  </a:lnTo>
                  <a:lnTo>
                    <a:pt x="34" y="34"/>
                  </a:lnTo>
                  <a:lnTo>
                    <a:pt x="48" y="34"/>
                  </a:lnTo>
                  <a:lnTo>
                    <a:pt x="48" y="34"/>
                  </a:lnTo>
                  <a:lnTo>
                    <a:pt x="0" y="0"/>
                  </a:lnTo>
                  <a:lnTo>
                    <a:pt x="0" y="0"/>
                  </a:lnTo>
                  <a:lnTo>
                    <a:pt x="6" y="30"/>
                  </a:lnTo>
                  <a:lnTo>
                    <a:pt x="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4" name="Freeform 446"/>
            <p:cNvSpPr/>
            <p:nvPr/>
          </p:nvSpPr>
          <p:spPr bwMode="auto">
            <a:xfrm>
              <a:off x="4056063" y="1893888"/>
              <a:ext cx="50800" cy="88900"/>
            </a:xfrm>
            <a:custGeom>
              <a:avLst/>
              <a:gdLst/>
              <a:ahLst/>
              <a:cxnLst>
                <a:cxn ang="0">
                  <a:pos x="14" y="10"/>
                </a:cxn>
                <a:cxn ang="0">
                  <a:pos x="14" y="10"/>
                </a:cxn>
                <a:cxn ang="0">
                  <a:pos x="0" y="0"/>
                </a:cxn>
                <a:cxn ang="0">
                  <a:pos x="0" y="0"/>
                </a:cxn>
                <a:cxn ang="0">
                  <a:pos x="0" y="6"/>
                </a:cxn>
                <a:cxn ang="0">
                  <a:pos x="2" y="12"/>
                </a:cxn>
                <a:cxn ang="0">
                  <a:pos x="2" y="12"/>
                </a:cxn>
                <a:cxn ang="0">
                  <a:pos x="6" y="36"/>
                </a:cxn>
                <a:cxn ang="0">
                  <a:pos x="6" y="36"/>
                </a:cxn>
                <a:cxn ang="0">
                  <a:pos x="10" y="52"/>
                </a:cxn>
                <a:cxn ang="0">
                  <a:pos x="10" y="52"/>
                </a:cxn>
                <a:cxn ang="0">
                  <a:pos x="14" y="56"/>
                </a:cxn>
                <a:cxn ang="0">
                  <a:pos x="20" y="56"/>
                </a:cxn>
                <a:cxn ang="0">
                  <a:pos x="32" y="56"/>
                </a:cxn>
                <a:cxn ang="0">
                  <a:pos x="32" y="56"/>
                </a:cxn>
                <a:cxn ang="0">
                  <a:pos x="26" y="18"/>
                </a:cxn>
                <a:cxn ang="0">
                  <a:pos x="26" y="18"/>
                </a:cxn>
                <a:cxn ang="0">
                  <a:pos x="24" y="16"/>
                </a:cxn>
                <a:cxn ang="0">
                  <a:pos x="20" y="14"/>
                </a:cxn>
                <a:cxn ang="0">
                  <a:pos x="14" y="10"/>
                </a:cxn>
                <a:cxn ang="0">
                  <a:pos x="14" y="10"/>
                </a:cxn>
              </a:cxnLst>
              <a:rect l="0" t="0" r="r" b="b"/>
              <a:pathLst>
                <a:path w="32" h="56">
                  <a:moveTo>
                    <a:pt x="14" y="10"/>
                  </a:moveTo>
                  <a:lnTo>
                    <a:pt x="14" y="10"/>
                  </a:lnTo>
                  <a:lnTo>
                    <a:pt x="0" y="0"/>
                  </a:lnTo>
                  <a:lnTo>
                    <a:pt x="0" y="0"/>
                  </a:lnTo>
                  <a:lnTo>
                    <a:pt x="0" y="6"/>
                  </a:lnTo>
                  <a:lnTo>
                    <a:pt x="2" y="12"/>
                  </a:lnTo>
                  <a:lnTo>
                    <a:pt x="2" y="12"/>
                  </a:lnTo>
                  <a:lnTo>
                    <a:pt x="6" y="36"/>
                  </a:lnTo>
                  <a:lnTo>
                    <a:pt x="6" y="36"/>
                  </a:lnTo>
                  <a:lnTo>
                    <a:pt x="10" y="52"/>
                  </a:lnTo>
                  <a:lnTo>
                    <a:pt x="10" y="52"/>
                  </a:lnTo>
                  <a:lnTo>
                    <a:pt x="14" y="56"/>
                  </a:lnTo>
                  <a:lnTo>
                    <a:pt x="20" y="56"/>
                  </a:lnTo>
                  <a:lnTo>
                    <a:pt x="32" y="56"/>
                  </a:lnTo>
                  <a:lnTo>
                    <a:pt x="32" y="56"/>
                  </a:lnTo>
                  <a:lnTo>
                    <a:pt x="26" y="18"/>
                  </a:lnTo>
                  <a:lnTo>
                    <a:pt x="26" y="18"/>
                  </a:lnTo>
                  <a:lnTo>
                    <a:pt x="24" y="16"/>
                  </a:lnTo>
                  <a:lnTo>
                    <a:pt x="20" y="14"/>
                  </a:lnTo>
                  <a:lnTo>
                    <a:pt x="14" y="10"/>
                  </a:lnTo>
                  <a:lnTo>
                    <a:pt x="1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5" name="Freeform 447"/>
            <p:cNvSpPr/>
            <p:nvPr/>
          </p:nvSpPr>
          <p:spPr bwMode="auto">
            <a:xfrm>
              <a:off x="4005263" y="1858963"/>
              <a:ext cx="50800" cy="117475"/>
            </a:xfrm>
            <a:custGeom>
              <a:avLst/>
              <a:gdLst/>
              <a:ahLst/>
              <a:cxnLst>
                <a:cxn ang="0">
                  <a:pos x="20" y="14"/>
                </a:cxn>
                <a:cxn ang="0">
                  <a:pos x="20" y="14"/>
                </a:cxn>
                <a:cxn ang="0">
                  <a:pos x="0" y="0"/>
                </a:cxn>
                <a:cxn ang="0">
                  <a:pos x="0" y="0"/>
                </a:cxn>
                <a:cxn ang="0">
                  <a:pos x="8" y="40"/>
                </a:cxn>
                <a:cxn ang="0">
                  <a:pos x="8" y="40"/>
                </a:cxn>
                <a:cxn ang="0">
                  <a:pos x="12" y="62"/>
                </a:cxn>
                <a:cxn ang="0">
                  <a:pos x="12" y="62"/>
                </a:cxn>
                <a:cxn ang="0">
                  <a:pos x="14" y="66"/>
                </a:cxn>
                <a:cxn ang="0">
                  <a:pos x="20" y="70"/>
                </a:cxn>
                <a:cxn ang="0">
                  <a:pos x="32" y="74"/>
                </a:cxn>
                <a:cxn ang="0">
                  <a:pos x="32" y="74"/>
                </a:cxn>
                <a:cxn ang="0">
                  <a:pos x="24" y="26"/>
                </a:cxn>
                <a:cxn ang="0">
                  <a:pos x="24" y="26"/>
                </a:cxn>
                <a:cxn ang="0">
                  <a:pos x="24" y="18"/>
                </a:cxn>
                <a:cxn ang="0">
                  <a:pos x="22" y="16"/>
                </a:cxn>
                <a:cxn ang="0">
                  <a:pos x="20" y="14"/>
                </a:cxn>
                <a:cxn ang="0">
                  <a:pos x="20" y="14"/>
                </a:cxn>
              </a:cxnLst>
              <a:rect l="0" t="0" r="r" b="b"/>
              <a:pathLst>
                <a:path w="32" h="74">
                  <a:moveTo>
                    <a:pt x="20" y="14"/>
                  </a:moveTo>
                  <a:lnTo>
                    <a:pt x="20" y="14"/>
                  </a:lnTo>
                  <a:lnTo>
                    <a:pt x="0" y="0"/>
                  </a:lnTo>
                  <a:lnTo>
                    <a:pt x="0" y="0"/>
                  </a:lnTo>
                  <a:lnTo>
                    <a:pt x="8" y="40"/>
                  </a:lnTo>
                  <a:lnTo>
                    <a:pt x="8" y="40"/>
                  </a:lnTo>
                  <a:lnTo>
                    <a:pt x="12" y="62"/>
                  </a:lnTo>
                  <a:lnTo>
                    <a:pt x="12" y="62"/>
                  </a:lnTo>
                  <a:lnTo>
                    <a:pt x="14" y="66"/>
                  </a:lnTo>
                  <a:lnTo>
                    <a:pt x="20" y="70"/>
                  </a:lnTo>
                  <a:lnTo>
                    <a:pt x="32" y="74"/>
                  </a:lnTo>
                  <a:lnTo>
                    <a:pt x="32" y="74"/>
                  </a:lnTo>
                  <a:lnTo>
                    <a:pt x="24" y="26"/>
                  </a:lnTo>
                  <a:lnTo>
                    <a:pt x="24" y="26"/>
                  </a:lnTo>
                  <a:lnTo>
                    <a:pt x="24" y="18"/>
                  </a:lnTo>
                  <a:lnTo>
                    <a:pt x="22" y="16"/>
                  </a:lnTo>
                  <a:lnTo>
                    <a:pt x="20" y="14"/>
                  </a:lnTo>
                  <a:lnTo>
                    <a:pt x="2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6" name="Freeform 448"/>
            <p:cNvSpPr/>
            <p:nvPr/>
          </p:nvSpPr>
          <p:spPr bwMode="auto">
            <a:xfrm>
              <a:off x="3957638" y="1827213"/>
              <a:ext cx="53975" cy="123825"/>
            </a:xfrm>
            <a:custGeom>
              <a:avLst/>
              <a:gdLst/>
              <a:ahLst/>
              <a:cxnLst>
                <a:cxn ang="0">
                  <a:pos x="22" y="14"/>
                </a:cxn>
                <a:cxn ang="0">
                  <a:pos x="22" y="14"/>
                </a:cxn>
                <a:cxn ang="0">
                  <a:pos x="2" y="0"/>
                </a:cxn>
                <a:cxn ang="0">
                  <a:pos x="2" y="0"/>
                </a:cxn>
                <a:cxn ang="0">
                  <a:pos x="0" y="12"/>
                </a:cxn>
                <a:cxn ang="0">
                  <a:pos x="0" y="22"/>
                </a:cxn>
                <a:cxn ang="0">
                  <a:pos x="2" y="34"/>
                </a:cxn>
                <a:cxn ang="0">
                  <a:pos x="6" y="44"/>
                </a:cxn>
                <a:cxn ang="0">
                  <a:pos x="10" y="54"/>
                </a:cxn>
                <a:cxn ang="0">
                  <a:pos x="16" y="64"/>
                </a:cxn>
                <a:cxn ang="0">
                  <a:pos x="24" y="72"/>
                </a:cxn>
                <a:cxn ang="0">
                  <a:pos x="34" y="78"/>
                </a:cxn>
                <a:cxn ang="0">
                  <a:pos x="34" y="78"/>
                </a:cxn>
                <a:cxn ang="0">
                  <a:pos x="24" y="30"/>
                </a:cxn>
                <a:cxn ang="0">
                  <a:pos x="24" y="30"/>
                </a:cxn>
                <a:cxn ang="0">
                  <a:pos x="24" y="20"/>
                </a:cxn>
                <a:cxn ang="0">
                  <a:pos x="22" y="16"/>
                </a:cxn>
                <a:cxn ang="0">
                  <a:pos x="22" y="14"/>
                </a:cxn>
                <a:cxn ang="0">
                  <a:pos x="22" y="14"/>
                </a:cxn>
              </a:cxnLst>
              <a:rect l="0" t="0" r="r" b="b"/>
              <a:pathLst>
                <a:path w="34" h="78">
                  <a:moveTo>
                    <a:pt x="22" y="14"/>
                  </a:moveTo>
                  <a:lnTo>
                    <a:pt x="22" y="14"/>
                  </a:lnTo>
                  <a:lnTo>
                    <a:pt x="2" y="0"/>
                  </a:lnTo>
                  <a:lnTo>
                    <a:pt x="2" y="0"/>
                  </a:lnTo>
                  <a:lnTo>
                    <a:pt x="0" y="12"/>
                  </a:lnTo>
                  <a:lnTo>
                    <a:pt x="0" y="22"/>
                  </a:lnTo>
                  <a:lnTo>
                    <a:pt x="2" y="34"/>
                  </a:lnTo>
                  <a:lnTo>
                    <a:pt x="6" y="44"/>
                  </a:lnTo>
                  <a:lnTo>
                    <a:pt x="10" y="54"/>
                  </a:lnTo>
                  <a:lnTo>
                    <a:pt x="16" y="64"/>
                  </a:lnTo>
                  <a:lnTo>
                    <a:pt x="24" y="72"/>
                  </a:lnTo>
                  <a:lnTo>
                    <a:pt x="34" y="78"/>
                  </a:lnTo>
                  <a:lnTo>
                    <a:pt x="34" y="78"/>
                  </a:lnTo>
                  <a:lnTo>
                    <a:pt x="24" y="30"/>
                  </a:lnTo>
                  <a:lnTo>
                    <a:pt x="24" y="30"/>
                  </a:lnTo>
                  <a:lnTo>
                    <a:pt x="24" y="20"/>
                  </a:lnTo>
                  <a:lnTo>
                    <a:pt x="22" y="16"/>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7" name="Freeform 449"/>
            <p:cNvSpPr/>
            <p:nvPr/>
          </p:nvSpPr>
          <p:spPr bwMode="auto">
            <a:xfrm>
              <a:off x="4116388" y="1912938"/>
              <a:ext cx="76200" cy="63500"/>
            </a:xfrm>
            <a:custGeom>
              <a:avLst/>
              <a:gdLst/>
              <a:ahLst/>
              <a:cxnLst>
                <a:cxn ang="0">
                  <a:pos x="36" y="0"/>
                </a:cxn>
                <a:cxn ang="0">
                  <a:pos x="36" y="0"/>
                </a:cxn>
                <a:cxn ang="0">
                  <a:pos x="32" y="2"/>
                </a:cxn>
                <a:cxn ang="0">
                  <a:pos x="32" y="2"/>
                </a:cxn>
                <a:cxn ang="0">
                  <a:pos x="0" y="4"/>
                </a:cxn>
                <a:cxn ang="0">
                  <a:pos x="0" y="4"/>
                </a:cxn>
                <a:cxn ang="0">
                  <a:pos x="48" y="40"/>
                </a:cxn>
                <a:cxn ang="0">
                  <a:pos x="48" y="40"/>
                </a:cxn>
                <a:cxn ang="0">
                  <a:pos x="44" y="28"/>
                </a:cxn>
                <a:cxn ang="0">
                  <a:pos x="40" y="14"/>
                </a:cxn>
                <a:cxn ang="0">
                  <a:pos x="40" y="14"/>
                </a:cxn>
                <a:cxn ang="0">
                  <a:pos x="36" y="0"/>
                </a:cxn>
                <a:cxn ang="0">
                  <a:pos x="36" y="0"/>
                </a:cxn>
              </a:cxnLst>
              <a:rect l="0" t="0" r="r" b="b"/>
              <a:pathLst>
                <a:path w="48" h="40">
                  <a:moveTo>
                    <a:pt x="36" y="0"/>
                  </a:moveTo>
                  <a:lnTo>
                    <a:pt x="36" y="0"/>
                  </a:lnTo>
                  <a:lnTo>
                    <a:pt x="32" y="2"/>
                  </a:lnTo>
                  <a:lnTo>
                    <a:pt x="32" y="2"/>
                  </a:lnTo>
                  <a:lnTo>
                    <a:pt x="0" y="4"/>
                  </a:lnTo>
                  <a:lnTo>
                    <a:pt x="0" y="4"/>
                  </a:lnTo>
                  <a:lnTo>
                    <a:pt x="48" y="40"/>
                  </a:lnTo>
                  <a:lnTo>
                    <a:pt x="48" y="40"/>
                  </a:lnTo>
                  <a:lnTo>
                    <a:pt x="44" y="28"/>
                  </a:lnTo>
                  <a:lnTo>
                    <a:pt x="40" y="14"/>
                  </a:lnTo>
                  <a:lnTo>
                    <a:pt x="40" y="14"/>
                  </a:lnTo>
                  <a:lnTo>
                    <a:pt x="36" y="0"/>
                  </a:lnTo>
                  <a:lnTo>
                    <a:pt x="3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8" name="Freeform 450"/>
            <p:cNvSpPr/>
            <p:nvPr/>
          </p:nvSpPr>
          <p:spPr bwMode="auto">
            <a:xfrm>
              <a:off x="4065588" y="1868488"/>
              <a:ext cx="101600" cy="41275"/>
            </a:xfrm>
            <a:custGeom>
              <a:avLst/>
              <a:gdLst/>
              <a:ahLst/>
              <a:cxnLst>
                <a:cxn ang="0">
                  <a:pos x="26" y="26"/>
                </a:cxn>
                <a:cxn ang="0">
                  <a:pos x="26" y="26"/>
                </a:cxn>
                <a:cxn ang="0">
                  <a:pos x="64" y="22"/>
                </a:cxn>
                <a:cxn ang="0">
                  <a:pos x="64" y="22"/>
                </a:cxn>
                <a:cxn ang="0">
                  <a:pos x="60" y="10"/>
                </a:cxn>
                <a:cxn ang="0">
                  <a:pos x="58" y="4"/>
                </a:cxn>
                <a:cxn ang="0">
                  <a:pos x="54" y="0"/>
                </a:cxn>
                <a:cxn ang="0">
                  <a:pos x="54" y="0"/>
                </a:cxn>
                <a:cxn ang="0">
                  <a:pos x="38" y="2"/>
                </a:cxn>
                <a:cxn ang="0">
                  <a:pos x="38" y="2"/>
                </a:cxn>
                <a:cxn ang="0">
                  <a:pos x="12" y="6"/>
                </a:cxn>
                <a:cxn ang="0">
                  <a:pos x="12" y="6"/>
                </a:cxn>
                <a:cxn ang="0">
                  <a:pos x="6" y="6"/>
                </a:cxn>
                <a:cxn ang="0">
                  <a:pos x="0" y="8"/>
                </a:cxn>
                <a:cxn ang="0">
                  <a:pos x="0" y="8"/>
                </a:cxn>
                <a:cxn ang="0">
                  <a:pos x="14" y="18"/>
                </a:cxn>
                <a:cxn ang="0">
                  <a:pos x="14" y="18"/>
                </a:cxn>
                <a:cxn ang="0">
                  <a:pos x="20" y="22"/>
                </a:cxn>
                <a:cxn ang="0">
                  <a:pos x="24" y="26"/>
                </a:cxn>
                <a:cxn ang="0">
                  <a:pos x="26" y="26"/>
                </a:cxn>
                <a:cxn ang="0">
                  <a:pos x="26" y="26"/>
                </a:cxn>
              </a:cxnLst>
              <a:rect l="0" t="0" r="r" b="b"/>
              <a:pathLst>
                <a:path w="64" h="26">
                  <a:moveTo>
                    <a:pt x="26" y="26"/>
                  </a:moveTo>
                  <a:lnTo>
                    <a:pt x="26" y="26"/>
                  </a:lnTo>
                  <a:lnTo>
                    <a:pt x="64" y="22"/>
                  </a:lnTo>
                  <a:lnTo>
                    <a:pt x="64" y="22"/>
                  </a:lnTo>
                  <a:lnTo>
                    <a:pt x="60" y="10"/>
                  </a:lnTo>
                  <a:lnTo>
                    <a:pt x="58" y="4"/>
                  </a:lnTo>
                  <a:lnTo>
                    <a:pt x="54" y="0"/>
                  </a:lnTo>
                  <a:lnTo>
                    <a:pt x="54" y="0"/>
                  </a:lnTo>
                  <a:lnTo>
                    <a:pt x="38" y="2"/>
                  </a:lnTo>
                  <a:lnTo>
                    <a:pt x="38" y="2"/>
                  </a:lnTo>
                  <a:lnTo>
                    <a:pt x="12" y="6"/>
                  </a:lnTo>
                  <a:lnTo>
                    <a:pt x="12" y="6"/>
                  </a:lnTo>
                  <a:lnTo>
                    <a:pt x="6" y="6"/>
                  </a:lnTo>
                  <a:lnTo>
                    <a:pt x="0" y="8"/>
                  </a:lnTo>
                  <a:lnTo>
                    <a:pt x="0" y="8"/>
                  </a:lnTo>
                  <a:lnTo>
                    <a:pt x="14" y="18"/>
                  </a:lnTo>
                  <a:lnTo>
                    <a:pt x="14" y="18"/>
                  </a:lnTo>
                  <a:lnTo>
                    <a:pt x="20" y="22"/>
                  </a:lnTo>
                  <a:lnTo>
                    <a:pt x="24" y="26"/>
                  </a:lnTo>
                  <a:lnTo>
                    <a:pt x="26" y="26"/>
                  </a:lnTo>
                  <a:lnTo>
                    <a:pt x="2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9" name="Freeform 451"/>
            <p:cNvSpPr/>
            <p:nvPr/>
          </p:nvSpPr>
          <p:spPr bwMode="auto">
            <a:xfrm>
              <a:off x="4017963" y="1830388"/>
              <a:ext cx="127000" cy="38100"/>
            </a:xfrm>
            <a:custGeom>
              <a:avLst/>
              <a:gdLst/>
              <a:ahLst/>
              <a:cxnLst>
                <a:cxn ang="0">
                  <a:pos x="32" y="24"/>
                </a:cxn>
                <a:cxn ang="0">
                  <a:pos x="32" y="24"/>
                </a:cxn>
                <a:cxn ang="0">
                  <a:pos x="80" y="16"/>
                </a:cxn>
                <a:cxn ang="0">
                  <a:pos x="80" y="16"/>
                </a:cxn>
                <a:cxn ang="0">
                  <a:pos x="72" y="6"/>
                </a:cxn>
                <a:cxn ang="0">
                  <a:pos x="68" y="2"/>
                </a:cxn>
                <a:cxn ang="0">
                  <a:pos x="62" y="0"/>
                </a:cxn>
                <a:cxn ang="0">
                  <a:pos x="62" y="0"/>
                </a:cxn>
                <a:cxn ang="0">
                  <a:pos x="40" y="2"/>
                </a:cxn>
                <a:cxn ang="0">
                  <a:pos x="40" y="2"/>
                </a:cxn>
                <a:cxn ang="0">
                  <a:pos x="0" y="6"/>
                </a:cxn>
                <a:cxn ang="0">
                  <a:pos x="0" y="6"/>
                </a:cxn>
                <a:cxn ang="0">
                  <a:pos x="18" y="22"/>
                </a:cxn>
                <a:cxn ang="0">
                  <a:pos x="18" y="22"/>
                </a:cxn>
                <a:cxn ang="0">
                  <a:pos x="22" y="24"/>
                </a:cxn>
                <a:cxn ang="0">
                  <a:pos x="24" y="24"/>
                </a:cxn>
                <a:cxn ang="0">
                  <a:pos x="32" y="24"/>
                </a:cxn>
                <a:cxn ang="0">
                  <a:pos x="32" y="24"/>
                </a:cxn>
              </a:cxnLst>
              <a:rect l="0" t="0" r="r" b="b"/>
              <a:pathLst>
                <a:path w="80" h="24">
                  <a:moveTo>
                    <a:pt x="32" y="24"/>
                  </a:moveTo>
                  <a:lnTo>
                    <a:pt x="32" y="24"/>
                  </a:lnTo>
                  <a:lnTo>
                    <a:pt x="80" y="16"/>
                  </a:lnTo>
                  <a:lnTo>
                    <a:pt x="80" y="16"/>
                  </a:lnTo>
                  <a:lnTo>
                    <a:pt x="72" y="6"/>
                  </a:lnTo>
                  <a:lnTo>
                    <a:pt x="68" y="2"/>
                  </a:lnTo>
                  <a:lnTo>
                    <a:pt x="62" y="0"/>
                  </a:lnTo>
                  <a:lnTo>
                    <a:pt x="62" y="0"/>
                  </a:lnTo>
                  <a:lnTo>
                    <a:pt x="40" y="2"/>
                  </a:lnTo>
                  <a:lnTo>
                    <a:pt x="40" y="2"/>
                  </a:lnTo>
                  <a:lnTo>
                    <a:pt x="0" y="6"/>
                  </a:lnTo>
                  <a:lnTo>
                    <a:pt x="0" y="6"/>
                  </a:lnTo>
                  <a:lnTo>
                    <a:pt x="18" y="22"/>
                  </a:lnTo>
                  <a:lnTo>
                    <a:pt x="18" y="22"/>
                  </a:lnTo>
                  <a:lnTo>
                    <a:pt x="22" y="24"/>
                  </a:lnTo>
                  <a:lnTo>
                    <a:pt x="24" y="24"/>
                  </a:lnTo>
                  <a:lnTo>
                    <a:pt x="32" y="24"/>
                  </a:lnTo>
                  <a:lnTo>
                    <a:pt x="3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0" name="Freeform 452"/>
            <p:cNvSpPr/>
            <p:nvPr/>
          </p:nvSpPr>
          <p:spPr bwMode="auto">
            <a:xfrm>
              <a:off x="3976688" y="1792288"/>
              <a:ext cx="133350" cy="41275"/>
            </a:xfrm>
            <a:custGeom>
              <a:avLst/>
              <a:gdLst/>
              <a:ahLst/>
              <a:cxnLst>
                <a:cxn ang="0">
                  <a:pos x="0" y="10"/>
                </a:cxn>
                <a:cxn ang="0">
                  <a:pos x="0" y="10"/>
                </a:cxn>
                <a:cxn ang="0">
                  <a:pos x="18" y="24"/>
                </a:cxn>
                <a:cxn ang="0">
                  <a:pos x="18" y="24"/>
                </a:cxn>
                <a:cxn ang="0">
                  <a:pos x="20" y="26"/>
                </a:cxn>
                <a:cxn ang="0">
                  <a:pos x="26" y="24"/>
                </a:cxn>
                <a:cxn ang="0">
                  <a:pos x="34" y="22"/>
                </a:cxn>
                <a:cxn ang="0">
                  <a:pos x="34" y="22"/>
                </a:cxn>
                <a:cxn ang="0">
                  <a:pos x="84" y="16"/>
                </a:cxn>
                <a:cxn ang="0">
                  <a:pos x="84" y="16"/>
                </a:cxn>
                <a:cxn ang="0">
                  <a:pos x="74" y="10"/>
                </a:cxn>
                <a:cxn ang="0">
                  <a:pos x="64" y="6"/>
                </a:cxn>
                <a:cxn ang="0">
                  <a:pos x="54" y="2"/>
                </a:cxn>
                <a:cxn ang="0">
                  <a:pos x="42" y="0"/>
                </a:cxn>
                <a:cxn ang="0">
                  <a:pos x="32" y="0"/>
                </a:cxn>
                <a:cxn ang="0">
                  <a:pos x="20" y="2"/>
                </a:cxn>
                <a:cxn ang="0">
                  <a:pos x="10" y="4"/>
                </a:cxn>
                <a:cxn ang="0">
                  <a:pos x="0" y="10"/>
                </a:cxn>
                <a:cxn ang="0">
                  <a:pos x="0" y="10"/>
                </a:cxn>
              </a:cxnLst>
              <a:rect l="0" t="0" r="r" b="b"/>
              <a:pathLst>
                <a:path w="84" h="26">
                  <a:moveTo>
                    <a:pt x="0" y="10"/>
                  </a:moveTo>
                  <a:lnTo>
                    <a:pt x="0" y="10"/>
                  </a:lnTo>
                  <a:lnTo>
                    <a:pt x="18" y="24"/>
                  </a:lnTo>
                  <a:lnTo>
                    <a:pt x="18" y="24"/>
                  </a:lnTo>
                  <a:lnTo>
                    <a:pt x="20" y="26"/>
                  </a:lnTo>
                  <a:lnTo>
                    <a:pt x="26" y="24"/>
                  </a:lnTo>
                  <a:lnTo>
                    <a:pt x="34" y="22"/>
                  </a:lnTo>
                  <a:lnTo>
                    <a:pt x="34" y="22"/>
                  </a:lnTo>
                  <a:lnTo>
                    <a:pt x="84" y="16"/>
                  </a:lnTo>
                  <a:lnTo>
                    <a:pt x="84" y="16"/>
                  </a:lnTo>
                  <a:lnTo>
                    <a:pt x="74" y="10"/>
                  </a:lnTo>
                  <a:lnTo>
                    <a:pt x="64" y="6"/>
                  </a:lnTo>
                  <a:lnTo>
                    <a:pt x="54" y="2"/>
                  </a:lnTo>
                  <a:lnTo>
                    <a:pt x="42" y="0"/>
                  </a:lnTo>
                  <a:lnTo>
                    <a:pt x="32" y="0"/>
                  </a:lnTo>
                  <a:lnTo>
                    <a:pt x="20" y="2"/>
                  </a:lnTo>
                  <a:lnTo>
                    <a:pt x="10" y="4"/>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831" name="文本占位符 59"/>
          <p:cNvSpPr>
            <a:spLocks noGrp="1"/>
          </p:cNvSpPr>
          <p:nvPr>
            <p:ph type="body" sz="quarter" idx="12" hasCustomPrompt="1"/>
          </p:nvPr>
        </p:nvSpPr>
        <p:spPr>
          <a:xfrm>
            <a:off x="7077468" y="1736626"/>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33" name="文本占位符 59"/>
          <p:cNvSpPr>
            <a:spLocks noGrp="1"/>
          </p:cNvSpPr>
          <p:nvPr>
            <p:ph type="body" sz="quarter" idx="16" hasCustomPrompt="1"/>
          </p:nvPr>
        </p:nvSpPr>
        <p:spPr>
          <a:xfrm>
            <a:off x="8177562" y="1944375"/>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34" name="文本占位符 59"/>
          <p:cNvSpPr>
            <a:spLocks noGrp="1"/>
          </p:cNvSpPr>
          <p:nvPr>
            <p:ph type="body" sz="quarter" idx="17" hasCustomPrompt="1"/>
          </p:nvPr>
        </p:nvSpPr>
        <p:spPr>
          <a:xfrm>
            <a:off x="7077468" y="2780714"/>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35" name="文本占位符 59"/>
          <p:cNvSpPr>
            <a:spLocks noGrp="1"/>
          </p:cNvSpPr>
          <p:nvPr>
            <p:ph type="body" sz="quarter" idx="18" hasCustomPrompt="1"/>
          </p:nvPr>
        </p:nvSpPr>
        <p:spPr>
          <a:xfrm>
            <a:off x="8177562" y="2988463"/>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39" name="文本占位符 59"/>
          <p:cNvSpPr>
            <a:spLocks noGrp="1"/>
          </p:cNvSpPr>
          <p:nvPr>
            <p:ph type="body" sz="quarter" idx="19" hasCustomPrompt="1"/>
          </p:nvPr>
        </p:nvSpPr>
        <p:spPr>
          <a:xfrm>
            <a:off x="7077468" y="3820267"/>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40" name="文本占位符 59"/>
          <p:cNvSpPr>
            <a:spLocks noGrp="1"/>
          </p:cNvSpPr>
          <p:nvPr>
            <p:ph type="body" sz="quarter" idx="20" hasCustomPrompt="1"/>
          </p:nvPr>
        </p:nvSpPr>
        <p:spPr>
          <a:xfrm>
            <a:off x="8177562" y="4028016"/>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41" name="文本占位符 59"/>
          <p:cNvSpPr>
            <a:spLocks noGrp="1"/>
          </p:cNvSpPr>
          <p:nvPr>
            <p:ph type="body" sz="quarter" idx="21" hasCustomPrompt="1"/>
          </p:nvPr>
        </p:nvSpPr>
        <p:spPr>
          <a:xfrm>
            <a:off x="7077468" y="4868085"/>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42" name="文本占位符 59"/>
          <p:cNvSpPr>
            <a:spLocks noGrp="1"/>
          </p:cNvSpPr>
          <p:nvPr>
            <p:ph type="body" sz="quarter" idx="22" hasCustomPrompt="1"/>
          </p:nvPr>
        </p:nvSpPr>
        <p:spPr>
          <a:xfrm>
            <a:off x="8177562" y="5075834"/>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417" name="文本占位符 59"/>
          <p:cNvSpPr>
            <a:spLocks noGrp="1"/>
          </p:cNvSpPr>
          <p:nvPr>
            <p:ph type="body" sz="quarter" idx="23" hasCustomPrompt="1"/>
          </p:nvPr>
        </p:nvSpPr>
        <p:spPr>
          <a:xfrm>
            <a:off x="7077468" y="5865396"/>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418" name="文本占位符 59"/>
          <p:cNvSpPr>
            <a:spLocks noGrp="1"/>
          </p:cNvSpPr>
          <p:nvPr>
            <p:ph type="body" sz="quarter" idx="24" hasCustomPrompt="1"/>
          </p:nvPr>
        </p:nvSpPr>
        <p:spPr>
          <a:xfrm>
            <a:off x="8177562" y="6073145"/>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六项目录">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userDrawn="1"/>
        </p:nvSpPr>
        <p:spPr>
          <a:xfrm>
            <a:off x="6535053" y="0"/>
            <a:ext cx="5656948"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16000" b="1" dirty="0">
              <a:solidFill>
                <a:schemeClr val="bg1">
                  <a:lumMod val="95000"/>
                </a:schemeClr>
              </a:solidFill>
              <a:latin typeface="Century Gothic" panose="020B0502020202020204"/>
              <a:ea typeface="微软雅黑" panose="020B0503020204020204" pitchFamily="34" charset="-122"/>
            </a:endParaRPr>
          </a:p>
        </p:txBody>
      </p:sp>
      <p:sp>
        <p:nvSpPr>
          <p:cNvPr id="3" name="矩形 2"/>
          <p:cNvSpPr/>
          <p:nvPr userDrawn="1"/>
        </p:nvSpPr>
        <p:spPr>
          <a:xfrm>
            <a:off x="6535053" y="741784"/>
            <a:ext cx="5656948" cy="89573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lumMod val="95000"/>
                </a:schemeClr>
              </a:solidFill>
            </a:endParaRPr>
          </a:p>
        </p:txBody>
      </p:sp>
      <p:sp>
        <p:nvSpPr>
          <p:cNvPr id="4" name="文本占位符 2"/>
          <p:cNvSpPr>
            <a:spLocks noGrp="1"/>
          </p:cNvSpPr>
          <p:nvPr>
            <p:ph type="body" sz="quarter" idx="14" hasCustomPrompt="1"/>
          </p:nvPr>
        </p:nvSpPr>
        <p:spPr>
          <a:xfrm>
            <a:off x="6535053" y="773869"/>
            <a:ext cx="5656948" cy="734090"/>
          </a:xfrm>
          <a:prstGeom prst="rect">
            <a:avLst/>
          </a:prstGeom>
        </p:spPr>
        <p:txBody>
          <a:bodyPr anchor="ctr"/>
          <a:lstStyle>
            <a:lvl1pPr marL="0" indent="0" algn="ctr">
              <a:lnSpc>
                <a:spcPct val="130000"/>
              </a:lnSpc>
              <a:buNone/>
              <a:defRPr sz="4400" b="1">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dirty="0"/>
              <a:t>点击输入标题</a:t>
            </a:r>
          </a:p>
        </p:txBody>
      </p:sp>
      <p:grpSp>
        <p:nvGrpSpPr>
          <p:cNvPr id="428" name="组 11"/>
          <p:cNvGrpSpPr/>
          <p:nvPr userDrawn="1"/>
        </p:nvGrpSpPr>
        <p:grpSpPr>
          <a:xfrm>
            <a:off x="747404" y="773869"/>
            <a:ext cx="5066176" cy="6096520"/>
            <a:chOff x="3036888" y="576263"/>
            <a:chExt cx="1514475" cy="1612900"/>
          </a:xfrm>
          <a:solidFill>
            <a:schemeClr val="tx1"/>
          </a:solidFill>
        </p:grpSpPr>
        <p:sp>
          <p:nvSpPr>
            <p:cNvPr id="429" name="Freeform 50"/>
            <p:cNvSpPr/>
            <p:nvPr/>
          </p:nvSpPr>
          <p:spPr bwMode="auto">
            <a:xfrm>
              <a:off x="3211513" y="639763"/>
              <a:ext cx="1171575" cy="1549400"/>
            </a:xfrm>
            <a:custGeom>
              <a:avLst/>
              <a:gdLst/>
              <a:ahLst/>
              <a:cxnLst>
                <a:cxn ang="0">
                  <a:pos x="738" y="526"/>
                </a:cxn>
                <a:cxn ang="0">
                  <a:pos x="428" y="646"/>
                </a:cxn>
                <a:cxn ang="0">
                  <a:pos x="416" y="510"/>
                </a:cxn>
                <a:cxn ang="0">
                  <a:pos x="652" y="354"/>
                </a:cxn>
                <a:cxn ang="0">
                  <a:pos x="410" y="460"/>
                </a:cxn>
                <a:cxn ang="0">
                  <a:pos x="396" y="300"/>
                </a:cxn>
                <a:cxn ang="0">
                  <a:pos x="536" y="156"/>
                </a:cxn>
                <a:cxn ang="0">
                  <a:pos x="394" y="272"/>
                </a:cxn>
                <a:cxn ang="0">
                  <a:pos x="368" y="0"/>
                </a:cxn>
                <a:cxn ang="0">
                  <a:pos x="344" y="270"/>
                </a:cxn>
                <a:cxn ang="0">
                  <a:pos x="202" y="156"/>
                </a:cxn>
                <a:cxn ang="0">
                  <a:pos x="342" y="300"/>
                </a:cxn>
                <a:cxn ang="0">
                  <a:pos x="326" y="460"/>
                </a:cxn>
                <a:cxn ang="0">
                  <a:pos x="86" y="354"/>
                </a:cxn>
                <a:cxn ang="0">
                  <a:pos x="322" y="508"/>
                </a:cxn>
                <a:cxn ang="0">
                  <a:pos x="310" y="646"/>
                </a:cxn>
                <a:cxn ang="0">
                  <a:pos x="0" y="526"/>
                </a:cxn>
                <a:cxn ang="0">
                  <a:pos x="300" y="742"/>
                </a:cxn>
                <a:cxn ang="0">
                  <a:pos x="278" y="976"/>
                </a:cxn>
                <a:cxn ang="0">
                  <a:pos x="458" y="976"/>
                </a:cxn>
                <a:cxn ang="0">
                  <a:pos x="436" y="744"/>
                </a:cxn>
                <a:cxn ang="0">
                  <a:pos x="738" y="526"/>
                </a:cxn>
              </a:cxnLst>
              <a:rect l="0" t="0" r="r" b="b"/>
              <a:pathLst>
                <a:path w="738" h="976">
                  <a:moveTo>
                    <a:pt x="738" y="526"/>
                  </a:moveTo>
                  <a:lnTo>
                    <a:pt x="428" y="646"/>
                  </a:lnTo>
                  <a:lnTo>
                    <a:pt x="416" y="510"/>
                  </a:lnTo>
                  <a:lnTo>
                    <a:pt x="652" y="354"/>
                  </a:lnTo>
                  <a:lnTo>
                    <a:pt x="410" y="460"/>
                  </a:lnTo>
                  <a:lnTo>
                    <a:pt x="396" y="300"/>
                  </a:lnTo>
                  <a:lnTo>
                    <a:pt x="536" y="156"/>
                  </a:lnTo>
                  <a:lnTo>
                    <a:pt x="394" y="272"/>
                  </a:lnTo>
                  <a:lnTo>
                    <a:pt x="368" y="0"/>
                  </a:lnTo>
                  <a:lnTo>
                    <a:pt x="344" y="270"/>
                  </a:lnTo>
                  <a:lnTo>
                    <a:pt x="202" y="156"/>
                  </a:lnTo>
                  <a:lnTo>
                    <a:pt x="342" y="300"/>
                  </a:lnTo>
                  <a:lnTo>
                    <a:pt x="326" y="460"/>
                  </a:lnTo>
                  <a:lnTo>
                    <a:pt x="86" y="354"/>
                  </a:lnTo>
                  <a:lnTo>
                    <a:pt x="322" y="508"/>
                  </a:lnTo>
                  <a:lnTo>
                    <a:pt x="310" y="646"/>
                  </a:lnTo>
                  <a:lnTo>
                    <a:pt x="0" y="526"/>
                  </a:lnTo>
                  <a:lnTo>
                    <a:pt x="300" y="742"/>
                  </a:lnTo>
                  <a:lnTo>
                    <a:pt x="278" y="976"/>
                  </a:lnTo>
                  <a:lnTo>
                    <a:pt x="458" y="976"/>
                  </a:lnTo>
                  <a:lnTo>
                    <a:pt x="436" y="744"/>
                  </a:lnTo>
                  <a:lnTo>
                    <a:pt x="738" y="5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0" name="Freeform 51"/>
            <p:cNvSpPr/>
            <p:nvPr/>
          </p:nvSpPr>
          <p:spPr bwMode="auto">
            <a:xfrm>
              <a:off x="3262313" y="1776413"/>
              <a:ext cx="63500" cy="47625"/>
            </a:xfrm>
            <a:custGeom>
              <a:avLst/>
              <a:gdLst/>
              <a:ahLst/>
              <a:cxnLst>
                <a:cxn ang="0">
                  <a:pos x="22" y="30"/>
                </a:cxn>
                <a:cxn ang="0">
                  <a:pos x="22" y="30"/>
                </a:cxn>
                <a:cxn ang="0">
                  <a:pos x="34" y="28"/>
                </a:cxn>
                <a:cxn ang="0">
                  <a:pos x="34" y="28"/>
                </a:cxn>
                <a:cxn ang="0">
                  <a:pos x="36" y="26"/>
                </a:cxn>
                <a:cxn ang="0">
                  <a:pos x="36" y="26"/>
                </a:cxn>
                <a:cxn ang="0">
                  <a:pos x="40" y="0"/>
                </a:cxn>
                <a:cxn ang="0">
                  <a:pos x="40" y="0"/>
                </a:cxn>
                <a:cxn ang="0">
                  <a:pos x="0" y="30"/>
                </a:cxn>
                <a:cxn ang="0">
                  <a:pos x="0" y="30"/>
                </a:cxn>
                <a:cxn ang="0">
                  <a:pos x="10" y="28"/>
                </a:cxn>
                <a:cxn ang="0">
                  <a:pos x="22" y="30"/>
                </a:cxn>
                <a:cxn ang="0">
                  <a:pos x="22" y="30"/>
                </a:cxn>
              </a:cxnLst>
              <a:rect l="0" t="0" r="r" b="b"/>
              <a:pathLst>
                <a:path w="40" h="30">
                  <a:moveTo>
                    <a:pt x="22" y="30"/>
                  </a:moveTo>
                  <a:lnTo>
                    <a:pt x="22" y="30"/>
                  </a:lnTo>
                  <a:lnTo>
                    <a:pt x="34" y="28"/>
                  </a:lnTo>
                  <a:lnTo>
                    <a:pt x="34" y="28"/>
                  </a:lnTo>
                  <a:lnTo>
                    <a:pt x="36" y="26"/>
                  </a:lnTo>
                  <a:lnTo>
                    <a:pt x="36" y="26"/>
                  </a:lnTo>
                  <a:lnTo>
                    <a:pt x="40" y="0"/>
                  </a:lnTo>
                  <a:lnTo>
                    <a:pt x="40" y="0"/>
                  </a:lnTo>
                  <a:lnTo>
                    <a:pt x="0" y="30"/>
                  </a:lnTo>
                  <a:lnTo>
                    <a:pt x="0" y="30"/>
                  </a:lnTo>
                  <a:lnTo>
                    <a:pt x="10" y="28"/>
                  </a:lnTo>
                  <a:lnTo>
                    <a:pt x="22" y="30"/>
                  </a:lnTo>
                  <a:lnTo>
                    <a:pt x="22"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1" name="Freeform 52"/>
            <p:cNvSpPr/>
            <p:nvPr/>
          </p:nvSpPr>
          <p:spPr bwMode="auto">
            <a:xfrm>
              <a:off x="3325813" y="1744663"/>
              <a:ext cx="44450" cy="76200"/>
            </a:xfrm>
            <a:custGeom>
              <a:avLst/>
              <a:gdLst/>
              <a:ahLst/>
              <a:cxnLst>
                <a:cxn ang="0">
                  <a:pos x="28" y="0"/>
                </a:cxn>
                <a:cxn ang="0">
                  <a:pos x="28" y="0"/>
                </a:cxn>
                <a:cxn ang="0">
                  <a:pos x="16" y="8"/>
                </a:cxn>
                <a:cxn ang="0">
                  <a:pos x="16" y="8"/>
                </a:cxn>
                <a:cxn ang="0">
                  <a:pos x="10" y="12"/>
                </a:cxn>
                <a:cxn ang="0">
                  <a:pos x="8" y="14"/>
                </a:cxn>
                <a:cxn ang="0">
                  <a:pos x="6" y="16"/>
                </a:cxn>
                <a:cxn ang="0">
                  <a:pos x="6" y="16"/>
                </a:cxn>
                <a:cxn ang="0">
                  <a:pos x="0" y="48"/>
                </a:cxn>
                <a:cxn ang="0">
                  <a:pos x="0" y="48"/>
                </a:cxn>
                <a:cxn ang="0">
                  <a:pos x="12" y="48"/>
                </a:cxn>
                <a:cxn ang="0">
                  <a:pos x="18" y="46"/>
                </a:cxn>
                <a:cxn ang="0">
                  <a:pos x="20" y="44"/>
                </a:cxn>
                <a:cxn ang="0">
                  <a:pos x="20" y="44"/>
                </a:cxn>
                <a:cxn ang="0">
                  <a:pos x="22" y="30"/>
                </a:cxn>
                <a:cxn ang="0">
                  <a:pos x="22" y="30"/>
                </a:cxn>
                <a:cxn ang="0">
                  <a:pos x="26" y="10"/>
                </a:cxn>
                <a:cxn ang="0">
                  <a:pos x="26" y="10"/>
                </a:cxn>
                <a:cxn ang="0">
                  <a:pos x="28" y="4"/>
                </a:cxn>
                <a:cxn ang="0">
                  <a:pos x="28" y="0"/>
                </a:cxn>
                <a:cxn ang="0">
                  <a:pos x="28" y="0"/>
                </a:cxn>
              </a:cxnLst>
              <a:rect l="0" t="0" r="r" b="b"/>
              <a:pathLst>
                <a:path w="28" h="48">
                  <a:moveTo>
                    <a:pt x="28" y="0"/>
                  </a:moveTo>
                  <a:lnTo>
                    <a:pt x="28" y="0"/>
                  </a:lnTo>
                  <a:lnTo>
                    <a:pt x="16" y="8"/>
                  </a:lnTo>
                  <a:lnTo>
                    <a:pt x="16" y="8"/>
                  </a:lnTo>
                  <a:lnTo>
                    <a:pt x="10" y="12"/>
                  </a:lnTo>
                  <a:lnTo>
                    <a:pt x="8" y="14"/>
                  </a:lnTo>
                  <a:lnTo>
                    <a:pt x="6" y="16"/>
                  </a:lnTo>
                  <a:lnTo>
                    <a:pt x="6" y="16"/>
                  </a:lnTo>
                  <a:lnTo>
                    <a:pt x="0" y="48"/>
                  </a:lnTo>
                  <a:lnTo>
                    <a:pt x="0" y="48"/>
                  </a:lnTo>
                  <a:lnTo>
                    <a:pt x="12" y="48"/>
                  </a:lnTo>
                  <a:lnTo>
                    <a:pt x="18" y="46"/>
                  </a:lnTo>
                  <a:lnTo>
                    <a:pt x="20" y="44"/>
                  </a:lnTo>
                  <a:lnTo>
                    <a:pt x="20" y="44"/>
                  </a:lnTo>
                  <a:lnTo>
                    <a:pt x="22" y="30"/>
                  </a:lnTo>
                  <a:lnTo>
                    <a:pt x="22" y="30"/>
                  </a:lnTo>
                  <a:lnTo>
                    <a:pt x="26" y="10"/>
                  </a:lnTo>
                  <a:lnTo>
                    <a:pt x="26" y="10"/>
                  </a:lnTo>
                  <a:lnTo>
                    <a:pt x="28" y="4"/>
                  </a:lnTo>
                  <a:lnTo>
                    <a:pt x="28" y="0"/>
                  </a:lnTo>
                  <a:lnTo>
                    <a:pt x="2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2" name="Freeform 53"/>
            <p:cNvSpPr/>
            <p:nvPr/>
          </p:nvSpPr>
          <p:spPr bwMode="auto">
            <a:xfrm>
              <a:off x="3370263" y="1712913"/>
              <a:ext cx="41275" cy="101600"/>
            </a:xfrm>
            <a:custGeom>
              <a:avLst/>
              <a:gdLst/>
              <a:ahLst/>
              <a:cxnLst>
                <a:cxn ang="0">
                  <a:pos x="20" y="34"/>
                </a:cxn>
                <a:cxn ang="0">
                  <a:pos x="20" y="34"/>
                </a:cxn>
                <a:cxn ang="0">
                  <a:pos x="26" y="0"/>
                </a:cxn>
                <a:cxn ang="0">
                  <a:pos x="26" y="0"/>
                </a:cxn>
                <a:cxn ang="0">
                  <a:pos x="10" y="12"/>
                </a:cxn>
                <a:cxn ang="0">
                  <a:pos x="10" y="12"/>
                </a:cxn>
                <a:cxn ang="0">
                  <a:pos x="6" y="16"/>
                </a:cxn>
                <a:cxn ang="0">
                  <a:pos x="6" y="22"/>
                </a:cxn>
                <a:cxn ang="0">
                  <a:pos x="6" y="22"/>
                </a:cxn>
                <a:cxn ang="0">
                  <a:pos x="0" y="64"/>
                </a:cxn>
                <a:cxn ang="0">
                  <a:pos x="0" y="64"/>
                </a:cxn>
                <a:cxn ang="0">
                  <a:pos x="10" y="60"/>
                </a:cxn>
                <a:cxn ang="0">
                  <a:pos x="16" y="56"/>
                </a:cxn>
                <a:cxn ang="0">
                  <a:pos x="18" y="52"/>
                </a:cxn>
                <a:cxn ang="0">
                  <a:pos x="18" y="52"/>
                </a:cxn>
                <a:cxn ang="0">
                  <a:pos x="20" y="34"/>
                </a:cxn>
                <a:cxn ang="0">
                  <a:pos x="20" y="34"/>
                </a:cxn>
              </a:cxnLst>
              <a:rect l="0" t="0" r="r" b="b"/>
              <a:pathLst>
                <a:path w="26" h="64">
                  <a:moveTo>
                    <a:pt x="20" y="34"/>
                  </a:moveTo>
                  <a:lnTo>
                    <a:pt x="20" y="34"/>
                  </a:lnTo>
                  <a:lnTo>
                    <a:pt x="26" y="0"/>
                  </a:lnTo>
                  <a:lnTo>
                    <a:pt x="26" y="0"/>
                  </a:lnTo>
                  <a:lnTo>
                    <a:pt x="10" y="12"/>
                  </a:lnTo>
                  <a:lnTo>
                    <a:pt x="10" y="12"/>
                  </a:lnTo>
                  <a:lnTo>
                    <a:pt x="6" y="16"/>
                  </a:lnTo>
                  <a:lnTo>
                    <a:pt x="6" y="22"/>
                  </a:lnTo>
                  <a:lnTo>
                    <a:pt x="6" y="22"/>
                  </a:lnTo>
                  <a:lnTo>
                    <a:pt x="0" y="64"/>
                  </a:lnTo>
                  <a:lnTo>
                    <a:pt x="0" y="64"/>
                  </a:lnTo>
                  <a:lnTo>
                    <a:pt x="10" y="60"/>
                  </a:lnTo>
                  <a:lnTo>
                    <a:pt x="16" y="56"/>
                  </a:lnTo>
                  <a:lnTo>
                    <a:pt x="18" y="52"/>
                  </a:lnTo>
                  <a:lnTo>
                    <a:pt x="18" y="52"/>
                  </a:lnTo>
                  <a:lnTo>
                    <a:pt x="20" y="34"/>
                  </a:lnTo>
                  <a:lnTo>
                    <a:pt x="20"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3" name="Freeform 54"/>
            <p:cNvSpPr/>
            <p:nvPr/>
          </p:nvSpPr>
          <p:spPr bwMode="auto">
            <a:xfrm>
              <a:off x="3408363" y="1687513"/>
              <a:ext cx="44450" cy="104775"/>
            </a:xfrm>
            <a:custGeom>
              <a:avLst/>
              <a:gdLst/>
              <a:ahLst/>
              <a:cxnLst>
                <a:cxn ang="0">
                  <a:pos x="10" y="12"/>
                </a:cxn>
                <a:cxn ang="0">
                  <a:pos x="10" y="12"/>
                </a:cxn>
                <a:cxn ang="0">
                  <a:pos x="8" y="18"/>
                </a:cxn>
                <a:cxn ang="0">
                  <a:pos x="8" y="24"/>
                </a:cxn>
                <a:cxn ang="0">
                  <a:pos x="8" y="24"/>
                </a:cxn>
                <a:cxn ang="0">
                  <a:pos x="0" y="66"/>
                </a:cxn>
                <a:cxn ang="0">
                  <a:pos x="0" y="66"/>
                </a:cxn>
                <a:cxn ang="0">
                  <a:pos x="8" y="60"/>
                </a:cxn>
                <a:cxn ang="0">
                  <a:pos x="14" y="52"/>
                </a:cxn>
                <a:cxn ang="0">
                  <a:pos x="20" y="46"/>
                </a:cxn>
                <a:cxn ang="0">
                  <a:pos x="24" y="36"/>
                </a:cxn>
                <a:cxn ang="0">
                  <a:pos x="26" y="28"/>
                </a:cxn>
                <a:cxn ang="0">
                  <a:pos x="28" y="18"/>
                </a:cxn>
                <a:cxn ang="0">
                  <a:pos x="28" y="10"/>
                </a:cxn>
                <a:cxn ang="0">
                  <a:pos x="26" y="0"/>
                </a:cxn>
                <a:cxn ang="0">
                  <a:pos x="26" y="0"/>
                </a:cxn>
                <a:cxn ang="0">
                  <a:pos x="10" y="12"/>
                </a:cxn>
                <a:cxn ang="0">
                  <a:pos x="10" y="12"/>
                </a:cxn>
              </a:cxnLst>
              <a:rect l="0" t="0" r="r" b="b"/>
              <a:pathLst>
                <a:path w="28" h="66">
                  <a:moveTo>
                    <a:pt x="10" y="12"/>
                  </a:moveTo>
                  <a:lnTo>
                    <a:pt x="10" y="12"/>
                  </a:lnTo>
                  <a:lnTo>
                    <a:pt x="8" y="18"/>
                  </a:lnTo>
                  <a:lnTo>
                    <a:pt x="8" y="24"/>
                  </a:lnTo>
                  <a:lnTo>
                    <a:pt x="8" y="24"/>
                  </a:lnTo>
                  <a:lnTo>
                    <a:pt x="0" y="66"/>
                  </a:lnTo>
                  <a:lnTo>
                    <a:pt x="0" y="66"/>
                  </a:lnTo>
                  <a:lnTo>
                    <a:pt x="8" y="60"/>
                  </a:lnTo>
                  <a:lnTo>
                    <a:pt x="14" y="52"/>
                  </a:lnTo>
                  <a:lnTo>
                    <a:pt x="20" y="46"/>
                  </a:lnTo>
                  <a:lnTo>
                    <a:pt x="24" y="36"/>
                  </a:lnTo>
                  <a:lnTo>
                    <a:pt x="26" y="28"/>
                  </a:lnTo>
                  <a:lnTo>
                    <a:pt x="28" y="18"/>
                  </a:lnTo>
                  <a:lnTo>
                    <a:pt x="28" y="10"/>
                  </a:lnTo>
                  <a:lnTo>
                    <a:pt x="26" y="0"/>
                  </a:lnTo>
                  <a:lnTo>
                    <a:pt x="26" y="0"/>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4" name="Freeform 55"/>
            <p:cNvSpPr/>
            <p:nvPr/>
          </p:nvSpPr>
          <p:spPr bwMode="auto">
            <a:xfrm>
              <a:off x="3255963" y="1763713"/>
              <a:ext cx="63500" cy="50800"/>
            </a:xfrm>
            <a:custGeom>
              <a:avLst/>
              <a:gdLst/>
              <a:ahLst/>
              <a:cxnLst>
                <a:cxn ang="0">
                  <a:pos x="14" y="0"/>
                </a:cxn>
                <a:cxn ang="0">
                  <a:pos x="14" y="0"/>
                </a:cxn>
                <a:cxn ang="0">
                  <a:pos x="10" y="0"/>
                </a:cxn>
                <a:cxn ang="0">
                  <a:pos x="10" y="0"/>
                </a:cxn>
                <a:cxn ang="0">
                  <a:pos x="6" y="12"/>
                </a:cxn>
                <a:cxn ang="0">
                  <a:pos x="6" y="12"/>
                </a:cxn>
                <a:cxn ang="0">
                  <a:pos x="4" y="22"/>
                </a:cxn>
                <a:cxn ang="0">
                  <a:pos x="0" y="32"/>
                </a:cxn>
                <a:cxn ang="0">
                  <a:pos x="0" y="32"/>
                </a:cxn>
                <a:cxn ang="0">
                  <a:pos x="40" y="2"/>
                </a:cxn>
                <a:cxn ang="0">
                  <a:pos x="40" y="2"/>
                </a:cxn>
                <a:cxn ang="0">
                  <a:pos x="14" y="0"/>
                </a:cxn>
                <a:cxn ang="0">
                  <a:pos x="14" y="0"/>
                </a:cxn>
              </a:cxnLst>
              <a:rect l="0" t="0" r="r" b="b"/>
              <a:pathLst>
                <a:path w="40" h="32">
                  <a:moveTo>
                    <a:pt x="14" y="0"/>
                  </a:moveTo>
                  <a:lnTo>
                    <a:pt x="14" y="0"/>
                  </a:lnTo>
                  <a:lnTo>
                    <a:pt x="10" y="0"/>
                  </a:lnTo>
                  <a:lnTo>
                    <a:pt x="10" y="0"/>
                  </a:lnTo>
                  <a:lnTo>
                    <a:pt x="6" y="12"/>
                  </a:lnTo>
                  <a:lnTo>
                    <a:pt x="6" y="12"/>
                  </a:lnTo>
                  <a:lnTo>
                    <a:pt x="4" y="22"/>
                  </a:lnTo>
                  <a:lnTo>
                    <a:pt x="0" y="32"/>
                  </a:lnTo>
                  <a:lnTo>
                    <a:pt x="0" y="32"/>
                  </a:lnTo>
                  <a:lnTo>
                    <a:pt x="40" y="2"/>
                  </a:lnTo>
                  <a:lnTo>
                    <a:pt x="40" y="2"/>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5" name="Freeform 56"/>
            <p:cNvSpPr/>
            <p:nvPr/>
          </p:nvSpPr>
          <p:spPr bwMode="auto">
            <a:xfrm>
              <a:off x="3275013" y="1725613"/>
              <a:ext cx="85725" cy="31750"/>
            </a:xfrm>
            <a:custGeom>
              <a:avLst/>
              <a:gdLst/>
              <a:ahLst/>
              <a:cxnLst>
                <a:cxn ang="0">
                  <a:pos x="54" y="4"/>
                </a:cxn>
                <a:cxn ang="0">
                  <a:pos x="54" y="4"/>
                </a:cxn>
                <a:cxn ang="0">
                  <a:pos x="50" y="4"/>
                </a:cxn>
                <a:cxn ang="0">
                  <a:pos x="44" y="4"/>
                </a:cxn>
                <a:cxn ang="0">
                  <a:pos x="44" y="4"/>
                </a:cxn>
                <a:cxn ang="0">
                  <a:pos x="24" y="2"/>
                </a:cxn>
                <a:cxn ang="0">
                  <a:pos x="24" y="2"/>
                </a:cxn>
                <a:cxn ang="0">
                  <a:pos x="8" y="0"/>
                </a:cxn>
                <a:cxn ang="0">
                  <a:pos x="8" y="0"/>
                </a:cxn>
                <a:cxn ang="0">
                  <a:pos x="6" y="2"/>
                </a:cxn>
                <a:cxn ang="0">
                  <a:pos x="4" y="8"/>
                </a:cxn>
                <a:cxn ang="0">
                  <a:pos x="0" y="18"/>
                </a:cxn>
                <a:cxn ang="0">
                  <a:pos x="0" y="18"/>
                </a:cxn>
                <a:cxn ang="0">
                  <a:pos x="32" y="20"/>
                </a:cxn>
                <a:cxn ang="0">
                  <a:pos x="32" y="20"/>
                </a:cxn>
                <a:cxn ang="0">
                  <a:pos x="36" y="20"/>
                </a:cxn>
                <a:cxn ang="0">
                  <a:pos x="38" y="18"/>
                </a:cxn>
                <a:cxn ang="0">
                  <a:pos x="42" y="14"/>
                </a:cxn>
                <a:cxn ang="0">
                  <a:pos x="42" y="14"/>
                </a:cxn>
                <a:cxn ang="0">
                  <a:pos x="54" y="4"/>
                </a:cxn>
                <a:cxn ang="0">
                  <a:pos x="54" y="4"/>
                </a:cxn>
              </a:cxnLst>
              <a:rect l="0" t="0" r="r" b="b"/>
              <a:pathLst>
                <a:path w="54" h="20">
                  <a:moveTo>
                    <a:pt x="54" y="4"/>
                  </a:moveTo>
                  <a:lnTo>
                    <a:pt x="54" y="4"/>
                  </a:lnTo>
                  <a:lnTo>
                    <a:pt x="50" y="4"/>
                  </a:lnTo>
                  <a:lnTo>
                    <a:pt x="44" y="4"/>
                  </a:lnTo>
                  <a:lnTo>
                    <a:pt x="44" y="4"/>
                  </a:lnTo>
                  <a:lnTo>
                    <a:pt x="24" y="2"/>
                  </a:lnTo>
                  <a:lnTo>
                    <a:pt x="24" y="2"/>
                  </a:lnTo>
                  <a:lnTo>
                    <a:pt x="8" y="0"/>
                  </a:lnTo>
                  <a:lnTo>
                    <a:pt x="8" y="0"/>
                  </a:lnTo>
                  <a:lnTo>
                    <a:pt x="6" y="2"/>
                  </a:lnTo>
                  <a:lnTo>
                    <a:pt x="4" y="8"/>
                  </a:lnTo>
                  <a:lnTo>
                    <a:pt x="0" y="18"/>
                  </a:lnTo>
                  <a:lnTo>
                    <a:pt x="0" y="18"/>
                  </a:lnTo>
                  <a:lnTo>
                    <a:pt x="32" y="20"/>
                  </a:lnTo>
                  <a:lnTo>
                    <a:pt x="32" y="20"/>
                  </a:lnTo>
                  <a:lnTo>
                    <a:pt x="36" y="20"/>
                  </a:lnTo>
                  <a:lnTo>
                    <a:pt x="38" y="18"/>
                  </a:lnTo>
                  <a:lnTo>
                    <a:pt x="42" y="14"/>
                  </a:lnTo>
                  <a:lnTo>
                    <a:pt x="42" y="14"/>
                  </a:lnTo>
                  <a:lnTo>
                    <a:pt x="54" y="4"/>
                  </a:lnTo>
                  <a:lnTo>
                    <a:pt x="5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6" name="Freeform 57"/>
            <p:cNvSpPr/>
            <p:nvPr/>
          </p:nvSpPr>
          <p:spPr bwMode="auto">
            <a:xfrm>
              <a:off x="3294063" y="1690688"/>
              <a:ext cx="107950" cy="31750"/>
            </a:xfrm>
            <a:custGeom>
              <a:avLst/>
              <a:gdLst/>
              <a:ahLst/>
              <a:cxnLst>
                <a:cxn ang="0">
                  <a:pos x="0" y="14"/>
                </a:cxn>
                <a:cxn ang="0">
                  <a:pos x="0" y="14"/>
                </a:cxn>
                <a:cxn ang="0">
                  <a:pos x="40" y="20"/>
                </a:cxn>
                <a:cxn ang="0">
                  <a:pos x="40" y="20"/>
                </a:cxn>
                <a:cxn ang="0">
                  <a:pos x="46" y="20"/>
                </a:cxn>
                <a:cxn ang="0">
                  <a:pos x="52" y="18"/>
                </a:cxn>
                <a:cxn ang="0">
                  <a:pos x="52" y="18"/>
                </a:cxn>
                <a:cxn ang="0">
                  <a:pos x="68" y="6"/>
                </a:cxn>
                <a:cxn ang="0">
                  <a:pos x="68" y="6"/>
                </a:cxn>
                <a:cxn ang="0">
                  <a:pos x="34" y="2"/>
                </a:cxn>
                <a:cxn ang="0">
                  <a:pos x="34" y="2"/>
                </a:cxn>
                <a:cxn ang="0">
                  <a:pos x="14" y="0"/>
                </a:cxn>
                <a:cxn ang="0">
                  <a:pos x="14" y="0"/>
                </a:cxn>
                <a:cxn ang="0">
                  <a:pos x="10" y="2"/>
                </a:cxn>
                <a:cxn ang="0">
                  <a:pos x="6" y="6"/>
                </a:cxn>
                <a:cxn ang="0">
                  <a:pos x="0" y="14"/>
                </a:cxn>
                <a:cxn ang="0">
                  <a:pos x="0" y="14"/>
                </a:cxn>
              </a:cxnLst>
              <a:rect l="0" t="0" r="r" b="b"/>
              <a:pathLst>
                <a:path w="68" h="20">
                  <a:moveTo>
                    <a:pt x="0" y="14"/>
                  </a:moveTo>
                  <a:lnTo>
                    <a:pt x="0" y="14"/>
                  </a:lnTo>
                  <a:lnTo>
                    <a:pt x="40" y="20"/>
                  </a:lnTo>
                  <a:lnTo>
                    <a:pt x="40" y="20"/>
                  </a:lnTo>
                  <a:lnTo>
                    <a:pt x="46" y="20"/>
                  </a:lnTo>
                  <a:lnTo>
                    <a:pt x="52" y="18"/>
                  </a:lnTo>
                  <a:lnTo>
                    <a:pt x="52" y="18"/>
                  </a:lnTo>
                  <a:lnTo>
                    <a:pt x="68" y="6"/>
                  </a:lnTo>
                  <a:lnTo>
                    <a:pt x="68" y="6"/>
                  </a:lnTo>
                  <a:lnTo>
                    <a:pt x="34" y="2"/>
                  </a:lnTo>
                  <a:lnTo>
                    <a:pt x="34" y="2"/>
                  </a:lnTo>
                  <a:lnTo>
                    <a:pt x="14" y="0"/>
                  </a:lnTo>
                  <a:lnTo>
                    <a:pt x="14" y="0"/>
                  </a:lnTo>
                  <a:lnTo>
                    <a:pt x="10" y="2"/>
                  </a:lnTo>
                  <a:lnTo>
                    <a:pt x="6" y="6"/>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7" name="Freeform 58"/>
            <p:cNvSpPr/>
            <p:nvPr/>
          </p:nvSpPr>
          <p:spPr bwMode="auto">
            <a:xfrm>
              <a:off x="3322638" y="1658938"/>
              <a:ext cx="114300" cy="31750"/>
            </a:xfrm>
            <a:custGeom>
              <a:avLst/>
              <a:gdLst/>
              <a:ahLst/>
              <a:cxnLst>
                <a:cxn ang="0">
                  <a:pos x="0" y="14"/>
                </a:cxn>
                <a:cxn ang="0">
                  <a:pos x="0" y="14"/>
                </a:cxn>
                <a:cxn ang="0">
                  <a:pos x="44" y="18"/>
                </a:cxn>
                <a:cxn ang="0">
                  <a:pos x="44" y="18"/>
                </a:cxn>
                <a:cxn ang="0">
                  <a:pos x="50" y="20"/>
                </a:cxn>
                <a:cxn ang="0">
                  <a:pos x="56" y="20"/>
                </a:cxn>
                <a:cxn ang="0">
                  <a:pos x="56" y="20"/>
                </a:cxn>
                <a:cxn ang="0">
                  <a:pos x="72" y="8"/>
                </a:cxn>
                <a:cxn ang="0">
                  <a:pos x="72" y="8"/>
                </a:cxn>
                <a:cxn ang="0">
                  <a:pos x="64" y="4"/>
                </a:cxn>
                <a:cxn ang="0">
                  <a:pos x="54" y="0"/>
                </a:cxn>
                <a:cxn ang="0">
                  <a:pos x="44" y="0"/>
                </a:cxn>
                <a:cxn ang="0">
                  <a:pos x="36" y="0"/>
                </a:cxn>
                <a:cxn ang="0">
                  <a:pos x="26" y="2"/>
                </a:cxn>
                <a:cxn ang="0">
                  <a:pos x="18" y="4"/>
                </a:cxn>
                <a:cxn ang="0">
                  <a:pos x="8" y="8"/>
                </a:cxn>
                <a:cxn ang="0">
                  <a:pos x="0" y="14"/>
                </a:cxn>
                <a:cxn ang="0">
                  <a:pos x="0" y="14"/>
                </a:cxn>
              </a:cxnLst>
              <a:rect l="0" t="0" r="r" b="b"/>
              <a:pathLst>
                <a:path w="72" h="20">
                  <a:moveTo>
                    <a:pt x="0" y="14"/>
                  </a:moveTo>
                  <a:lnTo>
                    <a:pt x="0" y="14"/>
                  </a:lnTo>
                  <a:lnTo>
                    <a:pt x="44" y="18"/>
                  </a:lnTo>
                  <a:lnTo>
                    <a:pt x="44" y="18"/>
                  </a:lnTo>
                  <a:lnTo>
                    <a:pt x="50" y="20"/>
                  </a:lnTo>
                  <a:lnTo>
                    <a:pt x="56" y="20"/>
                  </a:lnTo>
                  <a:lnTo>
                    <a:pt x="56" y="20"/>
                  </a:lnTo>
                  <a:lnTo>
                    <a:pt x="72" y="8"/>
                  </a:lnTo>
                  <a:lnTo>
                    <a:pt x="72" y="8"/>
                  </a:lnTo>
                  <a:lnTo>
                    <a:pt x="64" y="4"/>
                  </a:lnTo>
                  <a:lnTo>
                    <a:pt x="54" y="0"/>
                  </a:lnTo>
                  <a:lnTo>
                    <a:pt x="44" y="0"/>
                  </a:lnTo>
                  <a:lnTo>
                    <a:pt x="36" y="0"/>
                  </a:lnTo>
                  <a:lnTo>
                    <a:pt x="26" y="2"/>
                  </a:lnTo>
                  <a:lnTo>
                    <a:pt x="18" y="4"/>
                  </a:lnTo>
                  <a:lnTo>
                    <a:pt x="8" y="8"/>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8" name="Freeform 59"/>
            <p:cNvSpPr/>
            <p:nvPr/>
          </p:nvSpPr>
          <p:spPr bwMode="auto">
            <a:xfrm>
              <a:off x="3036888" y="1573213"/>
              <a:ext cx="79375" cy="38100"/>
            </a:xfrm>
            <a:custGeom>
              <a:avLst/>
              <a:gdLst/>
              <a:ahLst/>
              <a:cxnLst>
                <a:cxn ang="0">
                  <a:pos x="0" y="6"/>
                </a:cxn>
                <a:cxn ang="0">
                  <a:pos x="0" y="6"/>
                </a:cxn>
                <a:cxn ang="0">
                  <a:pos x="10" y="12"/>
                </a:cxn>
                <a:cxn ang="0">
                  <a:pos x="20" y="18"/>
                </a:cxn>
                <a:cxn ang="0">
                  <a:pos x="20" y="18"/>
                </a:cxn>
                <a:cxn ang="0">
                  <a:pos x="30" y="24"/>
                </a:cxn>
                <a:cxn ang="0">
                  <a:pos x="30" y="24"/>
                </a:cxn>
                <a:cxn ang="0">
                  <a:pos x="32" y="20"/>
                </a:cxn>
                <a:cxn ang="0">
                  <a:pos x="32" y="20"/>
                </a:cxn>
                <a:cxn ang="0">
                  <a:pos x="50" y="0"/>
                </a:cxn>
                <a:cxn ang="0">
                  <a:pos x="50" y="0"/>
                </a:cxn>
                <a:cxn ang="0">
                  <a:pos x="0" y="6"/>
                </a:cxn>
                <a:cxn ang="0">
                  <a:pos x="0" y="6"/>
                </a:cxn>
              </a:cxnLst>
              <a:rect l="0" t="0" r="r" b="b"/>
              <a:pathLst>
                <a:path w="50" h="24">
                  <a:moveTo>
                    <a:pt x="0" y="6"/>
                  </a:moveTo>
                  <a:lnTo>
                    <a:pt x="0" y="6"/>
                  </a:lnTo>
                  <a:lnTo>
                    <a:pt x="10" y="12"/>
                  </a:lnTo>
                  <a:lnTo>
                    <a:pt x="20" y="18"/>
                  </a:lnTo>
                  <a:lnTo>
                    <a:pt x="20" y="18"/>
                  </a:lnTo>
                  <a:lnTo>
                    <a:pt x="30" y="24"/>
                  </a:lnTo>
                  <a:lnTo>
                    <a:pt x="30" y="24"/>
                  </a:lnTo>
                  <a:lnTo>
                    <a:pt x="32" y="20"/>
                  </a:lnTo>
                  <a:lnTo>
                    <a:pt x="32" y="20"/>
                  </a:lnTo>
                  <a:lnTo>
                    <a:pt x="50" y="0"/>
                  </a:lnTo>
                  <a:lnTo>
                    <a:pt x="50"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9" name="Freeform 60"/>
            <p:cNvSpPr/>
            <p:nvPr/>
          </p:nvSpPr>
          <p:spPr bwMode="auto">
            <a:xfrm>
              <a:off x="3094038" y="1566863"/>
              <a:ext cx="76200" cy="57150"/>
            </a:xfrm>
            <a:custGeom>
              <a:avLst/>
              <a:gdLst/>
              <a:ahLst/>
              <a:cxnLst>
                <a:cxn ang="0">
                  <a:pos x="42" y="8"/>
                </a:cxn>
                <a:cxn ang="0">
                  <a:pos x="42" y="8"/>
                </a:cxn>
                <a:cxn ang="0">
                  <a:pos x="46" y="6"/>
                </a:cxn>
                <a:cxn ang="0">
                  <a:pos x="48" y="0"/>
                </a:cxn>
                <a:cxn ang="0">
                  <a:pos x="48" y="0"/>
                </a:cxn>
                <a:cxn ang="0">
                  <a:pos x="34" y="2"/>
                </a:cxn>
                <a:cxn ang="0">
                  <a:pos x="34" y="2"/>
                </a:cxn>
                <a:cxn ang="0">
                  <a:pos x="28" y="2"/>
                </a:cxn>
                <a:cxn ang="0">
                  <a:pos x="24" y="4"/>
                </a:cxn>
                <a:cxn ang="0">
                  <a:pos x="22" y="4"/>
                </a:cxn>
                <a:cxn ang="0">
                  <a:pos x="22" y="4"/>
                </a:cxn>
                <a:cxn ang="0">
                  <a:pos x="0" y="30"/>
                </a:cxn>
                <a:cxn ang="0">
                  <a:pos x="0" y="30"/>
                </a:cxn>
                <a:cxn ang="0">
                  <a:pos x="10" y="34"/>
                </a:cxn>
                <a:cxn ang="0">
                  <a:pos x="16" y="36"/>
                </a:cxn>
                <a:cxn ang="0">
                  <a:pos x="20" y="36"/>
                </a:cxn>
                <a:cxn ang="0">
                  <a:pos x="20" y="36"/>
                </a:cxn>
                <a:cxn ang="0">
                  <a:pos x="28" y="24"/>
                </a:cxn>
                <a:cxn ang="0">
                  <a:pos x="28" y="24"/>
                </a:cxn>
                <a:cxn ang="0">
                  <a:pos x="42" y="8"/>
                </a:cxn>
                <a:cxn ang="0">
                  <a:pos x="42" y="8"/>
                </a:cxn>
              </a:cxnLst>
              <a:rect l="0" t="0" r="r" b="b"/>
              <a:pathLst>
                <a:path w="48" h="36">
                  <a:moveTo>
                    <a:pt x="42" y="8"/>
                  </a:moveTo>
                  <a:lnTo>
                    <a:pt x="42" y="8"/>
                  </a:lnTo>
                  <a:lnTo>
                    <a:pt x="46" y="6"/>
                  </a:lnTo>
                  <a:lnTo>
                    <a:pt x="48" y="0"/>
                  </a:lnTo>
                  <a:lnTo>
                    <a:pt x="48" y="0"/>
                  </a:lnTo>
                  <a:lnTo>
                    <a:pt x="34" y="2"/>
                  </a:lnTo>
                  <a:lnTo>
                    <a:pt x="34" y="2"/>
                  </a:lnTo>
                  <a:lnTo>
                    <a:pt x="28" y="2"/>
                  </a:lnTo>
                  <a:lnTo>
                    <a:pt x="24" y="4"/>
                  </a:lnTo>
                  <a:lnTo>
                    <a:pt x="22" y="4"/>
                  </a:lnTo>
                  <a:lnTo>
                    <a:pt x="22" y="4"/>
                  </a:lnTo>
                  <a:lnTo>
                    <a:pt x="0" y="30"/>
                  </a:lnTo>
                  <a:lnTo>
                    <a:pt x="0" y="30"/>
                  </a:lnTo>
                  <a:lnTo>
                    <a:pt x="10" y="34"/>
                  </a:lnTo>
                  <a:lnTo>
                    <a:pt x="16" y="36"/>
                  </a:lnTo>
                  <a:lnTo>
                    <a:pt x="20" y="36"/>
                  </a:lnTo>
                  <a:lnTo>
                    <a:pt x="20" y="36"/>
                  </a:lnTo>
                  <a:lnTo>
                    <a:pt x="28" y="24"/>
                  </a:lnTo>
                  <a:lnTo>
                    <a:pt x="28" y="24"/>
                  </a:lnTo>
                  <a:lnTo>
                    <a:pt x="42" y="8"/>
                  </a:lnTo>
                  <a:lnTo>
                    <a:pt x="4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0" name="Freeform 61"/>
            <p:cNvSpPr/>
            <p:nvPr/>
          </p:nvSpPr>
          <p:spPr bwMode="auto">
            <a:xfrm>
              <a:off x="3135313" y="1563688"/>
              <a:ext cx="85725" cy="66675"/>
            </a:xfrm>
            <a:custGeom>
              <a:avLst/>
              <a:gdLst/>
              <a:ahLst/>
              <a:cxnLst>
                <a:cxn ang="0">
                  <a:pos x="54" y="0"/>
                </a:cxn>
                <a:cxn ang="0">
                  <a:pos x="54" y="0"/>
                </a:cxn>
                <a:cxn ang="0">
                  <a:pos x="34" y="2"/>
                </a:cxn>
                <a:cxn ang="0">
                  <a:pos x="34" y="2"/>
                </a:cxn>
                <a:cxn ang="0">
                  <a:pos x="30" y="4"/>
                </a:cxn>
                <a:cxn ang="0">
                  <a:pos x="26" y="8"/>
                </a:cxn>
                <a:cxn ang="0">
                  <a:pos x="26" y="8"/>
                </a:cxn>
                <a:cxn ang="0">
                  <a:pos x="0" y="40"/>
                </a:cxn>
                <a:cxn ang="0">
                  <a:pos x="0" y="40"/>
                </a:cxn>
                <a:cxn ang="0">
                  <a:pos x="12" y="42"/>
                </a:cxn>
                <a:cxn ang="0">
                  <a:pos x="18" y="42"/>
                </a:cxn>
                <a:cxn ang="0">
                  <a:pos x="22" y="40"/>
                </a:cxn>
                <a:cxn ang="0">
                  <a:pos x="22" y="40"/>
                </a:cxn>
                <a:cxn ang="0">
                  <a:pos x="34" y="26"/>
                </a:cxn>
                <a:cxn ang="0">
                  <a:pos x="34" y="26"/>
                </a:cxn>
                <a:cxn ang="0">
                  <a:pos x="54" y="0"/>
                </a:cxn>
                <a:cxn ang="0">
                  <a:pos x="54" y="0"/>
                </a:cxn>
              </a:cxnLst>
              <a:rect l="0" t="0" r="r" b="b"/>
              <a:pathLst>
                <a:path w="54" h="42">
                  <a:moveTo>
                    <a:pt x="54" y="0"/>
                  </a:moveTo>
                  <a:lnTo>
                    <a:pt x="54" y="0"/>
                  </a:lnTo>
                  <a:lnTo>
                    <a:pt x="34" y="2"/>
                  </a:lnTo>
                  <a:lnTo>
                    <a:pt x="34" y="2"/>
                  </a:lnTo>
                  <a:lnTo>
                    <a:pt x="30" y="4"/>
                  </a:lnTo>
                  <a:lnTo>
                    <a:pt x="26" y="8"/>
                  </a:lnTo>
                  <a:lnTo>
                    <a:pt x="26" y="8"/>
                  </a:lnTo>
                  <a:lnTo>
                    <a:pt x="0" y="40"/>
                  </a:lnTo>
                  <a:lnTo>
                    <a:pt x="0" y="40"/>
                  </a:lnTo>
                  <a:lnTo>
                    <a:pt x="12" y="42"/>
                  </a:lnTo>
                  <a:lnTo>
                    <a:pt x="18" y="42"/>
                  </a:lnTo>
                  <a:lnTo>
                    <a:pt x="22" y="40"/>
                  </a:lnTo>
                  <a:lnTo>
                    <a:pt x="22" y="40"/>
                  </a:lnTo>
                  <a:lnTo>
                    <a:pt x="34" y="26"/>
                  </a:lnTo>
                  <a:lnTo>
                    <a:pt x="34" y="26"/>
                  </a:lnTo>
                  <a:lnTo>
                    <a:pt x="54" y="0"/>
                  </a:lnTo>
                  <a:lnTo>
                    <a:pt x="5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1" name="Freeform 62"/>
            <p:cNvSpPr/>
            <p:nvPr/>
          </p:nvSpPr>
          <p:spPr bwMode="auto">
            <a:xfrm>
              <a:off x="3179763" y="1557338"/>
              <a:ext cx="85725" cy="73025"/>
            </a:xfrm>
            <a:custGeom>
              <a:avLst/>
              <a:gdLst/>
              <a:ahLst/>
              <a:cxnLst>
                <a:cxn ang="0">
                  <a:pos x="36" y="2"/>
                </a:cxn>
                <a:cxn ang="0">
                  <a:pos x="36" y="2"/>
                </a:cxn>
                <a:cxn ang="0">
                  <a:pos x="30" y="8"/>
                </a:cxn>
                <a:cxn ang="0">
                  <a:pos x="28" y="12"/>
                </a:cxn>
                <a:cxn ang="0">
                  <a:pos x="28" y="12"/>
                </a:cxn>
                <a:cxn ang="0">
                  <a:pos x="0" y="46"/>
                </a:cxn>
                <a:cxn ang="0">
                  <a:pos x="0" y="46"/>
                </a:cxn>
                <a:cxn ang="0">
                  <a:pos x="10" y="44"/>
                </a:cxn>
                <a:cxn ang="0">
                  <a:pos x="18" y="42"/>
                </a:cxn>
                <a:cxn ang="0">
                  <a:pos x="28" y="36"/>
                </a:cxn>
                <a:cxn ang="0">
                  <a:pos x="36" y="32"/>
                </a:cxn>
                <a:cxn ang="0">
                  <a:pos x="42" y="26"/>
                </a:cxn>
                <a:cxn ang="0">
                  <a:pos x="48" y="18"/>
                </a:cxn>
                <a:cxn ang="0">
                  <a:pos x="52" y="10"/>
                </a:cxn>
                <a:cxn ang="0">
                  <a:pos x="54" y="0"/>
                </a:cxn>
                <a:cxn ang="0">
                  <a:pos x="54" y="0"/>
                </a:cxn>
                <a:cxn ang="0">
                  <a:pos x="36" y="2"/>
                </a:cxn>
                <a:cxn ang="0">
                  <a:pos x="36" y="2"/>
                </a:cxn>
              </a:cxnLst>
              <a:rect l="0" t="0" r="r" b="b"/>
              <a:pathLst>
                <a:path w="54" h="46">
                  <a:moveTo>
                    <a:pt x="36" y="2"/>
                  </a:moveTo>
                  <a:lnTo>
                    <a:pt x="36" y="2"/>
                  </a:lnTo>
                  <a:lnTo>
                    <a:pt x="30" y="8"/>
                  </a:lnTo>
                  <a:lnTo>
                    <a:pt x="28" y="12"/>
                  </a:lnTo>
                  <a:lnTo>
                    <a:pt x="28" y="12"/>
                  </a:lnTo>
                  <a:lnTo>
                    <a:pt x="0" y="46"/>
                  </a:lnTo>
                  <a:lnTo>
                    <a:pt x="0" y="46"/>
                  </a:lnTo>
                  <a:lnTo>
                    <a:pt x="10" y="44"/>
                  </a:lnTo>
                  <a:lnTo>
                    <a:pt x="18" y="42"/>
                  </a:lnTo>
                  <a:lnTo>
                    <a:pt x="28" y="36"/>
                  </a:lnTo>
                  <a:lnTo>
                    <a:pt x="36" y="32"/>
                  </a:lnTo>
                  <a:lnTo>
                    <a:pt x="42" y="26"/>
                  </a:lnTo>
                  <a:lnTo>
                    <a:pt x="48" y="18"/>
                  </a:lnTo>
                  <a:lnTo>
                    <a:pt x="52" y="10"/>
                  </a:lnTo>
                  <a:lnTo>
                    <a:pt x="54" y="0"/>
                  </a:lnTo>
                  <a:lnTo>
                    <a:pt x="54" y="0"/>
                  </a:lnTo>
                  <a:lnTo>
                    <a:pt x="36" y="2"/>
                  </a:lnTo>
                  <a:lnTo>
                    <a:pt x="3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2" name="Freeform 63"/>
            <p:cNvSpPr/>
            <p:nvPr/>
          </p:nvSpPr>
          <p:spPr bwMode="auto">
            <a:xfrm>
              <a:off x="3036888" y="1535113"/>
              <a:ext cx="76200" cy="38100"/>
            </a:xfrm>
            <a:custGeom>
              <a:avLst/>
              <a:gdLst/>
              <a:ahLst/>
              <a:cxnLst>
                <a:cxn ang="0">
                  <a:pos x="28" y="2"/>
                </a:cxn>
                <a:cxn ang="0">
                  <a:pos x="28" y="2"/>
                </a:cxn>
                <a:cxn ang="0">
                  <a:pos x="24" y="0"/>
                </a:cxn>
                <a:cxn ang="0">
                  <a:pos x="24" y="0"/>
                </a:cxn>
                <a:cxn ang="0">
                  <a:pos x="16" y="8"/>
                </a:cxn>
                <a:cxn ang="0">
                  <a:pos x="16" y="8"/>
                </a:cxn>
                <a:cxn ang="0">
                  <a:pos x="8" y="18"/>
                </a:cxn>
                <a:cxn ang="0">
                  <a:pos x="0" y="24"/>
                </a:cxn>
                <a:cxn ang="0">
                  <a:pos x="0" y="24"/>
                </a:cxn>
                <a:cxn ang="0">
                  <a:pos x="48" y="18"/>
                </a:cxn>
                <a:cxn ang="0">
                  <a:pos x="48" y="18"/>
                </a:cxn>
                <a:cxn ang="0">
                  <a:pos x="28" y="2"/>
                </a:cxn>
                <a:cxn ang="0">
                  <a:pos x="28" y="2"/>
                </a:cxn>
              </a:cxnLst>
              <a:rect l="0" t="0" r="r" b="b"/>
              <a:pathLst>
                <a:path w="48" h="24">
                  <a:moveTo>
                    <a:pt x="28" y="2"/>
                  </a:moveTo>
                  <a:lnTo>
                    <a:pt x="28" y="2"/>
                  </a:lnTo>
                  <a:lnTo>
                    <a:pt x="24" y="0"/>
                  </a:lnTo>
                  <a:lnTo>
                    <a:pt x="24" y="0"/>
                  </a:lnTo>
                  <a:lnTo>
                    <a:pt x="16" y="8"/>
                  </a:lnTo>
                  <a:lnTo>
                    <a:pt x="16" y="8"/>
                  </a:lnTo>
                  <a:lnTo>
                    <a:pt x="8" y="18"/>
                  </a:lnTo>
                  <a:lnTo>
                    <a:pt x="0" y="24"/>
                  </a:lnTo>
                  <a:lnTo>
                    <a:pt x="0" y="24"/>
                  </a:lnTo>
                  <a:lnTo>
                    <a:pt x="48" y="18"/>
                  </a:lnTo>
                  <a:lnTo>
                    <a:pt x="48" y="18"/>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3" name="Freeform 64"/>
            <p:cNvSpPr/>
            <p:nvPr/>
          </p:nvSpPr>
          <p:spPr bwMode="auto">
            <a:xfrm>
              <a:off x="3084513" y="1512888"/>
              <a:ext cx="82550" cy="47625"/>
            </a:xfrm>
            <a:custGeom>
              <a:avLst/>
              <a:gdLst/>
              <a:ahLst/>
              <a:cxnLst>
                <a:cxn ang="0">
                  <a:pos x="38" y="28"/>
                </a:cxn>
                <a:cxn ang="0">
                  <a:pos x="38" y="28"/>
                </a:cxn>
                <a:cxn ang="0">
                  <a:pos x="52" y="26"/>
                </a:cxn>
                <a:cxn ang="0">
                  <a:pos x="52" y="26"/>
                </a:cxn>
                <a:cxn ang="0">
                  <a:pos x="48" y="22"/>
                </a:cxn>
                <a:cxn ang="0">
                  <a:pos x="44" y="20"/>
                </a:cxn>
                <a:cxn ang="0">
                  <a:pos x="44" y="20"/>
                </a:cxn>
                <a:cxn ang="0">
                  <a:pos x="28" y="8"/>
                </a:cxn>
                <a:cxn ang="0">
                  <a:pos x="28" y="8"/>
                </a:cxn>
                <a:cxn ang="0">
                  <a:pos x="16" y="0"/>
                </a:cxn>
                <a:cxn ang="0">
                  <a:pos x="16" y="0"/>
                </a:cxn>
                <a:cxn ang="0">
                  <a:pos x="12" y="0"/>
                </a:cxn>
                <a:cxn ang="0">
                  <a:pos x="8" y="4"/>
                </a:cxn>
                <a:cxn ang="0">
                  <a:pos x="0" y="10"/>
                </a:cxn>
                <a:cxn ang="0">
                  <a:pos x="0" y="10"/>
                </a:cxn>
                <a:cxn ang="0">
                  <a:pos x="26" y="30"/>
                </a:cxn>
                <a:cxn ang="0">
                  <a:pos x="26" y="30"/>
                </a:cxn>
                <a:cxn ang="0">
                  <a:pos x="28" y="30"/>
                </a:cxn>
                <a:cxn ang="0">
                  <a:pos x="32" y="30"/>
                </a:cxn>
                <a:cxn ang="0">
                  <a:pos x="38" y="28"/>
                </a:cxn>
                <a:cxn ang="0">
                  <a:pos x="38" y="28"/>
                </a:cxn>
              </a:cxnLst>
              <a:rect l="0" t="0" r="r" b="b"/>
              <a:pathLst>
                <a:path w="52" h="30">
                  <a:moveTo>
                    <a:pt x="38" y="28"/>
                  </a:moveTo>
                  <a:lnTo>
                    <a:pt x="38" y="28"/>
                  </a:lnTo>
                  <a:lnTo>
                    <a:pt x="52" y="26"/>
                  </a:lnTo>
                  <a:lnTo>
                    <a:pt x="52" y="26"/>
                  </a:lnTo>
                  <a:lnTo>
                    <a:pt x="48" y="22"/>
                  </a:lnTo>
                  <a:lnTo>
                    <a:pt x="44" y="20"/>
                  </a:lnTo>
                  <a:lnTo>
                    <a:pt x="44" y="20"/>
                  </a:lnTo>
                  <a:lnTo>
                    <a:pt x="28" y="8"/>
                  </a:lnTo>
                  <a:lnTo>
                    <a:pt x="28" y="8"/>
                  </a:lnTo>
                  <a:lnTo>
                    <a:pt x="16" y="0"/>
                  </a:lnTo>
                  <a:lnTo>
                    <a:pt x="16" y="0"/>
                  </a:lnTo>
                  <a:lnTo>
                    <a:pt x="12" y="0"/>
                  </a:lnTo>
                  <a:lnTo>
                    <a:pt x="8" y="4"/>
                  </a:lnTo>
                  <a:lnTo>
                    <a:pt x="0" y="10"/>
                  </a:lnTo>
                  <a:lnTo>
                    <a:pt x="0" y="10"/>
                  </a:lnTo>
                  <a:lnTo>
                    <a:pt x="26" y="30"/>
                  </a:lnTo>
                  <a:lnTo>
                    <a:pt x="26" y="30"/>
                  </a:lnTo>
                  <a:lnTo>
                    <a:pt x="28" y="30"/>
                  </a:lnTo>
                  <a:lnTo>
                    <a:pt x="32" y="30"/>
                  </a:lnTo>
                  <a:lnTo>
                    <a:pt x="38" y="28"/>
                  </a:lnTo>
                  <a:lnTo>
                    <a:pt x="3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4" name="Freeform 65"/>
            <p:cNvSpPr/>
            <p:nvPr/>
          </p:nvSpPr>
          <p:spPr bwMode="auto">
            <a:xfrm>
              <a:off x="3119438" y="1493838"/>
              <a:ext cx="101600" cy="57150"/>
            </a:xfrm>
            <a:custGeom>
              <a:avLst/>
              <a:gdLst/>
              <a:ahLst/>
              <a:cxnLst>
                <a:cxn ang="0">
                  <a:pos x="44" y="36"/>
                </a:cxn>
                <a:cxn ang="0">
                  <a:pos x="44" y="36"/>
                </a:cxn>
                <a:cxn ang="0">
                  <a:pos x="64" y="32"/>
                </a:cxn>
                <a:cxn ang="0">
                  <a:pos x="64" y="32"/>
                </a:cxn>
                <a:cxn ang="0">
                  <a:pos x="36" y="12"/>
                </a:cxn>
                <a:cxn ang="0">
                  <a:pos x="36" y="12"/>
                </a:cxn>
                <a:cxn ang="0">
                  <a:pos x="20" y="2"/>
                </a:cxn>
                <a:cxn ang="0">
                  <a:pos x="20" y="2"/>
                </a:cxn>
                <a:cxn ang="0">
                  <a:pos x="16" y="0"/>
                </a:cxn>
                <a:cxn ang="0">
                  <a:pos x="10" y="2"/>
                </a:cxn>
                <a:cxn ang="0">
                  <a:pos x="0" y="8"/>
                </a:cxn>
                <a:cxn ang="0">
                  <a:pos x="0" y="8"/>
                </a:cxn>
                <a:cxn ang="0">
                  <a:pos x="34" y="32"/>
                </a:cxn>
                <a:cxn ang="0">
                  <a:pos x="34" y="32"/>
                </a:cxn>
                <a:cxn ang="0">
                  <a:pos x="38" y="36"/>
                </a:cxn>
                <a:cxn ang="0">
                  <a:pos x="44" y="36"/>
                </a:cxn>
                <a:cxn ang="0">
                  <a:pos x="44" y="36"/>
                </a:cxn>
              </a:cxnLst>
              <a:rect l="0" t="0" r="r" b="b"/>
              <a:pathLst>
                <a:path w="64" h="36">
                  <a:moveTo>
                    <a:pt x="44" y="36"/>
                  </a:moveTo>
                  <a:lnTo>
                    <a:pt x="44" y="36"/>
                  </a:lnTo>
                  <a:lnTo>
                    <a:pt x="64" y="32"/>
                  </a:lnTo>
                  <a:lnTo>
                    <a:pt x="64" y="32"/>
                  </a:lnTo>
                  <a:lnTo>
                    <a:pt x="36" y="12"/>
                  </a:lnTo>
                  <a:lnTo>
                    <a:pt x="36" y="12"/>
                  </a:lnTo>
                  <a:lnTo>
                    <a:pt x="20" y="2"/>
                  </a:lnTo>
                  <a:lnTo>
                    <a:pt x="20" y="2"/>
                  </a:lnTo>
                  <a:lnTo>
                    <a:pt x="16" y="0"/>
                  </a:lnTo>
                  <a:lnTo>
                    <a:pt x="10" y="2"/>
                  </a:lnTo>
                  <a:lnTo>
                    <a:pt x="0" y="8"/>
                  </a:lnTo>
                  <a:lnTo>
                    <a:pt x="0" y="8"/>
                  </a:lnTo>
                  <a:lnTo>
                    <a:pt x="34" y="32"/>
                  </a:lnTo>
                  <a:lnTo>
                    <a:pt x="34" y="32"/>
                  </a:lnTo>
                  <a:lnTo>
                    <a:pt x="38" y="36"/>
                  </a:lnTo>
                  <a:lnTo>
                    <a:pt x="44" y="36"/>
                  </a:lnTo>
                  <a:lnTo>
                    <a:pt x="44"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5" name="Freeform 66"/>
            <p:cNvSpPr/>
            <p:nvPr/>
          </p:nvSpPr>
          <p:spPr bwMode="auto">
            <a:xfrm>
              <a:off x="3160713" y="1490663"/>
              <a:ext cx="104775" cy="53975"/>
            </a:xfrm>
            <a:custGeom>
              <a:avLst/>
              <a:gdLst/>
              <a:ahLst/>
              <a:cxnLst>
                <a:cxn ang="0">
                  <a:pos x="66" y="30"/>
                </a:cxn>
                <a:cxn ang="0">
                  <a:pos x="66" y="30"/>
                </a:cxn>
                <a:cxn ang="0">
                  <a:pos x="60" y="22"/>
                </a:cxn>
                <a:cxn ang="0">
                  <a:pos x="54" y="16"/>
                </a:cxn>
                <a:cxn ang="0">
                  <a:pos x="46" y="10"/>
                </a:cxn>
                <a:cxn ang="0">
                  <a:pos x="38" y="6"/>
                </a:cxn>
                <a:cxn ang="0">
                  <a:pos x="28" y="2"/>
                </a:cxn>
                <a:cxn ang="0">
                  <a:pos x="20" y="0"/>
                </a:cxn>
                <a:cxn ang="0">
                  <a:pos x="10" y="0"/>
                </a:cxn>
                <a:cxn ang="0">
                  <a:pos x="0" y="0"/>
                </a:cxn>
                <a:cxn ang="0">
                  <a:pos x="0" y="0"/>
                </a:cxn>
                <a:cxn ang="0">
                  <a:pos x="36" y="26"/>
                </a:cxn>
                <a:cxn ang="0">
                  <a:pos x="36" y="26"/>
                </a:cxn>
                <a:cxn ang="0">
                  <a:pos x="40" y="30"/>
                </a:cxn>
                <a:cxn ang="0">
                  <a:pos x="46" y="34"/>
                </a:cxn>
                <a:cxn ang="0">
                  <a:pos x="46" y="34"/>
                </a:cxn>
                <a:cxn ang="0">
                  <a:pos x="66" y="30"/>
                </a:cxn>
                <a:cxn ang="0">
                  <a:pos x="66" y="30"/>
                </a:cxn>
              </a:cxnLst>
              <a:rect l="0" t="0" r="r" b="b"/>
              <a:pathLst>
                <a:path w="66" h="34">
                  <a:moveTo>
                    <a:pt x="66" y="30"/>
                  </a:moveTo>
                  <a:lnTo>
                    <a:pt x="66" y="30"/>
                  </a:lnTo>
                  <a:lnTo>
                    <a:pt x="60" y="22"/>
                  </a:lnTo>
                  <a:lnTo>
                    <a:pt x="54" y="16"/>
                  </a:lnTo>
                  <a:lnTo>
                    <a:pt x="46" y="10"/>
                  </a:lnTo>
                  <a:lnTo>
                    <a:pt x="38" y="6"/>
                  </a:lnTo>
                  <a:lnTo>
                    <a:pt x="28" y="2"/>
                  </a:lnTo>
                  <a:lnTo>
                    <a:pt x="20" y="0"/>
                  </a:lnTo>
                  <a:lnTo>
                    <a:pt x="10" y="0"/>
                  </a:lnTo>
                  <a:lnTo>
                    <a:pt x="0" y="0"/>
                  </a:lnTo>
                  <a:lnTo>
                    <a:pt x="0" y="0"/>
                  </a:lnTo>
                  <a:lnTo>
                    <a:pt x="36" y="26"/>
                  </a:lnTo>
                  <a:lnTo>
                    <a:pt x="36" y="26"/>
                  </a:lnTo>
                  <a:lnTo>
                    <a:pt x="40" y="30"/>
                  </a:lnTo>
                  <a:lnTo>
                    <a:pt x="46" y="34"/>
                  </a:lnTo>
                  <a:lnTo>
                    <a:pt x="46" y="34"/>
                  </a:lnTo>
                  <a:lnTo>
                    <a:pt x="66" y="30"/>
                  </a:lnTo>
                  <a:lnTo>
                    <a:pt x="6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6" name="Freeform 67"/>
            <p:cNvSpPr/>
            <p:nvPr/>
          </p:nvSpPr>
          <p:spPr bwMode="auto">
            <a:xfrm>
              <a:off x="3268663" y="1338263"/>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7" name="Freeform 68"/>
            <p:cNvSpPr/>
            <p:nvPr/>
          </p:nvSpPr>
          <p:spPr bwMode="auto">
            <a:xfrm>
              <a:off x="3297238" y="1360488"/>
              <a:ext cx="28575" cy="63500"/>
            </a:xfrm>
            <a:custGeom>
              <a:avLst/>
              <a:gdLst/>
              <a:ahLst/>
              <a:cxnLst>
                <a:cxn ang="0">
                  <a:pos x="8" y="40"/>
                </a:cxn>
                <a:cxn ang="0">
                  <a:pos x="8" y="40"/>
                </a:cxn>
                <a:cxn ang="0">
                  <a:pos x="10" y="34"/>
                </a:cxn>
                <a:cxn ang="0">
                  <a:pos x="10" y="34"/>
                </a:cxn>
                <a:cxn ang="0">
                  <a:pos x="16" y="20"/>
                </a:cxn>
                <a:cxn ang="0">
                  <a:pos x="16" y="20"/>
                </a:cxn>
                <a:cxn ang="0">
                  <a:pos x="18" y="10"/>
                </a:cxn>
                <a:cxn ang="0">
                  <a:pos x="18" y="10"/>
                </a:cxn>
                <a:cxn ang="0">
                  <a:pos x="18" y="8"/>
                </a:cxn>
                <a:cxn ang="0">
                  <a:pos x="14" y="6"/>
                </a:cxn>
                <a:cxn ang="0">
                  <a:pos x="8" y="0"/>
                </a:cxn>
                <a:cxn ang="0">
                  <a:pos x="8" y="0"/>
                </a:cxn>
                <a:cxn ang="0">
                  <a:pos x="0" y="22"/>
                </a:cxn>
                <a:cxn ang="0">
                  <a:pos x="0" y="22"/>
                </a:cxn>
                <a:cxn ang="0">
                  <a:pos x="2" y="26"/>
                </a:cxn>
                <a:cxn ang="0">
                  <a:pos x="4" y="30"/>
                </a:cxn>
                <a:cxn ang="0">
                  <a:pos x="4" y="30"/>
                </a:cxn>
                <a:cxn ang="0">
                  <a:pos x="8" y="40"/>
                </a:cxn>
                <a:cxn ang="0">
                  <a:pos x="8" y="40"/>
                </a:cxn>
              </a:cxnLst>
              <a:rect l="0" t="0" r="r" b="b"/>
              <a:pathLst>
                <a:path w="18" h="40">
                  <a:moveTo>
                    <a:pt x="8" y="40"/>
                  </a:moveTo>
                  <a:lnTo>
                    <a:pt x="8" y="40"/>
                  </a:lnTo>
                  <a:lnTo>
                    <a:pt x="10" y="34"/>
                  </a:lnTo>
                  <a:lnTo>
                    <a:pt x="10" y="34"/>
                  </a:lnTo>
                  <a:lnTo>
                    <a:pt x="16" y="20"/>
                  </a:lnTo>
                  <a:lnTo>
                    <a:pt x="16" y="20"/>
                  </a:lnTo>
                  <a:lnTo>
                    <a:pt x="18" y="10"/>
                  </a:lnTo>
                  <a:lnTo>
                    <a:pt x="18" y="10"/>
                  </a:lnTo>
                  <a:lnTo>
                    <a:pt x="18" y="8"/>
                  </a:lnTo>
                  <a:lnTo>
                    <a:pt x="14" y="6"/>
                  </a:lnTo>
                  <a:lnTo>
                    <a:pt x="8" y="0"/>
                  </a:lnTo>
                  <a:lnTo>
                    <a:pt x="8" y="0"/>
                  </a:lnTo>
                  <a:lnTo>
                    <a:pt x="0" y="22"/>
                  </a:lnTo>
                  <a:lnTo>
                    <a:pt x="0" y="22"/>
                  </a:lnTo>
                  <a:lnTo>
                    <a:pt x="2" y="26"/>
                  </a:lnTo>
                  <a:lnTo>
                    <a:pt x="4" y="30"/>
                  </a:lnTo>
                  <a:lnTo>
                    <a:pt x="4" y="30"/>
                  </a:lnTo>
                  <a:lnTo>
                    <a:pt x="8" y="40"/>
                  </a:lnTo>
                  <a:lnTo>
                    <a:pt x="8"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8" name="Freeform 69"/>
            <p:cNvSpPr/>
            <p:nvPr/>
          </p:nvSpPr>
          <p:spPr bwMode="auto">
            <a:xfrm>
              <a:off x="3316288" y="1382713"/>
              <a:ext cx="28575" cy="76200"/>
            </a:xfrm>
            <a:custGeom>
              <a:avLst/>
              <a:gdLst/>
              <a:ahLst/>
              <a:cxnLst>
                <a:cxn ang="0">
                  <a:pos x="18" y="12"/>
                </a:cxn>
                <a:cxn ang="0">
                  <a:pos x="18" y="12"/>
                </a:cxn>
                <a:cxn ang="0">
                  <a:pos x="18" y="8"/>
                </a:cxn>
                <a:cxn ang="0">
                  <a:pos x="16" y="6"/>
                </a:cxn>
                <a:cxn ang="0">
                  <a:pos x="12" y="0"/>
                </a:cxn>
                <a:cxn ang="0">
                  <a:pos x="12" y="0"/>
                </a:cxn>
                <a:cxn ang="0">
                  <a:pos x="2" y="26"/>
                </a:cxn>
                <a:cxn ang="0">
                  <a:pos x="2" y="26"/>
                </a:cxn>
                <a:cxn ang="0">
                  <a:pos x="0" y="30"/>
                </a:cxn>
                <a:cxn ang="0">
                  <a:pos x="0" y="34"/>
                </a:cxn>
                <a:cxn ang="0">
                  <a:pos x="0" y="34"/>
                </a:cxn>
                <a:cxn ang="0">
                  <a:pos x="6" y="48"/>
                </a:cxn>
                <a:cxn ang="0">
                  <a:pos x="6" y="48"/>
                </a:cxn>
                <a:cxn ang="0">
                  <a:pos x="14" y="24"/>
                </a:cxn>
                <a:cxn ang="0">
                  <a:pos x="14" y="24"/>
                </a:cxn>
                <a:cxn ang="0">
                  <a:pos x="18" y="12"/>
                </a:cxn>
                <a:cxn ang="0">
                  <a:pos x="18" y="12"/>
                </a:cxn>
              </a:cxnLst>
              <a:rect l="0" t="0" r="r" b="b"/>
              <a:pathLst>
                <a:path w="18" h="48">
                  <a:moveTo>
                    <a:pt x="18" y="12"/>
                  </a:moveTo>
                  <a:lnTo>
                    <a:pt x="18" y="12"/>
                  </a:lnTo>
                  <a:lnTo>
                    <a:pt x="18" y="8"/>
                  </a:lnTo>
                  <a:lnTo>
                    <a:pt x="16" y="6"/>
                  </a:lnTo>
                  <a:lnTo>
                    <a:pt x="12" y="0"/>
                  </a:lnTo>
                  <a:lnTo>
                    <a:pt x="12" y="0"/>
                  </a:lnTo>
                  <a:lnTo>
                    <a:pt x="2" y="26"/>
                  </a:lnTo>
                  <a:lnTo>
                    <a:pt x="2" y="26"/>
                  </a:lnTo>
                  <a:lnTo>
                    <a:pt x="0" y="30"/>
                  </a:lnTo>
                  <a:lnTo>
                    <a:pt x="0" y="34"/>
                  </a:lnTo>
                  <a:lnTo>
                    <a:pt x="0" y="34"/>
                  </a:lnTo>
                  <a:lnTo>
                    <a:pt x="6" y="48"/>
                  </a:lnTo>
                  <a:lnTo>
                    <a:pt x="6" y="48"/>
                  </a:lnTo>
                  <a:lnTo>
                    <a:pt x="14" y="24"/>
                  </a:lnTo>
                  <a:lnTo>
                    <a:pt x="14" y="2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9" name="Freeform 70"/>
            <p:cNvSpPr/>
            <p:nvPr/>
          </p:nvSpPr>
          <p:spPr bwMode="auto">
            <a:xfrm>
              <a:off x="3328988" y="1408113"/>
              <a:ext cx="28575" cy="79375"/>
            </a:xfrm>
            <a:custGeom>
              <a:avLst/>
              <a:gdLst/>
              <a:ahLst/>
              <a:cxnLst>
                <a:cxn ang="0">
                  <a:pos x="6" y="50"/>
                </a:cxn>
                <a:cxn ang="0">
                  <a:pos x="6" y="50"/>
                </a:cxn>
                <a:cxn ang="0">
                  <a:pos x="12" y="44"/>
                </a:cxn>
                <a:cxn ang="0">
                  <a:pos x="14" y="38"/>
                </a:cxn>
                <a:cxn ang="0">
                  <a:pos x="18" y="26"/>
                </a:cxn>
                <a:cxn ang="0">
                  <a:pos x="18" y="12"/>
                </a:cxn>
                <a:cxn ang="0">
                  <a:pos x="14" y="0"/>
                </a:cxn>
                <a:cxn ang="0">
                  <a:pos x="14" y="0"/>
                </a:cxn>
                <a:cxn ang="0">
                  <a:pos x="4" y="28"/>
                </a:cxn>
                <a:cxn ang="0">
                  <a:pos x="4" y="28"/>
                </a:cxn>
                <a:cxn ang="0">
                  <a:pos x="2" y="32"/>
                </a:cxn>
                <a:cxn ang="0">
                  <a:pos x="0" y="38"/>
                </a:cxn>
                <a:cxn ang="0">
                  <a:pos x="0" y="38"/>
                </a:cxn>
                <a:cxn ang="0">
                  <a:pos x="6" y="50"/>
                </a:cxn>
                <a:cxn ang="0">
                  <a:pos x="6" y="50"/>
                </a:cxn>
              </a:cxnLst>
              <a:rect l="0" t="0" r="r" b="b"/>
              <a:pathLst>
                <a:path w="18" h="50">
                  <a:moveTo>
                    <a:pt x="6" y="50"/>
                  </a:moveTo>
                  <a:lnTo>
                    <a:pt x="6" y="50"/>
                  </a:lnTo>
                  <a:lnTo>
                    <a:pt x="12" y="44"/>
                  </a:lnTo>
                  <a:lnTo>
                    <a:pt x="14" y="38"/>
                  </a:lnTo>
                  <a:lnTo>
                    <a:pt x="18" y="26"/>
                  </a:lnTo>
                  <a:lnTo>
                    <a:pt x="18" y="12"/>
                  </a:lnTo>
                  <a:lnTo>
                    <a:pt x="14" y="0"/>
                  </a:lnTo>
                  <a:lnTo>
                    <a:pt x="14" y="0"/>
                  </a:lnTo>
                  <a:lnTo>
                    <a:pt x="4" y="28"/>
                  </a:lnTo>
                  <a:lnTo>
                    <a:pt x="4" y="28"/>
                  </a:lnTo>
                  <a:lnTo>
                    <a:pt x="2" y="32"/>
                  </a:lnTo>
                  <a:lnTo>
                    <a:pt x="0" y="38"/>
                  </a:lnTo>
                  <a:lnTo>
                    <a:pt x="0" y="38"/>
                  </a:lnTo>
                  <a:lnTo>
                    <a:pt x="6" y="50"/>
                  </a:lnTo>
                  <a:lnTo>
                    <a:pt x="6"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0" name="Freeform 71"/>
            <p:cNvSpPr/>
            <p:nvPr/>
          </p:nvSpPr>
          <p:spPr bwMode="auto">
            <a:xfrm>
              <a:off x="3255963" y="1341438"/>
              <a:ext cx="28575" cy="50800"/>
            </a:xfrm>
            <a:custGeom>
              <a:avLst/>
              <a:gdLst/>
              <a:ahLst/>
              <a:cxnLst>
                <a:cxn ang="0">
                  <a:pos x="2" y="16"/>
                </a:cxn>
                <a:cxn ang="0">
                  <a:pos x="2" y="16"/>
                </a:cxn>
                <a:cxn ang="0">
                  <a:pos x="0" y="24"/>
                </a:cxn>
                <a:cxn ang="0">
                  <a:pos x="0" y="24"/>
                </a:cxn>
                <a:cxn ang="0">
                  <a:pos x="2" y="24"/>
                </a:cxn>
                <a:cxn ang="0">
                  <a:pos x="2" y="24"/>
                </a:cxn>
                <a:cxn ang="0">
                  <a:pos x="18" y="32"/>
                </a:cxn>
                <a:cxn ang="0">
                  <a:pos x="18" y="32"/>
                </a:cxn>
                <a:cxn ang="0">
                  <a:pos x="6" y="0"/>
                </a:cxn>
                <a:cxn ang="0">
                  <a:pos x="6" y="0"/>
                </a:cxn>
                <a:cxn ang="0">
                  <a:pos x="4" y="8"/>
                </a:cxn>
                <a:cxn ang="0">
                  <a:pos x="2" y="16"/>
                </a:cxn>
                <a:cxn ang="0">
                  <a:pos x="2" y="16"/>
                </a:cxn>
              </a:cxnLst>
              <a:rect l="0" t="0" r="r" b="b"/>
              <a:pathLst>
                <a:path w="18" h="32">
                  <a:moveTo>
                    <a:pt x="2" y="16"/>
                  </a:moveTo>
                  <a:lnTo>
                    <a:pt x="2" y="16"/>
                  </a:lnTo>
                  <a:lnTo>
                    <a:pt x="0" y="24"/>
                  </a:lnTo>
                  <a:lnTo>
                    <a:pt x="0" y="24"/>
                  </a:lnTo>
                  <a:lnTo>
                    <a:pt x="2" y="24"/>
                  </a:lnTo>
                  <a:lnTo>
                    <a:pt x="2" y="24"/>
                  </a:lnTo>
                  <a:lnTo>
                    <a:pt x="18" y="32"/>
                  </a:lnTo>
                  <a:lnTo>
                    <a:pt x="18" y="32"/>
                  </a:lnTo>
                  <a:lnTo>
                    <a:pt x="6" y="0"/>
                  </a:lnTo>
                  <a:lnTo>
                    <a:pt x="6" y="0"/>
                  </a:lnTo>
                  <a:lnTo>
                    <a:pt x="4" y="8"/>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1" name="Freeform 72"/>
            <p:cNvSpPr/>
            <p:nvPr/>
          </p:nvSpPr>
          <p:spPr bwMode="auto">
            <a:xfrm>
              <a:off x="3252788" y="1385888"/>
              <a:ext cx="47625" cy="41275"/>
            </a:xfrm>
            <a:custGeom>
              <a:avLst/>
              <a:gdLst/>
              <a:ahLst/>
              <a:cxnLst>
                <a:cxn ang="0">
                  <a:pos x="10" y="18"/>
                </a:cxn>
                <a:cxn ang="0">
                  <a:pos x="10" y="18"/>
                </a:cxn>
                <a:cxn ang="0">
                  <a:pos x="24" y="24"/>
                </a:cxn>
                <a:cxn ang="0">
                  <a:pos x="24" y="24"/>
                </a:cxn>
                <a:cxn ang="0">
                  <a:pos x="30" y="26"/>
                </a:cxn>
                <a:cxn ang="0">
                  <a:pos x="30" y="26"/>
                </a:cxn>
                <a:cxn ang="0">
                  <a:pos x="26" y="18"/>
                </a:cxn>
                <a:cxn ang="0">
                  <a:pos x="26" y="18"/>
                </a:cxn>
                <a:cxn ang="0">
                  <a:pos x="24" y="14"/>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8"/>
                  </a:lnTo>
                  <a:lnTo>
                    <a:pt x="26" y="18"/>
                  </a:lnTo>
                  <a:lnTo>
                    <a:pt x="24" y="14"/>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2" name="Freeform 73"/>
            <p:cNvSpPr/>
            <p:nvPr/>
          </p:nvSpPr>
          <p:spPr bwMode="auto">
            <a:xfrm>
              <a:off x="3252788" y="1417638"/>
              <a:ext cx="63500" cy="44450"/>
            </a:xfrm>
            <a:custGeom>
              <a:avLst/>
              <a:gdLst/>
              <a:ahLst/>
              <a:cxnLst>
                <a:cxn ang="0">
                  <a:pos x="4" y="14"/>
                </a:cxn>
                <a:cxn ang="0">
                  <a:pos x="4" y="14"/>
                </a:cxn>
                <a:cxn ang="0">
                  <a:pos x="16" y="20"/>
                </a:cxn>
                <a:cxn ang="0">
                  <a:pos x="16" y="20"/>
                </a:cxn>
                <a:cxn ang="0">
                  <a:pos x="40" y="28"/>
                </a:cxn>
                <a:cxn ang="0">
                  <a:pos x="40" y="28"/>
                </a:cxn>
                <a:cxn ang="0">
                  <a:pos x="34" y="16"/>
                </a:cxn>
                <a:cxn ang="0">
                  <a:pos x="34" y="16"/>
                </a:cxn>
                <a:cxn ang="0">
                  <a:pos x="32" y="12"/>
                </a:cxn>
                <a:cxn ang="0">
                  <a:pos x="28" y="10"/>
                </a:cxn>
                <a:cxn ang="0">
                  <a:pos x="28" y="10"/>
                </a:cxn>
                <a:cxn ang="0">
                  <a:pos x="0" y="0"/>
                </a:cxn>
                <a:cxn ang="0">
                  <a:pos x="0" y="0"/>
                </a:cxn>
                <a:cxn ang="0">
                  <a:pos x="0" y="8"/>
                </a:cxn>
                <a:cxn ang="0">
                  <a:pos x="2" y="12"/>
                </a:cxn>
                <a:cxn ang="0">
                  <a:pos x="4" y="14"/>
                </a:cxn>
                <a:cxn ang="0">
                  <a:pos x="4" y="14"/>
                </a:cxn>
              </a:cxnLst>
              <a:rect l="0" t="0" r="r" b="b"/>
              <a:pathLst>
                <a:path w="40" h="28">
                  <a:moveTo>
                    <a:pt x="4" y="14"/>
                  </a:moveTo>
                  <a:lnTo>
                    <a:pt x="4" y="14"/>
                  </a:lnTo>
                  <a:lnTo>
                    <a:pt x="16" y="20"/>
                  </a:lnTo>
                  <a:lnTo>
                    <a:pt x="16" y="20"/>
                  </a:lnTo>
                  <a:lnTo>
                    <a:pt x="40" y="28"/>
                  </a:lnTo>
                  <a:lnTo>
                    <a:pt x="40" y="28"/>
                  </a:lnTo>
                  <a:lnTo>
                    <a:pt x="34" y="16"/>
                  </a:lnTo>
                  <a:lnTo>
                    <a:pt x="34" y="16"/>
                  </a:lnTo>
                  <a:lnTo>
                    <a:pt x="32" y="12"/>
                  </a:lnTo>
                  <a:lnTo>
                    <a:pt x="28" y="10"/>
                  </a:lnTo>
                  <a:lnTo>
                    <a:pt x="28" y="10"/>
                  </a:lnTo>
                  <a:lnTo>
                    <a:pt x="0" y="0"/>
                  </a:lnTo>
                  <a:lnTo>
                    <a:pt x="0" y="0"/>
                  </a:lnTo>
                  <a:lnTo>
                    <a:pt x="0"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3" name="Freeform 74"/>
            <p:cNvSpPr/>
            <p:nvPr/>
          </p:nvSpPr>
          <p:spPr bwMode="auto">
            <a:xfrm>
              <a:off x="3259138" y="1446213"/>
              <a:ext cx="66675" cy="47625"/>
            </a:xfrm>
            <a:custGeom>
              <a:avLst/>
              <a:gdLst/>
              <a:ahLst/>
              <a:cxnLst>
                <a:cxn ang="0">
                  <a:pos x="42" y="30"/>
                </a:cxn>
                <a:cxn ang="0">
                  <a:pos x="42" y="30"/>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30"/>
                </a:cxn>
                <a:cxn ang="0">
                  <a:pos x="42" y="30"/>
                </a:cxn>
              </a:cxnLst>
              <a:rect l="0" t="0" r="r" b="b"/>
              <a:pathLst>
                <a:path w="42" h="30">
                  <a:moveTo>
                    <a:pt x="42" y="30"/>
                  </a:moveTo>
                  <a:lnTo>
                    <a:pt x="42" y="30"/>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30"/>
                  </a:lnTo>
                  <a:lnTo>
                    <a:pt x="42"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4" name="Freeform 75"/>
            <p:cNvSpPr/>
            <p:nvPr/>
          </p:nvSpPr>
          <p:spPr bwMode="auto">
            <a:xfrm>
              <a:off x="3132138" y="1303338"/>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5" name="Freeform 76"/>
            <p:cNvSpPr/>
            <p:nvPr/>
          </p:nvSpPr>
          <p:spPr bwMode="auto">
            <a:xfrm>
              <a:off x="3160713" y="1325563"/>
              <a:ext cx="28575" cy="63500"/>
            </a:xfrm>
            <a:custGeom>
              <a:avLst/>
              <a:gdLst/>
              <a:ahLst/>
              <a:cxnLst>
                <a:cxn ang="0">
                  <a:pos x="4" y="30"/>
                </a:cxn>
                <a:cxn ang="0">
                  <a:pos x="4" y="30"/>
                </a:cxn>
                <a:cxn ang="0">
                  <a:pos x="8" y="40"/>
                </a:cxn>
                <a:cxn ang="0">
                  <a:pos x="8" y="40"/>
                </a:cxn>
                <a:cxn ang="0">
                  <a:pos x="10" y="34"/>
                </a:cxn>
                <a:cxn ang="0">
                  <a:pos x="10" y="34"/>
                </a:cxn>
                <a:cxn ang="0">
                  <a:pos x="16" y="20"/>
                </a:cxn>
                <a:cxn ang="0">
                  <a:pos x="16" y="20"/>
                </a:cxn>
                <a:cxn ang="0">
                  <a:pos x="18" y="10"/>
                </a:cxn>
                <a:cxn ang="0">
                  <a:pos x="18" y="10"/>
                </a:cxn>
                <a:cxn ang="0">
                  <a:pos x="18" y="8"/>
                </a:cxn>
                <a:cxn ang="0">
                  <a:pos x="14" y="4"/>
                </a:cxn>
                <a:cxn ang="0">
                  <a:pos x="8" y="0"/>
                </a:cxn>
                <a:cxn ang="0">
                  <a:pos x="8" y="0"/>
                </a:cxn>
                <a:cxn ang="0">
                  <a:pos x="0" y="22"/>
                </a:cxn>
                <a:cxn ang="0">
                  <a:pos x="0" y="22"/>
                </a:cxn>
                <a:cxn ang="0">
                  <a:pos x="2" y="26"/>
                </a:cxn>
                <a:cxn ang="0">
                  <a:pos x="4" y="30"/>
                </a:cxn>
                <a:cxn ang="0">
                  <a:pos x="4" y="30"/>
                </a:cxn>
              </a:cxnLst>
              <a:rect l="0" t="0" r="r" b="b"/>
              <a:pathLst>
                <a:path w="18" h="40">
                  <a:moveTo>
                    <a:pt x="4" y="30"/>
                  </a:moveTo>
                  <a:lnTo>
                    <a:pt x="4" y="30"/>
                  </a:lnTo>
                  <a:lnTo>
                    <a:pt x="8" y="40"/>
                  </a:lnTo>
                  <a:lnTo>
                    <a:pt x="8" y="40"/>
                  </a:lnTo>
                  <a:lnTo>
                    <a:pt x="10" y="34"/>
                  </a:lnTo>
                  <a:lnTo>
                    <a:pt x="10" y="34"/>
                  </a:lnTo>
                  <a:lnTo>
                    <a:pt x="16" y="20"/>
                  </a:lnTo>
                  <a:lnTo>
                    <a:pt x="16" y="20"/>
                  </a:lnTo>
                  <a:lnTo>
                    <a:pt x="18" y="10"/>
                  </a:lnTo>
                  <a:lnTo>
                    <a:pt x="18" y="10"/>
                  </a:lnTo>
                  <a:lnTo>
                    <a:pt x="18" y="8"/>
                  </a:lnTo>
                  <a:lnTo>
                    <a:pt x="14" y="4"/>
                  </a:lnTo>
                  <a:lnTo>
                    <a:pt x="8" y="0"/>
                  </a:lnTo>
                  <a:lnTo>
                    <a:pt x="8" y="0"/>
                  </a:lnTo>
                  <a:lnTo>
                    <a:pt x="0" y="22"/>
                  </a:lnTo>
                  <a:lnTo>
                    <a:pt x="0" y="22"/>
                  </a:lnTo>
                  <a:lnTo>
                    <a:pt x="2" y="26"/>
                  </a:lnTo>
                  <a:lnTo>
                    <a:pt x="4" y="30"/>
                  </a:lnTo>
                  <a:lnTo>
                    <a:pt x="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6" name="Freeform 77"/>
            <p:cNvSpPr/>
            <p:nvPr/>
          </p:nvSpPr>
          <p:spPr bwMode="auto">
            <a:xfrm>
              <a:off x="3179763" y="1347788"/>
              <a:ext cx="28575" cy="76200"/>
            </a:xfrm>
            <a:custGeom>
              <a:avLst/>
              <a:gdLst/>
              <a:ahLst/>
              <a:cxnLst>
                <a:cxn ang="0">
                  <a:pos x="0" y="34"/>
                </a:cxn>
                <a:cxn ang="0">
                  <a:pos x="0" y="34"/>
                </a:cxn>
                <a:cxn ang="0">
                  <a:pos x="6" y="48"/>
                </a:cxn>
                <a:cxn ang="0">
                  <a:pos x="6" y="48"/>
                </a:cxn>
                <a:cxn ang="0">
                  <a:pos x="14" y="24"/>
                </a:cxn>
                <a:cxn ang="0">
                  <a:pos x="14" y="24"/>
                </a:cxn>
                <a:cxn ang="0">
                  <a:pos x="18" y="12"/>
                </a:cxn>
                <a:cxn ang="0">
                  <a:pos x="18" y="12"/>
                </a:cxn>
                <a:cxn ang="0">
                  <a:pos x="18" y="8"/>
                </a:cxn>
                <a:cxn ang="0">
                  <a:pos x="16" y="4"/>
                </a:cxn>
                <a:cxn ang="0">
                  <a:pos x="10" y="0"/>
                </a:cxn>
                <a:cxn ang="0">
                  <a:pos x="10" y="0"/>
                </a:cxn>
                <a:cxn ang="0">
                  <a:pos x="0" y="26"/>
                </a:cxn>
                <a:cxn ang="0">
                  <a:pos x="0" y="26"/>
                </a:cxn>
                <a:cxn ang="0">
                  <a:pos x="0" y="30"/>
                </a:cxn>
                <a:cxn ang="0">
                  <a:pos x="0" y="34"/>
                </a:cxn>
                <a:cxn ang="0">
                  <a:pos x="0" y="34"/>
                </a:cxn>
              </a:cxnLst>
              <a:rect l="0" t="0" r="r" b="b"/>
              <a:pathLst>
                <a:path w="18" h="48">
                  <a:moveTo>
                    <a:pt x="0" y="34"/>
                  </a:moveTo>
                  <a:lnTo>
                    <a:pt x="0" y="34"/>
                  </a:lnTo>
                  <a:lnTo>
                    <a:pt x="6" y="48"/>
                  </a:lnTo>
                  <a:lnTo>
                    <a:pt x="6" y="48"/>
                  </a:lnTo>
                  <a:lnTo>
                    <a:pt x="14" y="24"/>
                  </a:lnTo>
                  <a:lnTo>
                    <a:pt x="14" y="24"/>
                  </a:lnTo>
                  <a:lnTo>
                    <a:pt x="18" y="12"/>
                  </a:lnTo>
                  <a:lnTo>
                    <a:pt x="18" y="12"/>
                  </a:lnTo>
                  <a:lnTo>
                    <a:pt x="18" y="8"/>
                  </a:lnTo>
                  <a:lnTo>
                    <a:pt x="16" y="4"/>
                  </a:lnTo>
                  <a:lnTo>
                    <a:pt x="10" y="0"/>
                  </a:lnTo>
                  <a:lnTo>
                    <a:pt x="10" y="0"/>
                  </a:lnTo>
                  <a:lnTo>
                    <a:pt x="0" y="26"/>
                  </a:lnTo>
                  <a:lnTo>
                    <a:pt x="0" y="26"/>
                  </a:lnTo>
                  <a:lnTo>
                    <a:pt x="0" y="30"/>
                  </a:lnTo>
                  <a:lnTo>
                    <a:pt x="0" y="34"/>
                  </a:lnTo>
                  <a:lnTo>
                    <a:pt x="0"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7" name="Freeform 78"/>
            <p:cNvSpPr/>
            <p:nvPr/>
          </p:nvSpPr>
          <p:spPr bwMode="auto">
            <a:xfrm>
              <a:off x="3192463" y="1373188"/>
              <a:ext cx="28575" cy="79375"/>
            </a:xfrm>
            <a:custGeom>
              <a:avLst/>
              <a:gdLst/>
              <a:ahLst/>
              <a:cxnLst>
                <a:cxn ang="0">
                  <a:pos x="14" y="0"/>
                </a:cxn>
                <a:cxn ang="0">
                  <a:pos x="14" y="0"/>
                </a:cxn>
                <a:cxn ang="0">
                  <a:pos x="4" y="28"/>
                </a:cxn>
                <a:cxn ang="0">
                  <a:pos x="4" y="28"/>
                </a:cxn>
                <a:cxn ang="0">
                  <a:pos x="2" y="32"/>
                </a:cxn>
                <a:cxn ang="0">
                  <a:pos x="0" y="36"/>
                </a:cxn>
                <a:cxn ang="0">
                  <a:pos x="0" y="36"/>
                </a:cxn>
                <a:cxn ang="0">
                  <a:pos x="6" y="50"/>
                </a:cxn>
                <a:cxn ang="0">
                  <a:pos x="6" y="50"/>
                </a:cxn>
                <a:cxn ang="0">
                  <a:pos x="10" y="44"/>
                </a:cxn>
                <a:cxn ang="0">
                  <a:pos x="14" y="38"/>
                </a:cxn>
                <a:cxn ang="0">
                  <a:pos x="18" y="26"/>
                </a:cxn>
                <a:cxn ang="0">
                  <a:pos x="18" y="12"/>
                </a:cxn>
                <a:cxn ang="0">
                  <a:pos x="14" y="0"/>
                </a:cxn>
                <a:cxn ang="0">
                  <a:pos x="14" y="0"/>
                </a:cxn>
              </a:cxnLst>
              <a:rect l="0" t="0" r="r" b="b"/>
              <a:pathLst>
                <a:path w="18" h="50">
                  <a:moveTo>
                    <a:pt x="14" y="0"/>
                  </a:moveTo>
                  <a:lnTo>
                    <a:pt x="14" y="0"/>
                  </a:lnTo>
                  <a:lnTo>
                    <a:pt x="4" y="28"/>
                  </a:lnTo>
                  <a:lnTo>
                    <a:pt x="4" y="28"/>
                  </a:lnTo>
                  <a:lnTo>
                    <a:pt x="2" y="32"/>
                  </a:lnTo>
                  <a:lnTo>
                    <a:pt x="0" y="36"/>
                  </a:lnTo>
                  <a:lnTo>
                    <a:pt x="0" y="36"/>
                  </a:lnTo>
                  <a:lnTo>
                    <a:pt x="6" y="50"/>
                  </a:lnTo>
                  <a:lnTo>
                    <a:pt x="6" y="50"/>
                  </a:lnTo>
                  <a:lnTo>
                    <a:pt x="10" y="44"/>
                  </a:lnTo>
                  <a:lnTo>
                    <a:pt x="14" y="38"/>
                  </a:lnTo>
                  <a:lnTo>
                    <a:pt x="18" y="26"/>
                  </a:lnTo>
                  <a:lnTo>
                    <a:pt x="18" y="12"/>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8" name="Freeform 79"/>
            <p:cNvSpPr/>
            <p:nvPr/>
          </p:nvSpPr>
          <p:spPr bwMode="auto">
            <a:xfrm>
              <a:off x="3119438" y="1306513"/>
              <a:ext cx="28575" cy="50800"/>
            </a:xfrm>
            <a:custGeom>
              <a:avLst/>
              <a:gdLst/>
              <a:ahLst/>
              <a:cxnLst>
                <a:cxn ang="0">
                  <a:pos x="18" y="32"/>
                </a:cxn>
                <a:cxn ang="0">
                  <a:pos x="18" y="32"/>
                </a:cxn>
                <a:cxn ang="0">
                  <a:pos x="4" y="0"/>
                </a:cxn>
                <a:cxn ang="0">
                  <a:pos x="4" y="0"/>
                </a:cxn>
                <a:cxn ang="0">
                  <a:pos x="4" y="8"/>
                </a:cxn>
                <a:cxn ang="0">
                  <a:pos x="2" y="16"/>
                </a:cxn>
                <a:cxn ang="0">
                  <a:pos x="2" y="16"/>
                </a:cxn>
                <a:cxn ang="0">
                  <a:pos x="0" y="24"/>
                </a:cxn>
                <a:cxn ang="0">
                  <a:pos x="0" y="24"/>
                </a:cxn>
                <a:cxn ang="0">
                  <a:pos x="2" y="24"/>
                </a:cxn>
                <a:cxn ang="0">
                  <a:pos x="2" y="24"/>
                </a:cxn>
                <a:cxn ang="0">
                  <a:pos x="18" y="32"/>
                </a:cxn>
                <a:cxn ang="0">
                  <a:pos x="18" y="32"/>
                </a:cxn>
              </a:cxnLst>
              <a:rect l="0" t="0" r="r" b="b"/>
              <a:pathLst>
                <a:path w="18" h="32">
                  <a:moveTo>
                    <a:pt x="18" y="32"/>
                  </a:moveTo>
                  <a:lnTo>
                    <a:pt x="18" y="32"/>
                  </a:lnTo>
                  <a:lnTo>
                    <a:pt x="4" y="0"/>
                  </a:lnTo>
                  <a:lnTo>
                    <a:pt x="4" y="0"/>
                  </a:lnTo>
                  <a:lnTo>
                    <a:pt x="4" y="8"/>
                  </a:lnTo>
                  <a:lnTo>
                    <a:pt x="2" y="16"/>
                  </a:lnTo>
                  <a:lnTo>
                    <a:pt x="2" y="16"/>
                  </a:lnTo>
                  <a:lnTo>
                    <a:pt x="0" y="24"/>
                  </a:lnTo>
                  <a:lnTo>
                    <a:pt x="0" y="24"/>
                  </a:lnTo>
                  <a:lnTo>
                    <a:pt x="2" y="24"/>
                  </a:lnTo>
                  <a:lnTo>
                    <a:pt x="2" y="24"/>
                  </a:lnTo>
                  <a:lnTo>
                    <a:pt x="18" y="32"/>
                  </a:lnTo>
                  <a:lnTo>
                    <a:pt x="18"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9" name="Freeform 80"/>
            <p:cNvSpPr/>
            <p:nvPr/>
          </p:nvSpPr>
          <p:spPr bwMode="auto">
            <a:xfrm>
              <a:off x="3116263" y="1350963"/>
              <a:ext cx="47625" cy="41275"/>
            </a:xfrm>
            <a:custGeom>
              <a:avLst/>
              <a:gdLst/>
              <a:ahLst/>
              <a:cxnLst>
                <a:cxn ang="0">
                  <a:pos x="10" y="18"/>
                </a:cxn>
                <a:cxn ang="0">
                  <a:pos x="10" y="18"/>
                </a:cxn>
                <a:cxn ang="0">
                  <a:pos x="24" y="24"/>
                </a:cxn>
                <a:cxn ang="0">
                  <a:pos x="24" y="24"/>
                </a:cxn>
                <a:cxn ang="0">
                  <a:pos x="30" y="26"/>
                </a:cxn>
                <a:cxn ang="0">
                  <a:pos x="30" y="26"/>
                </a:cxn>
                <a:cxn ang="0">
                  <a:pos x="26" y="16"/>
                </a:cxn>
                <a:cxn ang="0">
                  <a:pos x="26" y="16"/>
                </a:cxn>
                <a:cxn ang="0">
                  <a:pos x="24" y="12"/>
                </a:cxn>
                <a:cxn ang="0">
                  <a:pos x="22" y="10"/>
                </a:cxn>
                <a:cxn ang="0">
                  <a:pos x="22" y="10"/>
                </a:cxn>
                <a:cxn ang="0">
                  <a:pos x="0" y="0"/>
                </a:cxn>
                <a:cxn ang="0">
                  <a:pos x="0"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6"/>
                  </a:lnTo>
                  <a:lnTo>
                    <a:pt x="26" y="16"/>
                  </a:lnTo>
                  <a:lnTo>
                    <a:pt x="24" y="12"/>
                  </a:lnTo>
                  <a:lnTo>
                    <a:pt x="22" y="10"/>
                  </a:lnTo>
                  <a:lnTo>
                    <a:pt x="22" y="10"/>
                  </a:lnTo>
                  <a:lnTo>
                    <a:pt x="0" y="0"/>
                  </a:lnTo>
                  <a:lnTo>
                    <a:pt x="0"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0" name="Freeform 81"/>
            <p:cNvSpPr/>
            <p:nvPr/>
          </p:nvSpPr>
          <p:spPr bwMode="auto">
            <a:xfrm>
              <a:off x="3116263" y="1382713"/>
              <a:ext cx="60325" cy="44450"/>
            </a:xfrm>
            <a:custGeom>
              <a:avLst/>
              <a:gdLst/>
              <a:ahLst/>
              <a:cxnLst>
                <a:cxn ang="0">
                  <a:pos x="26" y="10"/>
                </a:cxn>
                <a:cxn ang="0">
                  <a:pos x="26" y="10"/>
                </a:cxn>
                <a:cxn ang="0">
                  <a:pos x="0" y="0"/>
                </a:cxn>
                <a:cxn ang="0">
                  <a:pos x="0" y="0"/>
                </a:cxn>
                <a:cxn ang="0">
                  <a:pos x="0" y="8"/>
                </a:cxn>
                <a:cxn ang="0">
                  <a:pos x="2" y="12"/>
                </a:cxn>
                <a:cxn ang="0">
                  <a:pos x="4" y="14"/>
                </a:cxn>
                <a:cxn ang="0">
                  <a:pos x="4" y="14"/>
                </a:cxn>
                <a:cxn ang="0">
                  <a:pos x="16" y="18"/>
                </a:cxn>
                <a:cxn ang="0">
                  <a:pos x="16" y="18"/>
                </a:cxn>
                <a:cxn ang="0">
                  <a:pos x="38" y="28"/>
                </a:cxn>
                <a:cxn ang="0">
                  <a:pos x="38" y="28"/>
                </a:cxn>
                <a:cxn ang="0">
                  <a:pos x="34" y="16"/>
                </a:cxn>
                <a:cxn ang="0">
                  <a:pos x="34" y="16"/>
                </a:cxn>
                <a:cxn ang="0">
                  <a:pos x="30" y="12"/>
                </a:cxn>
                <a:cxn ang="0">
                  <a:pos x="26" y="10"/>
                </a:cxn>
                <a:cxn ang="0">
                  <a:pos x="26" y="10"/>
                </a:cxn>
              </a:cxnLst>
              <a:rect l="0" t="0" r="r" b="b"/>
              <a:pathLst>
                <a:path w="38" h="28">
                  <a:moveTo>
                    <a:pt x="26" y="10"/>
                  </a:moveTo>
                  <a:lnTo>
                    <a:pt x="26" y="10"/>
                  </a:lnTo>
                  <a:lnTo>
                    <a:pt x="0" y="0"/>
                  </a:lnTo>
                  <a:lnTo>
                    <a:pt x="0" y="0"/>
                  </a:lnTo>
                  <a:lnTo>
                    <a:pt x="0" y="8"/>
                  </a:lnTo>
                  <a:lnTo>
                    <a:pt x="2" y="12"/>
                  </a:lnTo>
                  <a:lnTo>
                    <a:pt x="4" y="14"/>
                  </a:lnTo>
                  <a:lnTo>
                    <a:pt x="4" y="14"/>
                  </a:lnTo>
                  <a:lnTo>
                    <a:pt x="16" y="18"/>
                  </a:lnTo>
                  <a:lnTo>
                    <a:pt x="16" y="18"/>
                  </a:lnTo>
                  <a:lnTo>
                    <a:pt x="38" y="28"/>
                  </a:lnTo>
                  <a:lnTo>
                    <a:pt x="38" y="28"/>
                  </a:lnTo>
                  <a:lnTo>
                    <a:pt x="34" y="16"/>
                  </a:lnTo>
                  <a:lnTo>
                    <a:pt x="34" y="16"/>
                  </a:lnTo>
                  <a:lnTo>
                    <a:pt x="30" y="12"/>
                  </a:lnTo>
                  <a:lnTo>
                    <a:pt x="26" y="10"/>
                  </a:lnTo>
                  <a:lnTo>
                    <a:pt x="2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1" name="Freeform 82"/>
            <p:cNvSpPr/>
            <p:nvPr/>
          </p:nvSpPr>
          <p:spPr bwMode="auto">
            <a:xfrm>
              <a:off x="3122613" y="1411288"/>
              <a:ext cx="66675" cy="44450"/>
            </a:xfrm>
            <a:custGeom>
              <a:avLst/>
              <a:gdLst/>
              <a:ahLst/>
              <a:cxnLst>
                <a:cxn ang="0">
                  <a:pos x="42" y="28"/>
                </a:cxn>
                <a:cxn ang="0">
                  <a:pos x="42" y="28"/>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28"/>
                </a:cxn>
                <a:cxn ang="0">
                  <a:pos x="42" y="28"/>
                </a:cxn>
              </a:cxnLst>
              <a:rect l="0" t="0" r="r" b="b"/>
              <a:pathLst>
                <a:path w="42" h="28">
                  <a:moveTo>
                    <a:pt x="42" y="28"/>
                  </a:moveTo>
                  <a:lnTo>
                    <a:pt x="42" y="28"/>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2" name="Freeform 83"/>
            <p:cNvSpPr/>
            <p:nvPr/>
          </p:nvSpPr>
          <p:spPr bwMode="auto">
            <a:xfrm>
              <a:off x="3630613" y="1160463"/>
              <a:ext cx="31750" cy="50800"/>
            </a:xfrm>
            <a:custGeom>
              <a:avLst/>
              <a:gdLst/>
              <a:ahLst/>
              <a:cxnLst>
                <a:cxn ang="0">
                  <a:pos x="20" y="14"/>
                </a:cxn>
                <a:cxn ang="0">
                  <a:pos x="20" y="14"/>
                </a:cxn>
                <a:cxn ang="0">
                  <a:pos x="20" y="12"/>
                </a:cxn>
                <a:cxn ang="0">
                  <a:pos x="20" y="12"/>
                </a:cxn>
                <a:cxn ang="0">
                  <a:pos x="14" y="8"/>
                </a:cxn>
                <a:cxn ang="0">
                  <a:pos x="14" y="8"/>
                </a:cxn>
                <a:cxn ang="0">
                  <a:pos x="6" y="4"/>
                </a:cxn>
                <a:cxn ang="0">
                  <a:pos x="0" y="0"/>
                </a:cxn>
                <a:cxn ang="0">
                  <a:pos x="0" y="0"/>
                </a:cxn>
                <a:cxn ang="0">
                  <a:pos x="14" y="32"/>
                </a:cxn>
                <a:cxn ang="0">
                  <a:pos x="14" y="32"/>
                </a:cxn>
                <a:cxn ang="0">
                  <a:pos x="20" y="14"/>
                </a:cxn>
                <a:cxn ang="0">
                  <a:pos x="20" y="14"/>
                </a:cxn>
              </a:cxnLst>
              <a:rect l="0" t="0" r="r" b="b"/>
              <a:pathLst>
                <a:path w="20" h="32">
                  <a:moveTo>
                    <a:pt x="20" y="14"/>
                  </a:moveTo>
                  <a:lnTo>
                    <a:pt x="20" y="14"/>
                  </a:lnTo>
                  <a:lnTo>
                    <a:pt x="20" y="12"/>
                  </a:lnTo>
                  <a:lnTo>
                    <a:pt x="20" y="12"/>
                  </a:lnTo>
                  <a:lnTo>
                    <a:pt x="14" y="8"/>
                  </a:lnTo>
                  <a:lnTo>
                    <a:pt x="14" y="8"/>
                  </a:lnTo>
                  <a:lnTo>
                    <a:pt x="6" y="4"/>
                  </a:lnTo>
                  <a:lnTo>
                    <a:pt x="0" y="0"/>
                  </a:lnTo>
                  <a:lnTo>
                    <a:pt x="0" y="0"/>
                  </a:lnTo>
                  <a:lnTo>
                    <a:pt x="14" y="32"/>
                  </a:lnTo>
                  <a:lnTo>
                    <a:pt x="14" y="32"/>
                  </a:lnTo>
                  <a:lnTo>
                    <a:pt x="20" y="14"/>
                  </a:lnTo>
                  <a:lnTo>
                    <a:pt x="2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3" name="Freeform 84"/>
            <p:cNvSpPr/>
            <p:nvPr/>
          </p:nvSpPr>
          <p:spPr bwMode="auto">
            <a:xfrm>
              <a:off x="3656013" y="1182688"/>
              <a:ext cx="31750" cy="63500"/>
            </a:xfrm>
            <a:custGeom>
              <a:avLst/>
              <a:gdLst/>
              <a:ahLst/>
              <a:cxnLst>
                <a:cxn ang="0">
                  <a:pos x="8" y="0"/>
                </a:cxn>
                <a:cxn ang="0">
                  <a:pos x="8" y="0"/>
                </a:cxn>
                <a:cxn ang="0">
                  <a:pos x="0" y="22"/>
                </a:cxn>
                <a:cxn ang="0">
                  <a:pos x="0" y="22"/>
                </a:cxn>
                <a:cxn ang="0">
                  <a:pos x="2" y="26"/>
                </a:cxn>
                <a:cxn ang="0">
                  <a:pos x="4" y="30"/>
                </a:cxn>
                <a:cxn ang="0">
                  <a:pos x="4" y="30"/>
                </a:cxn>
                <a:cxn ang="0">
                  <a:pos x="8" y="40"/>
                </a:cxn>
                <a:cxn ang="0">
                  <a:pos x="8" y="40"/>
                </a:cxn>
                <a:cxn ang="0">
                  <a:pos x="10" y="32"/>
                </a:cxn>
                <a:cxn ang="0">
                  <a:pos x="10" y="32"/>
                </a:cxn>
                <a:cxn ang="0">
                  <a:pos x="16" y="20"/>
                </a:cxn>
                <a:cxn ang="0">
                  <a:pos x="16" y="20"/>
                </a:cxn>
                <a:cxn ang="0">
                  <a:pos x="20" y="10"/>
                </a:cxn>
                <a:cxn ang="0">
                  <a:pos x="20" y="10"/>
                </a:cxn>
                <a:cxn ang="0">
                  <a:pos x="18" y="8"/>
                </a:cxn>
                <a:cxn ang="0">
                  <a:pos x="14" y="4"/>
                </a:cxn>
                <a:cxn ang="0">
                  <a:pos x="8" y="0"/>
                </a:cxn>
                <a:cxn ang="0">
                  <a:pos x="8" y="0"/>
                </a:cxn>
              </a:cxnLst>
              <a:rect l="0" t="0" r="r" b="b"/>
              <a:pathLst>
                <a:path w="20" h="40">
                  <a:moveTo>
                    <a:pt x="8" y="0"/>
                  </a:moveTo>
                  <a:lnTo>
                    <a:pt x="8" y="0"/>
                  </a:lnTo>
                  <a:lnTo>
                    <a:pt x="0" y="22"/>
                  </a:lnTo>
                  <a:lnTo>
                    <a:pt x="0" y="22"/>
                  </a:lnTo>
                  <a:lnTo>
                    <a:pt x="2" y="26"/>
                  </a:lnTo>
                  <a:lnTo>
                    <a:pt x="4" y="30"/>
                  </a:lnTo>
                  <a:lnTo>
                    <a:pt x="4" y="30"/>
                  </a:lnTo>
                  <a:lnTo>
                    <a:pt x="8" y="40"/>
                  </a:lnTo>
                  <a:lnTo>
                    <a:pt x="8" y="40"/>
                  </a:lnTo>
                  <a:lnTo>
                    <a:pt x="10" y="32"/>
                  </a:lnTo>
                  <a:lnTo>
                    <a:pt x="10" y="32"/>
                  </a:lnTo>
                  <a:lnTo>
                    <a:pt x="16" y="20"/>
                  </a:lnTo>
                  <a:lnTo>
                    <a:pt x="16" y="20"/>
                  </a:lnTo>
                  <a:lnTo>
                    <a:pt x="20" y="10"/>
                  </a:lnTo>
                  <a:lnTo>
                    <a:pt x="20" y="10"/>
                  </a:lnTo>
                  <a:lnTo>
                    <a:pt x="18" y="8"/>
                  </a:lnTo>
                  <a:lnTo>
                    <a:pt x="14" y="4"/>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4" name="Freeform 85"/>
            <p:cNvSpPr/>
            <p:nvPr/>
          </p:nvSpPr>
          <p:spPr bwMode="auto">
            <a:xfrm>
              <a:off x="3675063" y="1201738"/>
              <a:ext cx="28575" cy="76200"/>
            </a:xfrm>
            <a:custGeom>
              <a:avLst/>
              <a:gdLst/>
              <a:ahLst/>
              <a:cxnLst>
                <a:cxn ang="0">
                  <a:pos x="2" y="28"/>
                </a:cxn>
                <a:cxn ang="0">
                  <a:pos x="2" y="28"/>
                </a:cxn>
                <a:cxn ang="0">
                  <a:pos x="0" y="32"/>
                </a:cxn>
                <a:cxn ang="0">
                  <a:pos x="0" y="36"/>
                </a:cxn>
                <a:cxn ang="0">
                  <a:pos x="0" y="36"/>
                </a:cxn>
                <a:cxn ang="0">
                  <a:pos x="6" y="48"/>
                </a:cxn>
                <a:cxn ang="0">
                  <a:pos x="6" y="48"/>
                </a:cxn>
                <a:cxn ang="0">
                  <a:pos x="14" y="26"/>
                </a:cxn>
                <a:cxn ang="0">
                  <a:pos x="14" y="26"/>
                </a:cxn>
                <a:cxn ang="0">
                  <a:pos x="18" y="14"/>
                </a:cxn>
                <a:cxn ang="0">
                  <a:pos x="18" y="14"/>
                </a:cxn>
                <a:cxn ang="0">
                  <a:pos x="18" y="10"/>
                </a:cxn>
                <a:cxn ang="0">
                  <a:pos x="16" y="6"/>
                </a:cxn>
                <a:cxn ang="0">
                  <a:pos x="12" y="0"/>
                </a:cxn>
                <a:cxn ang="0">
                  <a:pos x="12" y="0"/>
                </a:cxn>
                <a:cxn ang="0">
                  <a:pos x="2" y="28"/>
                </a:cxn>
                <a:cxn ang="0">
                  <a:pos x="2" y="28"/>
                </a:cxn>
              </a:cxnLst>
              <a:rect l="0" t="0" r="r" b="b"/>
              <a:pathLst>
                <a:path w="18" h="48">
                  <a:moveTo>
                    <a:pt x="2" y="28"/>
                  </a:moveTo>
                  <a:lnTo>
                    <a:pt x="2" y="28"/>
                  </a:lnTo>
                  <a:lnTo>
                    <a:pt x="0" y="32"/>
                  </a:lnTo>
                  <a:lnTo>
                    <a:pt x="0" y="36"/>
                  </a:lnTo>
                  <a:lnTo>
                    <a:pt x="0" y="36"/>
                  </a:lnTo>
                  <a:lnTo>
                    <a:pt x="6" y="48"/>
                  </a:lnTo>
                  <a:lnTo>
                    <a:pt x="6" y="48"/>
                  </a:lnTo>
                  <a:lnTo>
                    <a:pt x="14" y="26"/>
                  </a:lnTo>
                  <a:lnTo>
                    <a:pt x="14" y="26"/>
                  </a:lnTo>
                  <a:lnTo>
                    <a:pt x="18" y="14"/>
                  </a:lnTo>
                  <a:lnTo>
                    <a:pt x="18" y="14"/>
                  </a:lnTo>
                  <a:lnTo>
                    <a:pt x="18" y="10"/>
                  </a:lnTo>
                  <a:lnTo>
                    <a:pt x="16" y="6"/>
                  </a:lnTo>
                  <a:lnTo>
                    <a:pt x="12" y="0"/>
                  </a:lnTo>
                  <a:lnTo>
                    <a:pt x="12" y="0"/>
                  </a:lnTo>
                  <a:lnTo>
                    <a:pt x="2" y="28"/>
                  </a:lnTo>
                  <a:lnTo>
                    <a:pt x="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5" name="Freeform 86"/>
            <p:cNvSpPr/>
            <p:nvPr/>
          </p:nvSpPr>
          <p:spPr bwMode="auto">
            <a:xfrm>
              <a:off x="3690938" y="1230313"/>
              <a:ext cx="25400" cy="79375"/>
            </a:xfrm>
            <a:custGeom>
              <a:avLst/>
              <a:gdLst/>
              <a:ahLst/>
              <a:cxnLst>
                <a:cxn ang="0">
                  <a:pos x="0" y="36"/>
                </a:cxn>
                <a:cxn ang="0">
                  <a:pos x="0" y="36"/>
                </a:cxn>
                <a:cxn ang="0">
                  <a:pos x="6" y="50"/>
                </a:cxn>
                <a:cxn ang="0">
                  <a:pos x="6" y="50"/>
                </a:cxn>
                <a:cxn ang="0">
                  <a:pos x="10" y="44"/>
                </a:cxn>
                <a:cxn ang="0">
                  <a:pos x="12" y="38"/>
                </a:cxn>
                <a:cxn ang="0">
                  <a:pos x="16" y="26"/>
                </a:cxn>
                <a:cxn ang="0">
                  <a:pos x="16" y="12"/>
                </a:cxn>
                <a:cxn ang="0">
                  <a:pos x="12" y="0"/>
                </a:cxn>
                <a:cxn ang="0">
                  <a:pos x="12" y="0"/>
                </a:cxn>
                <a:cxn ang="0">
                  <a:pos x="2" y="28"/>
                </a:cxn>
                <a:cxn ang="0">
                  <a:pos x="2" y="28"/>
                </a:cxn>
                <a:cxn ang="0">
                  <a:pos x="0" y="32"/>
                </a:cxn>
                <a:cxn ang="0">
                  <a:pos x="0" y="36"/>
                </a:cxn>
                <a:cxn ang="0">
                  <a:pos x="0" y="36"/>
                </a:cxn>
              </a:cxnLst>
              <a:rect l="0" t="0" r="r" b="b"/>
              <a:pathLst>
                <a:path w="16" h="50">
                  <a:moveTo>
                    <a:pt x="0" y="36"/>
                  </a:moveTo>
                  <a:lnTo>
                    <a:pt x="0" y="36"/>
                  </a:lnTo>
                  <a:lnTo>
                    <a:pt x="6" y="50"/>
                  </a:lnTo>
                  <a:lnTo>
                    <a:pt x="6" y="50"/>
                  </a:lnTo>
                  <a:lnTo>
                    <a:pt x="10" y="44"/>
                  </a:lnTo>
                  <a:lnTo>
                    <a:pt x="12" y="38"/>
                  </a:lnTo>
                  <a:lnTo>
                    <a:pt x="16" y="26"/>
                  </a:lnTo>
                  <a:lnTo>
                    <a:pt x="16" y="12"/>
                  </a:lnTo>
                  <a:lnTo>
                    <a:pt x="12" y="0"/>
                  </a:lnTo>
                  <a:lnTo>
                    <a:pt x="12" y="0"/>
                  </a:lnTo>
                  <a:lnTo>
                    <a:pt x="2" y="28"/>
                  </a:lnTo>
                  <a:lnTo>
                    <a:pt x="2" y="28"/>
                  </a:lnTo>
                  <a:lnTo>
                    <a:pt x="0" y="32"/>
                  </a:lnTo>
                  <a:lnTo>
                    <a:pt x="0" y="36"/>
                  </a:lnTo>
                  <a:lnTo>
                    <a:pt x="0"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6" name="Freeform 87"/>
            <p:cNvSpPr/>
            <p:nvPr/>
          </p:nvSpPr>
          <p:spPr bwMode="auto">
            <a:xfrm>
              <a:off x="3614738" y="1163638"/>
              <a:ext cx="31750" cy="50800"/>
            </a:xfrm>
            <a:custGeom>
              <a:avLst/>
              <a:gdLst/>
              <a:ahLst/>
              <a:cxnLst>
                <a:cxn ang="0">
                  <a:pos x="2" y="14"/>
                </a:cxn>
                <a:cxn ang="0">
                  <a:pos x="2" y="14"/>
                </a:cxn>
                <a:cxn ang="0">
                  <a:pos x="0" y="24"/>
                </a:cxn>
                <a:cxn ang="0">
                  <a:pos x="0" y="24"/>
                </a:cxn>
                <a:cxn ang="0">
                  <a:pos x="2" y="24"/>
                </a:cxn>
                <a:cxn ang="0">
                  <a:pos x="2" y="24"/>
                </a:cxn>
                <a:cxn ang="0">
                  <a:pos x="20" y="32"/>
                </a:cxn>
                <a:cxn ang="0">
                  <a:pos x="20" y="32"/>
                </a:cxn>
                <a:cxn ang="0">
                  <a:pos x="6" y="0"/>
                </a:cxn>
                <a:cxn ang="0">
                  <a:pos x="6" y="0"/>
                </a:cxn>
                <a:cxn ang="0">
                  <a:pos x="4" y="8"/>
                </a:cxn>
                <a:cxn ang="0">
                  <a:pos x="2" y="14"/>
                </a:cxn>
                <a:cxn ang="0">
                  <a:pos x="2" y="14"/>
                </a:cxn>
              </a:cxnLst>
              <a:rect l="0" t="0" r="r" b="b"/>
              <a:pathLst>
                <a:path w="20" h="32">
                  <a:moveTo>
                    <a:pt x="2" y="14"/>
                  </a:moveTo>
                  <a:lnTo>
                    <a:pt x="2" y="14"/>
                  </a:lnTo>
                  <a:lnTo>
                    <a:pt x="0" y="24"/>
                  </a:lnTo>
                  <a:lnTo>
                    <a:pt x="0" y="24"/>
                  </a:lnTo>
                  <a:lnTo>
                    <a:pt x="2" y="24"/>
                  </a:lnTo>
                  <a:lnTo>
                    <a:pt x="2" y="24"/>
                  </a:lnTo>
                  <a:lnTo>
                    <a:pt x="20" y="32"/>
                  </a:lnTo>
                  <a:lnTo>
                    <a:pt x="20" y="32"/>
                  </a:lnTo>
                  <a:lnTo>
                    <a:pt x="6" y="0"/>
                  </a:lnTo>
                  <a:lnTo>
                    <a:pt x="6" y="0"/>
                  </a:lnTo>
                  <a:lnTo>
                    <a:pt x="4" y="8"/>
                  </a:lnTo>
                  <a:lnTo>
                    <a:pt x="2" y="14"/>
                  </a:lnTo>
                  <a:lnTo>
                    <a:pt x="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7" name="Freeform 88"/>
            <p:cNvSpPr/>
            <p:nvPr/>
          </p:nvSpPr>
          <p:spPr bwMode="auto">
            <a:xfrm>
              <a:off x="3611563" y="1208088"/>
              <a:ext cx="47625" cy="41275"/>
            </a:xfrm>
            <a:custGeom>
              <a:avLst/>
              <a:gdLst/>
              <a:ahLst/>
              <a:cxnLst>
                <a:cxn ang="0">
                  <a:pos x="10" y="18"/>
                </a:cxn>
                <a:cxn ang="0">
                  <a:pos x="10" y="18"/>
                </a:cxn>
                <a:cxn ang="0">
                  <a:pos x="24" y="24"/>
                </a:cxn>
                <a:cxn ang="0">
                  <a:pos x="24" y="24"/>
                </a:cxn>
                <a:cxn ang="0">
                  <a:pos x="30" y="26"/>
                </a:cxn>
                <a:cxn ang="0">
                  <a:pos x="30" y="26"/>
                </a:cxn>
                <a:cxn ang="0">
                  <a:pos x="26" y="16"/>
                </a:cxn>
                <a:cxn ang="0">
                  <a:pos x="26" y="16"/>
                </a:cxn>
                <a:cxn ang="0">
                  <a:pos x="24" y="12"/>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6"/>
                  </a:lnTo>
                  <a:lnTo>
                    <a:pt x="26" y="16"/>
                  </a:lnTo>
                  <a:lnTo>
                    <a:pt x="24" y="12"/>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8" name="Freeform 89"/>
            <p:cNvSpPr/>
            <p:nvPr/>
          </p:nvSpPr>
          <p:spPr bwMode="auto">
            <a:xfrm>
              <a:off x="3611563" y="1239838"/>
              <a:ext cx="63500" cy="44450"/>
            </a:xfrm>
            <a:custGeom>
              <a:avLst/>
              <a:gdLst/>
              <a:ahLst/>
              <a:cxnLst>
                <a:cxn ang="0">
                  <a:pos x="4" y="14"/>
                </a:cxn>
                <a:cxn ang="0">
                  <a:pos x="4" y="14"/>
                </a:cxn>
                <a:cxn ang="0">
                  <a:pos x="16" y="18"/>
                </a:cxn>
                <a:cxn ang="0">
                  <a:pos x="16" y="18"/>
                </a:cxn>
                <a:cxn ang="0">
                  <a:pos x="40" y="28"/>
                </a:cxn>
                <a:cxn ang="0">
                  <a:pos x="40" y="28"/>
                </a:cxn>
                <a:cxn ang="0">
                  <a:pos x="34" y="14"/>
                </a:cxn>
                <a:cxn ang="0">
                  <a:pos x="34" y="14"/>
                </a:cxn>
                <a:cxn ang="0">
                  <a:pos x="32" y="12"/>
                </a:cxn>
                <a:cxn ang="0">
                  <a:pos x="28" y="10"/>
                </a:cxn>
                <a:cxn ang="0">
                  <a:pos x="28" y="10"/>
                </a:cxn>
                <a:cxn ang="0">
                  <a:pos x="0" y="0"/>
                </a:cxn>
                <a:cxn ang="0">
                  <a:pos x="0" y="0"/>
                </a:cxn>
                <a:cxn ang="0">
                  <a:pos x="2" y="8"/>
                </a:cxn>
                <a:cxn ang="0">
                  <a:pos x="2" y="12"/>
                </a:cxn>
                <a:cxn ang="0">
                  <a:pos x="4" y="14"/>
                </a:cxn>
                <a:cxn ang="0">
                  <a:pos x="4" y="14"/>
                </a:cxn>
              </a:cxnLst>
              <a:rect l="0" t="0" r="r" b="b"/>
              <a:pathLst>
                <a:path w="40" h="28">
                  <a:moveTo>
                    <a:pt x="4" y="14"/>
                  </a:moveTo>
                  <a:lnTo>
                    <a:pt x="4" y="14"/>
                  </a:lnTo>
                  <a:lnTo>
                    <a:pt x="16" y="18"/>
                  </a:lnTo>
                  <a:lnTo>
                    <a:pt x="16" y="18"/>
                  </a:lnTo>
                  <a:lnTo>
                    <a:pt x="40" y="28"/>
                  </a:lnTo>
                  <a:lnTo>
                    <a:pt x="40" y="28"/>
                  </a:lnTo>
                  <a:lnTo>
                    <a:pt x="34" y="14"/>
                  </a:lnTo>
                  <a:lnTo>
                    <a:pt x="34" y="14"/>
                  </a:lnTo>
                  <a:lnTo>
                    <a:pt x="32" y="12"/>
                  </a:lnTo>
                  <a:lnTo>
                    <a:pt x="28" y="10"/>
                  </a:lnTo>
                  <a:lnTo>
                    <a:pt x="28" y="10"/>
                  </a:lnTo>
                  <a:lnTo>
                    <a:pt x="0" y="0"/>
                  </a:lnTo>
                  <a:lnTo>
                    <a:pt x="0" y="0"/>
                  </a:lnTo>
                  <a:lnTo>
                    <a:pt x="2"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9" name="Freeform 90"/>
            <p:cNvSpPr/>
            <p:nvPr/>
          </p:nvSpPr>
          <p:spPr bwMode="auto">
            <a:xfrm>
              <a:off x="3621088" y="1268413"/>
              <a:ext cx="66675" cy="44450"/>
            </a:xfrm>
            <a:custGeom>
              <a:avLst/>
              <a:gdLst/>
              <a:ahLst/>
              <a:cxnLst>
                <a:cxn ang="0">
                  <a:pos x="42" y="28"/>
                </a:cxn>
                <a:cxn ang="0">
                  <a:pos x="42" y="28"/>
                </a:cxn>
                <a:cxn ang="0">
                  <a:pos x="36" y="16"/>
                </a:cxn>
                <a:cxn ang="0">
                  <a:pos x="36" y="16"/>
                </a:cxn>
                <a:cxn ang="0">
                  <a:pos x="32" y="14"/>
                </a:cxn>
                <a:cxn ang="0">
                  <a:pos x="28" y="12"/>
                </a:cxn>
                <a:cxn ang="0">
                  <a:pos x="28" y="12"/>
                </a:cxn>
                <a:cxn ang="0">
                  <a:pos x="0" y="0"/>
                </a:cxn>
                <a:cxn ang="0">
                  <a:pos x="0" y="0"/>
                </a:cxn>
                <a:cxn ang="0">
                  <a:pos x="6" y="12"/>
                </a:cxn>
                <a:cxn ang="0">
                  <a:pos x="16" y="22"/>
                </a:cxn>
                <a:cxn ang="0">
                  <a:pos x="28" y="28"/>
                </a:cxn>
                <a:cxn ang="0">
                  <a:pos x="34" y="28"/>
                </a:cxn>
                <a:cxn ang="0">
                  <a:pos x="42" y="28"/>
                </a:cxn>
                <a:cxn ang="0">
                  <a:pos x="42" y="28"/>
                </a:cxn>
              </a:cxnLst>
              <a:rect l="0" t="0" r="r" b="b"/>
              <a:pathLst>
                <a:path w="42" h="28">
                  <a:moveTo>
                    <a:pt x="42" y="28"/>
                  </a:moveTo>
                  <a:lnTo>
                    <a:pt x="42" y="28"/>
                  </a:lnTo>
                  <a:lnTo>
                    <a:pt x="36" y="16"/>
                  </a:lnTo>
                  <a:lnTo>
                    <a:pt x="36" y="16"/>
                  </a:lnTo>
                  <a:lnTo>
                    <a:pt x="32" y="14"/>
                  </a:lnTo>
                  <a:lnTo>
                    <a:pt x="28" y="12"/>
                  </a:lnTo>
                  <a:lnTo>
                    <a:pt x="28" y="12"/>
                  </a:lnTo>
                  <a:lnTo>
                    <a:pt x="0" y="0"/>
                  </a:lnTo>
                  <a:lnTo>
                    <a:pt x="0" y="0"/>
                  </a:lnTo>
                  <a:lnTo>
                    <a:pt x="6" y="12"/>
                  </a:lnTo>
                  <a:lnTo>
                    <a:pt x="16" y="22"/>
                  </a:lnTo>
                  <a:lnTo>
                    <a:pt x="28" y="28"/>
                  </a:lnTo>
                  <a:lnTo>
                    <a:pt x="34"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0" name="Freeform 91"/>
            <p:cNvSpPr/>
            <p:nvPr/>
          </p:nvSpPr>
          <p:spPr bwMode="auto">
            <a:xfrm>
              <a:off x="3484563" y="1106488"/>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1" name="Freeform 92"/>
            <p:cNvSpPr/>
            <p:nvPr/>
          </p:nvSpPr>
          <p:spPr bwMode="auto">
            <a:xfrm>
              <a:off x="3513138" y="1128713"/>
              <a:ext cx="28575" cy="63500"/>
            </a:xfrm>
            <a:custGeom>
              <a:avLst/>
              <a:gdLst/>
              <a:ahLst/>
              <a:cxnLst>
                <a:cxn ang="0">
                  <a:pos x="8" y="40"/>
                </a:cxn>
                <a:cxn ang="0">
                  <a:pos x="8" y="40"/>
                </a:cxn>
                <a:cxn ang="0">
                  <a:pos x="10" y="34"/>
                </a:cxn>
                <a:cxn ang="0">
                  <a:pos x="10" y="34"/>
                </a:cxn>
                <a:cxn ang="0">
                  <a:pos x="16" y="20"/>
                </a:cxn>
                <a:cxn ang="0">
                  <a:pos x="16" y="20"/>
                </a:cxn>
                <a:cxn ang="0">
                  <a:pos x="18" y="10"/>
                </a:cxn>
                <a:cxn ang="0">
                  <a:pos x="18" y="10"/>
                </a:cxn>
                <a:cxn ang="0">
                  <a:pos x="18" y="8"/>
                </a:cxn>
                <a:cxn ang="0">
                  <a:pos x="14" y="4"/>
                </a:cxn>
                <a:cxn ang="0">
                  <a:pos x="8" y="0"/>
                </a:cxn>
                <a:cxn ang="0">
                  <a:pos x="8" y="0"/>
                </a:cxn>
                <a:cxn ang="0">
                  <a:pos x="0" y="22"/>
                </a:cxn>
                <a:cxn ang="0">
                  <a:pos x="0" y="22"/>
                </a:cxn>
                <a:cxn ang="0">
                  <a:pos x="2" y="26"/>
                </a:cxn>
                <a:cxn ang="0">
                  <a:pos x="4" y="30"/>
                </a:cxn>
                <a:cxn ang="0">
                  <a:pos x="4" y="30"/>
                </a:cxn>
                <a:cxn ang="0">
                  <a:pos x="8" y="40"/>
                </a:cxn>
                <a:cxn ang="0">
                  <a:pos x="8" y="40"/>
                </a:cxn>
              </a:cxnLst>
              <a:rect l="0" t="0" r="r" b="b"/>
              <a:pathLst>
                <a:path w="18" h="40">
                  <a:moveTo>
                    <a:pt x="8" y="40"/>
                  </a:moveTo>
                  <a:lnTo>
                    <a:pt x="8" y="40"/>
                  </a:lnTo>
                  <a:lnTo>
                    <a:pt x="10" y="34"/>
                  </a:lnTo>
                  <a:lnTo>
                    <a:pt x="10" y="34"/>
                  </a:lnTo>
                  <a:lnTo>
                    <a:pt x="16" y="20"/>
                  </a:lnTo>
                  <a:lnTo>
                    <a:pt x="16" y="20"/>
                  </a:lnTo>
                  <a:lnTo>
                    <a:pt x="18" y="10"/>
                  </a:lnTo>
                  <a:lnTo>
                    <a:pt x="18" y="10"/>
                  </a:lnTo>
                  <a:lnTo>
                    <a:pt x="18" y="8"/>
                  </a:lnTo>
                  <a:lnTo>
                    <a:pt x="14" y="4"/>
                  </a:lnTo>
                  <a:lnTo>
                    <a:pt x="8" y="0"/>
                  </a:lnTo>
                  <a:lnTo>
                    <a:pt x="8" y="0"/>
                  </a:lnTo>
                  <a:lnTo>
                    <a:pt x="0" y="22"/>
                  </a:lnTo>
                  <a:lnTo>
                    <a:pt x="0" y="22"/>
                  </a:lnTo>
                  <a:lnTo>
                    <a:pt x="2" y="26"/>
                  </a:lnTo>
                  <a:lnTo>
                    <a:pt x="4" y="30"/>
                  </a:lnTo>
                  <a:lnTo>
                    <a:pt x="4" y="30"/>
                  </a:lnTo>
                  <a:lnTo>
                    <a:pt x="8" y="40"/>
                  </a:lnTo>
                  <a:lnTo>
                    <a:pt x="8"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2" name="Freeform 93"/>
            <p:cNvSpPr/>
            <p:nvPr/>
          </p:nvSpPr>
          <p:spPr bwMode="auto">
            <a:xfrm>
              <a:off x="3532188" y="1150938"/>
              <a:ext cx="28575" cy="76200"/>
            </a:xfrm>
            <a:custGeom>
              <a:avLst/>
              <a:gdLst/>
              <a:ahLst/>
              <a:cxnLst>
                <a:cxn ang="0">
                  <a:pos x="18" y="12"/>
                </a:cxn>
                <a:cxn ang="0">
                  <a:pos x="18" y="12"/>
                </a:cxn>
                <a:cxn ang="0">
                  <a:pos x="18" y="8"/>
                </a:cxn>
                <a:cxn ang="0">
                  <a:pos x="16" y="4"/>
                </a:cxn>
                <a:cxn ang="0">
                  <a:pos x="10" y="0"/>
                </a:cxn>
                <a:cxn ang="0">
                  <a:pos x="10" y="0"/>
                </a:cxn>
                <a:cxn ang="0">
                  <a:pos x="0" y="26"/>
                </a:cxn>
                <a:cxn ang="0">
                  <a:pos x="0" y="26"/>
                </a:cxn>
                <a:cxn ang="0">
                  <a:pos x="0" y="30"/>
                </a:cxn>
                <a:cxn ang="0">
                  <a:pos x="0" y="34"/>
                </a:cxn>
                <a:cxn ang="0">
                  <a:pos x="0" y="34"/>
                </a:cxn>
                <a:cxn ang="0">
                  <a:pos x="6" y="48"/>
                </a:cxn>
                <a:cxn ang="0">
                  <a:pos x="6" y="48"/>
                </a:cxn>
                <a:cxn ang="0">
                  <a:pos x="14" y="24"/>
                </a:cxn>
                <a:cxn ang="0">
                  <a:pos x="14" y="24"/>
                </a:cxn>
                <a:cxn ang="0">
                  <a:pos x="18" y="12"/>
                </a:cxn>
                <a:cxn ang="0">
                  <a:pos x="18" y="12"/>
                </a:cxn>
              </a:cxnLst>
              <a:rect l="0" t="0" r="r" b="b"/>
              <a:pathLst>
                <a:path w="18" h="48">
                  <a:moveTo>
                    <a:pt x="18" y="12"/>
                  </a:moveTo>
                  <a:lnTo>
                    <a:pt x="18" y="12"/>
                  </a:lnTo>
                  <a:lnTo>
                    <a:pt x="18" y="8"/>
                  </a:lnTo>
                  <a:lnTo>
                    <a:pt x="16" y="4"/>
                  </a:lnTo>
                  <a:lnTo>
                    <a:pt x="10" y="0"/>
                  </a:lnTo>
                  <a:lnTo>
                    <a:pt x="10" y="0"/>
                  </a:lnTo>
                  <a:lnTo>
                    <a:pt x="0" y="26"/>
                  </a:lnTo>
                  <a:lnTo>
                    <a:pt x="0" y="26"/>
                  </a:lnTo>
                  <a:lnTo>
                    <a:pt x="0" y="30"/>
                  </a:lnTo>
                  <a:lnTo>
                    <a:pt x="0" y="34"/>
                  </a:lnTo>
                  <a:lnTo>
                    <a:pt x="0" y="34"/>
                  </a:lnTo>
                  <a:lnTo>
                    <a:pt x="6" y="48"/>
                  </a:lnTo>
                  <a:lnTo>
                    <a:pt x="6" y="48"/>
                  </a:lnTo>
                  <a:lnTo>
                    <a:pt x="14" y="24"/>
                  </a:lnTo>
                  <a:lnTo>
                    <a:pt x="14" y="2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3" name="Freeform 94"/>
            <p:cNvSpPr/>
            <p:nvPr/>
          </p:nvSpPr>
          <p:spPr bwMode="auto">
            <a:xfrm>
              <a:off x="3544888" y="1176338"/>
              <a:ext cx="28575" cy="79375"/>
            </a:xfrm>
            <a:custGeom>
              <a:avLst/>
              <a:gdLst/>
              <a:ahLst/>
              <a:cxnLst>
                <a:cxn ang="0">
                  <a:pos x="6" y="50"/>
                </a:cxn>
                <a:cxn ang="0">
                  <a:pos x="6" y="50"/>
                </a:cxn>
                <a:cxn ang="0">
                  <a:pos x="12" y="44"/>
                </a:cxn>
                <a:cxn ang="0">
                  <a:pos x="14" y="38"/>
                </a:cxn>
                <a:cxn ang="0">
                  <a:pos x="18" y="26"/>
                </a:cxn>
                <a:cxn ang="0">
                  <a:pos x="18" y="12"/>
                </a:cxn>
                <a:cxn ang="0">
                  <a:pos x="14" y="0"/>
                </a:cxn>
                <a:cxn ang="0">
                  <a:pos x="14" y="0"/>
                </a:cxn>
                <a:cxn ang="0">
                  <a:pos x="4" y="28"/>
                </a:cxn>
                <a:cxn ang="0">
                  <a:pos x="4" y="28"/>
                </a:cxn>
                <a:cxn ang="0">
                  <a:pos x="2" y="32"/>
                </a:cxn>
                <a:cxn ang="0">
                  <a:pos x="0" y="36"/>
                </a:cxn>
                <a:cxn ang="0">
                  <a:pos x="0" y="36"/>
                </a:cxn>
                <a:cxn ang="0">
                  <a:pos x="6" y="50"/>
                </a:cxn>
                <a:cxn ang="0">
                  <a:pos x="6" y="50"/>
                </a:cxn>
              </a:cxnLst>
              <a:rect l="0" t="0" r="r" b="b"/>
              <a:pathLst>
                <a:path w="18" h="50">
                  <a:moveTo>
                    <a:pt x="6" y="50"/>
                  </a:moveTo>
                  <a:lnTo>
                    <a:pt x="6" y="50"/>
                  </a:lnTo>
                  <a:lnTo>
                    <a:pt x="12" y="44"/>
                  </a:lnTo>
                  <a:lnTo>
                    <a:pt x="14" y="38"/>
                  </a:lnTo>
                  <a:lnTo>
                    <a:pt x="18" y="26"/>
                  </a:lnTo>
                  <a:lnTo>
                    <a:pt x="18" y="12"/>
                  </a:lnTo>
                  <a:lnTo>
                    <a:pt x="14" y="0"/>
                  </a:lnTo>
                  <a:lnTo>
                    <a:pt x="14" y="0"/>
                  </a:lnTo>
                  <a:lnTo>
                    <a:pt x="4" y="28"/>
                  </a:lnTo>
                  <a:lnTo>
                    <a:pt x="4" y="28"/>
                  </a:lnTo>
                  <a:lnTo>
                    <a:pt x="2" y="32"/>
                  </a:lnTo>
                  <a:lnTo>
                    <a:pt x="0" y="36"/>
                  </a:lnTo>
                  <a:lnTo>
                    <a:pt x="0" y="36"/>
                  </a:lnTo>
                  <a:lnTo>
                    <a:pt x="6" y="50"/>
                  </a:lnTo>
                  <a:lnTo>
                    <a:pt x="6"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4" name="Freeform 95"/>
            <p:cNvSpPr/>
            <p:nvPr/>
          </p:nvSpPr>
          <p:spPr bwMode="auto">
            <a:xfrm>
              <a:off x="3471863" y="1109663"/>
              <a:ext cx="28575" cy="50800"/>
            </a:xfrm>
            <a:custGeom>
              <a:avLst/>
              <a:gdLst/>
              <a:ahLst/>
              <a:cxnLst>
                <a:cxn ang="0">
                  <a:pos x="2" y="16"/>
                </a:cxn>
                <a:cxn ang="0">
                  <a:pos x="2" y="16"/>
                </a:cxn>
                <a:cxn ang="0">
                  <a:pos x="0" y="24"/>
                </a:cxn>
                <a:cxn ang="0">
                  <a:pos x="0" y="24"/>
                </a:cxn>
                <a:cxn ang="0">
                  <a:pos x="2" y="24"/>
                </a:cxn>
                <a:cxn ang="0">
                  <a:pos x="2" y="24"/>
                </a:cxn>
                <a:cxn ang="0">
                  <a:pos x="18" y="32"/>
                </a:cxn>
                <a:cxn ang="0">
                  <a:pos x="18" y="32"/>
                </a:cxn>
                <a:cxn ang="0">
                  <a:pos x="4" y="0"/>
                </a:cxn>
                <a:cxn ang="0">
                  <a:pos x="4" y="0"/>
                </a:cxn>
                <a:cxn ang="0">
                  <a:pos x="4" y="8"/>
                </a:cxn>
                <a:cxn ang="0">
                  <a:pos x="2" y="16"/>
                </a:cxn>
                <a:cxn ang="0">
                  <a:pos x="2" y="16"/>
                </a:cxn>
              </a:cxnLst>
              <a:rect l="0" t="0" r="r" b="b"/>
              <a:pathLst>
                <a:path w="18" h="32">
                  <a:moveTo>
                    <a:pt x="2" y="16"/>
                  </a:moveTo>
                  <a:lnTo>
                    <a:pt x="2" y="16"/>
                  </a:lnTo>
                  <a:lnTo>
                    <a:pt x="0" y="24"/>
                  </a:lnTo>
                  <a:lnTo>
                    <a:pt x="0" y="24"/>
                  </a:lnTo>
                  <a:lnTo>
                    <a:pt x="2" y="24"/>
                  </a:lnTo>
                  <a:lnTo>
                    <a:pt x="2" y="24"/>
                  </a:lnTo>
                  <a:lnTo>
                    <a:pt x="18" y="32"/>
                  </a:lnTo>
                  <a:lnTo>
                    <a:pt x="18" y="32"/>
                  </a:lnTo>
                  <a:lnTo>
                    <a:pt x="4" y="0"/>
                  </a:lnTo>
                  <a:lnTo>
                    <a:pt x="4" y="0"/>
                  </a:lnTo>
                  <a:lnTo>
                    <a:pt x="4" y="8"/>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5" name="Freeform 96"/>
            <p:cNvSpPr/>
            <p:nvPr/>
          </p:nvSpPr>
          <p:spPr bwMode="auto">
            <a:xfrm>
              <a:off x="3468688" y="1154113"/>
              <a:ext cx="47625" cy="41275"/>
            </a:xfrm>
            <a:custGeom>
              <a:avLst/>
              <a:gdLst/>
              <a:ahLst/>
              <a:cxnLst>
                <a:cxn ang="0">
                  <a:pos x="10" y="18"/>
                </a:cxn>
                <a:cxn ang="0">
                  <a:pos x="10" y="18"/>
                </a:cxn>
                <a:cxn ang="0">
                  <a:pos x="24" y="24"/>
                </a:cxn>
                <a:cxn ang="0">
                  <a:pos x="24" y="24"/>
                </a:cxn>
                <a:cxn ang="0">
                  <a:pos x="30" y="26"/>
                </a:cxn>
                <a:cxn ang="0">
                  <a:pos x="30" y="26"/>
                </a:cxn>
                <a:cxn ang="0">
                  <a:pos x="26" y="18"/>
                </a:cxn>
                <a:cxn ang="0">
                  <a:pos x="26" y="18"/>
                </a:cxn>
                <a:cxn ang="0">
                  <a:pos x="24" y="12"/>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8"/>
                  </a:lnTo>
                  <a:lnTo>
                    <a:pt x="26" y="18"/>
                  </a:lnTo>
                  <a:lnTo>
                    <a:pt x="24" y="12"/>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6" name="Freeform 97"/>
            <p:cNvSpPr/>
            <p:nvPr/>
          </p:nvSpPr>
          <p:spPr bwMode="auto">
            <a:xfrm>
              <a:off x="3468688" y="1185863"/>
              <a:ext cx="60325" cy="44450"/>
            </a:xfrm>
            <a:custGeom>
              <a:avLst/>
              <a:gdLst/>
              <a:ahLst/>
              <a:cxnLst>
                <a:cxn ang="0">
                  <a:pos x="4" y="14"/>
                </a:cxn>
                <a:cxn ang="0">
                  <a:pos x="4" y="14"/>
                </a:cxn>
                <a:cxn ang="0">
                  <a:pos x="16" y="18"/>
                </a:cxn>
                <a:cxn ang="0">
                  <a:pos x="16" y="18"/>
                </a:cxn>
                <a:cxn ang="0">
                  <a:pos x="38" y="28"/>
                </a:cxn>
                <a:cxn ang="0">
                  <a:pos x="38" y="28"/>
                </a:cxn>
                <a:cxn ang="0">
                  <a:pos x="34" y="16"/>
                </a:cxn>
                <a:cxn ang="0">
                  <a:pos x="34" y="16"/>
                </a:cxn>
                <a:cxn ang="0">
                  <a:pos x="32" y="12"/>
                </a:cxn>
                <a:cxn ang="0">
                  <a:pos x="28" y="10"/>
                </a:cxn>
                <a:cxn ang="0">
                  <a:pos x="28" y="10"/>
                </a:cxn>
                <a:cxn ang="0">
                  <a:pos x="0" y="0"/>
                </a:cxn>
                <a:cxn ang="0">
                  <a:pos x="0" y="0"/>
                </a:cxn>
                <a:cxn ang="0">
                  <a:pos x="0" y="8"/>
                </a:cxn>
                <a:cxn ang="0">
                  <a:pos x="2" y="12"/>
                </a:cxn>
                <a:cxn ang="0">
                  <a:pos x="4" y="14"/>
                </a:cxn>
                <a:cxn ang="0">
                  <a:pos x="4" y="14"/>
                </a:cxn>
              </a:cxnLst>
              <a:rect l="0" t="0" r="r" b="b"/>
              <a:pathLst>
                <a:path w="38" h="28">
                  <a:moveTo>
                    <a:pt x="4" y="14"/>
                  </a:moveTo>
                  <a:lnTo>
                    <a:pt x="4" y="14"/>
                  </a:lnTo>
                  <a:lnTo>
                    <a:pt x="16" y="18"/>
                  </a:lnTo>
                  <a:lnTo>
                    <a:pt x="16" y="18"/>
                  </a:lnTo>
                  <a:lnTo>
                    <a:pt x="38" y="28"/>
                  </a:lnTo>
                  <a:lnTo>
                    <a:pt x="38" y="28"/>
                  </a:lnTo>
                  <a:lnTo>
                    <a:pt x="34" y="16"/>
                  </a:lnTo>
                  <a:lnTo>
                    <a:pt x="34" y="16"/>
                  </a:lnTo>
                  <a:lnTo>
                    <a:pt x="32" y="12"/>
                  </a:lnTo>
                  <a:lnTo>
                    <a:pt x="28" y="10"/>
                  </a:lnTo>
                  <a:lnTo>
                    <a:pt x="28" y="10"/>
                  </a:lnTo>
                  <a:lnTo>
                    <a:pt x="0" y="0"/>
                  </a:lnTo>
                  <a:lnTo>
                    <a:pt x="0" y="0"/>
                  </a:lnTo>
                  <a:lnTo>
                    <a:pt x="0"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7" name="Freeform 98"/>
            <p:cNvSpPr/>
            <p:nvPr/>
          </p:nvSpPr>
          <p:spPr bwMode="auto">
            <a:xfrm>
              <a:off x="3475038" y="1214438"/>
              <a:ext cx="66675" cy="44450"/>
            </a:xfrm>
            <a:custGeom>
              <a:avLst/>
              <a:gdLst/>
              <a:ahLst/>
              <a:cxnLst>
                <a:cxn ang="0">
                  <a:pos x="42" y="28"/>
                </a:cxn>
                <a:cxn ang="0">
                  <a:pos x="42" y="28"/>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28"/>
                </a:cxn>
                <a:cxn ang="0">
                  <a:pos x="42" y="28"/>
                </a:cxn>
              </a:cxnLst>
              <a:rect l="0" t="0" r="r" b="b"/>
              <a:pathLst>
                <a:path w="42" h="28">
                  <a:moveTo>
                    <a:pt x="42" y="28"/>
                  </a:moveTo>
                  <a:lnTo>
                    <a:pt x="42" y="28"/>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8" name="Freeform 99"/>
            <p:cNvSpPr/>
            <p:nvPr/>
          </p:nvSpPr>
          <p:spPr bwMode="auto">
            <a:xfrm>
              <a:off x="3449638" y="1373188"/>
              <a:ext cx="34925" cy="63500"/>
            </a:xfrm>
            <a:custGeom>
              <a:avLst/>
              <a:gdLst/>
              <a:ahLst/>
              <a:cxnLst>
                <a:cxn ang="0">
                  <a:pos x="14" y="12"/>
                </a:cxn>
                <a:cxn ang="0">
                  <a:pos x="14" y="12"/>
                </a:cxn>
                <a:cxn ang="0">
                  <a:pos x="8" y="8"/>
                </a:cxn>
                <a:cxn ang="0">
                  <a:pos x="0" y="0"/>
                </a:cxn>
                <a:cxn ang="0">
                  <a:pos x="0" y="0"/>
                </a:cxn>
                <a:cxn ang="0">
                  <a:pos x="10" y="40"/>
                </a:cxn>
                <a:cxn ang="0">
                  <a:pos x="10" y="40"/>
                </a:cxn>
                <a:cxn ang="0">
                  <a:pos x="20" y="22"/>
                </a:cxn>
                <a:cxn ang="0">
                  <a:pos x="20" y="22"/>
                </a:cxn>
                <a:cxn ang="0">
                  <a:pos x="22" y="20"/>
                </a:cxn>
                <a:cxn ang="0">
                  <a:pos x="22" y="20"/>
                </a:cxn>
                <a:cxn ang="0">
                  <a:pos x="14" y="12"/>
                </a:cxn>
                <a:cxn ang="0">
                  <a:pos x="14" y="12"/>
                </a:cxn>
              </a:cxnLst>
              <a:rect l="0" t="0" r="r" b="b"/>
              <a:pathLst>
                <a:path w="22" h="40">
                  <a:moveTo>
                    <a:pt x="14" y="12"/>
                  </a:moveTo>
                  <a:lnTo>
                    <a:pt x="14" y="12"/>
                  </a:lnTo>
                  <a:lnTo>
                    <a:pt x="8" y="8"/>
                  </a:lnTo>
                  <a:lnTo>
                    <a:pt x="0" y="0"/>
                  </a:lnTo>
                  <a:lnTo>
                    <a:pt x="0" y="0"/>
                  </a:lnTo>
                  <a:lnTo>
                    <a:pt x="10" y="40"/>
                  </a:lnTo>
                  <a:lnTo>
                    <a:pt x="10" y="40"/>
                  </a:lnTo>
                  <a:lnTo>
                    <a:pt x="20" y="22"/>
                  </a:lnTo>
                  <a:lnTo>
                    <a:pt x="20" y="22"/>
                  </a:lnTo>
                  <a:lnTo>
                    <a:pt x="22" y="20"/>
                  </a:lnTo>
                  <a:lnTo>
                    <a:pt x="22" y="20"/>
                  </a:lnTo>
                  <a:lnTo>
                    <a:pt x="14" y="12"/>
                  </a:lnTo>
                  <a:lnTo>
                    <a:pt x="1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9" name="Freeform 100"/>
            <p:cNvSpPr/>
            <p:nvPr/>
          </p:nvSpPr>
          <p:spPr bwMode="auto">
            <a:xfrm>
              <a:off x="3468688" y="1411288"/>
              <a:ext cx="38100" cy="69850"/>
            </a:xfrm>
            <a:custGeom>
              <a:avLst/>
              <a:gdLst/>
              <a:ahLst/>
              <a:cxnLst>
                <a:cxn ang="0">
                  <a:pos x="14" y="0"/>
                </a:cxn>
                <a:cxn ang="0">
                  <a:pos x="14" y="0"/>
                </a:cxn>
                <a:cxn ang="0">
                  <a:pos x="0" y="22"/>
                </a:cxn>
                <a:cxn ang="0">
                  <a:pos x="0" y="22"/>
                </a:cxn>
                <a:cxn ang="0">
                  <a:pos x="0" y="28"/>
                </a:cxn>
                <a:cxn ang="0">
                  <a:pos x="2" y="32"/>
                </a:cxn>
                <a:cxn ang="0">
                  <a:pos x="2" y="32"/>
                </a:cxn>
                <a:cxn ang="0">
                  <a:pos x="4" y="44"/>
                </a:cxn>
                <a:cxn ang="0">
                  <a:pos x="4" y="44"/>
                </a:cxn>
                <a:cxn ang="0">
                  <a:pos x="6" y="40"/>
                </a:cxn>
                <a:cxn ang="0">
                  <a:pos x="8" y="36"/>
                </a:cxn>
                <a:cxn ang="0">
                  <a:pos x="8" y="36"/>
                </a:cxn>
                <a:cxn ang="0">
                  <a:pos x="18" y="22"/>
                </a:cxn>
                <a:cxn ang="0">
                  <a:pos x="18" y="22"/>
                </a:cxn>
                <a:cxn ang="0">
                  <a:pos x="24" y="12"/>
                </a:cxn>
                <a:cxn ang="0">
                  <a:pos x="24" y="12"/>
                </a:cxn>
                <a:cxn ang="0">
                  <a:pos x="22" y="10"/>
                </a:cxn>
                <a:cxn ang="0">
                  <a:pos x="20" y="6"/>
                </a:cxn>
                <a:cxn ang="0">
                  <a:pos x="14" y="0"/>
                </a:cxn>
                <a:cxn ang="0">
                  <a:pos x="14" y="0"/>
                </a:cxn>
              </a:cxnLst>
              <a:rect l="0" t="0" r="r" b="b"/>
              <a:pathLst>
                <a:path w="24" h="44">
                  <a:moveTo>
                    <a:pt x="14" y="0"/>
                  </a:moveTo>
                  <a:lnTo>
                    <a:pt x="14" y="0"/>
                  </a:lnTo>
                  <a:lnTo>
                    <a:pt x="0" y="22"/>
                  </a:lnTo>
                  <a:lnTo>
                    <a:pt x="0" y="22"/>
                  </a:lnTo>
                  <a:lnTo>
                    <a:pt x="0" y="28"/>
                  </a:lnTo>
                  <a:lnTo>
                    <a:pt x="2" y="32"/>
                  </a:lnTo>
                  <a:lnTo>
                    <a:pt x="2" y="32"/>
                  </a:lnTo>
                  <a:lnTo>
                    <a:pt x="4" y="44"/>
                  </a:lnTo>
                  <a:lnTo>
                    <a:pt x="4" y="44"/>
                  </a:lnTo>
                  <a:lnTo>
                    <a:pt x="6" y="40"/>
                  </a:lnTo>
                  <a:lnTo>
                    <a:pt x="8" y="36"/>
                  </a:lnTo>
                  <a:lnTo>
                    <a:pt x="8" y="36"/>
                  </a:lnTo>
                  <a:lnTo>
                    <a:pt x="18" y="22"/>
                  </a:lnTo>
                  <a:lnTo>
                    <a:pt x="18" y="22"/>
                  </a:lnTo>
                  <a:lnTo>
                    <a:pt x="24" y="12"/>
                  </a:lnTo>
                  <a:lnTo>
                    <a:pt x="24" y="12"/>
                  </a:lnTo>
                  <a:lnTo>
                    <a:pt x="22" y="10"/>
                  </a:lnTo>
                  <a:lnTo>
                    <a:pt x="20" y="6"/>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0" name="Freeform 101"/>
            <p:cNvSpPr/>
            <p:nvPr/>
          </p:nvSpPr>
          <p:spPr bwMode="auto">
            <a:xfrm>
              <a:off x="3478213" y="1439863"/>
              <a:ext cx="44450" cy="82550"/>
            </a:xfrm>
            <a:custGeom>
              <a:avLst/>
              <a:gdLst/>
              <a:ahLst/>
              <a:cxnLst>
                <a:cxn ang="0">
                  <a:pos x="4" y="28"/>
                </a:cxn>
                <a:cxn ang="0">
                  <a:pos x="4" y="28"/>
                </a:cxn>
                <a:cxn ang="0">
                  <a:pos x="0" y="32"/>
                </a:cxn>
                <a:cxn ang="0">
                  <a:pos x="0" y="36"/>
                </a:cxn>
                <a:cxn ang="0">
                  <a:pos x="0" y="36"/>
                </a:cxn>
                <a:cxn ang="0">
                  <a:pos x="4" y="52"/>
                </a:cxn>
                <a:cxn ang="0">
                  <a:pos x="4" y="52"/>
                </a:cxn>
                <a:cxn ang="0">
                  <a:pos x="18" y="28"/>
                </a:cxn>
                <a:cxn ang="0">
                  <a:pos x="18" y="28"/>
                </a:cxn>
                <a:cxn ang="0">
                  <a:pos x="26" y="16"/>
                </a:cxn>
                <a:cxn ang="0">
                  <a:pos x="26" y="16"/>
                </a:cxn>
                <a:cxn ang="0">
                  <a:pos x="28" y="12"/>
                </a:cxn>
                <a:cxn ang="0">
                  <a:pos x="26" y="6"/>
                </a:cxn>
                <a:cxn ang="0">
                  <a:pos x="22" y="0"/>
                </a:cxn>
                <a:cxn ang="0">
                  <a:pos x="22" y="0"/>
                </a:cxn>
                <a:cxn ang="0">
                  <a:pos x="4" y="28"/>
                </a:cxn>
                <a:cxn ang="0">
                  <a:pos x="4" y="28"/>
                </a:cxn>
              </a:cxnLst>
              <a:rect l="0" t="0" r="r" b="b"/>
              <a:pathLst>
                <a:path w="28" h="52">
                  <a:moveTo>
                    <a:pt x="4" y="28"/>
                  </a:moveTo>
                  <a:lnTo>
                    <a:pt x="4" y="28"/>
                  </a:lnTo>
                  <a:lnTo>
                    <a:pt x="0" y="32"/>
                  </a:lnTo>
                  <a:lnTo>
                    <a:pt x="0" y="36"/>
                  </a:lnTo>
                  <a:lnTo>
                    <a:pt x="0" y="36"/>
                  </a:lnTo>
                  <a:lnTo>
                    <a:pt x="4" y="52"/>
                  </a:lnTo>
                  <a:lnTo>
                    <a:pt x="4" y="52"/>
                  </a:lnTo>
                  <a:lnTo>
                    <a:pt x="18" y="28"/>
                  </a:lnTo>
                  <a:lnTo>
                    <a:pt x="18" y="28"/>
                  </a:lnTo>
                  <a:lnTo>
                    <a:pt x="26" y="16"/>
                  </a:lnTo>
                  <a:lnTo>
                    <a:pt x="26" y="16"/>
                  </a:lnTo>
                  <a:lnTo>
                    <a:pt x="28" y="12"/>
                  </a:lnTo>
                  <a:lnTo>
                    <a:pt x="26" y="6"/>
                  </a:lnTo>
                  <a:lnTo>
                    <a:pt x="22" y="0"/>
                  </a:lnTo>
                  <a:lnTo>
                    <a:pt x="22" y="0"/>
                  </a:lnTo>
                  <a:lnTo>
                    <a:pt x="4" y="28"/>
                  </a:lnTo>
                  <a:lnTo>
                    <a:pt x="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1" name="Freeform 102"/>
            <p:cNvSpPr/>
            <p:nvPr/>
          </p:nvSpPr>
          <p:spPr bwMode="auto">
            <a:xfrm>
              <a:off x="3487738" y="1471613"/>
              <a:ext cx="38100" cy="85725"/>
            </a:xfrm>
            <a:custGeom>
              <a:avLst/>
              <a:gdLst/>
              <a:ahLst/>
              <a:cxnLst>
                <a:cxn ang="0">
                  <a:pos x="0" y="38"/>
                </a:cxn>
                <a:cxn ang="0">
                  <a:pos x="0" y="38"/>
                </a:cxn>
                <a:cxn ang="0">
                  <a:pos x="2" y="54"/>
                </a:cxn>
                <a:cxn ang="0">
                  <a:pos x="2" y="54"/>
                </a:cxn>
                <a:cxn ang="0">
                  <a:pos x="10" y="50"/>
                </a:cxn>
                <a:cxn ang="0">
                  <a:pos x="14" y="44"/>
                </a:cxn>
                <a:cxn ang="0">
                  <a:pos x="18" y="38"/>
                </a:cxn>
                <a:cxn ang="0">
                  <a:pos x="22" y="30"/>
                </a:cxn>
                <a:cxn ang="0">
                  <a:pos x="24" y="16"/>
                </a:cxn>
                <a:cxn ang="0">
                  <a:pos x="24" y="0"/>
                </a:cxn>
                <a:cxn ang="0">
                  <a:pos x="24" y="0"/>
                </a:cxn>
                <a:cxn ang="0">
                  <a:pos x="4" y="30"/>
                </a:cxn>
                <a:cxn ang="0">
                  <a:pos x="4" y="30"/>
                </a:cxn>
                <a:cxn ang="0">
                  <a:pos x="2" y="34"/>
                </a:cxn>
                <a:cxn ang="0">
                  <a:pos x="0" y="38"/>
                </a:cxn>
                <a:cxn ang="0">
                  <a:pos x="0" y="38"/>
                </a:cxn>
              </a:cxnLst>
              <a:rect l="0" t="0" r="r" b="b"/>
              <a:pathLst>
                <a:path w="24" h="54">
                  <a:moveTo>
                    <a:pt x="0" y="38"/>
                  </a:moveTo>
                  <a:lnTo>
                    <a:pt x="0" y="38"/>
                  </a:lnTo>
                  <a:lnTo>
                    <a:pt x="2" y="54"/>
                  </a:lnTo>
                  <a:lnTo>
                    <a:pt x="2" y="54"/>
                  </a:lnTo>
                  <a:lnTo>
                    <a:pt x="10" y="50"/>
                  </a:lnTo>
                  <a:lnTo>
                    <a:pt x="14" y="44"/>
                  </a:lnTo>
                  <a:lnTo>
                    <a:pt x="18" y="38"/>
                  </a:lnTo>
                  <a:lnTo>
                    <a:pt x="22" y="30"/>
                  </a:lnTo>
                  <a:lnTo>
                    <a:pt x="24" y="16"/>
                  </a:lnTo>
                  <a:lnTo>
                    <a:pt x="24" y="0"/>
                  </a:lnTo>
                  <a:lnTo>
                    <a:pt x="24" y="0"/>
                  </a:lnTo>
                  <a:lnTo>
                    <a:pt x="4" y="30"/>
                  </a:lnTo>
                  <a:lnTo>
                    <a:pt x="4" y="30"/>
                  </a:lnTo>
                  <a:lnTo>
                    <a:pt x="2" y="34"/>
                  </a:lnTo>
                  <a:lnTo>
                    <a:pt x="0" y="38"/>
                  </a:lnTo>
                  <a:lnTo>
                    <a:pt x="0"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2" name="Freeform 103"/>
            <p:cNvSpPr/>
            <p:nvPr/>
          </p:nvSpPr>
          <p:spPr bwMode="auto">
            <a:xfrm>
              <a:off x="3424238" y="1376363"/>
              <a:ext cx="31750" cy="63500"/>
            </a:xfrm>
            <a:custGeom>
              <a:avLst/>
              <a:gdLst/>
              <a:ahLst/>
              <a:cxnLst>
                <a:cxn ang="0">
                  <a:pos x="4" y="16"/>
                </a:cxn>
                <a:cxn ang="0">
                  <a:pos x="4" y="16"/>
                </a:cxn>
                <a:cxn ang="0">
                  <a:pos x="0" y="26"/>
                </a:cxn>
                <a:cxn ang="0">
                  <a:pos x="0" y="26"/>
                </a:cxn>
                <a:cxn ang="0">
                  <a:pos x="2" y="26"/>
                </a:cxn>
                <a:cxn ang="0">
                  <a:pos x="2" y="26"/>
                </a:cxn>
                <a:cxn ang="0">
                  <a:pos x="20" y="40"/>
                </a:cxn>
                <a:cxn ang="0">
                  <a:pos x="20" y="40"/>
                </a:cxn>
                <a:cxn ang="0">
                  <a:pos x="12" y="0"/>
                </a:cxn>
                <a:cxn ang="0">
                  <a:pos x="12" y="0"/>
                </a:cxn>
                <a:cxn ang="0">
                  <a:pos x="8" y="8"/>
                </a:cxn>
                <a:cxn ang="0">
                  <a:pos x="4" y="16"/>
                </a:cxn>
                <a:cxn ang="0">
                  <a:pos x="4" y="16"/>
                </a:cxn>
              </a:cxnLst>
              <a:rect l="0" t="0" r="r" b="b"/>
              <a:pathLst>
                <a:path w="20" h="40">
                  <a:moveTo>
                    <a:pt x="4" y="16"/>
                  </a:moveTo>
                  <a:lnTo>
                    <a:pt x="4" y="16"/>
                  </a:lnTo>
                  <a:lnTo>
                    <a:pt x="0" y="26"/>
                  </a:lnTo>
                  <a:lnTo>
                    <a:pt x="0" y="26"/>
                  </a:lnTo>
                  <a:lnTo>
                    <a:pt x="2" y="26"/>
                  </a:lnTo>
                  <a:lnTo>
                    <a:pt x="2" y="26"/>
                  </a:lnTo>
                  <a:lnTo>
                    <a:pt x="20" y="40"/>
                  </a:lnTo>
                  <a:lnTo>
                    <a:pt x="20" y="40"/>
                  </a:lnTo>
                  <a:lnTo>
                    <a:pt x="12" y="0"/>
                  </a:lnTo>
                  <a:lnTo>
                    <a:pt x="12" y="0"/>
                  </a:lnTo>
                  <a:lnTo>
                    <a:pt x="8" y="8"/>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3" name="Freeform 104"/>
            <p:cNvSpPr/>
            <p:nvPr/>
          </p:nvSpPr>
          <p:spPr bwMode="auto">
            <a:xfrm>
              <a:off x="3414713" y="1423988"/>
              <a:ext cx="47625" cy="60325"/>
            </a:xfrm>
            <a:custGeom>
              <a:avLst/>
              <a:gdLst/>
              <a:ahLst/>
              <a:cxnLst>
                <a:cxn ang="0">
                  <a:pos x="0" y="16"/>
                </a:cxn>
                <a:cxn ang="0">
                  <a:pos x="0" y="16"/>
                </a:cxn>
                <a:cxn ang="0">
                  <a:pos x="10" y="22"/>
                </a:cxn>
                <a:cxn ang="0">
                  <a:pos x="10" y="22"/>
                </a:cxn>
                <a:cxn ang="0">
                  <a:pos x="24" y="32"/>
                </a:cxn>
                <a:cxn ang="0">
                  <a:pos x="24" y="32"/>
                </a:cxn>
                <a:cxn ang="0">
                  <a:pos x="26" y="36"/>
                </a:cxn>
                <a:cxn ang="0">
                  <a:pos x="30" y="38"/>
                </a:cxn>
                <a:cxn ang="0">
                  <a:pos x="30" y="38"/>
                </a:cxn>
                <a:cxn ang="0">
                  <a:pos x="28" y="26"/>
                </a:cxn>
                <a:cxn ang="0">
                  <a:pos x="28" y="26"/>
                </a:cxn>
                <a:cxn ang="0">
                  <a:pos x="28" y="20"/>
                </a:cxn>
                <a:cxn ang="0">
                  <a:pos x="26" y="16"/>
                </a:cxn>
                <a:cxn ang="0">
                  <a:pos x="26" y="16"/>
                </a:cxn>
                <a:cxn ang="0">
                  <a:pos x="4" y="0"/>
                </a:cxn>
                <a:cxn ang="0">
                  <a:pos x="4" y="0"/>
                </a:cxn>
                <a:cxn ang="0">
                  <a:pos x="2" y="8"/>
                </a:cxn>
                <a:cxn ang="0">
                  <a:pos x="0" y="12"/>
                </a:cxn>
                <a:cxn ang="0">
                  <a:pos x="0" y="16"/>
                </a:cxn>
                <a:cxn ang="0">
                  <a:pos x="0" y="16"/>
                </a:cxn>
              </a:cxnLst>
              <a:rect l="0" t="0" r="r" b="b"/>
              <a:pathLst>
                <a:path w="30" h="38">
                  <a:moveTo>
                    <a:pt x="0" y="16"/>
                  </a:moveTo>
                  <a:lnTo>
                    <a:pt x="0" y="16"/>
                  </a:lnTo>
                  <a:lnTo>
                    <a:pt x="10" y="22"/>
                  </a:lnTo>
                  <a:lnTo>
                    <a:pt x="10" y="22"/>
                  </a:lnTo>
                  <a:lnTo>
                    <a:pt x="24" y="32"/>
                  </a:lnTo>
                  <a:lnTo>
                    <a:pt x="24" y="32"/>
                  </a:lnTo>
                  <a:lnTo>
                    <a:pt x="26" y="36"/>
                  </a:lnTo>
                  <a:lnTo>
                    <a:pt x="30" y="38"/>
                  </a:lnTo>
                  <a:lnTo>
                    <a:pt x="30" y="38"/>
                  </a:lnTo>
                  <a:lnTo>
                    <a:pt x="28" y="26"/>
                  </a:lnTo>
                  <a:lnTo>
                    <a:pt x="28" y="26"/>
                  </a:lnTo>
                  <a:lnTo>
                    <a:pt x="28" y="20"/>
                  </a:lnTo>
                  <a:lnTo>
                    <a:pt x="26" y="16"/>
                  </a:lnTo>
                  <a:lnTo>
                    <a:pt x="26" y="16"/>
                  </a:lnTo>
                  <a:lnTo>
                    <a:pt x="4" y="0"/>
                  </a:lnTo>
                  <a:lnTo>
                    <a:pt x="4" y="0"/>
                  </a:lnTo>
                  <a:lnTo>
                    <a:pt x="2" y="8"/>
                  </a:lnTo>
                  <a:lnTo>
                    <a:pt x="0" y="12"/>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4" name="Freeform 105"/>
            <p:cNvSpPr/>
            <p:nvPr/>
          </p:nvSpPr>
          <p:spPr bwMode="auto">
            <a:xfrm>
              <a:off x="3411538" y="1458913"/>
              <a:ext cx="57150" cy="66675"/>
            </a:xfrm>
            <a:custGeom>
              <a:avLst/>
              <a:gdLst/>
              <a:ahLst/>
              <a:cxnLst>
                <a:cxn ang="0">
                  <a:pos x="2" y="16"/>
                </a:cxn>
                <a:cxn ang="0">
                  <a:pos x="2" y="16"/>
                </a:cxn>
                <a:cxn ang="0">
                  <a:pos x="14" y="26"/>
                </a:cxn>
                <a:cxn ang="0">
                  <a:pos x="14" y="26"/>
                </a:cxn>
                <a:cxn ang="0">
                  <a:pos x="36" y="42"/>
                </a:cxn>
                <a:cxn ang="0">
                  <a:pos x="36" y="42"/>
                </a:cxn>
                <a:cxn ang="0">
                  <a:pos x="34" y="26"/>
                </a:cxn>
                <a:cxn ang="0">
                  <a:pos x="34" y="26"/>
                </a:cxn>
                <a:cxn ang="0">
                  <a:pos x="32" y="22"/>
                </a:cxn>
                <a:cxn ang="0">
                  <a:pos x="28" y="18"/>
                </a:cxn>
                <a:cxn ang="0">
                  <a:pos x="28" y="18"/>
                </a:cxn>
                <a:cxn ang="0">
                  <a:pos x="0" y="0"/>
                </a:cxn>
                <a:cxn ang="0">
                  <a:pos x="0" y="0"/>
                </a:cxn>
                <a:cxn ang="0">
                  <a:pos x="0" y="8"/>
                </a:cxn>
                <a:cxn ang="0">
                  <a:pos x="0" y="14"/>
                </a:cxn>
                <a:cxn ang="0">
                  <a:pos x="2" y="16"/>
                </a:cxn>
                <a:cxn ang="0">
                  <a:pos x="2" y="16"/>
                </a:cxn>
              </a:cxnLst>
              <a:rect l="0" t="0" r="r" b="b"/>
              <a:pathLst>
                <a:path w="36" h="42">
                  <a:moveTo>
                    <a:pt x="2" y="16"/>
                  </a:moveTo>
                  <a:lnTo>
                    <a:pt x="2" y="16"/>
                  </a:lnTo>
                  <a:lnTo>
                    <a:pt x="14" y="26"/>
                  </a:lnTo>
                  <a:lnTo>
                    <a:pt x="14" y="26"/>
                  </a:lnTo>
                  <a:lnTo>
                    <a:pt x="36" y="42"/>
                  </a:lnTo>
                  <a:lnTo>
                    <a:pt x="36" y="42"/>
                  </a:lnTo>
                  <a:lnTo>
                    <a:pt x="34" y="26"/>
                  </a:lnTo>
                  <a:lnTo>
                    <a:pt x="34" y="26"/>
                  </a:lnTo>
                  <a:lnTo>
                    <a:pt x="32" y="22"/>
                  </a:lnTo>
                  <a:lnTo>
                    <a:pt x="28" y="18"/>
                  </a:lnTo>
                  <a:lnTo>
                    <a:pt x="28" y="18"/>
                  </a:lnTo>
                  <a:lnTo>
                    <a:pt x="0" y="0"/>
                  </a:lnTo>
                  <a:lnTo>
                    <a:pt x="0" y="0"/>
                  </a:lnTo>
                  <a:lnTo>
                    <a:pt x="0" y="8"/>
                  </a:lnTo>
                  <a:lnTo>
                    <a:pt x="0" y="14"/>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5" name="Freeform 106"/>
            <p:cNvSpPr/>
            <p:nvPr/>
          </p:nvSpPr>
          <p:spPr bwMode="auto">
            <a:xfrm>
              <a:off x="3411538" y="1493838"/>
              <a:ext cx="63500" cy="66675"/>
            </a:xfrm>
            <a:custGeom>
              <a:avLst/>
              <a:gdLst/>
              <a:ahLst/>
              <a:cxnLst>
                <a:cxn ang="0">
                  <a:pos x="30" y="20"/>
                </a:cxn>
                <a:cxn ang="0">
                  <a:pos x="30" y="20"/>
                </a:cxn>
                <a:cxn ang="0">
                  <a:pos x="0" y="0"/>
                </a:cxn>
                <a:cxn ang="0">
                  <a:pos x="0" y="0"/>
                </a:cxn>
                <a:cxn ang="0">
                  <a:pos x="6" y="16"/>
                </a:cxn>
                <a:cxn ang="0">
                  <a:pos x="14" y="28"/>
                </a:cxn>
                <a:cxn ang="0">
                  <a:pos x="20" y="34"/>
                </a:cxn>
                <a:cxn ang="0">
                  <a:pos x="26" y="38"/>
                </a:cxn>
                <a:cxn ang="0">
                  <a:pos x="34" y="40"/>
                </a:cxn>
                <a:cxn ang="0">
                  <a:pos x="40" y="42"/>
                </a:cxn>
                <a:cxn ang="0">
                  <a:pos x="40" y="42"/>
                </a:cxn>
                <a:cxn ang="0">
                  <a:pos x="38" y="26"/>
                </a:cxn>
                <a:cxn ang="0">
                  <a:pos x="38" y="26"/>
                </a:cxn>
                <a:cxn ang="0">
                  <a:pos x="34" y="24"/>
                </a:cxn>
                <a:cxn ang="0">
                  <a:pos x="30" y="20"/>
                </a:cxn>
                <a:cxn ang="0">
                  <a:pos x="30" y="20"/>
                </a:cxn>
              </a:cxnLst>
              <a:rect l="0" t="0" r="r" b="b"/>
              <a:pathLst>
                <a:path w="40" h="42">
                  <a:moveTo>
                    <a:pt x="30" y="20"/>
                  </a:moveTo>
                  <a:lnTo>
                    <a:pt x="30" y="20"/>
                  </a:lnTo>
                  <a:lnTo>
                    <a:pt x="0" y="0"/>
                  </a:lnTo>
                  <a:lnTo>
                    <a:pt x="0" y="0"/>
                  </a:lnTo>
                  <a:lnTo>
                    <a:pt x="6" y="16"/>
                  </a:lnTo>
                  <a:lnTo>
                    <a:pt x="14" y="28"/>
                  </a:lnTo>
                  <a:lnTo>
                    <a:pt x="20" y="34"/>
                  </a:lnTo>
                  <a:lnTo>
                    <a:pt x="26" y="38"/>
                  </a:lnTo>
                  <a:lnTo>
                    <a:pt x="34" y="40"/>
                  </a:lnTo>
                  <a:lnTo>
                    <a:pt x="40" y="42"/>
                  </a:lnTo>
                  <a:lnTo>
                    <a:pt x="40" y="42"/>
                  </a:lnTo>
                  <a:lnTo>
                    <a:pt x="38" y="26"/>
                  </a:lnTo>
                  <a:lnTo>
                    <a:pt x="38" y="26"/>
                  </a:lnTo>
                  <a:lnTo>
                    <a:pt x="34" y="24"/>
                  </a:lnTo>
                  <a:lnTo>
                    <a:pt x="30" y="20"/>
                  </a:lnTo>
                  <a:lnTo>
                    <a:pt x="3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6" name="Freeform 107"/>
            <p:cNvSpPr/>
            <p:nvPr/>
          </p:nvSpPr>
          <p:spPr bwMode="auto">
            <a:xfrm>
              <a:off x="3595688" y="1408113"/>
              <a:ext cx="38100" cy="69850"/>
            </a:xfrm>
            <a:custGeom>
              <a:avLst/>
              <a:gdLst/>
              <a:ahLst/>
              <a:cxnLst>
                <a:cxn ang="0">
                  <a:pos x="16" y="12"/>
                </a:cxn>
                <a:cxn ang="0">
                  <a:pos x="16" y="12"/>
                </a:cxn>
                <a:cxn ang="0">
                  <a:pos x="8" y="6"/>
                </a:cxn>
                <a:cxn ang="0">
                  <a:pos x="0" y="0"/>
                </a:cxn>
                <a:cxn ang="0">
                  <a:pos x="0" y="0"/>
                </a:cxn>
                <a:cxn ang="0">
                  <a:pos x="10" y="44"/>
                </a:cxn>
                <a:cxn ang="0">
                  <a:pos x="10" y="44"/>
                </a:cxn>
                <a:cxn ang="0">
                  <a:pos x="22" y="22"/>
                </a:cxn>
                <a:cxn ang="0">
                  <a:pos x="22" y="22"/>
                </a:cxn>
                <a:cxn ang="0">
                  <a:pos x="24" y="20"/>
                </a:cxn>
                <a:cxn ang="0">
                  <a:pos x="24" y="20"/>
                </a:cxn>
                <a:cxn ang="0">
                  <a:pos x="16" y="12"/>
                </a:cxn>
                <a:cxn ang="0">
                  <a:pos x="16" y="12"/>
                </a:cxn>
              </a:cxnLst>
              <a:rect l="0" t="0" r="r" b="b"/>
              <a:pathLst>
                <a:path w="24" h="44">
                  <a:moveTo>
                    <a:pt x="16" y="12"/>
                  </a:moveTo>
                  <a:lnTo>
                    <a:pt x="16" y="12"/>
                  </a:lnTo>
                  <a:lnTo>
                    <a:pt x="8" y="6"/>
                  </a:lnTo>
                  <a:lnTo>
                    <a:pt x="0" y="0"/>
                  </a:lnTo>
                  <a:lnTo>
                    <a:pt x="0" y="0"/>
                  </a:lnTo>
                  <a:lnTo>
                    <a:pt x="10" y="44"/>
                  </a:lnTo>
                  <a:lnTo>
                    <a:pt x="10" y="44"/>
                  </a:lnTo>
                  <a:lnTo>
                    <a:pt x="22" y="22"/>
                  </a:lnTo>
                  <a:lnTo>
                    <a:pt x="22" y="22"/>
                  </a:lnTo>
                  <a:lnTo>
                    <a:pt x="24" y="20"/>
                  </a:lnTo>
                  <a:lnTo>
                    <a:pt x="24" y="20"/>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7" name="Freeform 108"/>
            <p:cNvSpPr/>
            <p:nvPr/>
          </p:nvSpPr>
          <p:spPr bwMode="auto">
            <a:xfrm>
              <a:off x="3614738" y="1446213"/>
              <a:ext cx="41275" cy="79375"/>
            </a:xfrm>
            <a:custGeom>
              <a:avLst/>
              <a:gdLst/>
              <a:ahLst/>
              <a:cxnLst>
                <a:cxn ang="0">
                  <a:pos x="16" y="0"/>
                </a:cxn>
                <a:cxn ang="0">
                  <a:pos x="16" y="0"/>
                </a:cxn>
                <a:cxn ang="0">
                  <a:pos x="0" y="26"/>
                </a:cxn>
                <a:cxn ang="0">
                  <a:pos x="0" y="26"/>
                </a:cxn>
                <a:cxn ang="0">
                  <a:pos x="0" y="32"/>
                </a:cxn>
                <a:cxn ang="0">
                  <a:pos x="2" y="36"/>
                </a:cxn>
                <a:cxn ang="0">
                  <a:pos x="2" y="36"/>
                </a:cxn>
                <a:cxn ang="0">
                  <a:pos x="4" y="50"/>
                </a:cxn>
                <a:cxn ang="0">
                  <a:pos x="4" y="50"/>
                </a:cxn>
                <a:cxn ang="0">
                  <a:pos x="8" y="46"/>
                </a:cxn>
                <a:cxn ang="0">
                  <a:pos x="10" y="42"/>
                </a:cxn>
                <a:cxn ang="0">
                  <a:pos x="10" y="42"/>
                </a:cxn>
                <a:cxn ang="0">
                  <a:pos x="20" y="26"/>
                </a:cxn>
                <a:cxn ang="0">
                  <a:pos x="20" y="26"/>
                </a:cxn>
                <a:cxn ang="0">
                  <a:pos x="26" y="16"/>
                </a:cxn>
                <a:cxn ang="0">
                  <a:pos x="26" y="16"/>
                </a:cxn>
                <a:cxn ang="0">
                  <a:pos x="26" y="12"/>
                </a:cxn>
                <a:cxn ang="0">
                  <a:pos x="22" y="8"/>
                </a:cxn>
                <a:cxn ang="0">
                  <a:pos x="16" y="0"/>
                </a:cxn>
                <a:cxn ang="0">
                  <a:pos x="16" y="0"/>
                </a:cxn>
              </a:cxnLst>
              <a:rect l="0" t="0" r="r" b="b"/>
              <a:pathLst>
                <a:path w="26" h="50">
                  <a:moveTo>
                    <a:pt x="16" y="0"/>
                  </a:moveTo>
                  <a:lnTo>
                    <a:pt x="16" y="0"/>
                  </a:lnTo>
                  <a:lnTo>
                    <a:pt x="0" y="26"/>
                  </a:lnTo>
                  <a:lnTo>
                    <a:pt x="0" y="26"/>
                  </a:lnTo>
                  <a:lnTo>
                    <a:pt x="0" y="32"/>
                  </a:lnTo>
                  <a:lnTo>
                    <a:pt x="2" y="36"/>
                  </a:lnTo>
                  <a:lnTo>
                    <a:pt x="2" y="36"/>
                  </a:lnTo>
                  <a:lnTo>
                    <a:pt x="4" y="50"/>
                  </a:lnTo>
                  <a:lnTo>
                    <a:pt x="4" y="50"/>
                  </a:lnTo>
                  <a:lnTo>
                    <a:pt x="8" y="46"/>
                  </a:lnTo>
                  <a:lnTo>
                    <a:pt x="10" y="42"/>
                  </a:lnTo>
                  <a:lnTo>
                    <a:pt x="10" y="42"/>
                  </a:lnTo>
                  <a:lnTo>
                    <a:pt x="20" y="26"/>
                  </a:lnTo>
                  <a:lnTo>
                    <a:pt x="20" y="26"/>
                  </a:lnTo>
                  <a:lnTo>
                    <a:pt x="26" y="16"/>
                  </a:lnTo>
                  <a:lnTo>
                    <a:pt x="26" y="16"/>
                  </a:lnTo>
                  <a:lnTo>
                    <a:pt x="26" y="12"/>
                  </a:lnTo>
                  <a:lnTo>
                    <a:pt x="22" y="8"/>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8" name="Freeform 109"/>
            <p:cNvSpPr/>
            <p:nvPr/>
          </p:nvSpPr>
          <p:spPr bwMode="auto">
            <a:xfrm>
              <a:off x="3627438" y="1477963"/>
              <a:ext cx="47625" cy="95250"/>
            </a:xfrm>
            <a:custGeom>
              <a:avLst/>
              <a:gdLst/>
              <a:ahLst/>
              <a:cxnLst>
                <a:cxn ang="0">
                  <a:pos x="2" y="32"/>
                </a:cxn>
                <a:cxn ang="0">
                  <a:pos x="2" y="32"/>
                </a:cxn>
                <a:cxn ang="0">
                  <a:pos x="0" y="36"/>
                </a:cxn>
                <a:cxn ang="0">
                  <a:pos x="0" y="42"/>
                </a:cxn>
                <a:cxn ang="0">
                  <a:pos x="0" y="42"/>
                </a:cxn>
                <a:cxn ang="0">
                  <a:pos x="4" y="60"/>
                </a:cxn>
                <a:cxn ang="0">
                  <a:pos x="4" y="60"/>
                </a:cxn>
                <a:cxn ang="0">
                  <a:pos x="20" y="32"/>
                </a:cxn>
                <a:cxn ang="0">
                  <a:pos x="20" y="32"/>
                </a:cxn>
                <a:cxn ang="0">
                  <a:pos x="30" y="18"/>
                </a:cxn>
                <a:cxn ang="0">
                  <a:pos x="30" y="18"/>
                </a:cxn>
                <a:cxn ang="0">
                  <a:pos x="30" y="14"/>
                </a:cxn>
                <a:cxn ang="0">
                  <a:pos x="28" y="10"/>
                </a:cxn>
                <a:cxn ang="0">
                  <a:pos x="22" y="0"/>
                </a:cxn>
                <a:cxn ang="0">
                  <a:pos x="22" y="0"/>
                </a:cxn>
                <a:cxn ang="0">
                  <a:pos x="2" y="32"/>
                </a:cxn>
                <a:cxn ang="0">
                  <a:pos x="2" y="32"/>
                </a:cxn>
              </a:cxnLst>
              <a:rect l="0" t="0" r="r" b="b"/>
              <a:pathLst>
                <a:path w="30" h="60">
                  <a:moveTo>
                    <a:pt x="2" y="32"/>
                  </a:moveTo>
                  <a:lnTo>
                    <a:pt x="2" y="32"/>
                  </a:lnTo>
                  <a:lnTo>
                    <a:pt x="0" y="36"/>
                  </a:lnTo>
                  <a:lnTo>
                    <a:pt x="0" y="42"/>
                  </a:lnTo>
                  <a:lnTo>
                    <a:pt x="0" y="42"/>
                  </a:lnTo>
                  <a:lnTo>
                    <a:pt x="4" y="60"/>
                  </a:lnTo>
                  <a:lnTo>
                    <a:pt x="4" y="60"/>
                  </a:lnTo>
                  <a:lnTo>
                    <a:pt x="20" y="32"/>
                  </a:lnTo>
                  <a:lnTo>
                    <a:pt x="20" y="32"/>
                  </a:lnTo>
                  <a:lnTo>
                    <a:pt x="30" y="18"/>
                  </a:lnTo>
                  <a:lnTo>
                    <a:pt x="30" y="18"/>
                  </a:lnTo>
                  <a:lnTo>
                    <a:pt x="30" y="14"/>
                  </a:lnTo>
                  <a:lnTo>
                    <a:pt x="28" y="10"/>
                  </a:lnTo>
                  <a:lnTo>
                    <a:pt x="22" y="0"/>
                  </a:lnTo>
                  <a:lnTo>
                    <a:pt x="22" y="0"/>
                  </a:lnTo>
                  <a:lnTo>
                    <a:pt x="2" y="32"/>
                  </a:lnTo>
                  <a:lnTo>
                    <a:pt x="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9" name="Freeform 110"/>
            <p:cNvSpPr/>
            <p:nvPr/>
          </p:nvSpPr>
          <p:spPr bwMode="auto">
            <a:xfrm>
              <a:off x="3636963" y="1516063"/>
              <a:ext cx="44450" cy="95250"/>
            </a:xfrm>
            <a:custGeom>
              <a:avLst/>
              <a:gdLst/>
              <a:ahLst/>
              <a:cxnLst>
                <a:cxn ang="0">
                  <a:pos x="0" y="44"/>
                </a:cxn>
                <a:cxn ang="0">
                  <a:pos x="0" y="44"/>
                </a:cxn>
                <a:cxn ang="0">
                  <a:pos x="4" y="60"/>
                </a:cxn>
                <a:cxn ang="0">
                  <a:pos x="4" y="60"/>
                </a:cxn>
                <a:cxn ang="0">
                  <a:pos x="10" y="56"/>
                </a:cxn>
                <a:cxn ang="0">
                  <a:pos x="16" y="50"/>
                </a:cxn>
                <a:cxn ang="0">
                  <a:pos x="20" y="42"/>
                </a:cxn>
                <a:cxn ang="0">
                  <a:pos x="24" y="34"/>
                </a:cxn>
                <a:cxn ang="0">
                  <a:pos x="26" y="26"/>
                </a:cxn>
                <a:cxn ang="0">
                  <a:pos x="28" y="18"/>
                </a:cxn>
                <a:cxn ang="0">
                  <a:pos x="26" y="0"/>
                </a:cxn>
                <a:cxn ang="0">
                  <a:pos x="26" y="0"/>
                </a:cxn>
                <a:cxn ang="0">
                  <a:pos x="6" y="32"/>
                </a:cxn>
                <a:cxn ang="0">
                  <a:pos x="6" y="32"/>
                </a:cxn>
                <a:cxn ang="0">
                  <a:pos x="2" y="38"/>
                </a:cxn>
                <a:cxn ang="0">
                  <a:pos x="0" y="44"/>
                </a:cxn>
                <a:cxn ang="0">
                  <a:pos x="0" y="44"/>
                </a:cxn>
              </a:cxnLst>
              <a:rect l="0" t="0" r="r" b="b"/>
              <a:pathLst>
                <a:path w="28" h="60">
                  <a:moveTo>
                    <a:pt x="0" y="44"/>
                  </a:moveTo>
                  <a:lnTo>
                    <a:pt x="0" y="44"/>
                  </a:lnTo>
                  <a:lnTo>
                    <a:pt x="4" y="60"/>
                  </a:lnTo>
                  <a:lnTo>
                    <a:pt x="4" y="60"/>
                  </a:lnTo>
                  <a:lnTo>
                    <a:pt x="10" y="56"/>
                  </a:lnTo>
                  <a:lnTo>
                    <a:pt x="16" y="50"/>
                  </a:lnTo>
                  <a:lnTo>
                    <a:pt x="20" y="42"/>
                  </a:lnTo>
                  <a:lnTo>
                    <a:pt x="24" y="34"/>
                  </a:lnTo>
                  <a:lnTo>
                    <a:pt x="26" y="26"/>
                  </a:lnTo>
                  <a:lnTo>
                    <a:pt x="28" y="18"/>
                  </a:lnTo>
                  <a:lnTo>
                    <a:pt x="26" y="0"/>
                  </a:lnTo>
                  <a:lnTo>
                    <a:pt x="26" y="0"/>
                  </a:lnTo>
                  <a:lnTo>
                    <a:pt x="6" y="32"/>
                  </a:lnTo>
                  <a:lnTo>
                    <a:pt x="6" y="32"/>
                  </a:lnTo>
                  <a:lnTo>
                    <a:pt x="2" y="38"/>
                  </a:lnTo>
                  <a:lnTo>
                    <a:pt x="0" y="44"/>
                  </a:lnTo>
                  <a:lnTo>
                    <a:pt x="0" y="4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0" name="Freeform 111"/>
            <p:cNvSpPr/>
            <p:nvPr/>
          </p:nvSpPr>
          <p:spPr bwMode="auto">
            <a:xfrm>
              <a:off x="3567113" y="1408113"/>
              <a:ext cx="34925" cy="69850"/>
            </a:xfrm>
            <a:custGeom>
              <a:avLst/>
              <a:gdLst/>
              <a:ahLst/>
              <a:cxnLst>
                <a:cxn ang="0">
                  <a:pos x="4" y="18"/>
                </a:cxn>
                <a:cxn ang="0">
                  <a:pos x="4" y="18"/>
                </a:cxn>
                <a:cxn ang="0">
                  <a:pos x="0" y="28"/>
                </a:cxn>
                <a:cxn ang="0">
                  <a:pos x="0" y="28"/>
                </a:cxn>
                <a:cxn ang="0">
                  <a:pos x="2" y="30"/>
                </a:cxn>
                <a:cxn ang="0">
                  <a:pos x="2" y="30"/>
                </a:cxn>
                <a:cxn ang="0">
                  <a:pos x="22" y="44"/>
                </a:cxn>
                <a:cxn ang="0">
                  <a:pos x="22" y="44"/>
                </a:cxn>
                <a:cxn ang="0">
                  <a:pos x="12" y="0"/>
                </a:cxn>
                <a:cxn ang="0">
                  <a:pos x="12" y="0"/>
                </a:cxn>
                <a:cxn ang="0">
                  <a:pos x="10" y="10"/>
                </a:cxn>
                <a:cxn ang="0">
                  <a:pos x="4" y="18"/>
                </a:cxn>
                <a:cxn ang="0">
                  <a:pos x="4" y="18"/>
                </a:cxn>
              </a:cxnLst>
              <a:rect l="0" t="0" r="r" b="b"/>
              <a:pathLst>
                <a:path w="22" h="44">
                  <a:moveTo>
                    <a:pt x="4" y="18"/>
                  </a:moveTo>
                  <a:lnTo>
                    <a:pt x="4" y="18"/>
                  </a:lnTo>
                  <a:lnTo>
                    <a:pt x="0" y="28"/>
                  </a:lnTo>
                  <a:lnTo>
                    <a:pt x="0" y="28"/>
                  </a:lnTo>
                  <a:lnTo>
                    <a:pt x="2" y="30"/>
                  </a:lnTo>
                  <a:lnTo>
                    <a:pt x="2" y="30"/>
                  </a:lnTo>
                  <a:lnTo>
                    <a:pt x="22" y="44"/>
                  </a:lnTo>
                  <a:lnTo>
                    <a:pt x="22" y="44"/>
                  </a:lnTo>
                  <a:lnTo>
                    <a:pt x="12" y="0"/>
                  </a:lnTo>
                  <a:lnTo>
                    <a:pt x="12" y="0"/>
                  </a:lnTo>
                  <a:lnTo>
                    <a:pt x="10" y="10"/>
                  </a:lnTo>
                  <a:lnTo>
                    <a:pt x="4" y="18"/>
                  </a:lnTo>
                  <a:lnTo>
                    <a:pt x="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1" name="Freeform 112"/>
            <p:cNvSpPr/>
            <p:nvPr/>
          </p:nvSpPr>
          <p:spPr bwMode="auto">
            <a:xfrm>
              <a:off x="3554413" y="1462088"/>
              <a:ext cx="53975" cy="66675"/>
            </a:xfrm>
            <a:custGeom>
              <a:avLst/>
              <a:gdLst/>
              <a:ahLst/>
              <a:cxnLst>
                <a:cxn ang="0">
                  <a:pos x="0" y="18"/>
                </a:cxn>
                <a:cxn ang="0">
                  <a:pos x="0" y="18"/>
                </a:cxn>
                <a:cxn ang="0">
                  <a:pos x="12" y="26"/>
                </a:cxn>
                <a:cxn ang="0">
                  <a:pos x="12" y="26"/>
                </a:cxn>
                <a:cxn ang="0">
                  <a:pos x="26" y="36"/>
                </a:cxn>
                <a:cxn ang="0">
                  <a:pos x="26" y="36"/>
                </a:cxn>
                <a:cxn ang="0">
                  <a:pos x="30" y="40"/>
                </a:cxn>
                <a:cxn ang="0">
                  <a:pos x="34" y="42"/>
                </a:cxn>
                <a:cxn ang="0">
                  <a:pos x="34" y="42"/>
                </a:cxn>
                <a:cxn ang="0">
                  <a:pos x="32" y="28"/>
                </a:cxn>
                <a:cxn ang="0">
                  <a:pos x="32" y="28"/>
                </a:cxn>
                <a:cxn ang="0">
                  <a:pos x="32" y="22"/>
                </a:cxn>
                <a:cxn ang="0">
                  <a:pos x="30" y="18"/>
                </a:cxn>
                <a:cxn ang="0">
                  <a:pos x="30" y="18"/>
                </a:cxn>
                <a:cxn ang="0">
                  <a:pos x="6" y="0"/>
                </a:cxn>
                <a:cxn ang="0">
                  <a:pos x="6" y="0"/>
                </a:cxn>
                <a:cxn ang="0">
                  <a:pos x="2" y="10"/>
                </a:cxn>
                <a:cxn ang="0">
                  <a:pos x="0" y="14"/>
                </a:cxn>
                <a:cxn ang="0">
                  <a:pos x="0" y="18"/>
                </a:cxn>
                <a:cxn ang="0">
                  <a:pos x="0" y="18"/>
                </a:cxn>
              </a:cxnLst>
              <a:rect l="0" t="0" r="r" b="b"/>
              <a:pathLst>
                <a:path w="34" h="42">
                  <a:moveTo>
                    <a:pt x="0" y="18"/>
                  </a:moveTo>
                  <a:lnTo>
                    <a:pt x="0" y="18"/>
                  </a:lnTo>
                  <a:lnTo>
                    <a:pt x="12" y="26"/>
                  </a:lnTo>
                  <a:lnTo>
                    <a:pt x="12" y="26"/>
                  </a:lnTo>
                  <a:lnTo>
                    <a:pt x="26" y="36"/>
                  </a:lnTo>
                  <a:lnTo>
                    <a:pt x="26" y="36"/>
                  </a:lnTo>
                  <a:lnTo>
                    <a:pt x="30" y="40"/>
                  </a:lnTo>
                  <a:lnTo>
                    <a:pt x="34" y="42"/>
                  </a:lnTo>
                  <a:lnTo>
                    <a:pt x="34" y="42"/>
                  </a:lnTo>
                  <a:lnTo>
                    <a:pt x="32" y="28"/>
                  </a:lnTo>
                  <a:lnTo>
                    <a:pt x="32" y="28"/>
                  </a:lnTo>
                  <a:lnTo>
                    <a:pt x="32" y="22"/>
                  </a:lnTo>
                  <a:lnTo>
                    <a:pt x="30" y="18"/>
                  </a:lnTo>
                  <a:lnTo>
                    <a:pt x="30" y="18"/>
                  </a:lnTo>
                  <a:lnTo>
                    <a:pt x="6" y="0"/>
                  </a:lnTo>
                  <a:lnTo>
                    <a:pt x="6" y="0"/>
                  </a:lnTo>
                  <a:lnTo>
                    <a:pt x="2" y="10"/>
                  </a:lnTo>
                  <a:lnTo>
                    <a:pt x="0" y="14"/>
                  </a:lnTo>
                  <a:lnTo>
                    <a:pt x="0" y="18"/>
                  </a:lnTo>
                  <a:lnTo>
                    <a:pt x="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2" name="Freeform 113"/>
            <p:cNvSpPr/>
            <p:nvPr/>
          </p:nvSpPr>
          <p:spPr bwMode="auto">
            <a:xfrm>
              <a:off x="3551238" y="1500188"/>
              <a:ext cx="66675" cy="76200"/>
            </a:xfrm>
            <a:custGeom>
              <a:avLst/>
              <a:gdLst/>
              <a:ahLst/>
              <a:cxnLst>
                <a:cxn ang="0">
                  <a:pos x="2" y="20"/>
                </a:cxn>
                <a:cxn ang="0">
                  <a:pos x="2" y="20"/>
                </a:cxn>
                <a:cxn ang="0">
                  <a:pos x="16" y="30"/>
                </a:cxn>
                <a:cxn ang="0">
                  <a:pos x="16" y="30"/>
                </a:cxn>
                <a:cxn ang="0">
                  <a:pos x="42" y="48"/>
                </a:cxn>
                <a:cxn ang="0">
                  <a:pos x="42" y="48"/>
                </a:cxn>
                <a:cxn ang="0">
                  <a:pos x="38" y="30"/>
                </a:cxn>
                <a:cxn ang="0">
                  <a:pos x="38" y="30"/>
                </a:cxn>
                <a:cxn ang="0">
                  <a:pos x="36" y="24"/>
                </a:cxn>
                <a:cxn ang="0">
                  <a:pos x="32" y="22"/>
                </a:cxn>
                <a:cxn ang="0">
                  <a:pos x="32" y="22"/>
                </a:cxn>
                <a:cxn ang="0">
                  <a:pos x="0" y="0"/>
                </a:cxn>
                <a:cxn ang="0">
                  <a:pos x="0" y="0"/>
                </a:cxn>
                <a:cxn ang="0">
                  <a:pos x="0" y="10"/>
                </a:cxn>
                <a:cxn ang="0">
                  <a:pos x="0" y="16"/>
                </a:cxn>
                <a:cxn ang="0">
                  <a:pos x="2" y="20"/>
                </a:cxn>
                <a:cxn ang="0">
                  <a:pos x="2" y="20"/>
                </a:cxn>
              </a:cxnLst>
              <a:rect l="0" t="0" r="r" b="b"/>
              <a:pathLst>
                <a:path w="42" h="48">
                  <a:moveTo>
                    <a:pt x="2" y="20"/>
                  </a:moveTo>
                  <a:lnTo>
                    <a:pt x="2" y="20"/>
                  </a:lnTo>
                  <a:lnTo>
                    <a:pt x="16" y="30"/>
                  </a:lnTo>
                  <a:lnTo>
                    <a:pt x="16" y="30"/>
                  </a:lnTo>
                  <a:lnTo>
                    <a:pt x="42" y="48"/>
                  </a:lnTo>
                  <a:lnTo>
                    <a:pt x="42" y="48"/>
                  </a:lnTo>
                  <a:lnTo>
                    <a:pt x="38" y="30"/>
                  </a:lnTo>
                  <a:lnTo>
                    <a:pt x="38" y="30"/>
                  </a:lnTo>
                  <a:lnTo>
                    <a:pt x="36" y="24"/>
                  </a:lnTo>
                  <a:lnTo>
                    <a:pt x="32" y="22"/>
                  </a:lnTo>
                  <a:lnTo>
                    <a:pt x="32" y="22"/>
                  </a:lnTo>
                  <a:lnTo>
                    <a:pt x="0" y="0"/>
                  </a:lnTo>
                  <a:lnTo>
                    <a:pt x="0" y="0"/>
                  </a:lnTo>
                  <a:lnTo>
                    <a:pt x="0" y="10"/>
                  </a:lnTo>
                  <a:lnTo>
                    <a:pt x="0" y="16"/>
                  </a:lnTo>
                  <a:lnTo>
                    <a:pt x="2" y="20"/>
                  </a:lnTo>
                  <a:lnTo>
                    <a:pt x="2"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3" name="Freeform 114"/>
            <p:cNvSpPr/>
            <p:nvPr/>
          </p:nvSpPr>
          <p:spPr bwMode="auto">
            <a:xfrm>
              <a:off x="3554413" y="1541463"/>
              <a:ext cx="69850" cy="73025"/>
            </a:xfrm>
            <a:custGeom>
              <a:avLst/>
              <a:gdLst/>
              <a:ahLst/>
              <a:cxnLst>
                <a:cxn ang="0">
                  <a:pos x="30" y="22"/>
                </a:cxn>
                <a:cxn ang="0">
                  <a:pos x="30" y="22"/>
                </a:cxn>
                <a:cxn ang="0">
                  <a:pos x="0" y="0"/>
                </a:cxn>
                <a:cxn ang="0">
                  <a:pos x="0" y="0"/>
                </a:cxn>
                <a:cxn ang="0">
                  <a:pos x="4" y="16"/>
                </a:cxn>
                <a:cxn ang="0">
                  <a:pos x="10" y="24"/>
                </a:cxn>
                <a:cxn ang="0">
                  <a:pos x="14" y="30"/>
                </a:cxn>
                <a:cxn ang="0">
                  <a:pos x="20" y="36"/>
                </a:cxn>
                <a:cxn ang="0">
                  <a:pos x="28" y="42"/>
                </a:cxn>
                <a:cxn ang="0">
                  <a:pos x="36" y="44"/>
                </a:cxn>
                <a:cxn ang="0">
                  <a:pos x="44" y="46"/>
                </a:cxn>
                <a:cxn ang="0">
                  <a:pos x="44" y="46"/>
                </a:cxn>
                <a:cxn ang="0">
                  <a:pos x="40" y="30"/>
                </a:cxn>
                <a:cxn ang="0">
                  <a:pos x="40" y="30"/>
                </a:cxn>
                <a:cxn ang="0">
                  <a:pos x="36" y="26"/>
                </a:cxn>
                <a:cxn ang="0">
                  <a:pos x="30" y="22"/>
                </a:cxn>
                <a:cxn ang="0">
                  <a:pos x="30" y="22"/>
                </a:cxn>
              </a:cxnLst>
              <a:rect l="0" t="0" r="r" b="b"/>
              <a:pathLst>
                <a:path w="44" h="46">
                  <a:moveTo>
                    <a:pt x="30" y="22"/>
                  </a:moveTo>
                  <a:lnTo>
                    <a:pt x="30" y="22"/>
                  </a:lnTo>
                  <a:lnTo>
                    <a:pt x="0" y="0"/>
                  </a:lnTo>
                  <a:lnTo>
                    <a:pt x="0" y="0"/>
                  </a:lnTo>
                  <a:lnTo>
                    <a:pt x="4" y="16"/>
                  </a:lnTo>
                  <a:lnTo>
                    <a:pt x="10" y="24"/>
                  </a:lnTo>
                  <a:lnTo>
                    <a:pt x="14" y="30"/>
                  </a:lnTo>
                  <a:lnTo>
                    <a:pt x="20" y="36"/>
                  </a:lnTo>
                  <a:lnTo>
                    <a:pt x="28" y="42"/>
                  </a:lnTo>
                  <a:lnTo>
                    <a:pt x="36" y="44"/>
                  </a:lnTo>
                  <a:lnTo>
                    <a:pt x="44" y="46"/>
                  </a:lnTo>
                  <a:lnTo>
                    <a:pt x="44" y="46"/>
                  </a:lnTo>
                  <a:lnTo>
                    <a:pt x="40" y="30"/>
                  </a:lnTo>
                  <a:lnTo>
                    <a:pt x="40" y="30"/>
                  </a:lnTo>
                  <a:lnTo>
                    <a:pt x="36" y="26"/>
                  </a:lnTo>
                  <a:lnTo>
                    <a:pt x="30" y="22"/>
                  </a:lnTo>
                  <a:lnTo>
                    <a:pt x="3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4" name="Freeform 115"/>
            <p:cNvSpPr/>
            <p:nvPr/>
          </p:nvSpPr>
          <p:spPr bwMode="auto">
            <a:xfrm>
              <a:off x="3675063" y="884238"/>
              <a:ext cx="28575" cy="38100"/>
            </a:xfrm>
            <a:custGeom>
              <a:avLst/>
              <a:gdLst/>
              <a:ahLst/>
              <a:cxnLst>
                <a:cxn ang="0">
                  <a:pos x="16" y="10"/>
                </a:cxn>
                <a:cxn ang="0">
                  <a:pos x="16" y="10"/>
                </a:cxn>
                <a:cxn ang="0">
                  <a:pos x="18" y="10"/>
                </a:cxn>
                <a:cxn ang="0">
                  <a:pos x="18" y="10"/>
                </a:cxn>
                <a:cxn ang="0">
                  <a:pos x="12" y="6"/>
                </a:cxn>
                <a:cxn ang="0">
                  <a:pos x="12" y="6"/>
                </a:cxn>
                <a:cxn ang="0">
                  <a:pos x="6" y="2"/>
                </a:cxn>
                <a:cxn ang="0">
                  <a:pos x="0" y="0"/>
                </a:cxn>
                <a:cxn ang="0">
                  <a:pos x="0" y="0"/>
                </a:cxn>
                <a:cxn ang="0">
                  <a:pos x="12" y="24"/>
                </a:cxn>
                <a:cxn ang="0">
                  <a:pos x="12" y="24"/>
                </a:cxn>
                <a:cxn ang="0">
                  <a:pos x="16" y="10"/>
                </a:cxn>
                <a:cxn ang="0">
                  <a:pos x="16" y="10"/>
                </a:cxn>
              </a:cxnLst>
              <a:rect l="0" t="0" r="r" b="b"/>
              <a:pathLst>
                <a:path w="18" h="24">
                  <a:moveTo>
                    <a:pt x="16" y="10"/>
                  </a:moveTo>
                  <a:lnTo>
                    <a:pt x="16" y="10"/>
                  </a:lnTo>
                  <a:lnTo>
                    <a:pt x="18" y="10"/>
                  </a:lnTo>
                  <a:lnTo>
                    <a:pt x="18" y="10"/>
                  </a:lnTo>
                  <a:lnTo>
                    <a:pt x="12" y="6"/>
                  </a:lnTo>
                  <a:lnTo>
                    <a:pt x="12" y="6"/>
                  </a:lnTo>
                  <a:lnTo>
                    <a:pt x="6" y="2"/>
                  </a:lnTo>
                  <a:lnTo>
                    <a:pt x="0" y="0"/>
                  </a:lnTo>
                  <a:lnTo>
                    <a:pt x="0" y="0"/>
                  </a:lnTo>
                  <a:lnTo>
                    <a:pt x="12" y="24"/>
                  </a:lnTo>
                  <a:lnTo>
                    <a:pt x="12" y="24"/>
                  </a:lnTo>
                  <a:lnTo>
                    <a:pt x="16" y="10"/>
                  </a:lnTo>
                  <a:lnTo>
                    <a:pt x="1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5" name="Freeform 116"/>
            <p:cNvSpPr/>
            <p:nvPr/>
          </p:nvSpPr>
          <p:spPr bwMode="auto">
            <a:xfrm>
              <a:off x="3697288" y="903288"/>
              <a:ext cx="25400" cy="47625"/>
            </a:xfrm>
            <a:custGeom>
              <a:avLst/>
              <a:gdLst/>
              <a:ahLst/>
              <a:cxnLst>
                <a:cxn ang="0">
                  <a:pos x="6" y="30"/>
                </a:cxn>
                <a:cxn ang="0">
                  <a:pos x="6" y="30"/>
                </a:cxn>
                <a:cxn ang="0">
                  <a:pos x="8" y="26"/>
                </a:cxn>
                <a:cxn ang="0">
                  <a:pos x="8" y="26"/>
                </a:cxn>
                <a:cxn ang="0">
                  <a:pos x="12" y="14"/>
                </a:cxn>
                <a:cxn ang="0">
                  <a:pos x="12" y="14"/>
                </a:cxn>
                <a:cxn ang="0">
                  <a:pos x="16" y="6"/>
                </a:cxn>
                <a:cxn ang="0">
                  <a:pos x="16" y="6"/>
                </a:cxn>
                <a:cxn ang="0">
                  <a:pos x="14" y="4"/>
                </a:cxn>
                <a:cxn ang="0">
                  <a:pos x="12" y="2"/>
                </a:cxn>
                <a:cxn ang="0">
                  <a:pos x="6" y="0"/>
                </a:cxn>
                <a:cxn ang="0">
                  <a:pos x="6" y="0"/>
                </a:cxn>
                <a:cxn ang="0">
                  <a:pos x="0" y="16"/>
                </a:cxn>
                <a:cxn ang="0">
                  <a:pos x="0" y="16"/>
                </a:cxn>
                <a:cxn ang="0">
                  <a:pos x="2" y="20"/>
                </a:cxn>
                <a:cxn ang="0">
                  <a:pos x="2" y="24"/>
                </a:cxn>
                <a:cxn ang="0">
                  <a:pos x="2" y="24"/>
                </a:cxn>
                <a:cxn ang="0">
                  <a:pos x="6" y="30"/>
                </a:cxn>
                <a:cxn ang="0">
                  <a:pos x="6" y="30"/>
                </a:cxn>
              </a:cxnLst>
              <a:rect l="0" t="0" r="r" b="b"/>
              <a:pathLst>
                <a:path w="16" h="30">
                  <a:moveTo>
                    <a:pt x="6" y="30"/>
                  </a:moveTo>
                  <a:lnTo>
                    <a:pt x="6" y="30"/>
                  </a:lnTo>
                  <a:lnTo>
                    <a:pt x="8" y="26"/>
                  </a:lnTo>
                  <a:lnTo>
                    <a:pt x="8" y="26"/>
                  </a:lnTo>
                  <a:lnTo>
                    <a:pt x="12" y="14"/>
                  </a:lnTo>
                  <a:lnTo>
                    <a:pt x="12" y="14"/>
                  </a:lnTo>
                  <a:lnTo>
                    <a:pt x="16" y="6"/>
                  </a:lnTo>
                  <a:lnTo>
                    <a:pt x="16" y="6"/>
                  </a:lnTo>
                  <a:lnTo>
                    <a:pt x="14" y="4"/>
                  </a:lnTo>
                  <a:lnTo>
                    <a:pt x="12" y="2"/>
                  </a:lnTo>
                  <a:lnTo>
                    <a:pt x="6" y="0"/>
                  </a:lnTo>
                  <a:lnTo>
                    <a:pt x="6" y="0"/>
                  </a:lnTo>
                  <a:lnTo>
                    <a:pt x="0" y="16"/>
                  </a:lnTo>
                  <a:lnTo>
                    <a:pt x="0" y="16"/>
                  </a:lnTo>
                  <a:lnTo>
                    <a:pt x="2" y="20"/>
                  </a:lnTo>
                  <a:lnTo>
                    <a:pt x="2" y="24"/>
                  </a:lnTo>
                  <a:lnTo>
                    <a:pt x="2" y="24"/>
                  </a:lnTo>
                  <a:lnTo>
                    <a:pt x="6" y="30"/>
                  </a:lnTo>
                  <a:lnTo>
                    <a:pt x="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6" name="Freeform 117"/>
            <p:cNvSpPr/>
            <p:nvPr/>
          </p:nvSpPr>
          <p:spPr bwMode="auto">
            <a:xfrm>
              <a:off x="3713163" y="915988"/>
              <a:ext cx="22225" cy="63500"/>
            </a:xfrm>
            <a:custGeom>
              <a:avLst/>
              <a:gdLst/>
              <a:ahLst/>
              <a:cxnLst>
                <a:cxn ang="0">
                  <a:pos x="14" y="12"/>
                </a:cxn>
                <a:cxn ang="0">
                  <a:pos x="14" y="12"/>
                </a:cxn>
                <a:cxn ang="0">
                  <a:pos x="14" y="8"/>
                </a:cxn>
                <a:cxn ang="0">
                  <a:pos x="12" y="6"/>
                </a:cxn>
                <a:cxn ang="0">
                  <a:pos x="8" y="0"/>
                </a:cxn>
                <a:cxn ang="0">
                  <a:pos x="8" y="0"/>
                </a:cxn>
                <a:cxn ang="0">
                  <a:pos x="0" y="24"/>
                </a:cxn>
                <a:cxn ang="0">
                  <a:pos x="0" y="24"/>
                </a:cxn>
                <a:cxn ang="0">
                  <a:pos x="0" y="26"/>
                </a:cxn>
                <a:cxn ang="0">
                  <a:pos x="0" y="30"/>
                </a:cxn>
                <a:cxn ang="0">
                  <a:pos x="0" y="30"/>
                </a:cxn>
                <a:cxn ang="0">
                  <a:pos x="4" y="40"/>
                </a:cxn>
                <a:cxn ang="0">
                  <a:pos x="4" y="40"/>
                </a:cxn>
                <a:cxn ang="0">
                  <a:pos x="12" y="22"/>
                </a:cxn>
                <a:cxn ang="0">
                  <a:pos x="12" y="22"/>
                </a:cxn>
                <a:cxn ang="0">
                  <a:pos x="14" y="12"/>
                </a:cxn>
                <a:cxn ang="0">
                  <a:pos x="14" y="12"/>
                </a:cxn>
              </a:cxnLst>
              <a:rect l="0" t="0" r="r" b="b"/>
              <a:pathLst>
                <a:path w="14" h="40">
                  <a:moveTo>
                    <a:pt x="14" y="12"/>
                  </a:moveTo>
                  <a:lnTo>
                    <a:pt x="14" y="12"/>
                  </a:lnTo>
                  <a:lnTo>
                    <a:pt x="14" y="8"/>
                  </a:lnTo>
                  <a:lnTo>
                    <a:pt x="12" y="6"/>
                  </a:lnTo>
                  <a:lnTo>
                    <a:pt x="8" y="0"/>
                  </a:lnTo>
                  <a:lnTo>
                    <a:pt x="8" y="0"/>
                  </a:lnTo>
                  <a:lnTo>
                    <a:pt x="0" y="24"/>
                  </a:lnTo>
                  <a:lnTo>
                    <a:pt x="0" y="24"/>
                  </a:lnTo>
                  <a:lnTo>
                    <a:pt x="0" y="26"/>
                  </a:lnTo>
                  <a:lnTo>
                    <a:pt x="0" y="30"/>
                  </a:lnTo>
                  <a:lnTo>
                    <a:pt x="0" y="30"/>
                  </a:lnTo>
                  <a:lnTo>
                    <a:pt x="4" y="40"/>
                  </a:lnTo>
                  <a:lnTo>
                    <a:pt x="4" y="40"/>
                  </a:lnTo>
                  <a:lnTo>
                    <a:pt x="12" y="22"/>
                  </a:lnTo>
                  <a:lnTo>
                    <a:pt x="12" y="22"/>
                  </a:lnTo>
                  <a:lnTo>
                    <a:pt x="14" y="12"/>
                  </a:lnTo>
                  <a:lnTo>
                    <a:pt x="1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7" name="Freeform 118"/>
            <p:cNvSpPr/>
            <p:nvPr/>
          </p:nvSpPr>
          <p:spPr bwMode="auto">
            <a:xfrm>
              <a:off x="3722688" y="938213"/>
              <a:ext cx="22225" cy="63500"/>
            </a:xfrm>
            <a:custGeom>
              <a:avLst/>
              <a:gdLst/>
              <a:ahLst/>
              <a:cxnLst>
                <a:cxn ang="0">
                  <a:pos x="6" y="40"/>
                </a:cxn>
                <a:cxn ang="0">
                  <a:pos x="6" y="40"/>
                </a:cxn>
                <a:cxn ang="0">
                  <a:pos x="12" y="32"/>
                </a:cxn>
                <a:cxn ang="0">
                  <a:pos x="14" y="22"/>
                </a:cxn>
                <a:cxn ang="0">
                  <a:pos x="14" y="10"/>
                </a:cxn>
                <a:cxn ang="0">
                  <a:pos x="12" y="0"/>
                </a:cxn>
                <a:cxn ang="0">
                  <a:pos x="12" y="0"/>
                </a:cxn>
                <a:cxn ang="0">
                  <a:pos x="4" y="24"/>
                </a:cxn>
                <a:cxn ang="0">
                  <a:pos x="4" y="24"/>
                </a:cxn>
                <a:cxn ang="0">
                  <a:pos x="2" y="26"/>
                </a:cxn>
                <a:cxn ang="0">
                  <a:pos x="0" y="30"/>
                </a:cxn>
                <a:cxn ang="0">
                  <a:pos x="0" y="30"/>
                </a:cxn>
                <a:cxn ang="0">
                  <a:pos x="6" y="40"/>
                </a:cxn>
                <a:cxn ang="0">
                  <a:pos x="6" y="40"/>
                </a:cxn>
              </a:cxnLst>
              <a:rect l="0" t="0" r="r" b="b"/>
              <a:pathLst>
                <a:path w="14" h="40">
                  <a:moveTo>
                    <a:pt x="6" y="40"/>
                  </a:moveTo>
                  <a:lnTo>
                    <a:pt x="6" y="40"/>
                  </a:lnTo>
                  <a:lnTo>
                    <a:pt x="12" y="32"/>
                  </a:lnTo>
                  <a:lnTo>
                    <a:pt x="14" y="22"/>
                  </a:lnTo>
                  <a:lnTo>
                    <a:pt x="14" y="10"/>
                  </a:lnTo>
                  <a:lnTo>
                    <a:pt x="12" y="0"/>
                  </a:lnTo>
                  <a:lnTo>
                    <a:pt x="12" y="0"/>
                  </a:lnTo>
                  <a:lnTo>
                    <a:pt x="4" y="24"/>
                  </a:lnTo>
                  <a:lnTo>
                    <a:pt x="4" y="24"/>
                  </a:lnTo>
                  <a:lnTo>
                    <a:pt x="2" y="26"/>
                  </a:lnTo>
                  <a:lnTo>
                    <a:pt x="0" y="30"/>
                  </a:lnTo>
                  <a:lnTo>
                    <a:pt x="0" y="30"/>
                  </a:lnTo>
                  <a:lnTo>
                    <a:pt x="6" y="40"/>
                  </a:lnTo>
                  <a:lnTo>
                    <a:pt x="6"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8" name="Freeform 119"/>
            <p:cNvSpPr/>
            <p:nvPr/>
          </p:nvSpPr>
          <p:spPr bwMode="auto">
            <a:xfrm>
              <a:off x="3662363" y="884238"/>
              <a:ext cx="25400" cy="41275"/>
            </a:xfrm>
            <a:custGeom>
              <a:avLst/>
              <a:gdLst/>
              <a:ahLst/>
              <a:cxnLst>
                <a:cxn ang="0">
                  <a:pos x="2" y="12"/>
                </a:cxn>
                <a:cxn ang="0">
                  <a:pos x="2" y="12"/>
                </a:cxn>
                <a:cxn ang="0">
                  <a:pos x="0" y="20"/>
                </a:cxn>
                <a:cxn ang="0">
                  <a:pos x="0" y="20"/>
                </a:cxn>
                <a:cxn ang="0">
                  <a:pos x="2" y="20"/>
                </a:cxn>
                <a:cxn ang="0">
                  <a:pos x="2" y="20"/>
                </a:cxn>
                <a:cxn ang="0">
                  <a:pos x="16" y="26"/>
                </a:cxn>
                <a:cxn ang="0">
                  <a:pos x="16" y="26"/>
                </a:cxn>
                <a:cxn ang="0">
                  <a:pos x="4" y="0"/>
                </a:cxn>
                <a:cxn ang="0">
                  <a:pos x="4" y="0"/>
                </a:cxn>
                <a:cxn ang="0">
                  <a:pos x="4" y="6"/>
                </a:cxn>
                <a:cxn ang="0">
                  <a:pos x="2" y="12"/>
                </a:cxn>
                <a:cxn ang="0">
                  <a:pos x="2" y="12"/>
                </a:cxn>
              </a:cxnLst>
              <a:rect l="0" t="0" r="r" b="b"/>
              <a:pathLst>
                <a:path w="16" h="26">
                  <a:moveTo>
                    <a:pt x="2" y="12"/>
                  </a:moveTo>
                  <a:lnTo>
                    <a:pt x="2" y="12"/>
                  </a:lnTo>
                  <a:lnTo>
                    <a:pt x="0" y="20"/>
                  </a:lnTo>
                  <a:lnTo>
                    <a:pt x="0" y="20"/>
                  </a:lnTo>
                  <a:lnTo>
                    <a:pt x="2" y="20"/>
                  </a:lnTo>
                  <a:lnTo>
                    <a:pt x="2" y="20"/>
                  </a:lnTo>
                  <a:lnTo>
                    <a:pt x="16" y="26"/>
                  </a:lnTo>
                  <a:lnTo>
                    <a:pt x="16" y="26"/>
                  </a:lnTo>
                  <a:lnTo>
                    <a:pt x="4" y="0"/>
                  </a:lnTo>
                  <a:lnTo>
                    <a:pt x="4" y="0"/>
                  </a:lnTo>
                  <a:lnTo>
                    <a:pt x="4"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9" name="Freeform 120"/>
            <p:cNvSpPr/>
            <p:nvPr/>
          </p:nvSpPr>
          <p:spPr bwMode="auto">
            <a:xfrm>
              <a:off x="3659188" y="922338"/>
              <a:ext cx="41275" cy="31750"/>
            </a:xfrm>
            <a:custGeom>
              <a:avLst/>
              <a:gdLst/>
              <a:ahLst/>
              <a:cxnLst>
                <a:cxn ang="0">
                  <a:pos x="10" y="14"/>
                </a:cxn>
                <a:cxn ang="0">
                  <a:pos x="10" y="14"/>
                </a:cxn>
                <a:cxn ang="0">
                  <a:pos x="20" y="18"/>
                </a:cxn>
                <a:cxn ang="0">
                  <a:pos x="20" y="18"/>
                </a:cxn>
                <a:cxn ang="0">
                  <a:pos x="26" y="20"/>
                </a:cxn>
                <a:cxn ang="0">
                  <a:pos x="26" y="20"/>
                </a:cxn>
                <a:cxn ang="0">
                  <a:pos x="22" y="14"/>
                </a:cxn>
                <a:cxn ang="0">
                  <a:pos x="22" y="14"/>
                </a:cxn>
                <a:cxn ang="0">
                  <a:pos x="22" y="10"/>
                </a:cxn>
                <a:cxn ang="0">
                  <a:pos x="20" y="6"/>
                </a:cxn>
                <a:cxn ang="0">
                  <a:pos x="20" y="6"/>
                </a:cxn>
                <a:cxn ang="0">
                  <a:pos x="2" y="0"/>
                </a:cxn>
                <a:cxn ang="0">
                  <a:pos x="2" y="0"/>
                </a:cxn>
                <a:cxn ang="0">
                  <a:pos x="2" y="6"/>
                </a:cxn>
                <a:cxn ang="0">
                  <a:pos x="0" y="10"/>
                </a:cxn>
                <a:cxn ang="0">
                  <a:pos x="2" y="10"/>
                </a:cxn>
                <a:cxn ang="0">
                  <a:pos x="2" y="10"/>
                </a:cxn>
                <a:cxn ang="0">
                  <a:pos x="10" y="14"/>
                </a:cxn>
                <a:cxn ang="0">
                  <a:pos x="10" y="14"/>
                </a:cxn>
              </a:cxnLst>
              <a:rect l="0" t="0" r="r" b="b"/>
              <a:pathLst>
                <a:path w="26" h="20">
                  <a:moveTo>
                    <a:pt x="10" y="14"/>
                  </a:moveTo>
                  <a:lnTo>
                    <a:pt x="10" y="14"/>
                  </a:lnTo>
                  <a:lnTo>
                    <a:pt x="20" y="18"/>
                  </a:lnTo>
                  <a:lnTo>
                    <a:pt x="20" y="18"/>
                  </a:lnTo>
                  <a:lnTo>
                    <a:pt x="26" y="20"/>
                  </a:lnTo>
                  <a:lnTo>
                    <a:pt x="26" y="20"/>
                  </a:lnTo>
                  <a:lnTo>
                    <a:pt x="22" y="14"/>
                  </a:lnTo>
                  <a:lnTo>
                    <a:pt x="22" y="14"/>
                  </a:lnTo>
                  <a:lnTo>
                    <a:pt x="22" y="10"/>
                  </a:lnTo>
                  <a:lnTo>
                    <a:pt x="20" y="6"/>
                  </a:lnTo>
                  <a:lnTo>
                    <a:pt x="20" y="6"/>
                  </a:lnTo>
                  <a:lnTo>
                    <a:pt x="2" y="0"/>
                  </a:lnTo>
                  <a:lnTo>
                    <a:pt x="2" y="0"/>
                  </a:lnTo>
                  <a:lnTo>
                    <a:pt x="2" y="6"/>
                  </a:lnTo>
                  <a:lnTo>
                    <a:pt x="0" y="10"/>
                  </a:lnTo>
                  <a:lnTo>
                    <a:pt x="2" y="10"/>
                  </a:lnTo>
                  <a:lnTo>
                    <a:pt x="2" y="10"/>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0" name="Freeform 121"/>
            <p:cNvSpPr/>
            <p:nvPr/>
          </p:nvSpPr>
          <p:spPr bwMode="auto">
            <a:xfrm>
              <a:off x="3662363" y="947738"/>
              <a:ext cx="47625" cy="34925"/>
            </a:xfrm>
            <a:custGeom>
              <a:avLst/>
              <a:gdLst/>
              <a:ahLst/>
              <a:cxnLst>
                <a:cxn ang="0">
                  <a:pos x="2" y="10"/>
                </a:cxn>
                <a:cxn ang="0">
                  <a:pos x="2" y="10"/>
                </a:cxn>
                <a:cxn ang="0">
                  <a:pos x="12" y="14"/>
                </a:cxn>
                <a:cxn ang="0">
                  <a:pos x="12" y="14"/>
                </a:cxn>
                <a:cxn ang="0">
                  <a:pos x="30" y="22"/>
                </a:cxn>
                <a:cxn ang="0">
                  <a:pos x="30" y="22"/>
                </a:cxn>
                <a:cxn ang="0">
                  <a:pos x="26" y="12"/>
                </a:cxn>
                <a:cxn ang="0">
                  <a:pos x="26" y="12"/>
                </a:cxn>
                <a:cxn ang="0">
                  <a:pos x="24" y="10"/>
                </a:cxn>
                <a:cxn ang="0">
                  <a:pos x="22" y="8"/>
                </a:cxn>
                <a:cxn ang="0">
                  <a:pos x="22" y="8"/>
                </a:cxn>
                <a:cxn ang="0">
                  <a:pos x="0" y="0"/>
                </a:cxn>
                <a:cxn ang="0">
                  <a:pos x="0" y="0"/>
                </a:cxn>
                <a:cxn ang="0">
                  <a:pos x="0" y="6"/>
                </a:cxn>
                <a:cxn ang="0">
                  <a:pos x="0" y="8"/>
                </a:cxn>
                <a:cxn ang="0">
                  <a:pos x="2" y="10"/>
                </a:cxn>
                <a:cxn ang="0">
                  <a:pos x="2" y="10"/>
                </a:cxn>
              </a:cxnLst>
              <a:rect l="0" t="0" r="r" b="b"/>
              <a:pathLst>
                <a:path w="30" h="22">
                  <a:moveTo>
                    <a:pt x="2" y="10"/>
                  </a:moveTo>
                  <a:lnTo>
                    <a:pt x="2" y="10"/>
                  </a:lnTo>
                  <a:lnTo>
                    <a:pt x="12" y="14"/>
                  </a:lnTo>
                  <a:lnTo>
                    <a:pt x="12" y="14"/>
                  </a:lnTo>
                  <a:lnTo>
                    <a:pt x="30" y="22"/>
                  </a:lnTo>
                  <a:lnTo>
                    <a:pt x="30" y="22"/>
                  </a:lnTo>
                  <a:lnTo>
                    <a:pt x="26" y="12"/>
                  </a:lnTo>
                  <a:lnTo>
                    <a:pt x="26" y="12"/>
                  </a:lnTo>
                  <a:lnTo>
                    <a:pt x="24" y="10"/>
                  </a:lnTo>
                  <a:lnTo>
                    <a:pt x="22" y="8"/>
                  </a:lnTo>
                  <a:lnTo>
                    <a:pt x="22" y="8"/>
                  </a:lnTo>
                  <a:lnTo>
                    <a:pt x="0" y="0"/>
                  </a:lnTo>
                  <a:lnTo>
                    <a:pt x="0" y="0"/>
                  </a:lnTo>
                  <a:lnTo>
                    <a:pt x="0" y="6"/>
                  </a:lnTo>
                  <a:lnTo>
                    <a:pt x="0" y="8"/>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1" name="Freeform 122"/>
            <p:cNvSpPr/>
            <p:nvPr/>
          </p:nvSpPr>
          <p:spPr bwMode="auto">
            <a:xfrm>
              <a:off x="3668713" y="969963"/>
              <a:ext cx="53975" cy="38100"/>
            </a:xfrm>
            <a:custGeom>
              <a:avLst/>
              <a:gdLst/>
              <a:ahLst/>
              <a:cxnLst>
                <a:cxn ang="0">
                  <a:pos x="34" y="24"/>
                </a:cxn>
                <a:cxn ang="0">
                  <a:pos x="34" y="24"/>
                </a:cxn>
                <a:cxn ang="0">
                  <a:pos x="28" y="14"/>
                </a:cxn>
                <a:cxn ang="0">
                  <a:pos x="28" y="14"/>
                </a:cxn>
                <a:cxn ang="0">
                  <a:pos x="26" y="12"/>
                </a:cxn>
                <a:cxn ang="0">
                  <a:pos x="22" y="10"/>
                </a:cxn>
                <a:cxn ang="0">
                  <a:pos x="22" y="10"/>
                </a:cxn>
                <a:cxn ang="0">
                  <a:pos x="0" y="0"/>
                </a:cxn>
                <a:cxn ang="0">
                  <a:pos x="0" y="0"/>
                </a:cxn>
                <a:cxn ang="0">
                  <a:pos x="4" y="10"/>
                </a:cxn>
                <a:cxn ang="0">
                  <a:pos x="12" y="18"/>
                </a:cxn>
                <a:cxn ang="0">
                  <a:pos x="22" y="22"/>
                </a:cxn>
                <a:cxn ang="0">
                  <a:pos x="34" y="24"/>
                </a:cxn>
                <a:cxn ang="0">
                  <a:pos x="34" y="24"/>
                </a:cxn>
              </a:cxnLst>
              <a:rect l="0" t="0" r="r" b="b"/>
              <a:pathLst>
                <a:path w="34" h="24">
                  <a:moveTo>
                    <a:pt x="34" y="24"/>
                  </a:moveTo>
                  <a:lnTo>
                    <a:pt x="34" y="24"/>
                  </a:lnTo>
                  <a:lnTo>
                    <a:pt x="28" y="14"/>
                  </a:lnTo>
                  <a:lnTo>
                    <a:pt x="28" y="14"/>
                  </a:lnTo>
                  <a:lnTo>
                    <a:pt x="26" y="12"/>
                  </a:lnTo>
                  <a:lnTo>
                    <a:pt x="22" y="10"/>
                  </a:lnTo>
                  <a:lnTo>
                    <a:pt x="22" y="10"/>
                  </a:lnTo>
                  <a:lnTo>
                    <a:pt x="0" y="0"/>
                  </a:lnTo>
                  <a:lnTo>
                    <a:pt x="0" y="0"/>
                  </a:lnTo>
                  <a:lnTo>
                    <a:pt x="4" y="10"/>
                  </a:lnTo>
                  <a:lnTo>
                    <a:pt x="12" y="18"/>
                  </a:lnTo>
                  <a:lnTo>
                    <a:pt x="22" y="22"/>
                  </a:lnTo>
                  <a:lnTo>
                    <a:pt x="34" y="24"/>
                  </a:lnTo>
                  <a:lnTo>
                    <a:pt x="3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2" name="Freeform 123"/>
            <p:cNvSpPr/>
            <p:nvPr/>
          </p:nvSpPr>
          <p:spPr bwMode="auto">
            <a:xfrm>
              <a:off x="3729038" y="576263"/>
              <a:ext cx="19050" cy="25400"/>
            </a:xfrm>
            <a:custGeom>
              <a:avLst/>
              <a:gdLst/>
              <a:ahLst/>
              <a:cxnLst>
                <a:cxn ang="0">
                  <a:pos x="0" y="0"/>
                </a:cxn>
                <a:cxn ang="0">
                  <a:pos x="0" y="0"/>
                </a:cxn>
                <a:cxn ang="0">
                  <a:pos x="8" y="16"/>
                </a:cxn>
                <a:cxn ang="0">
                  <a:pos x="8" y="16"/>
                </a:cxn>
                <a:cxn ang="0">
                  <a:pos x="10" y="8"/>
                </a:cxn>
                <a:cxn ang="0">
                  <a:pos x="10" y="8"/>
                </a:cxn>
                <a:cxn ang="0">
                  <a:pos x="12" y="6"/>
                </a:cxn>
                <a:cxn ang="0">
                  <a:pos x="12" y="6"/>
                </a:cxn>
                <a:cxn ang="0">
                  <a:pos x="8" y="4"/>
                </a:cxn>
                <a:cxn ang="0">
                  <a:pos x="8" y="4"/>
                </a:cxn>
                <a:cxn ang="0">
                  <a:pos x="0" y="0"/>
                </a:cxn>
                <a:cxn ang="0">
                  <a:pos x="0" y="0"/>
                </a:cxn>
              </a:cxnLst>
              <a:rect l="0" t="0" r="r" b="b"/>
              <a:pathLst>
                <a:path w="12" h="16">
                  <a:moveTo>
                    <a:pt x="0" y="0"/>
                  </a:moveTo>
                  <a:lnTo>
                    <a:pt x="0" y="0"/>
                  </a:lnTo>
                  <a:lnTo>
                    <a:pt x="8" y="16"/>
                  </a:lnTo>
                  <a:lnTo>
                    <a:pt x="8" y="16"/>
                  </a:lnTo>
                  <a:lnTo>
                    <a:pt x="10" y="8"/>
                  </a:lnTo>
                  <a:lnTo>
                    <a:pt x="10" y="8"/>
                  </a:lnTo>
                  <a:lnTo>
                    <a:pt x="12" y="6"/>
                  </a:lnTo>
                  <a:lnTo>
                    <a:pt x="12" y="6"/>
                  </a:lnTo>
                  <a:lnTo>
                    <a:pt x="8" y="4"/>
                  </a:lnTo>
                  <a:lnTo>
                    <a:pt x="8" y="4"/>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3" name="Freeform 124"/>
            <p:cNvSpPr/>
            <p:nvPr/>
          </p:nvSpPr>
          <p:spPr bwMode="auto">
            <a:xfrm>
              <a:off x="3744913" y="588963"/>
              <a:ext cx="12700" cy="28575"/>
            </a:xfrm>
            <a:custGeom>
              <a:avLst/>
              <a:gdLst/>
              <a:ahLst/>
              <a:cxnLst>
                <a:cxn ang="0">
                  <a:pos x="2" y="0"/>
                </a:cxn>
                <a:cxn ang="0">
                  <a:pos x="2" y="0"/>
                </a:cxn>
                <a:cxn ang="0">
                  <a:pos x="0" y="10"/>
                </a:cxn>
                <a:cxn ang="0">
                  <a:pos x="0" y="10"/>
                </a:cxn>
                <a:cxn ang="0">
                  <a:pos x="0" y="14"/>
                </a:cxn>
                <a:cxn ang="0">
                  <a:pos x="0" y="14"/>
                </a:cxn>
                <a:cxn ang="0">
                  <a:pos x="4" y="18"/>
                </a:cxn>
                <a:cxn ang="0">
                  <a:pos x="4" y="18"/>
                </a:cxn>
                <a:cxn ang="0">
                  <a:pos x="4" y="16"/>
                </a:cxn>
                <a:cxn ang="0">
                  <a:pos x="4" y="16"/>
                </a:cxn>
                <a:cxn ang="0">
                  <a:pos x="6" y="8"/>
                </a:cxn>
                <a:cxn ang="0">
                  <a:pos x="6" y="8"/>
                </a:cxn>
                <a:cxn ang="0">
                  <a:pos x="8" y="4"/>
                </a:cxn>
                <a:cxn ang="0">
                  <a:pos x="8" y="4"/>
                </a:cxn>
                <a:cxn ang="0">
                  <a:pos x="6" y="2"/>
                </a:cxn>
                <a:cxn ang="0">
                  <a:pos x="2" y="0"/>
                </a:cxn>
                <a:cxn ang="0">
                  <a:pos x="2" y="0"/>
                </a:cxn>
              </a:cxnLst>
              <a:rect l="0" t="0" r="r" b="b"/>
              <a:pathLst>
                <a:path w="8" h="18">
                  <a:moveTo>
                    <a:pt x="2" y="0"/>
                  </a:moveTo>
                  <a:lnTo>
                    <a:pt x="2" y="0"/>
                  </a:lnTo>
                  <a:lnTo>
                    <a:pt x="0" y="10"/>
                  </a:lnTo>
                  <a:lnTo>
                    <a:pt x="0" y="10"/>
                  </a:lnTo>
                  <a:lnTo>
                    <a:pt x="0" y="14"/>
                  </a:lnTo>
                  <a:lnTo>
                    <a:pt x="0" y="14"/>
                  </a:lnTo>
                  <a:lnTo>
                    <a:pt x="4" y="18"/>
                  </a:lnTo>
                  <a:lnTo>
                    <a:pt x="4" y="18"/>
                  </a:lnTo>
                  <a:lnTo>
                    <a:pt x="4" y="16"/>
                  </a:lnTo>
                  <a:lnTo>
                    <a:pt x="4" y="16"/>
                  </a:lnTo>
                  <a:lnTo>
                    <a:pt x="6" y="8"/>
                  </a:lnTo>
                  <a:lnTo>
                    <a:pt x="6" y="8"/>
                  </a:lnTo>
                  <a:lnTo>
                    <a:pt x="8" y="4"/>
                  </a:lnTo>
                  <a:lnTo>
                    <a:pt x="8" y="4"/>
                  </a:lnTo>
                  <a:lnTo>
                    <a:pt x="6" y="2"/>
                  </a:lnTo>
                  <a:lnTo>
                    <a:pt x="2" y="0"/>
                  </a:lnTo>
                  <a:lnTo>
                    <a:pt x="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4" name="Freeform 125"/>
            <p:cNvSpPr/>
            <p:nvPr/>
          </p:nvSpPr>
          <p:spPr bwMode="auto">
            <a:xfrm>
              <a:off x="3751263" y="598488"/>
              <a:ext cx="15875" cy="38100"/>
            </a:xfrm>
            <a:custGeom>
              <a:avLst/>
              <a:gdLst/>
              <a:ahLst/>
              <a:cxnLst>
                <a:cxn ang="0">
                  <a:pos x="10" y="6"/>
                </a:cxn>
                <a:cxn ang="0">
                  <a:pos x="10" y="6"/>
                </a:cxn>
                <a:cxn ang="0">
                  <a:pos x="8" y="2"/>
                </a:cxn>
                <a:cxn ang="0">
                  <a:pos x="6" y="0"/>
                </a:cxn>
                <a:cxn ang="0">
                  <a:pos x="6" y="0"/>
                </a:cxn>
                <a:cxn ang="0">
                  <a:pos x="2" y="14"/>
                </a:cxn>
                <a:cxn ang="0">
                  <a:pos x="2" y="14"/>
                </a:cxn>
                <a:cxn ang="0">
                  <a:pos x="0" y="16"/>
                </a:cxn>
                <a:cxn ang="0">
                  <a:pos x="0" y="18"/>
                </a:cxn>
                <a:cxn ang="0">
                  <a:pos x="0" y="18"/>
                </a:cxn>
                <a:cxn ang="0">
                  <a:pos x="4" y="24"/>
                </a:cxn>
                <a:cxn ang="0">
                  <a:pos x="4" y="24"/>
                </a:cxn>
                <a:cxn ang="0">
                  <a:pos x="8" y="12"/>
                </a:cxn>
                <a:cxn ang="0">
                  <a:pos x="8" y="12"/>
                </a:cxn>
                <a:cxn ang="0">
                  <a:pos x="10" y="6"/>
                </a:cxn>
                <a:cxn ang="0">
                  <a:pos x="10" y="6"/>
                </a:cxn>
              </a:cxnLst>
              <a:rect l="0" t="0" r="r" b="b"/>
              <a:pathLst>
                <a:path w="10" h="24">
                  <a:moveTo>
                    <a:pt x="10" y="6"/>
                  </a:moveTo>
                  <a:lnTo>
                    <a:pt x="10" y="6"/>
                  </a:lnTo>
                  <a:lnTo>
                    <a:pt x="8" y="2"/>
                  </a:lnTo>
                  <a:lnTo>
                    <a:pt x="6" y="0"/>
                  </a:lnTo>
                  <a:lnTo>
                    <a:pt x="6" y="0"/>
                  </a:lnTo>
                  <a:lnTo>
                    <a:pt x="2" y="14"/>
                  </a:lnTo>
                  <a:lnTo>
                    <a:pt x="2" y="14"/>
                  </a:lnTo>
                  <a:lnTo>
                    <a:pt x="0" y="16"/>
                  </a:lnTo>
                  <a:lnTo>
                    <a:pt x="0" y="18"/>
                  </a:lnTo>
                  <a:lnTo>
                    <a:pt x="0" y="18"/>
                  </a:lnTo>
                  <a:lnTo>
                    <a:pt x="4" y="24"/>
                  </a:lnTo>
                  <a:lnTo>
                    <a:pt x="4" y="24"/>
                  </a:lnTo>
                  <a:lnTo>
                    <a:pt x="8" y="12"/>
                  </a:lnTo>
                  <a:lnTo>
                    <a:pt x="8" y="12"/>
                  </a:lnTo>
                  <a:lnTo>
                    <a:pt x="10" y="6"/>
                  </a:lnTo>
                  <a:lnTo>
                    <a:pt x="1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5" name="Freeform 126"/>
            <p:cNvSpPr/>
            <p:nvPr/>
          </p:nvSpPr>
          <p:spPr bwMode="auto">
            <a:xfrm>
              <a:off x="3760788" y="611188"/>
              <a:ext cx="12700" cy="38100"/>
            </a:xfrm>
            <a:custGeom>
              <a:avLst/>
              <a:gdLst/>
              <a:ahLst/>
              <a:cxnLst>
                <a:cxn ang="0">
                  <a:pos x="6" y="0"/>
                </a:cxn>
                <a:cxn ang="0">
                  <a:pos x="6" y="0"/>
                </a:cxn>
                <a:cxn ang="0">
                  <a:pos x="0" y="14"/>
                </a:cxn>
                <a:cxn ang="0">
                  <a:pos x="0" y="14"/>
                </a:cxn>
                <a:cxn ang="0">
                  <a:pos x="0" y="18"/>
                </a:cxn>
                <a:cxn ang="0">
                  <a:pos x="0" y="18"/>
                </a:cxn>
                <a:cxn ang="0">
                  <a:pos x="2" y="24"/>
                </a:cxn>
                <a:cxn ang="0">
                  <a:pos x="2" y="24"/>
                </a:cxn>
                <a:cxn ang="0">
                  <a:pos x="6" y="18"/>
                </a:cxn>
                <a:cxn ang="0">
                  <a:pos x="8" y="12"/>
                </a:cxn>
                <a:cxn ang="0">
                  <a:pos x="8" y="6"/>
                </a:cxn>
                <a:cxn ang="0">
                  <a:pos x="6" y="0"/>
                </a:cxn>
                <a:cxn ang="0">
                  <a:pos x="6" y="0"/>
                </a:cxn>
              </a:cxnLst>
              <a:rect l="0" t="0" r="r" b="b"/>
              <a:pathLst>
                <a:path w="8" h="24">
                  <a:moveTo>
                    <a:pt x="6" y="0"/>
                  </a:moveTo>
                  <a:lnTo>
                    <a:pt x="6" y="0"/>
                  </a:lnTo>
                  <a:lnTo>
                    <a:pt x="0" y="14"/>
                  </a:lnTo>
                  <a:lnTo>
                    <a:pt x="0" y="14"/>
                  </a:lnTo>
                  <a:lnTo>
                    <a:pt x="0" y="18"/>
                  </a:lnTo>
                  <a:lnTo>
                    <a:pt x="0" y="18"/>
                  </a:lnTo>
                  <a:lnTo>
                    <a:pt x="2" y="24"/>
                  </a:lnTo>
                  <a:lnTo>
                    <a:pt x="2" y="24"/>
                  </a:lnTo>
                  <a:lnTo>
                    <a:pt x="6" y="18"/>
                  </a:lnTo>
                  <a:lnTo>
                    <a:pt x="8" y="12"/>
                  </a:lnTo>
                  <a:lnTo>
                    <a:pt x="8" y="6"/>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6" name="Freeform 127"/>
            <p:cNvSpPr/>
            <p:nvPr/>
          </p:nvSpPr>
          <p:spPr bwMode="auto">
            <a:xfrm>
              <a:off x="3722688" y="579438"/>
              <a:ext cx="15875" cy="25400"/>
            </a:xfrm>
            <a:custGeom>
              <a:avLst/>
              <a:gdLst/>
              <a:ahLst/>
              <a:cxnLst>
                <a:cxn ang="0">
                  <a:pos x="2" y="8"/>
                </a:cxn>
                <a:cxn ang="0">
                  <a:pos x="2" y="8"/>
                </a:cxn>
                <a:cxn ang="0">
                  <a:pos x="0" y="12"/>
                </a:cxn>
                <a:cxn ang="0">
                  <a:pos x="0" y="12"/>
                </a:cxn>
                <a:cxn ang="0">
                  <a:pos x="2" y="12"/>
                </a:cxn>
                <a:cxn ang="0">
                  <a:pos x="2" y="12"/>
                </a:cxn>
                <a:cxn ang="0">
                  <a:pos x="10" y="16"/>
                </a:cxn>
                <a:cxn ang="0">
                  <a:pos x="10" y="16"/>
                </a:cxn>
                <a:cxn ang="0">
                  <a:pos x="2" y="0"/>
                </a:cxn>
                <a:cxn ang="0">
                  <a:pos x="2" y="0"/>
                </a:cxn>
                <a:cxn ang="0">
                  <a:pos x="2" y="8"/>
                </a:cxn>
                <a:cxn ang="0">
                  <a:pos x="2" y="8"/>
                </a:cxn>
              </a:cxnLst>
              <a:rect l="0" t="0" r="r" b="b"/>
              <a:pathLst>
                <a:path w="10" h="16">
                  <a:moveTo>
                    <a:pt x="2" y="8"/>
                  </a:moveTo>
                  <a:lnTo>
                    <a:pt x="2" y="8"/>
                  </a:lnTo>
                  <a:lnTo>
                    <a:pt x="0" y="12"/>
                  </a:lnTo>
                  <a:lnTo>
                    <a:pt x="0" y="12"/>
                  </a:lnTo>
                  <a:lnTo>
                    <a:pt x="2" y="12"/>
                  </a:lnTo>
                  <a:lnTo>
                    <a:pt x="2" y="12"/>
                  </a:lnTo>
                  <a:lnTo>
                    <a:pt x="10" y="16"/>
                  </a:lnTo>
                  <a:lnTo>
                    <a:pt x="10" y="16"/>
                  </a:lnTo>
                  <a:lnTo>
                    <a:pt x="2" y="0"/>
                  </a:lnTo>
                  <a:lnTo>
                    <a:pt x="2"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7" name="Freeform 128"/>
            <p:cNvSpPr/>
            <p:nvPr/>
          </p:nvSpPr>
          <p:spPr bwMode="auto">
            <a:xfrm>
              <a:off x="3722688" y="601663"/>
              <a:ext cx="22225" cy="19050"/>
            </a:xfrm>
            <a:custGeom>
              <a:avLst/>
              <a:gdLst/>
              <a:ahLst/>
              <a:cxnLst>
                <a:cxn ang="0">
                  <a:pos x="0" y="6"/>
                </a:cxn>
                <a:cxn ang="0">
                  <a:pos x="0" y="6"/>
                </a:cxn>
                <a:cxn ang="0">
                  <a:pos x="4" y="8"/>
                </a:cxn>
                <a:cxn ang="0">
                  <a:pos x="4" y="8"/>
                </a:cxn>
                <a:cxn ang="0">
                  <a:pos x="10" y="10"/>
                </a:cxn>
                <a:cxn ang="0">
                  <a:pos x="10" y="10"/>
                </a:cxn>
                <a:cxn ang="0">
                  <a:pos x="14" y="12"/>
                </a:cxn>
                <a:cxn ang="0">
                  <a:pos x="14" y="12"/>
                </a:cxn>
                <a:cxn ang="0">
                  <a:pos x="12" y="8"/>
                </a:cxn>
                <a:cxn ang="0">
                  <a:pos x="12" y="8"/>
                </a:cxn>
                <a:cxn ang="0">
                  <a:pos x="10" y="4"/>
                </a:cxn>
                <a:cxn ang="0">
                  <a:pos x="10" y="4"/>
                </a:cxn>
                <a:cxn ang="0">
                  <a:pos x="0" y="0"/>
                </a:cxn>
                <a:cxn ang="0">
                  <a:pos x="0" y="0"/>
                </a:cxn>
                <a:cxn ang="0">
                  <a:pos x="0" y="4"/>
                </a:cxn>
                <a:cxn ang="0">
                  <a:pos x="0" y="6"/>
                </a:cxn>
                <a:cxn ang="0">
                  <a:pos x="0" y="6"/>
                </a:cxn>
              </a:cxnLst>
              <a:rect l="0" t="0" r="r" b="b"/>
              <a:pathLst>
                <a:path w="14" h="12">
                  <a:moveTo>
                    <a:pt x="0" y="6"/>
                  </a:moveTo>
                  <a:lnTo>
                    <a:pt x="0" y="6"/>
                  </a:lnTo>
                  <a:lnTo>
                    <a:pt x="4" y="8"/>
                  </a:lnTo>
                  <a:lnTo>
                    <a:pt x="4" y="8"/>
                  </a:lnTo>
                  <a:lnTo>
                    <a:pt x="10" y="10"/>
                  </a:lnTo>
                  <a:lnTo>
                    <a:pt x="10" y="10"/>
                  </a:lnTo>
                  <a:lnTo>
                    <a:pt x="14" y="12"/>
                  </a:lnTo>
                  <a:lnTo>
                    <a:pt x="14" y="12"/>
                  </a:lnTo>
                  <a:lnTo>
                    <a:pt x="12" y="8"/>
                  </a:lnTo>
                  <a:lnTo>
                    <a:pt x="12" y="8"/>
                  </a:lnTo>
                  <a:lnTo>
                    <a:pt x="10" y="4"/>
                  </a:lnTo>
                  <a:lnTo>
                    <a:pt x="10" y="4"/>
                  </a:lnTo>
                  <a:lnTo>
                    <a:pt x="0" y="0"/>
                  </a:lnTo>
                  <a:lnTo>
                    <a:pt x="0" y="0"/>
                  </a:lnTo>
                  <a:lnTo>
                    <a:pt x="0"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8" name="Freeform 129"/>
            <p:cNvSpPr/>
            <p:nvPr/>
          </p:nvSpPr>
          <p:spPr bwMode="auto">
            <a:xfrm>
              <a:off x="3722688" y="614363"/>
              <a:ext cx="28575" cy="22225"/>
            </a:xfrm>
            <a:custGeom>
              <a:avLst/>
              <a:gdLst/>
              <a:ahLst/>
              <a:cxnLst>
                <a:cxn ang="0">
                  <a:pos x="16" y="8"/>
                </a:cxn>
                <a:cxn ang="0">
                  <a:pos x="16" y="8"/>
                </a:cxn>
                <a:cxn ang="0">
                  <a:pos x="14" y="6"/>
                </a:cxn>
                <a:cxn ang="0">
                  <a:pos x="12" y="6"/>
                </a:cxn>
                <a:cxn ang="0">
                  <a:pos x="12" y="6"/>
                </a:cxn>
                <a:cxn ang="0">
                  <a:pos x="0" y="0"/>
                </a:cxn>
                <a:cxn ang="0">
                  <a:pos x="0" y="0"/>
                </a:cxn>
                <a:cxn ang="0">
                  <a:pos x="0" y="4"/>
                </a:cxn>
                <a:cxn ang="0">
                  <a:pos x="2" y="8"/>
                </a:cxn>
                <a:cxn ang="0">
                  <a:pos x="2" y="8"/>
                </a:cxn>
                <a:cxn ang="0">
                  <a:pos x="8" y="10"/>
                </a:cxn>
                <a:cxn ang="0">
                  <a:pos x="8" y="10"/>
                </a:cxn>
                <a:cxn ang="0">
                  <a:pos x="18" y="14"/>
                </a:cxn>
                <a:cxn ang="0">
                  <a:pos x="18" y="14"/>
                </a:cxn>
                <a:cxn ang="0">
                  <a:pos x="16" y="8"/>
                </a:cxn>
                <a:cxn ang="0">
                  <a:pos x="16" y="8"/>
                </a:cxn>
              </a:cxnLst>
              <a:rect l="0" t="0" r="r" b="b"/>
              <a:pathLst>
                <a:path w="18" h="14">
                  <a:moveTo>
                    <a:pt x="16" y="8"/>
                  </a:moveTo>
                  <a:lnTo>
                    <a:pt x="16" y="8"/>
                  </a:lnTo>
                  <a:lnTo>
                    <a:pt x="14" y="6"/>
                  </a:lnTo>
                  <a:lnTo>
                    <a:pt x="12" y="6"/>
                  </a:lnTo>
                  <a:lnTo>
                    <a:pt x="12" y="6"/>
                  </a:lnTo>
                  <a:lnTo>
                    <a:pt x="0" y="0"/>
                  </a:lnTo>
                  <a:lnTo>
                    <a:pt x="0" y="0"/>
                  </a:lnTo>
                  <a:lnTo>
                    <a:pt x="0" y="4"/>
                  </a:lnTo>
                  <a:lnTo>
                    <a:pt x="2" y="8"/>
                  </a:lnTo>
                  <a:lnTo>
                    <a:pt x="2" y="8"/>
                  </a:lnTo>
                  <a:lnTo>
                    <a:pt x="8" y="10"/>
                  </a:lnTo>
                  <a:lnTo>
                    <a:pt x="8" y="10"/>
                  </a:lnTo>
                  <a:lnTo>
                    <a:pt x="18" y="14"/>
                  </a:lnTo>
                  <a:lnTo>
                    <a:pt x="18" y="14"/>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9" name="Freeform 130"/>
            <p:cNvSpPr/>
            <p:nvPr/>
          </p:nvSpPr>
          <p:spPr bwMode="auto">
            <a:xfrm>
              <a:off x="3725863" y="630238"/>
              <a:ext cx="31750" cy="22225"/>
            </a:xfrm>
            <a:custGeom>
              <a:avLst/>
              <a:gdLst/>
              <a:ahLst/>
              <a:cxnLst>
                <a:cxn ang="0">
                  <a:pos x="14" y="6"/>
                </a:cxn>
                <a:cxn ang="0">
                  <a:pos x="14" y="6"/>
                </a:cxn>
                <a:cxn ang="0">
                  <a:pos x="0" y="0"/>
                </a:cxn>
                <a:cxn ang="0">
                  <a:pos x="0" y="0"/>
                </a:cxn>
                <a:cxn ang="0">
                  <a:pos x="4" y="6"/>
                </a:cxn>
                <a:cxn ang="0">
                  <a:pos x="8" y="10"/>
                </a:cxn>
                <a:cxn ang="0">
                  <a:pos x="14" y="12"/>
                </a:cxn>
                <a:cxn ang="0">
                  <a:pos x="20" y="14"/>
                </a:cxn>
                <a:cxn ang="0">
                  <a:pos x="20" y="14"/>
                </a:cxn>
                <a:cxn ang="0">
                  <a:pos x="18" y="8"/>
                </a:cxn>
                <a:cxn ang="0">
                  <a:pos x="18" y="8"/>
                </a:cxn>
                <a:cxn ang="0">
                  <a:pos x="14" y="6"/>
                </a:cxn>
                <a:cxn ang="0">
                  <a:pos x="14" y="6"/>
                </a:cxn>
              </a:cxnLst>
              <a:rect l="0" t="0" r="r" b="b"/>
              <a:pathLst>
                <a:path w="20" h="14">
                  <a:moveTo>
                    <a:pt x="14" y="6"/>
                  </a:moveTo>
                  <a:lnTo>
                    <a:pt x="14" y="6"/>
                  </a:lnTo>
                  <a:lnTo>
                    <a:pt x="0" y="0"/>
                  </a:lnTo>
                  <a:lnTo>
                    <a:pt x="0" y="0"/>
                  </a:lnTo>
                  <a:lnTo>
                    <a:pt x="4" y="6"/>
                  </a:lnTo>
                  <a:lnTo>
                    <a:pt x="8" y="10"/>
                  </a:lnTo>
                  <a:lnTo>
                    <a:pt x="14" y="12"/>
                  </a:lnTo>
                  <a:lnTo>
                    <a:pt x="20" y="14"/>
                  </a:lnTo>
                  <a:lnTo>
                    <a:pt x="20" y="14"/>
                  </a:lnTo>
                  <a:lnTo>
                    <a:pt x="18" y="8"/>
                  </a:lnTo>
                  <a:lnTo>
                    <a:pt x="18" y="8"/>
                  </a:lnTo>
                  <a:lnTo>
                    <a:pt x="14" y="6"/>
                  </a:lnTo>
                  <a:lnTo>
                    <a:pt x="1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0" name="Freeform 131"/>
            <p:cNvSpPr/>
            <p:nvPr/>
          </p:nvSpPr>
          <p:spPr bwMode="auto">
            <a:xfrm>
              <a:off x="3627438" y="681038"/>
              <a:ext cx="19050" cy="19050"/>
            </a:xfrm>
            <a:custGeom>
              <a:avLst/>
              <a:gdLst/>
              <a:ahLst/>
              <a:cxnLst>
                <a:cxn ang="0">
                  <a:pos x="12" y="0"/>
                </a:cxn>
                <a:cxn ang="0">
                  <a:pos x="12" y="0"/>
                </a:cxn>
                <a:cxn ang="0">
                  <a:pos x="8" y="0"/>
                </a:cxn>
                <a:cxn ang="0">
                  <a:pos x="8" y="0"/>
                </a:cxn>
                <a:cxn ang="0">
                  <a:pos x="0" y="0"/>
                </a:cxn>
                <a:cxn ang="0">
                  <a:pos x="0" y="0"/>
                </a:cxn>
                <a:cxn ang="0">
                  <a:pos x="12" y="12"/>
                </a:cxn>
                <a:cxn ang="0">
                  <a:pos x="12" y="12"/>
                </a:cxn>
                <a:cxn ang="0">
                  <a:pos x="12" y="2"/>
                </a:cxn>
                <a:cxn ang="0">
                  <a:pos x="12" y="2"/>
                </a:cxn>
                <a:cxn ang="0">
                  <a:pos x="12" y="0"/>
                </a:cxn>
                <a:cxn ang="0">
                  <a:pos x="12" y="0"/>
                </a:cxn>
              </a:cxnLst>
              <a:rect l="0" t="0" r="r" b="b"/>
              <a:pathLst>
                <a:path w="12" h="12">
                  <a:moveTo>
                    <a:pt x="12" y="0"/>
                  </a:moveTo>
                  <a:lnTo>
                    <a:pt x="12" y="0"/>
                  </a:lnTo>
                  <a:lnTo>
                    <a:pt x="8" y="0"/>
                  </a:lnTo>
                  <a:lnTo>
                    <a:pt x="8" y="0"/>
                  </a:lnTo>
                  <a:lnTo>
                    <a:pt x="0" y="0"/>
                  </a:lnTo>
                  <a:lnTo>
                    <a:pt x="0" y="0"/>
                  </a:lnTo>
                  <a:lnTo>
                    <a:pt x="12" y="12"/>
                  </a:lnTo>
                  <a:lnTo>
                    <a:pt x="12" y="12"/>
                  </a:lnTo>
                  <a:lnTo>
                    <a:pt x="12" y="2"/>
                  </a:lnTo>
                  <a:lnTo>
                    <a:pt x="12"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1" name="Freeform 132"/>
            <p:cNvSpPr/>
            <p:nvPr/>
          </p:nvSpPr>
          <p:spPr bwMode="auto">
            <a:xfrm>
              <a:off x="3649663" y="684213"/>
              <a:ext cx="9525" cy="28575"/>
            </a:xfrm>
            <a:custGeom>
              <a:avLst/>
              <a:gdLst/>
              <a:ahLst/>
              <a:cxnLst>
                <a:cxn ang="0">
                  <a:pos x="6" y="6"/>
                </a:cxn>
                <a:cxn ang="0">
                  <a:pos x="6" y="6"/>
                </a:cxn>
                <a:cxn ang="0">
                  <a:pos x="6" y="2"/>
                </a:cxn>
                <a:cxn ang="0">
                  <a:pos x="6" y="2"/>
                </a:cxn>
                <a:cxn ang="0">
                  <a:pos x="2" y="0"/>
                </a:cxn>
                <a:cxn ang="0">
                  <a:pos x="0" y="0"/>
                </a:cxn>
                <a:cxn ang="0">
                  <a:pos x="0" y="0"/>
                </a:cxn>
                <a:cxn ang="0">
                  <a:pos x="0" y="10"/>
                </a:cxn>
                <a:cxn ang="0">
                  <a:pos x="0" y="10"/>
                </a:cxn>
                <a:cxn ang="0">
                  <a:pos x="2" y="14"/>
                </a:cxn>
                <a:cxn ang="0">
                  <a:pos x="2" y="14"/>
                </a:cxn>
                <a:cxn ang="0">
                  <a:pos x="6" y="18"/>
                </a:cxn>
                <a:cxn ang="0">
                  <a:pos x="6" y="18"/>
                </a:cxn>
                <a:cxn ang="0">
                  <a:pos x="6" y="14"/>
                </a:cxn>
                <a:cxn ang="0">
                  <a:pos x="6" y="14"/>
                </a:cxn>
                <a:cxn ang="0">
                  <a:pos x="6" y="6"/>
                </a:cxn>
                <a:cxn ang="0">
                  <a:pos x="6" y="6"/>
                </a:cxn>
              </a:cxnLst>
              <a:rect l="0" t="0" r="r" b="b"/>
              <a:pathLst>
                <a:path w="6" h="18">
                  <a:moveTo>
                    <a:pt x="6" y="6"/>
                  </a:moveTo>
                  <a:lnTo>
                    <a:pt x="6" y="6"/>
                  </a:lnTo>
                  <a:lnTo>
                    <a:pt x="6" y="2"/>
                  </a:lnTo>
                  <a:lnTo>
                    <a:pt x="6" y="2"/>
                  </a:lnTo>
                  <a:lnTo>
                    <a:pt x="2" y="0"/>
                  </a:lnTo>
                  <a:lnTo>
                    <a:pt x="0" y="0"/>
                  </a:lnTo>
                  <a:lnTo>
                    <a:pt x="0" y="0"/>
                  </a:lnTo>
                  <a:lnTo>
                    <a:pt x="0" y="10"/>
                  </a:lnTo>
                  <a:lnTo>
                    <a:pt x="0" y="10"/>
                  </a:lnTo>
                  <a:lnTo>
                    <a:pt x="2" y="14"/>
                  </a:lnTo>
                  <a:lnTo>
                    <a:pt x="2" y="14"/>
                  </a:lnTo>
                  <a:lnTo>
                    <a:pt x="6" y="18"/>
                  </a:lnTo>
                  <a:lnTo>
                    <a:pt x="6" y="18"/>
                  </a:lnTo>
                  <a:lnTo>
                    <a:pt x="6" y="14"/>
                  </a:lnTo>
                  <a:lnTo>
                    <a:pt x="6" y="14"/>
                  </a:lnTo>
                  <a:lnTo>
                    <a:pt x="6" y="6"/>
                  </a:lnTo>
                  <a:lnTo>
                    <a:pt x="6"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2" name="Freeform 133"/>
            <p:cNvSpPr/>
            <p:nvPr/>
          </p:nvSpPr>
          <p:spPr bwMode="auto">
            <a:xfrm>
              <a:off x="3662363" y="687388"/>
              <a:ext cx="9525" cy="34925"/>
            </a:xfrm>
            <a:custGeom>
              <a:avLst/>
              <a:gdLst/>
              <a:ahLst/>
              <a:cxnLst>
                <a:cxn ang="0">
                  <a:pos x="2" y="18"/>
                </a:cxn>
                <a:cxn ang="0">
                  <a:pos x="2" y="18"/>
                </a:cxn>
                <a:cxn ang="0">
                  <a:pos x="6" y="22"/>
                </a:cxn>
                <a:cxn ang="0">
                  <a:pos x="6" y="22"/>
                </a:cxn>
                <a:cxn ang="0">
                  <a:pos x="6" y="10"/>
                </a:cxn>
                <a:cxn ang="0">
                  <a:pos x="6" y="10"/>
                </a:cxn>
                <a:cxn ang="0">
                  <a:pos x="6" y="4"/>
                </a:cxn>
                <a:cxn ang="0">
                  <a:pos x="6" y="4"/>
                </a:cxn>
                <a:cxn ang="0">
                  <a:pos x="4" y="2"/>
                </a:cxn>
                <a:cxn ang="0">
                  <a:pos x="0" y="0"/>
                </a:cxn>
                <a:cxn ang="0">
                  <a:pos x="0" y="0"/>
                </a:cxn>
                <a:cxn ang="0">
                  <a:pos x="0" y="14"/>
                </a:cxn>
                <a:cxn ang="0">
                  <a:pos x="0" y="14"/>
                </a:cxn>
                <a:cxn ang="0">
                  <a:pos x="0" y="16"/>
                </a:cxn>
                <a:cxn ang="0">
                  <a:pos x="2" y="18"/>
                </a:cxn>
                <a:cxn ang="0">
                  <a:pos x="2" y="18"/>
                </a:cxn>
              </a:cxnLst>
              <a:rect l="0" t="0" r="r" b="b"/>
              <a:pathLst>
                <a:path w="6" h="22">
                  <a:moveTo>
                    <a:pt x="2" y="18"/>
                  </a:moveTo>
                  <a:lnTo>
                    <a:pt x="2" y="18"/>
                  </a:lnTo>
                  <a:lnTo>
                    <a:pt x="6" y="22"/>
                  </a:lnTo>
                  <a:lnTo>
                    <a:pt x="6" y="22"/>
                  </a:lnTo>
                  <a:lnTo>
                    <a:pt x="6" y="10"/>
                  </a:lnTo>
                  <a:lnTo>
                    <a:pt x="6" y="10"/>
                  </a:lnTo>
                  <a:lnTo>
                    <a:pt x="6" y="4"/>
                  </a:lnTo>
                  <a:lnTo>
                    <a:pt x="6" y="4"/>
                  </a:lnTo>
                  <a:lnTo>
                    <a:pt x="4" y="2"/>
                  </a:lnTo>
                  <a:lnTo>
                    <a:pt x="0" y="0"/>
                  </a:lnTo>
                  <a:lnTo>
                    <a:pt x="0" y="0"/>
                  </a:lnTo>
                  <a:lnTo>
                    <a:pt x="0" y="14"/>
                  </a:lnTo>
                  <a:lnTo>
                    <a:pt x="0" y="14"/>
                  </a:lnTo>
                  <a:lnTo>
                    <a:pt x="0" y="16"/>
                  </a:lnTo>
                  <a:lnTo>
                    <a:pt x="2" y="18"/>
                  </a:lnTo>
                  <a:lnTo>
                    <a:pt x="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3" name="Freeform 134"/>
            <p:cNvSpPr/>
            <p:nvPr/>
          </p:nvSpPr>
          <p:spPr bwMode="auto">
            <a:xfrm>
              <a:off x="3675063" y="696913"/>
              <a:ext cx="12700" cy="38100"/>
            </a:xfrm>
            <a:custGeom>
              <a:avLst/>
              <a:gdLst/>
              <a:ahLst/>
              <a:cxnLst>
                <a:cxn ang="0">
                  <a:pos x="0" y="14"/>
                </a:cxn>
                <a:cxn ang="0">
                  <a:pos x="0" y="14"/>
                </a:cxn>
                <a:cxn ang="0">
                  <a:pos x="0" y="18"/>
                </a:cxn>
                <a:cxn ang="0">
                  <a:pos x="0" y="18"/>
                </a:cxn>
                <a:cxn ang="0">
                  <a:pos x="6" y="24"/>
                </a:cxn>
                <a:cxn ang="0">
                  <a:pos x="6" y="24"/>
                </a:cxn>
                <a:cxn ang="0">
                  <a:pos x="8" y="18"/>
                </a:cxn>
                <a:cxn ang="0">
                  <a:pos x="6" y="10"/>
                </a:cxn>
                <a:cxn ang="0">
                  <a:pos x="4" y="4"/>
                </a:cxn>
                <a:cxn ang="0">
                  <a:pos x="0" y="0"/>
                </a:cxn>
                <a:cxn ang="0">
                  <a:pos x="0" y="0"/>
                </a:cxn>
                <a:cxn ang="0">
                  <a:pos x="0" y="14"/>
                </a:cxn>
                <a:cxn ang="0">
                  <a:pos x="0" y="14"/>
                </a:cxn>
              </a:cxnLst>
              <a:rect l="0" t="0" r="r" b="b"/>
              <a:pathLst>
                <a:path w="8" h="24">
                  <a:moveTo>
                    <a:pt x="0" y="14"/>
                  </a:moveTo>
                  <a:lnTo>
                    <a:pt x="0" y="14"/>
                  </a:lnTo>
                  <a:lnTo>
                    <a:pt x="0" y="18"/>
                  </a:lnTo>
                  <a:lnTo>
                    <a:pt x="0" y="18"/>
                  </a:lnTo>
                  <a:lnTo>
                    <a:pt x="6" y="24"/>
                  </a:lnTo>
                  <a:lnTo>
                    <a:pt x="6" y="24"/>
                  </a:lnTo>
                  <a:lnTo>
                    <a:pt x="8" y="18"/>
                  </a:lnTo>
                  <a:lnTo>
                    <a:pt x="6" y="10"/>
                  </a:lnTo>
                  <a:lnTo>
                    <a:pt x="4" y="4"/>
                  </a:lnTo>
                  <a:lnTo>
                    <a:pt x="0" y="0"/>
                  </a:lnTo>
                  <a:lnTo>
                    <a:pt x="0"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4" name="Freeform 135"/>
            <p:cNvSpPr/>
            <p:nvPr/>
          </p:nvSpPr>
          <p:spPr bwMode="auto">
            <a:xfrm>
              <a:off x="3624263" y="681038"/>
              <a:ext cx="19050" cy="19050"/>
            </a:xfrm>
            <a:custGeom>
              <a:avLst/>
              <a:gdLst/>
              <a:ahLst/>
              <a:cxnLst>
                <a:cxn ang="0">
                  <a:pos x="2" y="8"/>
                </a:cxn>
                <a:cxn ang="0">
                  <a:pos x="2" y="8"/>
                </a:cxn>
                <a:cxn ang="0">
                  <a:pos x="2" y="12"/>
                </a:cxn>
                <a:cxn ang="0">
                  <a:pos x="2" y="12"/>
                </a:cxn>
                <a:cxn ang="0">
                  <a:pos x="2" y="12"/>
                </a:cxn>
                <a:cxn ang="0">
                  <a:pos x="2" y="12"/>
                </a:cxn>
                <a:cxn ang="0">
                  <a:pos x="12" y="12"/>
                </a:cxn>
                <a:cxn ang="0">
                  <a:pos x="12" y="12"/>
                </a:cxn>
                <a:cxn ang="0">
                  <a:pos x="0" y="0"/>
                </a:cxn>
                <a:cxn ang="0">
                  <a:pos x="0" y="0"/>
                </a:cxn>
                <a:cxn ang="0">
                  <a:pos x="2" y="8"/>
                </a:cxn>
                <a:cxn ang="0">
                  <a:pos x="2" y="8"/>
                </a:cxn>
              </a:cxnLst>
              <a:rect l="0" t="0" r="r" b="b"/>
              <a:pathLst>
                <a:path w="12" h="12">
                  <a:moveTo>
                    <a:pt x="2" y="8"/>
                  </a:moveTo>
                  <a:lnTo>
                    <a:pt x="2" y="8"/>
                  </a:lnTo>
                  <a:lnTo>
                    <a:pt x="2" y="12"/>
                  </a:lnTo>
                  <a:lnTo>
                    <a:pt x="2" y="12"/>
                  </a:lnTo>
                  <a:lnTo>
                    <a:pt x="2" y="12"/>
                  </a:lnTo>
                  <a:lnTo>
                    <a:pt x="2" y="12"/>
                  </a:lnTo>
                  <a:lnTo>
                    <a:pt x="12" y="12"/>
                  </a:lnTo>
                  <a:lnTo>
                    <a:pt x="12" y="12"/>
                  </a:lnTo>
                  <a:lnTo>
                    <a:pt x="0" y="0"/>
                  </a:lnTo>
                  <a:lnTo>
                    <a:pt x="0"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5" name="Freeform 136"/>
            <p:cNvSpPr/>
            <p:nvPr/>
          </p:nvSpPr>
          <p:spPr bwMode="auto">
            <a:xfrm>
              <a:off x="3627438" y="703263"/>
              <a:ext cx="28575" cy="12700"/>
            </a:xfrm>
            <a:custGeom>
              <a:avLst/>
              <a:gdLst/>
              <a:ahLst/>
              <a:cxnLst>
                <a:cxn ang="0">
                  <a:pos x="12" y="0"/>
                </a:cxn>
                <a:cxn ang="0">
                  <a:pos x="12" y="0"/>
                </a:cxn>
                <a:cxn ang="0">
                  <a:pos x="0" y="0"/>
                </a:cxn>
                <a:cxn ang="0">
                  <a:pos x="0" y="0"/>
                </a:cxn>
                <a:cxn ang="0">
                  <a:pos x="2" y="4"/>
                </a:cxn>
                <a:cxn ang="0">
                  <a:pos x="2" y="6"/>
                </a:cxn>
                <a:cxn ang="0">
                  <a:pos x="2" y="6"/>
                </a:cxn>
                <a:cxn ang="0">
                  <a:pos x="8" y="8"/>
                </a:cxn>
                <a:cxn ang="0">
                  <a:pos x="8" y="8"/>
                </a:cxn>
                <a:cxn ang="0">
                  <a:pos x="14" y="8"/>
                </a:cxn>
                <a:cxn ang="0">
                  <a:pos x="14" y="8"/>
                </a:cxn>
                <a:cxn ang="0">
                  <a:pos x="18" y="8"/>
                </a:cxn>
                <a:cxn ang="0">
                  <a:pos x="18" y="8"/>
                </a:cxn>
                <a:cxn ang="0">
                  <a:pos x="14" y="4"/>
                </a:cxn>
                <a:cxn ang="0">
                  <a:pos x="14" y="4"/>
                </a:cxn>
                <a:cxn ang="0">
                  <a:pos x="12" y="0"/>
                </a:cxn>
                <a:cxn ang="0">
                  <a:pos x="12" y="0"/>
                </a:cxn>
              </a:cxnLst>
              <a:rect l="0" t="0" r="r" b="b"/>
              <a:pathLst>
                <a:path w="18" h="8">
                  <a:moveTo>
                    <a:pt x="12" y="0"/>
                  </a:moveTo>
                  <a:lnTo>
                    <a:pt x="12" y="0"/>
                  </a:lnTo>
                  <a:lnTo>
                    <a:pt x="0" y="0"/>
                  </a:lnTo>
                  <a:lnTo>
                    <a:pt x="0" y="0"/>
                  </a:lnTo>
                  <a:lnTo>
                    <a:pt x="2" y="4"/>
                  </a:lnTo>
                  <a:lnTo>
                    <a:pt x="2" y="6"/>
                  </a:lnTo>
                  <a:lnTo>
                    <a:pt x="2" y="6"/>
                  </a:lnTo>
                  <a:lnTo>
                    <a:pt x="8" y="8"/>
                  </a:lnTo>
                  <a:lnTo>
                    <a:pt x="8" y="8"/>
                  </a:lnTo>
                  <a:lnTo>
                    <a:pt x="14" y="8"/>
                  </a:lnTo>
                  <a:lnTo>
                    <a:pt x="14" y="8"/>
                  </a:lnTo>
                  <a:lnTo>
                    <a:pt x="18" y="8"/>
                  </a:lnTo>
                  <a:lnTo>
                    <a:pt x="18" y="8"/>
                  </a:lnTo>
                  <a:lnTo>
                    <a:pt x="14" y="4"/>
                  </a:lnTo>
                  <a:lnTo>
                    <a:pt x="14" y="4"/>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6" name="Freeform 137"/>
            <p:cNvSpPr/>
            <p:nvPr/>
          </p:nvSpPr>
          <p:spPr bwMode="auto">
            <a:xfrm>
              <a:off x="3633788" y="719138"/>
              <a:ext cx="34925" cy="9525"/>
            </a:xfrm>
            <a:custGeom>
              <a:avLst/>
              <a:gdLst/>
              <a:ahLst/>
              <a:cxnLst>
                <a:cxn ang="0">
                  <a:pos x="14" y="0"/>
                </a:cxn>
                <a:cxn ang="0">
                  <a:pos x="14" y="0"/>
                </a:cxn>
                <a:cxn ang="0">
                  <a:pos x="0" y="0"/>
                </a:cxn>
                <a:cxn ang="0">
                  <a:pos x="0" y="0"/>
                </a:cxn>
                <a:cxn ang="0">
                  <a:pos x="2" y="2"/>
                </a:cxn>
                <a:cxn ang="0">
                  <a:pos x="4" y="6"/>
                </a:cxn>
                <a:cxn ang="0">
                  <a:pos x="4" y="6"/>
                </a:cxn>
                <a:cxn ang="0">
                  <a:pos x="10" y="6"/>
                </a:cxn>
                <a:cxn ang="0">
                  <a:pos x="10" y="6"/>
                </a:cxn>
                <a:cxn ang="0">
                  <a:pos x="22" y="6"/>
                </a:cxn>
                <a:cxn ang="0">
                  <a:pos x="22" y="6"/>
                </a:cxn>
                <a:cxn ang="0">
                  <a:pos x="18" y="0"/>
                </a:cxn>
                <a:cxn ang="0">
                  <a:pos x="18" y="0"/>
                </a:cxn>
                <a:cxn ang="0">
                  <a:pos x="16" y="0"/>
                </a:cxn>
                <a:cxn ang="0">
                  <a:pos x="14" y="0"/>
                </a:cxn>
                <a:cxn ang="0">
                  <a:pos x="14" y="0"/>
                </a:cxn>
              </a:cxnLst>
              <a:rect l="0" t="0" r="r" b="b"/>
              <a:pathLst>
                <a:path w="22" h="6">
                  <a:moveTo>
                    <a:pt x="14" y="0"/>
                  </a:moveTo>
                  <a:lnTo>
                    <a:pt x="14" y="0"/>
                  </a:lnTo>
                  <a:lnTo>
                    <a:pt x="0" y="0"/>
                  </a:lnTo>
                  <a:lnTo>
                    <a:pt x="0" y="0"/>
                  </a:lnTo>
                  <a:lnTo>
                    <a:pt x="2" y="2"/>
                  </a:lnTo>
                  <a:lnTo>
                    <a:pt x="4" y="6"/>
                  </a:lnTo>
                  <a:lnTo>
                    <a:pt x="4" y="6"/>
                  </a:lnTo>
                  <a:lnTo>
                    <a:pt x="10" y="6"/>
                  </a:lnTo>
                  <a:lnTo>
                    <a:pt x="10" y="6"/>
                  </a:lnTo>
                  <a:lnTo>
                    <a:pt x="22" y="6"/>
                  </a:lnTo>
                  <a:lnTo>
                    <a:pt x="22" y="6"/>
                  </a:lnTo>
                  <a:lnTo>
                    <a:pt x="18" y="0"/>
                  </a:lnTo>
                  <a:lnTo>
                    <a:pt x="18" y="0"/>
                  </a:lnTo>
                  <a:lnTo>
                    <a:pt x="16"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7" name="Freeform 138"/>
            <p:cNvSpPr/>
            <p:nvPr/>
          </p:nvSpPr>
          <p:spPr bwMode="auto">
            <a:xfrm>
              <a:off x="3640138" y="731838"/>
              <a:ext cx="38100" cy="9525"/>
            </a:xfrm>
            <a:custGeom>
              <a:avLst/>
              <a:gdLst/>
              <a:ahLst/>
              <a:cxnLst>
                <a:cxn ang="0">
                  <a:pos x="24" y="4"/>
                </a:cxn>
                <a:cxn ang="0">
                  <a:pos x="24" y="4"/>
                </a:cxn>
                <a:cxn ang="0">
                  <a:pos x="20" y="0"/>
                </a:cxn>
                <a:cxn ang="0">
                  <a:pos x="20" y="0"/>
                </a:cxn>
                <a:cxn ang="0">
                  <a:pos x="16" y="0"/>
                </a:cxn>
                <a:cxn ang="0">
                  <a:pos x="16" y="0"/>
                </a:cxn>
                <a:cxn ang="0">
                  <a:pos x="0" y="0"/>
                </a:cxn>
                <a:cxn ang="0">
                  <a:pos x="0" y="0"/>
                </a:cxn>
                <a:cxn ang="0">
                  <a:pos x="6" y="4"/>
                </a:cxn>
                <a:cxn ang="0">
                  <a:pos x="12" y="6"/>
                </a:cxn>
                <a:cxn ang="0">
                  <a:pos x="18" y="6"/>
                </a:cxn>
                <a:cxn ang="0">
                  <a:pos x="24" y="4"/>
                </a:cxn>
                <a:cxn ang="0">
                  <a:pos x="24" y="4"/>
                </a:cxn>
              </a:cxnLst>
              <a:rect l="0" t="0" r="r" b="b"/>
              <a:pathLst>
                <a:path w="24" h="6">
                  <a:moveTo>
                    <a:pt x="24" y="4"/>
                  </a:moveTo>
                  <a:lnTo>
                    <a:pt x="24" y="4"/>
                  </a:lnTo>
                  <a:lnTo>
                    <a:pt x="20" y="0"/>
                  </a:lnTo>
                  <a:lnTo>
                    <a:pt x="20" y="0"/>
                  </a:lnTo>
                  <a:lnTo>
                    <a:pt x="16" y="0"/>
                  </a:lnTo>
                  <a:lnTo>
                    <a:pt x="16" y="0"/>
                  </a:lnTo>
                  <a:lnTo>
                    <a:pt x="0" y="0"/>
                  </a:lnTo>
                  <a:lnTo>
                    <a:pt x="0" y="0"/>
                  </a:lnTo>
                  <a:lnTo>
                    <a:pt x="6" y="4"/>
                  </a:lnTo>
                  <a:lnTo>
                    <a:pt x="12" y="6"/>
                  </a:lnTo>
                  <a:lnTo>
                    <a:pt x="18" y="6"/>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8" name="Freeform 139"/>
            <p:cNvSpPr/>
            <p:nvPr/>
          </p:nvSpPr>
          <p:spPr bwMode="auto">
            <a:xfrm>
              <a:off x="3582988" y="731838"/>
              <a:ext cx="19050" cy="19050"/>
            </a:xfrm>
            <a:custGeom>
              <a:avLst/>
              <a:gdLst/>
              <a:ahLst/>
              <a:cxnLst>
                <a:cxn ang="0">
                  <a:pos x="12" y="2"/>
                </a:cxn>
                <a:cxn ang="0">
                  <a:pos x="12" y="2"/>
                </a:cxn>
                <a:cxn ang="0">
                  <a:pos x="8" y="2"/>
                </a:cxn>
                <a:cxn ang="0">
                  <a:pos x="8" y="2"/>
                </a:cxn>
                <a:cxn ang="0">
                  <a:pos x="0" y="0"/>
                </a:cxn>
                <a:cxn ang="0">
                  <a:pos x="0" y="0"/>
                </a:cxn>
                <a:cxn ang="0">
                  <a:pos x="12" y="12"/>
                </a:cxn>
                <a:cxn ang="0">
                  <a:pos x="12" y="12"/>
                </a:cxn>
                <a:cxn ang="0">
                  <a:pos x="12" y="2"/>
                </a:cxn>
                <a:cxn ang="0">
                  <a:pos x="12" y="2"/>
                </a:cxn>
                <a:cxn ang="0">
                  <a:pos x="12" y="2"/>
                </a:cxn>
                <a:cxn ang="0">
                  <a:pos x="12" y="2"/>
                </a:cxn>
              </a:cxnLst>
              <a:rect l="0" t="0" r="r" b="b"/>
              <a:pathLst>
                <a:path w="12" h="12">
                  <a:moveTo>
                    <a:pt x="12" y="2"/>
                  </a:moveTo>
                  <a:lnTo>
                    <a:pt x="12" y="2"/>
                  </a:lnTo>
                  <a:lnTo>
                    <a:pt x="8" y="2"/>
                  </a:lnTo>
                  <a:lnTo>
                    <a:pt x="8" y="2"/>
                  </a:lnTo>
                  <a:lnTo>
                    <a:pt x="0" y="0"/>
                  </a:lnTo>
                  <a:lnTo>
                    <a:pt x="0" y="0"/>
                  </a:lnTo>
                  <a:lnTo>
                    <a:pt x="12" y="12"/>
                  </a:lnTo>
                  <a:lnTo>
                    <a:pt x="12" y="12"/>
                  </a:lnTo>
                  <a:lnTo>
                    <a:pt x="12" y="2"/>
                  </a:lnTo>
                  <a:lnTo>
                    <a:pt x="12" y="2"/>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9" name="Freeform 140"/>
            <p:cNvSpPr/>
            <p:nvPr/>
          </p:nvSpPr>
          <p:spPr bwMode="auto">
            <a:xfrm>
              <a:off x="3605213" y="735013"/>
              <a:ext cx="9525" cy="28575"/>
            </a:xfrm>
            <a:custGeom>
              <a:avLst/>
              <a:gdLst/>
              <a:ahLst/>
              <a:cxnLst>
                <a:cxn ang="0">
                  <a:pos x="6" y="8"/>
                </a:cxn>
                <a:cxn ang="0">
                  <a:pos x="6" y="8"/>
                </a:cxn>
                <a:cxn ang="0">
                  <a:pos x="6" y="2"/>
                </a:cxn>
                <a:cxn ang="0">
                  <a:pos x="6" y="2"/>
                </a:cxn>
                <a:cxn ang="0">
                  <a:pos x="4" y="2"/>
                </a:cxn>
                <a:cxn ang="0">
                  <a:pos x="0" y="0"/>
                </a:cxn>
                <a:cxn ang="0">
                  <a:pos x="0" y="0"/>
                </a:cxn>
                <a:cxn ang="0">
                  <a:pos x="0" y="12"/>
                </a:cxn>
                <a:cxn ang="0">
                  <a:pos x="0" y="12"/>
                </a:cxn>
                <a:cxn ang="0">
                  <a:pos x="2" y="14"/>
                </a:cxn>
                <a:cxn ang="0">
                  <a:pos x="2" y="14"/>
                </a:cxn>
                <a:cxn ang="0">
                  <a:pos x="6" y="18"/>
                </a:cxn>
                <a:cxn ang="0">
                  <a:pos x="6" y="18"/>
                </a:cxn>
                <a:cxn ang="0">
                  <a:pos x="6" y="14"/>
                </a:cxn>
                <a:cxn ang="0">
                  <a:pos x="6" y="14"/>
                </a:cxn>
                <a:cxn ang="0">
                  <a:pos x="6" y="8"/>
                </a:cxn>
                <a:cxn ang="0">
                  <a:pos x="6" y="8"/>
                </a:cxn>
              </a:cxnLst>
              <a:rect l="0" t="0" r="r" b="b"/>
              <a:pathLst>
                <a:path w="6" h="18">
                  <a:moveTo>
                    <a:pt x="6" y="8"/>
                  </a:moveTo>
                  <a:lnTo>
                    <a:pt x="6" y="8"/>
                  </a:lnTo>
                  <a:lnTo>
                    <a:pt x="6" y="2"/>
                  </a:lnTo>
                  <a:lnTo>
                    <a:pt x="6" y="2"/>
                  </a:lnTo>
                  <a:lnTo>
                    <a:pt x="4" y="2"/>
                  </a:lnTo>
                  <a:lnTo>
                    <a:pt x="0" y="0"/>
                  </a:lnTo>
                  <a:lnTo>
                    <a:pt x="0" y="0"/>
                  </a:lnTo>
                  <a:lnTo>
                    <a:pt x="0" y="12"/>
                  </a:lnTo>
                  <a:lnTo>
                    <a:pt x="0" y="12"/>
                  </a:lnTo>
                  <a:lnTo>
                    <a:pt x="2" y="14"/>
                  </a:lnTo>
                  <a:lnTo>
                    <a:pt x="2" y="14"/>
                  </a:lnTo>
                  <a:lnTo>
                    <a:pt x="6" y="18"/>
                  </a:lnTo>
                  <a:lnTo>
                    <a:pt x="6" y="18"/>
                  </a:lnTo>
                  <a:lnTo>
                    <a:pt x="6" y="14"/>
                  </a:lnTo>
                  <a:lnTo>
                    <a:pt x="6" y="14"/>
                  </a:lnTo>
                  <a:lnTo>
                    <a:pt x="6" y="8"/>
                  </a:lnTo>
                  <a:lnTo>
                    <a:pt x="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0" name="Freeform 141"/>
            <p:cNvSpPr/>
            <p:nvPr/>
          </p:nvSpPr>
          <p:spPr bwMode="auto">
            <a:xfrm>
              <a:off x="3617913" y="741363"/>
              <a:ext cx="9525" cy="34925"/>
            </a:xfrm>
            <a:custGeom>
              <a:avLst/>
              <a:gdLst/>
              <a:ahLst/>
              <a:cxnLst>
                <a:cxn ang="0">
                  <a:pos x="0" y="14"/>
                </a:cxn>
                <a:cxn ang="0">
                  <a:pos x="0" y="14"/>
                </a:cxn>
                <a:cxn ang="0">
                  <a:pos x="0" y="16"/>
                </a:cxn>
                <a:cxn ang="0">
                  <a:pos x="2" y="18"/>
                </a:cxn>
                <a:cxn ang="0">
                  <a:pos x="2" y="18"/>
                </a:cxn>
                <a:cxn ang="0">
                  <a:pos x="6" y="22"/>
                </a:cxn>
                <a:cxn ang="0">
                  <a:pos x="6" y="22"/>
                </a:cxn>
                <a:cxn ang="0">
                  <a:pos x="6" y="10"/>
                </a:cxn>
                <a:cxn ang="0">
                  <a:pos x="6" y="10"/>
                </a:cxn>
                <a:cxn ang="0">
                  <a:pos x="6" y="4"/>
                </a:cxn>
                <a:cxn ang="0">
                  <a:pos x="6" y="4"/>
                </a:cxn>
                <a:cxn ang="0">
                  <a:pos x="4" y="0"/>
                </a:cxn>
                <a:cxn ang="0">
                  <a:pos x="0" y="0"/>
                </a:cxn>
                <a:cxn ang="0">
                  <a:pos x="0" y="0"/>
                </a:cxn>
                <a:cxn ang="0">
                  <a:pos x="0" y="14"/>
                </a:cxn>
                <a:cxn ang="0">
                  <a:pos x="0" y="14"/>
                </a:cxn>
              </a:cxnLst>
              <a:rect l="0" t="0" r="r" b="b"/>
              <a:pathLst>
                <a:path w="6" h="22">
                  <a:moveTo>
                    <a:pt x="0" y="14"/>
                  </a:moveTo>
                  <a:lnTo>
                    <a:pt x="0" y="14"/>
                  </a:lnTo>
                  <a:lnTo>
                    <a:pt x="0" y="16"/>
                  </a:lnTo>
                  <a:lnTo>
                    <a:pt x="2" y="18"/>
                  </a:lnTo>
                  <a:lnTo>
                    <a:pt x="2" y="18"/>
                  </a:lnTo>
                  <a:lnTo>
                    <a:pt x="6" y="22"/>
                  </a:lnTo>
                  <a:lnTo>
                    <a:pt x="6" y="22"/>
                  </a:lnTo>
                  <a:lnTo>
                    <a:pt x="6" y="10"/>
                  </a:lnTo>
                  <a:lnTo>
                    <a:pt x="6" y="10"/>
                  </a:lnTo>
                  <a:lnTo>
                    <a:pt x="6" y="4"/>
                  </a:lnTo>
                  <a:lnTo>
                    <a:pt x="6" y="4"/>
                  </a:lnTo>
                  <a:lnTo>
                    <a:pt x="4" y="0"/>
                  </a:lnTo>
                  <a:lnTo>
                    <a:pt x="0" y="0"/>
                  </a:lnTo>
                  <a:lnTo>
                    <a:pt x="0"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1" name="Freeform 142"/>
            <p:cNvSpPr/>
            <p:nvPr/>
          </p:nvSpPr>
          <p:spPr bwMode="auto">
            <a:xfrm>
              <a:off x="3630613" y="747713"/>
              <a:ext cx="12700" cy="38100"/>
            </a:xfrm>
            <a:custGeom>
              <a:avLst/>
              <a:gdLst/>
              <a:ahLst/>
              <a:cxnLst>
                <a:cxn ang="0">
                  <a:pos x="0" y="0"/>
                </a:cxn>
                <a:cxn ang="0">
                  <a:pos x="0" y="0"/>
                </a:cxn>
                <a:cxn ang="0">
                  <a:pos x="0" y="16"/>
                </a:cxn>
                <a:cxn ang="0">
                  <a:pos x="0" y="16"/>
                </a:cxn>
                <a:cxn ang="0">
                  <a:pos x="2" y="20"/>
                </a:cxn>
                <a:cxn ang="0">
                  <a:pos x="2" y="20"/>
                </a:cxn>
                <a:cxn ang="0">
                  <a:pos x="6" y="24"/>
                </a:cxn>
                <a:cxn ang="0">
                  <a:pos x="6" y="24"/>
                </a:cxn>
                <a:cxn ang="0">
                  <a:pos x="8" y="18"/>
                </a:cxn>
                <a:cxn ang="0">
                  <a:pos x="6" y="12"/>
                </a:cxn>
                <a:cxn ang="0">
                  <a:pos x="4" y="6"/>
                </a:cxn>
                <a:cxn ang="0">
                  <a:pos x="0" y="0"/>
                </a:cxn>
                <a:cxn ang="0">
                  <a:pos x="0" y="0"/>
                </a:cxn>
              </a:cxnLst>
              <a:rect l="0" t="0" r="r" b="b"/>
              <a:pathLst>
                <a:path w="8" h="24">
                  <a:moveTo>
                    <a:pt x="0" y="0"/>
                  </a:moveTo>
                  <a:lnTo>
                    <a:pt x="0" y="0"/>
                  </a:lnTo>
                  <a:lnTo>
                    <a:pt x="0" y="16"/>
                  </a:lnTo>
                  <a:lnTo>
                    <a:pt x="0" y="16"/>
                  </a:lnTo>
                  <a:lnTo>
                    <a:pt x="2" y="20"/>
                  </a:lnTo>
                  <a:lnTo>
                    <a:pt x="2" y="20"/>
                  </a:lnTo>
                  <a:lnTo>
                    <a:pt x="6" y="24"/>
                  </a:lnTo>
                  <a:lnTo>
                    <a:pt x="6" y="24"/>
                  </a:lnTo>
                  <a:lnTo>
                    <a:pt x="8" y="18"/>
                  </a:lnTo>
                  <a:lnTo>
                    <a:pt x="6" y="12"/>
                  </a:lnTo>
                  <a:lnTo>
                    <a:pt x="4"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2" name="Freeform 143"/>
            <p:cNvSpPr/>
            <p:nvPr/>
          </p:nvSpPr>
          <p:spPr bwMode="auto">
            <a:xfrm>
              <a:off x="3579813" y="735013"/>
              <a:ext cx="19050" cy="19050"/>
            </a:xfrm>
            <a:custGeom>
              <a:avLst/>
              <a:gdLst/>
              <a:ahLst/>
              <a:cxnLst>
                <a:cxn ang="0">
                  <a:pos x="2" y="8"/>
                </a:cxn>
                <a:cxn ang="0">
                  <a:pos x="2" y="8"/>
                </a:cxn>
                <a:cxn ang="0">
                  <a:pos x="2" y="12"/>
                </a:cxn>
                <a:cxn ang="0">
                  <a:pos x="2" y="12"/>
                </a:cxn>
                <a:cxn ang="0">
                  <a:pos x="4" y="12"/>
                </a:cxn>
                <a:cxn ang="0">
                  <a:pos x="4" y="12"/>
                </a:cxn>
                <a:cxn ang="0">
                  <a:pos x="12" y="12"/>
                </a:cxn>
                <a:cxn ang="0">
                  <a:pos x="12" y="12"/>
                </a:cxn>
                <a:cxn ang="0">
                  <a:pos x="0" y="0"/>
                </a:cxn>
                <a:cxn ang="0">
                  <a:pos x="0" y="0"/>
                </a:cxn>
                <a:cxn ang="0">
                  <a:pos x="2" y="8"/>
                </a:cxn>
                <a:cxn ang="0">
                  <a:pos x="2" y="8"/>
                </a:cxn>
              </a:cxnLst>
              <a:rect l="0" t="0" r="r" b="b"/>
              <a:pathLst>
                <a:path w="12" h="12">
                  <a:moveTo>
                    <a:pt x="2" y="8"/>
                  </a:moveTo>
                  <a:lnTo>
                    <a:pt x="2" y="8"/>
                  </a:lnTo>
                  <a:lnTo>
                    <a:pt x="2" y="12"/>
                  </a:lnTo>
                  <a:lnTo>
                    <a:pt x="2" y="12"/>
                  </a:lnTo>
                  <a:lnTo>
                    <a:pt x="4" y="12"/>
                  </a:lnTo>
                  <a:lnTo>
                    <a:pt x="4" y="12"/>
                  </a:lnTo>
                  <a:lnTo>
                    <a:pt x="12" y="12"/>
                  </a:lnTo>
                  <a:lnTo>
                    <a:pt x="12" y="12"/>
                  </a:lnTo>
                  <a:lnTo>
                    <a:pt x="0" y="0"/>
                  </a:lnTo>
                  <a:lnTo>
                    <a:pt x="0"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3" name="Freeform 144"/>
            <p:cNvSpPr/>
            <p:nvPr/>
          </p:nvSpPr>
          <p:spPr bwMode="auto">
            <a:xfrm>
              <a:off x="3582988" y="757238"/>
              <a:ext cx="28575" cy="9525"/>
            </a:xfrm>
            <a:custGeom>
              <a:avLst/>
              <a:gdLst/>
              <a:ahLst/>
              <a:cxnLst>
                <a:cxn ang="0">
                  <a:pos x="12" y="0"/>
                </a:cxn>
                <a:cxn ang="0">
                  <a:pos x="12" y="0"/>
                </a:cxn>
                <a:cxn ang="0">
                  <a:pos x="0" y="0"/>
                </a:cxn>
                <a:cxn ang="0">
                  <a:pos x="0" y="0"/>
                </a:cxn>
                <a:cxn ang="0">
                  <a:pos x="2" y="4"/>
                </a:cxn>
                <a:cxn ang="0">
                  <a:pos x="2" y="6"/>
                </a:cxn>
                <a:cxn ang="0">
                  <a:pos x="2" y="6"/>
                </a:cxn>
                <a:cxn ang="0">
                  <a:pos x="8" y="6"/>
                </a:cxn>
                <a:cxn ang="0">
                  <a:pos x="8" y="6"/>
                </a:cxn>
                <a:cxn ang="0">
                  <a:pos x="14" y="6"/>
                </a:cxn>
                <a:cxn ang="0">
                  <a:pos x="14" y="6"/>
                </a:cxn>
                <a:cxn ang="0">
                  <a:pos x="18" y="6"/>
                </a:cxn>
                <a:cxn ang="0">
                  <a:pos x="18" y="6"/>
                </a:cxn>
                <a:cxn ang="0">
                  <a:pos x="14" y="2"/>
                </a:cxn>
                <a:cxn ang="0">
                  <a:pos x="14" y="2"/>
                </a:cxn>
                <a:cxn ang="0">
                  <a:pos x="12" y="0"/>
                </a:cxn>
                <a:cxn ang="0">
                  <a:pos x="12" y="0"/>
                </a:cxn>
              </a:cxnLst>
              <a:rect l="0" t="0" r="r" b="b"/>
              <a:pathLst>
                <a:path w="18" h="6">
                  <a:moveTo>
                    <a:pt x="12" y="0"/>
                  </a:moveTo>
                  <a:lnTo>
                    <a:pt x="12" y="0"/>
                  </a:lnTo>
                  <a:lnTo>
                    <a:pt x="0" y="0"/>
                  </a:lnTo>
                  <a:lnTo>
                    <a:pt x="0" y="0"/>
                  </a:lnTo>
                  <a:lnTo>
                    <a:pt x="2" y="4"/>
                  </a:lnTo>
                  <a:lnTo>
                    <a:pt x="2" y="6"/>
                  </a:lnTo>
                  <a:lnTo>
                    <a:pt x="2" y="6"/>
                  </a:lnTo>
                  <a:lnTo>
                    <a:pt x="8" y="6"/>
                  </a:lnTo>
                  <a:lnTo>
                    <a:pt x="8" y="6"/>
                  </a:lnTo>
                  <a:lnTo>
                    <a:pt x="14" y="6"/>
                  </a:lnTo>
                  <a:lnTo>
                    <a:pt x="14" y="6"/>
                  </a:lnTo>
                  <a:lnTo>
                    <a:pt x="18" y="6"/>
                  </a:lnTo>
                  <a:lnTo>
                    <a:pt x="18" y="6"/>
                  </a:lnTo>
                  <a:lnTo>
                    <a:pt x="14" y="2"/>
                  </a:lnTo>
                  <a:lnTo>
                    <a:pt x="14"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4" name="Freeform 145"/>
            <p:cNvSpPr/>
            <p:nvPr/>
          </p:nvSpPr>
          <p:spPr bwMode="auto">
            <a:xfrm>
              <a:off x="3589338" y="769938"/>
              <a:ext cx="34925" cy="9525"/>
            </a:xfrm>
            <a:custGeom>
              <a:avLst/>
              <a:gdLst/>
              <a:ahLst/>
              <a:cxnLst>
                <a:cxn ang="0">
                  <a:pos x="14" y="0"/>
                </a:cxn>
                <a:cxn ang="0">
                  <a:pos x="14" y="0"/>
                </a:cxn>
                <a:cxn ang="0">
                  <a:pos x="0" y="0"/>
                </a:cxn>
                <a:cxn ang="0">
                  <a:pos x="0" y="0"/>
                </a:cxn>
                <a:cxn ang="0">
                  <a:pos x="2" y="4"/>
                </a:cxn>
                <a:cxn ang="0">
                  <a:pos x="4" y="6"/>
                </a:cxn>
                <a:cxn ang="0">
                  <a:pos x="4" y="6"/>
                </a:cxn>
                <a:cxn ang="0">
                  <a:pos x="10" y="6"/>
                </a:cxn>
                <a:cxn ang="0">
                  <a:pos x="10" y="6"/>
                </a:cxn>
                <a:cxn ang="0">
                  <a:pos x="22" y="6"/>
                </a:cxn>
                <a:cxn ang="0">
                  <a:pos x="22" y="6"/>
                </a:cxn>
                <a:cxn ang="0">
                  <a:pos x="18" y="2"/>
                </a:cxn>
                <a:cxn ang="0">
                  <a:pos x="18" y="2"/>
                </a:cxn>
                <a:cxn ang="0">
                  <a:pos x="16" y="0"/>
                </a:cxn>
                <a:cxn ang="0">
                  <a:pos x="14" y="0"/>
                </a:cxn>
                <a:cxn ang="0">
                  <a:pos x="14" y="0"/>
                </a:cxn>
              </a:cxnLst>
              <a:rect l="0" t="0" r="r" b="b"/>
              <a:pathLst>
                <a:path w="22" h="6">
                  <a:moveTo>
                    <a:pt x="14" y="0"/>
                  </a:moveTo>
                  <a:lnTo>
                    <a:pt x="14" y="0"/>
                  </a:lnTo>
                  <a:lnTo>
                    <a:pt x="0" y="0"/>
                  </a:lnTo>
                  <a:lnTo>
                    <a:pt x="0" y="0"/>
                  </a:lnTo>
                  <a:lnTo>
                    <a:pt x="2" y="4"/>
                  </a:lnTo>
                  <a:lnTo>
                    <a:pt x="4" y="6"/>
                  </a:lnTo>
                  <a:lnTo>
                    <a:pt x="4" y="6"/>
                  </a:lnTo>
                  <a:lnTo>
                    <a:pt x="10" y="6"/>
                  </a:lnTo>
                  <a:lnTo>
                    <a:pt x="10" y="6"/>
                  </a:lnTo>
                  <a:lnTo>
                    <a:pt x="22" y="6"/>
                  </a:lnTo>
                  <a:lnTo>
                    <a:pt x="22" y="6"/>
                  </a:lnTo>
                  <a:lnTo>
                    <a:pt x="18" y="2"/>
                  </a:lnTo>
                  <a:lnTo>
                    <a:pt x="18" y="2"/>
                  </a:lnTo>
                  <a:lnTo>
                    <a:pt x="16"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5" name="Freeform 146"/>
            <p:cNvSpPr/>
            <p:nvPr/>
          </p:nvSpPr>
          <p:spPr bwMode="auto">
            <a:xfrm>
              <a:off x="3598863" y="782638"/>
              <a:ext cx="34925" cy="12700"/>
            </a:xfrm>
            <a:custGeom>
              <a:avLst/>
              <a:gdLst/>
              <a:ahLst/>
              <a:cxnLst>
                <a:cxn ang="0">
                  <a:pos x="14" y="0"/>
                </a:cxn>
                <a:cxn ang="0">
                  <a:pos x="14" y="0"/>
                </a:cxn>
                <a:cxn ang="0">
                  <a:pos x="0" y="0"/>
                </a:cxn>
                <a:cxn ang="0">
                  <a:pos x="0" y="0"/>
                </a:cxn>
                <a:cxn ang="0">
                  <a:pos x="4" y="4"/>
                </a:cxn>
                <a:cxn ang="0">
                  <a:pos x="10" y="6"/>
                </a:cxn>
                <a:cxn ang="0">
                  <a:pos x="16" y="8"/>
                </a:cxn>
                <a:cxn ang="0">
                  <a:pos x="22" y="6"/>
                </a:cxn>
                <a:cxn ang="0">
                  <a:pos x="22" y="6"/>
                </a:cxn>
                <a:cxn ang="0">
                  <a:pos x="18" y="0"/>
                </a:cxn>
                <a:cxn ang="0">
                  <a:pos x="18" y="0"/>
                </a:cxn>
                <a:cxn ang="0">
                  <a:pos x="14" y="0"/>
                </a:cxn>
                <a:cxn ang="0">
                  <a:pos x="14" y="0"/>
                </a:cxn>
              </a:cxnLst>
              <a:rect l="0" t="0" r="r" b="b"/>
              <a:pathLst>
                <a:path w="22" h="8">
                  <a:moveTo>
                    <a:pt x="14" y="0"/>
                  </a:moveTo>
                  <a:lnTo>
                    <a:pt x="14" y="0"/>
                  </a:lnTo>
                  <a:lnTo>
                    <a:pt x="0" y="0"/>
                  </a:lnTo>
                  <a:lnTo>
                    <a:pt x="0" y="0"/>
                  </a:lnTo>
                  <a:lnTo>
                    <a:pt x="4" y="4"/>
                  </a:lnTo>
                  <a:lnTo>
                    <a:pt x="10" y="6"/>
                  </a:lnTo>
                  <a:lnTo>
                    <a:pt x="16" y="8"/>
                  </a:lnTo>
                  <a:lnTo>
                    <a:pt x="22" y="6"/>
                  </a:lnTo>
                  <a:lnTo>
                    <a:pt x="22" y="6"/>
                  </a:lnTo>
                  <a:lnTo>
                    <a:pt x="18" y="0"/>
                  </a:lnTo>
                  <a:lnTo>
                    <a:pt x="18"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6" name="Freeform 147"/>
            <p:cNvSpPr/>
            <p:nvPr/>
          </p:nvSpPr>
          <p:spPr bwMode="auto">
            <a:xfrm>
              <a:off x="3716338" y="661988"/>
              <a:ext cx="19050" cy="31750"/>
            </a:xfrm>
            <a:custGeom>
              <a:avLst/>
              <a:gdLst/>
              <a:ahLst/>
              <a:cxnLst>
                <a:cxn ang="0">
                  <a:pos x="8" y="20"/>
                </a:cxn>
                <a:cxn ang="0">
                  <a:pos x="8" y="20"/>
                </a:cxn>
                <a:cxn ang="0">
                  <a:pos x="12" y="8"/>
                </a:cxn>
                <a:cxn ang="0">
                  <a:pos x="12" y="8"/>
                </a:cxn>
                <a:cxn ang="0">
                  <a:pos x="12" y="8"/>
                </a:cxn>
                <a:cxn ang="0">
                  <a:pos x="12" y="8"/>
                </a:cxn>
                <a:cxn ang="0">
                  <a:pos x="8" y="4"/>
                </a:cxn>
                <a:cxn ang="0">
                  <a:pos x="8" y="4"/>
                </a:cxn>
                <a:cxn ang="0">
                  <a:pos x="0" y="0"/>
                </a:cxn>
                <a:cxn ang="0">
                  <a:pos x="0" y="0"/>
                </a:cxn>
                <a:cxn ang="0">
                  <a:pos x="8" y="20"/>
                </a:cxn>
                <a:cxn ang="0">
                  <a:pos x="8" y="20"/>
                </a:cxn>
              </a:cxnLst>
              <a:rect l="0" t="0" r="r" b="b"/>
              <a:pathLst>
                <a:path w="12" h="20">
                  <a:moveTo>
                    <a:pt x="8" y="20"/>
                  </a:moveTo>
                  <a:lnTo>
                    <a:pt x="8" y="20"/>
                  </a:lnTo>
                  <a:lnTo>
                    <a:pt x="12" y="8"/>
                  </a:lnTo>
                  <a:lnTo>
                    <a:pt x="12" y="8"/>
                  </a:lnTo>
                  <a:lnTo>
                    <a:pt x="12" y="8"/>
                  </a:lnTo>
                  <a:lnTo>
                    <a:pt x="12" y="8"/>
                  </a:lnTo>
                  <a:lnTo>
                    <a:pt x="8" y="4"/>
                  </a:lnTo>
                  <a:lnTo>
                    <a:pt x="8" y="4"/>
                  </a:lnTo>
                  <a:lnTo>
                    <a:pt x="0" y="0"/>
                  </a:lnTo>
                  <a:lnTo>
                    <a:pt x="0" y="0"/>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7" name="Freeform 148"/>
            <p:cNvSpPr/>
            <p:nvPr/>
          </p:nvSpPr>
          <p:spPr bwMode="auto">
            <a:xfrm>
              <a:off x="3732213" y="677863"/>
              <a:ext cx="15875" cy="34925"/>
            </a:xfrm>
            <a:custGeom>
              <a:avLst/>
              <a:gdLst/>
              <a:ahLst/>
              <a:cxnLst>
                <a:cxn ang="0">
                  <a:pos x="6" y="18"/>
                </a:cxn>
                <a:cxn ang="0">
                  <a:pos x="6" y="18"/>
                </a:cxn>
                <a:cxn ang="0">
                  <a:pos x="8" y="10"/>
                </a:cxn>
                <a:cxn ang="0">
                  <a:pos x="8" y="10"/>
                </a:cxn>
                <a:cxn ang="0">
                  <a:pos x="10" y="4"/>
                </a:cxn>
                <a:cxn ang="0">
                  <a:pos x="10" y="4"/>
                </a:cxn>
                <a:cxn ang="0">
                  <a:pos x="8" y="2"/>
                </a:cxn>
                <a:cxn ang="0">
                  <a:pos x="4" y="0"/>
                </a:cxn>
                <a:cxn ang="0">
                  <a:pos x="4" y="0"/>
                </a:cxn>
                <a:cxn ang="0">
                  <a:pos x="0" y="12"/>
                </a:cxn>
                <a:cxn ang="0">
                  <a:pos x="0" y="12"/>
                </a:cxn>
                <a:cxn ang="0">
                  <a:pos x="0" y="14"/>
                </a:cxn>
                <a:cxn ang="0">
                  <a:pos x="2" y="16"/>
                </a:cxn>
                <a:cxn ang="0">
                  <a:pos x="2" y="16"/>
                </a:cxn>
                <a:cxn ang="0">
                  <a:pos x="4" y="22"/>
                </a:cxn>
                <a:cxn ang="0">
                  <a:pos x="4" y="22"/>
                </a:cxn>
                <a:cxn ang="0">
                  <a:pos x="6" y="18"/>
                </a:cxn>
                <a:cxn ang="0">
                  <a:pos x="6" y="18"/>
                </a:cxn>
              </a:cxnLst>
              <a:rect l="0" t="0" r="r" b="b"/>
              <a:pathLst>
                <a:path w="10" h="22">
                  <a:moveTo>
                    <a:pt x="6" y="18"/>
                  </a:moveTo>
                  <a:lnTo>
                    <a:pt x="6" y="18"/>
                  </a:lnTo>
                  <a:lnTo>
                    <a:pt x="8" y="10"/>
                  </a:lnTo>
                  <a:lnTo>
                    <a:pt x="8" y="10"/>
                  </a:lnTo>
                  <a:lnTo>
                    <a:pt x="10" y="4"/>
                  </a:lnTo>
                  <a:lnTo>
                    <a:pt x="10" y="4"/>
                  </a:lnTo>
                  <a:lnTo>
                    <a:pt x="8" y="2"/>
                  </a:lnTo>
                  <a:lnTo>
                    <a:pt x="4" y="0"/>
                  </a:lnTo>
                  <a:lnTo>
                    <a:pt x="4" y="0"/>
                  </a:lnTo>
                  <a:lnTo>
                    <a:pt x="0" y="12"/>
                  </a:lnTo>
                  <a:lnTo>
                    <a:pt x="0" y="12"/>
                  </a:lnTo>
                  <a:lnTo>
                    <a:pt x="0" y="14"/>
                  </a:lnTo>
                  <a:lnTo>
                    <a:pt x="2" y="16"/>
                  </a:lnTo>
                  <a:lnTo>
                    <a:pt x="2" y="16"/>
                  </a:lnTo>
                  <a:lnTo>
                    <a:pt x="4" y="22"/>
                  </a:lnTo>
                  <a:lnTo>
                    <a:pt x="4" y="22"/>
                  </a:lnTo>
                  <a:lnTo>
                    <a:pt x="6" y="18"/>
                  </a:lnTo>
                  <a:lnTo>
                    <a:pt x="6"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8" name="Freeform 149"/>
            <p:cNvSpPr/>
            <p:nvPr/>
          </p:nvSpPr>
          <p:spPr bwMode="auto">
            <a:xfrm>
              <a:off x="3741738" y="687388"/>
              <a:ext cx="19050" cy="44450"/>
            </a:xfrm>
            <a:custGeom>
              <a:avLst/>
              <a:gdLst/>
              <a:ahLst/>
              <a:cxnLst>
                <a:cxn ang="0">
                  <a:pos x="12" y="8"/>
                </a:cxn>
                <a:cxn ang="0">
                  <a:pos x="12" y="8"/>
                </a:cxn>
                <a:cxn ang="0">
                  <a:pos x="10" y="4"/>
                </a:cxn>
                <a:cxn ang="0">
                  <a:pos x="8" y="0"/>
                </a:cxn>
                <a:cxn ang="0">
                  <a:pos x="8" y="0"/>
                </a:cxn>
                <a:cxn ang="0">
                  <a:pos x="2" y="16"/>
                </a:cxn>
                <a:cxn ang="0">
                  <a:pos x="2" y="16"/>
                </a:cxn>
                <a:cxn ang="0">
                  <a:pos x="0" y="18"/>
                </a:cxn>
                <a:cxn ang="0">
                  <a:pos x="0" y="20"/>
                </a:cxn>
                <a:cxn ang="0">
                  <a:pos x="0" y="20"/>
                </a:cxn>
                <a:cxn ang="0">
                  <a:pos x="4" y="28"/>
                </a:cxn>
                <a:cxn ang="0">
                  <a:pos x="4" y="28"/>
                </a:cxn>
                <a:cxn ang="0">
                  <a:pos x="8" y="16"/>
                </a:cxn>
                <a:cxn ang="0">
                  <a:pos x="8" y="16"/>
                </a:cxn>
                <a:cxn ang="0">
                  <a:pos x="12" y="8"/>
                </a:cxn>
                <a:cxn ang="0">
                  <a:pos x="12" y="8"/>
                </a:cxn>
              </a:cxnLst>
              <a:rect l="0" t="0" r="r" b="b"/>
              <a:pathLst>
                <a:path w="12" h="28">
                  <a:moveTo>
                    <a:pt x="12" y="8"/>
                  </a:moveTo>
                  <a:lnTo>
                    <a:pt x="12" y="8"/>
                  </a:lnTo>
                  <a:lnTo>
                    <a:pt x="10" y="4"/>
                  </a:lnTo>
                  <a:lnTo>
                    <a:pt x="8" y="0"/>
                  </a:lnTo>
                  <a:lnTo>
                    <a:pt x="8" y="0"/>
                  </a:lnTo>
                  <a:lnTo>
                    <a:pt x="2" y="16"/>
                  </a:lnTo>
                  <a:lnTo>
                    <a:pt x="2" y="16"/>
                  </a:lnTo>
                  <a:lnTo>
                    <a:pt x="0" y="18"/>
                  </a:lnTo>
                  <a:lnTo>
                    <a:pt x="0" y="20"/>
                  </a:lnTo>
                  <a:lnTo>
                    <a:pt x="0" y="20"/>
                  </a:lnTo>
                  <a:lnTo>
                    <a:pt x="4" y="28"/>
                  </a:lnTo>
                  <a:lnTo>
                    <a:pt x="4" y="28"/>
                  </a:lnTo>
                  <a:lnTo>
                    <a:pt x="8" y="16"/>
                  </a:lnTo>
                  <a:lnTo>
                    <a:pt x="8" y="16"/>
                  </a:lnTo>
                  <a:lnTo>
                    <a:pt x="12" y="8"/>
                  </a:lnTo>
                  <a:lnTo>
                    <a:pt x="1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9" name="Freeform 150"/>
            <p:cNvSpPr/>
            <p:nvPr/>
          </p:nvSpPr>
          <p:spPr bwMode="auto">
            <a:xfrm>
              <a:off x="3751263" y="703263"/>
              <a:ext cx="15875" cy="47625"/>
            </a:xfrm>
            <a:custGeom>
              <a:avLst/>
              <a:gdLst/>
              <a:ahLst/>
              <a:cxnLst>
                <a:cxn ang="0">
                  <a:pos x="8" y="0"/>
                </a:cxn>
                <a:cxn ang="0">
                  <a:pos x="8" y="0"/>
                </a:cxn>
                <a:cxn ang="0">
                  <a:pos x="2" y="16"/>
                </a:cxn>
                <a:cxn ang="0">
                  <a:pos x="2" y="16"/>
                </a:cxn>
                <a:cxn ang="0">
                  <a:pos x="0" y="22"/>
                </a:cxn>
                <a:cxn ang="0">
                  <a:pos x="0" y="22"/>
                </a:cxn>
                <a:cxn ang="0">
                  <a:pos x="2" y="30"/>
                </a:cxn>
                <a:cxn ang="0">
                  <a:pos x="2" y="30"/>
                </a:cxn>
                <a:cxn ang="0">
                  <a:pos x="8" y="22"/>
                </a:cxn>
                <a:cxn ang="0">
                  <a:pos x="10" y="16"/>
                </a:cxn>
                <a:cxn ang="0">
                  <a:pos x="10" y="8"/>
                </a:cxn>
                <a:cxn ang="0">
                  <a:pos x="8" y="0"/>
                </a:cxn>
                <a:cxn ang="0">
                  <a:pos x="8" y="0"/>
                </a:cxn>
              </a:cxnLst>
              <a:rect l="0" t="0" r="r" b="b"/>
              <a:pathLst>
                <a:path w="10" h="30">
                  <a:moveTo>
                    <a:pt x="8" y="0"/>
                  </a:moveTo>
                  <a:lnTo>
                    <a:pt x="8" y="0"/>
                  </a:lnTo>
                  <a:lnTo>
                    <a:pt x="2" y="16"/>
                  </a:lnTo>
                  <a:lnTo>
                    <a:pt x="2" y="16"/>
                  </a:lnTo>
                  <a:lnTo>
                    <a:pt x="0" y="22"/>
                  </a:lnTo>
                  <a:lnTo>
                    <a:pt x="0" y="22"/>
                  </a:lnTo>
                  <a:lnTo>
                    <a:pt x="2" y="30"/>
                  </a:lnTo>
                  <a:lnTo>
                    <a:pt x="2" y="30"/>
                  </a:lnTo>
                  <a:lnTo>
                    <a:pt x="8" y="22"/>
                  </a:lnTo>
                  <a:lnTo>
                    <a:pt x="10" y="16"/>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0" name="Freeform 151"/>
            <p:cNvSpPr/>
            <p:nvPr/>
          </p:nvSpPr>
          <p:spPr bwMode="auto">
            <a:xfrm>
              <a:off x="3706813" y="665163"/>
              <a:ext cx="19050" cy="28575"/>
            </a:xfrm>
            <a:custGeom>
              <a:avLst/>
              <a:gdLst/>
              <a:ahLst/>
              <a:cxnLst>
                <a:cxn ang="0">
                  <a:pos x="2" y="8"/>
                </a:cxn>
                <a:cxn ang="0">
                  <a:pos x="2" y="8"/>
                </a:cxn>
                <a:cxn ang="0">
                  <a:pos x="0" y="14"/>
                </a:cxn>
                <a:cxn ang="0">
                  <a:pos x="0" y="14"/>
                </a:cxn>
                <a:cxn ang="0">
                  <a:pos x="2" y="14"/>
                </a:cxn>
                <a:cxn ang="0">
                  <a:pos x="2" y="14"/>
                </a:cxn>
                <a:cxn ang="0">
                  <a:pos x="12" y="18"/>
                </a:cxn>
                <a:cxn ang="0">
                  <a:pos x="12" y="18"/>
                </a:cxn>
                <a:cxn ang="0">
                  <a:pos x="4" y="0"/>
                </a:cxn>
                <a:cxn ang="0">
                  <a:pos x="4" y="0"/>
                </a:cxn>
                <a:cxn ang="0">
                  <a:pos x="2" y="8"/>
                </a:cxn>
                <a:cxn ang="0">
                  <a:pos x="2" y="8"/>
                </a:cxn>
              </a:cxnLst>
              <a:rect l="0" t="0" r="r" b="b"/>
              <a:pathLst>
                <a:path w="12" h="18">
                  <a:moveTo>
                    <a:pt x="2" y="8"/>
                  </a:moveTo>
                  <a:lnTo>
                    <a:pt x="2" y="8"/>
                  </a:lnTo>
                  <a:lnTo>
                    <a:pt x="0" y="14"/>
                  </a:lnTo>
                  <a:lnTo>
                    <a:pt x="0" y="14"/>
                  </a:lnTo>
                  <a:lnTo>
                    <a:pt x="2" y="14"/>
                  </a:lnTo>
                  <a:lnTo>
                    <a:pt x="2" y="14"/>
                  </a:lnTo>
                  <a:lnTo>
                    <a:pt x="12" y="18"/>
                  </a:lnTo>
                  <a:lnTo>
                    <a:pt x="12" y="18"/>
                  </a:lnTo>
                  <a:lnTo>
                    <a:pt x="4" y="0"/>
                  </a:lnTo>
                  <a:lnTo>
                    <a:pt x="4"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1" name="Freeform 152"/>
            <p:cNvSpPr/>
            <p:nvPr/>
          </p:nvSpPr>
          <p:spPr bwMode="auto">
            <a:xfrm>
              <a:off x="3706813" y="690563"/>
              <a:ext cx="25400" cy="25400"/>
            </a:xfrm>
            <a:custGeom>
              <a:avLst/>
              <a:gdLst/>
              <a:ahLst/>
              <a:cxnLst>
                <a:cxn ang="0">
                  <a:pos x="0" y="8"/>
                </a:cxn>
                <a:cxn ang="0">
                  <a:pos x="0" y="8"/>
                </a:cxn>
                <a:cxn ang="0">
                  <a:pos x="4" y="10"/>
                </a:cxn>
                <a:cxn ang="0">
                  <a:pos x="4" y="10"/>
                </a:cxn>
                <a:cxn ang="0">
                  <a:pos x="12" y="14"/>
                </a:cxn>
                <a:cxn ang="0">
                  <a:pos x="12" y="14"/>
                </a:cxn>
                <a:cxn ang="0">
                  <a:pos x="16" y="16"/>
                </a:cxn>
                <a:cxn ang="0">
                  <a:pos x="16" y="16"/>
                </a:cxn>
                <a:cxn ang="0">
                  <a:pos x="14" y="10"/>
                </a:cxn>
                <a:cxn ang="0">
                  <a:pos x="14" y="10"/>
                </a:cxn>
                <a:cxn ang="0">
                  <a:pos x="12" y="6"/>
                </a:cxn>
                <a:cxn ang="0">
                  <a:pos x="12" y="6"/>
                </a:cxn>
                <a:cxn ang="0">
                  <a:pos x="0" y="0"/>
                </a:cxn>
                <a:cxn ang="0">
                  <a:pos x="0" y="0"/>
                </a:cxn>
                <a:cxn ang="0">
                  <a:pos x="0" y="4"/>
                </a:cxn>
                <a:cxn ang="0">
                  <a:pos x="0" y="8"/>
                </a:cxn>
                <a:cxn ang="0">
                  <a:pos x="0" y="8"/>
                </a:cxn>
              </a:cxnLst>
              <a:rect l="0" t="0" r="r" b="b"/>
              <a:pathLst>
                <a:path w="16" h="16">
                  <a:moveTo>
                    <a:pt x="0" y="8"/>
                  </a:moveTo>
                  <a:lnTo>
                    <a:pt x="0" y="8"/>
                  </a:lnTo>
                  <a:lnTo>
                    <a:pt x="4" y="10"/>
                  </a:lnTo>
                  <a:lnTo>
                    <a:pt x="4" y="10"/>
                  </a:lnTo>
                  <a:lnTo>
                    <a:pt x="12" y="14"/>
                  </a:lnTo>
                  <a:lnTo>
                    <a:pt x="12" y="14"/>
                  </a:lnTo>
                  <a:lnTo>
                    <a:pt x="16" y="16"/>
                  </a:lnTo>
                  <a:lnTo>
                    <a:pt x="16" y="16"/>
                  </a:lnTo>
                  <a:lnTo>
                    <a:pt x="14" y="10"/>
                  </a:lnTo>
                  <a:lnTo>
                    <a:pt x="14" y="10"/>
                  </a:lnTo>
                  <a:lnTo>
                    <a:pt x="12" y="6"/>
                  </a:lnTo>
                  <a:lnTo>
                    <a:pt x="12" y="6"/>
                  </a:lnTo>
                  <a:lnTo>
                    <a:pt x="0" y="0"/>
                  </a:lnTo>
                  <a:lnTo>
                    <a:pt x="0" y="0"/>
                  </a:lnTo>
                  <a:lnTo>
                    <a:pt x="0"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2" name="Freeform 153"/>
            <p:cNvSpPr/>
            <p:nvPr/>
          </p:nvSpPr>
          <p:spPr bwMode="auto">
            <a:xfrm>
              <a:off x="3706813" y="709613"/>
              <a:ext cx="34925" cy="25400"/>
            </a:xfrm>
            <a:custGeom>
              <a:avLst/>
              <a:gdLst/>
              <a:ahLst/>
              <a:cxnLst>
                <a:cxn ang="0">
                  <a:pos x="0" y="0"/>
                </a:cxn>
                <a:cxn ang="0">
                  <a:pos x="0" y="0"/>
                </a:cxn>
                <a:cxn ang="0">
                  <a:pos x="0" y="4"/>
                </a:cxn>
                <a:cxn ang="0">
                  <a:pos x="2" y="8"/>
                </a:cxn>
                <a:cxn ang="0">
                  <a:pos x="2" y="8"/>
                </a:cxn>
                <a:cxn ang="0">
                  <a:pos x="8" y="10"/>
                </a:cxn>
                <a:cxn ang="0">
                  <a:pos x="8" y="10"/>
                </a:cxn>
                <a:cxn ang="0">
                  <a:pos x="22" y="16"/>
                </a:cxn>
                <a:cxn ang="0">
                  <a:pos x="22" y="16"/>
                </a:cxn>
                <a:cxn ang="0">
                  <a:pos x="18" y="8"/>
                </a:cxn>
                <a:cxn ang="0">
                  <a:pos x="18" y="8"/>
                </a:cxn>
                <a:cxn ang="0">
                  <a:pos x="18" y="6"/>
                </a:cxn>
                <a:cxn ang="0">
                  <a:pos x="14" y="6"/>
                </a:cxn>
                <a:cxn ang="0">
                  <a:pos x="14" y="6"/>
                </a:cxn>
                <a:cxn ang="0">
                  <a:pos x="0" y="0"/>
                </a:cxn>
                <a:cxn ang="0">
                  <a:pos x="0" y="0"/>
                </a:cxn>
              </a:cxnLst>
              <a:rect l="0" t="0" r="r" b="b"/>
              <a:pathLst>
                <a:path w="22" h="16">
                  <a:moveTo>
                    <a:pt x="0" y="0"/>
                  </a:moveTo>
                  <a:lnTo>
                    <a:pt x="0" y="0"/>
                  </a:lnTo>
                  <a:lnTo>
                    <a:pt x="0" y="4"/>
                  </a:lnTo>
                  <a:lnTo>
                    <a:pt x="2" y="8"/>
                  </a:lnTo>
                  <a:lnTo>
                    <a:pt x="2" y="8"/>
                  </a:lnTo>
                  <a:lnTo>
                    <a:pt x="8" y="10"/>
                  </a:lnTo>
                  <a:lnTo>
                    <a:pt x="8" y="10"/>
                  </a:lnTo>
                  <a:lnTo>
                    <a:pt x="22" y="16"/>
                  </a:lnTo>
                  <a:lnTo>
                    <a:pt x="22" y="16"/>
                  </a:lnTo>
                  <a:lnTo>
                    <a:pt x="18" y="8"/>
                  </a:lnTo>
                  <a:lnTo>
                    <a:pt x="18" y="8"/>
                  </a:lnTo>
                  <a:lnTo>
                    <a:pt x="18" y="6"/>
                  </a:lnTo>
                  <a:lnTo>
                    <a:pt x="14" y="6"/>
                  </a:lnTo>
                  <a:lnTo>
                    <a:pt x="14"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3" name="Freeform 154"/>
            <p:cNvSpPr/>
            <p:nvPr/>
          </p:nvSpPr>
          <p:spPr bwMode="auto">
            <a:xfrm>
              <a:off x="3709988" y="725488"/>
              <a:ext cx="38100" cy="28575"/>
            </a:xfrm>
            <a:custGeom>
              <a:avLst/>
              <a:gdLst/>
              <a:ahLst/>
              <a:cxnLst>
                <a:cxn ang="0">
                  <a:pos x="16" y="8"/>
                </a:cxn>
                <a:cxn ang="0">
                  <a:pos x="16" y="8"/>
                </a:cxn>
                <a:cxn ang="0">
                  <a:pos x="0" y="0"/>
                </a:cxn>
                <a:cxn ang="0">
                  <a:pos x="0" y="0"/>
                </a:cxn>
                <a:cxn ang="0">
                  <a:pos x="4" y="8"/>
                </a:cxn>
                <a:cxn ang="0">
                  <a:pos x="10" y="12"/>
                </a:cxn>
                <a:cxn ang="0">
                  <a:pos x="16" y="16"/>
                </a:cxn>
                <a:cxn ang="0">
                  <a:pos x="24" y="18"/>
                </a:cxn>
                <a:cxn ang="0">
                  <a:pos x="24" y="18"/>
                </a:cxn>
                <a:cxn ang="0">
                  <a:pos x="22" y="10"/>
                </a:cxn>
                <a:cxn ang="0">
                  <a:pos x="22" y="10"/>
                </a:cxn>
                <a:cxn ang="0">
                  <a:pos x="16" y="8"/>
                </a:cxn>
                <a:cxn ang="0">
                  <a:pos x="16" y="8"/>
                </a:cxn>
              </a:cxnLst>
              <a:rect l="0" t="0" r="r" b="b"/>
              <a:pathLst>
                <a:path w="24" h="18">
                  <a:moveTo>
                    <a:pt x="16" y="8"/>
                  </a:moveTo>
                  <a:lnTo>
                    <a:pt x="16" y="8"/>
                  </a:lnTo>
                  <a:lnTo>
                    <a:pt x="0" y="0"/>
                  </a:lnTo>
                  <a:lnTo>
                    <a:pt x="0" y="0"/>
                  </a:lnTo>
                  <a:lnTo>
                    <a:pt x="4" y="8"/>
                  </a:lnTo>
                  <a:lnTo>
                    <a:pt x="10" y="12"/>
                  </a:lnTo>
                  <a:lnTo>
                    <a:pt x="16" y="16"/>
                  </a:lnTo>
                  <a:lnTo>
                    <a:pt x="24" y="18"/>
                  </a:lnTo>
                  <a:lnTo>
                    <a:pt x="24" y="18"/>
                  </a:lnTo>
                  <a:lnTo>
                    <a:pt x="22" y="10"/>
                  </a:lnTo>
                  <a:lnTo>
                    <a:pt x="22" y="10"/>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4" name="Freeform 155"/>
            <p:cNvSpPr/>
            <p:nvPr/>
          </p:nvSpPr>
          <p:spPr bwMode="auto">
            <a:xfrm>
              <a:off x="3614738" y="817563"/>
              <a:ext cx="15875" cy="31750"/>
            </a:xfrm>
            <a:custGeom>
              <a:avLst/>
              <a:gdLst/>
              <a:ahLst/>
              <a:cxnLst>
                <a:cxn ang="0">
                  <a:pos x="10" y="14"/>
                </a:cxn>
                <a:cxn ang="0">
                  <a:pos x="10" y="14"/>
                </a:cxn>
                <a:cxn ang="0">
                  <a:pos x="10" y="10"/>
                </a:cxn>
                <a:cxn ang="0">
                  <a:pos x="10" y="10"/>
                </a:cxn>
                <a:cxn ang="0">
                  <a:pos x="6" y="0"/>
                </a:cxn>
                <a:cxn ang="0">
                  <a:pos x="6" y="0"/>
                </a:cxn>
                <a:cxn ang="0">
                  <a:pos x="0" y="20"/>
                </a:cxn>
                <a:cxn ang="0">
                  <a:pos x="0" y="20"/>
                </a:cxn>
                <a:cxn ang="0">
                  <a:pos x="10" y="14"/>
                </a:cxn>
                <a:cxn ang="0">
                  <a:pos x="10" y="14"/>
                </a:cxn>
                <a:cxn ang="0">
                  <a:pos x="10" y="14"/>
                </a:cxn>
                <a:cxn ang="0">
                  <a:pos x="10" y="14"/>
                </a:cxn>
              </a:cxnLst>
              <a:rect l="0" t="0" r="r" b="b"/>
              <a:pathLst>
                <a:path w="10" h="20">
                  <a:moveTo>
                    <a:pt x="10" y="14"/>
                  </a:moveTo>
                  <a:lnTo>
                    <a:pt x="10" y="14"/>
                  </a:lnTo>
                  <a:lnTo>
                    <a:pt x="10" y="10"/>
                  </a:lnTo>
                  <a:lnTo>
                    <a:pt x="10" y="10"/>
                  </a:lnTo>
                  <a:lnTo>
                    <a:pt x="6" y="0"/>
                  </a:lnTo>
                  <a:lnTo>
                    <a:pt x="6" y="0"/>
                  </a:lnTo>
                  <a:lnTo>
                    <a:pt x="0" y="20"/>
                  </a:lnTo>
                  <a:lnTo>
                    <a:pt x="0" y="20"/>
                  </a:lnTo>
                  <a:lnTo>
                    <a:pt x="10" y="14"/>
                  </a:lnTo>
                  <a:lnTo>
                    <a:pt x="10" y="14"/>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5" name="Freeform 156"/>
            <p:cNvSpPr/>
            <p:nvPr/>
          </p:nvSpPr>
          <p:spPr bwMode="auto">
            <a:xfrm>
              <a:off x="3611563" y="842963"/>
              <a:ext cx="25400" cy="28575"/>
            </a:xfrm>
            <a:custGeom>
              <a:avLst/>
              <a:gdLst/>
              <a:ahLst/>
              <a:cxnLst>
                <a:cxn ang="0">
                  <a:pos x="10" y="12"/>
                </a:cxn>
                <a:cxn ang="0">
                  <a:pos x="10" y="12"/>
                </a:cxn>
                <a:cxn ang="0">
                  <a:pos x="16" y="8"/>
                </a:cxn>
                <a:cxn ang="0">
                  <a:pos x="16" y="8"/>
                </a:cxn>
                <a:cxn ang="0">
                  <a:pos x="16" y="4"/>
                </a:cxn>
                <a:cxn ang="0">
                  <a:pos x="14" y="0"/>
                </a:cxn>
                <a:cxn ang="0">
                  <a:pos x="14" y="0"/>
                </a:cxn>
                <a:cxn ang="0">
                  <a:pos x="2" y="8"/>
                </a:cxn>
                <a:cxn ang="0">
                  <a:pos x="2" y="8"/>
                </a:cxn>
                <a:cxn ang="0">
                  <a:pos x="2" y="10"/>
                </a:cxn>
                <a:cxn ang="0">
                  <a:pos x="2" y="12"/>
                </a:cxn>
                <a:cxn ang="0">
                  <a:pos x="2" y="12"/>
                </a:cxn>
                <a:cxn ang="0">
                  <a:pos x="0" y="18"/>
                </a:cxn>
                <a:cxn ang="0">
                  <a:pos x="0" y="18"/>
                </a:cxn>
                <a:cxn ang="0">
                  <a:pos x="4" y="16"/>
                </a:cxn>
                <a:cxn ang="0">
                  <a:pos x="4" y="16"/>
                </a:cxn>
                <a:cxn ang="0">
                  <a:pos x="10" y="12"/>
                </a:cxn>
                <a:cxn ang="0">
                  <a:pos x="10" y="12"/>
                </a:cxn>
              </a:cxnLst>
              <a:rect l="0" t="0" r="r" b="b"/>
              <a:pathLst>
                <a:path w="16" h="18">
                  <a:moveTo>
                    <a:pt x="10" y="12"/>
                  </a:moveTo>
                  <a:lnTo>
                    <a:pt x="10" y="12"/>
                  </a:lnTo>
                  <a:lnTo>
                    <a:pt x="16" y="8"/>
                  </a:lnTo>
                  <a:lnTo>
                    <a:pt x="16" y="8"/>
                  </a:lnTo>
                  <a:lnTo>
                    <a:pt x="16" y="4"/>
                  </a:lnTo>
                  <a:lnTo>
                    <a:pt x="14" y="0"/>
                  </a:lnTo>
                  <a:lnTo>
                    <a:pt x="14" y="0"/>
                  </a:lnTo>
                  <a:lnTo>
                    <a:pt x="2" y="8"/>
                  </a:lnTo>
                  <a:lnTo>
                    <a:pt x="2" y="8"/>
                  </a:lnTo>
                  <a:lnTo>
                    <a:pt x="2" y="10"/>
                  </a:lnTo>
                  <a:lnTo>
                    <a:pt x="2" y="12"/>
                  </a:lnTo>
                  <a:lnTo>
                    <a:pt x="2" y="12"/>
                  </a:lnTo>
                  <a:lnTo>
                    <a:pt x="0" y="18"/>
                  </a:lnTo>
                  <a:lnTo>
                    <a:pt x="0" y="18"/>
                  </a:lnTo>
                  <a:lnTo>
                    <a:pt x="4" y="16"/>
                  </a:lnTo>
                  <a:lnTo>
                    <a:pt x="4" y="16"/>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6" name="Freeform 157"/>
            <p:cNvSpPr/>
            <p:nvPr/>
          </p:nvSpPr>
          <p:spPr bwMode="auto">
            <a:xfrm>
              <a:off x="3605213" y="862013"/>
              <a:ext cx="31750" cy="31750"/>
            </a:xfrm>
            <a:custGeom>
              <a:avLst/>
              <a:gdLst/>
              <a:ahLst/>
              <a:cxnLst>
                <a:cxn ang="0">
                  <a:pos x="20" y="0"/>
                </a:cxn>
                <a:cxn ang="0">
                  <a:pos x="20" y="0"/>
                </a:cxn>
                <a:cxn ang="0">
                  <a:pos x="6" y="8"/>
                </a:cxn>
                <a:cxn ang="0">
                  <a:pos x="6" y="8"/>
                </a:cxn>
                <a:cxn ang="0">
                  <a:pos x="4" y="10"/>
                </a:cxn>
                <a:cxn ang="0">
                  <a:pos x="2" y="12"/>
                </a:cxn>
                <a:cxn ang="0">
                  <a:pos x="2" y="12"/>
                </a:cxn>
                <a:cxn ang="0">
                  <a:pos x="0" y="20"/>
                </a:cxn>
                <a:cxn ang="0">
                  <a:pos x="0" y="20"/>
                </a:cxn>
                <a:cxn ang="0">
                  <a:pos x="14" y="12"/>
                </a:cxn>
                <a:cxn ang="0">
                  <a:pos x="14" y="12"/>
                </a:cxn>
                <a:cxn ang="0">
                  <a:pos x="20" y="8"/>
                </a:cxn>
                <a:cxn ang="0">
                  <a:pos x="20" y="8"/>
                </a:cxn>
                <a:cxn ang="0">
                  <a:pos x="20" y="4"/>
                </a:cxn>
                <a:cxn ang="0">
                  <a:pos x="20" y="0"/>
                </a:cxn>
                <a:cxn ang="0">
                  <a:pos x="20" y="0"/>
                </a:cxn>
              </a:cxnLst>
              <a:rect l="0" t="0" r="r" b="b"/>
              <a:pathLst>
                <a:path w="20" h="20">
                  <a:moveTo>
                    <a:pt x="20" y="0"/>
                  </a:moveTo>
                  <a:lnTo>
                    <a:pt x="20" y="0"/>
                  </a:lnTo>
                  <a:lnTo>
                    <a:pt x="6" y="8"/>
                  </a:lnTo>
                  <a:lnTo>
                    <a:pt x="6" y="8"/>
                  </a:lnTo>
                  <a:lnTo>
                    <a:pt x="4" y="10"/>
                  </a:lnTo>
                  <a:lnTo>
                    <a:pt x="2" y="12"/>
                  </a:lnTo>
                  <a:lnTo>
                    <a:pt x="2" y="12"/>
                  </a:lnTo>
                  <a:lnTo>
                    <a:pt x="0" y="20"/>
                  </a:lnTo>
                  <a:lnTo>
                    <a:pt x="0" y="20"/>
                  </a:lnTo>
                  <a:lnTo>
                    <a:pt x="14" y="12"/>
                  </a:lnTo>
                  <a:lnTo>
                    <a:pt x="14" y="12"/>
                  </a:lnTo>
                  <a:lnTo>
                    <a:pt x="20" y="8"/>
                  </a:lnTo>
                  <a:lnTo>
                    <a:pt x="20" y="8"/>
                  </a:lnTo>
                  <a:lnTo>
                    <a:pt x="20" y="4"/>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7" name="Freeform 158"/>
            <p:cNvSpPr/>
            <p:nvPr/>
          </p:nvSpPr>
          <p:spPr bwMode="auto">
            <a:xfrm>
              <a:off x="3602038" y="877888"/>
              <a:ext cx="34925" cy="34925"/>
            </a:xfrm>
            <a:custGeom>
              <a:avLst/>
              <a:gdLst/>
              <a:ahLst/>
              <a:cxnLst>
                <a:cxn ang="0">
                  <a:pos x="22" y="0"/>
                </a:cxn>
                <a:cxn ang="0">
                  <a:pos x="22" y="0"/>
                </a:cxn>
                <a:cxn ang="0">
                  <a:pos x="6" y="10"/>
                </a:cxn>
                <a:cxn ang="0">
                  <a:pos x="6" y="10"/>
                </a:cxn>
                <a:cxn ang="0">
                  <a:pos x="2" y="14"/>
                </a:cxn>
                <a:cxn ang="0">
                  <a:pos x="2" y="14"/>
                </a:cxn>
                <a:cxn ang="0">
                  <a:pos x="0" y="22"/>
                </a:cxn>
                <a:cxn ang="0">
                  <a:pos x="0" y="22"/>
                </a:cxn>
                <a:cxn ang="0">
                  <a:pos x="8" y="20"/>
                </a:cxn>
                <a:cxn ang="0">
                  <a:pos x="14" y="14"/>
                </a:cxn>
                <a:cxn ang="0">
                  <a:pos x="18" y="8"/>
                </a:cxn>
                <a:cxn ang="0">
                  <a:pos x="22" y="0"/>
                </a:cxn>
                <a:cxn ang="0">
                  <a:pos x="22" y="0"/>
                </a:cxn>
              </a:cxnLst>
              <a:rect l="0" t="0" r="r" b="b"/>
              <a:pathLst>
                <a:path w="22" h="22">
                  <a:moveTo>
                    <a:pt x="22" y="0"/>
                  </a:moveTo>
                  <a:lnTo>
                    <a:pt x="22" y="0"/>
                  </a:lnTo>
                  <a:lnTo>
                    <a:pt x="6" y="10"/>
                  </a:lnTo>
                  <a:lnTo>
                    <a:pt x="6" y="10"/>
                  </a:lnTo>
                  <a:lnTo>
                    <a:pt x="2" y="14"/>
                  </a:lnTo>
                  <a:lnTo>
                    <a:pt x="2" y="14"/>
                  </a:lnTo>
                  <a:lnTo>
                    <a:pt x="0" y="22"/>
                  </a:lnTo>
                  <a:lnTo>
                    <a:pt x="0" y="22"/>
                  </a:lnTo>
                  <a:lnTo>
                    <a:pt x="8" y="20"/>
                  </a:lnTo>
                  <a:lnTo>
                    <a:pt x="14" y="14"/>
                  </a:lnTo>
                  <a:lnTo>
                    <a:pt x="18" y="8"/>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8" name="Freeform 159"/>
            <p:cNvSpPr/>
            <p:nvPr/>
          </p:nvSpPr>
          <p:spPr bwMode="auto">
            <a:xfrm>
              <a:off x="3602038" y="817563"/>
              <a:ext cx="19050" cy="31750"/>
            </a:xfrm>
            <a:custGeom>
              <a:avLst/>
              <a:gdLst/>
              <a:ahLst/>
              <a:cxnLst>
                <a:cxn ang="0">
                  <a:pos x="12" y="0"/>
                </a:cxn>
                <a:cxn ang="0">
                  <a:pos x="12" y="0"/>
                </a:cxn>
                <a:cxn ang="0">
                  <a:pos x="4" y="6"/>
                </a:cxn>
                <a:cxn ang="0">
                  <a:pos x="4" y="6"/>
                </a:cxn>
                <a:cxn ang="0">
                  <a:pos x="0" y="10"/>
                </a:cxn>
                <a:cxn ang="0">
                  <a:pos x="0" y="10"/>
                </a:cxn>
                <a:cxn ang="0">
                  <a:pos x="0" y="10"/>
                </a:cxn>
                <a:cxn ang="0">
                  <a:pos x="0" y="10"/>
                </a:cxn>
                <a:cxn ang="0">
                  <a:pos x="6" y="20"/>
                </a:cxn>
                <a:cxn ang="0">
                  <a:pos x="6" y="20"/>
                </a:cxn>
                <a:cxn ang="0">
                  <a:pos x="12" y="0"/>
                </a:cxn>
                <a:cxn ang="0">
                  <a:pos x="12" y="0"/>
                </a:cxn>
              </a:cxnLst>
              <a:rect l="0" t="0" r="r" b="b"/>
              <a:pathLst>
                <a:path w="12" h="20">
                  <a:moveTo>
                    <a:pt x="12" y="0"/>
                  </a:moveTo>
                  <a:lnTo>
                    <a:pt x="12" y="0"/>
                  </a:lnTo>
                  <a:lnTo>
                    <a:pt x="4" y="6"/>
                  </a:lnTo>
                  <a:lnTo>
                    <a:pt x="4" y="6"/>
                  </a:lnTo>
                  <a:lnTo>
                    <a:pt x="0" y="10"/>
                  </a:lnTo>
                  <a:lnTo>
                    <a:pt x="0" y="10"/>
                  </a:lnTo>
                  <a:lnTo>
                    <a:pt x="0" y="10"/>
                  </a:lnTo>
                  <a:lnTo>
                    <a:pt x="0" y="10"/>
                  </a:lnTo>
                  <a:lnTo>
                    <a:pt x="6" y="20"/>
                  </a:lnTo>
                  <a:lnTo>
                    <a:pt x="6" y="2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9" name="Freeform 160"/>
            <p:cNvSpPr/>
            <p:nvPr/>
          </p:nvSpPr>
          <p:spPr bwMode="auto">
            <a:xfrm>
              <a:off x="3589338" y="836613"/>
              <a:ext cx="19050" cy="34925"/>
            </a:xfrm>
            <a:custGeom>
              <a:avLst/>
              <a:gdLst/>
              <a:ahLst/>
              <a:cxnLst>
                <a:cxn ang="0">
                  <a:pos x="0" y="6"/>
                </a:cxn>
                <a:cxn ang="0">
                  <a:pos x="0" y="6"/>
                </a:cxn>
                <a:cxn ang="0">
                  <a:pos x="4" y="10"/>
                </a:cxn>
                <a:cxn ang="0">
                  <a:pos x="4" y="10"/>
                </a:cxn>
                <a:cxn ang="0">
                  <a:pos x="8" y="18"/>
                </a:cxn>
                <a:cxn ang="0">
                  <a:pos x="8" y="18"/>
                </a:cxn>
                <a:cxn ang="0">
                  <a:pos x="10" y="22"/>
                </a:cxn>
                <a:cxn ang="0">
                  <a:pos x="10" y="22"/>
                </a:cxn>
                <a:cxn ang="0">
                  <a:pos x="12" y="16"/>
                </a:cxn>
                <a:cxn ang="0">
                  <a:pos x="12" y="16"/>
                </a:cxn>
                <a:cxn ang="0">
                  <a:pos x="12" y="14"/>
                </a:cxn>
                <a:cxn ang="0">
                  <a:pos x="12" y="10"/>
                </a:cxn>
                <a:cxn ang="0">
                  <a:pos x="12" y="10"/>
                </a:cxn>
                <a:cxn ang="0">
                  <a:pos x="6" y="0"/>
                </a:cxn>
                <a:cxn ang="0">
                  <a:pos x="6" y="0"/>
                </a:cxn>
                <a:cxn ang="0">
                  <a:pos x="2" y="2"/>
                </a:cxn>
                <a:cxn ang="0">
                  <a:pos x="0" y="6"/>
                </a:cxn>
                <a:cxn ang="0">
                  <a:pos x="0" y="6"/>
                </a:cxn>
              </a:cxnLst>
              <a:rect l="0" t="0" r="r" b="b"/>
              <a:pathLst>
                <a:path w="12" h="22">
                  <a:moveTo>
                    <a:pt x="0" y="6"/>
                  </a:moveTo>
                  <a:lnTo>
                    <a:pt x="0" y="6"/>
                  </a:lnTo>
                  <a:lnTo>
                    <a:pt x="4" y="10"/>
                  </a:lnTo>
                  <a:lnTo>
                    <a:pt x="4" y="10"/>
                  </a:lnTo>
                  <a:lnTo>
                    <a:pt x="8" y="18"/>
                  </a:lnTo>
                  <a:lnTo>
                    <a:pt x="8" y="18"/>
                  </a:lnTo>
                  <a:lnTo>
                    <a:pt x="10" y="22"/>
                  </a:lnTo>
                  <a:lnTo>
                    <a:pt x="10" y="22"/>
                  </a:lnTo>
                  <a:lnTo>
                    <a:pt x="12" y="16"/>
                  </a:lnTo>
                  <a:lnTo>
                    <a:pt x="12" y="16"/>
                  </a:lnTo>
                  <a:lnTo>
                    <a:pt x="12" y="14"/>
                  </a:lnTo>
                  <a:lnTo>
                    <a:pt x="12" y="10"/>
                  </a:lnTo>
                  <a:lnTo>
                    <a:pt x="12" y="10"/>
                  </a:lnTo>
                  <a:lnTo>
                    <a:pt x="6" y="0"/>
                  </a:lnTo>
                  <a:lnTo>
                    <a:pt x="6" y="0"/>
                  </a:lnTo>
                  <a:lnTo>
                    <a:pt x="2"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0" name="Freeform 161"/>
            <p:cNvSpPr/>
            <p:nvPr/>
          </p:nvSpPr>
          <p:spPr bwMode="auto">
            <a:xfrm>
              <a:off x="3582988" y="849313"/>
              <a:ext cx="19050" cy="41275"/>
            </a:xfrm>
            <a:custGeom>
              <a:avLst/>
              <a:gdLst/>
              <a:ahLst/>
              <a:cxnLst>
                <a:cxn ang="0">
                  <a:pos x="12" y="18"/>
                </a:cxn>
                <a:cxn ang="0">
                  <a:pos x="12" y="18"/>
                </a:cxn>
                <a:cxn ang="0">
                  <a:pos x="12" y="16"/>
                </a:cxn>
                <a:cxn ang="0">
                  <a:pos x="12" y="14"/>
                </a:cxn>
                <a:cxn ang="0">
                  <a:pos x="12" y="14"/>
                </a:cxn>
                <a:cxn ang="0">
                  <a:pos x="2" y="0"/>
                </a:cxn>
                <a:cxn ang="0">
                  <a:pos x="2" y="0"/>
                </a:cxn>
                <a:cxn ang="0">
                  <a:pos x="0" y="4"/>
                </a:cxn>
                <a:cxn ang="0">
                  <a:pos x="0" y="8"/>
                </a:cxn>
                <a:cxn ang="0">
                  <a:pos x="0" y="8"/>
                </a:cxn>
                <a:cxn ang="0">
                  <a:pos x="4" y="14"/>
                </a:cxn>
                <a:cxn ang="0">
                  <a:pos x="4" y="14"/>
                </a:cxn>
                <a:cxn ang="0">
                  <a:pos x="10" y="26"/>
                </a:cxn>
                <a:cxn ang="0">
                  <a:pos x="10" y="26"/>
                </a:cxn>
                <a:cxn ang="0">
                  <a:pos x="12" y="18"/>
                </a:cxn>
                <a:cxn ang="0">
                  <a:pos x="12" y="18"/>
                </a:cxn>
              </a:cxnLst>
              <a:rect l="0" t="0" r="r" b="b"/>
              <a:pathLst>
                <a:path w="12" h="26">
                  <a:moveTo>
                    <a:pt x="12" y="18"/>
                  </a:moveTo>
                  <a:lnTo>
                    <a:pt x="12" y="18"/>
                  </a:lnTo>
                  <a:lnTo>
                    <a:pt x="12" y="16"/>
                  </a:lnTo>
                  <a:lnTo>
                    <a:pt x="12" y="14"/>
                  </a:lnTo>
                  <a:lnTo>
                    <a:pt x="12" y="14"/>
                  </a:lnTo>
                  <a:lnTo>
                    <a:pt x="2" y="0"/>
                  </a:lnTo>
                  <a:lnTo>
                    <a:pt x="2" y="0"/>
                  </a:lnTo>
                  <a:lnTo>
                    <a:pt x="0" y="4"/>
                  </a:lnTo>
                  <a:lnTo>
                    <a:pt x="0" y="8"/>
                  </a:lnTo>
                  <a:lnTo>
                    <a:pt x="0" y="8"/>
                  </a:lnTo>
                  <a:lnTo>
                    <a:pt x="4" y="14"/>
                  </a:lnTo>
                  <a:lnTo>
                    <a:pt x="4" y="14"/>
                  </a:lnTo>
                  <a:lnTo>
                    <a:pt x="10" y="26"/>
                  </a:lnTo>
                  <a:lnTo>
                    <a:pt x="10" y="26"/>
                  </a:lnTo>
                  <a:lnTo>
                    <a:pt x="12" y="18"/>
                  </a:lnTo>
                  <a:lnTo>
                    <a:pt x="1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1" name="Freeform 162"/>
            <p:cNvSpPr/>
            <p:nvPr/>
          </p:nvSpPr>
          <p:spPr bwMode="auto">
            <a:xfrm>
              <a:off x="3579813" y="865188"/>
              <a:ext cx="19050" cy="44450"/>
            </a:xfrm>
            <a:custGeom>
              <a:avLst/>
              <a:gdLst/>
              <a:ahLst/>
              <a:cxnLst>
                <a:cxn ang="0">
                  <a:pos x="10" y="28"/>
                </a:cxn>
                <a:cxn ang="0">
                  <a:pos x="10" y="28"/>
                </a:cxn>
                <a:cxn ang="0">
                  <a:pos x="12" y="20"/>
                </a:cxn>
                <a:cxn ang="0">
                  <a:pos x="12" y="20"/>
                </a:cxn>
                <a:cxn ang="0">
                  <a:pos x="8" y="16"/>
                </a:cxn>
                <a:cxn ang="0">
                  <a:pos x="8" y="16"/>
                </a:cxn>
                <a:cxn ang="0">
                  <a:pos x="0" y="0"/>
                </a:cxn>
                <a:cxn ang="0">
                  <a:pos x="0" y="0"/>
                </a:cxn>
                <a:cxn ang="0">
                  <a:pos x="0" y="8"/>
                </a:cxn>
                <a:cxn ang="0">
                  <a:pos x="0" y="16"/>
                </a:cxn>
                <a:cxn ang="0">
                  <a:pos x="4" y="22"/>
                </a:cxn>
                <a:cxn ang="0">
                  <a:pos x="10" y="28"/>
                </a:cxn>
                <a:cxn ang="0">
                  <a:pos x="10" y="28"/>
                </a:cxn>
              </a:cxnLst>
              <a:rect l="0" t="0" r="r" b="b"/>
              <a:pathLst>
                <a:path w="12" h="28">
                  <a:moveTo>
                    <a:pt x="10" y="28"/>
                  </a:moveTo>
                  <a:lnTo>
                    <a:pt x="10" y="28"/>
                  </a:lnTo>
                  <a:lnTo>
                    <a:pt x="12" y="20"/>
                  </a:lnTo>
                  <a:lnTo>
                    <a:pt x="12" y="20"/>
                  </a:lnTo>
                  <a:lnTo>
                    <a:pt x="8" y="16"/>
                  </a:lnTo>
                  <a:lnTo>
                    <a:pt x="8" y="16"/>
                  </a:lnTo>
                  <a:lnTo>
                    <a:pt x="0" y="0"/>
                  </a:lnTo>
                  <a:lnTo>
                    <a:pt x="0" y="0"/>
                  </a:lnTo>
                  <a:lnTo>
                    <a:pt x="0" y="8"/>
                  </a:lnTo>
                  <a:lnTo>
                    <a:pt x="0" y="16"/>
                  </a:lnTo>
                  <a:lnTo>
                    <a:pt x="4" y="22"/>
                  </a:lnTo>
                  <a:lnTo>
                    <a:pt x="10" y="28"/>
                  </a:lnTo>
                  <a:lnTo>
                    <a:pt x="10"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2" name="Freeform 163"/>
            <p:cNvSpPr/>
            <p:nvPr/>
          </p:nvSpPr>
          <p:spPr bwMode="auto">
            <a:xfrm>
              <a:off x="3376613" y="1071563"/>
              <a:ext cx="28575" cy="41275"/>
            </a:xfrm>
            <a:custGeom>
              <a:avLst/>
              <a:gdLst/>
              <a:ahLst/>
              <a:cxnLst>
                <a:cxn ang="0">
                  <a:pos x="18" y="12"/>
                </a:cxn>
                <a:cxn ang="0">
                  <a:pos x="18" y="12"/>
                </a:cxn>
                <a:cxn ang="0">
                  <a:pos x="18" y="10"/>
                </a:cxn>
                <a:cxn ang="0">
                  <a:pos x="18" y="10"/>
                </a:cxn>
                <a:cxn ang="0">
                  <a:pos x="12" y="6"/>
                </a:cxn>
                <a:cxn ang="0">
                  <a:pos x="12" y="6"/>
                </a:cxn>
                <a:cxn ang="0">
                  <a:pos x="6" y="4"/>
                </a:cxn>
                <a:cxn ang="0">
                  <a:pos x="0" y="0"/>
                </a:cxn>
                <a:cxn ang="0">
                  <a:pos x="0" y="0"/>
                </a:cxn>
                <a:cxn ang="0">
                  <a:pos x="12" y="26"/>
                </a:cxn>
                <a:cxn ang="0">
                  <a:pos x="12" y="26"/>
                </a:cxn>
                <a:cxn ang="0">
                  <a:pos x="18" y="12"/>
                </a:cxn>
                <a:cxn ang="0">
                  <a:pos x="18" y="12"/>
                </a:cxn>
              </a:cxnLst>
              <a:rect l="0" t="0" r="r" b="b"/>
              <a:pathLst>
                <a:path w="18" h="26">
                  <a:moveTo>
                    <a:pt x="18" y="12"/>
                  </a:moveTo>
                  <a:lnTo>
                    <a:pt x="18" y="12"/>
                  </a:lnTo>
                  <a:lnTo>
                    <a:pt x="18" y="10"/>
                  </a:lnTo>
                  <a:lnTo>
                    <a:pt x="18" y="10"/>
                  </a:lnTo>
                  <a:lnTo>
                    <a:pt x="12" y="6"/>
                  </a:lnTo>
                  <a:lnTo>
                    <a:pt x="12" y="6"/>
                  </a:lnTo>
                  <a:lnTo>
                    <a:pt x="6" y="4"/>
                  </a:lnTo>
                  <a:lnTo>
                    <a:pt x="0" y="0"/>
                  </a:lnTo>
                  <a:lnTo>
                    <a:pt x="0" y="0"/>
                  </a:lnTo>
                  <a:lnTo>
                    <a:pt x="12" y="26"/>
                  </a:lnTo>
                  <a:lnTo>
                    <a:pt x="12" y="26"/>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3" name="Freeform 164"/>
            <p:cNvSpPr/>
            <p:nvPr/>
          </p:nvSpPr>
          <p:spPr bwMode="auto">
            <a:xfrm>
              <a:off x="3402013" y="1090613"/>
              <a:ext cx="22225" cy="53975"/>
            </a:xfrm>
            <a:custGeom>
              <a:avLst/>
              <a:gdLst/>
              <a:ahLst/>
              <a:cxnLst>
                <a:cxn ang="0">
                  <a:pos x="6" y="34"/>
                </a:cxn>
                <a:cxn ang="0">
                  <a:pos x="6" y="34"/>
                </a:cxn>
                <a:cxn ang="0">
                  <a:pos x="8" y="28"/>
                </a:cxn>
                <a:cxn ang="0">
                  <a:pos x="8" y="28"/>
                </a:cxn>
                <a:cxn ang="0">
                  <a:pos x="12" y="16"/>
                </a:cxn>
                <a:cxn ang="0">
                  <a:pos x="12" y="16"/>
                </a:cxn>
                <a:cxn ang="0">
                  <a:pos x="14" y="8"/>
                </a:cxn>
                <a:cxn ang="0">
                  <a:pos x="14" y="8"/>
                </a:cxn>
                <a:cxn ang="0">
                  <a:pos x="14" y="6"/>
                </a:cxn>
                <a:cxn ang="0">
                  <a:pos x="10" y="4"/>
                </a:cxn>
                <a:cxn ang="0">
                  <a:pos x="6" y="0"/>
                </a:cxn>
                <a:cxn ang="0">
                  <a:pos x="6" y="0"/>
                </a:cxn>
                <a:cxn ang="0">
                  <a:pos x="0" y="18"/>
                </a:cxn>
                <a:cxn ang="0">
                  <a:pos x="0" y="18"/>
                </a:cxn>
                <a:cxn ang="0">
                  <a:pos x="0" y="22"/>
                </a:cxn>
                <a:cxn ang="0">
                  <a:pos x="2" y="26"/>
                </a:cxn>
                <a:cxn ang="0">
                  <a:pos x="2" y="26"/>
                </a:cxn>
                <a:cxn ang="0">
                  <a:pos x="6" y="34"/>
                </a:cxn>
                <a:cxn ang="0">
                  <a:pos x="6" y="34"/>
                </a:cxn>
              </a:cxnLst>
              <a:rect l="0" t="0" r="r" b="b"/>
              <a:pathLst>
                <a:path w="14" h="34">
                  <a:moveTo>
                    <a:pt x="6" y="34"/>
                  </a:moveTo>
                  <a:lnTo>
                    <a:pt x="6" y="34"/>
                  </a:lnTo>
                  <a:lnTo>
                    <a:pt x="8" y="28"/>
                  </a:lnTo>
                  <a:lnTo>
                    <a:pt x="8" y="28"/>
                  </a:lnTo>
                  <a:lnTo>
                    <a:pt x="12" y="16"/>
                  </a:lnTo>
                  <a:lnTo>
                    <a:pt x="12" y="16"/>
                  </a:lnTo>
                  <a:lnTo>
                    <a:pt x="14" y="8"/>
                  </a:lnTo>
                  <a:lnTo>
                    <a:pt x="14" y="8"/>
                  </a:lnTo>
                  <a:lnTo>
                    <a:pt x="14" y="6"/>
                  </a:lnTo>
                  <a:lnTo>
                    <a:pt x="10" y="4"/>
                  </a:lnTo>
                  <a:lnTo>
                    <a:pt x="6" y="0"/>
                  </a:lnTo>
                  <a:lnTo>
                    <a:pt x="6" y="0"/>
                  </a:lnTo>
                  <a:lnTo>
                    <a:pt x="0" y="18"/>
                  </a:lnTo>
                  <a:lnTo>
                    <a:pt x="0" y="18"/>
                  </a:lnTo>
                  <a:lnTo>
                    <a:pt x="0" y="22"/>
                  </a:lnTo>
                  <a:lnTo>
                    <a:pt x="2" y="26"/>
                  </a:lnTo>
                  <a:lnTo>
                    <a:pt x="2" y="26"/>
                  </a:lnTo>
                  <a:lnTo>
                    <a:pt x="6" y="34"/>
                  </a:lnTo>
                  <a:lnTo>
                    <a:pt x="6"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4" name="Freeform 165"/>
            <p:cNvSpPr/>
            <p:nvPr/>
          </p:nvSpPr>
          <p:spPr bwMode="auto">
            <a:xfrm>
              <a:off x="3414713" y="1106488"/>
              <a:ext cx="25400" cy="63500"/>
            </a:xfrm>
            <a:custGeom>
              <a:avLst/>
              <a:gdLst/>
              <a:ahLst/>
              <a:cxnLst>
                <a:cxn ang="0">
                  <a:pos x="16" y="12"/>
                </a:cxn>
                <a:cxn ang="0">
                  <a:pos x="16" y="12"/>
                </a:cxn>
                <a:cxn ang="0">
                  <a:pos x="16" y="8"/>
                </a:cxn>
                <a:cxn ang="0">
                  <a:pos x="14" y="6"/>
                </a:cxn>
                <a:cxn ang="0">
                  <a:pos x="10" y="0"/>
                </a:cxn>
                <a:cxn ang="0">
                  <a:pos x="10" y="0"/>
                </a:cxn>
                <a:cxn ang="0">
                  <a:pos x="2" y="24"/>
                </a:cxn>
                <a:cxn ang="0">
                  <a:pos x="2" y="24"/>
                </a:cxn>
                <a:cxn ang="0">
                  <a:pos x="0" y="26"/>
                </a:cxn>
                <a:cxn ang="0">
                  <a:pos x="0" y="30"/>
                </a:cxn>
                <a:cxn ang="0">
                  <a:pos x="0" y="30"/>
                </a:cxn>
                <a:cxn ang="0">
                  <a:pos x="6" y="40"/>
                </a:cxn>
                <a:cxn ang="0">
                  <a:pos x="6" y="40"/>
                </a:cxn>
                <a:cxn ang="0">
                  <a:pos x="12" y="22"/>
                </a:cxn>
                <a:cxn ang="0">
                  <a:pos x="12" y="22"/>
                </a:cxn>
                <a:cxn ang="0">
                  <a:pos x="16" y="12"/>
                </a:cxn>
                <a:cxn ang="0">
                  <a:pos x="16" y="12"/>
                </a:cxn>
              </a:cxnLst>
              <a:rect l="0" t="0" r="r" b="b"/>
              <a:pathLst>
                <a:path w="16" h="40">
                  <a:moveTo>
                    <a:pt x="16" y="12"/>
                  </a:moveTo>
                  <a:lnTo>
                    <a:pt x="16" y="12"/>
                  </a:lnTo>
                  <a:lnTo>
                    <a:pt x="16" y="8"/>
                  </a:lnTo>
                  <a:lnTo>
                    <a:pt x="14" y="6"/>
                  </a:lnTo>
                  <a:lnTo>
                    <a:pt x="10" y="0"/>
                  </a:lnTo>
                  <a:lnTo>
                    <a:pt x="10" y="0"/>
                  </a:lnTo>
                  <a:lnTo>
                    <a:pt x="2" y="24"/>
                  </a:lnTo>
                  <a:lnTo>
                    <a:pt x="2" y="24"/>
                  </a:lnTo>
                  <a:lnTo>
                    <a:pt x="0" y="26"/>
                  </a:lnTo>
                  <a:lnTo>
                    <a:pt x="0" y="30"/>
                  </a:lnTo>
                  <a:lnTo>
                    <a:pt x="0" y="30"/>
                  </a:lnTo>
                  <a:lnTo>
                    <a:pt x="6" y="40"/>
                  </a:lnTo>
                  <a:lnTo>
                    <a:pt x="6" y="40"/>
                  </a:lnTo>
                  <a:lnTo>
                    <a:pt x="12" y="22"/>
                  </a:lnTo>
                  <a:lnTo>
                    <a:pt x="12" y="22"/>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5" name="Freeform 166"/>
            <p:cNvSpPr/>
            <p:nvPr/>
          </p:nvSpPr>
          <p:spPr bwMode="auto">
            <a:xfrm>
              <a:off x="3427413" y="1128713"/>
              <a:ext cx="22225" cy="66675"/>
            </a:xfrm>
            <a:custGeom>
              <a:avLst/>
              <a:gdLst/>
              <a:ahLst/>
              <a:cxnLst>
                <a:cxn ang="0">
                  <a:pos x="4" y="42"/>
                </a:cxn>
                <a:cxn ang="0">
                  <a:pos x="4" y="42"/>
                </a:cxn>
                <a:cxn ang="0">
                  <a:pos x="12" y="32"/>
                </a:cxn>
                <a:cxn ang="0">
                  <a:pos x="14" y="22"/>
                </a:cxn>
                <a:cxn ang="0">
                  <a:pos x="14" y="10"/>
                </a:cxn>
                <a:cxn ang="0">
                  <a:pos x="10" y="0"/>
                </a:cxn>
                <a:cxn ang="0">
                  <a:pos x="10" y="0"/>
                </a:cxn>
                <a:cxn ang="0">
                  <a:pos x="2" y="24"/>
                </a:cxn>
                <a:cxn ang="0">
                  <a:pos x="2" y="24"/>
                </a:cxn>
                <a:cxn ang="0">
                  <a:pos x="0" y="28"/>
                </a:cxn>
                <a:cxn ang="0">
                  <a:pos x="0" y="32"/>
                </a:cxn>
                <a:cxn ang="0">
                  <a:pos x="0" y="32"/>
                </a:cxn>
                <a:cxn ang="0">
                  <a:pos x="4" y="42"/>
                </a:cxn>
                <a:cxn ang="0">
                  <a:pos x="4" y="42"/>
                </a:cxn>
              </a:cxnLst>
              <a:rect l="0" t="0" r="r" b="b"/>
              <a:pathLst>
                <a:path w="14" h="42">
                  <a:moveTo>
                    <a:pt x="4" y="42"/>
                  </a:moveTo>
                  <a:lnTo>
                    <a:pt x="4" y="42"/>
                  </a:lnTo>
                  <a:lnTo>
                    <a:pt x="12" y="32"/>
                  </a:lnTo>
                  <a:lnTo>
                    <a:pt x="14" y="22"/>
                  </a:lnTo>
                  <a:lnTo>
                    <a:pt x="14" y="10"/>
                  </a:lnTo>
                  <a:lnTo>
                    <a:pt x="10" y="0"/>
                  </a:lnTo>
                  <a:lnTo>
                    <a:pt x="10" y="0"/>
                  </a:lnTo>
                  <a:lnTo>
                    <a:pt x="2" y="24"/>
                  </a:lnTo>
                  <a:lnTo>
                    <a:pt x="2" y="24"/>
                  </a:lnTo>
                  <a:lnTo>
                    <a:pt x="0" y="28"/>
                  </a:lnTo>
                  <a:lnTo>
                    <a:pt x="0" y="32"/>
                  </a:lnTo>
                  <a:lnTo>
                    <a:pt x="0" y="32"/>
                  </a:lnTo>
                  <a:lnTo>
                    <a:pt x="4" y="42"/>
                  </a:lnTo>
                  <a:lnTo>
                    <a:pt x="4" y="4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6" name="Freeform 167"/>
            <p:cNvSpPr/>
            <p:nvPr/>
          </p:nvSpPr>
          <p:spPr bwMode="auto">
            <a:xfrm>
              <a:off x="3363913" y="1074738"/>
              <a:ext cx="25400" cy="41275"/>
            </a:xfrm>
            <a:custGeom>
              <a:avLst/>
              <a:gdLst/>
              <a:ahLst/>
              <a:cxnLst>
                <a:cxn ang="0">
                  <a:pos x="2" y="12"/>
                </a:cxn>
                <a:cxn ang="0">
                  <a:pos x="2" y="12"/>
                </a:cxn>
                <a:cxn ang="0">
                  <a:pos x="0" y="20"/>
                </a:cxn>
                <a:cxn ang="0">
                  <a:pos x="0" y="20"/>
                </a:cxn>
                <a:cxn ang="0">
                  <a:pos x="2" y="20"/>
                </a:cxn>
                <a:cxn ang="0">
                  <a:pos x="2" y="20"/>
                </a:cxn>
                <a:cxn ang="0">
                  <a:pos x="16" y="26"/>
                </a:cxn>
                <a:cxn ang="0">
                  <a:pos x="16" y="26"/>
                </a:cxn>
                <a:cxn ang="0">
                  <a:pos x="6" y="0"/>
                </a:cxn>
                <a:cxn ang="0">
                  <a:pos x="6" y="0"/>
                </a:cxn>
                <a:cxn ang="0">
                  <a:pos x="4" y="6"/>
                </a:cxn>
                <a:cxn ang="0">
                  <a:pos x="2" y="12"/>
                </a:cxn>
                <a:cxn ang="0">
                  <a:pos x="2" y="12"/>
                </a:cxn>
              </a:cxnLst>
              <a:rect l="0" t="0" r="r" b="b"/>
              <a:pathLst>
                <a:path w="16" h="26">
                  <a:moveTo>
                    <a:pt x="2" y="12"/>
                  </a:moveTo>
                  <a:lnTo>
                    <a:pt x="2" y="12"/>
                  </a:lnTo>
                  <a:lnTo>
                    <a:pt x="0" y="20"/>
                  </a:lnTo>
                  <a:lnTo>
                    <a:pt x="0" y="20"/>
                  </a:lnTo>
                  <a:lnTo>
                    <a:pt x="2" y="20"/>
                  </a:lnTo>
                  <a:lnTo>
                    <a:pt x="2" y="20"/>
                  </a:lnTo>
                  <a:lnTo>
                    <a:pt x="16" y="26"/>
                  </a:lnTo>
                  <a:lnTo>
                    <a:pt x="16" y="26"/>
                  </a:lnTo>
                  <a:lnTo>
                    <a:pt x="6" y="0"/>
                  </a:lnTo>
                  <a:lnTo>
                    <a:pt x="6" y="0"/>
                  </a:lnTo>
                  <a:lnTo>
                    <a:pt x="4"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7" name="Freeform 168"/>
            <p:cNvSpPr/>
            <p:nvPr/>
          </p:nvSpPr>
          <p:spPr bwMode="auto">
            <a:xfrm>
              <a:off x="3363913" y="1112838"/>
              <a:ext cx="38100" cy="34925"/>
            </a:xfrm>
            <a:custGeom>
              <a:avLst/>
              <a:gdLst/>
              <a:ahLst/>
              <a:cxnLst>
                <a:cxn ang="0">
                  <a:pos x="8" y="14"/>
                </a:cxn>
                <a:cxn ang="0">
                  <a:pos x="8" y="14"/>
                </a:cxn>
                <a:cxn ang="0">
                  <a:pos x="18" y="18"/>
                </a:cxn>
                <a:cxn ang="0">
                  <a:pos x="18" y="18"/>
                </a:cxn>
                <a:cxn ang="0">
                  <a:pos x="24" y="22"/>
                </a:cxn>
                <a:cxn ang="0">
                  <a:pos x="24" y="22"/>
                </a:cxn>
                <a:cxn ang="0">
                  <a:pos x="22" y="14"/>
                </a:cxn>
                <a:cxn ang="0">
                  <a:pos x="22" y="14"/>
                </a:cxn>
                <a:cxn ang="0">
                  <a:pos x="20" y="10"/>
                </a:cxn>
                <a:cxn ang="0">
                  <a:pos x="18" y="6"/>
                </a:cxn>
                <a:cxn ang="0">
                  <a:pos x="18" y="6"/>
                </a:cxn>
                <a:cxn ang="0">
                  <a:pos x="0" y="0"/>
                </a:cxn>
                <a:cxn ang="0">
                  <a:pos x="0" y="0"/>
                </a:cxn>
                <a:cxn ang="0">
                  <a:pos x="0" y="6"/>
                </a:cxn>
                <a:cxn ang="0">
                  <a:pos x="0" y="10"/>
                </a:cxn>
                <a:cxn ang="0">
                  <a:pos x="0" y="10"/>
                </a:cxn>
                <a:cxn ang="0">
                  <a:pos x="0" y="10"/>
                </a:cxn>
                <a:cxn ang="0">
                  <a:pos x="8" y="14"/>
                </a:cxn>
                <a:cxn ang="0">
                  <a:pos x="8" y="14"/>
                </a:cxn>
              </a:cxnLst>
              <a:rect l="0" t="0" r="r" b="b"/>
              <a:pathLst>
                <a:path w="24" h="22">
                  <a:moveTo>
                    <a:pt x="8" y="14"/>
                  </a:moveTo>
                  <a:lnTo>
                    <a:pt x="8" y="14"/>
                  </a:lnTo>
                  <a:lnTo>
                    <a:pt x="18" y="18"/>
                  </a:lnTo>
                  <a:lnTo>
                    <a:pt x="18" y="18"/>
                  </a:lnTo>
                  <a:lnTo>
                    <a:pt x="24" y="22"/>
                  </a:lnTo>
                  <a:lnTo>
                    <a:pt x="24" y="22"/>
                  </a:lnTo>
                  <a:lnTo>
                    <a:pt x="22" y="14"/>
                  </a:lnTo>
                  <a:lnTo>
                    <a:pt x="22" y="14"/>
                  </a:lnTo>
                  <a:lnTo>
                    <a:pt x="20" y="10"/>
                  </a:lnTo>
                  <a:lnTo>
                    <a:pt x="18" y="6"/>
                  </a:lnTo>
                  <a:lnTo>
                    <a:pt x="18" y="6"/>
                  </a:lnTo>
                  <a:lnTo>
                    <a:pt x="0" y="0"/>
                  </a:lnTo>
                  <a:lnTo>
                    <a:pt x="0" y="0"/>
                  </a:lnTo>
                  <a:lnTo>
                    <a:pt x="0" y="6"/>
                  </a:lnTo>
                  <a:lnTo>
                    <a:pt x="0" y="10"/>
                  </a:lnTo>
                  <a:lnTo>
                    <a:pt x="0" y="10"/>
                  </a:lnTo>
                  <a:lnTo>
                    <a:pt x="0" y="10"/>
                  </a:lnTo>
                  <a:lnTo>
                    <a:pt x="8" y="14"/>
                  </a:lnTo>
                  <a:lnTo>
                    <a:pt x="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8" name="Freeform 169"/>
            <p:cNvSpPr/>
            <p:nvPr/>
          </p:nvSpPr>
          <p:spPr bwMode="auto">
            <a:xfrm>
              <a:off x="3363913" y="1138238"/>
              <a:ext cx="50800" cy="38100"/>
            </a:xfrm>
            <a:custGeom>
              <a:avLst/>
              <a:gdLst/>
              <a:ahLst/>
              <a:cxnLst>
                <a:cxn ang="0">
                  <a:pos x="4" y="12"/>
                </a:cxn>
                <a:cxn ang="0">
                  <a:pos x="4" y="12"/>
                </a:cxn>
                <a:cxn ang="0">
                  <a:pos x="12" y="16"/>
                </a:cxn>
                <a:cxn ang="0">
                  <a:pos x="12" y="16"/>
                </a:cxn>
                <a:cxn ang="0">
                  <a:pos x="32" y="24"/>
                </a:cxn>
                <a:cxn ang="0">
                  <a:pos x="32" y="24"/>
                </a:cxn>
                <a:cxn ang="0">
                  <a:pos x="28" y="12"/>
                </a:cxn>
                <a:cxn ang="0">
                  <a:pos x="28" y="12"/>
                </a:cxn>
                <a:cxn ang="0">
                  <a:pos x="26" y="10"/>
                </a:cxn>
                <a:cxn ang="0">
                  <a:pos x="22" y="8"/>
                </a:cxn>
                <a:cxn ang="0">
                  <a:pos x="22" y="8"/>
                </a:cxn>
                <a:cxn ang="0">
                  <a:pos x="0" y="0"/>
                </a:cxn>
                <a:cxn ang="0">
                  <a:pos x="0" y="0"/>
                </a:cxn>
                <a:cxn ang="0">
                  <a:pos x="0" y="6"/>
                </a:cxn>
                <a:cxn ang="0">
                  <a:pos x="2" y="10"/>
                </a:cxn>
                <a:cxn ang="0">
                  <a:pos x="4" y="12"/>
                </a:cxn>
                <a:cxn ang="0">
                  <a:pos x="4" y="12"/>
                </a:cxn>
              </a:cxnLst>
              <a:rect l="0" t="0" r="r" b="b"/>
              <a:pathLst>
                <a:path w="32" h="24">
                  <a:moveTo>
                    <a:pt x="4" y="12"/>
                  </a:moveTo>
                  <a:lnTo>
                    <a:pt x="4" y="12"/>
                  </a:lnTo>
                  <a:lnTo>
                    <a:pt x="12" y="16"/>
                  </a:lnTo>
                  <a:lnTo>
                    <a:pt x="12" y="16"/>
                  </a:lnTo>
                  <a:lnTo>
                    <a:pt x="32" y="24"/>
                  </a:lnTo>
                  <a:lnTo>
                    <a:pt x="32" y="24"/>
                  </a:lnTo>
                  <a:lnTo>
                    <a:pt x="28" y="12"/>
                  </a:lnTo>
                  <a:lnTo>
                    <a:pt x="28" y="12"/>
                  </a:lnTo>
                  <a:lnTo>
                    <a:pt x="26" y="10"/>
                  </a:lnTo>
                  <a:lnTo>
                    <a:pt x="22" y="8"/>
                  </a:lnTo>
                  <a:lnTo>
                    <a:pt x="22" y="8"/>
                  </a:lnTo>
                  <a:lnTo>
                    <a:pt x="0" y="0"/>
                  </a:lnTo>
                  <a:lnTo>
                    <a:pt x="0" y="0"/>
                  </a:lnTo>
                  <a:lnTo>
                    <a:pt x="0" y="6"/>
                  </a:lnTo>
                  <a:lnTo>
                    <a:pt x="2" y="10"/>
                  </a:lnTo>
                  <a:lnTo>
                    <a:pt x="4" y="12"/>
                  </a:lnTo>
                  <a:lnTo>
                    <a:pt x="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9" name="Freeform 170"/>
            <p:cNvSpPr/>
            <p:nvPr/>
          </p:nvSpPr>
          <p:spPr bwMode="auto">
            <a:xfrm>
              <a:off x="3370263" y="1163638"/>
              <a:ext cx="53975" cy="34925"/>
            </a:xfrm>
            <a:custGeom>
              <a:avLst/>
              <a:gdLst/>
              <a:ahLst/>
              <a:cxnLst>
                <a:cxn ang="0">
                  <a:pos x="34" y="22"/>
                </a:cxn>
                <a:cxn ang="0">
                  <a:pos x="34" y="22"/>
                </a:cxn>
                <a:cxn ang="0">
                  <a:pos x="30" y="12"/>
                </a:cxn>
                <a:cxn ang="0">
                  <a:pos x="30" y="12"/>
                </a:cxn>
                <a:cxn ang="0">
                  <a:pos x="26" y="10"/>
                </a:cxn>
                <a:cxn ang="0">
                  <a:pos x="22" y="8"/>
                </a:cxn>
                <a:cxn ang="0">
                  <a:pos x="22" y="8"/>
                </a:cxn>
                <a:cxn ang="0">
                  <a:pos x="0" y="0"/>
                </a:cxn>
                <a:cxn ang="0">
                  <a:pos x="0" y="0"/>
                </a:cxn>
                <a:cxn ang="0">
                  <a:pos x="6" y="8"/>
                </a:cxn>
                <a:cxn ang="0">
                  <a:pos x="14" y="16"/>
                </a:cxn>
                <a:cxn ang="0">
                  <a:pos x="24" y="22"/>
                </a:cxn>
                <a:cxn ang="0">
                  <a:pos x="34" y="22"/>
                </a:cxn>
                <a:cxn ang="0">
                  <a:pos x="34" y="22"/>
                </a:cxn>
              </a:cxnLst>
              <a:rect l="0" t="0" r="r" b="b"/>
              <a:pathLst>
                <a:path w="34" h="22">
                  <a:moveTo>
                    <a:pt x="34" y="22"/>
                  </a:moveTo>
                  <a:lnTo>
                    <a:pt x="34" y="22"/>
                  </a:lnTo>
                  <a:lnTo>
                    <a:pt x="30" y="12"/>
                  </a:lnTo>
                  <a:lnTo>
                    <a:pt x="30" y="12"/>
                  </a:lnTo>
                  <a:lnTo>
                    <a:pt x="26" y="10"/>
                  </a:lnTo>
                  <a:lnTo>
                    <a:pt x="22" y="8"/>
                  </a:lnTo>
                  <a:lnTo>
                    <a:pt x="22" y="8"/>
                  </a:lnTo>
                  <a:lnTo>
                    <a:pt x="0" y="0"/>
                  </a:lnTo>
                  <a:lnTo>
                    <a:pt x="0" y="0"/>
                  </a:lnTo>
                  <a:lnTo>
                    <a:pt x="6" y="8"/>
                  </a:lnTo>
                  <a:lnTo>
                    <a:pt x="14" y="16"/>
                  </a:lnTo>
                  <a:lnTo>
                    <a:pt x="24" y="22"/>
                  </a:lnTo>
                  <a:lnTo>
                    <a:pt x="34" y="22"/>
                  </a:lnTo>
                  <a:lnTo>
                    <a:pt x="34"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0" name="Freeform 171"/>
            <p:cNvSpPr/>
            <p:nvPr/>
          </p:nvSpPr>
          <p:spPr bwMode="auto">
            <a:xfrm>
              <a:off x="3214688" y="1169988"/>
              <a:ext cx="41275" cy="19050"/>
            </a:xfrm>
            <a:custGeom>
              <a:avLst/>
              <a:gdLst/>
              <a:ahLst/>
              <a:cxnLst>
                <a:cxn ang="0">
                  <a:pos x="16" y="0"/>
                </a:cxn>
                <a:cxn ang="0">
                  <a:pos x="16" y="0"/>
                </a:cxn>
                <a:cxn ang="0">
                  <a:pos x="16" y="0"/>
                </a:cxn>
                <a:cxn ang="0">
                  <a:pos x="16" y="0"/>
                </a:cxn>
                <a:cxn ang="0">
                  <a:pos x="10" y="4"/>
                </a:cxn>
                <a:cxn ang="0">
                  <a:pos x="10" y="4"/>
                </a:cxn>
                <a:cxn ang="0">
                  <a:pos x="6" y="8"/>
                </a:cxn>
                <a:cxn ang="0">
                  <a:pos x="0" y="12"/>
                </a:cxn>
                <a:cxn ang="0">
                  <a:pos x="0" y="12"/>
                </a:cxn>
                <a:cxn ang="0">
                  <a:pos x="26" y="12"/>
                </a:cxn>
                <a:cxn ang="0">
                  <a:pos x="26" y="12"/>
                </a:cxn>
                <a:cxn ang="0">
                  <a:pos x="16" y="0"/>
                </a:cxn>
                <a:cxn ang="0">
                  <a:pos x="16" y="0"/>
                </a:cxn>
              </a:cxnLst>
              <a:rect l="0" t="0" r="r" b="b"/>
              <a:pathLst>
                <a:path w="26" h="12">
                  <a:moveTo>
                    <a:pt x="16" y="0"/>
                  </a:moveTo>
                  <a:lnTo>
                    <a:pt x="16" y="0"/>
                  </a:lnTo>
                  <a:lnTo>
                    <a:pt x="16" y="0"/>
                  </a:lnTo>
                  <a:lnTo>
                    <a:pt x="16" y="0"/>
                  </a:lnTo>
                  <a:lnTo>
                    <a:pt x="10" y="4"/>
                  </a:lnTo>
                  <a:lnTo>
                    <a:pt x="10" y="4"/>
                  </a:lnTo>
                  <a:lnTo>
                    <a:pt x="6" y="8"/>
                  </a:lnTo>
                  <a:lnTo>
                    <a:pt x="0" y="12"/>
                  </a:lnTo>
                  <a:lnTo>
                    <a:pt x="0" y="12"/>
                  </a:lnTo>
                  <a:lnTo>
                    <a:pt x="26" y="12"/>
                  </a:lnTo>
                  <a:lnTo>
                    <a:pt x="26" y="12"/>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1" name="Freeform 172"/>
            <p:cNvSpPr/>
            <p:nvPr/>
          </p:nvSpPr>
          <p:spPr bwMode="auto">
            <a:xfrm>
              <a:off x="3243263" y="1157288"/>
              <a:ext cx="41275" cy="31750"/>
            </a:xfrm>
            <a:custGeom>
              <a:avLst/>
              <a:gdLst/>
              <a:ahLst/>
              <a:cxnLst>
                <a:cxn ang="0">
                  <a:pos x="18" y="20"/>
                </a:cxn>
                <a:cxn ang="0">
                  <a:pos x="18" y="20"/>
                </a:cxn>
                <a:cxn ang="0">
                  <a:pos x="26" y="20"/>
                </a:cxn>
                <a:cxn ang="0">
                  <a:pos x="26" y="20"/>
                </a:cxn>
                <a:cxn ang="0">
                  <a:pos x="24" y="16"/>
                </a:cxn>
                <a:cxn ang="0">
                  <a:pos x="24" y="16"/>
                </a:cxn>
                <a:cxn ang="0">
                  <a:pos x="16" y="6"/>
                </a:cxn>
                <a:cxn ang="0">
                  <a:pos x="16" y="6"/>
                </a:cxn>
                <a:cxn ang="0">
                  <a:pos x="10" y="0"/>
                </a:cxn>
                <a:cxn ang="0">
                  <a:pos x="10" y="0"/>
                </a:cxn>
                <a:cxn ang="0">
                  <a:pos x="6" y="2"/>
                </a:cxn>
                <a:cxn ang="0">
                  <a:pos x="0" y="6"/>
                </a:cxn>
                <a:cxn ang="0">
                  <a:pos x="0" y="6"/>
                </a:cxn>
                <a:cxn ang="0">
                  <a:pos x="12" y="20"/>
                </a:cxn>
                <a:cxn ang="0">
                  <a:pos x="12" y="20"/>
                </a:cxn>
                <a:cxn ang="0">
                  <a:pos x="16" y="20"/>
                </a:cxn>
                <a:cxn ang="0">
                  <a:pos x="18" y="20"/>
                </a:cxn>
                <a:cxn ang="0">
                  <a:pos x="18" y="20"/>
                </a:cxn>
              </a:cxnLst>
              <a:rect l="0" t="0" r="r" b="b"/>
              <a:pathLst>
                <a:path w="26" h="20">
                  <a:moveTo>
                    <a:pt x="18" y="20"/>
                  </a:moveTo>
                  <a:lnTo>
                    <a:pt x="18" y="20"/>
                  </a:lnTo>
                  <a:lnTo>
                    <a:pt x="26" y="20"/>
                  </a:lnTo>
                  <a:lnTo>
                    <a:pt x="26" y="20"/>
                  </a:lnTo>
                  <a:lnTo>
                    <a:pt x="24" y="16"/>
                  </a:lnTo>
                  <a:lnTo>
                    <a:pt x="24" y="16"/>
                  </a:lnTo>
                  <a:lnTo>
                    <a:pt x="16" y="6"/>
                  </a:lnTo>
                  <a:lnTo>
                    <a:pt x="16" y="6"/>
                  </a:lnTo>
                  <a:lnTo>
                    <a:pt x="10" y="0"/>
                  </a:lnTo>
                  <a:lnTo>
                    <a:pt x="10" y="0"/>
                  </a:lnTo>
                  <a:lnTo>
                    <a:pt x="6" y="2"/>
                  </a:lnTo>
                  <a:lnTo>
                    <a:pt x="0" y="6"/>
                  </a:lnTo>
                  <a:lnTo>
                    <a:pt x="0" y="6"/>
                  </a:lnTo>
                  <a:lnTo>
                    <a:pt x="12" y="20"/>
                  </a:lnTo>
                  <a:lnTo>
                    <a:pt x="12" y="20"/>
                  </a:lnTo>
                  <a:lnTo>
                    <a:pt x="16" y="2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2" name="Freeform 173"/>
            <p:cNvSpPr/>
            <p:nvPr/>
          </p:nvSpPr>
          <p:spPr bwMode="auto">
            <a:xfrm>
              <a:off x="3265488" y="1150938"/>
              <a:ext cx="47625" cy="38100"/>
            </a:xfrm>
            <a:custGeom>
              <a:avLst/>
              <a:gdLst/>
              <a:ahLst/>
              <a:cxnLst>
                <a:cxn ang="0">
                  <a:pos x="20" y="24"/>
                </a:cxn>
                <a:cxn ang="0">
                  <a:pos x="20" y="24"/>
                </a:cxn>
                <a:cxn ang="0">
                  <a:pos x="30" y="24"/>
                </a:cxn>
                <a:cxn ang="0">
                  <a:pos x="30" y="24"/>
                </a:cxn>
                <a:cxn ang="0">
                  <a:pos x="18" y="10"/>
                </a:cxn>
                <a:cxn ang="0">
                  <a:pos x="18" y="10"/>
                </a:cxn>
                <a:cxn ang="0">
                  <a:pos x="12" y="2"/>
                </a:cxn>
                <a:cxn ang="0">
                  <a:pos x="12" y="2"/>
                </a:cxn>
                <a:cxn ang="0">
                  <a:pos x="10" y="0"/>
                </a:cxn>
                <a:cxn ang="0">
                  <a:pos x="6" y="2"/>
                </a:cxn>
                <a:cxn ang="0">
                  <a:pos x="0" y="4"/>
                </a:cxn>
                <a:cxn ang="0">
                  <a:pos x="0" y="4"/>
                </a:cxn>
                <a:cxn ang="0">
                  <a:pos x="14" y="20"/>
                </a:cxn>
                <a:cxn ang="0">
                  <a:pos x="14" y="20"/>
                </a:cxn>
                <a:cxn ang="0">
                  <a:pos x="16" y="22"/>
                </a:cxn>
                <a:cxn ang="0">
                  <a:pos x="20" y="24"/>
                </a:cxn>
                <a:cxn ang="0">
                  <a:pos x="20" y="24"/>
                </a:cxn>
              </a:cxnLst>
              <a:rect l="0" t="0" r="r" b="b"/>
              <a:pathLst>
                <a:path w="30" h="24">
                  <a:moveTo>
                    <a:pt x="20" y="24"/>
                  </a:moveTo>
                  <a:lnTo>
                    <a:pt x="20" y="24"/>
                  </a:lnTo>
                  <a:lnTo>
                    <a:pt x="30" y="24"/>
                  </a:lnTo>
                  <a:lnTo>
                    <a:pt x="30" y="24"/>
                  </a:lnTo>
                  <a:lnTo>
                    <a:pt x="18" y="10"/>
                  </a:lnTo>
                  <a:lnTo>
                    <a:pt x="18" y="10"/>
                  </a:lnTo>
                  <a:lnTo>
                    <a:pt x="12" y="2"/>
                  </a:lnTo>
                  <a:lnTo>
                    <a:pt x="12" y="2"/>
                  </a:lnTo>
                  <a:lnTo>
                    <a:pt x="10" y="0"/>
                  </a:lnTo>
                  <a:lnTo>
                    <a:pt x="6" y="2"/>
                  </a:lnTo>
                  <a:lnTo>
                    <a:pt x="0" y="4"/>
                  </a:lnTo>
                  <a:lnTo>
                    <a:pt x="0" y="4"/>
                  </a:lnTo>
                  <a:lnTo>
                    <a:pt x="14" y="20"/>
                  </a:lnTo>
                  <a:lnTo>
                    <a:pt x="14" y="20"/>
                  </a:lnTo>
                  <a:lnTo>
                    <a:pt x="16" y="22"/>
                  </a:lnTo>
                  <a:lnTo>
                    <a:pt x="20" y="24"/>
                  </a:lnTo>
                  <a:lnTo>
                    <a:pt x="2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3" name="Freeform 174"/>
            <p:cNvSpPr/>
            <p:nvPr/>
          </p:nvSpPr>
          <p:spPr bwMode="auto">
            <a:xfrm>
              <a:off x="3290888" y="1150938"/>
              <a:ext cx="47625" cy="38100"/>
            </a:xfrm>
            <a:custGeom>
              <a:avLst/>
              <a:gdLst/>
              <a:ahLst/>
              <a:cxnLst>
                <a:cxn ang="0">
                  <a:pos x="20" y="24"/>
                </a:cxn>
                <a:cxn ang="0">
                  <a:pos x="20" y="24"/>
                </a:cxn>
                <a:cxn ang="0">
                  <a:pos x="30" y="24"/>
                </a:cxn>
                <a:cxn ang="0">
                  <a:pos x="30" y="24"/>
                </a:cxn>
                <a:cxn ang="0">
                  <a:pos x="26" y="14"/>
                </a:cxn>
                <a:cxn ang="0">
                  <a:pos x="18" y="8"/>
                </a:cxn>
                <a:cxn ang="0">
                  <a:pos x="10" y="2"/>
                </a:cxn>
                <a:cxn ang="0">
                  <a:pos x="0" y="0"/>
                </a:cxn>
                <a:cxn ang="0">
                  <a:pos x="0" y="0"/>
                </a:cxn>
                <a:cxn ang="0">
                  <a:pos x="14" y="18"/>
                </a:cxn>
                <a:cxn ang="0">
                  <a:pos x="14" y="18"/>
                </a:cxn>
                <a:cxn ang="0">
                  <a:pos x="16" y="22"/>
                </a:cxn>
                <a:cxn ang="0">
                  <a:pos x="20" y="24"/>
                </a:cxn>
                <a:cxn ang="0">
                  <a:pos x="20" y="24"/>
                </a:cxn>
              </a:cxnLst>
              <a:rect l="0" t="0" r="r" b="b"/>
              <a:pathLst>
                <a:path w="30" h="24">
                  <a:moveTo>
                    <a:pt x="20" y="24"/>
                  </a:moveTo>
                  <a:lnTo>
                    <a:pt x="20" y="24"/>
                  </a:lnTo>
                  <a:lnTo>
                    <a:pt x="30" y="24"/>
                  </a:lnTo>
                  <a:lnTo>
                    <a:pt x="30" y="24"/>
                  </a:lnTo>
                  <a:lnTo>
                    <a:pt x="26" y="14"/>
                  </a:lnTo>
                  <a:lnTo>
                    <a:pt x="18" y="8"/>
                  </a:lnTo>
                  <a:lnTo>
                    <a:pt x="10" y="2"/>
                  </a:lnTo>
                  <a:lnTo>
                    <a:pt x="0" y="0"/>
                  </a:lnTo>
                  <a:lnTo>
                    <a:pt x="0" y="0"/>
                  </a:lnTo>
                  <a:lnTo>
                    <a:pt x="14" y="18"/>
                  </a:lnTo>
                  <a:lnTo>
                    <a:pt x="14" y="18"/>
                  </a:lnTo>
                  <a:lnTo>
                    <a:pt x="16" y="22"/>
                  </a:lnTo>
                  <a:lnTo>
                    <a:pt x="20" y="24"/>
                  </a:lnTo>
                  <a:lnTo>
                    <a:pt x="2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4" name="Freeform 175"/>
            <p:cNvSpPr/>
            <p:nvPr/>
          </p:nvSpPr>
          <p:spPr bwMode="auto">
            <a:xfrm>
              <a:off x="3214688" y="1192213"/>
              <a:ext cx="41275" cy="19050"/>
            </a:xfrm>
            <a:custGeom>
              <a:avLst/>
              <a:gdLst/>
              <a:ahLst/>
              <a:cxnLst>
                <a:cxn ang="0">
                  <a:pos x="8" y="8"/>
                </a:cxn>
                <a:cxn ang="0">
                  <a:pos x="8" y="8"/>
                </a:cxn>
                <a:cxn ang="0">
                  <a:pos x="14" y="12"/>
                </a:cxn>
                <a:cxn ang="0">
                  <a:pos x="14" y="12"/>
                </a:cxn>
                <a:cxn ang="0">
                  <a:pos x="14" y="12"/>
                </a:cxn>
                <a:cxn ang="0">
                  <a:pos x="14" y="12"/>
                </a:cxn>
                <a:cxn ang="0">
                  <a:pos x="26" y="2"/>
                </a:cxn>
                <a:cxn ang="0">
                  <a:pos x="26" y="2"/>
                </a:cxn>
                <a:cxn ang="0">
                  <a:pos x="0" y="0"/>
                </a:cxn>
                <a:cxn ang="0">
                  <a:pos x="0" y="0"/>
                </a:cxn>
                <a:cxn ang="0">
                  <a:pos x="4" y="4"/>
                </a:cxn>
                <a:cxn ang="0">
                  <a:pos x="8" y="8"/>
                </a:cxn>
                <a:cxn ang="0">
                  <a:pos x="8" y="8"/>
                </a:cxn>
              </a:cxnLst>
              <a:rect l="0" t="0" r="r" b="b"/>
              <a:pathLst>
                <a:path w="26" h="12">
                  <a:moveTo>
                    <a:pt x="8" y="8"/>
                  </a:moveTo>
                  <a:lnTo>
                    <a:pt x="8" y="8"/>
                  </a:lnTo>
                  <a:lnTo>
                    <a:pt x="14" y="12"/>
                  </a:lnTo>
                  <a:lnTo>
                    <a:pt x="14" y="12"/>
                  </a:lnTo>
                  <a:lnTo>
                    <a:pt x="14" y="12"/>
                  </a:lnTo>
                  <a:lnTo>
                    <a:pt x="14" y="12"/>
                  </a:lnTo>
                  <a:lnTo>
                    <a:pt x="26" y="2"/>
                  </a:lnTo>
                  <a:lnTo>
                    <a:pt x="26" y="2"/>
                  </a:lnTo>
                  <a:lnTo>
                    <a:pt x="0" y="0"/>
                  </a:lnTo>
                  <a:lnTo>
                    <a:pt x="0" y="0"/>
                  </a:lnTo>
                  <a:lnTo>
                    <a:pt x="4" y="4"/>
                  </a:lnTo>
                  <a:lnTo>
                    <a:pt x="8" y="8"/>
                  </a:lnTo>
                  <a:lnTo>
                    <a:pt x="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5" name="Freeform 176"/>
            <p:cNvSpPr/>
            <p:nvPr/>
          </p:nvSpPr>
          <p:spPr bwMode="auto">
            <a:xfrm>
              <a:off x="3240088" y="1195388"/>
              <a:ext cx="44450" cy="28575"/>
            </a:xfrm>
            <a:custGeom>
              <a:avLst/>
              <a:gdLst/>
              <a:ahLst/>
              <a:cxnLst>
                <a:cxn ang="0">
                  <a:pos x="14" y="0"/>
                </a:cxn>
                <a:cxn ang="0">
                  <a:pos x="14" y="0"/>
                </a:cxn>
                <a:cxn ang="0">
                  <a:pos x="0" y="14"/>
                </a:cxn>
                <a:cxn ang="0">
                  <a:pos x="0" y="14"/>
                </a:cxn>
                <a:cxn ang="0">
                  <a:pos x="4" y="16"/>
                </a:cxn>
                <a:cxn ang="0">
                  <a:pos x="8" y="18"/>
                </a:cxn>
                <a:cxn ang="0">
                  <a:pos x="10" y="18"/>
                </a:cxn>
                <a:cxn ang="0">
                  <a:pos x="10" y="18"/>
                </a:cxn>
                <a:cxn ang="0">
                  <a:pos x="16" y="12"/>
                </a:cxn>
                <a:cxn ang="0">
                  <a:pos x="16" y="12"/>
                </a:cxn>
                <a:cxn ang="0">
                  <a:pos x="24" y="6"/>
                </a:cxn>
                <a:cxn ang="0">
                  <a:pos x="24" y="6"/>
                </a:cxn>
                <a:cxn ang="0">
                  <a:pos x="28" y="2"/>
                </a:cxn>
                <a:cxn ang="0">
                  <a:pos x="28" y="2"/>
                </a:cxn>
                <a:cxn ang="0">
                  <a:pos x="20" y="0"/>
                </a:cxn>
                <a:cxn ang="0">
                  <a:pos x="20" y="0"/>
                </a:cxn>
                <a:cxn ang="0">
                  <a:pos x="18" y="0"/>
                </a:cxn>
                <a:cxn ang="0">
                  <a:pos x="14" y="0"/>
                </a:cxn>
                <a:cxn ang="0">
                  <a:pos x="14" y="0"/>
                </a:cxn>
              </a:cxnLst>
              <a:rect l="0" t="0" r="r" b="b"/>
              <a:pathLst>
                <a:path w="28" h="18">
                  <a:moveTo>
                    <a:pt x="14" y="0"/>
                  </a:moveTo>
                  <a:lnTo>
                    <a:pt x="14" y="0"/>
                  </a:lnTo>
                  <a:lnTo>
                    <a:pt x="0" y="14"/>
                  </a:lnTo>
                  <a:lnTo>
                    <a:pt x="0" y="14"/>
                  </a:lnTo>
                  <a:lnTo>
                    <a:pt x="4" y="16"/>
                  </a:lnTo>
                  <a:lnTo>
                    <a:pt x="8" y="18"/>
                  </a:lnTo>
                  <a:lnTo>
                    <a:pt x="10" y="18"/>
                  </a:lnTo>
                  <a:lnTo>
                    <a:pt x="10" y="18"/>
                  </a:lnTo>
                  <a:lnTo>
                    <a:pt x="16" y="12"/>
                  </a:lnTo>
                  <a:lnTo>
                    <a:pt x="16" y="12"/>
                  </a:lnTo>
                  <a:lnTo>
                    <a:pt x="24" y="6"/>
                  </a:lnTo>
                  <a:lnTo>
                    <a:pt x="24" y="6"/>
                  </a:lnTo>
                  <a:lnTo>
                    <a:pt x="28" y="2"/>
                  </a:lnTo>
                  <a:lnTo>
                    <a:pt x="28" y="2"/>
                  </a:lnTo>
                  <a:lnTo>
                    <a:pt x="20" y="0"/>
                  </a:lnTo>
                  <a:lnTo>
                    <a:pt x="20" y="0"/>
                  </a:lnTo>
                  <a:lnTo>
                    <a:pt x="18"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6" name="Freeform 177"/>
            <p:cNvSpPr/>
            <p:nvPr/>
          </p:nvSpPr>
          <p:spPr bwMode="auto">
            <a:xfrm>
              <a:off x="3259138" y="1198563"/>
              <a:ext cx="53975" cy="34925"/>
            </a:xfrm>
            <a:custGeom>
              <a:avLst/>
              <a:gdLst/>
              <a:ahLst/>
              <a:cxnLst>
                <a:cxn ang="0">
                  <a:pos x="18" y="2"/>
                </a:cxn>
                <a:cxn ang="0">
                  <a:pos x="18" y="2"/>
                </a:cxn>
                <a:cxn ang="0">
                  <a:pos x="0" y="18"/>
                </a:cxn>
                <a:cxn ang="0">
                  <a:pos x="0" y="18"/>
                </a:cxn>
                <a:cxn ang="0">
                  <a:pos x="6" y="20"/>
                </a:cxn>
                <a:cxn ang="0">
                  <a:pos x="8" y="22"/>
                </a:cxn>
                <a:cxn ang="0">
                  <a:pos x="12" y="20"/>
                </a:cxn>
                <a:cxn ang="0">
                  <a:pos x="12" y="20"/>
                </a:cxn>
                <a:cxn ang="0">
                  <a:pos x="20" y="14"/>
                </a:cxn>
                <a:cxn ang="0">
                  <a:pos x="20" y="14"/>
                </a:cxn>
                <a:cxn ang="0">
                  <a:pos x="34" y="0"/>
                </a:cxn>
                <a:cxn ang="0">
                  <a:pos x="34" y="0"/>
                </a:cxn>
                <a:cxn ang="0">
                  <a:pos x="24" y="0"/>
                </a:cxn>
                <a:cxn ang="0">
                  <a:pos x="24" y="0"/>
                </a:cxn>
                <a:cxn ang="0">
                  <a:pos x="20" y="0"/>
                </a:cxn>
                <a:cxn ang="0">
                  <a:pos x="18" y="2"/>
                </a:cxn>
                <a:cxn ang="0">
                  <a:pos x="18" y="2"/>
                </a:cxn>
              </a:cxnLst>
              <a:rect l="0" t="0" r="r" b="b"/>
              <a:pathLst>
                <a:path w="34" h="22">
                  <a:moveTo>
                    <a:pt x="18" y="2"/>
                  </a:moveTo>
                  <a:lnTo>
                    <a:pt x="18" y="2"/>
                  </a:lnTo>
                  <a:lnTo>
                    <a:pt x="0" y="18"/>
                  </a:lnTo>
                  <a:lnTo>
                    <a:pt x="0" y="18"/>
                  </a:lnTo>
                  <a:lnTo>
                    <a:pt x="6" y="20"/>
                  </a:lnTo>
                  <a:lnTo>
                    <a:pt x="8" y="22"/>
                  </a:lnTo>
                  <a:lnTo>
                    <a:pt x="12" y="20"/>
                  </a:lnTo>
                  <a:lnTo>
                    <a:pt x="12" y="20"/>
                  </a:lnTo>
                  <a:lnTo>
                    <a:pt x="20" y="14"/>
                  </a:lnTo>
                  <a:lnTo>
                    <a:pt x="20" y="14"/>
                  </a:lnTo>
                  <a:lnTo>
                    <a:pt x="34" y="0"/>
                  </a:lnTo>
                  <a:lnTo>
                    <a:pt x="34" y="0"/>
                  </a:lnTo>
                  <a:lnTo>
                    <a:pt x="24" y="0"/>
                  </a:lnTo>
                  <a:lnTo>
                    <a:pt x="24" y="0"/>
                  </a:lnTo>
                  <a:lnTo>
                    <a:pt x="20" y="0"/>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7" name="Freeform 178"/>
            <p:cNvSpPr/>
            <p:nvPr/>
          </p:nvSpPr>
          <p:spPr bwMode="auto">
            <a:xfrm>
              <a:off x="3281363" y="1198563"/>
              <a:ext cx="53975" cy="34925"/>
            </a:xfrm>
            <a:custGeom>
              <a:avLst/>
              <a:gdLst/>
              <a:ahLst/>
              <a:cxnLst>
                <a:cxn ang="0">
                  <a:pos x="0" y="22"/>
                </a:cxn>
                <a:cxn ang="0">
                  <a:pos x="0" y="22"/>
                </a:cxn>
                <a:cxn ang="0">
                  <a:pos x="12" y="22"/>
                </a:cxn>
                <a:cxn ang="0">
                  <a:pos x="20" y="18"/>
                </a:cxn>
                <a:cxn ang="0">
                  <a:pos x="28" y="10"/>
                </a:cxn>
                <a:cxn ang="0">
                  <a:pos x="34" y="2"/>
                </a:cxn>
                <a:cxn ang="0">
                  <a:pos x="34" y="2"/>
                </a:cxn>
                <a:cxn ang="0">
                  <a:pos x="24" y="0"/>
                </a:cxn>
                <a:cxn ang="0">
                  <a:pos x="24" y="0"/>
                </a:cxn>
                <a:cxn ang="0">
                  <a:pos x="22" y="2"/>
                </a:cxn>
                <a:cxn ang="0">
                  <a:pos x="18" y="6"/>
                </a:cxn>
                <a:cxn ang="0">
                  <a:pos x="18" y="6"/>
                </a:cxn>
                <a:cxn ang="0">
                  <a:pos x="0" y="22"/>
                </a:cxn>
                <a:cxn ang="0">
                  <a:pos x="0" y="22"/>
                </a:cxn>
              </a:cxnLst>
              <a:rect l="0" t="0" r="r" b="b"/>
              <a:pathLst>
                <a:path w="34" h="22">
                  <a:moveTo>
                    <a:pt x="0" y="22"/>
                  </a:moveTo>
                  <a:lnTo>
                    <a:pt x="0" y="22"/>
                  </a:lnTo>
                  <a:lnTo>
                    <a:pt x="12" y="22"/>
                  </a:lnTo>
                  <a:lnTo>
                    <a:pt x="20" y="18"/>
                  </a:lnTo>
                  <a:lnTo>
                    <a:pt x="28" y="10"/>
                  </a:lnTo>
                  <a:lnTo>
                    <a:pt x="34" y="2"/>
                  </a:lnTo>
                  <a:lnTo>
                    <a:pt x="34" y="2"/>
                  </a:lnTo>
                  <a:lnTo>
                    <a:pt x="24" y="0"/>
                  </a:lnTo>
                  <a:lnTo>
                    <a:pt x="24" y="0"/>
                  </a:lnTo>
                  <a:lnTo>
                    <a:pt x="22" y="2"/>
                  </a:lnTo>
                  <a:lnTo>
                    <a:pt x="18" y="6"/>
                  </a:lnTo>
                  <a:lnTo>
                    <a:pt x="18" y="6"/>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8" name="Freeform 179"/>
            <p:cNvSpPr/>
            <p:nvPr/>
          </p:nvSpPr>
          <p:spPr bwMode="auto">
            <a:xfrm>
              <a:off x="3484563" y="785813"/>
              <a:ext cx="22225" cy="31750"/>
            </a:xfrm>
            <a:custGeom>
              <a:avLst/>
              <a:gdLst/>
              <a:ahLst/>
              <a:cxnLst>
                <a:cxn ang="0">
                  <a:pos x="14" y="8"/>
                </a:cxn>
                <a:cxn ang="0">
                  <a:pos x="14" y="8"/>
                </a:cxn>
                <a:cxn ang="0">
                  <a:pos x="14" y="8"/>
                </a:cxn>
                <a:cxn ang="0">
                  <a:pos x="14" y="8"/>
                </a:cxn>
                <a:cxn ang="0">
                  <a:pos x="10" y="6"/>
                </a:cxn>
                <a:cxn ang="0">
                  <a:pos x="10" y="6"/>
                </a:cxn>
                <a:cxn ang="0">
                  <a:pos x="0" y="0"/>
                </a:cxn>
                <a:cxn ang="0">
                  <a:pos x="0" y="0"/>
                </a:cxn>
                <a:cxn ang="0">
                  <a:pos x="10" y="20"/>
                </a:cxn>
                <a:cxn ang="0">
                  <a:pos x="10" y="20"/>
                </a:cxn>
                <a:cxn ang="0">
                  <a:pos x="14" y="8"/>
                </a:cxn>
                <a:cxn ang="0">
                  <a:pos x="14" y="8"/>
                </a:cxn>
              </a:cxnLst>
              <a:rect l="0" t="0" r="r" b="b"/>
              <a:pathLst>
                <a:path w="14" h="20">
                  <a:moveTo>
                    <a:pt x="14" y="8"/>
                  </a:moveTo>
                  <a:lnTo>
                    <a:pt x="14" y="8"/>
                  </a:lnTo>
                  <a:lnTo>
                    <a:pt x="14" y="8"/>
                  </a:lnTo>
                  <a:lnTo>
                    <a:pt x="14" y="8"/>
                  </a:lnTo>
                  <a:lnTo>
                    <a:pt x="10" y="6"/>
                  </a:lnTo>
                  <a:lnTo>
                    <a:pt x="10" y="6"/>
                  </a:lnTo>
                  <a:lnTo>
                    <a:pt x="0" y="0"/>
                  </a:lnTo>
                  <a:lnTo>
                    <a:pt x="0" y="0"/>
                  </a:lnTo>
                  <a:lnTo>
                    <a:pt x="10" y="20"/>
                  </a:lnTo>
                  <a:lnTo>
                    <a:pt x="10" y="20"/>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9" name="Freeform 180"/>
            <p:cNvSpPr/>
            <p:nvPr/>
          </p:nvSpPr>
          <p:spPr bwMode="auto">
            <a:xfrm>
              <a:off x="3503613" y="801688"/>
              <a:ext cx="15875" cy="34925"/>
            </a:xfrm>
            <a:custGeom>
              <a:avLst/>
              <a:gdLst/>
              <a:ahLst/>
              <a:cxnLst>
                <a:cxn ang="0">
                  <a:pos x="4" y="0"/>
                </a:cxn>
                <a:cxn ang="0">
                  <a:pos x="4" y="0"/>
                </a:cxn>
                <a:cxn ang="0">
                  <a:pos x="0" y="12"/>
                </a:cxn>
                <a:cxn ang="0">
                  <a:pos x="0" y="12"/>
                </a:cxn>
                <a:cxn ang="0">
                  <a:pos x="0" y="14"/>
                </a:cxn>
                <a:cxn ang="0">
                  <a:pos x="2" y="16"/>
                </a:cxn>
                <a:cxn ang="0">
                  <a:pos x="2" y="16"/>
                </a:cxn>
                <a:cxn ang="0">
                  <a:pos x="4" y="22"/>
                </a:cxn>
                <a:cxn ang="0">
                  <a:pos x="4" y="22"/>
                </a:cxn>
                <a:cxn ang="0">
                  <a:pos x="6" y="18"/>
                </a:cxn>
                <a:cxn ang="0">
                  <a:pos x="6" y="18"/>
                </a:cxn>
                <a:cxn ang="0">
                  <a:pos x="8" y="10"/>
                </a:cxn>
                <a:cxn ang="0">
                  <a:pos x="8" y="10"/>
                </a:cxn>
                <a:cxn ang="0">
                  <a:pos x="10" y="4"/>
                </a:cxn>
                <a:cxn ang="0">
                  <a:pos x="10" y="4"/>
                </a:cxn>
                <a:cxn ang="0">
                  <a:pos x="8" y="2"/>
                </a:cxn>
                <a:cxn ang="0">
                  <a:pos x="4" y="0"/>
                </a:cxn>
                <a:cxn ang="0">
                  <a:pos x="4" y="0"/>
                </a:cxn>
              </a:cxnLst>
              <a:rect l="0" t="0" r="r" b="b"/>
              <a:pathLst>
                <a:path w="10" h="22">
                  <a:moveTo>
                    <a:pt x="4" y="0"/>
                  </a:moveTo>
                  <a:lnTo>
                    <a:pt x="4" y="0"/>
                  </a:lnTo>
                  <a:lnTo>
                    <a:pt x="0" y="12"/>
                  </a:lnTo>
                  <a:lnTo>
                    <a:pt x="0" y="12"/>
                  </a:lnTo>
                  <a:lnTo>
                    <a:pt x="0" y="14"/>
                  </a:lnTo>
                  <a:lnTo>
                    <a:pt x="2" y="16"/>
                  </a:lnTo>
                  <a:lnTo>
                    <a:pt x="2" y="16"/>
                  </a:lnTo>
                  <a:lnTo>
                    <a:pt x="4" y="22"/>
                  </a:lnTo>
                  <a:lnTo>
                    <a:pt x="4" y="22"/>
                  </a:lnTo>
                  <a:lnTo>
                    <a:pt x="6" y="18"/>
                  </a:lnTo>
                  <a:lnTo>
                    <a:pt x="6" y="18"/>
                  </a:lnTo>
                  <a:lnTo>
                    <a:pt x="8" y="10"/>
                  </a:lnTo>
                  <a:lnTo>
                    <a:pt x="8" y="10"/>
                  </a:lnTo>
                  <a:lnTo>
                    <a:pt x="10" y="4"/>
                  </a:lnTo>
                  <a:lnTo>
                    <a:pt x="10" y="4"/>
                  </a:lnTo>
                  <a:lnTo>
                    <a:pt x="8" y="2"/>
                  </a:lnTo>
                  <a:lnTo>
                    <a:pt x="4" y="0"/>
                  </a:lnTo>
                  <a:lnTo>
                    <a:pt x="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0" name="Freeform 181"/>
            <p:cNvSpPr/>
            <p:nvPr/>
          </p:nvSpPr>
          <p:spPr bwMode="auto">
            <a:xfrm>
              <a:off x="3513138" y="811213"/>
              <a:ext cx="15875" cy="44450"/>
            </a:xfrm>
            <a:custGeom>
              <a:avLst/>
              <a:gdLst/>
              <a:ahLst/>
              <a:cxnLst>
                <a:cxn ang="0">
                  <a:pos x="0" y="22"/>
                </a:cxn>
                <a:cxn ang="0">
                  <a:pos x="0" y="22"/>
                </a:cxn>
                <a:cxn ang="0">
                  <a:pos x="4" y="28"/>
                </a:cxn>
                <a:cxn ang="0">
                  <a:pos x="4" y="28"/>
                </a:cxn>
                <a:cxn ang="0">
                  <a:pos x="8" y="14"/>
                </a:cxn>
                <a:cxn ang="0">
                  <a:pos x="8" y="14"/>
                </a:cxn>
                <a:cxn ang="0">
                  <a:pos x="10" y="8"/>
                </a:cxn>
                <a:cxn ang="0">
                  <a:pos x="10" y="8"/>
                </a:cxn>
                <a:cxn ang="0">
                  <a:pos x="10" y="4"/>
                </a:cxn>
                <a:cxn ang="0">
                  <a:pos x="6" y="0"/>
                </a:cxn>
                <a:cxn ang="0">
                  <a:pos x="6" y="0"/>
                </a:cxn>
                <a:cxn ang="0">
                  <a:pos x="0" y="16"/>
                </a:cxn>
                <a:cxn ang="0">
                  <a:pos x="0" y="16"/>
                </a:cxn>
                <a:cxn ang="0">
                  <a:pos x="0" y="18"/>
                </a:cxn>
                <a:cxn ang="0">
                  <a:pos x="0" y="22"/>
                </a:cxn>
                <a:cxn ang="0">
                  <a:pos x="0" y="22"/>
                </a:cxn>
              </a:cxnLst>
              <a:rect l="0" t="0" r="r" b="b"/>
              <a:pathLst>
                <a:path w="10" h="28">
                  <a:moveTo>
                    <a:pt x="0" y="22"/>
                  </a:moveTo>
                  <a:lnTo>
                    <a:pt x="0" y="22"/>
                  </a:lnTo>
                  <a:lnTo>
                    <a:pt x="4" y="28"/>
                  </a:lnTo>
                  <a:lnTo>
                    <a:pt x="4" y="28"/>
                  </a:lnTo>
                  <a:lnTo>
                    <a:pt x="8" y="14"/>
                  </a:lnTo>
                  <a:lnTo>
                    <a:pt x="8" y="14"/>
                  </a:lnTo>
                  <a:lnTo>
                    <a:pt x="10" y="8"/>
                  </a:lnTo>
                  <a:lnTo>
                    <a:pt x="10" y="8"/>
                  </a:lnTo>
                  <a:lnTo>
                    <a:pt x="10" y="4"/>
                  </a:lnTo>
                  <a:lnTo>
                    <a:pt x="6" y="0"/>
                  </a:lnTo>
                  <a:lnTo>
                    <a:pt x="6" y="0"/>
                  </a:lnTo>
                  <a:lnTo>
                    <a:pt x="0" y="16"/>
                  </a:lnTo>
                  <a:lnTo>
                    <a:pt x="0" y="16"/>
                  </a:lnTo>
                  <a:lnTo>
                    <a:pt x="0" y="18"/>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1" name="Freeform 182"/>
            <p:cNvSpPr/>
            <p:nvPr/>
          </p:nvSpPr>
          <p:spPr bwMode="auto">
            <a:xfrm>
              <a:off x="3522663" y="827088"/>
              <a:ext cx="15875" cy="47625"/>
            </a:xfrm>
            <a:custGeom>
              <a:avLst/>
              <a:gdLst/>
              <a:ahLst/>
              <a:cxnLst>
                <a:cxn ang="0">
                  <a:pos x="6" y="0"/>
                </a:cxn>
                <a:cxn ang="0">
                  <a:pos x="6" y="0"/>
                </a:cxn>
                <a:cxn ang="0">
                  <a:pos x="2" y="16"/>
                </a:cxn>
                <a:cxn ang="0">
                  <a:pos x="2" y="16"/>
                </a:cxn>
                <a:cxn ang="0">
                  <a:pos x="0" y="22"/>
                </a:cxn>
                <a:cxn ang="0">
                  <a:pos x="0" y="22"/>
                </a:cxn>
                <a:cxn ang="0">
                  <a:pos x="2" y="30"/>
                </a:cxn>
                <a:cxn ang="0">
                  <a:pos x="2" y="30"/>
                </a:cxn>
                <a:cxn ang="0">
                  <a:pos x="8" y="22"/>
                </a:cxn>
                <a:cxn ang="0">
                  <a:pos x="10" y="16"/>
                </a:cxn>
                <a:cxn ang="0">
                  <a:pos x="10" y="8"/>
                </a:cxn>
                <a:cxn ang="0">
                  <a:pos x="6" y="0"/>
                </a:cxn>
                <a:cxn ang="0">
                  <a:pos x="6" y="0"/>
                </a:cxn>
              </a:cxnLst>
              <a:rect l="0" t="0" r="r" b="b"/>
              <a:pathLst>
                <a:path w="10" h="30">
                  <a:moveTo>
                    <a:pt x="6" y="0"/>
                  </a:moveTo>
                  <a:lnTo>
                    <a:pt x="6" y="0"/>
                  </a:lnTo>
                  <a:lnTo>
                    <a:pt x="2" y="16"/>
                  </a:lnTo>
                  <a:lnTo>
                    <a:pt x="2" y="16"/>
                  </a:lnTo>
                  <a:lnTo>
                    <a:pt x="0" y="22"/>
                  </a:lnTo>
                  <a:lnTo>
                    <a:pt x="0" y="22"/>
                  </a:lnTo>
                  <a:lnTo>
                    <a:pt x="2" y="30"/>
                  </a:lnTo>
                  <a:lnTo>
                    <a:pt x="2" y="30"/>
                  </a:lnTo>
                  <a:lnTo>
                    <a:pt x="8" y="22"/>
                  </a:lnTo>
                  <a:lnTo>
                    <a:pt x="10" y="16"/>
                  </a:lnTo>
                  <a:lnTo>
                    <a:pt x="10" y="8"/>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2" name="Freeform 183"/>
            <p:cNvSpPr/>
            <p:nvPr/>
          </p:nvSpPr>
          <p:spPr bwMode="auto">
            <a:xfrm>
              <a:off x="3478213" y="788988"/>
              <a:ext cx="15875" cy="28575"/>
            </a:xfrm>
            <a:custGeom>
              <a:avLst/>
              <a:gdLst/>
              <a:ahLst/>
              <a:cxnLst>
                <a:cxn ang="0">
                  <a:pos x="10" y="18"/>
                </a:cxn>
                <a:cxn ang="0">
                  <a:pos x="10" y="18"/>
                </a:cxn>
                <a:cxn ang="0">
                  <a:pos x="2" y="0"/>
                </a:cxn>
                <a:cxn ang="0">
                  <a:pos x="2" y="0"/>
                </a:cxn>
                <a:cxn ang="0">
                  <a:pos x="0" y="8"/>
                </a:cxn>
                <a:cxn ang="0">
                  <a:pos x="0" y="8"/>
                </a:cxn>
                <a:cxn ang="0">
                  <a:pos x="0" y="14"/>
                </a:cxn>
                <a:cxn ang="0">
                  <a:pos x="0" y="14"/>
                </a:cxn>
                <a:cxn ang="0">
                  <a:pos x="0" y="14"/>
                </a:cxn>
                <a:cxn ang="0">
                  <a:pos x="0" y="14"/>
                </a:cxn>
                <a:cxn ang="0">
                  <a:pos x="10" y="18"/>
                </a:cxn>
                <a:cxn ang="0">
                  <a:pos x="10" y="18"/>
                </a:cxn>
              </a:cxnLst>
              <a:rect l="0" t="0" r="r" b="b"/>
              <a:pathLst>
                <a:path w="10" h="18">
                  <a:moveTo>
                    <a:pt x="10" y="18"/>
                  </a:moveTo>
                  <a:lnTo>
                    <a:pt x="10" y="18"/>
                  </a:lnTo>
                  <a:lnTo>
                    <a:pt x="2" y="0"/>
                  </a:lnTo>
                  <a:lnTo>
                    <a:pt x="2" y="0"/>
                  </a:lnTo>
                  <a:lnTo>
                    <a:pt x="0" y="8"/>
                  </a:lnTo>
                  <a:lnTo>
                    <a:pt x="0" y="8"/>
                  </a:lnTo>
                  <a:lnTo>
                    <a:pt x="0" y="14"/>
                  </a:lnTo>
                  <a:lnTo>
                    <a:pt x="0" y="14"/>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3" name="Freeform 184"/>
            <p:cNvSpPr/>
            <p:nvPr/>
          </p:nvSpPr>
          <p:spPr bwMode="auto">
            <a:xfrm>
              <a:off x="3475038" y="814388"/>
              <a:ext cx="28575" cy="25400"/>
            </a:xfrm>
            <a:custGeom>
              <a:avLst/>
              <a:gdLst/>
              <a:ahLst/>
              <a:cxnLst>
                <a:cxn ang="0">
                  <a:pos x="6" y="10"/>
                </a:cxn>
                <a:cxn ang="0">
                  <a:pos x="6" y="10"/>
                </a:cxn>
                <a:cxn ang="0">
                  <a:pos x="14" y="14"/>
                </a:cxn>
                <a:cxn ang="0">
                  <a:pos x="14" y="14"/>
                </a:cxn>
                <a:cxn ang="0">
                  <a:pos x="18" y="16"/>
                </a:cxn>
                <a:cxn ang="0">
                  <a:pos x="18" y="16"/>
                </a:cxn>
                <a:cxn ang="0">
                  <a:pos x="16" y="10"/>
                </a:cxn>
                <a:cxn ang="0">
                  <a:pos x="16" y="10"/>
                </a:cxn>
                <a:cxn ang="0">
                  <a:pos x="14" y="6"/>
                </a:cxn>
                <a:cxn ang="0">
                  <a:pos x="14" y="6"/>
                </a:cxn>
                <a:cxn ang="0">
                  <a:pos x="2" y="0"/>
                </a:cxn>
                <a:cxn ang="0">
                  <a:pos x="2" y="0"/>
                </a:cxn>
                <a:cxn ang="0">
                  <a:pos x="0" y="4"/>
                </a:cxn>
                <a:cxn ang="0">
                  <a:pos x="0" y="8"/>
                </a:cxn>
                <a:cxn ang="0">
                  <a:pos x="0" y="8"/>
                </a:cxn>
                <a:cxn ang="0">
                  <a:pos x="6" y="10"/>
                </a:cxn>
                <a:cxn ang="0">
                  <a:pos x="6" y="10"/>
                </a:cxn>
              </a:cxnLst>
              <a:rect l="0" t="0" r="r" b="b"/>
              <a:pathLst>
                <a:path w="18" h="16">
                  <a:moveTo>
                    <a:pt x="6" y="10"/>
                  </a:moveTo>
                  <a:lnTo>
                    <a:pt x="6" y="10"/>
                  </a:lnTo>
                  <a:lnTo>
                    <a:pt x="14" y="14"/>
                  </a:lnTo>
                  <a:lnTo>
                    <a:pt x="14" y="14"/>
                  </a:lnTo>
                  <a:lnTo>
                    <a:pt x="18" y="16"/>
                  </a:lnTo>
                  <a:lnTo>
                    <a:pt x="18" y="16"/>
                  </a:lnTo>
                  <a:lnTo>
                    <a:pt x="16" y="10"/>
                  </a:lnTo>
                  <a:lnTo>
                    <a:pt x="16" y="10"/>
                  </a:lnTo>
                  <a:lnTo>
                    <a:pt x="14" y="6"/>
                  </a:lnTo>
                  <a:lnTo>
                    <a:pt x="14" y="6"/>
                  </a:lnTo>
                  <a:lnTo>
                    <a:pt x="2" y="0"/>
                  </a:lnTo>
                  <a:lnTo>
                    <a:pt x="2" y="0"/>
                  </a:lnTo>
                  <a:lnTo>
                    <a:pt x="0" y="4"/>
                  </a:lnTo>
                  <a:lnTo>
                    <a:pt x="0" y="8"/>
                  </a:lnTo>
                  <a:lnTo>
                    <a:pt x="0" y="8"/>
                  </a:lnTo>
                  <a:lnTo>
                    <a:pt x="6" y="10"/>
                  </a:lnTo>
                  <a:lnTo>
                    <a:pt x="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4" name="Freeform 185"/>
            <p:cNvSpPr/>
            <p:nvPr/>
          </p:nvSpPr>
          <p:spPr bwMode="auto">
            <a:xfrm>
              <a:off x="3475038" y="833438"/>
              <a:ext cx="38100" cy="25400"/>
            </a:xfrm>
            <a:custGeom>
              <a:avLst/>
              <a:gdLst/>
              <a:ahLst/>
              <a:cxnLst>
                <a:cxn ang="0">
                  <a:pos x="0" y="0"/>
                </a:cxn>
                <a:cxn ang="0">
                  <a:pos x="0" y="0"/>
                </a:cxn>
                <a:cxn ang="0">
                  <a:pos x="2" y="4"/>
                </a:cxn>
                <a:cxn ang="0">
                  <a:pos x="4" y="8"/>
                </a:cxn>
                <a:cxn ang="0">
                  <a:pos x="4" y="8"/>
                </a:cxn>
                <a:cxn ang="0">
                  <a:pos x="10" y="10"/>
                </a:cxn>
                <a:cxn ang="0">
                  <a:pos x="10" y="10"/>
                </a:cxn>
                <a:cxn ang="0">
                  <a:pos x="24" y="16"/>
                </a:cxn>
                <a:cxn ang="0">
                  <a:pos x="24" y="16"/>
                </a:cxn>
                <a:cxn ang="0">
                  <a:pos x="20" y="8"/>
                </a:cxn>
                <a:cxn ang="0">
                  <a:pos x="20" y="8"/>
                </a:cxn>
                <a:cxn ang="0">
                  <a:pos x="18" y="6"/>
                </a:cxn>
                <a:cxn ang="0">
                  <a:pos x="16" y="6"/>
                </a:cxn>
                <a:cxn ang="0">
                  <a:pos x="16" y="6"/>
                </a:cxn>
                <a:cxn ang="0">
                  <a:pos x="0" y="0"/>
                </a:cxn>
                <a:cxn ang="0">
                  <a:pos x="0" y="0"/>
                </a:cxn>
              </a:cxnLst>
              <a:rect l="0" t="0" r="r" b="b"/>
              <a:pathLst>
                <a:path w="24" h="16">
                  <a:moveTo>
                    <a:pt x="0" y="0"/>
                  </a:moveTo>
                  <a:lnTo>
                    <a:pt x="0" y="0"/>
                  </a:lnTo>
                  <a:lnTo>
                    <a:pt x="2" y="4"/>
                  </a:lnTo>
                  <a:lnTo>
                    <a:pt x="4" y="8"/>
                  </a:lnTo>
                  <a:lnTo>
                    <a:pt x="4" y="8"/>
                  </a:lnTo>
                  <a:lnTo>
                    <a:pt x="10" y="10"/>
                  </a:lnTo>
                  <a:lnTo>
                    <a:pt x="10" y="10"/>
                  </a:lnTo>
                  <a:lnTo>
                    <a:pt x="24" y="16"/>
                  </a:lnTo>
                  <a:lnTo>
                    <a:pt x="24" y="16"/>
                  </a:lnTo>
                  <a:lnTo>
                    <a:pt x="20" y="8"/>
                  </a:lnTo>
                  <a:lnTo>
                    <a:pt x="20" y="8"/>
                  </a:lnTo>
                  <a:lnTo>
                    <a:pt x="18" y="6"/>
                  </a:lnTo>
                  <a:lnTo>
                    <a:pt x="16" y="6"/>
                  </a:lnTo>
                  <a:lnTo>
                    <a:pt x="16"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5" name="Freeform 186"/>
            <p:cNvSpPr/>
            <p:nvPr/>
          </p:nvSpPr>
          <p:spPr bwMode="auto">
            <a:xfrm>
              <a:off x="3481388" y="849313"/>
              <a:ext cx="38100" cy="28575"/>
            </a:xfrm>
            <a:custGeom>
              <a:avLst/>
              <a:gdLst/>
              <a:ahLst/>
              <a:cxnLst>
                <a:cxn ang="0">
                  <a:pos x="24" y="18"/>
                </a:cxn>
                <a:cxn ang="0">
                  <a:pos x="24" y="18"/>
                </a:cxn>
                <a:cxn ang="0">
                  <a:pos x="20" y="10"/>
                </a:cxn>
                <a:cxn ang="0">
                  <a:pos x="20" y="10"/>
                </a:cxn>
                <a:cxn ang="0">
                  <a:pos x="16" y="8"/>
                </a:cxn>
                <a:cxn ang="0">
                  <a:pos x="16" y="8"/>
                </a:cxn>
                <a:cxn ang="0">
                  <a:pos x="0" y="0"/>
                </a:cxn>
                <a:cxn ang="0">
                  <a:pos x="0" y="0"/>
                </a:cxn>
                <a:cxn ang="0">
                  <a:pos x="4" y="8"/>
                </a:cxn>
                <a:cxn ang="0">
                  <a:pos x="10" y="12"/>
                </a:cxn>
                <a:cxn ang="0">
                  <a:pos x="16" y="16"/>
                </a:cxn>
                <a:cxn ang="0">
                  <a:pos x="24" y="18"/>
                </a:cxn>
                <a:cxn ang="0">
                  <a:pos x="24" y="18"/>
                </a:cxn>
              </a:cxnLst>
              <a:rect l="0" t="0" r="r" b="b"/>
              <a:pathLst>
                <a:path w="24" h="18">
                  <a:moveTo>
                    <a:pt x="24" y="18"/>
                  </a:moveTo>
                  <a:lnTo>
                    <a:pt x="24" y="18"/>
                  </a:lnTo>
                  <a:lnTo>
                    <a:pt x="20" y="10"/>
                  </a:lnTo>
                  <a:lnTo>
                    <a:pt x="20" y="10"/>
                  </a:lnTo>
                  <a:lnTo>
                    <a:pt x="16" y="8"/>
                  </a:lnTo>
                  <a:lnTo>
                    <a:pt x="16" y="8"/>
                  </a:lnTo>
                  <a:lnTo>
                    <a:pt x="0" y="0"/>
                  </a:lnTo>
                  <a:lnTo>
                    <a:pt x="0" y="0"/>
                  </a:lnTo>
                  <a:lnTo>
                    <a:pt x="4" y="8"/>
                  </a:lnTo>
                  <a:lnTo>
                    <a:pt x="10" y="12"/>
                  </a:lnTo>
                  <a:lnTo>
                    <a:pt x="16" y="16"/>
                  </a:lnTo>
                  <a:lnTo>
                    <a:pt x="24" y="18"/>
                  </a:lnTo>
                  <a:lnTo>
                    <a:pt x="2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6" name="Freeform 187"/>
            <p:cNvSpPr/>
            <p:nvPr/>
          </p:nvSpPr>
          <p:spPr bwMode="auto">
            <a:xfrm>
              <a:off x="3344863" y="992188"/>
              <a:ext cx="31750" cy="19050"/>
            </a:xfrm>
            <a:custGeom>
              <a:avLst/>
              <a:gdLst/>
              <a:ahLst/>
              <a:cxnLst>
                <a:cxn ang="0">
                  <a:pos x="10" y="0"/>
                </a:cxn>
                <a:cxn ang="0">
                  <a:pos x="10" y="0"/>
                </a:cxn>
                <a:cxn ang="0">
                  <a:pos x="8" y="0"/>
                </a:cxn>
                <a:cxn ang="0">
                  <a:pos x="8" y="0"/>
                </a:cxn>
                <a:cxn ang="0">
                  <a:pos x="4" y="4"/>
                </a:cxn>
                <a:cxn ang="0">
                  <a:pos x="4" y="4"/>
                </a:cxn>
                <a:cxn ang="0">
                  <a:pos x="0" y="12"/>
                </a:cxn>
                <a:cxn ang="0">
                  <a:pos x="0" y="12"/>
                </a:cxn>
                <a:cxn ang="0">
                  <a:pos x="20" y="4"/>
                </a:cxn>
                <a:cxn ang="0">
                  <a:pos x="20" y="4"/>
                </a:cxn>
                <a:cxn ang="0">
                  <a:pos x="10" y="0"/>
                </a:cxn>
                <a:cxn ang="0">
                  <a:pos x="10" y="0"/>
                </a:cxn>
              </a:cxnLst>
              <a:rect l="0" t="0" r="r" b="b"/>
              <a:pathLst>
                <a:path w="20" h="12">
                  <a:moveTo>
                    <a:pt x="10" y="0"/>
                  </a:moveTo>
                  <a:lnTo>
                    <a:pt x="10" y="0"/>
                  </a:lnTo>
                  <a:lnTo>
                    <a:pt x="8" y="0"/>
                  </a:lnTo>
                  <a:lnTo>
                    <a:pt x="8" y="0"/>
                  </a:lnTo>
                  <a:lnTo>
                    <a:pt x="4" y="4"/>
                  </a:lnTo>
                  <a:lnTo>
                    <a:pt x="4" y="4"/>
                  </a:lnTo>
                  <a:lnTo>
                    <a:pt x="0" y="12"/>
                  </a:lnTo>
                  <a:lnTo>
                    <a:pt x="0" y="12"/>
                  </a:lnTo>
                  <a:lnTo>
                    <a:pt x="20" y="4"/>
                  </a:lnTo>
                  <a:lnTo>
                    <a:pt x="20"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7" name="Freeform 188"/>
            <p:cNvSpPr/>
            <p:nvPr/>
          </p:nvSpPr>
          <p:spPr bwMode="auto">
            <a:xfrm>
              <a:off x="3360738" y="979488"/>
              <a:ext cx="34925" cy="15875"/>
            </a:xfrm>
            <a:custGeom>
              <a:avLst/>
              <a:gdLst/>
              <a:ahLst/>
              <a:cxnLst>
                <a:cxn ang="0">
                  <a:pos x="16" y="10"/>
                </a:cxn>
                <a:cxn ang="0">
                  <a:pos x="16" y="10"/>
                </a:cxn>
                <a:cxn ang="0">
                  <a:pos x="22" y="8"/>
                </a:cxn>
                <a:cxn ang="0">
                  <a:pos x="22" y="8"/>
                </a:cxn>
                <a:cxn ang="0">
                  <a:pos x="18" y="6"/>
                </a:cxn>
                <a:cxn ang="0">
                  <a:pos x="18" y="6"/>
                </a:cxn>
                <a:cxn ang="0">
                  <a:pos x="10" y="2"/>
                </a:cxn>
                <a:cxn ang="0">
                  <a:pos x="10" y="2"/>
                </a:cxn>
                <a:cxn ang="0">
                  <a:pos x="6" y="0"/>
                </a:cxn>
                <a:cxn ang="0">
                  <a:pos x="6" y="0"/>
                </a:cxn>
                <a:cxn ang="0">
                  <a:pos x="2" y="2"/>
                </a:cxn>
                <a:cxn ang="0">
                  <a:pos x="0" y="6"/>
                </a:cxn>
                <a:cxn ang="0">
                  <a:pos x="0" y="6"/>
                </a:cxn>
                <a:cxn ang="0">
                  <a:pos x="12" y="10"/>
                </a:cxn>
                <a:cxn ang="0">
                  <a:pos x="12" y="10"/>
                </a:cxn>
                <a:cxn ang="0">
                  <a:pos x="14" y="10"/>
                </a:cxn>
                <a:cxn ang="0">
                  <a:pos x="16" y="10"/>
                </a:cxn>
                <a:cxn ang="0">
                  <a:pos x="16" y="10"/>
                </a:cxn>
              </a:cxnLst>
              <a:rect l="0" t="0" r="r" b="b"/>
              <a:pathLst>
                <a:path w="22" h="10">
                  <a:moveTo>
                    <a:pt x="16" y="10"/>
                  </a:moveTo>
                  <a:lnTo>
                    <a:pt x="16" y="10"/>
                  </a:lnTo>
                  <a:lnTo>
                    <a:pt x="22" y="8"/>
                  </a:lnTo>
                  <a:lnTo>
                    <a:pt x="22" y="8"/>
                  </a:lnTo>
                  <a:lnTo>
                    <a:pt x="18" y="6"/>
                  </a:lnTo>
                  <a:lnTo>
                    <a:pt x="18" y="6"/>
                  </a:lnTo>
                  <a:lnTo>
                    <a:pt x="10" y="2"/>
                  </a:lnTo>
                  <a:lnTo>
                    <a:pt x="10" y="2"/>
                  </a:lnTo>
                  <a:lnTo>
                    <a:pt x="6" y="0"/>
                  </a:lnTo>
                  <a:lnTo>
                    <a:pt x="6" y="0"/>
                  </a:lnTo>
                  <a:lnTo>
                    <a:pt x="2" y="2"/>
                  </a:lnTo>
                  <a:lnTo>
                    <a:pt x="0" y="6"/>
                  </a:lnTo>
                  <a:lnTo>
                    <a:pt x="0" y="6"/>
                  </a:lnTo>
                  <a:lnTo>
                    <a:pt x="12" y="10"/>
                  </a:lnTo>
                  <a:lnTo>
                    <a:pt x="12" y="10"/>
                  </a:lnTo>
                  <a:lnTo>
                    <a:pt x="14" y="10"/>
                  </a:lnTo>
                  <a:lnTo>
                    <a:pt x="16" y="10"/>
                  </a:lnTo>
                  <a:lnTo>
                    <a:pt x="1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8" name="Freeform 189"/>
            <p:cNvSpPr/>
            <p:nvPr/>
          </p:nvSpPr>
          <p:spPr bwMode="auto">
            <a:xfrm>
              <a:off x="3373438" y="969963"/>
              <a:ext cx="44450" cy="19050"/>
            </a:xfrm>
            <a:custGeom>
              <a:avLst/>
              <a:gdLst/>
              <a:ahLst/>
              <a:cxnLst>
                <a:cxn ang="0">
                  <a:pos x="20" y="12"/>
                </a:cxn>
                <a:cxn ang="0">
                  <a:pos x="20" y="12"/>
                </a:cxn>
                <a:cxn ang="0">
                  <a:pos x="28" y="8"/>
                </a:cxn>
                <a:cxn ang="0">
                  <a:pos x="28" y="8"/>
                </a:cxn>
                <a:cxn ang="0">
                  <a:pos x="14" y="2"/>
                </a:cxn>
                <a:cxn ang="0">
                  <a:pos x="14" y="2"/>
                </a:cxn>
                <a:cxn ang="0">
                  <a:pos x="8" y="0"/>
                </a:cxn>
                <a:cxn ang="0">
                  <a:pos x="8" y="0"/>
                </a:cxn>
                <a:cxn ang="0">
                  <a:pos x="2" y="0"/>
                </a:cxn>
                <a:cxn ang="0">
                  <a:pos x="0" y="4"/>
                </a:cxn>
                <a:cxn ang="0">
                  <a:pos x="0" y="4"/>
                </a:cxn>
                <a:cxn ang="0">
                  <a:pos x="14" y="10"/>
                </a:cxn>
                <a:cxn ang="0">
                  <a:pos x="14" y="10"/>
                </a:cxn>
                <a:cxn ang="0">
                  <a:pos x="18" y="12"/>
                </a:cxn>
                <a:cxn ang="0">
                  <a:pos x="20" y="12"/>
                </a:cxn>
                <a:cxn ang="0">
                  <a:pos x="20" y="12"/>
                </a:cxn>
              </a:cxnLst>
              <a:rect l="0" t="0" r="r" b="b"/>
              <a:pathLst>
                <a:path w="28" h="12">
                  <a:moveTo>
                    <a:pt x="20" y="12"/>
                  </a:moveTo>
                  <a:lnTo>
                    <a:pt x="20" y="12"/>
                  </a:lnTo>
                  <a:lnTo>
                    <a:pt x="28" y="8"/>
                  </a:lnTo>
                  <a:lnTo>
                    <a:pt x="28" y="8"/>
                  </a:lnTo>
                  <a:lnTo>
                    <a:pt x="14" y="2"/>
                  </a:lnTo>
                  <a:lnTo>
                    <a:pt x="14" y="2"/>
                  </a:lnTo>
                  <a:lnTo>
                    <a:pt x="8" y="0"/>
                  </a:lnTo>
                  <a:lnTo>
                    <a:pt x="8" y="0"/>
                  </a:lnTo>
                  <a:lnTo>
                    <a:pt x="2" y="0"/>
                  </a:lnTo>
                  <a:lnTo>
                    <a:pt x="0" y="4"/>
                  </a:lnTo>
                  <a:lnTo>
                    <a:pt x="0" y="4"/>
                  </a:lnTo>
                  <a:lnTo>
                    <a:pt x="14" y="10"/>
                  </a:lnTo>
                  <a:lnTo>
                    <a:pt x="14" y="10"/>
                  </a:lnTo>
                  <a:lnTo>
                    <a:pt x="18" y="12"/>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9" name="Freeform 190"/>
            <p:cNvSpPr/>
            <p:nvPr/>
          </p:nvSpPr>
          <p:spPr bwMode="auto">
            <a:xfrm>
              <a:off x="3389313" y="963613"/>
              <a:ext cx="44450" cy="19050"/>
            </a:xfrm>
            <a:custGeom>
              <a:avLst/>
              <a:gdLst/>
              <a:ahLst/>
              <a:cxnLst>
                <a:cxn ang="0">
                  <a:pos x="20" y="12"/>
                </a:cxn>
                <a:cxn ang="0">
                  <a:pos x="20" y="12"/>
                </a:cxn>
                <a:cxn ang="0">
                  <a:pos x="28" y="8"/>
                </a:cxn>
                <a:cxn ang="0">
                  <a:pos x="28" y="8"/>
                </a:cxn>
                <a:cxn ang="0">
                  <a:pos x="22" y="4"/>
                </a:cxn>
                <a:cxn ang="0">
                  <a:pos x="14" y="0"/>
                </a:cxn>
                <a:cxn ang="0">
                  <a:pos x="8" y="0"/>
                </a:cxn>
                <a:cxn ang="0">
                  <a:pos x="0" y="2"/>
                </a:cxn>
                <a:cxn ang="0">
                  <a:pos x="0" y="2"/>
                </a:cxn>
                <a:cxn ang="0">
                  <a:pos x="16" y="8"/>
                </a:cxn>
                <a:cxn ang="0">
                  <a:pos x="16" y="8"/>
                </a:cxn>
                <a:cxn ang="0">
                  <a:pos x="20" y="12"/>
                </a:cxn>
                <a:cxn ang="0">
                  <a:pos x="20" y="12"/>
                </a:cxn>
              </a:cxnLst>
              <a:rect l="0" t="0" r="r" b="b"/>
              <a:pathLst>
                <a:path w="28" h="12">
                  <a:moveTo>
                    <a:pt x="20" y="12"/>
                  </a:moveTo>
                  <a:lnTo>
                    <a:pt x="20" y="12"/>
                  </a:lnTo>
                  <a:lnTo>
                    <a:pt x="28" y="8"/>
                  </a:lnTo>
                  <a:lnTo>
                    <a:pt x="28" y="8"/>
                  </a:lnTo>
                  <a:lnTo>
                    <a:pt x="22" y="4"/>
                  </a:lnTo>
                  <a:lnTo>
                    <a:pt x="14" y="0"/>
                  </a:lnTo>
                  <a:lnTo>
                    <a:pt x="8" y="0"/>
                  </a:lnTo>
                  <a:lnTo>
                    <a:pt x="0" y="2"/>
                  </a:lnTo>
                  <a:lnTo>
                    <a:pt x="0" y="2"/>
                  </a:lnTo>
                  <a:lnTo>
                    <a:pt x="16" y="8"/>
                  </a:lnTo>
                  <a:lnTo>
                    <a:pt x="16" y="8"/>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0" name="Freeform 191"/>
            <p:cNvSpPr/>
            <p:nvPr/>
          </p:nvSpPr>
          <p:spPr bwMode="auto">
            <a:xfrm>
              <a:off x="3344863" y="1004888"/>
              <a:ext cx="31750" cy="15875"/>
            </a:xfrm>
            <a:custGeom>
              <a:avLst/>
              <a:gdLst/>
              <a:ahLst/>
              <a:cxnLst>
                <a:cxn ang="0">
                  <a:pos x="10" y="8"/>
                </a:cxn>
                <a:cxn ang="0">
                  <a:pos x="10" y="8"/>
                </a:cxn>
                <a:cxn ang="0">
                  <a:pos x="14" y="10"/>
                </a:cxn>
                <a:cxn ang="0">
                  <a:pos x="14" y="10"/>
                </a:cxn>
                <a:cxn ang="0">
                  <a:pos x="14" y="8"/>
                </a:cxn>
                <a:cxn ang="0">
                  <a:pos x="14" y="8"/>
                </a:cxn>
                <a:cxn ang="0">
                  <a:pos x="20" y="0"/>
                </a:cxn>
                <a:cxn ang="0">
                  <a:pos x="20" y="0"/>
                </a:cxn>
                <a:cxn ang="0">
                  <a:pos x="0" y="6"/>
                </a:cxn>
                <a:cxn ang="0">
                  <a:pos x="0" y="6"/>
                </a:cxn>
                <a:cxn ang="0">
                  <a:pos x="10" y="8"/>
                </a:cxn>
                <a:cxn ang="0">
                  <a:pos x="10" y="8"/>
                </a:cxn>
              </a:cxnLst>
              <a:rect l="0" t="0" r="r" b="b"/>
              <a:pathLst>
                <a:path w="20" h="10">
                  <a:moveTo>
                    <a:pt x="10" y="8"/>
                  </a:moveTo>
                  <a:lnTo>
                    <a:pt x="10" y="8"/>
                  </a:lnTo>
                  <a:lnTo>
                    <a:pt x="14" y="10"/>
                  </a:lnTo>
                  <a:lnTo>
                    <a:pt x="14" y="10"/>
                  </a:lnTo>
                  <a:lnTo>
                    <a:pt x="14" y="8"/>
                  </a:lnTo>
                  <a:lnTo>
                    <a:pt x="14" y="8"/>
                  </a:lnTo>
                  <a:lnTo>
                    <a:pt x="20" y="0"/>
                  </a:lnTo>
                  <a:lnTo>
                    <a:pt x="20" y="0"/>
                  </a:lnTo>
                  <a:lnTo>
                    <a:pt x="0" y="6"/>
                  </a:lnTo>
                  <a:lnTo>
                    <a:pt x="0" y="6"/>
                  </a:lnTo>
                  <a:lnTo>
                    <a:pt x="10" y="8"/>
                  </a:lnTo>
                  <a:lnTo>
                    <a:pt x="1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1" name="Freeform 192"/>
            <p:cNvSpPr/>
            <p:nvPr/>
          </p:nvSpPr>
          <p:spPr bwMode="auto">
            <a:xfrm>
              <a:off x="3370263" y="995363"/>
              <a:ext cx="28575" cy="28575"/>
            </a:xfrm>
            <a:custGeom>
              <a:avLst/>
              <a:gdLst/>
              <a:ahLst/>
              <a:cxnLst>
                <a:cxn ang="0">
                  <a:pos x="8" y="4"/>
                </a:cxn>
                <a:cxn ang="0">
                  <a:pos x="8" y="4"/>
                </a:cxn>
                <a:cxn ang="0">
                  <a:pos x="0" y="16"/>
                </a:cxn>
                <a:cxn ang="0">
                  <a:pos x="0" y="16"/>
                </a:cxn>
                <a:cxn ang="0">
                  <a:pos x="6" y="18"/>
                </a:cxn>
                <a:cxn ang="0">
                  <a:pos x="8" y="18"/>
                </a:cxn>
                <a:cxn ang="0">
                  <a:pos x="8" y="18"/>
                </a:cxn>
                <a:cxn ang="0">
                  <a:pos x="12" y="12"/>
                </a:cxn>
                <a:cxn ang="0">
                  <a:pos x="12" y="12"/>
                </a:cxn>
                <a:cxn ang="0">
                  <a:pos x="16" y="4"/>
                </a:cxn>
                <a:cxn ang="0">
                  <a:pos x="16" y="4"/>
                </a:cxn>
                <a:cxn ang="0">
                  <a:pos x="18" y="0"/>
                </a:cxn>
                <a:cxn ang="0">
                  <a:pos x="18" y="0"/>
                </a:cxn>
                <a:cxn ang="0">
                  <a:pos x="12" y="2"/>
                </a:cxn>
                <a:cxn ang="0">
                  <a:pos x="12" y="2"/>
                </a:cxn>
                <a:cxn ang="0">
                  <a:pos x="8" y="4"/>
                </a:cxn>
                <a:cxn ang="0">
                  <a:pos x="8" y="4"/>
                </a:cxn>
              </a:cxnLst>
              <a:rect l="0" t="0" r="r" b="b"/>
              <a:pathLst>
                <a:path w="18" h="18">
                  <a:moveTo>
                    <a:pt x="8" y="4"/>
                  </a:moveTo>
                  <a:lnTo>
                    <a:pt x="8" y="4"/>
                  </a:lnTo>
                  <a:lnTo>
                    <a:pt x="0" y="16"/>
                  </a:lnTo>
                  <a:lnTo>
                    <a:pt x="0" y="16"/>
                  </a:lnTo>
                  <a:lnTo>
                    <a:pt x="6" y="18"/>
                  </a:lnTo>
                  <a:lnTo>
                    <a:pt x="8" y="18"/>
                  </a:lnTo>
                  <a:lnTo>
                    <a:pt x="8" y="18"/>
                  </a:lnTo>
                  <a:lnTo>
                    <a:pt x="12" y="12"/>
                  </a:lnTo>
                  <a:lnTo>
                    <a:pt x="12" y="12"/>
                  </a:lnTo>
                  <a:lnTo>
                    <a:pt x="16" y="4"/>
                  </a:lnTo>
                  <a:lnTo>
                    <a:pt x="16" y="4"/>
                  </a:lnTo>
                  <a:lnTo>
                    <a:pt x="18" y="0"/>
                  </a:lnTo>
                  <a:lnTo>
                    <a:pt x="18" y="0"/>
                  </a:lnTo>
                  <a:lnTo>
                    <a:pt x="12" y="2"/>
                  </a:lnTo>
                  <a:lnTo>
                    <a:pt x="12" y="2"/>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2" name="Freeform 193"/>
            <p:cNvSpPr/>
            <p:nvPr/>
          </p:nvSpPr>
          <p:spPr bwMode="auto">
            <a:xfrm>
              <a:off x="3389313" y="989013"/>
              <a:ext cx="28575" cy="34925"/>
            </a:xfrm>
            <a:custGeom>
              <a:avLst/>
              <a:gdLst/>
              <a:ahLst/>
              <a:cxnLst>
                <a:cxn ang="0">
                  <a:pos x="8" y="6"/>
                </a:cxn>
                <a:cxn ang="0">
                  <a:pos x="8" y="6"/>
                </a:cxn>
                <a:cxn ang="0">
                  <a:pos x="0" y="22"/>
                </a:cxn>
                <a:cxn ang="0">
                  <a:pos x="0" y="22"/>
                </a:cxn>
                <a:cxn ang="0">
                  <a:pos x="4" y="22"/>
                </a:cxn>
                <a:cxn ang="0">
                  <a:pos x="8" y="20"/>
                </a:cxn>
                <a:cxn ang="0">
                  <a:pos x="8" y="20"/>
                </a:cxn>
                <a:cxn ang="0">
                  <a:pos x="12" y="14"/>
                </a:cxn>
                <a:cxn ang="0">
                  <a:pos x="12" y="14"/>
                </a:cxn>
                <a:cxn ang="0">
                  <a:pos x="18" y="0"/>
                </a:cxn>
                <a:cxn ang="0">
                  <a:pos x="18" y="0"/>
                </a:cxn>
                <a:cxn ang="0">
                  <a:pos x="10" y="4"/>
                </a:cxn>
                <a:cxn ang="0">
                  <a:pos x="10" y="4"/>
                </a:cxn>
                <a:cxn ang="0">
                  <a:pos x="8" y="4"/>
                </a:cxn>
                <a:cxn ang="0">
                  <a:pos x="8" y="6"/>
                </a:cxn>
                <a:cxn ang="0">
                  <a:pos x="8" y="6"/>
                </a:cxn>
              </a:cxnLst>
              <a:rect l="0" t="0" r="r" b="b"/>
              <a:pathLst>
                <a:path w="18" h="22">
                  <a:moveTo>
                    <a:pt x="8" y="6"/>
                  </a:moveTo>
                  <a:lnTo>
                    <a:pt x="8" y="6"/>
                  </a:lnTo>
                  <a:lnTo>
                    <a:pt x="0" y="22"/>
                  </a:lnTo>
                  <a:lnTo>
                    <a:pt x="0" y="22"/>
                  </a:lnTo>
                  <a:lnTo>
                    <a:pt x="4" y="22"/>
                  </a:lnTo>
                  <a:lnTo>
                    <a:pt x="8" y="20"/>
                  </a:lnTo>
                  <a:lnTo>
                    <a:pt x="8" y="20"/>
                  </a:lnTo>
                  <a:lnTo>
                    <a:pt x="12" y="14"/>
                  </a:lnTo>
                  <a:lnTo>
                    <a:pt x="12" y="14"/>
                  </a:lnTo>
                  <a:lnTo>
                    <a:pt x="18" y="0"/>
                  </a:lnTo>
                  <a:lnTo>
                    <a:pt x="18" y="0"/>
                  </a:lnTo>
                  <a:lnTo>
                    <a:pt x="10" y="4"/>
                  </a:lnTo>
                  <a:lnTo>
                    <a:pt x="10" y="4"/>
                  </a:lnTo>
                  <a:lnTo>
                    <a:pt x="8" y="4"/>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3" name="Freeform 194"/>
            <p:cNvSpPr/>
            <p:nvPr/>
          </p:nvSpPr>
          <p:spPr bwMode="auto">
            <a:xfrm>
              <a:off x="3408363" y="985838"/>
              <a:ext cx="28575" cy="34925"/>
            </a:xfrm>
            <a:custGeom>
              <a:avLst/>
              <a:gdLst/>
              <a:ahLst/>
              <a:cxnLst>
                <a:cxn ang="0">
                  <a:pos x="10" y="2"/>
                </a:cxn>
                <a:cxn ang="0">
                  <a:pos x="10" y="2"/>
                </a:cxn>
                <a:cxn ang="0">
                  <a:pos x="8" y="6"/>
                </a:cxn>
                <a:cxn ang="0">
                  <a:pos x="8" y="6"/>
                </a:cxn>
                <a:cxn ang="0">
                  <a:pos x="0" y="22"/>
                </a:cxn>
                <a:cxn ang="0">
                  <a:pos x="0" y="22"/>
                </a:cxn>
                <a:cxn ang="0">
                  <a:pos x="6" y="18"/>
                </a:cxn>
                <a:cxn ang="0">
                  <a:pos x="12" y="14"/>
                </a:cxn>
                <a:cxn ang="0">
                  <a:pos x="16" y="6"/>
                </a:cxn>
                <a:cxn ang="0">
                  <a:pos x="18" y="0"/>
                </a:cxn>
                <a:cxn ang="0">
                  <a:pos x="18" y="0"/>
                </a:cxn>
                <a:cxn ang="0">
                  <a:pos x="10" y="2"/>
                </a:cxn>
                <a:cxn ang="0">
                  <a:pos x="10" y="2"/>
                </a:cxn>
              </a:cxnLst>
              <a:rect l="0" t="0" r="r" b="b"/>
              <a:pathLst>
                <a:path w="18" h="22">
                  <a:moveTo>
                    <a:pt x="10" y="2"/>
                  </a:moveTo>
                  <a:lnTo>
                    <a:pt x="10" y="2"/>
                  </a:lnTo>
                  <a:lnTo>
                    <a:pt x="8" y="6"/>
                  </a:lnTo>
                  <a:lnTo>
                    <a:pt x="8" y="6"/>
                  </a:lnTo>
                  <a:lnTo>
                    <a:pt x="0" y="22"/>
                  </a:lnTo>
                  <a:lnTo>
                    <a:pt x="0" y="22"/>
                  </a:lnTo>
                  <a:lnTo>
                    <a:pt x="6" y="18"/>
                  </a:lnTo>
                  <a:lnTo>
                    <a:pt x="12" y="14"/>
                  </a:lnTo>
                  <a:lnTo>
                    <a:pt x="16" y="6"/>
                  </a:lnTo>
                  <a:lnTo>
                    <a:pt x="18" y="0"/>
                  </a:lnTo>
                  <a:lnTo>
                    <a:pt x="18" y="0"/>
                  </a:lnTo>
                  <a:lnTo>
                    <a:pt x="10" y="2"/>
                  </a:lnTo>
                  <a:lnTo>
                    <a:pt x="1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4" name="Freeform 195"/>
            <p:cNvSpPr/>
            <p:nvPr/>
          </p:nvSpPr>
          <p:spPr bwMode="auto">
            <a:xfrm>
              <a:off x="3297238" y="1039813"/>
              <a:ext cx="19050" cy="31750"/>
            </a:xfrm>
            <a:custGeom>
              <a:avLst/>
              <a:gdLst/>
              <a:ahLst/>
              <a:cxnLst>
                <a:cxn ang="0">
                  <a:pos x="10" y="10"/>
                </a:cxn>
                <a:cxn ang="0">
                  <a:pos x="10" y="10"/>
                </a:cxn>
                <a:cxn ang="0">
                  <a:pos x="12" y="8"/>
                </a:cxn>
                <a:cxn ang="0">
                  <a:pos x="12" y="8"/>
                </a:cxn>
                <a:cxn ang="0">
                  <a:pos x="6" y="6"/>
                </a:cxn>
                <a:cxn ang="0">
                  <a:pos x="6" y="6"/>
                </a:cxn>
                <a:cxn ang="0">
                  <a:pos x="0" y="0"/>
                </a:cxn>
                <a:cxn ang="0">
                  <a:pos x="0" y="0"/>
                </a:cxn>
                <a:cxn ang="0">
                  <a:pos x="6" y="20"/>
                </a:cxn>
                <a:cxn ang="0">
                  <a:pos x="6" y="20"/>
                </a:cxn>
                <a:cxn ang="0">
                  <a:pos x="10" y="10"/>
                </a:cxn>
                <a:cxn ang="0">
                  <a:pos x="10" y="10"/>
                </a:cxn>
              </a:cxnLst>
              <a:rect l="0" t="0" r="r" b="b"/>
              <a:pathLst>
                <a:path w="12" h="20">
                  <a:moveTo>
                    <a:pt x="10" y="10"/>
                  </a:moveTo>
                  <a:lnTo>
                    <a:pt x="10" y="10"/>
                  </a:lnTo>
                  <a:lnTo>
                    <a:pt x="12" y="8"/>
                  </a:lnTo>
                  <a:lnTo>
                    <a:pt x="12" y="8"/>
                  </a:lnTo>
                  <a:lnTo>
                    <a:pt x="6" y="6"/>
                  </a:lnTo>
                  <a:lnTo>
                    <a:pt x="6" y="6"/>
                  </a:lnTo>
                  <a:lnTo>
                    <a:pt x="0" y="0"/>
                  </a:lnTo>
                  <a:lnTo>
                    <a:pt x="0" y="0"/>
                  </a:lnTo>
                  <a:lnTo>
                    <a:pt x="6" y="20"/>
                  </a:lnTo>
                  <a:lnTo>
                    <a:pt x="6" y="20"/>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5" name="Freeform 196"/>
            <p:cNvSpPr/>
            <p:nvPr/>
          </p:nvSpPr>
          <p:spPr bwMode="auto">
            <a:xfrm>
              <a:off x="3309938" y="1055688"/>
              <a:ext cx="19050" cy="38100"/>
            </a:xfrm>
            <a:custGeom>
              <a:avLst/>
              <a:gdLst/>
              <a:ahLst/>
              <a:cxnLst>
                <a:cxn ang="0">
                  <a:pos x="2" y="18"/>
                </a:cxn>
                <a:cxn ang="0">
                  <a:pos x="2" y="18"/>
                </a:cxn>
                <a:cxn ang="0">
                  <a:pos x="4" y="24"/>
                </a:cxn>
                <a:cxn ang="0">
                  <a:pos x="4" y="24"/>
                </a:cxn>
                <a:cxn ang="0">
                  <a:pos x="6" y="20"/>
                </a:cxn>
                <a:cxn ang="0">
                  <a:pos x="6" y="20"/>
                </a:cxn>
                <a:cxn ang="0">
                  <a:pos x="8" y="12"/>
                </a:cxn>
                <a:cxn ang="0">
                  <a:pos x="8" y="12"/>
                </a:cxn>
                <a:cxn ang="0">
                  <a:pos x="12" y="6"/>
                </a:cxn>
                <a:cxn ang="0">
                  <a:pos x="12" y="6"/>
                </a:cxn>
                <a:cxn ang="0">
                  <a:pos x="8" y="2"/>
                </a:cxn>
                <a:cxn ang="0">
                  <a:pos x="6" y="0"/>
                </a:cxn>
                <a:cxn ang="0">
                  <a:pos x="6" y="0"/>
                </a:cxn>
                <a:cxn ang="0">
                  <a:pos x="0" y="12"/>
                </a:cxn>
                <a:cxn ang="0">
                  <a:pos x="0" y="12"/>
                </a:cxn>
                <a:cxn ang="0">
                  <a:pos x="0" y="16"/>
                </a:cxn>
                <a:cxn ang="0">
                  <a:pos x="2" y="18"/>
                </a:cxn>
                <a:cxn ang="0">
                  <a:pos x="2" y="18"/>
                </a:cxn>
              </a:cxnLst>
              <a:rect l="0" t="0" r="r" b="b"/>
              <a:pathLst>
                <a:path w="12" h="24">
                  <a:moveTo>
                    <a:pt x="2" y="18"/>
                  </a:moveTo>
                  <a:lnTo>
                    <a:pt x="2" y="18"/>
                  </a:lnTo>
                  <a:lnTo>
                    <a:pt x="4" y="24"/>
                  </a:lnTo>
                  <a:lnTo>
                    <a:pt x="4" y="24"/>
                  </a:lnTo>
                  <a:lnTo>
                    <a:pt x="6" y="20"/>
                  </a:lnTo>
                  <a:lnTo>
                    <a:pt x="6" y="20"/>
                  </a:lnTo>
                  <a:lnTo>
                    <a:pt x="8" y="12"/>
                  </a:lnTo>
                  <a:lnTo>
                    <a:pt x="8" y="12"/>
                  </a:lnTo>
                  <a:lnTo>
                    <a:pt x="12" y="6"/>
                  </a:lnTo>
                  <a:lnTo>
                    <a:pt x="12" y="6"/>
                  </a:lnTo>
                  <a:lnTo>
                    <a:pt x="8" y="2"/>
                  </a:lnTo>
                  <a:lnTo>
                    <a:pt x="6" y="0"/>
                  </a:lnTo>
                  <a:lnTo>
                    <a:pt x="6" y="0"/>
                  </a:lnTo>
                  <a:lnTo>
                    <a:pt x="0" y="12"/>
                  </a:lnTo>
                  <a:lnTo>
                    <a:pt x="0" y="12"/>
                  </a:lnTo>
                  <a:lnTo>
                    <a:pt x="0" y="16"/>
                  </a:lnTo>
                  <a:lnTo>
                    <a:pt x="2" y="18"/>
                  </a:lnTo>
                  <a:lnTo>
                    <a:pt x="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6" name="Freeform 197"/>
            <p:cNvSpPr/>
            <p:nvPr/>
          </p:nvSpPr>
          <p:spPr bwMode="auto">
            <a:xfrm>
              <a:off x="3319463" y="1068388"/>
              <a:ext cx="19050" cy="44450"/>
            </a:xfrm>
            <a:custGeom>
              <a:avLst/>
              <a:gdLst/>
              <a:ahLst/>
              <a:cxnLst>
                <a:cxn ang="0">
                  <a:pos x="0" y="20"/>
                </a:cxn>
                <a:cxn ang="0">
                  <a:pos x="0" y="20"/>
                </a:cxn>
                <a:cxn ang="0">
                  <a:pos x="2" y="28"/>
                </a:cxn>
                <a:cxn ang="0">
                  <a:pos x="2" y="28"/>
                </a:cxn>
                <a:cxn ang="0">
                  <a:pos x="8" y="14"/>
                </a:cxn>
                <a:cxn ang="0">
                  <a:pos x="8" y="14"/>
                </a:cxn>
                <a:cxn ang="0">
                  <a:pos x="12" y="8"/>
                </a:cxn>
                <a:cxn ang="0">
                  <a:pos x="12" y="8"/>
                </a:cxn>
                <a:cxn ang="0">
                  <a:pos x="10" y="4"/>
                </a:cxn>
                <a:cxn ang="0">
                  <a:pos x="8" y="0"/>
                </a:cxn>
                <a:cxn ang="0">
                  <a:pos x="8" y="0"/>
                </a:cxn>
                <a:cxn ang="0">
                  <a:pos x="0" y="16"/>
                </a:cxn>
                <a:cxn ang="0">
                  <a:pos x="0" y="16"/>
                </a:cxn>
                <a:cxn ang="0">
                  <a:pos x="0" y="18"/>
                </a:cxn>
                <a:cxn ang="0">
                  <a:pos x="0" y="20"/>
                </a:cxn>
                <a:cxn ang="0">
                  <a:pos x="0" y="20"/>
                </a:cxn>
              </a:cxnLst>
              <a:rect l="0" t="0" r="r" b="b"/>
              <a:pathLst>
                <a:path w="12" h="28">
                  <a:moveTo>
                    <a:pt x="0" y="20"/>
                  </a:moveTo>
                  <a:lnTo>
                    <a:pt x="0" y="20"/>
                  </a:lnTo>
                  <a:lnTo>
                    <a:pt x="2" y="28"/>
                  </a:lnTo>
                  <a:lnTo>
                    <a:pt x="2" y="28"/>
                  </a:lnTo>
                  <a:lnTo>
                    <a:pt x="8" y="14"/>
                  </a:lnTo>
                  <a:lnTo>
                    <a:pt x="8" y="14"/>
                  </a:lnTo>
                  <a:lnTo>
                    <a:pt x="12" y="8"/>
                  </a:lnTo>
                  <a:lnTo>
                    <a:pt x="12" y="8"/>
                  </a:lnTo>
                  <a:lnTo>
                    <a:pt x="10" y="4"/>
                  </a:lnTo>
                  <a:lnTo>
                    <a:pt x="8" y="0"/>
                  </a:lnTo>
                  <a:lnTo>
                    <a:pt x="8" y="0"/>
                  </a:lnTo>
                  <a:lnTo>
                    <a:pt x="0" y="16"/>
                  </a:lnTo>
                  <a:lnTo>
                    <a:pt x="0" y="16"/>
                  </a:lnTo>
                  <a:lnTo>
                    <a:pt x="0" y="18"/>
                  </a:lnTo>
                  <a:lnTo>
                    <a:pt x="0" y="20"/>
                  </a:lnTo>
                  <a:lnTo>
                    <a:pt x="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7" name="Freeform 198"/>
            <p:cNvSpPr/>
            <p:nvPr/>
          </p:nvSpPr>
          <p:spPr bwMode="auto">
            <a:xfrm>
              <a:off x="3325813" y="1084263"/>
              <a:ext cx="15875" cy="44450"/>
            </a:xfrm>
            <a:custGeom>
              <a:avLst/>
              <a:gdLst/>
              <a:ahLst/>
              <a:cxnLst>
                <a:cxn ang="0">
                  <a:pos x="0" y="22"/>
                </a:cxn>
                <a:cxn ang="0">
                  <a:pos x="0" y="22"/>
                </a:cxn>
                <a:cxn ang="0">
                  <a:pos x="2" y="28"/>
                </a:cxn>
                <a:cxn ang="0">
                  <a:pos x="2" y="28"/>
                </a:cxn>
                <a:cxn ang="0">
                  <a:pos x="8" y="22"/>
                </a:cxn>
                <a:cxn ang="0">
                  <a:pos x="10" y="16"/>
                </a:cxn>
                <a:cxn ang="0">
                  <a:pos x="10" y="8"/>
                </a:cxn>
                <a:cxn ang="0">
                  <a:pos x="8" y="0"/>
                </a:cxn>
                <a:cxn ang="0">
                  <a:pos x="8" y="0"/>
                </a:cxn>
                <a:cxn ang="0">
                  <a:pos x="2" y="16"/>
                </a:cxn>
                <a:cxn ang="0">
                  <a:pos x="2" y="16"/>
                </a:cxn>
                <a:cxn ang="0">
                  <a:pos x="0" y="22"/>
                </a:cxn>
                <a:cxn ang="0">
                  <a:pos x="0" y="22"/>
                </a:cxn>
              </a:cxnLst>
              <a:rect l="0" t="0" r="r" b="b"/>
              <a:pathLst>
                <a:path w="10" h="28">
                  <a:moveTo>
                    <a:pt x="0" y="22"/>
                  </a:moveTo>
                  <a:lnTo>
                    <a:pt x="0" y="22"/>
                  </a:lnTo>
                  <a:lnTo>
                    <a:pt x="2" y="28"/>
                  </a:lnTo>
                  <a:lnTo>
                    <a:pt x="2" y="28"/>
                  </a:lnTo>
                  <a:lnTo>
                    <a:pt x="8" y="22"/>
                  </a:lnTo>
                  <a:lnTo>
                    <a:pt x="10" y="16"/>
                  </a:lnTo>
                  <a:lnTo>
                    <a:pt x="10" y="8"/>
                  </a:lnTo>
                  <a:lnTo>
                    <a:pt x="8" y="0"/>
                  </a:lnTo>
                  <a:lnTo>
                    <a:pt x="8" y="0"/>
                  </a:lnTo>
                  <a:lnTo>
                    <a:pt x="2" y="16"/>
                  </a:lnTo>
                  <a:lnTo>
                    <a:pt x="2" y="16"/>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8" name="Freeform 199"/>
            <p:cNvSpPr/>
            <p:nvPr/>
          </p:nvSpPr>
          <p:spPr bwMode="auto">
            <a:xfrm>
              <a:off x="3284538" y="1042988"/>
              <a:ext cx="19050" cy="28575"/>
            </a:xfrm>
            <a:custGeom>
              <a:avLst/>
              <a:gdLst/>
              <a:ahLst/>
              <a:cxnLst>
                <a:cxn ang="0">
                  <a:pos x="12" y="18"/>
                </a:cxn>
                <a:cxn ang="0">
                  <a:pos x="12" y="18"/>
                </a:cxn>
                <a:cxn ang="0">
                  <a:pos x="4" y="0"/>
                </a:cxn>
                <a:cxn ang="0">
                  <a:pos x="4" y="0"/>
                </a:cxn>
                <a:cxn ang="0">
                  <a:pos x="2" y="8"/>
                </a:cxn>
                <a:cxn ang="0">
                  <a:pos x="2" y="8"/>
                </a:cxn>
                <a:cxn ang="0">
                  <a:pos x="0" y="12"/>
                </a:cxn>
                <a:cxn ang="0">
                  <a:pos x="0" y="12"/>
                </a:cxn>
                <a:cxn ang="0">
                  <a:pos x="2" y="14"/>
                </a:cxn>
                <a:cxn ang="0">
                  <a:pos x="2" y="14"/>
                </a:cxn>
                <a:cxn ang="0">
                  <a:pos x="12" y="18"/>
                </a:cxn>
                <a:cxn ang="0">
                  <a:pos x="12" y="18"/>
                </a:cxn>
              </a:cxnLst>
              <a:rect l="0" t="0" r="r" b="b"/>
              <a:pathLst>
                <a:path w="12" h="18">
                  <a:moveTo>
                    <a:pt x="12" y="18"/>
                  </a:moveTo>
                  <a:lnTo>
                    <a:pt x="12" y="18"/>
                  </a:lnTo>
                  <a:lnTo>
                    <a:pt x="4" y="0"/>
                  </a:lnTo>
                  <a:lnTo>
                    <a:pt x="4" y="0"/>
                  </a:lnTo>
                  <a:lnTo>
                    <a:pt x="2" y="8"/>
                  </a:lnTo>
                  <a:lnTo>
                    <a:pt x="2" y="8"/>
                  </a:lnTo>
                  <a:lnTo>
                    <a:pt x="0" y="12"/>
                  </a:lnTo>
                  <a:lnTo>
                    <a:pt x="0" y="12"/>
                  </a:lnTo>
                  <a:lnTo>
                    <a:pt x="2" y="14"/>
                  </a:lnTo>
                  <a:lnTo>
                    <a:pt x="2" y="14"/>
                  </a:lnTo>
                  <a:lnTo>
                    <a:pt x="12" y="18"/>
                  </a:lnTo>
                  <a:lnTo>
                    <a:pt x="1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9" name="Freeform 200"/>
            <p:cNvSpPr/>
            <p:nvPr/>
          </p:nvSpPr>
          <p:spPr bwMode="auto">
            <a:xfrm>
              <a:off x="3281363" y="1068388"/>
              <a:ext cx="28575" cy="25400"/>
            </a:xfrm>
            <a:custGeom>
              <a:avLst/>
              <a:gdLst/>
              <a:ahLst/>
              <a:cxnLst>
                <a:cxn ang="0">
                  <a:pos x="6" y="10"/>
                </a:cxn>
                <a:cxn ang="0">
                  <a:pos x="6" y="10"/>
                </a:cxn>
                <a:cxn ang="0">
                  <a:pos x="14" y="14"/>
                </a:cxn>
                <a:cxn ang="0">
                  <a:pos x="14" y="14"/>
                </a:cxn>
                <a:cxn ang="0">
                  <a:pos x="18" y="16"/>
                </a:cxn>
                <a:cxn ang="0">
                  <a:pos x="18" y="16"/>
                </a:cxn>
                <a:cxn ang="0">
                  <a:pos x="16" y="10"/>
                </a:cxn>
                <a:cxn ang="0">
                  <a:pos x="16" y="10"/>
                </a:cxn>
                <a:cxn ang="0">
                  <a:pos x="16" y="8"/>
                </a:cxn>
                <a:cxn ang="0">
                  <a:pos x="14" y="6"/>
                </a:cxn>
                <a:cxn ang="0">
                  <a:pos x="14" y="6"/>
                </a:cxn>
                <a:cxn ang="0">
                  <a:pos x="2" y="0"/>
                </a:cxn>
                <a:cxn ang="0">
                  <a:pos x="2" y="0"/>
                </a:cxn>
                <a:cxn ang="0">
                  <a:pos x="0" y="4"/>
                </a:cxn>
                <a:cxn ang="0">
                  <a:pos x="2" y="8"/>
                </a:cxn>
                <a:cxn ang="0">
                  <a:pos x="2" y="8"/>
                </a:cxn>
                <a:cxn ang="0">
                  <a:pos x="6" y="10"/>
                </a:cxn>
                <a:cxn ang="0">
                  <a:pos x="6" y="10"/>
                </a:cxn>
              </a:cxnLst>
              <a:rect l="0" t="0" r="r" b="b"/>
              <a:pathLst>
                <a:path w="18" h="16">
                  <a:moveTo>
                    <a:pt x="6" y="10"/>
                  </a:moveTo>
                  <a:lnTo>
                    <a:pt x="6" y="10"/>
                  </a:lnTo>
                  <a:lnTo>
                    <a:pt x="14" y="14"/>
                  </a:lnTo>
                  <a:lnTo>
                    <a:pt x="14" y="14"/>
                  </a:lnTo>
                  <a:lnTo>
                    <a:pt x="18" y="16"/>
                  </a:lnTo>
                  <a:lnTo>
                    <a:pt x="18" y="16"/>
                  </a:lnTo>
                  <a:lnTo>
                    <a:pt x="16" y="10"/>
                  </a:lnTo>
                  <a:lnTo>
                    <a:pt x="16" y="10"/>
                  </a:lnTo>
                  <a:lnTo>
                    <a:pt x="16" y="8"/>
                  </a:lnTo>
                  <a:lnTo>
                    <a:pt x="14" y="6"/>
                  </a:lnTo>
                  <a:lnTo>
                    <a:pt x="14" y="6"/>
                  </a:lnTo>
                  <a:lnTo>
                    <a:pt x="2" y="0"/>
                  </a:lnTo>
                  <a:lnTo>
                    <a:pt x="2" y="0"/>
                  </a:lnTo>
                  <a:lnTo>
                    <a:pt x="0" y="4"/>
                  </a:lnTo>
                  <a:lnTo>
                    <a:pt x="2" y="8"/>
                  </a:lnTo>
                  <a:lnTo>
                    <a:pt x="2" y="8"/>
                  </a:lnTo>
                  <a:lnTo>
                    <a:pt x="6" y="10"/>
                  </a:lnTo>
                  <a:lnTo>
                    <a:pt x="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0" name="Freeform 201"/>
            <p:cNvSpPr/>
            <p:nvPr/>
          </p:nvSpPr>
          <p:spPr bwMode="auto">
            <a:xfrm>
              <a:off x="3281363" y="1084263"/>
              <a:ext cx="34925" cy="31750"/>
            </a:xfrm>
            <a:custGeom>
              <a:avLst/>
              <a:gdLst/>
              <a:ahLst/>
              <a:cxnLst>
                <a:cxn ang="0">
                  <a:pos x="2" y="10"/>
                </a:cxn>
                <a:cxn ang="0">
                  <a:pos x="2" y="10"/>
                </a:cxn>
                <a:cxn ang="0">
                  <a:pos x="10" y="12"/>
                </a:cxn>
                <a:cxn ang="0">
                  <a:pos x="10" y="12"/>
                </a:cxn>
                <a:cxn ang="0">
                  <a:pos x="22" y="20"/>
                </a:cxn>
                <a:cxn ang="0">
                  <a:pos x="22" y="20"/>
                </a:cxn>
                <a:cxn ang="0">
                  <a:pos x="20" y="12"/>
                </a:cxn>
                <a:cxn ang="0">
                  <a:pos x="20" y="12"/>
                </a:cxn>
                <a:cxn ang="0">
                  <a:pos x="18" y="10"/>
                </a:cxn>
                <a:cxn ang="0">
                  <a:pos x="16" y="8"/>
                </a:cxn>
                <a:cxn ang="0">
                  <a:pos x="16" y="8"/>
                </a:cxn>
                <a:cxn ang="0">
                  <a:pos x="0" y="0"/>
                </a:cxn>
                <a:cxn ang="0">
                  <a:pos x="0" y="0"/>
                </a:cxn>
                <a:cxn ang="0">
                  <a:pos x="0" y="6"/>
                </a:cxn>
                <a:cxn ang="0">
                  <a:pos x="2" y="10"/>
                </a:cxn>
                <a:cxn ang="0">
                  <a:pos x="2" y="10"/>
                </a:cxn>
              </a:cxnLst>
              <a:rect l="0" t="0" r="r" b="b"/>
              <a:pathLst>
                <a:path w="22" h="20">
                  <a:moveTo>
                    <a:pt x="2" y="10"/>
                  </a:moveTo>
                  <a:lnTo>
                    <a:pt x="2" y="10"/>
                  </a:lnTo>
                  <a:lnTo>
                    <a:pt x="10" y="12"/>
                  </a:lnTo>
                  <a:lnTo>
                    <a:pt x="10" y="12"/>
                  </a:lnTo>
                  <a:lnTo>
                    <a:pt x="22" y="20"/>
                  </a:lnTo>
                  <a:lnTo>
                    <a:pt x="22" y="20"/>
                  </a:lnTo>
                  <a:lnTo>
                    <a:pt x="20" y="12"/>
                  </a:lnTo>
                  <a:lnTo>
                    <a:pt x="20" y="12"/>
                  </a:lnTo>
                  <a:lnTo>
                    <a:pt x="18" y="10"/>
                  </a:lnTo>
                  <a:lnTo>
                    <a:pt x="16" y="8"/>
                  </a:lnTo>
                  <a:lnTo>
                    <a:pt x="16" y="8"/>
                  </a:lnTo>
                  <a:lnTo>
                    <a:pt x="0" y="0"/>
                  </a:lnTo>
                  <a:lnTo>
                    <a:pt x="0" y="0"/>
                  </a:lnTo>
                  <a:lnTo>
                    <a:pt x="0" y="6"/>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1" name="Freeform 202"/>
            <p:cNvSpPr/>
            <p:nvPr/>
          </p:nvSpPr>
          <p:spPr bwMode="auto">
            <a:xfrm>
              <a:off x="3284538" y="1103313"/>
              <a:ext cx="38100" cy="28575"/>
            </a:xfrm>
            <a:custGeom>
              <a:avLst/>
              <a:gdLst/>
              <a:ahLst/>
              <a:cxnLst>
                <a:cxn ang="0">
                  <a:pos x="22" y="10"/>
                </a:cxn>
                <a:cxn ang="0">
                  <a:pos x="22" y="10"/>
                </a:cxn>
                <a:cxn ang="0">
                  <a:pos x="16" y="8"/>
                </a:cxn>
                <a:cxn ang="0">
                  <a:pos x="16" y="8"/>
                </a:cxn>
                <a:cxn ang="0">
                  <a:pos x="0" y="0"/>
                </a:cxn>
                <a:cxn ang="0">
                  <a:pos x="0" y="0"/>
                </a:cxn>
                <a:cxn ang="0">
                  <a:pos x="4" y="8"/>
                </a:cxn>
                <a:cxn ang="0">
                  <a:pos x="10" y="14"/>
                </a:cxn>
                <a:cxn ang="0">
                  <a:pos x="16" y="18"/>
                </a:cxn>
                <a:cxn ang="0">
                  <a:pos x="24" y="18"/>
                </a:cxn>
                <a:cxn ang="0">
                  <a:pos x="24" y="18"/>
                </a:cxn>
                <a:cxn ang="0">
                  <a:pos x="22" y="10"/>
                </a:cxn>
                <a:cxn ang="0">
                  <a:pos x="22" y="10"/>
                </a:cxn>
              </a:cxnLst>
              <a:rect l="0" t="0" r="r" b="b"/>
              <a:pathLst>
                <a:path w="24" h="18">
                  <a:moveTo>
                    <a:pt x="22" y="10"/>
                  </a:moveTo>
                  <a:lnTo>
                    <a:pt x="22" y="10"/>
                  </a:lnTo>
                  <a:lnTo>
                    <a:pt x="16" y="8"/>
                  </a:lnTo>
                  <a:lnTo>
                    <a:pt x="16" y="8"/>
                  </a:lnTo>
                  <a:lnTo>
                    <a:pt x="0" y="0"/>
                  </a:lnTo>
                  <a:lnTo>
                    <a:pt x="0" y="0"/>
                  </a:lnTo>
                  <a:lnTo>
                    <a:pt x="4" y="8"/>
                  </a:lnTo>
                  <a:lnTo>
                    <a:pt x="10" y="14"/>
                  </a:lnTo>
                  <a:lnTo>
                    <a:pt x="16" y="18"/>
                  </a:lnTo>
                  <a:lnTo>
                    <a:pt x="24" y="18"/>
                  </a:lnTo>
                  <a:lnTo>
                    <a:pt x="24" y="18"/>
                  </a:lnTo>
                  <a:lnTo>
                    <a:pt x="22" y="10"/>
                  </a:lnTo>
                  <a:lnTo>
                    <a:pt x="2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2" name="Freeform 203"/>
            <p:cNvSpPr/>
            <p:nvPr/>
          </p:nvSpPr>
          <p:spPr bwMode="auto">
            <a:xfrm>
              <a:off x="3694113" y="763588"/>
              <a:ext cx="25400" cy="38100"/>
            </a:xfrm>
            <a:custGeom>
              <a:avLst/>
              <a:gdLst/>
              <a:ahLst/>
              <a:cxnLst>
                <a:cxn ang="0">
                  <a:pos x="12" y="24"/>
                </a:cxn>
                <a:cxn ang="0">
                  <a:pos x="12" y="24"/>
                </a:cxn>
                <a:cxn ang="0">
                  <a:pos x="16" y="10"/>
                </a:cxn>
                <a:cxn ang="0">
                  <a:pos x="16" y="10"/>
                </a:cxn>
                <a:cxn ang="0">
                  <a:pos x="16" y="10"/>
                </a:cxn>
                <a:cxn ang="0">
                  <a:pos x="16" y="10"/>
                </a:cxn>
                <a:cxn ang="0">
                  <a:pos x="12" y="6"/>
                </a:cxn>
                <a:cxn ang="0">
                  <a:pos x="12" y="6"/>
                </a:cxn>
                <a:cxn ang="0">
                  <a:pos x="6" y="2"/>
                </a:cxn>
                <a:cxn ang="0">
                  <a:pos x="0" y="0"/>
                </a:cxn>
                <a:cxn ang="0">
                  <a:pos x="0" y="0"/>
                </a:cxn>
                <a:cxn ang="0">
                  <a:pos x="12" y="24"/>
                </a:cxn>
                <a:cxn ang="0">
                  <a:pos x="12" y="24"/>
                </a:cxn>
              </a:cxnLst>
              <a:rect l="0" t="0" r="r" b="b"/>
              <a:pathLst>
                <a:path w="16" h="24">
                  <a:moveTo>
                    <a:pt x="12" y="24"/>
                  </a:moveTo>
                  <a:lnTo>
                    <a:pt x="12" y="24"/>
                  </a:lnTo>
                  <a:lnTo>
                    <a:pt x="16" y="10"/>
                  </a:lnTo>
                  <a:lnTo>
                    <a:pt x="16" y="10"/>
                  </a:lnTo>
                  <a:lnTo>
                    <a:pt x="16" y="10"/>
                  </a:lnTo>
                  <a:lnTo>
                    <a:pt x="16" y="10"/>
                  </a:lnTo>
                  <a:lnTo>
                    <a:pt x="12" y="6"/>
                  </a:lnTo>
                  <a:lnTo>
                    <a:pt x="12" y="6"/>
                  </a:lnTo>
                  <a:lnTo>
                    <a:pt x="6" y="2"/>
                  </a:lnTo>
                  <a:lnTo>
                    <a:pt x="0" y="0"/>
                  </a:lnTo>
                  <a:lnTo>
                    <a:pt x="0" y="0"/>
                  </a:lnTo>
                  <a:lnTo>
                    <a:pt x="12" y="24"/>
                  </a:lnTo>
                  <a:lnTo>
                    <a:pt x="1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3" name="Freeform 204"/>
            <p:cNvSpPr/>
            <p:nvPr/>
          </p:nvSpPr>
          <p:spPr bwMode="auto">
            <a:xfrm>
              <a:off x="3716338" y="779463"/>
              <a:ext cx="22225" cy="47625"/>
            </a:xfrm>
            <a:custGeom>
              <a:avLst/>
              <a:gdLst/>
              <a:ahLst/>
              <a:cxnLst>
                <a:cxn ang="0">
                  <a:pos x="14" y="8"/>
                </a:cxn>
                <a:cxn ang="0">
                  <a:pos x="14" y="8"/>
                </a:cxn>
                <a:cxn ang="0">
                  <a:pos x="10" y="4"/>
                </a:cxn>
                <a:cxn ang="0">
                  <a:pos x="6" y="0"/>
                </a:cxn>
                <a:cxn ang="0">
                  <a:pos x="6" y="0"/>
                </a:cxn>
                <a:cxn ang="0">
                  <a:pos x="0" y="18"/>
                </a:cxn>
                <a:cxn ang="0">
                  <a:pos x="0" y="18"/>
                </a:cxn>
                <a:cxn ang="0">
                  <a:pos x="0" y="20"/>
                </a:cxn>
                <a:cxn ang="0">
                  <a:pos x="2" y="24"/>
                </a:cxn>
                <a:cxn ang="0">
                  <a:pos x="2" y="24"/>
                </a:cxn>
                <a:cxn ang="0">
                  <a:pos x="6" y="30"/>
                </a:cxn>
                <a:cxn ang="0">
                  <a:pos x="6" y="30"/>
                </a:cxn>
                <a:cxn ang="0">
                  <a:pos x="8" y="26"/>
                </a:cxn>
                <a:cxn ang="0">
                  <a:pos x="8" y="26"/>
                </a:cxn>
                <a:cxn ang="0">
                  <a:pos x="12" y="14"/>
                </a:cxn>
                <a:cxn ang="0">
                  <a:pos x="12" y="14"/>
                </a:cxn>
                <a:cxn ang="0">
                  <a:pos x="14" y="8"/>
                </a:cxn>
                <a:cxn ang="0">
                  <a:pos x="14" y="8"/>
                </a:cxn>
              </a:cxnLst>
              <a:rect l="0" t="0" r="r" b="b"/>
              <a:pathLst>
                <a:path w="14" h="30">
                  <a:moveTo>
                    <a:pt x="14" y="8"/>
                  </a:moveTo>
                  <a:lnTo>
                    <a:pt x="14" y="8"/>
                  </a:lnTo>
                  <a:lnTo>
                    <a:pt x="10" y="4"/>
                  </a:lnTo>
                  <a:lnTo>
                    <a:pt x="6" y="0"/>
                  </a:lnTo>
                  <a:lnTo>
                    <a:pt x="6" y="0"/>
                  </a:lnTo>
                  <a:lnTo>
                    <a:pt x="0" y="18"/>
                  </a:lnTo>
                  <a:lnTo>
                    <a:pt x="0" y="18"/>
                  </a:lnTo>
                  <a:lnTo>
                    <a:pt x="0" y="20"/>
                  </a:lnTo>
                  <a:lnTo>
                    <a:pt x="2" y="24"/>
                  </a:lnTo>
                  <a:lnTo>
                    <a:pt x="2" y="24"/>
                  </a:lnTo>
                  <a:lnTo>
                    <a:pt x="6" y="30"/>
                  </a:lnTo>
                  <a:lnTo>
                    <a:pt x="6" y="30"/>
                  </a:lnTo>
                  <a:lnTo>
                    <a:pt x="8" y="26"/>
                  </a:lnTo>
                  <a:lnTo>
                    <a:pt x="8" y="26"/>
                  </a:lnTo>
                  <a:lnTo>
                    <a:pt x="12" y="14"/>
                  </a:lnTo>
                  <a:lnTo>
                    <a:pt x="12" y="14"/>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4" name="Freeform 205"/>
            <p:cNvSpPr/>
            <p:nvPr/>
          </p:nvSpPr>
          <p:spPr bwMode="auto">
            <a:xfrm>
              <a:off x="3729038" y="795338"/>
              <a:ext cx="22225" cy="57150"/>
            </a:xfrm>
            <a:custGeom>
              <a:avLst/>
              <a:gdLst/>
              <a:ahLst/>
              <a:cxnLst>
                <a:cxn ang="0">
                  <a:pos x="14" y="10"/>
                </a:cxn>
                <a:cxn ang="0">
                  <a:pos x="14" y="10"/>
                </a:cxn>
                <a:cxn ang="0">
                  <a:pos x="14" y="8"/>
                </a:cxn>
                <a:cxn ang="0">
                  <a:pos x="14" y="4"/>
                </a:cxn>
                <a:cxn ang="0">
                  <a:pos x="10" y="0"/>
                </a:cxn>
                <a:cxn ang="0">
                  <a:pos x="10" y="0"/>
                </a:cxn>
                <a:cxn ang="0">
                  <a:pos x="2" y="20"/>
                </a:cxn>
                <a:cxn ang="0">
                  <a:pos x="2" y="20"/>
                </a:cxn>
                <a:cxn ang="0">
                  <a:pos x="0" y="24"/>
                </a:cxn>
                <a:cxn ang="0">
                  <a:pos x="0" y="26"/>
                </a:cxn>
                <a:cxn ang="0">
                  <a:pos x="0" y="26"/>
                </a:cxn>
                <a:cxn ang="0">
                  <a:pos x="6" y="36"/>
                </a:cxn>
                <a:cxn ang="0">
                  <a:pos x="6" y="36"/>
                </a:cxn>
                <a:cxn ang="0">
                  <a:pos x="12" y="20"/>
                </a:cxn>
                <a:cxn ang="0">
                  <a:pos x="12" y="20"/>
                </a:cxn>
                <a:cxn ang="0">
                  <a:pos x="14" y="10"/>
                </a:cxn>
                <a:cxn ang="0">
                  <a:pos x="14" y="10"/>
                </a:cxn>
              </a:cxnLst>
              <a:rect l="0" t="0" r="r" b="b"/>
              <a:pathLst>
                <a:path w="14" h="36">
                  <a:moveTo>
                    <a:pt x="14" y="10"/>
                  </a:moveTo>
                  <a:lnTo>
                    <a:pt x="14" y="10"/>
                  </a:lnTo>
                  <a:lnTo>
                    <a:pt x="14" y="8"/>
                  </a:lnTo>
                  <a:lnTo>
                    <a:pt x="14" y="4"/>
                  </a:lnTo>
                  <a:lnTo>
                    <a:pt x="10" y="0"/>
                  </a:lnTo>
                  <a:lnTo>
                    <a:pt x="10" y="0"/>
                  </a:lnTo>
                  <a:lnTo>
                    <a:pt x="2" y="20"/>
                  </a:lnTo>
                  <a:lnTo>
                    <a:pt x="2" y="20"/>
                  </a:lnTo>
                  <a:lnTo>
                    <a:pt x="0" y="24"/>
                  </a:lnTo>
                  <a:lnTo>
                    <a:pt x="0" y="26"/>
                  </a:lnTo>
                  <a:lnTo>
                    <a:pt x="0" y="26"/>
                  </a:lnTo>
                  <a:lnTo>
                    <a:pt x="6" y="36"/>
                  </a:lnTo>
                  <a:lnTo>
                    <a:pt x="6" y="36"/>
                  </a:lnTo>
                  <a:lnTo>
                    <a:pt x="12" y="20"/>
                  </a:lnTo>
                  <a:lnTo>
                    <a:pt x="12" y="20"/>
                  </a:lnTo>
                  <a:lnTo>
                    <a:pt x="14" y="10"/>
                  </a:lnTo>
                  <a:lnTo>
                    <a:pt x="1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nvGrpSpPr>
            <p:cNvPr id="585" name="Group 407"/>
            <p:cNvGrpSpPr/>
            <p:nvPr/>
          </p:nvGrpSpPr>
          <p:grpSpPr bwMode="auto">
            <a:xfrm>
              <a:off x="3290888" y="576263"/>
              <a:ext cx="1260475" cy="1409700"/>
              <a:chOff x="2073" y="363"/>
              <a:chExt cx="794" cy="888"/>
            </a:xfrm>
            <a:grpFill/>
          </p:grpSpPr>
          <p:sp>
            <p:nvSpPr>
              <p:cNvPr id="631" name="Freeform 207"/>
              <p:cNvSpPr/>
              <p:nvPr/>
            </p:nvSpPr>
            <p:spPr bwMode="auto">
              <a:xfrm>
                <a:off x="2357" y="513"/>
                <a:ext cx="12" cy="38"/>
              </a:xfrm>
              <a:custGeom>
                <a:avLst/>
                <a:gdLst/>
                <a:ahLst/>
                <a:cxnLst>
                  <a:cxn ang="0">
                    <a:pos x="10" y="0"/>
                  </a:cxn>
                  <a:cxn ang="0">
                    <a:pos x="10" y="0"/>
                  </a:cxn>
                  <a:cxn ang="0">
                    <a:pos x="2" y="22"/>
                  </a:cxn>
                  <a:cxn ang="0">
                    <a:pos x="2" y="22"/>
                  </a:cxn>
                  <a:cxn ang="0">
                    <a:pos x="0" y="26"/>
                  </a:cxn>
                  <a:cxn ang="0">
                    <a:pos x="0" y="28"/>
                  </a:cxn>
                  <a:cxn ang="0">
                    <a:pos x="0" y="28"/>
                  </a:cxn>
                  <a:cxn ang="0">
                    <a:pos x="4" y="38"/>
                  </a:cxn>
                  <a:cxn ang="0">
                    <a:pos x="4" y="38"/>
                  </a:cxn>
                  <a:cxn ang="0">
                    <a:pos x="10" y="30"/>
                  </a:cxn>
                  <a:cxn ang="0">
                    <a:pos x="12" y="20"/>
                  </a:cxn>
                  <a:cxn ang="0">
                    <a:pos x="12" y="10"/>
                  </a:cxn>
                  <a:cxn ang="0">
                    <a:pos x="10" y="0"/>
                  </a:cxn>
                  <a:cxn ang="0">
                    <a:pos x="10" y="0"/>
                  </a:cxn>
                </a:cxnLst>
                <a:rect l="0" t="0" r="r" b="b"/>
                <a:pathLst>
                  <a:path w="12" h="38">
                    <a:moveTo>
                      <a:pt x="10" y="0"/>
                    </a:moveTo>
                    <a:lnTo>
                      <a:pt x="10" y="0"/>
                    </a:lnTo>
                    <a:lnTo>
                      <a:pt x="2" y="22"/>
                    </a:lnTo>
                    <a:lnTo>
                      <a:pt x="2" y="22"/>
                    </a:lnTo>
                    <a:lnTo>
                      <a:pt x="0" y="26"/>
                    </a:lnTo>
                    <a:lnTo>
                      <a:pt x="0" y="28"/>
                    </a:lnTo>
                    <a:lnTo>
                      <a:pt x="0" y="28"/>
                    </a:lnTo>
                    <a:lnTo>
                      <a:pt x="4" y="38"/>
                    </a:lnTo>
                    <a:lnTo>
                      <a:pt x="4" y="38"/>
                    </a:lnTo>
                    <a:lnTo>
                      <a:pt x="10" y="30"/>
                    </a:lnTo>
                    <a:lnTo>
                      <a:pt x="12" y="20"/>
                    </a:lnTo>
                    <a:lnTo>
                      <a:pt x="12" y="10"/>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2" name="Freeform 208"/>
              <p:cNvSpPr/>
              <p:nvPr/>
            </p:nvSpPr>
            <p:spPr bwMode="auto">
              <a:xfrm>
                <a:off x="2321" y="481"/>
                <a:ext cx="14" cy="26"/>
              </a:xfrm>
              <a:custGeom>
                <a:avLst/>
                <a:gdLst/>
                <a:ahLst/>
                <a:cxnLst>
                  <a:cxn ang="0">
                    <a:pos x="2" y="12"/>
                  </a:cxn>
                  <a:cxn ang="0">
                    <a:pos x="2" y="12"/>
                  </a:cxn>
                  <a:cxn ang="0">
                    <a:pos x="0" y="20"/>
                  </a:cxn>
                  <a:cxn ang="0">
                    <a:pos x="0" y="20"/>
                  </a:cxn>
                  <a:cxn ang="0">
                    <a:pos x="2" y="20"/>
                  </a:cxn>
                  <a:cxn ang="0">
                    <a:pos x="2" y="20"/>
                  </a:cxn>
                  <a:cxn ang="0">
                    <a:pos x="14" y="26"/>
                  </a:cxn>
                  <a:cxn ang="0">
                    <a:pos x="14" y="26"/>
                  </a:cxn>
                  <a:cxn ang="0">
                    <a:pos x="4" y="0"/>
                  </a:cxn>
                  <a:cxn ang="0">
                    <a:pos x="4" y="0"/>
                  </a:cxn>
                  <a:cxn ang="0">
                    <a:pos x="2" y="6"/>
                  </a:cxn>
                  <a:cxn ang="0">
                    <a:pos x="2" y="12"/>
                  </a:cxn>
                  <a:cxn ang="0">
                    <a:pos x="2" y="12"/>
                  </a:cxn>
                </a:cxnLst>
                <a:rect l="0" t="0" r="r" b="b"/>
                <a:pathLst>
                  <a:path w="14" h="26">
                    <a:moveTo>
                      <a:pt x="2" y="12"/>
                    </a:moveTo>
                    <a:lnTo>
                      <a:pt x="2" y="12"/>
                    </a:lnTo>
                    <a:lnTo>
                      <a:pt x="0" y="20"/>
                    </a:lnTo>
                    <a:lnTo>
                      <a:pt x="0" y="20"/>
                    </a:lnTo>
                    <a:lnTo>
                      <a:pt x="2" y="20"/>
                    </a:lnTo>
                    <a:lnTo>
                      <a:pt x="2" y="20"/>
                    </a:lnTo>
                    <a:lnTo>
                      <a:pt x="14" y="26"/>
                    </a:lnTo>
                    <a:lnTo>
                      <a:pt x="14" y="26"/>
                    </a:lnTo>
                    <a:lnTo>
                      <a:pt x="4" y="0"/>
                    </a:lnTo>
                    <a:lnTo>
                      <a:pt x="4" y="0"/>
                    </a:lnTo>
                    <a:lnTo>
                      <a:pt x="2"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3" name="Freeform 209"/>
              <p:cNvSpPr/>
              <p:nvPr/>
            </p:nvSpPr>
            <p:spPr bwMode="auto">
              <a:xfrm>
                <a:off x="2319" y="503"/>
                <a:ext cx="24" cy="20"/>
              </a:xfrm>
              <a:custGeom>
                <a:avLst/>
                <a:gdLst/>
                <a:ahLst/>
                <a:cxnLst>
                  <a:cxn ang="0">
                    <a:pos x="18" y="8"/>
                  </a:cxn>
                  <a:cxn ang="0">
                    <a:pos x="18" y="8"/>
                  </a:cxn>
                  <a:cxn ang="0">
                    <a:pos x="2" y="0"/>
                  </a:cxn>
                  <a:cxn ang="0">
                    <a:pos x="2" y="0"/>
                  </a:cxn>
                  <a:cxn ang="0">
                    <a:pos x="0" y="6"/>
                  </a:cxn>
                  <a:cxn ang="0">
                    <a:pos x="0" y="12"/>
                  </a:cxn>
                  <a:cxn ang="0">
                    <a:pos x="0" y="12"/>
                  </a:cxn>
                  <a:cxn ang="0">
                    <a:pos x="8" y="14"/>
                  </a:cxn>
                  <a:cxn ang="0">
                    <a:pos x="8" y="14"/>
                  </a:cxn>
                  <a:cxn ang="0">
                    <a:pos x="18" y="18"/>
                  </a:cxn>
                  <a:cxn ang="0">
                    <a:pos x="18" y="18"/>
                  </a:cxn>
                  <a:cxn ang="0">
                    <a:pos x="24" y="20"/>
                  </a:cxn>
                  <a:cxn ang="0">
                    <a:pos x="24" y="20"/>
                  </a:cxn>
                  <a:cxn ang="0">
                    <a:pos x="20" y="14"/>
                  </a:cxn>
                  <a:cxn ang="0">
                    <a:pos x="20" y="14"/>
                  </a:cxn>
                  <a:cxn ang="0">
                    <a:pos x="20" y="10"/>
                  </a:cxn>
                  <a:cxn ang="0">
                    <a:pos x="18" y="8"/>
                  </a:cxn>
                  <a:cxn ang="0">
                    <a:pos x="18" y="8"/>
                  </a:cxn>
                </a:cxnLst>
                <a:rect l="0" t="0" r="r" b="b"/>
                <a:pathLst>
                  <a:path w="24" h="20">
                    <a:moveTo>
                      <a:pt x="18" y="8"/>
                    </a:moveTo>
                    <a:lnTo>
                      <a:pt x="18" y="8"/>
                    </a:lnTo>
                    <a:lnTo>
                      <a:pt x="2" y="0"/>
                    </a:lnTo>
                    <a:lnTo>
                      <a:pt x="2" y="0"/>
                    </a:lnTo>
                    <a:lnTo>
                      <a:pt x="0" y="6"/>
                    </a:lnTo>
                    <a:lnTo>
                      <a:pt x="0" y="12"/>
                    </a:lnTo>
                    <a:lnTo>
                      <a:pt x="0" y="12"/>
                    </a:lnTo>
                    <a:lnTo>
                      <a:pt x="8" y="14"/>
                    </a:lnTo>
                    <a:lnTo>
                      <a:pt x="8" y="14"/>
                    </a:lnTo>
                    <a:lnTo>
                      <a:pt x="18" y="18"/>
                    </a:lnTo>
                    <a:lnTo>
                      <a:pt x="18" y="18"/>
                    </a:lnTo>
                    <a:lnTo>
                      <a:pt x="24" y="20"/>
                    </a:lnTo>
                    <a:lnTo>
                      <a:pt x="24" y="20"/>
                    </a:lnTo>
                    <a:lnTo>
                      <a:pt x="20" y="14"/>
                    </a:lnTo>
                    <a:lnTo>
                      <a:pt x="20" y="14"/>
                    </a:lnTo>
                    <a:lnTo>
                      <a:pt x="20" y="10"/>
                    </a:lnTo>
                    <a:lnTo>
                      <a:pt x="18" y="8"/>
                    </a:lnTo>
                    <a:lnTo>
                      <a:pt x="1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4" name="Freeform 210"/>
              <p:cNvSpPr/>
              <p:nvPr/>
            </p:nvSpPr>
            <p:spPr bwMode="auto">
              <a:xfrm>
                <a:off x="2319" y="519"/>
                <a:ext cx="30" cy="22"/>
              </a:xfrm>
              <a:custGeom>
                <a:avLst/>
                <a:gdLst/>
                <a:ahLst/>
                <a:cxnLst>
                  <a:cxn ang="0">
                    <a:pos x="20" y="8"/>
                  </a:cxn>
                  <a:cxn ang="0">
                    <a:pos x="20" y="8"/>
                  </a:cxn>
                  <a:cxn ang="0">
                    <a:pos x="0" y="0"/>
                  </a:cxn>
                  <a:cxn ang="0">
                    <a:pos x="0" y="0"/>
                  </a:cxn>
                  <a:cxn ang="0">
                    <a:pos x="2" y="6"/>
                  </a:cxn>
                  <a:cxn ang="0">
                    <a:pos x="2" y="8"/>
                  </a:cxn>
                  <a:cxn ang="0">
                    <a:pos x="4" y="10"/>
                  </a:cxn>
                  <a:cxn ang="0">
                    <a:pos x="4" y="10"/>
                  </a:cxn>
                  <a:cxn ang="0">
                    <a:pos x="12" y="14"/>
                  </a:cxn>
                  <a:cxn ang="0">
                    <a:pos x="12" y="14"/>
                  </a:cxn>
                  <a:cxn ang="0">
                    <a:pos x="30" y="22"/>
                  </a:cxn>
                  <a:cxn ang="0">
                    <a:pos x="30" y="22"/>
                  </a:cxn>
                  <a:cxn ang="0">
                    <a:pos x="26" y="12"/>
                  </a:cxn>
                  <a:cxn ang="0">
                    <a:pos x="26" y="12"/>
                  </a:cxn>
                  <a:cxn ang="0">
                    <a:pos x="24" y="8"/>
                  </a:cxn>
                  <a:cxn ang="0">
                    <a:pos x="20" y="8"/>
                  </a:cxn>
                  <a:cxn ang="0">
                    <a:pos x="20" y="8"/>
                  </a:cxn>
                </a:cxnLst>
                <a:rect l="0" t="0" r="r" b="b"/>
                <a:pathLst>
                  <a:path w="30" h="22">
                    <a:moveTo>
                      <a:pt x="20" y="8"/>
                    </a:moveTo>
                    <a:lnTo>
                      <a:pt x="20" y="8"/>
                    </a:lnTo>
                    <a:lnTo>
                      <a:pt x="0" y="0"/>
                    </a:lnTo>
                    <a:lnTo>
                      <a:pt x="0" y="0"/>
                    </a:lnTo>
                    <a:lnTo>
                      <a:pt x="2" y="6"/>
                    </a:lnTo>
                    <a:lnTo>
                      <a:pt x="2" y="8"/>
                    </a:lnTo>
                    <a:lnTo>
                      <a:pt x="4" y="10"/>
                    </a:lnTo>
                    <a:lnTo>
                      <a:pt x="4" y="10"/>
                    </a:lnTo>
                    <a:lnTo>
                      <a:pt x="12" y="14"/>
                    </a:lnTo>
                    <a:lnTo>
                      <a:pt x="12" y="14"/>
                    </a:lnTo>
                    <a:lnTo>
                      <a:pt x="30" y="22"/>
                    </a:lnTo>
                    <a:lnTo>
                      <a:pt x="30" y="22"/>
                    </a:lnTo>
                    <a:lnTo>
                      <a:pt x="26" y="12"/>
                    </a:lnTo>
                    <a:lnTo>
                      <a:pt x="26" y="12"/>
                    </a:lnTo>
                    <a:lnTo>
                      <a:pt x="24" y="8"/>
                    </a:lnTo>
                    <a:lnTo>
                      <a:pt x="20" y="8"/>
                    </a:lnTo>
                    <a:lnTo>
                      <a:pt x="2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5" name="Freeform 211"/>
              <p:cNvSpPr/>
              <p:nvPr/>
            </p:nvSpPr>
            <p:spPr bwMode="auto">
              <a:xfrm>
                <a:off x="2323" y="533"/>
                <a:ext cx="32" cy="22"/>
              </a:xfrm>
              <a:custGeom>
                <a:avLst/>
                <a:gdLst/>
                <a:ahLst/>
                <a:cxnLst>
                  <a:cxn ang="0">
                    <a:pos x="28" y="12"/>
                  </a:cxn>
                  <a:cxn ang="0">
                    <a:pos x="28" y="12"/>
                  </a:cxn>
                  <a:cxn ang="0">
                    <a:pos x="24" y="10"/>
                  </a:cxn>
                  <a:cxn ang="0">
                    <a:pos x="22" y="8"/>
                  </a:cxn>
                  <a:cxn ang="0">
                    <a:pos x="22" y="8"/>
                  </a:cxn>
                  <a:cxn ang="0">
                    <a:pos x="0" y="0"/>
                  </a:cxn>
                  <a:cxn ang="0">
                    <a:pos x="0" y="0"/>
                  </a:cxn>
                  <a:cxn ang="0">
                    <a:pos x="6" y="8"/>
                  </a:cxn>
                  <a:cxn ang="0">
                    <a:pos x="12" y="16"/>
                  </a:cxn>
                  <a:cxn ang="0">
                    <a:pos x="22" y="20"/>
                  </a:cxn>
                  <a:cxn ang="0">
                    <a:pos x="32" y="22"/>
                  </a:cxn>
                  <a:cxn ang="0">
                    <a:pos x="32" y="22"/>
                  </a:cxn>
                  <a:cxn ang="0">
                    <a:pos x="28" y="12"/>
                  </a:cxn>
                  <a:cxn ang="0">
                    <a:pos x="28" y="12"/>
                  </a:cxn>
                </a:cxnLst>
                <a:rect l="0" t="0" r="r" b="b"/>
                <a:pathLst>
                  <a:path w="32" h="22">
                    <a:moveTo>
                      <a:pt x="28" y="12"/>
                    </a:moveTo>
                    <a:lnTo>
                      <a:pt x="28" y="12"/>
                    </a:lnTo>
                    <a:lnTo>
                      <a:pt x="24" y="10"/>
                    </a:lnTo>
                    <a:lnTo>
                      <a:pt x="22" y="8"/>
                    </a:lnTo>
                    <a:lnTo>
                      <a:pt x="22" y="8"/>
                    </a:lnTo>
                    <a:lnTo>
                      <a:pt x="0" y="0"/>
                    </a:lnTo>
                    <a:lnTo>
                      <a:pt x="0" y="0"/>
                    </a:lnTo>
                    <a:lnTo>
                      <a:pt x="6" y="8"/>
                    </a:lnTo>
                    <a:lnTo>
                      <a:pt x="12" y="16"/>
                    </a:lnTo>
                    <a:lnTo>
                      <a:pt x="22" y="20"/>
                    </a:lnTo>
                    <a:lnTo>
                      <a:pt x="32" y="22"/>
                    </a:lnTo>
                    <a:lnTo>
                      <a:pt x="32" y="22"/>
                    </a:lnTo>
                    <a:lnTo>
                      <a:pt x="28" y="12"/>
                    </a:lnTo>
                    <a:lnTo>
                      <a:pt x="2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6" name="Freeform 212"/>
              <p:cNvSpPr/>
              <p:nvPr/>
            </p:nvSpPr>
            <p:spPr bwMode="auto">
              <a:xfrm>
                <a:off x="2177" y="629"/>
                <a:ext cx="24" cy="18"/>
              </a:xfrm>
              <a:custGeom>
                <a:avLst/>
                <a:gdLst/>
                <a:ahLst/>
                <a:cxnLst>
                  <a:cxn ang="0">
                    <a:pos x="10" y="0"/>
                  </a:cxn>
                  <a:cxn ang="0">
                    <a:pos x="10" y="0"/>
                  </a:cxn>
                  <a:cxn ang="0">
                    <a:pos x="8" y="0"/>
                  </a:cxn>
                  <a:cxn ang="0">
                    <a:pos x="8" y="0"/>
                  </a:cxn>
                  <a:cxn ang="0">
                    <a:pos x="6" y="6"/>
                  </a:cxn>
                  <a:cxn ang="0">
                    <a:pos x="6" y="6"/>
                  </a:cxn>
                  <a:cxn ang="0">
                    <a:pos x="2" y="12"/>
                  </a:cxn>
                  <a:cxn ang="0">
                    <a:pos x="0" y="18"/>
                  </a:cxn>
                  <a:cxn ang="0">
                    <a:pos x="0" y="18"/>
                  </a:cxn>
                  <a:cxn ang="0">
                    <a:pos x="24" y="4"/>
                  </a:cxn>
                  <a:cxn ang="0">
                    <a:pos x="24" y="4"/>
                  </a:cxn>
                  <a:cxn ang="0">
                    <a:pos x="10" y="0"/>
                  </a:cxn>
                  <a:cxn ang="0">
                    <a:pos x="10" y="0"/>
                  </a:cxn>
                </a:cxnLst>
                <a:rect l="0" t="0" r="r" b="b"/>
                <a:pathLst>
                  <a:path w="24" h="18">
                    <a:moveTo>
                      <a:pt x="10" y="0"/>
                    </a:moveTo>
                    <a:lnTo>
                      <a:pt x="10" y="0"/>
                    </a:lnTo>
                    <a:lnTo>
                      <a:pt x="8" y="0"/>
                    </a:lnTo>
                    <a:lnTo>
                      <a:pt x="8" y="0"/>
                    </a:lnTo>
                    <a:lnTo>
                      <a:pt x="6" y="6"/>
                    </a:lnTo>
                    <a:lnTo>
                      <a:pt x="6" y="6"/>
                    </a:lnTo>
                    <a:lnTo>
                      <a:pt x="2" y="12"/>
                    </a:lnTo>
                    <a:lnTo>
                      <a:pt x="0" y="18"/>
                    </a:lnTo>
                    <a:lnTo>
                      <a:pt x="0" y="18"/>
                    </a:lnTo>
                    <a:lnTo>
                      <a:pt x="24" y="4"/>
                    </a:lnTo>
                    <a:lnTo>
                      <a:pt x="24"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7" name="Freeform 213"/>
              <p:cNvSpPr/>
              <p:nvPr/>
            </p:nvSpPr>
            <p:spPr bwMode="auto">
              <a:xfrm>
                <a:off x="2187" y="617"/>
                <a:ext cx="32" cy="12"/>
              </a:xfrm>
              <a:custGeom>
                <a:avLst/>
                <a:gdLst/>
                <a:ahLst/>
                <a:cxnLst>
                  <a:cxn ang="0">
                    <a:pos x="32" y="6"/>
                  </a:cxn>
                  <a:cxn ang="0">
                    <a:pos x="32" y="6"/>
                  </a:cxn>
                  <a:cxn ang="0">
                    <a:pos x="26" y="4"/>
                  </a:cxn>
                  <a:cxn ang="0">
                    <a:pos x="26" y="4"/>
                  </a:cxn>
                  <a:cxn ang="0">
                    <a:pos x="14" y="0"/>
                  </a:cxn>
                  <a:cxn ang="0">
                    <a:pos x="14" y="0"/>
                  </a:cxn>
                  <a:cxn ang="0">
                    <a:pos x="6" y="0"/>
                  </a:cxn>
                  <a:cxn ang="0">
                    <a:pos x="6" y="0"/>
                  </a:cxn>
                  <a:cxn ang="0">
                    <a:pos x="4" y="0"/>
                  </a:cxn>
                  <a:cxn ang="0">
                    <a:pos x="2" y="4"/>
                  </a:cxn>
                  <a:cxn ang="0">
                    <a:pos x="0" y="8"/>
                  </a:cxn>
                  <a:cxn ang="0">
                    <a:pos x="0" y="8"/>
                  </a:cxn>
                  <a:cxn ang="0">
                    <a:pos x="18" y="12"/>
                  </a:cxn>
                  <a:cxn ang="0">
                    <a:pos x="18" y="12"/>
                  </a:cxn>
                  <a:cxn ang="0">
                    <a:pos x="22" y="12"/>
                  </a:cxn>
                  <a:cxn ang="0">
                    <a:pos x="24" y="10"/>
                  </a:cxn>
                  <a:cxn ang="0">
                    <a:pos x="24" y="10"/>
                  </a:cxn>
                  <a:cxn ang="0">
                    <a:pos x="32" y="6"/>
                  </a:cxn>
                  <a:cxn ang="0">
                    <a:pos x="32" y="6"/>
                  </a:cxn>
                </a:cxnLst>
                <a:rect l="0" t="0" r="r" b="b"/>
                <a:pathLst>
                  <a:path w="32" h="12">
                    <a:moveTo>
                      <a:pt x="32" y="6"/>
                    </a:moveTo>
                    <a:lnTo>
                      <a:pt x="32" y="6"/>
                    </a:lnTo>
                    <a:lnTo>
                      <a:pt x="26" y="4"/>
                    </a:lnTo>
                    <a:lnTo>
                      <a:pt x="26" y="4"/>
                    </a:lnTo>
                    <a:lnTo>
                      <a:pt x="14" y="0"/>
                    </a:lnTo>
                    <a:lnTo>
                      <a:pt x="14" y="0"/>
                    </a:lnTo>
                    <a:lnTo>
                      <a:pt x="6" y="0"/>
                    </a:lnTo>
                    <a:lnTo>
                      <a:pt x="6" y="0"/>
                    </a:lnTo>
                    <a:lnTo>
                      <a:pt x="4" y="0"/>
                    </a:lnTo>
                    <a:lnTo>
                      <a:pt x="2" y="4"/>
                    </a:lnTo>
                    <a:lnTo>
                      <a:pt x="0" y="8"/>
                    </a:lnTo>
                    <a:lnTo>
                      <a:pt x="0" y="8"/>
                    </a:lnTo>
                    <a:lnTo>
                      <a:pt x="18" y="12"/>
                    </a:lnTo>
                    <a:lnTo>
                      <a:pt x="18" y="12"/>
                    </a:lnTo>
                    <a:lnTo>
                      <a:pt x="22" y="12"/>
                    </a:lnTo>
                    <a:lnTo>
                      <a:pt x="24" y="10"/>
                    </a:lnTo>
                    <a:lnTo>
                      <a:pt x="24" y="10"/>
                    </a:lnTo>
                    <a:lnTo>
                      <a:pt x="32" y="6"/>
                    </a:lnTo>
                    <a:lnTo>
                      <a:pt x="32"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8" name="Freeform 214"/>
              <p:cNvSpPr/>
              <p:nvPr/>
            </p:nvSpPr>
            <p:spPr bwMode="auto">
              <a:xfrm>
                <a:off x="2195" y="605"/>
                <a:ext cx="40" cy="14"/>
              </a:xfrm>
              <a:custGeom>
                <a:avLst/>
                <a:gdLst/>
                <a:ahLst/>
                <a:cxnLst>
                  <a:cxn ang="0">
                    <a:pos x="10" y="0"/>
                  </a:cxn>
                  <a:cxn ang="0">
                    <a:pos x="10" y="0"/>
                  </a:cxn>
                  <a:cxn ang="0">
                    <a:pos x="8" y="0"/>
                  </a:cxn>
                  <a:cxn ang="0">
                    <a:pos x="4" y="2"/>
                  </a:cxn>
                  <a:cxn ang="0">
                    <a:pos x="0" y="8"/>
                  </a:cxn>
                  <a:cxn ang="0">
                    <a:pos x="0" y="8"/>
                  </a:cxn>
                  <a:cxn ang="0">
                    <a:pos x="24" y="14"/>
                  </a:cxn>
                  <a:cxn ang="0">
                    <a:pos x="24" y="14"/>
                  </a:cxn>
                  <a:cxn ang="0">
                    <a:pos x="26" y="14"/>
                  </a:cxn>
                  <a:cxn ang="0">
                    <a:pos x="30" y="14"/>
                  </a:cxn>
                  <a:cxn ang="0">
                    <a:pos x="30" y="14"/>
                  </a:cxn>
                  <a:cxn ang="0">
                    <a:pos x="40" y="8"/>
                  </a:cxn>
                  <a:cxn ang="0">
                    <a:pos x="40" y="8"/>
                  </a:cxn>
                  <a:cxn ang="0">
                    <a:pos x="20" y="2"/>
                  </a:cxn>
                  <a:cxn ang="0">
                    <a:pos x="20" y="2"/>
                  </a:cxn>
                  <a:cxn ang="0">
                    <a:pos x="10" y="0"/>
                  </a:cxn>
                  <a:cxn ang="0">
                    <a:pos x="10" y="0"/>
                  </a:cxn>
                </a:cxnLst>
                <a:rect l="0" t="0" r="r" b="b"/>
                <a:pathLst>
                  <a:path w="40" h="14">
                    <a:moveTo>
                      <a:pt x="10" y="0"/>
                    </a:moveTo>
                    <a:lnTo>
                      <a:pt x="10" y="0"/>
                    </a:lnTo>
                    <a:lnTo>
                      <a:pt x="8" y="0"/>
                    </a:lnTo>
                    <a:lnTo>
                      <a:pt x="4" y="2"/>
                    </a:lnTo>
                    <a:lnTo>
                      <a:pt x="0" y="8"/>
                    </a:lnTo>
                    <a:lnTo>
                      <a:pt x="0" y="8"/>
                    </a:lnTo>
                    <a:lnTo>
                      <a:pt x="24" y="14"/>
                    </a:lnTo>
                    <a:lnTo>
                      <a:pt x="24" y="14"/>
                    </a:lnTo>
                    <a:lnTo>
                      <a:pt x="26" y="14"/>
                    </a:lnTo>
                    <a:lnTo>
                      <a:pt x="30" y="14"/>
                    </a:lnTo>
                    <a:lnTo>
                      <a:pt x="30" y="14"/>
                    </a:lnTo>
                    <a:lnTo>
                      <a:pt x="40" y="8"/>
                    </a:lnTo>
                    <a:lnTo>
                      <a:pt x="40" y="8"/>
                    </a:lnTo>
                    <a:lnTo>
                      <a:pt x="20" y="2"/>
                    </a:lnTo>
                    <a:lnTo>
                      <a:pt x="20" y="2"/>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9" name="Freeform 215"/>
              <p:cNvSpPr/>
              <p:nvPr/>
            </p:nvSpPr>
            <p:spPr bwMode="auto">
              <a:xfrm>
                <a:off x="2207" y="597"/>
                <a:ext cx="42" cy="12"/>
              </a:xfrm>
              <a:custGeom>
                <a:avLst/>
                <a:gdLst/>
                <a:ahLst/>
                <a:cxnLst>
                  <a:cxn ang="0">
                    <a:pos x="0" y="6"/>
                  </a:cxn>
                  <a:cxn ang="0">
                    <a:pos x="0" y="6"/>
                  </a:cxn>
                  <a:cxn ang="0">
                    <a:pos x="24" y="10"/>
                  </a:cxn>
                  <a:cxn ang="0">
                    <a:pos x="24" y="10"/>
                  </a:cxn>
                  <a:cxn ang="0">
                    <a:pos x="28" y="12"/>
                  </a:cxn>
                  <a:cxn ang="0">
                    <a:pos x="32" y="12"/>
                  </a:cxn>
                  <a:cxn ang="0">
                    <a:pos x="32" y="12"/>
                  </a:cxn>
                  <a:cxn ang="0">
                    <a:pos x="42" y="6"/>
                  </a:cxn>
                  <a:cxn ang="0">
                    <a:pos x="42" y="6"/>
                  </a:cxn>
                  <a:cxn ang="0">
                    <a:pos x="32" y="2"/>
                  </a:cxn>
                  <a:cxn ang="0">
                    <a:pos x="22" y="0"/>
                  </a:cxn>
                  <a:cxn ang="0">
                    <a:pos x="10" y="0"/>
                  </a:cxn>
                  <a:cxn ang="0">
                    <a:pos x="0" y="6"/>
                  </a:cxn>
                  <a:cxn ang="0">
                    <a:pos x="0" y="6"/>
                  </a:cxn>
                </a:cxnLst>
                <a:rect l="0" t="0" r="r" b="b"/>
                <a:pathLst>
                  <a:path w="42" h="12">
                    <a:moveTo>
                      <a:pt x="0" y="6"/>
                    </a:moveTo>
                    <a:lnTo>
                      <a:pt x="0" y="6"/>
                    </a:lnTo>
                    <a:lnTo>
                      <a:pt x="24" y="10"/>
                    </a:lnTo>
                    <a:lnTo>
                      <a:pt x="24" y="10"/>
                    </a:lnTo>
                    <a:lnTo>
                      <a:pt x="28" y="12"/>
                    </a:lnTo>
                    <a:lnTo>
                      <a:pt x="32" y="12"/>
                    </a:lnTo>
                    <a:lnTo>
                      <a:pt x="32" y="12"/>
                    </a:lnTo>
                    <a:lnTo>
                      <a:pt x="42" y="6"/>
                    </a:lnTo>
                    <a:lnTo>
                      <a:pt x="42" y="6"/>
                    </a:lnTo>
                    <a:lnTo>
                      <a:pt x="32" y="2"/>
                    </a:lnTo>
                    <a:lnTo>
                      <a:pt x="22" y="0"/>
                    </a:lnTo>
                    <a:lnTo>
                      <a:pt x="10"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0" name="Freeform 216"/>
              <p:cNvSpPr/>
              <p:nvPr/>
            </p:nvSpPr>
            <p:spPr bwMode="auto">
              <a:xfrm>
                <a:off x="2179" y="637"/>
                <a:ext cx="24" cy="16"/>
              </a:xfrm>
              <a:custGeom>
                <a:avLst/>
                <a:gdLst/>
                <a:ahLst/>
                <a:cxnLst>
                  <a:cxn ang="0">
                    <a:pos x="12" y="14"/>
                  </a:cxn>
                  <a:cxn ang="0">
                    <a:pos x="12" y="14"/>
                  </a:cxn>
                  <a:cxn ang="0">
                    <a:pos x="20" y="16"/>
                  </a:cxn>
                  <a:cxn ang="0">
                    <a:pos x="20" y="16"/>
                  </a:cxn>
                  <a:cxn ang="0">
                    <a:pos x="20" y="14"/>
                  </a:cxn>
                  <a:cxn ang="0">
                    <a:pos x="20" y="14"/>
                  </a:cxn>
                  <a:cxn ang="0">
                    <a:pos x="24" y="0"/>
                  </a:cxn>
                  <a:cxn ang="0">
                    <a:pos x="24" y="0"/>
                  </a:cxn>
                  <a:cxn ang="0">
                    <a:pos x="0" y="12"/>
                  </a:cxn>
                  <a:cxn ang="0">
                    <a:pos x="0" y="12"/>
                  </a:cxn>
                  <a:cxn ang="0">
                    <a:pos x="6" y="14"/>
                  </a:cxn>
                  <a:cxn ang="0">
                    <a:pos x="12" y="14"/>
                  </a:cxn>
                  <a:cxn ang="0">
                    <a:pos x="12" y="14"/>
                  </a:cxn>
                </a:cxnLst>
                <a:rect l="0" t="0" r="r" b="b"/>
                <a:pathLst>
                  <a:path w="24" h="16">
                    <a:moveTo>
                      <a:pt x="12" y="14"/>
                    </a:moveTo>
                    <a:lnTo>
                      <a:pt x="12" y="14"/>
                    </a:lnTo>
                    <a:lnTo>
                      <a:pt x="20" y="16"/>
                    </a:lnTo>
                    <a:lnTo>
                      <a:pt x="20" y="16"/>
                    </a:lnTo>
                    <a:lnTo>
                      <a:pt x="20" y="14"/>
                    </a:lnTo>
                    <a:lnTo>
                      <a:pt x="20" y="14"/>
                    </a:lnTo>
                    <a:lnTo>
                      <a:pt x="24" y="0"/>
                    </a:lnTo>
                    <a:lnTo>
                      <a:pt x="24" y="0"/>
                    </a:lnTo>
                    <a:lnTo>
                      <a:pt x="0" y="12"/>
                    </a:lnTo>
                    <a:lnTo>
                      <a:pt x="0" y="12"/>
                    </a:lnTo>
                    <a:lnTo>
                      <a:pt x="6" y="14"/>
                    </a:lnTo>
                    <a:lnTo>
                      <a:pt x="12" y="14"/>
                    </a:lnTo>
                    <a:lnTo>
                      <a:pt x="1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1" name="Freeform 217"/>
              <p:cNvSpPr/>
              <p:nvPr/>
            </p:nvSpPr>
            <p:spPr bwMode="auto">
              <a:xfrm>
                <a:off x="2203" y="627"/>
                <a:ext cx="18" cy="26"/>
              </a:xfrm>
              <a:custGeom>
                <a:avLst/>
                <a:gdLst/>
                <a:ahLst/>
                <a:cxnLst>
                  <a:cxn ang="0">
                    <a:pos x="10" y="24"/>
                  </a:cxn>
                  <a:cxn ang="0">
                    <a:pos x="10" y="24"/>
                  </a:cxn>
                  <a:cxn ang="0">
                    <a:pos x="12" y="16"/>
                  </a:cxn>
                  <a:cxn ang="0">
                    <a:pos x="12" y="16"/>
                  </a:cxn>
                  <a:cxn ang="0">
                    <a:pos x="16" y="6"/>
                  </a:cxn>
                  <a:cxn ang="0">
                    <a:pos x="16" y="6"/>
                  </a:cxn>
                  <a:cxn ang="0">
                    <a:pos x="18" y="0"/>
                  </a:cxn>
                  <a:cxn ang="0">
                    <a:pos x="18" y="0"/>
                  </a:cxn>
                  <a:cxn ang="0">
                    <a:pos x="10" y="4"/>
                  </a:cxn>
                  <a:cxn ang="0">
                    <a:pos x="10" y="4"/>
                  </a:cxn>
                  <a:cxn ang="0">
                    <a:pos x="8" y="6"/>
                  </a:cxn>
                  <a:cxn ang="0">
                    <a:pos x="4" y="8"/>
                  </a:cxn>
                  <a:cxn ang="0">
                    <a:pos x="4" y="8"/>
                  </a:cxn>
                  <a:cxn ang="0">
                    <a:pos x="0" y="26"/>
                  </a:cxn>
                  <a:cxn ang="0">
                    <a:pos x="0" y="26"/>
                  </a:cxn>
                  <a:cxn ang="0">
                    <a:pos x="6" y="26"/>
                  </a:cxn>
                  <a:cxn ang="0">
                    <a:pos x="8" y="26"/>
                  </a:cxn>
                  <a:cxn ang="0">
                    <a:pos x="10" y="24"/>
                  </a:cxn>
                  <a:cxn ang="0">
                    <a:pos x="10" y="24"/>
                  </a:cxn>
                </a:cxnLst>
                <a:rect l="0" t="0" r="r" b="b"/>
                <a:pathLst>
                  <a:path w="18" h="26">
                    <a:moveTo>
                      <a:pt x="10" y="24"/>
                    </a:moveTo>
                    <a:lnTo>
                      <a:pt x="10" y="24"/>
                    </a:lnTo>
                    <a:lnTo>
                      <a:pt x="12" y="16"/>
                    </a:lnTo>
                    <a:lnTo>
                      <a:pt x="12" y="16"/>
                    </a:lnTo>
                    <a:lnTo>
                      <a:pt x="16" y="6"/>
                    </a:lnTo>
                    <a:lnTo>
                      <a:pt x="16" y="6"/>
                    </a:lnTo>
                    <a:lnTo>
                      <a:pt x="18" y="0"/>
                    </a:lnTo>
                    <a:lnTo>
                      <a:pt x="18" y="0"/>
                    </a:lnTo>
                    <a:lnTo>
                      <a:pt x="10" y="4"/>
                    </a:lnTo>
                    <a:lnTo>
                      <a:pt x="10" y="4"/>
                    </a:lnTo>
                    <a:lnTo>
                      <a:pt x="8" y="6"/>
                    </a:lnTo>
                    <a:lnTo>
                      <a:pt x="4" y="8"/>
                    </a:lnTo>
                    <a:lnTo>
                      <a:pt x="4" y="8"/>
                    </a:lnTo>
                    <a:lnTo>
                      <a:pt x="0" y="26"/>
                    </a:lnTo>
                    <a:lnTo>
                      <a:pt x="0" y="26"/>
                    </a:lnTo>
                    <a:lnTo>
                      <a:pt x="6" y="26"/>
                    </a:lnTo>
                    <a:lnTo>
                      <a:pt x="8" y="26"/>
                    </a:lnTo>
                    <a:lnTo>
                      <a:pt x="10" y="24"/>
                    </a:lnTo>
                    <a:lnTo>
                      <a:pt x="1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2" name="Freeform 218"/>
              <p:cNvSpPr/>
              <p:nvPr/>
            </p:nvSpPr>
            <p:spPr bwMode="auto">
              <a:xfrm>
                <a:off x="2217" y="617"/>
                <a:ext cx="20" cy="34"/>
              </a:xfrm>
              <a:custGeom>
                <a:avLst/>
                <a:gdLst/>
                <a:ahLst/>
                <a:cxnLst>
                  <a:cxn ang="0">
                    <a:pos x="20" y="0"/>
                  </a:cxn>
                  <a:cxn ang="0">
                    <a:pos x="20" y="0"/>
                  </a:cxn>
                  <a:cxn ang="0">
                    <a:pos x="10" y="6"/>
                  </a:cxn>
                  <a:cxn ang="0">
                    <a:pos x="10" y="6"/>
                  </a:cxn>
                  <a:cxn ang="0">
                    <a:pos x="8" y="8"/>
                  </a:cxn>
                  <a:cxn ang="0">
                    <a:pos x="8" y="12"/>
                  </a:cxn>
                  <a:cxn ang="0">
                    <a:pos x="8" y="12"/>
                  </a:cxn>
                  <a:cxn ang="0">
                    <a:pos x="0" y="34"/>
                  </a:cxn>
                  <a:cxn ang="0">
                    <a:pos x="0" y="34"/>
                  </a:cxn>
                  <a:cxn ang="0">
                    <a:pos x="8" y="34"/>
                  </a:cxn>
                  <a:cxn ang="0">
                    <a:pos x="10" y="32"/>
                  </a:cxn>
                  <a:cxn ang="0">
                    <a:pos x="12" y="30"/>
                  </a:cxn>
                  <a:cxn ang="0">
                    <a:pos x="12" y="30"/>
                  </a:cxn>
                  <a:cxn ang="0">
                    <a:pos x="14" y="20"/>
                  </a:cxn>
                  <a:cxn ang="0">
                    <a:pos x="14" y="20"/>
                  </a:cxn>
                  <a:cxn ang="0">
                    <a:pos x="20" y="0"/>
                  </a:cxn>
                  <a:cxn ang="0">
                    <a:pos x="20" y="0"/>
                  </a:cxn>
                </a:cxnLst>
                <a:rect l="0" t="0" r="r" b="b"/>
                <a:pathLst>
                  <a:path w="20" h="34">
                    <a:moveTo>
                      <a:pt x="20" y="0"/>
                    </a:moveTo>
                    <a:lnTo>
                      <a:pt x="20" y="0"/>
                    </a:lnTo>
                    <a:lnTo>
                      <a:pt x="10" y="6"/>
                    </a:lnTo>
                    <a:lnTo>
                      <a:pt x="10" y="6"/>
                    </a:lnTo>
                    <a:lnTo>
                      <a:pt x="8" y="8"/>
                    </a:lnTo>
                    <a:lnTo>
                      <a:pt x="8" y="12"/>
                    </a:lnTo>
                    <a:lnTo>
                      <a:pt x="8" y="12"/>
                    </a:lnTo>
                    <a:lnTo>
                      <a:pt x="0" y="34"/>
                    </a:lnTo>
                    <a:lnTo>
                      <a:pt x="0" y="34"/>
                    </a:lnTo>
                    <a:lnTo>
                      <a:pt x="8" y="34"/>
                    </a:lnTo>
                    <a:lnTo>
                      <a:pt x="10" y="32"/>
                    </a:lnTo>
                    <a:lnTo>
                      <a:pt x="12" y="30"/>
                    </a:lnTo>
                    <a:lnTo>
                      <a:pt x="12" y="30"/>
                    </a:lnTo>
                    <a:lnTo>
                      <a:pt x="14" y="20"/>
                    </a:lnTo>
                    <a:lnTo>
                      <a:pt x="14" y="20"/>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3" name="Freeform 219"/>
              <p:cNvSpPr/>
              <p:nvPr/>
            </p:nvSpPr>
            <p:spPr bwMode="auto">
              <a:xfrm>
                <a:off x="2233" y="609"/>
                <a:ext cx="18" cy="36"/>
              </a:xfrm>
              <a:custGeom>
                <a:avLst/>
                <a:gdLst/>
                <a:ahLst/>
                <a:cxnLst>
                  <a:cxn ang="0">
                    <a:pos x="10" y="6"/>
                  </a:cxn>
                  <a:cxn ang="0">
                    <a:pos x="10" y="6"/>
                  </a:cxn>
                  <a:cxn ang="0">
                    <a:pos x="8" y="10"/>
                  </a:cxn>
                  <a:cxn ang="0">
                    <a:pos x="6" y="14"/>
                  </a:cxn>
                  <a:cxn ang="0">
                    <a:pos x="6" y="14"/>
                  </a:cxn>
                  <a:cxn ang="0">
                    <a:pos x="0" y="36"/>
                  </a:cxn>
                  <a:cxn ang="0">
                    <a:pos x="0" y="36"/>
                  </a:cxn>
                  <a:cxn ang="0">
                    <a:pos x="8" y="30"/>
                  </a:cxn>
                  <a:cxn ang="0">
                    <a:pos x="16" y="22"/>
                  </a:cxn>
                  <a:cxn ang="0">
                    <a:pos x="18" y="12"/>
                  </a:cxn>
                  <a:cxn ang="0">
                    <a:pos x="18" y="0"/>
                  </a:cxn>
                  <a:cxn ang="0">
                    <a:pos x="18" y="0"/>
                  </a:cxn>
                  <a:cxn ang="0">
                    <a:pos x="10" y="6"/>
                  </a:cxn>
                  <a:cxn ang="0">
                    <a:pos x="10" y="6"/>
                  </a:cxn>
                </a:cxnLst>
                <a:rect l="0" t="0" r="r" b="b"/>
                <a:pathLst>
                  <a:path w="18" h="36">
                    <a:moveTo>
                      <a:pt x="10" y="6"/>
                    </a:moveTo>
                    <a:lnTo>
                      <a:pt x="10" y="6"/>
                    </a:lnTo>
                    <a:lnTo>
                      <a:pt x="8" y="10"/>
                    </a:lnTo>
                    <a:lnTo>
                      <a:pt x="6" y="14"/>
                    </a:lnTo>
                    <a:lnTo>
                      <a:pt x="6" y="14"/>
                    </a:lnTo>
                    <a:lnTo>
                      <a:pt x="0" y="36"/>
                    </a:lnTo>
                    <a:lnTo>
                      <a:pt x="0" y="36"/>
                    </a:lnTo>
                    <a:lnTo>
                      <a:pt x="8" y="30"/>
                    </a:lnTo>
                    <a:lnTo>
                      <a:pt x="16" y="22"/>
                    </a:lnTo>
                    <a:lnTo>
                      <a:pt x="18" y="12"/>
                    </a:lnTo>
                    <a:lnTo>
                      <a:pt x="18" y="0"/>
                    </a:lnTo>
                    <a:lnTo>
                      <a:pt x="18" y="0"/>
                    </a:lnTo>
                    <a:lnTo>
                      <a:pt x="10" y="6"/>
                    </a:lnTo>
                    <a:lnTo>
                      <a:pt x="1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4" name="Freeform 220"/>
              <p:cNvSpPr/>
              <p:nvPr/>
            </p:nvSpPr>
            <p:spPr bwMode="auto">
              <a:xfrm>
                <a:off x="2137" y="567"/>
                <a:ext cx="24" cy="10"/>
              </a:xfrm>
              <a:custGeom>
                <a:avLst/>
                <a:gdLst/>
                <a:ahLst/>
                <a:cxnLst>
                  <a:cxn ang="0">
                    <a:pos x="14" y="2"/>
                  </a:cxn>
                  <a:cxn ang="0">
                    <a:pos x="14" y="2"/>
                  </a:cxn>
                  <a:cxn ang="0">
                    <a:pos x="14" y="0"/>
                  </a:cxn>
                  <a:cxn ang="0">
                    <a:pos x="14" y="0"/>
                  </a:cxn>
                  <a:cxn ang="0">
                    <a:pos x="8" y="4"/>
                  </a:cxn>
                  <a:cxn ang="0">
                    <a:pos x="8" y="4"/>
                  </a:cxn>
                  <a:cxn ang="0">
                    <a:pos x="4" y="8"/>
                  </a:cxn>
                  <a:cxn ang="0">
                    <a:pos x="0" y="10"/>
                  </a:cxn>
                  <a:cxn ang="0">
                    <a:pos x="0" y="10"/>
                  </a:cxn>
                  <a:cxn ang="0">
                    <a:pos x="24" y="10"/>
                  </a:cxn>
                  <a:cxn ang="0">
                    <a:pos x="24" y="10"/>
                  </a:cxn>
                  <a:cxn ang="0">
                    <a:pos x="14" y="2"/>
                  </a:cxn>
                  <a:cxn ang="0">
                    <a:pos x="14" y="2"/>
                  </a:cxn>
                </a:cxnLst>
                <a:rect l="0" t="0" r="r" b="b"/>
                <a:pathLst>
                  <a:path w="24" h="10">
                    <a:moveTo>
                      <a:pt x="14" y="2"/>
                    </a:moveTo>
                    <a:lnTo>
                      <a:pt x="14" y="2"/>
                    </a:lnTo>
                    <a:lnTo>
                      <a:pt x="14" y="0"/>
                    </a:lnTo>
                    <a:lnTo>
                      <a:pt x="14" y="0"/>
                    </a:lnTo>
                    <a:lnTo>
                      <a:pt x="8" y="4"/>
                    </a:lnTo>
                    <a:lnTo>
                      <a:pt x="8" y="4"/>
                    </a:lnTo>
                    <a:lnTo>
                      <a:pt x="4" y="8"/>
                    </a:lnTo>
                    <a:lnTo>
                      <a:pt x="0" y="10"/>
                    </a:lnTo>
                    <a:lnTo>
                      <a:pt x="0" y="10"/>
                    </a:lnTo>
                    <a:lnTo>
                      <a:pt x="24" y="10"/>
                    </a:lnTo>
                    <a:lnTo>
                      <a:pt x="24" y="10"/>
                    </a:lnTo>
                    <a:lnTo>
                      <a:pt x="14" y="2"/>
                    </a:lnTo>
                    <a:lnTo>
                      <a:pt x="14"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5" name="Freeform 221"/>
              <p:cNvSpPr/>
              <p:nvPr/>
            </p:nvSpPr>
            <p:spPr bwMode="auto">
              <a:xfrm>
                <a:off x="2153" y="561"/>
                <a:ext cx="26" cy="16"/>
              </a:xfrm>
              <a:custGeom>
                <a:avLst/>
                <a:gdLst/>
                <a:ahLst/>
                <a:cxnLst>
                  <a:cxn ang="0">
                    <a:pos x="18" y="16"/>
                  </a:cxn>
                  <a:cxn ang="0">
                    <a:pos x="18" y="16"/>
                  </a:cxn>
                  <a:cxn ang="0">
                    <a:pos x="26" y="16"/>
                  </a:cxn>
                  <a:cxn ang="0">
                    <a:pos x="26" y="16"/>
                  </a:cxn>
                  <a:cxn ang="0">
                    <a:pos x="22" y="12"/>
                  </a:cxn>
                  <a:cxn ang="0">
                    <a:pos x="22" y="12"/>
                  </a:cxn>
                  <a:cxn ang="0">
                    <a:pos x="14" y="4"/>
                  </a:cxn>
                  <a:cxn ang="0">
                    <a:pos x="14" y="4"/>
                  </a:cxn>
                  <a:cxn ang="0">
                    <a:pos x="8" y="0"/>
                  </a:cxn>
                  <a:cxn ang="0">
                    <a:pos x="8" y="0"/>
                  </a:cxn>
                  <a:cxn ang="0">
                    <a:pos x="4" y="2"/>
                  </a:cxn>
                  <a:cxn ang="0">
                    <a:pos x="0" y="4"/>
                  </a:cxn>
                  <a:cxn ang="0">
                    <a:pos x="0" y="4"/>
                  </a:cxn>
                  <a:cxn ang="0">
                    <a:pos x="12" y="16"/>
                  </a:cxn>
                  <a:cxn ang="0">
                    <a:pos x="12" y="16"/>
                  </a:cxn>
                  <a:cxn ang="0">
                    <a:pos x="14" y="16"/>
                  </a:cxn>
                  <a:cxn ang="0">
                    <a:pos x="18" y="16"/>
                  </a:cxn>
                  <a:cxn ang="0">
                    <a:pos x="18" y="16"/>
                  </a:cxn>
                </a:cxnLst>
                <a:rect l="0" t="0" r="r" b="b"/>
                <a:pathLst>
                  <a:path w="26" h="16">
                    <a:moveTo>
                      <a:pt x="18" y="16"/>
                    </a:moveTo>
                    <a:lnTo>
                      <a:pt x="18" y="16"/>
                    </a:lnTo>
                    <a:lnTo>
                      <a:pt x="26" y="16"/>
                    </a:lnTo>
                    <a:lnTo>
                      <a:pt x="26" y="16"/>
                    </a:lnTo>
                    <a:lnTo>
                      <a:pt x="22" y="12"/>
                    </a:lnTo>
                    <a:lnTo>
                      <a:pt x="22" y="12"/>
                    </a:lnTo>
                    <a:lnTo>
                      <a:pt x="14" y="4"/>
                    </a:lnTo>
                    <a:lnTo>
                      <a:pt x="14" y="4"/>
                    </a:lnTo>
                    <a:lnTo>
                      <a:pt x="8" y="0"/>
                    </a:lnTo>
                    <a:lnTo>
                      <a:pt x="8" y="0"/>
                    </a:lnTo>
                    <a:lnTo>
                      <a:pt x="4" y="2"/>
                    </a:lnTo>
                    <a:lnTo>
                      <a:pt x="0" y="4"/>
                    </a:lnTo>
                    <a:lnTo>
                      <a:pt x="0" y="4"/>
                    </a:lnTo>
                    <a:lnTo>
                      <a:pt x="12" y="16"/>
                    </a:lnTo>
                    <a:lnTo>
                      <a:pt x="12" y="16"/>
                    </a:lnTo>
                    <a:lnTo>
                      <a:pt x="14" y="16"/>
                    </a:lnTo>
                    <a:lnTo>
                      <a:pt x="18" y="16"/>
                    </a:lnTo>
                    <a:lnTo>
                      <a:pt x="18"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6" name="Freeform 222"/>
              <p:cNvSpPr/>
              <p:nvPr/>
            </p:nvSpPr>
            <p:spPr bwMode="auto">
              <a:xfrm>
                <a:off x="2165" y="557"/>
                <a:ext cx="30" cy="20"/>
              </a:xfrm>
              <a:custGeom>
                <a:avLst/>
                <a:gdLst/>
                <a:ahLst/>
                <a:cxnLst>
                  <a:cxn ang="0">
                    <a:pos x="20" y="20"/>
                  </a:cxn>
                  <a:cxn ang="0">
                    <a:pos x="20" y="20"/>
                  </a:cxn>
                  <a:cxn ang="0">
                    <a:pos x="30" y="18"/>
                  </a:cxn>
                  <a:cxn ang="0">
                    <a:pos x="30" y="18"/>
                  </a:cxn>
                  <a:cxn ang="0">
                    <a:pos x="16" y="8"/>
                  </a:cxn>
                  <a:cxn ang="0">
                    <a:pos x="16" y="8"/>
                  </a:cxn>
                  <a:cxn ang="0">
                    <a:pos x="10" y="2"/>
                  </a:cxn>
                  <a:cxn ang="0">
                    <a:pos x="10" y="2"/>
                  </a:cxn>
                  <a:cxn ang="0">
                    <a:pos x="8" y="0"/>
                  </a:cxn>
                  <a:cxn ang="0">
                    <a:pos x="6" y="0"/>
                  </a:cxn>
                  <a:cxn ang="0">
                    <a:pos x="0" y="2"/>
                  </a:cxn>
                  <a:cxn ang="0">
                    <a:pos x="0" y="2"/>
                  </a:cxn>
                  <a:cxn ang="0">
                    <a:pos x="14" y="16"/>
                  </a:cxn>
                  <a:cxn ang="0">
                    <a:pos x="14" y="16"/>
                  </a:cxn>
                  <a:cxn ang="0">
                    <a:pos x="16" y="18"/>
                  </a:cxn>
                  <a:cxn ang="0">
                    <a:pos x="20" y="20"/>
                  </a:cxn>
                  <a:cxn ang="0">
                    <a:pos x="20" y="20"/>
                  </a:cxn>
                </a:cxnLst>
                <a:rect l="0" t="0" r="r" b="b"/>
                <a:pathLst>
                  <a:path w="30" h="20">
                    <a:moveTo>
                      <a:pt x="20" y="20"/>
                    </a:moveTo>
                    <a:lnTo>
                      <a:pt x="20" y="20"/>
                    </a:lnTo>
                    <a:lnTo>
                      <a:pt x="30" y="18"/>
                    </a:lnTo>
                    <a:lnTo>
                      <a:pt x="30" y="18"/>
                    </a:lnTo>
                    <a:lnTo>
                      <a:pt x="16" y="8"/>
                    </a:lnTo>
                    <a:lnTo>
                      <a:pt x="16" y="8"/>
                    </a:lnTo>
                    <a:lnTo>
                      <a:pt x="10" y="2"/>
                    </a:lnTo>
                    <a:lnTo>
                      <a:pt x="10" y="2"/>
                    </a:lnTo>
                    <a:lnTo>
                      <a:pt x="8" y="0"/>
                    </a:lnTo>
                    <a:lnTo>
                      <a:pt x="6" y="0"/>
                    </a:lnTo>
                    <a:lnTo>
                      <a:pt x="0" y="2"/>
                    </a:lnTo>
                    <a:lnTo>
                      <a:pt x="0" y="2"/>
                    </a:lnTo>
                    <a:lnTo>
                      <a:pt x="14" y="16"/>
                    </a:lnTo>
                    <a:lnTo>
                      <a:pt x="14" y="16"/>
                    </a:lnTo>
                    <a:lnTo>
                      <a:pt x="16" y="18"/>
                    </a:lnTo>
                    <a:lnTo>
                      <a:pt x="20" y="20"/>
                    </a:lnTo>
                    <a:lnTo>
                      <a:pt x="2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7" name="Freeform 223"/>
              <p:cNvSpPr/>
              <p:nvPr/>
            </p:nvSpPr>
            <p:spPr bwMode="auto">
              <a:xfrm>
                <a:off x="2179" y="557"/>
                <a:ext cx="30" cy="18"/>
              </a:xfrm>
              <a:custGeom>
                <a:avLst/>
                <a:gdLst/>
                <a:ahLst/>
                <a:cxnLst>
                  <a:cxn ang="0">
                    <a:pos x="20" y="18"/>
                  </a:cxn>
                  <a:cxn ang="0">
                    <a:pos x="20" y="18"/>
                  </a:cxn>
                  <a:cxn ang="0">
                    <a:pos x="30" y="18"/>
                  </a:cxn>
                  <a:cxn ang="0">
                    <a:pos x="30" y="18"/>
                  </a:cxn>
                  <a:cxn ang="0">
                    <a:pos x="24" y="10"/>
                  </a:cxn>
                  <a:cxn ang="0">
                    <a:pos x="18" y="4"/>
                  </a:cxn>
                  <a:cxn ang="0">
                    <a:pos x="8" y="2"/>
                  </a:cxn>
                  <a:cxn ang="0">
                    <a:pos x="0" y="0"/>
                  </a:cxn>
                  <a:cxn ang="0">
                    <a:pos x="0" y="0"/>
                  </a:cxn>
                  <a:cxn ang="0">
                    <a:pos x="14" y="14"/>
                  </a:cxn>
                  <a:cxn ang="0">
                    <a:pos x="14" y="14"/>
                  </a:cxn>
                  <a:cxn ang="0">
                    <a:pos x="20" y="18"/>
                  </a:cxn>
                  <a:cxn ang="0">
                    <a:pos x="20" y="18"/>
                  </a:cxn>
                </a:cxnLst>
                <a:rect l="0" t="0" r="r" b="b"/>
                <a:pathLst>
                  <a:path w="30" h="18">
                    <a:moveTo>
                      <a:pt x="20" y="18"/>
                    </a:moveTo>
                    <a:lnTo>
                      <a:pt x="20" y="18"/>
                    </a:lnTo>
                    <a:lnTo>
                      <a:pt x="30" y="18"/>
                    </a:lnTo>
                    <a:lnTo>
                      <a:pt x="30" y="18"/>
                    </a:lnTo>
                    <a:lnTo>
                      <a:pt x="24" y="10"/>
                    </a:lnTo>
                    <a:lnTo>
                      <a:pt x="18" y="4"/>
                    </a:lnTo>
                    <a:lnTo>
                      <a:pt x="8" y="2"/>
                    </a:lnTo>
                    <a:lnTo>
                      <a:pt x="0" y="0"/>
                    </a:lnTo>
                    <a:lnTo>
                      <a:pt x="0" y="0"/>
                    </a:lnTo>
                    <a:lnTo>
                      <a:pt x="14" y="14"/>
                    </a:lnTo>
                    <a:lnTo>
                      <a:pt x="14" y="14"/>
                    </a:lnTo>
                    <a:lnTo>
                      <a:pt x="20" y="18"/>
                    </a:lnTo>
                    <a:lnTo>
                      <a:pt x="2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8" name="Freeform 224"/>
              <p:cNvSpPr/>
              <p:nvPr/>
            </p:nvSpPr>
            <p:spPr bwMode="auto">
              <a:xfrm>
                <a:off x="2137" y="581"/>
                <a:ext cx="24" cy="10"/>
              </a:xfrm>
              <a:custGeom>
                <a:avLst/>
                <a:gdLst/>
                <a:ahLst/>
                <a:cxnLst>
                  <a:cxn ang="0">
                    <a:pos x="8" y="6"/>
                  </a:cxn>
                  <a:cxn ang="0">
                    <a:pos x="8" y="6"/>
                  </a:cxn>
                  <a:cxn ang="0">
                    <a:pos x="14" y="10"/>
                  </a:cxn>
                  <a:cxn ang="0">
                    <a:pos x="14" y="10"/>
                  </a:cxn>
                  <a:cxn ang="0">
                    <a:pos x="14" y="8"/>
                  </a:cxn>
                  <a:cxn ang="0">
                    <a:pos x="14" y="8"/>
                  </a:cxn>
                  <a:cxn ang="0">
                    <a:pos x="24" y="0"/>
                  </a:cxn>
                  <a:cxn ang="0">
                    <a:pos x="24" y="0"/>
                  </a:cxn>
                  <a:cxn ang="0">
                    <a:pos x="0" y="0"/>
                  </a:cxn>
                  <a:cxn ang="0">
                    <a:pos x="0" y="0"/>
                  </a:cxn>
                  <a:cxn ang="0">
                    <a:pos x="4" y="2"/>
                  </a:cxn>
                  <a:cxn ang="0">
                    <a:pos x="8" y="6"/>
                  </a:cxn>
                  <a:cxn ang="0">
                    <a:pos x="8" y="6"/>
                  </a:cxn>
                </a:cxnLst>
                <a:rect l="0" t="0" r="r" b="b"/>
                <a:pathLst>
                  <a:path w="24" h="10">
                    <a:moveTo>
                      <a:pt x="8" y="6"/>
                    </a:moveTo>
                    <a:lnTo>
                      <a:pt x="8" y="6"/>
                    </a:lnTo>
                    <a:lnTo>
                      <a:pt x="14" y="10"/>
                    </a:lnTo>
                    <a:lnTo>
                      <a:pt x="14" y="10"/>
                    </a:lnTo>
                    <a:lnTo>
                      <a:pt x="14" y="8"/>
                    </a:lnTo>
                    <a:lnTo>
                      <a:pt x="14" y="8"/>
                    </a:lnTo>
                    <a:lnTo>
                      <a:pt x="24" y="0"/>
                    </a:lnTo>
                    <a:lnTo>
                      <a:pt x="24" y="0"/>
                    </a:lnTo>
                    <a:lnTo>
                      <a:pt x="0" y="0"/>
                    </a:lnTo>
                    <a:lnTo>
                      <a:pt x="0" y="0"/>
                    </a:lnTo>
                    <a:lnTo>
                      <a:pt x="4" y="2"/>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9" name="Freeform 225"/>
              <p:cNvSpPr/>
              <p:nvPr/>
            </p:nvSpPr>
            <p:spPr bwMode="auto">
              <a:xfrm>
                <a:off x="2153" y="581"/>
                <a:ext cx="26" cy="16"/>
              </a:xfrm>
              <a:custGeom>
                <a:avLst/>
                <a:gdLst/>
                <a:ahLst/>
                <a:cxnLst>
                  <a:cxn ang="0">
                    <a:pos x="10" y="16"/>
                  </a:cxn>
                  <a:cxn ang="0">
                    <a:pos x="10" y="16"/>
                  </a:cxn>
                  <a:cxn ang="0">
                    <a:pos x="14" y="10"/>
                  </a:cxn>
                  <a:cxn ang="0">
                    <a:pos x="14" y="10"/>
                  </a:cxn>
                  <a:cxn ang="0">
                    <a:pos x="22" y="4"/>
                  </a:cxn>
                  <a:cxn ang="0">
                    <a:pos x="22" y="4"/>
                  </a:cxn>
                  <a:cxn ang="0">
                    <a:pos x="26" y="0"/>
                  </a:cxn>
                  <a:cxn ang="0">
                    <a:pos x="26" y="0"/>
                  </a:cxn>
                  <a:cxn ang="0">
                    <a:pos x="18" y="0"/>
                  </a:cxn>
                  <a:cxn ang="0">
                    <a:pos x="18" y="0"/>
                  </a:cxn>
                  <a:cxn ang="0">
                    <a:pos x="14" y="0"/>
                  </a:cxn>
                  <a:cxn ang="0">
                    <a:pos x="12" y="0"/>
                  </a:cxn>
                  <a:cxn ang="0">
                    <a:pos x="12" y="0"/>
                  </a:cxn>
                  <a:cxn ang="0">
                    <a:pos x="0" y="10"/>
                  </a:cxn>
                  <a:cxn ang="0">
                    <a:pos x="0" y="10"/>
                  </a:cxn>
                  <a:cxn ang="0">
                    <a:pos x="4" y="14"/>
                  </a:cxn>
                  <a:cxn ang="0">
                    <a:pos x="10" y="16"/>
                  </a:cxn>
                  <a:cxn ang="0">
                    <a:pos x="10" y="16"/>
                  </a:cxn>
                </a:cxnLst>
                <a:rect l="0" t="0" r="r" b="b"/>
                <a:pathLst>
                  <a:path w="26" h="16">
                    <a:moveTo>
                      <a:pt x="10" y="16"/>
                    </a:moveTo>
                    <a:lnTo>
                      <a:pt x="10" y="16"/>
                    </a:lnTo>
                    <a:lnTo>
                      <a:pt x="14" y="10"/>
                    </a:lnTo>
                    <a:lnTo>
                      <a:pt x="14" y="10"/>
                    </a:lnTo>
                    <a:lnTo>
                      <a:pt x="22" y="4"/>
                    </a:lnTo>
                    <a:lnTo>
                      <a:pt x="22" y="4"/>
                    </a:lnTo>
                    <a:lnTo>
                      <a:pt x="26" y="0"/>
                    </a:lnTo>
                    <a:lnTo>
                      <a:pt x="26" y="0"/>
                    </a:lnTo>
                    <a:lnTo>
                      <a:pt x="18" y="0"/>
                    </a:lnTo>
                    <a:lnTo>
                      <a:pt x="18" y="0"/>
                    </a:lnTo>
                    <a:lnTo>
                      <a:pt x="14" y="0"/>
                    </a:lnTo>
                    <a:lnTo>
                      <a:pt x="12" y="0"/>
                    </a:lnTo>
                    <a:lnTo>
                      <a:pt x="12" y="0"/>
                    </a:lnTo>
                    <a:lnTo>
                      <a:pt x="0" y="10"/>
                    </a:lnTo>
                    <a:lnTo>
                      <a:pt x="0" y="10"/>
                    </a:lnTo>
                    <a:lnTo>
                      <a:pt x="4" y="14"/>
                    </a:lnTo>
                    <a:lnTo>
                      <a:pt x="10" y="16"/>
                    </a:lnTo>
                    <a:lnTo>
                      <a:pt x="1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0" name="Freeform 226"/>
              <p:cNvSpPr/>
              <p:nvPr/>
            </p:nvSpPr>
            <p:spPr bwMode="auto">
              <a:xfrm>
                <a:off x="2165" y="581"/>
                <a:ext cx="30" cy="18"/>
              </a:xfrm>
              <a:custGeom>
                <a:avLst/>
                <a:gdLst/>
                <a:ahLst/>
                <a:cxnLst>
                  <a:cxn ang="0">
                    <a:pos x="18" y="12"/>
                  </a:cxn>
                  <a:cxn ang="0">
                    <a:pos x="18" y="12"/>
                  </a:cxn>
                  <a:cxn ang="0">
                    <a:pos x="30" y="0"/>
                  </a:cxn>
                  <a:cxn ang="0">
                    <a:pos x="30" y="0"/>
                  </a:cxn>
                  <a:cxn ang="0">
                    <a:pos x="20" y="0"/>
                  </a:cxn>
                  <a:cxn ang="0">
                    <a:pos x="20" y="0"/>
                  </a:cxn>
                  <a:cxn ang="0">
                    <a:pos x="16" y="0"/>
                  </a:cxn>
                  <a:cxn ang="0">
                    <a:pos x="14" y="2"/>
                  </a:cxn>
                  <a:cxn ang="0">
                    <a:pos x="14" y="2"/>
                  </a:cxn>
                  <a:cxn ang="0">
                    <a:pos x="0" y="16"/>
                  </a:cxn>
                  <a:cxn ang="0">
                    <a:pos x="0" y="16"/>
                  </a:cxn>
                  <a:cxn ang="0">
                    <a:pos x="6" y="18"/>
                  </a:cxn>
                  <a:cxn ang="0">
                    <a:pos x="8" y="18"/>
                  </a:cxn>
                  <a:cxn ang="0">
                    <a:pos x="10" y="18"/>
                  </a:cxn>
                  <a:cxn ang="0">
                    <a:pos x="10" y="18"/>
                  </a:cxn>
                  <a:cxn ang="0">
                    <a:pos x="18" y="12"/>
                  </a:cxn>
                  <a:cxn ang="0">
                    <a:pos x="18" y="12"/>
                  </a:cxn>
                </a:cxnLst>
                <a:rect l="0" t="0" r="r" b="b"/>
                <a:pathLst>
                  <a:path w="30" h="18">
                    <a:moveTo>
                      <a:pt x="18" y="12"/>
                    </a:moveTo>
                    <a:lnTo>
                      <a:pt x="18" y="12"/>
                    </a:lnTo>
                    <a:lnTo>
                      <a:pt x="30" y="0"/>
                    </a:lnTo>
                    <a:lnTo>
                      <a:pt x="30" y="0"/>
                    </a:lnTo>
                    <a:lnTo>
                      <a:pt x="20" y="0"/>
                    </a:lnTo>
                    <a:lnTo>
                      <a:pt x="20" y="0"/>
                    </a:lnTo>
                    <a:lnTo>
                      <a:pt x="16" y="0"/>
                    </a:lnTo>
                    <a:lnTo>
                      <a:pt x="14" y="2"/>
                    </a:lnTo>
                    <a:lnTo>
                      <a:pt x="14" y="2"/>
                    </a:lnTo>
                    <a:lnTo>
                      <a:pt x="0" y="16"/>
                    </a:lnTo>
                    <a:lnTo>
                      <a:pt x="0" y="16"/>
                    </a:lnTo>
                    <a:lnTo>
                      <a:pt x="6" y="18"/>
                    </a:lnTo>
                    <a:lnTo>
                      <a:pt x="8" y="18"/>
                    </a:lnTo>
                    <a:lnTo>
                      <a:pt x="10" y="18"/>
                    </a:lnTo>
                    <a:lnTo>
                      <a:pt x="10" y="18"/>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1" name="Freeform 227"/>
              <p:cNvSpPr/>
              <p:nvPr/>
            </p:nvSpPr>
            <p:spPr bwMode="auto">
              <a:xfrm>
                <a:off x="2179" y="581"/>
                <a:ext cx="30" cy="20"/>
              </a:xfrm>
              <a:custGeom>
                <a:avLst/>
                <a:gdLst/>
                <a:ahLst/>
                <a:cxnLst>
                  <a:cxn ang="0">
                    <a:pos x="20" y="0"/>
                  </a:cxn>
                  <a:cxn ang="0">
                    <a:pos x="20" y="0"/>
                  </a:cxn>
                  <a:cxn ang="0">
                    <a:pos x="14" y="4"/>
                  </a:cxn>
                  <a:cxn ang="0">
                    <a:pos x="14" y="4"/>
                  </a:cxn>
                  <a:cxn ang="0">
                    <a:pos x="0" y="20"/>
                  </a:cxn>
                  <a:cxn ang="0">
                    <a:pos x="0" y="20"/>
                  </a:cxn>
                  <a:cxn ang="0">
                    <a:pos x="10" y="18"/>
                  </a:cxn>
                  <a:cxn ang="0">
                    <a:pos x="18" y="14"/>
                  </a:cxn>
                  <a:cxn ang="0">
                    <a:pos x="24" y="8"/>
                  </a:cxn>
                  <a:cxn ang="0">
                    <a:pos x="30" y="0"/>
                  </a:cxn>
                  <a:cxn ang="0">
                    <a:pos x="30" y="0"/>
                  </a:cxn>
                  <a:cxn ang="0">
                    <a:pos x="20" y="0"/>
                  </a:cxn>
                  <a:cxn ang="0">
                    <a:pos x="20" y="0"/>
                  </a:cxn>
                </a:cxnLst>
                <a:rect l="0" t="0" r="r" b="b"/>
                <a:pathLst>
                  <a:path w="30" h="20">
                    <a:moveTo>
                      <a:pt x="20" y="0"/>
                    </a:moveTo>
                    <a:lnTo>
                      <a:pt x="20" y="0"/>
                    </a:lnTo>
                    <a:lnTo>
                      <a:pt x="14" y="4"/>
                    </a:lnTo>
                    <a:lnTo>
                      <a:pt x="14" y="4"/>
                    </a:lnTo>
                    <a:lnTo>
                      <a:pt x="0" y="20"/>
                    </a:lnTo>
                    <a:lnTo>
                      <a:pt x="0" y="20"/>
                    </a:lnTo>
                    <a:lnTo>
                      <a:pt x="10" y="18"/>
                    </a:lnTo>
                    <a:lnTo>
                      <a:pt x="18" y="14"/>
                    </a:lnTo>
                    <a:lnTo>
                      <a:pt x="24" y="8"/>
                    </a:lnTo>
                    <a:lnTo>
                      <a:pt x="30" y="0"/>
                    </a:lnTo>
                    <a:lnTo>
                      <a:pt x="30" y="0"/>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2" name="Freeform 228"/>
              <p:cNvSpPr/>
              <p:nvPr/>
            </p:nvSpPr>
            <p:spPr bwMode="auto">
              <a:xfrm>
                <a:off x="2237" y="681"/>
                <a:ext cx="28" cy="16"/>
              </a:xfrm>
              <a:custGeom>
                <a:avLst/>
                <a:gdLst/>
                <a:ahLst/>
                <a:cxnLst>
                  <a:cxn ang="0">
                    <a:pos x="12" y="0"/>
                  </a:cxn>
                  <a:cxn ang="0">
                    <a:pos x="12" y="0"/>
                  </a:cxn>
                  <a:cxn ang="0">
                    <a:pos x="8" y="6"/>
                  </a:cxn>
                  <a:cxn ang="0">
                    <a:pos x="8" y="6"/>
                  </a:cxn>
                  <a:cxn ang="0">
                    <a:pos x="4" y="12"/>
                  </a:cxn>
                  <a:cxn ang="0">
                    <a:pos x="0" y="16"/>
                  </a:cxn>
                  <a:cxn ang="0">
                    <a:pos x="0" y="16"/>
                  </a:cxn>
                  <a:cxn ang="0">
                    <a:pos x="28" y="10"/>
                  </a:cxn>
                  <a:cxn ang="0">
                    <a:pos x="28" y="10"/>
                  </a:cxn>
                  <a:cxn ang="0">
                    <a:pos x="14" y="2"/>
                  </a:cxn>
                  <a:cxn ang="0">
                    <a:pos x="14" y="2"/>
                  </a:cxn>
                  <a:cxn ang="0">
                    <a:pos x="12" y="0"/>
                  </a:cxn>
                  <a:cxn ang="0">
                    <a:pos x="12" y="0"/>
                  </a:cxn>
                </a:cxnLst>
                <a:rect l="0" t="0" r="r" b="b"/>
                <a:pathLst>
                  <a:path w="28" h="16">
                    <a:moveTo>
                      <a:pt x="12" y="0"/>
                    </a:moveTo>
                    <a:lnTo>
                      <a:pt x="12" y="0"/>
                    </a:lnTo>
                    <a:lnTo>
                      <a:pt x="8" y="6"/>
                    </a:lnTo>
                    <a:lnTo>
                      <a:pt x="8" y="6"/>
                    </a:lnTo>
                    <a:lnTo>
                      <a:pt x="4" y="12"/>
                    </a:lnTo>
                    <a:lnTo>
                      <a:pt x="0" y="16"/>
                    </a:lnTo>
                    <a:lnTo>
                      <a:pt x="0" y="16"/>
                    </a:lnTo>
                    <a:lnTo>
                      <a:pt x="28" y="10"/>
                    </a:lnTo>
                    <a:lnTo>
                      <a:pt x="28" y="10"/>
                    </a:lnTo>
                    <a:lnTo>
                      <a:pt x="14" y="2"/>
                    </a:lnTo>
                    <a:lnTo>
                      <a:pt x="14"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3" name="Freeform 229"/>
              <p:cNvSpPr/>
              <p:nvPr/>
            </p:nvSpPr>
            <p:spPr bwMode="auto">
              <a:xfrm>
                <a:off x="2253" y="673"/>
                <a:ext cx="30" cy="16"/>
              </a:xfrm>
              <a:custGeom>
                <a:avLst/>
                <a:gdLst/>
                <a:ahLst/>
                <a:cxnLst>
                  <a:cxn ang="0">
                    <a:pos x="0" y="6"/>
                  </a:cxn>
                  <a:cxn ang="0">
                    <a:pos x="0" y="6"/>
                  </a:cxn>
                  <a:cxn ang="0">
                    <a:pos x="16" y="16"/>
                  </a:cxn>
                  <a:cxn ang="0">
                    <a:pos x="16" y="16"/>
                  </a:cxn>
                  <a:cxn ang="0">
                    <a:pos x="18" y="16"/>
                  </a:cxn>
                  <a:cxn ang="0">
                    <a:pos x="22" y="14"/>
                  </a:cxn>
                  <a:cxn ang="0">
                    <a:pos x="22" y="14"/>
                  </a:cxn>
                  <a:cxn ang="0">
                    <a:pos x="30" y="12"/>
                  </a:cxn>
                  <a:cxn ang="0">
                    <a:pos x="30" y="12"/>
                  </a:cxn>
                  <a:cxn ang="0">
                    <a:pos x="26" y="10"/>
                  </a:cxn>
                  <a:cxn ang="0">
                    <a:pos x="26" y="10"/>
                  </a:cxn>
                  <a:cxn ang="0">
                    <a:pos x="16" y="4"/>
                  </a:cxn>
                  <a:cxn ang="0">
                    <a:pos x="16" y="4"/>
                  </a:cxn>
                  <a:cxn ang="0">
                    <a:pos x="8" y="0"/>
                  </a:cxn>
                  <a:cxn ang="0">
                    <a:pos x="8" y="0"/>
                  </a:cxn>
                  <a:cxn ang="0">
                    <a:pos x="4" y="2"/>
                  </a:cxn>
                  <a:cxn ang="0">
                    <a:pos x="0" y="6"/>
                  </a:cxn>
                  <a:cxn ang="0">
                    <a:pos x="0" y="6"/>
                  </a:cxn>
                </a:cxnLst>
                <a:rect l="0" t="0" r="r" b="b"/>
                <a:pathLst>
                  <a:path w="30" h="16">
                    <a:moveTo>
                      <a:pt x="0" y="6"/>
                    </a:moveTo>
                    <a:lnTo>
                      <a:pt x="0" y="6"/>
                    </a:lnTo>
                    <a:lnTo>
                      <a:pt x="16" y="16"/>
                    </a:lnTo>
                    <a:lnTo>
                      <a:pt x="16" y="16"/>
                    </a:lnTo>
                    <a:lnTo>
                      <a:pt x="18" y="16"/>
                    </a:lnTo>
                    <a:lnTo>
                      <a:pt x="22" y="14"/>
                    </a:lnTo>
                    <a:lnTo>
                      <a:pt x="22" y="14"/>
                    </a:lnTo>
                    <a:lnTo>
                      <a:pt x="30" y="12"/>
                    </a:lnTo>
                    <a:lnTo>
                      <a:pt x="30" y="12"/>
                    </a:lnTo>
                    <a:lnTo>
                      <a:pt x="26" y="10"/>
                    </a:lnTo>
                    <a:lnTo>
                      <a:pt x="26" y="10"/>
                    </a:lnTo>
                    <a:lnTo>
                      <a:pt x="16" y="4"/>
                    </a:lnTo>
                    <a:lnTo>
                      <a:pt x="16" y="4"/>
                    </a:lnTo>
                    <a:lnTo>
                      <a:pt x="8" y="0"/>
                    </a:lnTo>
                    <a:lnTo>
                      <a:pt x="8" y="0"/>
                    </a:lnTo>
                    <a:lnTo>
                      <a:pt x="4"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4" name="Freeform 230"/>
              <p:cNvSpPr/>
              <p:nvPr/>
            </p:nvSpPr>
            <p:spPr bwMode="auto">
              <a:xfrm>
                <a:off x="2265" y="665"/>
                <a:ext cx="38" cy="20"/>
              </a:xfrm>
              <a:custGeom>
                <a:avLst/>
                <a:gdLst/>
                <a:ahLst/>
                <a:cxnLst>
                  <a:cxn ang="0">
                    <a:pos x="0" y="4"/>
                  </a:cxn>
                  <a:cxn ang="0">
                    <a:pos x="0" y="4"/>
                  </a:cxn>
                  <a:cxn ang="0">
                    <a:pos x="20" y="18"/>
                  </a:cxn>
                  <a:cxn ang="0">
                    <a:pos x="20" y="18"/>
                  </a:cxn>
                  <a:cxn ang="0">
                    <a:pos x="22" y="20"/>
                  </a:cxn>
                  <a:cxn ang="0">
                    <a:pos x="26" y="20"/>
                  </a:cxn>
                  <a:cxn ang="0">
                    <a:pos x="26" y="20"/>
                  </a:cxn>
                  <a:cxn ang="0">
                    <a:pos x="38" y="16"/>
                  </a:cxn>
                  <a:cxn ang="0">
                    <a:pos x="38" y="16"/>
                  </a:cxn>
                  <a:cxn ang="0">
                    <a:pos x="20" y="6"/>
                  </a:cxn>
                  <a:cxn ang="0">
                    <a:pos x="20" y="6"/>
                  </a:cxn>
                  <a:cxn ang="0">
                    <a:pos x="12" y="0"/>
                  </a:cxn>
                  <a:cxn ang="0">
                    <a:pos x="12" y="0"/>
                  </a:cxn>
                  <a:cxn ang="0">
                    <a:pos x="8" y="0"/>
                  </a:cxn>
                  <a:cxn ang="0">
                    <a:pos x="6" y="2"/>
                  </a:cxn>
                  <a:cxn ang="0">
                    <a:pos x="0" y="4"/>
                  </a:cxn>
                  <a:cxn ang="0">
                    <a:pos x="0" y="4"/>
                  </a:cxn>
                </a:cxnLst>
                <a:rect l="0" t="0" r="r" b="b"/>
                <a:pathLst>
                  <a:path w="38" h="20">
                    <a:moveTo>
                      <a:pt x="0" y="4"/>
                    </a:moveTo>
                    <a:lnTo>
                      <a:pt x="0" y="4"/>
                    </a:lnTo>
                    <a:lnTo>
                      <a:pt x="20" y="18"/>
                    </a:lnTo>
                    <a:lnTo>
                      <a:pt x="20" y="18"/>
                    </a:lnTo>
                    <a:lnTo>
                      <a:pt x="22" y="20"/>
                    </a:lnTo>
                    <a:lnTo>
                      <a:pt x="26" y="20"/>
                    </a:lnTo>
                    <a:lnTo>
                      <a:pt x="26" y="20"/>
                    </a:lnTo>
                    <a:lnTo>
                      <a:pt x="38" y="16"/>
                    </a:lnTo>
                    <a:lnTo>
                      <a:pt x="38" y="16"/>
                    </a:lnTo>
                    <a:lnTo>
                      <a:pt x="20" y="6"/>
                    </a:lnTo>
                    <a:lnTo>
                      <a:pt x="20" y="6"/>
                    </a:lnTo>
                    <a:lnTo>
                      <a:pt x="12" y="0"/>
                    </a:lnTo>
                    <a:lnTo>
                      <a:pt x="12" y="0"/>
                    </a:lnTo>
                    <a:lnTo>
                      <a:pt x="8" y="0"/>
                    </a:lnTo>
                    <a:lnTo>
                      <a:pt x="6"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5" name="Freeform 231"/>
              <p:cNvSpPr/>
              <p:nvPr/>
            </p:nvSpPr>
            <p:spPr bwMode="auto">
              <a:xfrm>
                <a:off x="2279" y="663"/>
                <a:ext cx="38" cy="18"/>
              </a:xfrm>
              <a:custGeom>
                <a:avLst/>
                <a:gdLst/>
                <a:ahLst/>
                <a:cxnLst>
                  <a:cxn ang="0">
                    <a:pos x="0" y="0"/>
                  </a:cxn>
                  <a:cxn ang="0">
                    <a:pos x="0" y="0"/>
                  </a:cxn>
                  <a:cxn ang="0">
                    <a:pos x="22" y="14"/>
                  </a:cxn>
                  <a:cxn ang="0">
                    <a:pos x="22" y="14"/>
                  </a:cxn>
                  <a:cxn ang="0">
                    <a:pos x="24" y="16"/>
                  </a:cxn>
                  <a:cxn ang="0">
                    <a:pos x="28" y="18"/>
                  </a:cxn>
                  <a:cxn ang="0">
                    <a:pos x="28" y="18"/>
                  </a:cxn>
                  <a:cxn ang="0">
                    <a:pos x="38" y="14"/>
                  </a:cxn>
                  <a:cxn ang="0">
                    <a:pos x="38" y="14"/>
                  </a:cxn>
                  <a:cxn ang="0">
                    <a:pos x="32" y="6"/>
                  </a:cxn>
                  <a:cxn ang="0">
                    <a:pos x="22" y="2"/>
                  </a:cxn>
                  <a:cxn ang="0">
                    <a:pos x="12" y="0"/>
                  </a:cxn>
                  <a:cxn ang="0">
                    <a:pos x="0" y="0"/>
                  </a:cxn>
                  <a:cxn ang="0">
                    <a:pos x="0" y="0"/>
                  </a:cxn>
                </a:cxnLst>
                <a:rect l="0" t="0" r="r" b="b"/>
                <a:pathLst>
                  <a:path w="38" h="18">
                    <a:moveTo>
                      <a:pt x="0" y="0"/>
                    </a:moveTo>
                    <a:lnTo>
                      <a:pt x="0" y="0"/>
                    </a:lnTo>
                    <a:lnTo>
                      <a:pt x="22" y="14"/>
                    </a:lnTo>
                    <a:lnTo>
                      <a:pt x="22" y="14"/>
                    </a:lnTo>
                    <a:lnTo>
                      <a:pt x="24" y="16"/>
                    </a:lnTo>
                    <a:lnTo>
                      <a:pt x="28" y="18"/>
                    </a:lnTo>
                    <a:lnTo>
                      <a:pt x="28" y="18"/>
                    </a:lnTo>
                    <a:lnTo>
                      <a:pt x="38" y="14"/>
                    </a:lnTo>
                    <a:lnTo>
                      <a:pt x="38" y="14"/>
                    </a:lnTo>
                    <a:lnTo>
                      <a:pt x="32" y="6"/>
                    </a:lnTo>
                    <a:lnTo>
                      <a:pt x="22" y="2"/>
                    </a:lnTo>
                    <a:lnTo>
                      <a:pt x="12" y="0"/>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6" name="Freeform 232"/>
              <p:cNvSpPr/>
              <p:nvPr/>
            </p:nvSpPr>
            <p:spPr bwMode="auto">
              <a:xfrm>
                <a:off x="2237" y="695"/>
                <a:ext cx="28" cy="14"/>
              </a:xfrm>
              <a:custGeom>
                <a:avLst/>
                <a:gdLst/>
                <a:ahLst/>
                <a:cxnLst>
                  <a:cxn ang="0">
                    <a:pos x="20" y="12"/>
                  </a:cxn>
                  <a:cxn ang="0">
                    <a:pos x="20" y="12"/>
                  </a:cxn>
                  <a:cxn ang="0">
                    <a:pos x="28" y="0"/>
                  </a:cxn>
                  <a:cxn ang="0">
                    <a:pos x="28" y="0"/>
                  </a:cxn>
                  <a:cxn ang="0">
                    <a:pos x="0" y="6"/>
                  </a:cxn>
                  <a:cxn ang="0">
                    <a:pos x="0" y="6"/>
                  </a:cxn>
                  <a:cxn ang="0">
                    <a:pos x="6" y="8"/>
                  </a:cxn>
                  <a:cxn ang="0">
                    <a:pos x="12" y="10"/>
                  </a:cxn>
                  <a:cxn ang="0">
                    <a:pos x="12" y="10"/>
                  </a:cxn>
                  <a:cxn ang="0">
                    <a:pos x="18" y="14"/>
                  </a:cxn>
                  <a:cxn ang="0">
                    <a:pos x="18" y="14"/>
                  </a:cxn>
                  <a:cxn ang="0">
                    <a:pos x="20" y="12"/>
                  </a:cxn>
                  <a:cxn ang="0">
                    <a:pos x="20" y="12"/>
                  </a:cxn>
                </a:cxnLst>
                <a:rect l="0" t="0" r="r" b="b"/>
                <a:pathLst>
                  <a:path w="28" h="14">
                    <a:moveTo>
                      <a:pt x="20" y="12"/>
                    </a:moveTo>
                    <a:lnTo>
                      <a:pt x="20" y="12"/>
                    </a:lnTo>
                    <a:lnTo>
                      <a:pt x="28" y="0"/>
                    </a:lnTo>
                    <a:lnTo>
                      <a:pt x="28" y="0"/>
                    </a:lnTo>
                    <a:lnTo>
                      <a:pt x="0" y="6"/>
                    </a:lnTo>
                    <a:lnTo>
                      <a:pt x="0" y="6"/>
                    </a:lnTo>
                    <a:lnTo>
                      <a:pt x="6" y="8"/>
                    </a:lnTo>
                    <a:lnTo>
                      <a:pt x="12" y="10"/>
                    </a:lnTo>
                    <a:lnTo>
                      <a:pt x="12" y="10"/>
                    </a:lnTo>
                    <a:lnTo>
                      <a:pt x="18" y="14"/>
                    </a:lnTo>
                    <a:lnTo>
                      <a:pt x="18" y="14"/>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7" name="Freeform 233"/>
              <p:cNvSpPr/>
              <p:nvPr/>
            </p:nvSpPr>
            <p:spPr bwMode="auto">
              <a:xfrm>
                <a:off x="2259" y="691"/>
                <a:ext cx="26" cy="22"/>
              </a:xfrm>
              <a:custGeom>
                <a:avLst/>
                <a:gdLst/>
                <a:ahLst/>
                <a:cxnLst>
                  <a:cxn ang="0">
                    <a:pos x="10" y="22"/>
                  </a:cxn>
                  <a:cxn ang="0">
                    <a:pos x="10" y="22"/>
                  </a:cxn>
                  <a:cxn ang="0">
                    <a:pos x="16" y="14"/>
                  </a:cxn>
                  <a:cxn ang="0">
                    <a:pos x="16" y="14"/>
                  </a:cxn>
                  <a:cxn ang="0">
                    <a:pos x="22" y="4"/>
                  </a:cxn>
                  <a:cxn ang="0">
                    <a:pos x="22" y="4"/>
                  </a:cxn>
                  <a:cxn ang="0">
                    <a:pos x="26" y="0"/>
                  </a:cxn>
                  <a:cxn ang="0">
                    <a:pos x="26" y="0"/>
                  </a:cxn>
                  <a:cxn ang="0">
                    <a:pos x="18" y="2"/>
                  </a:cxn>
                  <a:cxn ang="0">
                    <a:pos x="18" y="2"/>
                  </a:cxn>
                  <a:cxn ang="0">
                    <a:pos x="14" y="2"/>
                  </a:cxn>
                  <a:cxn ang="0">
                    <a:pos x="10" y="4"/>
                  </a:cxn>
                  <a:cxn ang="0">
                    <a:pos x="10" y="4"/>
                  </a:cxn>
                  <a:cxn ang="0">
                    <a:pos x="0" y="18"/>
                  </a:cxn>
                  <a:cxn ang="0">
                    <a:pos x="0" y="18"/>
                  </a:cxn>
                  <a:cxn ang="0">
                    <a:pos x="6" y="20"/>
                  </a:cxn>
                  <a:cxn ang="0">
                    <a:pos x="10" y="22"/>
                  </a:cxn>
                  <a:cxn ang="0">
                    <a:pos x="10" y="22"/>
                  </a:cxn>
                </a:cxnLst>
                <a:rect l="0" t="0" r="r" b="b"/>
                <a:pathLst>
                  <a:path w="26" h="22">
                    <a:moveTo>
                      <a:pt x="10" y="22"/>
                    </a:moveTo>
                    <a:lnTo>
                      <a:pt x="10" y="22"/>
                    </a:lnTo>
                    <a:lnTo>
                      <a:pt x="16" y="14"/>
                    </a:lnTo>
                    <a:lnTo>
                      <a:pt x="16" y="14"/>
                    </a:lnTo>
                    <a:lnTo>
                      <a:pt x="22" y="4"/>
                    </a:lnTo>
                    <a:lnTo>
                      <a:pt x="22" y="4"/>
                    </a:lnTo>
                    <a:lnTo>
                      <a:pt x="26" y="0"/>
                    </a:lnTo>
                    <a:lnTo>
                      <a:pt x="26" y="0"/>
                    </a:lnTo>
                    <a:lnTo>
                      <a:pt x="18" y="2"/>
                    </a:lnTo>
                    <a:lnTo>
                      <a:pt x="18" y="2"/>
                    </a:lnTo>
                    <a:lnTo>
                      <a:pt x="14" y="2"/>
                    </a:lnTo>
                    <a:lnTo>
                      <a:pt x="10" y="4"/>
                    </a:lnTo>
                    <a:lnTo>
                      <a:pt x="10" y="4"/>
                    </a:lnTo>
                    <a:lnTo>
                      <a:pt x="0" y="18"/>
                    </a:lnTo>
                    <a:lnTo>
                      <a:pt x="0" y="18"/>
                    </a:lnTo>
                    <a:lnTo>
                      <a:pt x="6" y="20"/>
                    </a:lnTo>
                    <a:lnTo>
                      <a:pt x="10" y="22"/>
                    </a:lnTo>
                    <a:lnTo>
                      <a:pt x="1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8" name="Freeform 234"/>
              <p:cNvSpPr/>
              <p:nvPr/>
            </p:nvSpPr>
            <p:spPr bwMode="auto">
              <a:xfrm>
                <a:off x="2273" y="687"/>
                <a:ext cx="30" cy="28"/>
              </a:xfrm>
              <a:custGeom>
                <a:avLst/>
                <a:gdLst/>
                <a:ahLst/>
                <a:cxnLst>
                  <a:cxn ang="0">
                    <a:pos x="12" y="26"/>
                  </a:cxn>
                  <a:cxn ang="0">
                    <a:pos x="12" y="26"/>
                  </a:cxn>
                  <a:cxn ang="0">
                    <a:pos x="18" y="18"/>
                  </a:cxn>
                  <a:cxn ang="0">
                    <a:pos x="18" y="18"/>
                  </a:cxn>
                  <a:cxn ang="0">
                    <a:pos x="30" y="0"/>
                  </a:cxn>
                  <a:cxn ang="0">
                    <a:pos x="30" y="0"/>
                  </a:cxn>
                  <a:cxn ang="0">
                    <a:pos x="18" y="2"/>
                  </a:cxn>
                  <a:cxn ang="0">
                    <a:pos x="18" y="2"/>
                  </a:cxn>
                  <a:cxn ang="0">
                    <a:pos x="16" y="4"/>
                  </a:cxn>
                  <a:cxn ang="0">
                    <a:pos x="14" y="8"/>
                  </a:cxn>
                  <a:cxn ang="0">
                    <a:pos x="14" y="8"/>
                  </a:cxn>
                  <a:cxn ang="0">
                    <a:pos x="0" y="26"/>
                  </a:cxn>
                  <a:cxn ang="0">
                    <a:pos x="0" y="26"/>
                  </a:cxn>
                  <a:cxn ang="0">
                    <a:pos x="8" y="28"/>
                  </a:cxn>
                  <a:cxn ang="0">
                    <a:pos x="10" y="28"/>
                  </a:cxn>
                  <a:cxn ang="0">
                    <a:pos x="12" y="26"/>
                  </a:cxn>
                  <a:cxn ang="0">
                    <a:pos x="12" y="26"/>
                  </a:cxn>
                </a:cxnLst>
                <a:rect l="0" t="0" r="r" b="b"/>
                <a:pathLst>
                  <a:path w="30" h="28">
                    <a:moveTo>
                      <a:pt x="12" y="26"/>
                    </a:moveTo>
                    <a:lnTo>
                      <a:pt x="12" y="26"/>
                    </a:lnTo>
                    <a:lnTo>
                      <a:pt x="18" y="18"/>
                    </a:lnTo>
                    <a:lnTo>
                      <a:pt x="18" y="18"/>
                    </a:lnTo>
                    <a:lnTo>
                      <a:pt x="30" y="0"/>
                    </a:lnTo>
                    <a:lnTo>
                      <a:pt x="30" y="0"/>
                    </a:lnTo>
                    <a:lnTo>
                      <a:pt x="18" y="2"/>
                    </a:lnTo>
                    <a:lnTo>
                      <a:pt x="18" y="2"/>
                    </a:lnTo>
                    <a:lnTo>
                      <a:pt x="16" y="4"/>
                    </a:lnTo>
                    <a:lnTo>
                      <a:pt x="14" y="8"/>
                    </a:lnTo>
                    <a:lnTo>
                      <a:pt x="14" y="8"/>
                    </a:lnTo>
                    <a:lnTo>
                      <a:pt x="0" y="26"/>
                    </a:lnTo>
                    <a:lnTo>
                      <a:pt x="0" y="26"/>
                    </a:lnTo>
                    <a:lnTo>
                      <a:pt x="8" y="28"/>
                    </a:lnTo>
                    <a:lnTo>
                      <a:pt x="10" y="28"/>
                    </a:lnTo>
                    <a:lnTo>
                      <a:pt x="12" y="26"/>
                    </a:lnTo>
                    <a:lnTo>
                      <a:pt x="1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9" name="Freeform 235"/>
              <p:cNvSpPr/>
              <p:nvPr/>
            </p:nvSpPr>
            <p:spPr bwMode="auto">
              <a:xfrm>
                <a:off x="2289" y="685"/>
                <a:ext cx="30" cy="28"/>
              </a:xfrm>
              <a:custGeom>
                <a:avLst/>
                <a:gdLst/>
                <a:ahLst/>
                <a:cxnLst>
                  <a:cxn ang="0">
                    <a:pos x="14" y="8"/>
                  </a:cxn>
                  <a:cxn ang="0">
                    <a:pos x="14" y="8"/>
                  </a:cxn>
                  <a:cxn ang="0">
                    <a:pos x="0" y="28"/>
                  </a:cxn>
                  <a:cxn ang="0">
                    <a:pos x="0" y="28"/>
                  </a:cxn>
                  <a:cxn ang="0">
                    <a:pos x="12" y="24"/>
                  </a:cxn>
                  <a:cxn ang="0">
                    <a:pos x="20" y="18"/>
                  </a:cxn>
                  <a:cxn ang="0">
                    <a:pos x="26" y="10"/>
                  </a:cxn>
                  <a:cxn ang="0">
                    <a:pos x="30" y="0"/>
                  </a:cxn>
                  <a:cxn ang="0">
                    <a:pos x="30" y="0"/>
                  </a:cxn>
                  <a:cxn ang="0">
                    <a:pos x="20" y="2"/>
                  </a:cxn>
                  <a:cxn ang="0">
                    <a:pos x="20" y="2"/>
                  </a:cxn>
                  <a:cxn ang="0">
                    <a:pos x="16" y="4"/>
                  </a:cxn>
                  <a:cxn ang="0">
                    <a:pos x="14" y="8"/>
                  </a:cxn>
                  <a:cxn ang="0">
                    <a:pos x="14" y="8"/>
                  </a:cxn>
                </a:cxnLst>
                <a:rect l="0" t="0" r="r" b="b"/>
                <a:pathLst>
                  <a:path w="30" h="28">
                    <a:moveTo>
                      <a:pt x="14" y="8"/>
                    </a:moveTo>
                    <a:lnTo>
                      <a:pt x="14" y="8"/>
                    </a:lnTo>
                    <a:lnTo>
                      <a:pt x="0" y="28"/>
                    </a:lnTo>
                    <a:lnTo>
                      <a:pt x="0" y="28"/>
                    </a:lnTo>
                    <a:lnTo>
                      <a:pt x="12" y="24"/>
                    </a:lnTo>
                    <a:lnTo>
                      <a:pt x="20" y="18"/>
                    </a:lnTo>
                    <a:lnTo>
                      <a:pt x="26" y="10"/>
                    </a:lnTo>
                    <a:lnTo>
                      <a:pt x="30" y="0"/>
                    </a:lnTo>
                    <a:lnTo>
                      <a:pt x="30" y="0"/>
                    </a:lnTo>
                    <a:lnTo>
                      <a:pt x="20" y="2"/>
                    </a:lnTo>
                    <a:lnTo>
                      <a:pt x="20" y="2"/>
                    </a:lnTo>
                    <a:lnTo>
                      <a:pt x="16" y="4"/>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0" name="Freeform 236"/>
              <p:cNvSpPr/>
              <p:nvPr/>
            </p:nvSpPr>
            <p:spPr bwMode="auto">
              <a:xfrm>
                <a:off x="2073" y="813"/>
                <a:ext cx="24" cy="18"/>
              </a:xfrm>
              <a:custGeom>
                <a:avLst/>
                <a:gdLst/>
                <a:ahLst/>
                <a:cxnLst>
                  <a:cxn ang="0">
                    <a:pos x="8" y="0"/>
                  </a:cxn>
                  <a:cxn ang="0">
                    <a:pos x="8" y="0"/>
                  </a:cxn>
                  <a:cxn ang="0">
                    <a:pos x="4" y="6"/>
                  </a:cxn>
                  <a:cxn ang="0">
                    <a:pos x="4" y="6"/>
                  </a:cxn>
                  <a:cxn ang="0">
                    <a:pos x="2" y="12"/>
                  </a:cxn>
                  <a:cxn ang="0">
                    <a:pos x="0" y="18"/>
                  </a:cxn>
                  <a:cxn ang="0">
                    <a:pos x="0" y="18"/>
                  </a:cxn>
                  <a:cxn ang="0">
                    <a:pos x="24" y="4"/>
                  </a:cxn>
                  <a:cxn ang="0">
                    <a:pos x="24" y="4"/>
                  </a:cxn>
                  <a:cxn ang="0">
                    <a:pos x="10" y="0"/>
                  </a:cxn>
                  <a:cxn ang="0">
                    <a:pos x="10" y="0"/>
                  </a:cxn>
                  <a:cxn ang="0">
                    <a:pos x="8" y="0"/>
                  </a:cxn>
                  <a:cxn ang="0">
                    <a:pos x="8" y="0"/>
                  </a:cxn>
                </a:cxnLst>
                <a:rect l="0" t="0" r="r" b="b"/>
                <a:pathLst>
                  <a:path w="24" h="18">
                    <a:moveTo>
                      <a:pt x="8" y="0"/>
                    </a:moveTo>
                    <a:lnTo>
                      <a:pt x="8" y="0"/>
                    </a:lnTo>
                    <a:lnTo>
                      <a:pt x="4" y="6"/>
                    </a:lnTo>
                    <a:lnTo>
                      <a:pt x="4" y="6"/>
                    </a:lnTo>
                    <a:lnTo>
                      <a:pt x="2" y="12"/>
                    </a:lnTo>
                    <a:lnTo>
                      <a:pt x="0" y="18"/>
                    </a:lnTo>
                    <a:lnTo>
                      <a:pt x="0" y="18"/>
                    </a:lnTo>
                    <a:lnTo>
                      <a:pt x="24" y="4"/>
                    </a:lnTo>
                    <a:lnTo>
                      <a:pt x="24" y="4"/>
                    </a:lnTo>
                    <a:lnTo>
                      <a:pt x="10" y="0"/>
                    </a:lnTo>
                    <a:lnTo>
                      <a:pt x="10"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1" name="Freeform 237"/>
              <p:cNvSpPr/>
              <p:nvPr/>
            </p:nvSpPr>
            <p:spPr bwMode="auto">
              <a:xfrm>
                <a:off x="2083" y="801"/>
                <a:ext cx="30" cy="14"/>
              </a:xfrm>
              <a:custGeom>
                <a:avLst/>
                <a:gdLst/>
                <a:ahLst/>
                <a:cxnLst>
                  <a:cxn ang="0">
                    <a:pos x="24" y="10"/>
                  </a:cxn>
                  <a:cxn ang="0">
                    <a:pos x="24" y="10"/>
                  </a:cxn>
                  <a:cxn ang="0">
                    <a:pos x="30" y="6"/>
                  </a:cxn>
                  <a:cxn ang="0">
                    <a:pos x="30" y="6"/>
                  </a:cxn>
                  <a:cxn ang="0">
                    <a:pos x="26" y="4"/>
                  </a:cxn>
                  <a:cxn ang="0">
                    <a:pos x="26" y="4"/>
                  </a:cxn>
                  <a:cxn ang="0">
                    <a:pos x="14" y="2"/>
                  </a:cxn>
                  <a:cxn ang="0">
                    <a:pos x="14" y="2"/>
                  </a:cxn>
                  <a:cxn ang="0">
                    <a:pos x="6" y="0"/>
                  </a:cxn>
                  <a:cxn ang="0">
                    <a:pos x="6" y="0"/>
                  </a:cxn>
                  <a:cxn ang="0">
                    <a:pos x="4" y="0"/>
                  </a:cxn>
                  <a:cxn ang="0">
                    <a:pos x="2" y="4"/>
                  </a:cxn>
                  <a:cxn ang="0">
                    <a:pos x="0" y="10"/>
                  </a:cxn>
                  <a:cxn ang="0">
                    <a:pos x="0" y="10"/>
                  </a:cxn>
                  <a:cxn ang="0">
                    <a:pos x="18" y="14"/>
                  </a:cxn>
                  <a:cxn ang="0">
                    <a:pos x="18" y="14"/>
                  </a:cxn>
                  <a:cxn ang="0">
                    <a:pos x="20" y="12"/>
                  </a:cxn>
                  <a:cxn ang="0">
                    <a:pos x="24" y="10"/>
                  </a:cxn>
                  <a:cxn ang="0">
                    <a:pos x="24" y="10"/>
                  </a:cxn>
                </a:cxnLst>
                <a:rect l="0" t="0" r="r" b="b"/>
                <a:pathLst>
                  <a:path w="30" h="14">
                    <a:moveTo>
                      <a:pt x="24" y="10"/>
                    </a:moveTo>
                    <a:lnTo>
                      <a:pt x="24" y="10"/>
                    </a:lnTo>
                    <a:lnTo>
                      <a:pt x="30" y="6"/>
                    </a:lnTo>
                    <a:lnTo>
                      <a:pt x="30" y="6"/>
                    </a:lnTo>
                    <a:lnTo>
                      <a:pt x="26" y="4"/>
                    </a:lnTo>
                    <a:lnTo>
                      <a:pt x="26" y="4"/>
                    </a:lnTo>
                    <a:lnTo>
                      <a:pt x="14" y="2"/>
                    </a:lnTo>
                    <a:lnTo>
                      <a:pt x="14" y="2"/>
                    </a:lnTo>
                    <a:lnTo>
                      <a:pt x="6" y="0"/>
                    </a:lnTo>
                    <a:lnTo>
                      <a:pt x="6" y="0"/>
                    </a:lnTo>
                    <a:lnTo>
                      <a:pt x="4" y="0"/>
                    </a:lnTo>
                    <a:lnTo>
                      <a:pt x="2" y="4"/>
                    </a:lnTo>
                    <a:lnTo>
                      <a:pt x="0" y="10"/>
                    </a:lnTo>
                    <a:lnTo>
                      <a:pt x="0" y="10"/>
                    </a:lnTo>
                    <a:lnTo>
                      <a:pt x="18" y="14"/>
                    </a:lnTo>
                    <a:lnTo>
                      <a:pt x="18" y="14"/>
                    </a:lnTo>
                    <a:lnTo>
                      <a:pt x="20" y="12"/>
                    </a:lnTo>
                    <a:lnTo>
                      <a:pt x="24" y="10"/>
                    </a:lnTo>
                    <a:lnTo>
                      <a:pt x="2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2" name="Freeform 238"/>
              <p:cNvSpPr/>
              <p:nvPr/>
            </p:nvSpPr>
            <p:spPr bwMode="auto">
              <a:xfrm>
                <a:off x="2091" y="789"/>
                <a:ext cx="38" cy="14"/>
              </a:xfrm>
              <a:custGeom>
                <a:avLst/>
                <a:gdLst/>
                <a:ahLst/>
                <a:cxnLst>
                  <a:cxn ang="0">
                    <a:pos x="30" y="14"/>
                  </a:cxn>
                  <a:cxn ang="0">
                    <a:pos x="30" y="14"/>
                  </a:cxn>
                  <a:cxn ang="0">
                    <a:pos x="38" y="8"/>
                  </a:cxn>
                  <a:cxn ang="0">
                    <a:pos x="38" y="8"/>
                  </a:cxn>
                  <a:cxn ang="0">
                    <a:pos x="20" y="4"/>
                  </a:cxn>
                  <a:cxn ang="0">
                    <a:pos x="20" y="4"/>
                  </a:cxn>
                  <a:cxn ang="0">
                    <a:pos x="10" y="0"/>
                  </a:cxn>
                  <a:cxn ang="0">
                    <a:pos x="10" y="0"/>
                  </a:cxn>
                  <a:cxn ang="0">
                    <a:pos x="6" y="2"/>
                  </a:cxn>
                  <a:cxn ang="0">
                    <a:pos x="4" y="4"/>
                  </a:cxn>
                  <a:cxn ang="0">
                    <a:pos x="0" y="8"/>
                  </a:cxn>
                  <a:cxn ang="0">
                    <a:pos x="0" y="8"/>
                  </a:cxn>
                  <a:cxn ang="0">
                    <a:pos x="22" y="14"/>
                  </a:cxn>
                  <a:cxn ang="0">
                    <a:pos x="22" y="14"/>
                  </a:cxn>
                  <a:cxn ang="0">
                    <a:pos x="26" y="14"/>
                  </a:cxn>
                  <a:cxn ang="0">
                    <a:pos x="30" y="14"/>
                  </a:cxn>
                  <a:cxn ang="0">
                    <a:pos x="30" y="14"/>
                  </a:cxn>
                </a:cxnLst>
                <a:rect l="0" t="0" r="r" b="b"/>
                <a:pathLst>
                  <a:path w="38" h="14">
                    <a:moveTo>
                      <a:pt x="30" y="14"/>
                    </a:moveTo>
                    <a:lnTo>
                      <a:pt x="30" y="14"/>
                    </a:lnTo>
                    <a:lnTo>
                      <a:pt x="38" y="8"/>
                    </a:lnTo>
                    <a:lnTo>
                      <a:pt x="38" y="8"/>
                    </a:lnTo>
                    <a:lnTo>
                      <a:pt x="20" y="4"/>
                    </a:lnTo>
                    <a:lnTo>
                      <a:pt x="20" y="4"/>
                    </a:lnTo>
                    <a:lnTo>
                      <a:pt x="10" y="0"/>
                    </a:lnTo>
                    <a:lnTo>
                      <a:pt x="10" y="0"/>
                    </a:lnTo>
                    <a:lnTo>
                      <a:pt x="6" y="2"/>
                    </a:lnTo>
                    <a:lnTo>
                      <a:pt x="4" y="4"/>
                    </a:lnTo>
                    <a:lnTo>
                      <a:pt x="0" y="8"/>
                    </a:lnTo>
                    <a:lnTo>
                      <a:pt x="0" y="8"/>
                    </a:lnTo>
                    <a:lnTo>
                      <a:pt x="22" y="14"/>
                    </a:lnTo>
                    <a:lnTo>
                      <a:pt x="22" y="14"/>
                    </a:lnTo>
                    <a:lnTo>
                      <a:pt x="26" y="14"/>
                    </a:lnTo>
                    <a:lnTo>
                      <a:pt x="30" y="14"/>
                    </a:lnTo>
                    <a:lnTo>
                      <a:pt x="3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3" name="Freeform 239"/>
              <p:cNvSpPr/>
              <p:nvPr/>
            </p:nvSpPr>
            <p:spPr bwMode="auto">
              <a:xfrm>
                <a:off x="2103" y="781"/>
                <a:ext cx="40" cy="14"/>
              </a:xfrm>
              <a:custGeom>
                <a:avLst/>
                <a:gdLst/>
                <a:ahLst/>
                <a:cxnLst>
                  <a:cxn ang="0">
                    <a:pos x="0" y="6"/>
                  </a:cxn>
                  <a:cxn ang="0">
                    <a:pos x="0" y="6"/>
                  </a:cxn>
                  <a:cxn ang="0">
                    <a:pos x="24" y="12"/>
                  </a:cxn>
                  <a:cxn ang="0">
                    <a:pos x="24" y="12"/>
                  </a:cxn>
                  <a:cxn ang="0">
                    <a:pos x="28" y="12"/>
                  </a:cxn>
                  <a:cxn ang="0">
                    <a:pos x="32" y="14"/>
                  </a:cxn>
                  <a:cxn ang="0">
                    <a:pos x="32" y="14"/>
                  </a:cxn>
                  <a:cxn ang="0">
                    <a:pos x="40" y="8"/>
                  </a:cxn>
                  <a:cxn ang="0">
                    <a:pos x="40" y="8"/>
                  </a:cxn>
                  <a:cxn ang="0">
                    <a:pos x="32" y="2"/>
                  </a:cxn>
                  <a:cxn ang="0">
                    <a:pos x="20" y="0"/>
                  </a:cxn>
                  <a:cxn ang="0">
                    <a:pos x="10" y="2"/>
                  </a:cxn>
                  <a:cxn ang="0">
                    <a:pos x="0" y="6"/>
                  </a:cxn>
                  <a:cxn ang="0">
                    <a:pos x="0" y="6"/>
                  </a:cxn>
                </a:cxnLst>
                <a:rect l="0" t="0" r="r" b="b"/>
                <a:pathLst>
                  <a:path w="40" h="14">
                    <a:moveTo>
                      <a:pt x="0" y="6"/>
                    </a:moveTo>
                    <a:lnTo>
                      <a:pt x="0" y="6"/>
                    </a:lnTo>
                    <a:lnTo>
                      <a:pt x="24" y="12"/>
                    </a:lnTo>
                    <a:lnTo>
                      <a:pt x="24" y="12"/>
                    </a:lnTo>
                    <a:lnTo>
                      <a:pt x="28" y="12"/>
                    </a:lnTo>
                    <a:lnTo>
                      <a:pt x="32" y="14"/>
                    </a:lnTo>
                    <a:lnTo>
                      <a:pt x="32" y="14"/>
                    </a:lnTo>
                    <a:lnTo>
                      <a:pt x="40" y="8"/>
                    </a:lnTo>
                    <a:lnTo>
                      <a:pt x="40" y="8"/>
                    </a:lnTo>
                    <a:lnTo>
                      <a:pt x="32" y="2"/>
                    </a:lnTo>
                    <a:lnTo>
                      <a:pt x="20" y="0"/>
                    </a:lnTo>
                    <a:lnTo>
                      <a:pt x="10"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4" name="Freeform 240"/>
              <p:cNvSpPr/>
              <p:nvPr/>
            </p:nvSpPr>
            <p:spPr bwMode="auto">
              <a:xfrm>
                <a:off x="2075" y="821"/>
                <a:ext cx="24" cy="16"/>
              </a:xfrm>
              <a:custGeom>
                <a:avLst/>
                <a:gdLst/>
                <a:ahLst/>
                <a:cxnLst>
                  <a:cxn ang="0">
                    <a:pos x="0" y="14"/>
                  </a:cxn>
                  <a:cxn ang="0">
                    <a:pos x="0" y="14"/>
                  </a:cxn>
                  <a:cxn ang="0">
                    <a:pos x="6" y="14"/>
                  </a:cxn>
                  <a:cxn ang="0">
                    <a:pos x="12" y="16"/>
                  </a:cxn>
                  <a:cxn ang="0">
                    <a:pos x="12" y="16"/>
                  </a:cxn>
                  <a:cxn ang="0">
                    <a:pos x="20" y="16"/>
                  </a:cxn>
                  <a:cxn ang="0">
                    <a:pos x="20" y="16"/>
                  </a:cxn>
                  <a:cxn ang="0">
                    <a:pos x="20" y="14"/>
                  </a:cxn>
                  <a:cxn ang="0">
                    <a:pos x="20" y="14"/>
                  </a:cxn>
                  <a:cxn ang="0">
                    <a:pos x="24" y="0"/>
                  </a:cxn>
                  <a:cxn ang="0">
                    <a:pos x="24" y="0"/>
                  </a:cxn>
                  <a:cxn ang="0">
                    <a:pos x="0" y="14"/>
                  </a:cxn>
                  <a:cxn ang="0">
                    <a:pos x="0" y="14"/>
                  </a:cxn>
                </a:cxnLst>
                <a:rect l="0" t="0" r="r" b="b"/>
                <a:pathLst>
                  <a:path w="24" h="16">
                    <a:moveTo>
                      <a:pt x="0" y="14"/>
                    </a:moveTo>
                    <a:lnTo>
                      <a:pt x="0" y="14"/>
                    </a:lnTo>
                    <a:lnTo>
                      <a:pt x="6" y="14"/>
                    </a:lnTo>
                    <a:lnTo>
                      <a:pt x="12" y="16"/>
                    </a:lnTo>
                    <a:lnTo>
                      <a:pt x="12" y="16"/>
                    </a:lnTo>
                    <a:lnTo>
                      <a:pt x="20" y="16"/>
                    </a:lnTo>
                    <a:lnTo>
                      <a:pt x="20" y="16"/>
                    </a:lnTo>
                    <a:lnTo>
                      <a:pt x="20" y="14"/>
                    </a:lnTo>
                    <a:lnTo>
                      <a:pt x="20" y="14"/>
                    </a:lnTo>
                    <a:lnTo>
                      <a:pt x="24" y="0"/>
                    </a:lnTo>
                    <a:lnTo>
                      <a:pt x="24"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5" name="Freeform 241"/>
              <p:cNvSpPr/>
              <p:nvPr/>
            </p:nvSpPr>
            <p:spPr bwMode="auto">
              <a:xfrm>
                <a:off x="2097" y="811"/>
                <a:ext cx="20" cy="26"/>
              </a:xfrm>
              <a:custGeom>
                <a:avLst/>
                <a:gdLst/>
                <a:ahLst/>
                <a:cxnLst>
                  <a:cxn ang="0">
                    <a:pos x="12" y="26"/>
                  </a:cxn>
                  <a:cxn ang="0">
                    <a:pos x="12" y="26"/>
                  </a:cxn>
                  <a:cxn ang="0">
                    <a:pos x="14" y="18"/>
                  </a:cxn>
                  <a:cxn ang="0">
                    <a:pos x="14" y="18"/>
                  </a:cxn>
                  <a:cxn ang="0">
                    <a:pos x="18" y="6"/>
                  </a:cxn>
                  <a:cxn ang="0">
                    <a:pos x="18" y="6"/>
                  </a:cxn>
                  <a:cxn ang="0">
                    <a:pos x="20" y="0"/>
                  </a:cxn>
                  <a:cxn ang="0">
                    <a:pos x="20" y="0"/>
                  </a:cxn>
                  <a:cxn ang="0">
                    <a:pos x="12" y="4"/>
                  </a:cxn>
                  <a:cxn ang="0">
                    <a:pos x="12" y="4"/>
                  </a:cxn>
                  <a:cxn ang="0">
                    <a:pos x="8" y="6"/>
                  </a:cxn>
                  <a:cxn ang="0">
                    <a:pos x="6" y="8"/>
                  </a:cxn>
                  <a:cxn ang="0">
                    <a:pos x="6" y="8"/>
                  </a:cxn>
                  <a:cxn ang="0">
                    <a:pos x="0" y="26"/>
                  </a:cxn>
                  <a:cxn ang="0">
                    <a:pos x="0" y="26"/>
                  </a:cxn>
                  <a:cxn ang="0">
                    <a:pos x="6" y="26"/>
                  </a:cxn>
                  <a:cxn ang="0">
                    <a:pos x="12" y="26"/>
                  </a:cxn>
                  <a:cxn ang="0">
                    <a:pos x="12" y="26"/>
                  </a:cxn>
                </a:cxnLst>
                <a:rect l="0" t="0" r="r" b="b"/>
                <a:pathLst>
                  <a:path w="20" h="26">
                    <a:moveTo>
                      <a:pt x="12" y="26"/>
                    </a:moveTo>
                    <a:lnTo>
                      <a:pt x="12" y="26"/>
                    </a:lnTo>
                    <a:lnTo>
                      <a:pt x="14" y="18"/>
                    </a:lnTo>
                    <a:lnTo>
                      <a:pt x="14" y="18"/>
                    </a:lnTo>
                    <a:lnTo>
                      <a:pt x="18" y="6"/>
                    </a:lnTo>
                    <a:lnTo>
                      <a:pt x="18" y="6"/>
                    </a:lnTo>
                    <a:lnTo>
                      <a:pt x="20" y="0"/>
                    </a:lnTo>
                    <a:lnTo>
                      <a:pt x="20" y="0"/>
                    </a:lnTo>
                    <a:lnTo>
                      <a:pt x="12" y="4"/>
                    </a:lnTo>
                    <a:lnTo>
                      <a:pt x="12" y="4"/>
                    </a:lnTo>
                    <a:lnTo>
                      <a:pt x="8" y="6"/>
                    </a:lnTo>
                    <a:lnTo>
                      <a:pt x="6" y="8"/>
                    </a:lnTo>
                    <a:lnTo>
                      <a:pt x="6" y="8"/>
                    </a:lnTo>
                    <a:lnTo>
                      <a:pt x="0" y="26"/>
                    </a:lnTo>
                    <a:lnTo>
                      <a:pt x="0" y="26"/>
                    </a:lnTo>
                    <a:lnTo>
                      <a:pt x="6" y="26"/>
                    </a:lnTo>
                    <a:lnTo>
                      <a:pt x="12" y="26"/>
                    </a:lnTo>
                    <a:lnTo>
                      <a:pt x="1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6" name="Freeform 242"/>
              <p:cNvSpPr/>
              <p:nvPr/>
            </p:nvSpPr>
            <p:spPr bwMode="auto">
              <a:xfrm>
                <a:off x="2113" y="803"/>
                <a:ext cx="20" cy="32"/>
              </a:xfrm>
              <a:custGeom>
                <a:avLst/>
                <a:gdLst/>
                <a:ahLst/>
                <a:cxnLst>
                  <a:cxn ang="0">
                    <a:pos x="12" y="28"/>
                  </a:cxn>
                  <a:cxn ang="0">
                    <a:pos x="12" y="28"/>
                  </a:cxn>
                  <a:cxn ang="0">
                    <a:pos x="14" y="18"/>
                  </a:cxn>
                  <a:cxn ang="0">
                    <a:pos x="14" y="18"/>
                  </a:cxn>
                  <a:cxn ang="0">
                    <a:pos x="20" y="0"/>
                  </a:cxn>
                  <a:cxn ang="0">
                    <a:pos x="20" y="0"/>
                  </a:cxn>
                  <a:cxn ang="0">
                    <a:pos x="10" y="4"/>
                  </a:cxn>
                  <a:cxn ang="0">
                    <a:pos x="10" y="4"/>
                  </a:cxn>
                  <a:cxn ang="0">
                    <a:pos x="8" y="6"/>
                  </a:cxn>
                  <a:cxn ang="0">
                    <a:pos x="6" y="10"/>
                  </a:cxn>
                  <a:cxn ang="0">
                    <a:pos x="6" y="10"/>
                  </a:cxn>
                  <a:cxn ang="0">
                    <a:pos x="0" y="32"/>
                  </a:cxn>
                  <a:cxn ang="0">
                    <a:pos x="0" y="32"/>
                  </a:cxn>
                  <a:cxn ang="0">
                    <a:pos x="6" y="32"/>
                  </a:cxn>
                  <a:cxn ang="0">
                    <a:pos x="10" y="30"/>
                  </a:cxn>
                  <a:cxn ang="0">
                    <a:pos x="12" y="28"/>
                  </a:cxn>
                  <a:cxn ang="0">
                    <a:pos x="12" y="28"/>
                  </a:cxn>
                </a:cxnLst>
                <a:rect l="0" t="0" r="r" b="b"/>
                <a:pathLst>
                  <a:path w="20" h="32">
                    <a:moveTo>
                      <a:pt x="12" y="28"/>
                    </a:moveTo>
                    <a:lnTo>
                      <a:pt x="12" y="28"/>
                    </a:lnTo>
                    <a:lnTo>
                      <a:pt x="14" y="18"/>
                    </a:lnTo>
                    <a:lnTo>
                      <a:pt x="14" y="18"/>
                    </a:lnTo>
                    <a:lnTo>
                      <a:pt x="20" y="0"/>
                    </a:lnTo>
                    <a:lnTo>
                      <a:pt x="20" y="0"/>
                    </a:lnTo>
                    <a:lnTo>
                      <a:pt x="10" y="4"/>
                    </a:lnTo>
                    <a:lnTo>
                      <a:pt x="10" y="4"/>
                    </a:lnTo>
                    <a:lnTo>
                      <a:pt x="8" y="6"/>
                    </a:lnTo>
                    <a:lnTo>
                      <a:pt x="6" y="10"/>
                    </a:lnTo>
                    <a:lnTo>
                      <a:pt x="6" y="10"/>
                    </a:lnTo>
                    <a:lnTo>
                      <a:pt x="0" y="32"/>
                    </a:lnTo>
                    <a:lnTo>
                      <a:pt x="0" y="32"/>
                    </a:lnTo>
                    <a:lnTo>
                      <a:pt x="6" y="32"/>
                    </a:lnTo>
                    <a:lnTo>
                      <a:pt x="10" y="30"/>
                    </a:lnTo>
                    <a:lnTo>
                      <a:pt x="12" y="28"/>
                    </a:lnTo>
                    <a:lnTo>
                      <a:pt x="1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7" name="Freeform 243"/>
              <p:cNvSpPr/>
              <p:nvPr/>
            </p:nvSpPr>
            <p:spPr bwMode="auto">
              <a:xfrm>
                <a:off x="2129" y="795"/>
                <a:ext cx="18" cy="36"/>
              </a:xfrm>
              <a:custGeom>
                <a:avLst/>
                <a:gdLst/>
                <a:ahLst/>
                <a:cxnLst>
                  <a:cxn ang="0">
                    <a:pos x="18" y="0"/>
                  </a:cxn>
                  <a:cxn ang="0">
                    <a:pos x="18" y="0"/>
                  </a:cxn>
                  <a:cxn ang="0">
                    <a:pos x="8" y="4"/>
                  </a:cxn>
                  <a:cxn ang="0">
                    <a:pos x="8" y="4"/>
                  </a:cxn>
                  <a:cxn ang="0">
                    <a:pos x="8" y="8"/>
                  </a:cxn>
                  <a:cxn ang="0">
                    <a:pos x="6" y="12"/>
                  </a:cxn>
                  <a:cxn ang="0">
                    <a:pos x="6" y="12"/>
                  </a:cxn>
                  <a:cxn ang="0">
                    <a:pos x="0" y="36"/>
                  </a:cxn>
                  <a:cxn ang="0">
                    <a:pos x="0" y="36"/>
                  </a:cxn>
                  <a:cxn ang="0">
                    <a:pos x="8" y="28"/>
                  </a:cxn>
                  <a:cxn ang="0">
                    <a:pos x="14" y="20"/>
                  </a:cxn>
                  <a:cxn ang="0">
                    <a:pos x="18" y="10"/>
                  </a:cxn>
                  <a:cxn ang="0">
                    <a:pos x="18" y="0"/>
                  </a:cxn>
                  <a:cxn ang="0">
                    <a:pos x="18" y="0"/>
                  </a:cxn>
                </a:cxnLst>
                <a:rect l="0" t="0" r="r" b="b"/>
                <a:pathLst>
                  <a:path w="18" h="36">
                    <a:moveTo>
                      <a:pt x="18" y="0"/>
                    </a:moveTo>
                    <a:lnTo>
                      <a:pt x="18" y="0"/>
                    </a:lnTo>
                    <a:lnTo>
                      <a:pt x="8" y="4"/>
                    </a:lnTo>
                    <a:lnTo>
                      <a:pt x="8" y="4"/>
                    </a:lnTo>
                    <a:lnTo>
                      <a:pt x="8" y="8"/>
                    </a:lnTo>
                    <a:lnTo>
                      <a:pt x="6" y="12"/>
                    </a:lnTo>
                    <a:lnTo>
                      <a:pt x="6" y="12"/>
                    </a:lnTo>
                    <a:lnTo>
                      <a:pt x="0" y="36"/>
                    </a:lnTo>
                    <a:lnTo>
                      <a:pt x="0" y="36"/>
                    </a:lnTo>
                    <a:lnTo>
                      <a:pt x="8" y="28"/>
                    </a:lnTo>
                    <a:lnTo>
                      <a:pt x="14" y="20"/>
                    </a:lnTo>
                    <a:lnTo>
                      <a:pt x="18" y="10"/>
                    </a:lnTo>
                    <a:lnTo>
                      <a:pt x="18" y="0"/>
                    </a:lnTo>
                    <a:lnTo>
                      <a:pt x="1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8" name="Freeform 244"/>
              <p:cNvSpPr/>
              <p:nvPr/>
            </p:nvSpPr>
            <p:spPr bwMode="auto">
              <a:xfrm>
                <a:off x="2143" y="1217"/>
                <a:ext cx="48" cy="34"/>
              </a:xfrm>
              <a:custGeom>
                <a:avLst/>
                <a:gdLst/>
                <a:ahLst/>
                <a:cxnLst>
                  <a:cxn ang="0">
                    <a:pos x="28" y="34"/>
                  </a:cxn>
                  <a:cxn ang="0">
                    <a:pos x="28" y="34"/>
                  </a:cxn>
                  <a:cxn ang="0">
                    <a:pos x="42" y="34"/>
                  </a:cxn>
                  <a:cxn ang="0">
                    <a:pos x="42" y="34"/>
                  </a:cxn>
                  <a:cxn ang="0">
                    <a:pos x="42" y="30"/>
                  </a:cxn>
                  <a:cxn ang="0">
                    <a:pos x="42" y="30"/>
                  </a:cxn>
                  <a:cxn ang="0">
                    <a:pos x="48" y="0"/>
                  </a:cxn>
                  <a:cxn ang="0">
                    <a:pos x="48" y="0"/>
                  </a:cxn>
                  <a:cxn ang="0">
                    <a:pos x="0" y="34"/>
                  </a:cxn>
                  <a:cxn ang="0">
                    <a:pos x="0" y="34"/>
                  </a:cxn>
                  <a:cxn ang="0">
                    <a:pos x="14" y="34"/>
                  </a:cxn>
                  <a:cxn ang="0">
                    <a:pos x="28" y="34"/>
                  </a:cxn>
                  <a:cxn ang="0">
                    <a:pos x="28" y="34"/>
                  </a:cxn>
                </a:cxnLst>
                <a:rect l="0" t="0" r="r" b="b"/>
                <a:pathLst>
                  <a:path w="48" h="34">
                    <a:moveTo>
                      <a:pt x="28" y="34"/>
                    </a:moveTo>
                    <a:lnTo>
                      <a:pt x="28" y="34"/>
                    </a:lnTo>
                    <a:lnTo>
                      <a:pt x="42" y="34"/>
                    </a:lnTo>
                    <a:lnTo>
                      <a:pt x="42" y="34"/>
                    </a:lnTo>
                    <a:lnTo>
                      <a:pt x="42" y="30"/>
                    </a:lnTo>
                    <a:lnTo>
                      <a:pt x="42" y="30"/>
                    </a:lnTo>
                    <a:lnTo>
                      <a:pt x="48" y="0"/>
                    </a:lnTo>
                    <a:lnTo>
                      <a:pt x="48" y="0"/>
                    </a:lnTo>
                    <a:lnTo>
                      <a:pt x="0" y="34"/>
                    </a:lnTo>
                    <a:lnTo>
                      <a:pt x="0" y="34"/>
                    </a:lnTo>
                    <a:lnTo>
                      <a:pt x="14" y="34"/>
                    </a:lnTo>
                    <a:lnTo>
                      <a:pt x="28" y="34"/>
                    </a:lnTo>
                    <a:lnTo>
                      <a:pt x="2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9" name="Freeform 245"/>
              <p:cNvSpPr/>
              <p:nvPr/>
            </p:nvSpPr>
            <p:spPr bwMode="auto">
              <a:xfrm>
                <a:off x="2193" y="1193"/>
                <a:ext cx="32" cy="56"/>
              </a:xfrm>
              <a:custGeom>
                <a:avLst/>
                <a:gdLst/>
                <a:ahLst/>
                <a:cxnLst>
                  <a:cxn ang="0">
                    <a:pos x="32" y="0"/>
                  </a:cxn>
                  <a:cxn ang="0">
                    <a:pos x="32" y="0"/>
                  </a:cxn>
                  <a:cxn ang="0">
                    <a:pos x="18" y="10"/>
                  </a:cxn>
                  <a:cxn ang="0">
                    <a:pos x="18" y="10"/>
                  </a:cxn>
                  <a:cxn ang="0">
                    <a:pos x="12" y="14"/>
                  </a:cxn>
                  <a:cxn ang="0">
                    <a:pos x="8" y="16"/>
                  </a:cxn>
                  <a:cxn ang="0">
                    <a:pos x="6" y="18"/>
                  </a:cxn>
                  <a:cxn ang="0">
                    <a:pos x="6" y="18"/>
                  </a:cxn>
                  <a:cxn ang="0">
                    <a:pos x="0" y="56"/>
                  </a:cxn>
                  <a:cxn ang="0">
                    <a:pos x="0" y="56"/>
                  </a:cxn>
                  <a:cxn ang="0">
                    <a:pos x="12" y="56"/>
                  </a:cxn>
                  <a:cxn ang="0">
                    <a:pos x="20" y="56"/>
                  </a:cxn>
                  <a:cxn ang="0">
                    <a:pos x="22" y="52"/>
                  </a:cxn>
                  <a:cxn ang="0">
                    <a:pos x="22" y="52"/>
                  </a:cxn>
                  <a:cxn ang="0">
                    <a:pos x="26" y="36"/>
                  </a:cxn>
                  <a:cxn ang="0">
                    <a:pos x="26" y="36"/>
                  </a:cxn>
                  <a:cxn ang="0">
                    <a:pos x="30" y="12"/>
                  </a:cxn>
                  <a:cxn ang="0">
                    <a:pos x="30" y="12"/>
                  </a:cxn>
                  <a:cxn ang="0">
                    <a:pos x="32" y="6"/>
                  </a:cxn>
                  <a:cxn ang="0">
                    <a:pos x="32" y="0"/>
                  </a:cxn>
                  <a:cxn ang="0">
                    <a:pos x="32" y="0"/>
                  </a:cxn>
                </a:cxnLst>
                <a:rect l="0" t="0" r="r" b="b"/>
                <a:pathLst>
                  <a:path w="32" h="56">
                    <a:moveTo>
                      <a:pt x="32" y="0"/>
                    </a:moveTo>
                    <a:lnTo>
                      <a:pt x="32" y="0"/>
                    </a:lnTo>
                    <a:lnTo>
                      <a:pt x="18" y="10"/>
                    </a:lnTo>
                    <a:lnTo>
                      <a:pt x="18" y="10"/>
                    </a:lnTo>
                    <a:lnTo>
                      <a:pt x="12" y="14"/>
                    </a:lnTo>
                    <a:lnTo>
                      <a:pt x="8" y="16"/>
                    </a:lnTo>
                    <a:lnTo>
                      <a:pt x="6" y="18"/>
                    </a:lnTo>
                    <a:lnTo>
                      <a:pt x="6" y="18"/>
                    </a:lnTo>
                    <a:lnTo>
                      <a:pt x="0" y="56"/>
                    </a:lnTo>
                    <a:lnTo>
                      <a:pt x="0" y="56"/>
                    </a:lnTo>
                    <a:lnTo>
                      <a:pt x="12" y="56"/>
                    </a:lnTo>
                    <a:lnTo>
                      <a:pt x="20" y="56"/>
                    </a:lnTo>
                    <a:lnTo>
                      <a:pt x="22" y="52"/>
                    </a:lnTo>
                    <a:lnTo>
                      <a:pt x="22" y="52"/>
                    </a:lnTo>
                    <a:lnTo>
                      <a:pt x="26" y="36"/>
                    </a:lnTo>
                    <a:lnTo>
                      <a:pt x="26" y="36"/>
                    </a:lnTo>
                    <a:lnTo>
                      <a:pt x="30" y="12"/>
                    </a:lnTo>
                    <a:lnTo>
                      <a:pt x="30" y="12"/>
                    </a:lnTo>
                    <a:lnTo>
                      <a:pt x="32" y="6"/>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0" name="Freeform 246"/>
              <p:cNvSpPr/>
              <p:nvPr/>
            </p:nvSpPr>
            <p:spPr bwMode="auto">
              <a:xfrm>
                <a:off x="2225" y="1171"/>
                <a:ext cx="32" cy="74"/>
              </a:xfrm>
              <a:custGeom>
                <a:avLst/>
                <a:gdLst/>
                <a:ahLst/>
                <a:cxnLst>
                  <a:cxn ang="0">
                    <a:pos x="12" y="14"/>
                  </a:cxn>
                  <a:cxn ang="0">
                    <a:pos x="12" y="14"/>
                  </a:cxn>
                  <a:cxn ang="0">
                    <a:pos x="10" y="16"/>
                  </a:cxn>
                  <a:cxn ang="0">
                    <a:pos x="8" y="18"/>
                  </a:cxn>
                  <a:cxn ang="0">
                    <a:pos x="8" y="26"/>
                  </a:cxn>
                  <a:cxn ang="0">
                    <a:pos x="8" y="26"/>
                  </a:cxn>
                  <a:cxn ang="0">
                    <a:pos x="0" y="74"/>
                  </a:cxn>
                  <a:cxn ang="0">
                    <a:pos x="0" y="74"/>
                  </a:cxn>
                  <a:cxn ang="0">
                    <a:pos x="12" y="70"/>
                  </a:cxn>
                  <a:cxn ang="0">
                    <a:pos x="18" y="66"/>
                  </a:cxn>
                  <a:cxn ang="0">
                    <a:pos x="22" y="62"/>
                  </a:cxn>
                  <a:cxn ang="0">
                    <a:pos x="22" y="62"/>
                  </a:cxn>
                  <a:cxn ang="0">
                    <a:pos x="26" y="40"/>
                  </a:cxn>
                  <a:cxn ang="0">
                    <a:pos x="26" y="40"/>
                  </a:cxn>
                  <a:cxn ang="0">
                    <a:pos x="32" y="0"/>
                  </a:cxn>
                  <a:cxn ang="0">
                    <a:pos x="32" y="0"/>
                  </a:cxn>
                  <a:cxn ang="0">
                    <a:pos x="12" y="14"/>
                  </a:cxn>
                  <a:cxn ang="0">
                    <a:pos x="12" y="14"/>
                  </a:cxn>
                </a:cxnLst>
                <a:rect l="0" t="0" r="r" b="b"/>
                <a:pathLst>
                  <a:path w="32" h="74">
                    <a:moveTo>
                      <a:pt x="12" y="14"/>
                    </a:moveTo>
                    <a:lnTo>
                      <a:pt x="12" y="14"/>
                    </a:lnTo>
                    <a:lnTo>
                      <a:pt x="10" y="16"/>
                    </a:lnTo>
                    <a:lnTo>
                      <a:pt x="8" y="18"/>
                    </a:lnTo>
                    <a:lnTo>
                      <a:pt x="8" y="26"/>
                    </a:lnTo>
                    <a:lnTo>
                      <a:pt x="8" y="26"/>
                    </a:lnTo>
                    <a:lnTo>
                      <a:pt x="0" y="74"/>
                    </a:lnTo>
                    <a:lnTo>
                      <a:pt x="0" y="74"/>
                    </a:lnTo>
                    <a:lnTo>
                      <a:pt x="12" y="70"/>
                    </a:lnTo>
                    <a:lnTo>
                      <a:pt x="18" y="66"/>
                    </a:lnTo>
                    <a:lnTo>
                      <a:pt x="22" y="62"/>
                    </a:lnTo>
                    <a:lnTo>
                      <a:pt x="22" y="62"/>
                    </a:lnTo>
                    <a:lnTo>
                      <a:pt x="26" y="40"/>
                    </a:lnTo>
                    <a:lnTo>
                      <a:pt x="26" y="40"/>
                    </a:lnTo>
                    <a:lnTo>
                      <a:pt x="32" y="0"/>
                    </a:lnTo>
                    <a:lnTo>
                      <a:pt x="32" y="0"/>
                    </a:lnTo>
                    <a:lnTo>
                      <a:pt x="12" y="14"/>
                    </a:lnTo>
                    <a:lnTo>
                      <a:pt x="1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1" name="Freeform 247"/>
              <p:cNvSpPr/>
              <p:nvPr/>
            </p:nvSpPr>
            <p:spPr bwMode="auto">
              <a:xfrm>
                <a:off x="2255" y="1151"/>
                <a:ext cx="32" cy="78"/>
              </a:xfrm>
              <a:custGeom>
                <a:avLst/>
                <a:gdLst/>
                <a:ahLst/>
                <a:cxnLst>
                  <a:cxn ang="0">
                    <a:pos x="10" y="14"/>
                  </a:cxn>
                  <a:cxn ang="0">
                    <a:pos x="10" y="14"/>
                  </a:cxn>
                  <a:cxn ang="0">
                    <a:pos x="10" y="16"/>
                  </a:cxn>
                  <a:cxn ang="0">
                    <a:pos x="8" y="20"/>
                  </a:cxn>
                  <a:cxn ang="0">
                    <a:pos x="8" y="30"/>
                  </a:cxn>
                  <a:cxn ang="0">
                    <a:pos x="8" y="30"/>
                  </a:cxn>
                  <a:cxn ang="0">
                    <a:pos x="0" y="78"/>
                  </a:cxn>
                  <a:cxn ang="0">
                    <a:pos x="0" y="78"/>
                  </a:cxn>
                  <a:cxn ang="0">
                    <a:pos x="8" y="72"/>
                  </a:cxn>
                  <a:cxn ang="0">
                    <a:pos x="16" y="64"/>
                  </a:cxn>
                  <a:cxn ang="0">
                    <a:pos x="22" y="54"/>
                  </a:cxn>
                  <a:cxn ang="0">
                    <a:pos x="28" y="44"/>
                  </a:cxn>
                  <a:cxn ang="0">
                    <a:pos x="30" y="34"/>
                  </a:cxn>
                  <a:cxn ang="0">
                    <a:pos x="32" y="22"/>
                  </a:cxn>
                  <a:cxn ang="0">
                    <a:pos x="32" y="12"/>
                  </a:cxn>
                  <a:cxn ang="0">
                    <a:pos x="30" y="0"/>
                  </a:cxn>
                  <a:cxn ang="0">
                    <a:pos x="30" y="0"/>
                  </a:cxn>
                  <a:cxn ang="0">
                    <a:pos x="10" y="14"/>
                  </a:cxn>
                  <a:cxn ang="0">
                    <a:pos x="10" y="14"/>
                  </a:cxn>
                </a:cxnLst>
                <a:rect l="0" t="0" r="r" b="b"/>
                <a:pathLst>
                  <a:path w="32" h="78">
                    <a:moveTo>
                      <a:pt x="10" y="14"/>
                    </a:moveTo>
                    <a:lnTo>
                      <a:pt x="10" y="14"/>
                    </a:lnTo>
                    <a:lnTo>
                      <a:pt x="10" y="16"/>
                    </a:lnTo>
                    <a:lnTo>
                      <a:pt x="8" y="20"/>
                    </a:lnTo>
                    <a:lnTo>
                      <a:pt x="8" y="30"/>
                    </a:lnTo>
                    <a:lnTo>
                      <a:pt x="8" y="30"/>
                    </a:lnTo>
                    <a:lnTo>
                      <a:pt x="0" y="78"/>
                    </a:lnTo>
                    <a:lnTo>
                      <a:pt x="0" y="78"/>
                    </a:lnTo>
                    <a:lnTo>
                      <a:pt x="8" y="72"/>
                    </a:lnTo>
                    <a:lnTo>
                      <a:pt x="16" y="64"/>
                    </a:lnTo>
                    <a:lnTo>
                      <a:pt x="22" y="54"/>
                    </a:lnTo>
                    <a:lnTo>
                      <a:pt x="28" y="44"/>
                    </a:lnTo>
                    <a:lnTo>
                      <a:pt x="30" y="34"/>
                    </a:lnTo>
                    <a:lnTo>
                      <a:pt x="32" y="22"/>
                    </a:lnTo>
                    <a:lnTo>
                      <a:pt x="32" y="12"/>
                    </a:lnTo>
                    <a:lnTo>
                      <a:pt x="30" y="0"/>
                    </a:lnTo>
                    <a:lnTo>
                      <a:pt x="30" y="0"/>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2" name="Freeform 248"/>
              <p:cNvSpPr/>
              <p:nvPr/>
            </p:nvSpPr>
            <p:spPr bwMode="auto">
              <a:xfrm>
                <a:off x="2139" y="1205"/>
                <a:ext cx="48" cy="40"/>
              </a:xfrm>
              <a:custGeom>
                <a:avLst/>
                <a:gdLst/>
                <a:ahLst/>
                <a:cxnLst>
                  <a:cxn ang="0">
                    <a:pos x="16" y="2"/>
                  </a:cxn>
                  <a:cxn ang="0">
                    <a:pos x="16" y="2"/>
                  </a:cxn>
                  <a:cxn ang="0">
                    <a:pos x="12" y="0"/>
                  </a:cxn>
                  <a:cxn ang="0">
                    <a:pos x="12" y="0"/>
                  </a:cxn>
                  <a:cxn ang="0">
                    <a:pos x="8" y="14"/>
                  </a:cxn>
                  <a:cxn ang="0">
                    <a:pos x="8" y="14"/>
                  </a:cxn>
                  <a:cxn ang="0">
                    <a:pos x="4" y="28"/>
                  </a:cxn>
                  <a:cxn ang="0">
                    <a:pos x="0" y="40"/>
                  </a:cxn>
                  <a:cxn ang="0">
                    <a:pos x="0" y="40"/>
                  </a:cxn>
                  <a:cxn ang="0">
                    <a:pos x="48" y="4"/>
                  </a:cxn>
                  <a:cxn ang="0">
                    <a:pos x="48" y="4"/>
                  </a:cxn>
                  <a:cxn ang="0">
                    <a:pos x="16" y="2"/>
                  </a:cxn>
                  <a:cxn ang="0">
                    <a:pos x="16" y="2"/>
                  </a:cxn>
                </a:cxnLst>
                <a:rect l="0" t="0" r="r" b="b"/>
                <a:pathLst>
                  <a:path w="48" h="40">
                    <a:moveTo>
                      <a:pt x="16" y="2"/>
                    </a:moveTo>
                    <a:lnTo>
                      <a:pt x="16" y="2"/>
                    </a:lnTo>
                    <a:lnTo>
                      <a:pt x="12" y="0"/>
                    </a:lnTo>
                    <a:lnTo>
                      <a:pt x="12" y="0"/>
                    </a:lnTo>
                    <a:lnTo>
                      <a:pt x="8" y="14"/>
                    </a:lnTo>
                    <a:lnTo>
                      <a:pt x="8" y="14"/>
                    </a:lnTo>
                    <a:lnTo>
                      <a:pt x="4" y="28"/>
                    </a:lnTo>
                    <a:lnTo>
                      <a:pt x="0" y="40"/>
                    </a:lnTo>
                    <a:lnTo>
                      <a:pt x="0" y="40"/>
                    </a:lnTo>
                    <a:lnTo>
                      <a:pt x="48" y="4"/>
                    </a:lnTo>
                    <a:lnTo>
                      <a:pt x="48" y="4"/>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3" name="Freeform 249"/>
              <p:cNvSpPr/>
              <p:nvPr/>
            </p:nvSpPr>
            <p:spPr bwMode="auto">
              <a:xfrm>
                <a:off x="2155" y="1177"/>
                <a:ext cx="64" cy="26"/>
              </a:xfrm>
              <a:custGeom>
                <a:avLst/>
                <a:gdLst/>
                <a:ahLst/>
                <a:cxnLst>
                  <a:cxn ang="0">
                    <a:pos x="28" y="2"/>
                  </a:cxn>
                  <a:cxn ang="0">
                    <a:pos x="28" y="2"/>
                  </a:cxn>
                  <a:cxn ang="0">
                    <a:pos x="10" y="0"/>
                  </a:cxn>
                  <a:cxn ang="0">
                    <a:pos x="10" y="0"/>
                  </a:cxn>
                  <a:cxn ang="0">
                    <a:pos x="8" y="4"/>
                  </a:cxn>
                  <a:cxn ang="0">
                    <a:pos x="4" y="10"/>
                  </a:cxn>
                  <a:cxn ang="0">
                    <a:pos x="0" y="22"/>
                  </a:cxn>
                  <a:cxn ang="0">
                    <a:pos x="0" y="22"/>
                  </a:cxn>
                  <a:cxn ang="0">
                    <a:pos x="38" y="26"/>
                  </a:cxn>
                  <a:cxn ang="0">
                    <a:pos x="38" y="26"/>
                  </a:cxn>
                  <a:cxn ang="0">
                    <a:pos x="42" y="26"/>
                  </a:cxn>
                  <a:cxn ang="0">
                    <a:pos x="44" y="22"/>
                  </a:cxn>
                  <a:cxn ang="0">
                    <a:pos x="50" y="18"/>
                  </a:cxn>
                  <a:cxn ang="0">
                    <a:pos x="50" y="18"/>
                  </a:cxn>
                  <a:cxn ang="0">
                    <a:pos x="64" y="8"/>
                  </a:cxn>
                  <a:cxn ang="0">
                    <a:pos x="64" y="8"/>
                  </a:cxn>
                  <a:cxn ang="0">
                    <a:pos x="58" y="6"/>
                  </a:cxn>
                  <a:cxn ang="0">
                    <a:pos x="52" y="6"/>
                  </a:cxn>
                  <a:cxn ang="0">
                    <a:pos x="52" y="6"/>
                  </a:cxn>
                  <a:cxn ang="0">
                    <a:pos x="28" y="2"/>
                  </a:cxn>
                  <a:cxn ang="0">
                    <a:pos x="28" y="2"/>
                  </a:cxn>
                </a:cxnLst>
                <a:rect l="0" t="0" r="r" b="b"/>
                <a:pathLst>
                  <a:path w="64" h="26">
                    <a:moveTo>
                      <a:pt x="28" y="2"/>
                    </a:moveTo>
                    <a:lnTo>
                      <a:pt x="28" y="2"/>
                    </a:lnTo>
                    <a:lnTo>
                      <a:pt x="10" y="0"/>
                    </a:lnTo>
                    <a:lnTo>
                      <a:pt x="10" y="0"/>
                    </a:lnTo>
                    <a:lnTo>
                      <a:pt x="8" y="4"/>
                    </a:lnTo>
                    <a:lnTo>
                      <a:pt x="4" y="10"/>
                    </a:lnTo>
                    <a:lnTo>
                      <a:pt x="0" y="22"/>
                    </a:lnTo>
                    <a:lnTo>
                      <a:pt x="0" y="22"/>
                    </a:lnTo>
                    <a:lnTo>
                      <a:pt x="38" y="26"/>
                    </a:lnTo>
                    <a:lnTo>
                      <a:pt x="38" y="26"/>
                    </a:lnTo>
                    <a:lnTo>
                      <a:pt x="42" y="26"/>
                    </a:lnTo>
                    <a:lnTo>
                      <a:pt x="44" y="22"/>
                    </a:lnTo>
                    <a:lnTo>
                      <a:pt x="50" y="18"/>
                    </a:lnTo>
                    <a:lnTo>
                      <a:pt x="50" y="18"/>
                    </a:lnTo>
                    <a:lnTo>
                      <a:pt x="64" y="8"/>
                    </a:lnTo>
                    <a:lnTo>
                      <a:pt x="64" y="8"/>
                    </a:lnTo>
                    <a:lnTo>
                      <a:pt x="58" y="6"/>
                    </a:lnTo>
                    <a:lnTo>
                      <a:pt x="52" y="6"/>
                    </a:lnTo>
                    <a:lnTo>
                      <a:pt x="52" y="6"/>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4" name="Freeform 250"/>
              <p:cNvSpPr/>
              <p:nvPr/>
            </p:nvSpPr>
            <p:spPr bwMode="auto">
              <a:xfrm>
                <a:off x="2169" y="1153"/>
                <a:ext cx="80" cy="24"/>
              </a:xfrm>
              <a:custGeom>
                <a:avLst/>
                <a:gdLst/>
                <a:ahLst/>
                <a:cxnLst>
                  <a:cxn ang="0">
                    <a:pos x="0" y="16"/>
                  </a:cxn>
                  <a:cxn ang="0">
                    <a:pos x="0" y="16"/>
                  </a:cxn>
                  <a:cxn ang="0">
                    <a:pos x="48" y="24"/>
                  </a:cxn>
                  <a:cxn ang="0">
                    <a:pos x="48" y="24"/>
                  </a:cxn>
                  <a:cxn ang="0">
                    <a:pos x="56" y="24"/>
                  </a:cxn>
                  <a:cxn ang="0">
                    <a:pos x="58" y="24"/>
                  </a:cxn>
                  <a:cxn ang="0">
                    <a:pos x="62" y="22"/>
                  </a:cxn>
                  <a:cxn ang="0">
                    <a:pos x="62" y="22"/>
                  </a:cxn>
                  <a:cxn ang="0">
                    <a:pos x="80" y="6"/>
                  </a:cxn>
                  <a:cxn ang="0">
                    <a:pos x="80" y="6"/>
                  </a:cxn>
                  <a:cxn ang="0">
                    <a:pos x="40" y="2"/>
                  </a:cxn>
                  <a:cxn ang="0">
                    <a:pos x="40" y="2"/>
                  </a:cxn>
                  <a:cxn ang="0">
                    <a:pos x="18" y="0"/>
                  </a:cxn>
                  <a:cxn ang="0">
                    <a:pos x="18" y="0"/>
                  </a:cxn>
                  <a:cxn ang="0">
                    <a:pos x="12" y="2"/>
                  </a:cxn>
                  <a:cxn ang="0">
                    <a:pos x="8" y="6"/>
                  </a:cxn>
                  <a:cxn ang="0">
                    <a:pos x="0" y="16"/>
                  </a:cxn>
                  <a:cxn ang="0">
                    <a:pos x="0" y="16"/>
                  </a:cxn>
                </a:cxnLst>
                <a:rect l="0" t="0" r="r" b="b"/>
                <a:pathLst>
                  <a:path w="80" h="24">
                    <a:moveTo>
                      <a:pt x="0" y="16"/>
                    </a:moveTo>
                    <a:lnTo>
                      <a:pt x="0" y="16"/>
                    </a:lnTo>
                    <a:lnTo>
                      <a:pt x="48" y="24"/>
                    </a:lnTo>
                    <a:lnTo>
                      <a:pt x="48" y="24"/>
                    </a:lnTo>
                    <a:lnTo>
                      <a:pt x="56" y="24"/>
                    </a:lnTo>
                    <a:lnTo>
                      <a:pt x="58" y="24"/>
                    </a:lnTo>
                    <a:lnTo>
                      <a:pt x="62" y="22"/>
                    </a:lnTo>
                    <a:lnTo>
                      <a:pt x="62" y="22"/>
                    </a:lnTo>
                    <a:lnTo>
                      <a:pt x="80" y="6"/>
                    </a:lnTo>
                    <a:lnTo>
                      <a:pt x="80" y="6"/>
                    </a:lnTo>
                    <a:lnTo>
                      <a:pt x="40" y="2"/>
                    </a:lnTo>
                    <a:lnTo>
                      <a:pt x="40" y="2"/>
                    </a:lnTo>
                    <a:lnTo>
                      <a:pt x="18" y="0"/>
                    </a:lnTo>
                    <a:lnTo>
                      <a:pt x="18" y="0"/>
                    </a:lnTo>
                    <a:lnTo>
                      <a:pt x="12" y="2"/>
                    </a:lnTo>
                    <a:lnTo>
                      <a:pt x="8" y="6"/>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5" name="Freeform 251"/>
              <p:cNvSpPr/>
              <p:nvPr/>
            </p:nvSpPr>
            <p:spPr bwMode="auto">
              <a:xfrm>
                <a:off x="2191" y="1129"/>
                <a:ext cx="86" cy="26"/>
              </a:xfrm>
              <a:custGeom>
                <a:avLst/>
                <a:gdLst/>
                <a:ahLst/>
                <a:cxnLst>
                  <a:cxn ang="0">
                    <a:pos x="66" y="24"/>
                  </a:cxn>
                  <a:cxn ang="0">
                    <a:pos x="66" y="24"/>
                  </a:cxn>
                  <a:cxn ang="0">
                    <a:pos x="86" y="10"/>
                  </a:cxn>
                  <a:cxn ang="0">
                    <a:pos x="86" y="10"/>
                  </a:cxn>
                  <a:cxn ang="0">
                    <a:pos x="74" y="4"/>
                  </a:cxn>
                  <a:cxn ang="0">
                    <a:pos x="64" y="2"/>
                  </a:cxn>
                  <a:cxn ang="0">
                    <a:pos x="54" y="0"/>
                  </a:cxn>
                  <a:cxn ang="0">
                    <a:pos x="42" y="0"/>
                  </a:cxn>
                  <a:cxn ang="0">
                    <a:pos x="32" y="2"/>
                  </a:cxn>
                  <a:cxn ang="0">
                    <a:pos x="20" y="6"/>
                  </a:cxn>
                  <a:cxn ang="0">
                    <a:pos x="10" y="10"/>
                  </a:cxn>
                  <a:cxn ang="0">
                    <a:pos x="0" y="16"/>
                  </a:cxn>
                  <a:cxn ang="0">
                    <a:pos x="0" y="16"/>
                  </a:cxn>
                  <a:cxn ang="0">
                    <a:pos x="50" y="22"/>
                  </a:cxn>
                  <a:cxn ang="0">
                    <a:pos x="50" y="22"/>
                  </a:cxn>
                  <a:cxn ang="0">
                    <a:pos x="60" y="24"/>
                  </a:cxn>
                  <a:cxn ang="0">
                    <a:pos x="64" y="26"/>
                  </a:cxn>
                  <a:cxn ang="0">
                    <a:pos x="66" y="24"/>
                  </a:cxn>
                  <a:cxn ang="0">
                    <a:pos x="66" y="24"/>
                  </a:cxn>
                </a:cxnLst>
                <a:rect l="0" t="0" r="r" b="b"/>
                <a:pathLst>
                  <a:path w="86" h="26">
                    <a:moveTo>
                      <a:pt x="66" y="24"/>
                    </a:moveTo>
                    <a:lnTo>
                      <a:pt x="66" y="24"/>
                    </a:lnTo>
                    <a:lnTo>
                      <a:pt x="86" y="10"/>
                    </a:lnTo>
                    <a:lnTo>
                      <a:pt x="86" y="10"/>
                    </a:lnTo>
                    <a:lnTo>
                      <a:pt x="74" y="4"/>
                    </a:lnTo>
                    <a:lnTo>
                      <a:pt x="64" y="2"/>
                    </a:lnTo>
                    <a:lnTo>
                      <a:pt x="54" y="0"/>
                    </a:lnTo>
                    <a:lnTo>
                      <a:pt x="42" y="0"/>
                    </a:lnTo>
                    <a:lnTo>
                      <a:pt x="32" y="2"/>
                    </a:lnTo>
                    <a:lnTo>
                      <a:pt x="20" y="6"/>
                    </a:lnTo>
                    <a:lnTo>
                      <a:pt x="10" y="10"/>
                    </a:lnTo>
                    <a:lnTo>
                      <a:pt x="0" y="16"/>
                    </a:lnTo>
                    <a:lnTo>
                      <a:pt x="0" y="16"/>
                    </a:lnTo>
                    <a:lnTo>
                      <a:pt x="50" y="22"/>
                    </a:lnTo>
                    <a:lnTo>
                      <a:pt x="50" y="22"/>
                    </a:lnTo>
                    <a:lnTo>
                      <a:pt x="60" y="24"/>
                    </a:lnTo>
                    <a:lnTo>
                      <a:pt x="64" y="26"/>
                    </a:lnTo>
                    <a:lnTo>
                      <a:pt x="66" y="24"/>
                    </a:lnTo>
                    <a:lnTo>
                      <a:pt x="6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6" name="Freeform 252"/>
              <p:cNvSpPr/>
              <p:nvPr/>
            </p:nvSpPr>
            <p:spPr bwMode="auto">
              <a:xfrm>
                <a:off x="2685" y="1119"/>
                <a:ext cx="40" cy="30"/>
              </a:xfrm>
              <a:custGeom>
                <a:avLst/>
                <a:gdLst/>
                <a:ahLst/>
                <a:cxnLst>
                  <a:cxn ang="0">
                    <a:pos x="6" y="26"/>
                  </a:cxn>
                  <a:cxn ang="0">
                    <a:pos x="6" y="26"/>
                  </a:cxn>
                  <a:cxn ang="0">
                    <a:pos x="6" y="28"/>
                  </a:cxn>
                  <a:cxn ang="0">
                    <a:pos x="6" y="28"/>
                  </a:cxn>
                  <a:cxn ang="0">
                    <a:pos x="18" y="30"/>
                  </a:cxn>
                  <a:cxn ang="0">
                    <a:pos x="18" y="30"/>
                  </a:cxn>
                  <a:cxn ang="0">
                    <a:pos x="30" y="28"/>
                  </a:cxn>
                  <a:cxn ang="0">
                    <a:pos x="40" y="30"/>
                  </a:cxn>
                  <a:cxn ang="0">
                    <a:pos x="40" y="30"/>
                  </a:cxn>
                  <a:cxn ang="0">
                    <a:pos x="0" y="0"/>
                  </a:cxn>
                  <a:cxn ang="0">
                    <a:pos x="0" y="0"/>
                  </a:cxn>
                  <a:cxn ang="0">
                    <a:pos x="6" y="26"/>
                  </a:cxn>
                  <a:cxn ang="0">
                    <a:pos x="6" y="26"/>
                  </a:cxn>
                </a:cxnLst>
                <a:rect l="0" t="0" r="r" b="b"/>
                <a:pathLst>
                  <a:path w="40" h="30">
                    <a:moveTo>
                      <a:pt x="6" y="26"/>
                    </a:moveTo>
                    <a:lnTo>
                      <a:pt x="6" y="26"/>
                    </a:lnTo>
                    <a:lnTo>
                      <a:pt x="6" y="28"/>
                    </a:lnTo>
                    <a:lnTo>
                      <a:pt x="6" y="28"/>
                    </a:lnTo>
                    <a:lnTo>
                      <a:pt x="18" y="30"/>
                    </a:lnTo>
                    <a:lnTo>
                      <a:pt x="18" y="30"/>
                    </a:lnTo>
                    <a:lnTo>
                      <a:pt x="30" y="28"/>
                    </a:lnTo>
                    <a:lnTo>
                      <a:pt x="40" y="30"/>
                    </a:lnTo>
                    <a:lnTo>
                      <a:pt x="40" y="30"/>
                    </a:lnTo>
                    <a:lnTo>
                      <a:pt x="0" y="0"/>
                    </a:lnTo>
                    <a:lnTo>
                      <a:pt x="0" y="0"/>
                    </a:lnTo>
                    <a:lnTo>
                      <a:pt x="6" y="26"/>
                    </a:lnTo>
                    <a:lnTo>
                      <a:pt x="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7" name="Freeform 253"/>
              <p:cNvSpPr/>
              <p:nvPr/>
            </p:nvSpPr>
            <p:spPr bwMode="auto">
              <a:xfrm>
                <a:off x="2657" y="1099"/>
                <a:ext cx="28" cy="48"/>
              </a:xfrm>
              <a:custGeom>
                <a:avLst/>
                <a:gdLst/>
                <a:ahLst/>
                <a:cxnLst>
                  <a:cxn ang="0">
                    <a:pos x="12" y="8"/>
                  </a:cxn>
                  <a:cxn ang="0">
                    <a:pos x="12" y="8"/>
                  </a:cxn>
                  <a:cxn ang="0">
                    <a:pos x="0" y="0"/>
                  </a:cxn>
                  <a:cxn ang="0">
                    <a:pos x="0" y="0"/>
                  </a:cxn>
                  <a:cxn ang="0">
                    <a:pos x="2" y="4"/>
                  </a:cxn>
                  <a:cxn ang="0">
                    <a:pos x="2" y="10"/>
                  </a:cxn>
                  <a:cxn ang="0">
                    <a:pos x="2" y="10"/>
                  </a:cxn>
                  <a:cxn ang="0">
                    <a:pos x="6" y="30"/>
                  </a:cxn>
                  <a:cxn ang="0">
                    <a:pos x="6" y="30"/>
                  </a:cxn>
                  <a:cxn ang="0">
                    <a:pos x="8" y="44"/>
                  </a:cxn>
                  <a:cxn ang="0">
                    <a:pos x="8" y="44"/>
                  </a:cxn>
                  <a:cxn ang="0">
                    <a:pos x="10" y="46"/>
                  </a:cxn>
                  <a:cxn ang="0">
                    <a:pos x="16" y="48"/>
                  </a:cxn>
                  <a:cxn ang="0">
                    <a:pos x="28" y="48"/>
                  </a:cxn>
                  <a:cxn ang="0">
                    <a:pos x="28" y="48"/>
                  </a:cxn>
                  <a:cxn ang="0">
                    <a:pos x="22" y="16"/>
                  </a:cxn>
                  <a:cxn ang="0">
                    <a:pos x="22" y="16"/>
                  </a:cxn>
                  <a:cxn ang="0">
                    <a:pos x="20" y="14"/>
                  </a:cxn>
                  <a:cxn ang="0">
                    <a:pos x="18" y="12"/>
                  </a:cxn>
                  <a:cxn ang="0">
                    <a:pos x="12" y="8"/>
                  </a:cxn>
                  <a:cxn ang="0">
                    <a:pos x="12" y="8"/>
                  </a:cxn>
                </a:cxnLst>
                <a:rect l="0" t="0" r="r" b="b"/>
                <a:pathLst>
                  <a:path w="28" h="48">
                    <a:moveTo>
                      <a:pt x="12" y="8"/>
                    </a:moveTo>
                    <a:lnTo>
                      <a:pt x="12" y="8"/>
                    </a:lnTo>
                    <a:lnTo>
                      <a:pt x="0" y="0"/>
                    </a:lnTo>
                    <a:lnTo>
                      <a:pt x="0" y="0"/>
                    </a:lnTo>
                    <a:lnTo>
                      <a:pt x="2" y="4"/>
                    </a:lnTo>
                    <a:lnTo>
                      <a:pt x="2" y="10"/>
                    </a:lnTo>
                    <a:lnTo>
                      <a:pt x="2" y="10"/>
                    </a:lnTo>
                    <a:lnTo>
                      <a:pt x="6" y="30"/>
                    </a:lnTo>
                    <a:lnTo>
                      <a:pt x="6" y="30"/>
                    </a:lnTo>
                    <a:lnTo>
                      <a:pt x="8" y="44"/>
                    </a:lnTo>
                    <a:lnTo>
                      <a:pt x="8" y="44"/>
                    </a:lnTo>
                    <a:lnTo>
                      <a:pt x="10" y="46"/>
                    </a:lnTo>
                    <a:lnTo>
                      <a:pt x="16" y="48"/>
                    </a:lnTo>
                    <a:lnTo>
                      <a:pt x="28" y="48"/>
                    </a:lnTo>
                    <a:lnTo>
                      <a:pt x="28" y="48"/>
                    </a:lnTo>
                    <a:lnTo>
                      <a:pt x="22" y="16"/>
                    </a:lnTo>
                    <a:lnTo>
                      <a:pt x="22" y="16"/>
                    </a:lnTo>
                    <a:lnTo>
                      <a:pt x="20" y="14"/>
                    </a:lnTo>
                    <a:lnTo>
                      <a:pt x="18" y="12"/>
                    </a:lnTo>
                    <a:lnTo>
                      <a:pt x="12" y="8"/>
                    </a:lnTo>
                    <a:lnTo>
                      <a:pt x="1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8" name="Freeform 254"/>
              <p:cNvSpPr/>
              <p:nvPr/>
            </p:nvSpPr>
            <p:spPr bwMode="auto">
              <a:xfrm>
                <a:off x="2631" y="1079"/>
                <a:ext cx="26" cy="64"/>
              </a:xfrm>
              <a:custGeom>
                <a:avLst/>
                <a:gdLst/>
                <a:ahLst/>
                <a:cxnLst>
                  <a:cxn ang="0">
                    <a:pos x="16" y="12"/>
                  </a:cxn>
                  <a:cxn ang="0">
                    <a:pos x="16" y="12"/>
                  </a:cxn>
                  <a:cxn ang="0">
                    <a:pos x="0" y="0"/>
                  </a:cxn>
                  <a:cxn ang="0">
                    <a:pos x="0" y="0"/>
                  </a:cxn>
                  <a:cxn ang="0">
                    <a:pos x="6" y="34"/>
                  </a:cxn>
                  <a:cxn ang="0">
                    <a:pos x="6" y="34"/>
                  </a:cxn>
                  <a:cxn ang="0">
                    <a:pos x="8" y="52"/>
                  </a:cxn>
                  <a:cxn ang="0">
                    <a:pos x="8" y="52"/>
                  </a:cxn>
                  <a:cxn ang="0">
                    <a:pos x="12" y="56"/>
                  </a:cxn>
                  <a:cxn ang="0">
                    <a:pos x="16" y="60"/>
                  </a:cxn>
                  <a:cxn ang="0">
                    <a:pos x="26" y="64"/>
                  </a:cxn>
                  <a:cxn ang="0">
                    <a:pos x="26" y="64"/>
                  </a:cxn>
                  <a:cxn ang="0">
                    <a:pos x="20" y="22"/>
                  </a:cxn>
                  <a:cxn ang="0">
                    <a:pos x="20" y="22"/>
                  </a:cxn>
                  <a:cxn ang="0">
                    <a:pos x="20" y="16"/>
                  </a:cxn>
                  <a:cxn ang="0">
                    <a:pos x="16" y="12"/>
                  </a:cxn>
                  <a:cxn ang="0">
                    <a:pos x="16" y="12"/>
                  </a:cxn>
                </a:cxnLst>
                <a:rect l="0" t="0" r="r" b="b"/>
                <a:pathLst>
                  <a:path w="26" h="64">
                    <a:moveTo>
                      <a:pt x="16" y="12"/>
                    </a:moveTo>
                    <a:lnTo>
                      <a:pt x="16" y="12"/>
                    </a:lnTo>
                    <a:lnTo>
                      <a:pt x="0" y="0"/>
                    </a:lnTo>
                    <a:lnTo>
                      <a:pt x="0" y="0"/>
                    </a:lnTo>
                    <a:lnTo>
                      <a:pt x="6" y="34"/>
                    </a:lnTo>
                    <a:lnTo>
                      <a:pt x="6" y="34"/>
                    </a:lnTo>
                    <a:lnTo>
                      <a:pt x="8" y="52"/>
                    </a:lnTo>
                    <a:lnTo>
                      <a:pt x="8" y="52"/>
                    </a:lnTo>
                    <a:lnTo>
                      <a:pt x="12" y="56"/>
                    </a:lnTo>
                    <a:lnTo>
                      <a:pt x="16" y="60"/>
                    </a:lnTo>
                    <a:lnTo>
                      <a:pt x="26" y="64"/>
                    </a:lnTo>
                    <a:lnTo>
                      <a:pt x="26" y="64"/>
                    </a:lnTo>
                    <a:lnTo>
                      <a:pt x="20" y="22"/>
                    </a:lnTo>
                    <a:lnTo>
                      <a:pt x="20" y="22"/>
                    </a:lnTo>
                    <a:lnTo>
                      <a:pt x="20" y="16"/>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9" name="Freeform 255"/>
              <p:cNvSpPr/>
              <p:nvPr/>
            </p:nvSpPr>
            <p:spPr bwMode="auto">
              <a:xfrm>
                <a:off x="2605" y="1063"/>
                <a:ext cx="28" cy="66"/>
              </a:xfrm>
              <a:custGeom>
                <a:avLst/>
                <a:gdLst/>
                <a:ahLst/>
                <a:cxnLst>
                  <a:cxn ang="0">
                    <a:pos x="22" y="24"/>
                  </a:cxn>
                  <a:cxn ang="0">
                    <a:pos x="22" y="24"/>
                  </a:cxn>
                  <a:cxn ang="0">
                    <a:pos x="20" y="18"/>
                  </a:cxn>
                  <a:cxn ang="0">
                    <a:pos x="18" y="12"/>
                  </a:cxn>
                  <a:cxn ang="0">
                    <a:pos x="18" y="12"/>
                  </a:cxn>
                  <a:cxn ang="0">
                    <a:pos x="4" y="0"/>
                  </a:cxn>
                  <a:cxn ang="0">
                    <a:pos x="4" y="0"/>
                  </a:cxn>
                  <a:cxn ang="0">
                    <a:pos x="2" y="10"/>
                  </a:cxn>
                  <a:cxn ang="0">
                    <a:pos x="0" y="18"/>
                  </a:cxn>
                  <a:cxn ang="0">
                    <a:pos x="2" y="28"/>
                  </a:cxn>
                  <a:cxn ang="0">
                    <a:pos x="4" y="36"/>
                  </a:cxn>
                  <a:cxn ang="0">
                    <a:pos x="8" y="46"/>
                  </a:cxn>
                  <a:cxn ang="0">
                    <a:pos x="14" y="52"/>
                  </a:cxn>
                  <a:cxn ang="0">
                    <a:pos x="20" y="60"/>
                  </a:cxn>
                  <a:cxn ang="0">
                    <a:pos x="28" y="66"/>
                  </a:cxn>
                  <a:cxn ang="0">
                    <a:pos x="28" y="66"/>
                  </a:cxn>
                  <a:cxn ang="0">
                    <a:pos x="22" y="24"/>
                  </a:cxn>
                  <a:cxn ang="0">
                    <a:pos x="22" y="24"/>
                  </a:cxn>
                </a:cxnLst>
                <a:rect l="0" t="0" r="r" b="b"/>
                <a:pathLst>
                  <a:path w="28" h="66">
                    <a:moveTo>
                      <a:pt x="22" y="24"/>
                    </a:moveTo>
                    <a:lnTo>
                      <a:pt x="22" y="24"/>
                    </a:lnTo>
                    <a:lnTo>
                      <a:pt x="20" y="18"/>
                    </a:lnTo>
                    <a:lnTo>
                      <a:pt x="18" y="12"/>
                    </a:lnTo>
                    <a:lnTo>
                      <a:pt x="18" y="12"/>
                    </a:lnTo>
                    <a:lnTo>
                      <a:pt x="4" y="0"/>
                    </a:lnTo>
                    <a:lnTo>
                      <a:pt x="4" y="0"/>
                    </a:lnTo>
                    <a:lnTo>
                      <a:pt x="2" y="10"/>
                    </a:lnTo>
                    <a:lnTo>
                      <a:pt x="0" y="18"/>
                    </a:lnTo>
                    <a:lnTo>
                      <a:pt x="2" y="28"/>
                    </a:lnTo>
                    <a:lnTo>
                      <a:pt x="4" y="36"/>
                    </a:lnTo>
                    <a:lnTo>
                      <a:pt x="8" y="46"/>
                    </a:lnTo>
                    <a:lnTo>
                      <a:pt x="14" y="52"/>
                    </a:lnTo>
                    <a:lnTo>
                      <a:pt x="20" y="60"/>
                    </a:lnTo>
                    <a:lnTo>
                      <a:pt x="28" y="66"/>
                    </a:lnTo>
                    <a:lnTo>
                      <a:pt x="28" y="66"/>
                    </a:lnTo>
                    <a:lnTo>
                      <a:pt x="22" y="24"/>
                    </a:lnTo>
                    <a:lnTo>
                      <a:pt x="2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0" name="Freeform 256"/>
              <p:cNvSpPr/>
              <p:nvPr/>
            </p:nvSpPr>
            <p:spPr bwMode="auto">
              <a:xfrm>
                <a:off x="2689" y="1111"/>
                <a:ext cx="40" cy="32"/>
              </a:xfrm>
              <a:custGeom>
                <a:avLst/>
                <a:gdLst/>
                <a:ahLst/>
                <a:cxnLst>
                  <a:cxn ang="0">
                    <a:pos x="30" y="0"/>
                  </a:cxn>
                  <a:cxn ang="0">
                    <a:pos x="30" y="0"/>
                  </a:cxn>
                  <a:cxn ang="0">
                    <a:pos x="28" y="0"/>
                  </a:cxn>
                  <a:cxn ang="0">
                    <a:pos x="28" y="0"/>
                  </a:cxn>
                  <a:cxn ang="0">
                    <a:pos x="0" y="2"/>
                  </a:cxn>
                  <a:cxn ang="0">
                    <a:pos x="0" y="2"/>
                  </a:cxn>
                  <a:cxn ang="0">
                    <a:pos x="40" y="32"/>
                  </a:cxn>
                  <a:cxn ang="0">
                    <a:pos x="40" y="32"/>
                  </a:cxn>
                  <a:cxn ang="0">
                    <a:pos x="36" y="22"/>
                  </a:cxn>
                  <a:cxn ang="0">
                    <a:pos x="34" y="12"/>
                  </a:cxn>
                  <a:cxn ang="0">
                    <a:pos x="34" y="12"/>
                  </a:cxn>
                  <a:cxn ang="0">
                    <a:pos x="30" y="0"/>
                  </a:cxn>
                  <a:cxn ang="0">
                    <a:pos x="30" y="0"/>
                  </a:cxn>
                </a:cxnLst>
                <a:rect l="0" t="0" r="r" b="b"/>
                <a:pathLst>
                  <a:path w="40" h="32">
                    <a:moveTo>
                      <a:pt x="30" y="0"/>
                    </a:moveTo>
                    <a:lnTo>
                      <a:pt x="30" y="0"/>
                    </a:lnTo>
                    <a:lnTo>
                      <a:pt x="28" y="0"/>
                    </a:lnTo>
                    <a:lnTo>
                      <a:pt x="28" y="0"/>
                    </a:lnTo>
                    <a:lnTo>
                      <a:pt x="0" y="2"/>
                    </a:lnTo>
                    <a:lnTo>
                      <a:pt x="0" y="2"/>
                    </a:lnTo>
                    <a:lnTo>
                      <a:pt x="40" y="32"/>
                    </a:lnTo>
                    <a:lnTo>
                      <a:pt x="40" y="32"/>
                    </a:lnTo>
                    <a:lnTo>
                      <a:pt x="36" y="22"/>
                    </a:lnTo>
                    <a:lnTo>
                      <a:pt x="34" y="12"/>
                    </a:lnTo>
                    <a:lnTo>
                      <a:pt x="34" y="12"/>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1" name="Freeform 257"/>
              <p:cNvSpPr/>
              <p:nvPr/>
            </p:nvSpPr>
            <p:spPr bwMode="auto">
              <a:xfrm>
                <a:off x="2663" y="1087"/>
                <a:ext cx="54" cy="20"/>
              </a:xfrm>
              <a:custGeom>
                <a:avLst/>
                <a:gdLst/>
                <a:ahLst/>
                <a:cxnLst>
                  <a:cxn ang="0">
                    <a:pos x="46" y="0"/>
                  </a:cxn>
                  <a:cxn ang="0">
                    <a:pos x="46" y="0"/>
                  </a:cxn>
                  <a:cxn ang="0">
                    <a:pos x="32" y="2"/>
                  </a:cxn>
                  <a:cxn ang="0">
                    <a:pos x="32" y="2"/>
                  </a:cxn>
                  <a:cxn ang="0">
                    <a:pos x="10" y="4"/>
                  </a:cxn>
                  <a:cxn ang="0">
                    <a:pos x="10" y="4"/>
                  </a:cxn>
                  <a:cxn ang="0">
                    <a:pos x="6" y="4"/>
                  </a:cxn>
                  <a:cxn ang="0">
                    <a:pos x="0" y="4"/>
                  </a:cxn>
                  <a:cxn ang="0">
                    <a:pos x="0" y="4"/>
                  </a:cxn>
                  <a:cxn ang="0">
                    <a:pos x="12" y="14"/>
                  </a:cxn>
                  <a:cxn ang="0">
                    <a:pos x="12" y="14"/>
                  </a:cxn>
                  <a:cxn ang="0">
                    <a:pos x="16" y="18"/>
                  </a:cxn>
                  <a:cxn ang="0">
                    <a:pos x="20" y="20"/>
                  </a:cxn>
                  <a:cxn ang="0">
                    <a:pos x="22" y="20"/>
                  </a:cxn>
                  <a:cxn ang="0">
                    <a:pos x="22" y="20"/>
                  </a:cxn>
                  <a:cxn ang="0">
                    <a:pos x="54" y="18"/>
                  </a:cxn>
                  <a:cxn ang="0">
                    <a:pos x="54" y="18"/>
                  </a:cxn>
                  <a:cxn ang="0">
                    <a:pos x="50" y="8"/>
                  </a:cxn>
                  <a:cxn ang="0">
                    <a:pos x="48" y="2"/>
                  </a:cxn>
                  <a:cxn ang="0">
                    <a:pos x="46" y="0"/>
                  </a:cxn>
                  <a:cxn ang="0">
                    <a:pos x="46" y="0"/>
                  </a:cxn>
                </a:cxnLst>
                <a:rect l="0" t="0" r="r" b="b"/>
                <a:pathLst>
                  <a:path w="54" h="20">
                    <a:moveTo>
                      <a:pt x="46" y="0"/>
                    </a:moveTo>
                    <a:lnTo>
                      <a:pt x="46" y="0"/>
                    </a:lnTo>
                    <a:lnTo>
                      <a:pt x="32" y="2"/>
                    </a:lnTo>
                    <a:lnTo>
                      <a:pt x="32" y="2"/>
                    </a:lnTo>
                    <a:lnTo>
                      <a:pt x="10" y="4"/>
                    </a:lnTo>
                    <a:lnTo>
                      <a:pt x="10" y="4"/>
                    </a:lnTo>
                    <a:lnTo>
                      <a:pt x="6" y="4"/>
                    </a:lnTo>
                    <a:lnTo>
                      <a:pt x="0" y="4"/>
                    </a:lnTo>
                    <a:lnTo>
                      <a:pt x="0" y="4"/>
                    </a:lnTo>
                    <a:lnTo>
                      <a:pt x="12" y="14"/>
                    </a:lnTo>
                    <a:lnTo>
                      <a:pt x="12" y="14"/>
                    </a:lnTo>
                    <a:lnTo>
                      <a:pt x="16" y="18"/>
                    </a:lnTo>
                    <a:lnTo>
                      <a:pt x="20" y="20"/>
                    </a:lnTo>
                    <a:lnTo>
                      <a:pt x="22" y="20"/>
                    </a:lnTo>
                    <a:lnTo>
                      <a:pt x="22" y="20"/>
                    </a:lnTo>
                    <a:lnTo>
                      <a:pt x="54" y="18"/>
                    </a:lnTo>
                    <a:lnTo>
                      <a:pt x="54" y="18"/>
                    </a:lnTo>
                    <a:lnTo>
                      <a:pt x="50" y="8"/>
                    </a:lnTo>
                    <a:lnTo>
                      <a:pt x="48" y="2"/>
                    </a:lnTo>
                    <a:lnTo>
                      <a:pt x="46" y="0"/>
                    </a:lnTo>
                    <a:lnTo>
                      <a:pt x="4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2" name="Freeform 258"/>
              <p:cNvSpPr/>
              <p:nvPr/>
            </p:nvSpPr>
            <p:spPr bwMode="auto">
              <a:xfrm>
                <a:off x="2637" y="1065"/>
                <a:ext cx="68" cy="20"/>
              </a:xfrm>
              <a:custGeom>
                <a:avLst/>
                <a:gdLst/>
                <a:ahLst/>
                <a:cxnLst>
                  <a:cxn ang="0">
                    <a:pos x="28" y="20"/>
                  </a:cxn>
                  <a:cxn ang="0">
                    <a:pos x="28" y="20"/>
                  </a:cxn>
                  <a:cxn ang="0">
                    <a:pos x="68" y="14"/>
                  </a:cxn>
                  <a:cxn ang="0">
                    <a:pos x="68" y="14"/>
                  </a:cxn>
                  <a:cxn ang="0">
                    <a:pos x="62" y="6"/>
                  </a:cxn>
                  <a:cxn ang="0">
                    <a:pos x="58" y="2"/>
                  </a:cxn>
                  <a:cxn ang="0">
                    <a:pos x="54" y="0"/>
                  </a:cxn>
                  <a:cxn ang="0">
                    <a:pos x="54" y="0"/>
                  </a:cxn>
                  <a:cxn ang="0">
                    <a:pos x="36" y="2"/>
                  </a:cxn>
                  <a:cxn ang="0">
                    <a:pos x="36" y="2"/>
                  </a:cxn>
                  <a:cxn ang="0">
                    <a:pos x="0" y="6"/>
                  </a:cxn>
                  <a:cxn ang="0">
                    <a:pos x="0" y="6"/>
                  </a:cxn>
                  <a:cxn ang="0">
                    <a:pos x="16" y="18"/>
                  </a:cxn>
                  <a:cxn ang="0">
                    <a:pos x="16" y="18"/>
                  </a:cxn>
                  <a:cxn ang="0">
                    <a:pos x="22" y="20"/>
                  </a:cxn>
                  <a:cxn ang="0">
                    <a:pos x="28" y="20"/>
                  </a:cxn>
                  <a:cxn ang="0">
                    <a:pos x="28" y="20"/>
                  </a:cxn>
                </a:cxnLst>
                <a:rect l="0" t="0" r="r" b="b"/>
                <a:pathLst>
                  <a:path w="68" h="20">
                    <a:moveTo>
                      <a:pt x="28" y="20"/>
                    </a:moveTo>
                    <a:lnTo>
                      <a:pt x="28" y="20"/>
                    </a:lnTo>
                    <a:lnTo>
                      <a:pt x="68" y="14"/>
                    </a:lnTo>
                    <a:lnTo>
                      <a:pt x="68" y="14"/>
                    </a:lnTo>
                    <a:lnTo>
                      <a:pt x="62" y="6"/>
                    </a:lnTo>
                    <a:lnTo>
                      <a:pt x="58" y="2"/>
                    </a:lnTo>
                    <a:lnTo>
                      <a:pt x="54" y="0"/>
                    </a:lnTo>
                    <a:lnTo>
                      <a:pt x="54" y="0"/>
                    </a:lnTo>
                    <a:lnTo>
                      <a:pt x="36" y="2"/>
                    </a:lnTo>
                    <a:lnTo>
                      <a:pt x="36" y="2"/>
                    </a:lnTo>
                    <a:lnTo>
                      <a:pt x="0" y="6"/>
                    </a:lnTo>
                    <a:lnTo>
                      <a:pt x="0" y="6"/>
                    </a:lnTo>
                    <a:lnTo>
                      <a:pt x="16" y="18"/>
                    </a:lnTo>
                    <a:lnTo>
                      <a:pt x="16" y="18"/>
                    </a:lnTo>
                    <a:lnTo>
                      <a:pt x="22" y="20"/>
                    </a:lnTo>
                    <a:lnTo>
                      <a:pt x="28" y="20"/>
                    </a:lnTo>
                    <a:lnTo>
                      <a:pt x="2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3" name="Freeform 259"/>
              <p:cNvSpPr/>
              <p:nvPr/>
            </p:nvSpPr>
            <p:spPr bwMode="auto">
              <a:xfrm>
                <a:off x="2615" y="1045"/>
                <a:ext cx="72" cy="20"/>
              </a:xfrm>
              <a:custGeom>
                <a:avLst/>
                <a:gdLst/>
                <a:ahLst/>
                <a:cxnLst>
                  <a:cxn ang="0">
                    <a:pos x="30" y="18"/>
                  </a:cxn>
                  <a:cxn ang="0">
                    <a:pos x="30" y="18"/>
                  </a:cxn>
                  <a:cxn ang="0">
                    <a:pos x="72" y="14"/>
                  </a:cxn>
                  <a:cxn ang="0">
                    <a:pos x="72" y="14"/>
                  </a:cxn>
                  <a:cxn ang="0">
                    <a:pos x="64" y="8"/>
                  </a:cxn>
                  <a:cxn ang="0">
                    <a:pos x="54" y="4"/>
                  </a:cxn>
                  <a:cxn ang="0">
                    <a:pos x="46" y="2"/>
                  </a:cxn>
                  <a:cxn ang="0">
                    <a:pos x="36" y="0"/>
                  </a:cxn>
                  <a:cxn ang="0">
                    <a:pos x="28" y="0"/>
                  </a:cxn>
                  <a:cxn ang="0">
                    <a:pos x="18" y="0"/>
                  </a:cxn>
                  <a:cxn ang="0">
                    <a:pos x="10" y="4"/>
                  </a:cxn>
                  <a:cxn ang="0">
                    <a:pos x="0" y="8"/>
                  </a:cxn>
                  <a:cxn ang="0">
                    <a:pos x="0" y="8"/>
                  </a:cxn>
                  <a:cxn ang="0">
                    <a:pos x="16" y="20"/>
                  </a:cxn>
                  <a:cxn ang="0">
                    <a:pos x="16" y="20"/>
                  </a:cxn>
                  <a:cxn ang="0">
                    <a:pos x="22" y="20"/>
                  </a:cxn>
                  <a:cxn ang="0">
                    <a:pos x="30" y="18"/>
                  </a:cxn>
                  <a:cxn ang="0">
                    <a:pos x="30" y="18"/>
                  </a:cxn>
                </a:cxnLst>
                <a:rect l="0" t="0" r="r" b="b"/>
                <a:pathLst>
                  <a:path w="72" h="20">
                    <a:moveTo>
                      <a:pt x="30" y="18"/>
                    </a:moveTo>
                    <a:lnTo>
                      <a:pt x="30" y="18"/>
                    </a:lnTo>
                    <a:lnTo>
                      <a:pt x="72" y="14"/>
                    </a:lnTo>
                    <a:lnTo>
                      <a:pt x="72" y="14"/>
                    </a:lnTo>
                    <a:lnTo>
                      <a:pt x="64" y="8"/>
                    </a:lnTo>
                    <a:lnTo>
                      <a:pt x="54" y="4"/>
                    </a:lnTo>
                    <a:lnTo>
                      <a:pt x="46" y="2"/>
                    </a:lnTo>
                    <a:lnTo>
                      <a:pt x="36" y="0"/>
                    </a:lnTo>
                    <a:lnTo>
                      <a:pt x="28" y="0"/>
                    </a:lnTo>
                    <a:lnTo>
                      <a:pt x="18" y="0"/>
                    </a:lnTo>
                    <a:lnTo>
                      <a:pt x="10" y="4"/>
                    </a:lnTo>
                    <a:lnTo>
                      <a:pt x="0" y="8"/>
                    </a:lnTo>
                    <a:lnTo>
                      <a:pt x="0" y="8"/>
                    </a:lnTo>
                    <a:lnTo>
                      <a:pt x="16" y="20"/>
                    </a:lnTo>
                    <a:lnTo>
                      <a:pt x="16" y="20"/>
                    </a:lnTo>
                    <a:lnTo>
                      <a:pt x="22" y="20"/>
                    </a:lnTo>
                    <a:lnTo>
                      <a:pt x="30" y="18"/>
                    </a:lnTo>
                    <a:lnTo>
                      <a:pt x="3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4" name="Freeform 260"/>
              <p:cNvSpPr/>
              <p:nvPr/>
            </p:nvSpPr>
            <p:spPr bwMode="auto">
              <a:xfrm>
                <a:off x="2817" y="991"/>
                <a:ext cx="50" cy="24"/>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5" name="Freeform 261"/>
              <p:cNvSpPr/>
              <p:nvPr/>
            </p:nvSpPr>
            <p:spPr bwMode="auto">
              <a:xfrm>
                <a:off x="2783" y="987"/>
                <a:ext cx="48" cy="36"/>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6" name="Freeform 262"/>
              <p:cNvSpPr/>
              <p:nvPr/>
            </p:nvSpPr>
            <p:spPr bwMode="auto">
              <a:xfrm>
                <a:off x="2751" y="985"/>
                <a:ext cx="54" cy="42"/>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7" name="Freeform 263"/>
              <p:cNvSpPr/>
              <p:nvPr/>
            </p:nvSpPr>
            <p:spPr bwMode="auto">
              <a:xfrm>
                <a:off x="2723" y="981"/>
                <a:ext cx="54" cy="46"/>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8" name="Freeform 264"/>
              <p:cNvSpPr/>
              <p:nvPr/>
            </p:nvSpPr>
            <p:spPr bwMode="auto">
              <a:xfrm>
                <a:off x="2819" y="967"/>
                <a:ext cx="48" cy="24"/>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9" name="Freeform 265"/>
              <p:cNvSpPr/>
              <p:nvPr/>
            </p:nvSpPr>
            <p:spPr bwMode="auto">
              <a:xfrm>
                <a:off x="2785" y="953"/>
                <a:ext cx="52" cy="30"/>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0" name="Freeform 266"/>
              <p:cNvSpPr/>
              <p:nvPr/>
            </p:nvSpPr>
            <p:spPr bwMode="auto">
              <a:xfrm>
                <a:off x="2751" y="941"/>
                <a:ext cx="64" cy="36"/>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1" name="Freeform 267"/>
              <p:cNvSpPr/>
              <p:nvPr/>
            </p:nvSpPr>
            <p:spPr bwMode="auto">
              <a:xfrm>
                <a:off x="2725" y="939"/>
                <a:ext cx="64" cy="34"/>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2" name="Freeform 268"/>
              <p:cNvSpPr/>
              <p:nvPr/>
            </p:nvSpPr>
            <p:spPr bwMode="auto">
              <a:xfrm>
                <a:off x="2699" y="843"/>
                <a:ext cx="22" cy="32"/>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3" name="Freeform 269"/>
              <p:cNvSpPr/>
              <p:nvPr/>
            </p:nvSpPr>
            <p:spPr bwMode="auto">
              <a:xfrm>
                <a:off x="2685" y="857"/>
                <a:ext cx="18" cy="40"/>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4" name="Freeform 270"/>
              <p:cNvSpPr/>
              <p:nvPr/>
            </p:nvSpPr>
            <p:spPr bwMode="auto">
              <a:xfrm>
                <a:off x="2673" y="871"/>
                <a:ext cx="18" cy="48"/>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5" name="Freeform 271"/>
              <p:cNvSpPr/>
              <p:nvPr/>
            </p:nvSpPr>
            <p:spPr bwMode="auto">
              <a:xfrm>
                <a:off x="2665" y="887"/>
                <a:ext cx="18" cy="50"/>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6" name="Freeform 272"/>
              <p:cNvSpPr/>
              <p:nvPr/>
            </p:nvSpPr>
            <p:spPr bwMode="auto">
              <a:xfrm>
                <a:off x="2711" y="845"/>
                <a:ext cx="18" cy="32"/>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7" name="Freeform 273"/>
              <p:cNvSpPr/>
              <p:nvPr/>
            </p:nvSpPr>
            <p:spPr bwMode="auto">
              <a:xfrm>
                <a:off x="2701" y="873"/>
                <a:ext cx="30" cy="26"/>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8" name="Freeform 274"/>
              <p:cNvSpPr/>
              <p:nvPr/>
            </p:nvSpPr>
            <p:spPr bwMode="auto">
              <a:xfrm>
                <a:off x="2693" y="893"/>
                <a:ext cx="38" cy="28"/>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9" name="Freeform 275"/>
              <p:cNvSpPr/>
              <p:nvPr/>
            </p:nvSpPr>
            <p:spPr bwMode="auto">
              <a:xfrm>
                <a:off x="2685" y="911"/>
                <a:ext cx="42" cy="30"/>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0" name="Freeform 276"/>
              <p:cNvSpPr/>
              <p:nvPr/>
            </p:nvSpPr>
            <p:spPr bwMode="auto">
              <a:xfrm>
                <a:off x="2785" y="821"/>
                <a:ext cx="22" cy="32"/>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1" name="Freeform 277"/>
              <p:cNvSpPr/>
              <p:nvPr/>
            </p:nvSpPr>
            <p:spPr bwMode="auto">
              <a:xfrm>
                <a:off x="2771" y="835"/>
                <a:ext cx="18" cy="40"/>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2" name="Freeform 278"/>
              <p:cNvSpPr/>
              <p:nvPr/>
            </p:nvSpPr>
            <p:spPr bwMode="auto">
              <a:xfrm>
                <a:off x="2759" y="849"/>
                <a:ext cx="20" cy="48"/>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3" name="Freeform 279"/>
              <p:cNvSpPr/>
              <p:nvPr/>
            </p:nvSpPr>
            <p:spPr bwMode="auto">
              <a:xfrm>
                <a:off x="2751" y="865"/>
                <a:ext cx="18" cy="50"/>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4" name="Freeform 280"/>
              <p:cNvSpPr/>
              <p:nvPr/>
            </p:nvSpPr>
            <p:spPr bwMode="auto">
              <a:xfrm>
                <a:off x="2797" y="823"/>
                <a:ext cx="18" cy="32"/>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5" name="Freeform 281"/>
              <p:cNvSpPr/>
              <p:nvPr/>
            </p:nvSpPr>
            <p:spPr bwMode="auto">
              <a:xfrm>
                <a:off x="2787" y="851"/>
                <a:ext cx="30" cy="26"/>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6" name="Freeform 282"/>
              <p:cNvSpPr/>
              <p:nvPr/>
            </p:nvSpPr>
            <p:spPr bwMode="auto">
              <a:xfrm>
                <a:off x="2779" y="871"/>
                <a:ext cx="38" cy="28"/>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7" name="Freeform 283"/>
              <p:cNvSpPr/>
              <p:nvPr/>
            </p:nvSpPr>
            <p:spPr bwMode="auto">
              <a:xfrm>
                <a:off x="2771" y="889"/>
                <a:ext cx="42" cy="28"/>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8" name="Freeform 284"/>
              <p:cNvSpPr/>
              <p:nvPr/>
            </p:nvSpPr>
            <p:spPr bwMode="auto">
              <a:xfrm>
                <a:off x="2473" y="731"/>
                <a:ext cx="22" cy="32"/>
              </a:xfrm>
              <a:custGeom>
                <a:avLst/>
                <a:gdLst/>
                <a:ahLst/>
                <a:cxnLst>
                  <a:cxn ang="0">
                    <a:pos x="0" y="12"/>
                  </a:cxn>
                  <a:cxn ang="0">
                    <a:pos x="0" y="12"/>
                  </a:cxn>
                  <a:cxn ang="0">
                    <a:pos x="0" y="14"/>
                  </a:cxn>
                  <a:cxn ang="0">
                    <a:pos x="0" y="14"/>
                  </a:cxn>
                  <a:cxn ang="0">
                    <a:pos x="6" y="32"/>
                  </a:cxn>
                  <a:cxn ang="0">
                    <a:pos x="6" y="32"/>
                  </a:cxn>
                  <a:cxn ang="0">
                    <a:pos x="22" y="0"/>
                  </a:cxn>
                  <a:cxn ang="0">
                    <a:pos x="22" y="0"/>
                  </a:cxn>
                  <a:cxn ang="0">
                    <a:pos x="14" y="4"/>
                  </a:cxn>
                  <a:cxn ang="0">
                    <a:pos x="8" y="8"/>
                  </a:cxn>
                  <a:cxn ang="0">
                    <a:pos x="8" y="8"/>
                  </a:cxn>
                  <a:cxn ang="0">
                    <a:pos x="0" y="12"/>
                  </a:cxn>
                  <a:cxn ang="0">
                    <a:pos x="0" y="12"/>
                  </a:cxn>
                </a:cxnLst>
                <a:rect l="0" t="0" r="r" b="b"/>
                <a:pathLst>
                  <a:path w="22" h="32">
                    <a:moveTo>
                      <a:pt x="0" y="12"/>
                    </a:moveTo>
                    <a:lnTo>
                      <a:pt x="0" y="12"/>
                    </a:lnTo>
                    <a:lnTo>
                      <a:pt x="0" y="14"/>
                    </a:lnTo>
                    <a:lnTo>
                      <a:pt x="0" y="14"/>
                    </a:lnTo>
                    <a:lnTo>
                      <a:pt x="6" y="32"/>
                    </a:lnTo>
                    <a:lnTo>
                      <a:pt x="6" y="32"/>
                    </a:lnTo>
                    <a:lnTo>
                      <a:pt x="22" y="0"/>
                    </a:lnTo>
                    <a:lnTo>
                      <a:pt x="22" y="0"/>
                    </a:lnTo>
                    <a:lnTo>
                      <a:pt x="14" y="4"/>
                    </a:lnTo>
                    <a:lnTo>
                      <a:pt x="8" y="8"/>
                    </a:lnTo>
                    <a:lnTo>
                      <a:pt x="8" y="8"/>
                    </a:lnTo>
                    <a:lnTo>
                      <a:pt x="0" y="12"/>
                    </a:lnTo>
                    <a:lnTo>
                      <a:pt x="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9" name="Freeform 285"/>
              <p:cNvSpPr/>
              <p:nvPr/>
            </p:nvSpPr>
            <p:spPr bwMode="auto">
              <a:xfrm>
                <a:off x="2459" y="745"/>
                <a:ext cx="18" cy="40"/>
              </a:xfrm>
              <a:custGeom>
                <a:avLst/>
                <a:gdLst/>
                <a:ahLst/>
                <a:cxnLst>
                  <a:cxn ang="0">
                    <a:pos x="0" y="10"/>
                  </a:cxn>
                  <a:cxn ang="0">
                    <a:pos x="0" y="10"/>
                  </a:cxn>
                  <a:cxn ang="0">
                    <a:pos x="2" y="20"/>
                  </a:cxn>
                  <a:cxn ang="0">
                    <a:pos x="2" y="20"/>
                  </a:cxn>
                  <a:cxn ang="0">
                    <a:pos x="8" y="32"/>
                  </a:cxn>
                  <a:cxn ang="0">
                    <a:pos x="8" y="32"/>
                  </a:cxn>
                  <a:cxn ang="0">
                    <a:pos x="10" y="40"/>
                  </a:cxn>
                  <a:cxn ang="0">
                    <a:pos x="10" y="40"/>
                  </a:cxn>
                  <a:cxn ang="0">
                    <a:pos x="14" y="30"/>
                  </a:cxn>
                  <a:cxn ang="0">
                    <a:pos x="14" y="30"/>
                  </a:cxn>
                  <a:cxn ang="0">
                    <a:pos x="16" y="26"/>
                  </a:cxn>
                  <a:cxn ang="0">
                    <a:pos x="18" y="22"/>
                  </a:cxn>
                  <a:cxn ang="0">
                    <a:pos x="18" y="22"/>
                  </a:cxn>
                  <a:cxn ang="0">
                    <a:pos x="10" y="0"/>
                  </a:cxn>
                  <a:cxn ang="0">
                    <a:pos x="10" y="0"/>
                  </a:cxn>
                  <a:cxn ang="0">
                    <a:pos x="4" y="4"/>
                  </a:cxn>
                  <a:cxn ang="0">
                    <a:pos x="0" y="8"/>
                  </a:cxn>
                  <a:cxn ang="0">
                    <a:pos x="0" y="10"/>
                  </a:cxn>
                  <a:cxn ang="0">
                    <a:pos x="0" y="10"/>
                  </a:cxn>
                </a:cxnLst>
                <a:rect l="0" t="0" r="r" b="b"/>
                <a:pathLst>
                  <a:path w="18" h="40">
                    <a:moveTo>
                      <a:pt x="0" y="10"/>
                    </a:moveTo>
                    <a:lnTo>
                      <a:pt x="0" y="10"/>
                    </a:lnTo>
                    <a:lnTo>
                      <a:pt x="2" y="20"/>
                    </a:lnTo>
                    <a:lnTo>
                      <a:pt x="2" y="20"/>
                    </a:lnTo>
                    <a:lnTo>
                      <a:pt x="8" y="32"/>
                    </a:lnTo>
                    <a:lnTo>
                      <a:pt x="8" y="32"/>
                    </a:lnTo>
                    <a:lnTo>
                      <a:pt x="10" y="40"/>
                    </a:lnTo>
                    <a:lnTo>
                      <a:pt x="10" y="40"/>
                    </a:lnTo>
                    <a:lnTo>
                      <a:pt x="14" y="30"/>
                    </a:lnTo>
                    <a:lnTo>
                      <a:pt x="14" y="30"/>
                    </a:lnTo>
                    <a:lnTo>
                      <a:pt x="16" y="26"/>
                    </a:lnTo>
                    <a:lnTo>
                      <a:pt x="18" y="22"/>
                    </a:lnTo>
                    <a:lnTo>
                      <a:pt x="18" y="22"/>
                    </a:lnTo>
                    <a:lnTo>
                      <a:pt x="10" y="0"/>
                    </a:lnTo>
                    <a:lnTo>
                      <a:pt x="10" y="0"/>
                    </a:lnTo>
                    <a:lnTo>
                      <a:pt x="4" y="4"/>
                    </a:lnTo>
                    <a:lnTo>
                      <a:pt x="0" y="8"/>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0" name="Freeform 286"/>
              <p:cNvSpPr/>
              <p:nvPr/>
            </p:nvSpPr>
            <p:spPr bwMode="auto">
              <a:xfrm>
                <a:off x="2447" y="757"/>
                <a:ext cx="18" cy="48"/>
              </a:xfrm>
              <a:custGeom>
                <a:avLst/>
                <a:gdLst/>
                <a:ahLst/>
                <a:cxnLst>
                  <a:cxn ang="0">
                    <a:pos x="18" y="36"/>
                  </a:cxn>
                  <a:cxn ang="0">
                    <a:pos x="18" y="36"/>
                  </a:cxn>
                  <a:cxn ang="0">
                    <a:pos x="18" y="32"/>
                  </a:cxn>
                  <a:cxn ang="0">
                    <a:pos x="18" y="28"/>
                  </a:cxn>
                  <a:cxn ang="0">
                    <a:pos x="18" y="28"/>
                  </a:cxn>
                  <a:cxn ang="0">
                    <a:pos x="8" y="0"/>
                  </a:cxn>
                  <a:cxn ang="0">
                    <a:pos x="8" y="0"/>
                  </a:cxn>
                  <a:cxn ang="0">
                    <a:pos x="2" y="6"/>
                  </a:cxn>
                  <a:cxn ang="0">
                    <a:pos x="0" y="10"/>
                  </a:cxn>
                  <a:cxn ang="0">
                    <a:pos x="0" y="14"/>
                  </a:cxn>
                  <a:cxn ang="0">
                    <a:pos x="0" y="14"/>
                  </a:cxn>
                  <a:cxn ang="0">
                    <a:pos x="4" y="26"/>
                  </a:cxn>
                  <a:cxn ang="0">
                    <a:pos x="4" y="26"/>
                  </a:cxn>
                  <a:cxn ang="0">
                    <a:pos x="12" y="48"/>
                  </a:cxn>
                  <a:cxn ang="0">
                    <a:pos x="12" y="48"/>
                  </a:cxn>
                  <a:cxn ang="0">
                    <a:pos x="18" y="36"/>
                  </a:cxn>
                  <a:cxn ang="0">
                    <a:pos x="18" y="36"/>
                  </a:cxn>
                </a:cxnLst>
                <a:rect l="0" t="0" r="r" b="b"/>
                <a:pathLst>
                  <a:path w="18" h="48">
                    <a:moveTo>
                      <a:pt x="18" y="36"/>
                    </a:moveTo>
                    <a:lnTo>
                      <a:pt x="18" y="36"/>
                    </a:lnTo>
                    <a:lnTo>
                      <a:pt x="18" y="32"/>
                    </a:lnTo>
                    <a:lnTo>
                      <a:pt x="18" y="28"/>
                    </a:lnTo>
                    <a:lnTo>
                      <a:pt x="18" y="28"/>
                    </a:lnTo>
                    <a:lnTo>
                      <a:pt x="8" y="0"/>
                    </a:lnTo>
                    <a:lnTo>
                      <a:pt x="8" y="0"/>
                    </a:lnTo>
                    <a:lnTo>
                      <a:pt x="2" y="6"/>
                    </a:lnTo>
                    <a:lnTo>
                      <a:pt x="0" y="10"/>
                    </a:lnTo>
                    <a:lnTo>
                      <a:pt x="0" y="14"/>
                    </a:lnTo>
                    <a:lnTo>
                      <a:pt x="0" y="14"/>
                    </a:lnTo>
                    <a:lnTo>
                      <a:pt x="4" y="26"/>
                    </a:lnTo>
                    <a:lnTo>
                      <a:pt x="4" y="26"/>
                    </a:lnTo>
                    <a:lnTo>
                      <a:pt x="12" y="48"/>
                    </a:lnTo>
                    <a:lnTo>
                      <a:pt x="12" y="48"/>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1" name="Freeform 287"/>
              <p:cNvSpPr/>
              <p:nvPr/>
            </p:nvSpPr>
            <p:spPr bwMode="auto">
              <a:xfrm>
                <a:off x="2439" y="775"/>
                <a:ext cx="18" cy="50"/>
              </a:xfrm>
              <a:custGeom>
                <a:avLst/>
                <a:gdLst/>
                <a:ahLst/>
                <a:cxnLst>
                  <a:cxn ang="0">
                    <a:pos x="12" y="50"/>
                  </a:cxn>
                  <a:cxn ang="0">
                    <a:pos x="12" y="50"/>
                  </a:cxn>
                  <a:cxn ang="0">
                    <a:pos x="18" y="36"/>
                  </a:cxn>
                  <a:cxn ang="0">
                    <a:pos x="18" y="36"/>
                  </a:cxn>
                  <a:cxn ang="0">
                    <a:pos x="16" y="32"/>
                  </a:cxn>
                  <a:cxn ang="0">
                    <a:pos x="14" y="28"/>
                  </a:cxn>
                  <a:cxn ang="0">
                    <a:pos x="14" y="28"/>
                  </a:cxn>
                  <a:cxn ang="0">
                    <a:pos x="4" y="0"/>
                  </a:cxn>
                  <a:cxn ang="0">
                    <a:pos x="4" y="0"/>
                  </a:cxn>
                  <a:cxn ang="0">
                    <a:pos x="0" y="12"/>
                  </a:cxn>
                  <a:cxn ang="0">
                    <a:pos x="0" y="26"/>
                  </a:cxn>
                  <a:cxn ang="0">
                    <a:pos x="4" y="38"/>
                  </a:cxn>
                  <a:cxn ang="0">
                    <a:pos x="6" y="44"/>
                  </a:cxn>
                  <a:cxn ang="0">
                    <a:pos x="12" y="50"/>
                  </a:cxn>
                  <a:cxn ang="0">
                    <a:pos x="12" y="50"/>
                  </a:cxn>
                </a:cxnLst>
                <a:rect l="0" t="0" r="r" b="b"/>
                <a:pathLst>
                  <a:path w="18" h="50">
                    <a:moveTo>
                      <a:pt x="12" y="50"/>
                    </a:moveTo>
                    <a:lnTo>
                      <a:pt x="12" y="50"/>
                    </a:lnTo>
                    <a:lnTo>
                      <a:pt x="18" y="36"/>
                    </a:lnTo>
                    <a:lnTo>
                      <a:pt x="18" y="36"/>
                    </a:lnTo>
                    <a:lnTo>
                      <a:pt x="16" y="32"/>
                    </a:lnTo>
                    <a:lnTo>
                      <a:pt x="14" y="28"/>
                    </a:lnTo>
                    <a:lnTo>
                      <a:pt x="14" y="28"/>
                    </a:lnTo>
                    <a:lnTo>
                      <a:pt x="4" y="0"/>
                    </a:lnTo>
                    <a:lnTo>
                      <a:pt x="4" y="0"/>
                    </a:lnTo>
                    <a:lnTo>
                      <a:pt x="0" y="12"/>
                    </a:lnTo>
                    <a:lnTo>
                      <a:pt x="0" y="26"/>
                    </a:lnTo>
                    <a:lnTo>
                      <a:pt x="4" y="38"/>
                    </a:lnTo>
                    <a:lnTo>
                      <a:pt x="6" y="44"/>
                    </a:lnTo>
                    <a:lnTo>
                      <a:pt x="12" y="50"/>
                    </a:lnTo>
                    <a:lnTo>
                      <a:pt x="12"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2" name="Freeform 288"/>
              <p:cNvSpPr/>
              <p:nvPr/>
            </p:nvSpPr>
            <p:spPr bwMode="auto">
              <a:xfrm>
                <a:off x="2485" y="733"/>
                <a:ext cx="18" cy="32"/>
              </a:xfrm>
              <a:custGeom>
                <a:avLst/>
                <a:gdLst/>
                <a:ahLst/>
                <a:cxnLst>
                  <a:cxn ang="0">
                    <a:pos x="18" y="24"/>
                  </a:cxn>
                  <a:cxn ang="0">
                    <a:pos x="18" y="24"/>
                  </a:cxn>
                  <a:cxn ang="0">
                    <a:pos x="16" y="14"/>
                  </a:cxn>
                  <a:cxn ang="0">
                    <a:pos x="16" y="14"/>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4"/>
                    </a:lnTo>
                    <a:lnTo>
                      <a:pt x="16" y="14"/>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3" name="Freeform 289"/>
              <p:cNvSpPr/>
              <p:nvPr/>
            </p:nvSpPr>
            <p:spPr bwMode="auto">
              <a:xfrm>
                <a:off x="2475" y="761"/>
                <a:ext cx="30" cy="26"/>
              </a:xfrm>
              <a:custGeom>
                <a:avLst/>
                <a:gdLst/>
                <a:ahLst/>
                <a:cxnLst>
                  <a:cxn ang="0">
                    <a:pos x="28" y="0"/>
                  </a:cxn>
                  <a:cxn ang="0">
                    <a:pos x="28" y="0"/>
                  </a:cxn>
                  <a:cxn ang="0">
                    <a:pos x="8" y="10"/>
                  </a:cxn>
                  <a:cxn ang="0">
                    <a:pos x="8" y="10"/>
                  </a:cxn>
                  <a:cxn ang="0">
                    <a:pos x="6" y="12"/>
                  </a:cxn>
                  <a:cxn ang="0">
                    <a:pos x="4" y="16"/>
                  </a:cxn>
                  <a:cxn ang="0">
                    <a:pos x="4" y="16"/>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28" y="0"/>
                  </a:cxn>
                  <a:cxn ang="0">
                    <a:pos x="28" y="0"/>
                  </a:cxn>
                </a:cxnLst>
                <a:rect l="0" t="0" r="r" b="b"/>
                <a:pathLst>
                  <a:path w="30" h="26">
                    <a:moveTo>
                      <a:pt x="28" y="0"/>
                    </a:moveTo>
                    <a:lnTo>
                      <a:pt x="28" y="0"/>
                    </a:lnTo>
                    <a:lnTo>
                      <a:pt x="8" y="10"/>
                    </a:lnTo>
                    <a:lnTo>
                      <a:pt x="8" y="10"/>
                    </a:lnTo>
                    <a:lnTo>
                      <a:pt x="6" y="12"/>
                    </a:lnTo>
                    <a:lnTo>
                      <a:pt x="4" y="16"/>
                    </a:lnTo>
                    <a:lnTo>
                      <a:pt x="4" y="16"/>
                    </a:lnTo>
                    <a:lnTo>
                      <a:pt x="0" y="26"/>
                    </a:lnTo>
                    <a:lnTo>
                      <a:pt x="0" y="26"/>
                    </a:lnTo>
                    <a:lnTo>
                      <a:pt x="6" y="24"/>
                    </a:lnTo>
                    <a:lnTo>
                      <a:pt x="6" y="24"/>
                    </a:lnTo>
                    <a:lnTo>
                      <a:pt x="20" y="18"/>
                    </a:lnTo>
                    <a:lnTo>
                      <a:pt x="20" y="18"/>
                    </a:lnTo>
                    <a:lnTo>
                      <a:pt x="30" y="14"/>
                    </a:lnTo>
                    <a:lnTo>
                      <a:pt x="30" y="14"/>
                    </a:lnTo>
                    <a:lnTo>
                      <a:pt x="30" y="12"/>
                    </a:lnTo>
                    <a:lnTo>
                      <a:pt x="30" y="8"/>
                    </a:lnTo>
                    <a:lnTo>
                      <a:pt x="28" y="0"/>
                    </a:lnTo>
                    <a:lnTo>
                      <a:pt x="2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4" name="Freeform 290"/>
              <p:cNvSpPr/>
              <p:nvPr/>
            </p:nvSpPr>
            <p:spPr bwMode="auto">
              <a:xfrm>
                <a:off x="2467" y="781"/>
                <a:ext cx="38" cy="28"/>
              </a:xfrm>
              <a:custGeom>
                <a:avLst/>
                <a:gdLst/>
                <a:ahLst/>
                <a:cxnLst>
                  <a:cxn ang="0">
                    <a:pos x="38" y="0"/>
                  </a:cxn>
                  <a:cxn ang="0">
                    <a:pos x="38" y="0"/>
                  </a:cxn>
                  <a:cxn ang="0">
                    <a:pos x="10" y="10"/>
                  </a:cxn>
                  <a:cxn ang="0">
                    <a:pos x="10" y="10"/>
                  </a:cxn>
                  <a:cxn ang="0">
                    <a:pos x="6" y="12"/>
                  </a:cxn>
                  <a:cxn ang="0">
                    <a:pos x="4" y="14"/>
                  </a:cxn>
                  <a:cxn ang="0">
                    <a:pos x="4" y="14"/>
                  </a:cxn>
                  <a:cxn ang="0">
                    <a:pos x="0" y="28"/>
                  </a:cxn>
                  <a:cxn ang="0">
                    <a:pos x="0" y="28"/>
                  </a:cxn>
                  <a:cxn ang="0">
                    <a:pos x="22" y="18"/>
                  </a:cxn>
                  <a:cxn ang="0">
                    <a:pos x="22" y="18"/>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0" y="10"/>
                    </a:lnTo>
                    <a:lnTo>
                      <a:pt x="10" y="10"/>
                    </a:lnTo>
                    <a:lnTo>
                      <a:pt x="6" y="12"/>
                    </a:lnTo>
                    <a:lnTo>
                      <a:pt x="4" y="14"/>
                    </a:lnTo>
                    <a:lnTo>
                      <a:pt x="4" y="14"/>
                    </a:lnTo>
                    <a:lnTo>
                      <a:pt x="0" y="28"/>
                    </a:lnTo>
                    <a:lnTo>
                      <a:pt x="0" y="28"/>
                    </a:lnTo>
                    <a:lnTo>
                      <a:pt x="22" y="18"/>
                    </a:lnTo>
                    <a:lnTo>
                      <a:pt x="22" y="18"/>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5" name="Freeform 291"/>
              <p:cNvSpPr/>
              <p:nvPr/>
            </p:nvSpPr>
            <p:spPr bwMode="auto">
              <a:xfrm>
                <a:off x="2459" y="799"/>
                <a:ext cx="42" cy="28"/>
              </a:xfrm>
              <a:custGeom>
                <a:avLst/>
                <a:gdLst/>
                <a:ahLst/>
                <a:cxnLst>
                  <a:cxn ang="0">
                    <a:pos x="42" y="0"/>
                  </a:cxn>
                  <a:cxn ang="0">
                    <a:pos x="42" y="0"/>
                  </a:cxn>
                  <a:cxn ang="0">
                    <a:pos x="14" y="12"/>
                  </a:cxn>
                  <a:cxn ang="0">
                    <a:pos x="14" y="12"/>
                  </a:cxn>
                  <a:cxn ang="0">
                    <a:pos x="8" y="14"/>
                  </a:cxn>
                  <a:cxn ang="0">
                    <a:pos x="4" y="16"/>
                  </a:cxn>
                  <a:cxn ang="0">
                    <a:pos x="4" y="16"/>
                  </a:cxn>
                  <a:cxn ang="0">
                    <a:pos x="0" y="28"/>
                  </a:cxn>
                  <a:cxn ang="0">
                    <a:pos x="0" y="28"/>
                  </a:cxn>
                  <a:cxn ang="0">
                    <a:pos x="6" y="28"/>
                  </a:cxn>
                  <a:cxn ang="0">
                    <a:pos x="12" y="28"/>
                  </a:cxn>
                  <a:cxn ang="0">
                    <a:pos x="24" y="22"/>
                  </a:cxn>
                  <a:cxn ang="0">
                    <a:pos x="34" y="12"/>
                  </a:cxn>
                  <a:cxn ang="0">
                    <a:pos x="42" y="0"/>
                  </a:cxn>
                  <a:cxn ang="0">
                    <a:pos x="42" y="0"/>
                  </a:cxn>
                </a:cxnLst>
                <a:rect l="0" t="0" r="r" b="b"/>
                <a:pathLst>
                  <a:path w="42" h="28">
                    <a:moveTo>
                      <a:pt x="42" y="0"/>
                    </a:moveTo>
                    <a:lnTo>
                      <a:pt x="42" y="0"/>
                    </a:lnTo>
                    <a:lnTo>
                      <a:pt x="14" y="12"/>
                    </a:lnTo>
                    <a:lnTo>
                      <a:pt x="14" y="12"/>
                    </a:lnTo>
                    <a:lnTo>
                      <a:pt x="8" y="14"/>
                    </a:lnTo>
                    <a:lnTo>
                      <a:pt x="4" y="16"/>
                    </a:lnTo>
                    <a:lnTo>
                      <a:pt x="4" y="16"/>
                    </a:lnTo>
                    <a:lnTo>
                      <a:pt x="0" y="28"/>
                    </a:lnTo>
                    <a:lnTo>
                      <a:pt x="0" y="28"/>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6" name="Freeform 292"/>
              <p:cNvSpPr/>
              <p:nvPr/>
            </p:nvSpPr>
            <p:spPr bwMode="auto">
              <a:xfrm>
                <a:off x="2563" y="697"/>
                <a:ext cx="22" cy="32"/>
              </a:xfrm>
              <a:custGeom>
                <a:avLst/>
                <a:gdLst/>
                <a:ahLst/>
                <a:cxnLst>
                  <a:cxn ang="0">
                    <a:pos x="0" y="12"/>
                  </a:cxn>
                  <a:cxn ang="0">
                    <a:pos x="0" y="12"/>
                  </a:cxn>
                  <a:cxn ang="0">
                    <a:pos x="0" y="14"/>
                  </a:cxn>
                  <a:cxn ang="0">
                    <a:pos x="0" y="14"/>
                  </a:cxn>
                  <a:cxn ang="0">
                    <a:pos x="6" y="32"/>
                  </a:cxn>
                  <a:cxn ang="0">
                    <a:pos x="6" y="32"/>
                  </a:cxn>
                  <a:cxn ang="0">
                    <a:pos x="22" y="0"/>
                  </a:cxn>
                  <a:cxn ang="0">
                    <a:pos x="22" y="0"/>
                  </a:cxn>
                  <a:cxn ang="0">
                    <a:pos x="14" y="4"/>
                  </a:cxn>
                  <a:cxn ang="0">
                    <a:pos x="8" y="8"/>
                  </a:cxn>
                  <a:cxn ang="0">
                    <a:pos x="8" y="8"/>
                  </a:cxn>
                  <a:cxn ang="0">
                    <a:pos x="0" y="12"/>
                  </a:cxn>
                  <a:cxn ang="0">
                    <a:pos x="0" y="12"/>
                  </a:cxn>
                </a:cxnLst>
                <a:rect l="0" t="0" r="r" b="b"/>
                <a:pathLst>
                  <a:path w="22" h="32">
                    <a:moveTo>
                      <a:pt x="0" y="12"/>
                    </a:moveTo>
                    <a:lnTo>
                      <a:pt x="0" y="12"/>
                    </a:lnTo>
                    <a:lnTo>
                      <a:pt x="0" y="14"/>
                    </a:lnTo>
                    <a:lnTo>
                      <a:pt x="0" y="14"/>
                    </a:lnTo>
                    <a:lnTo>
                      <a:pt x="6" y="32"/>
                    </a:lnTo>
                    <a:lnTo>
                      <a:pt x="6" y="32"/>
                    </a:lnTo>
                    <a:lnTo>
                      <a:pt x="22" y="0"/>
                    </a:lnTo>
                    <a:lnTo>
                      <a:pt x="22" y="0"/>
                    </a:lnTo>
                    <a:lnTo>
                      <a:pt x="14" y="4"/>
                    </a:lnTo>
                    <a:lnTo>
                      <a:pt x="8" y="8"/>
                    </a:lnTo>
                    <a:lnTo>
                      <a:pt x="8" y="8"/>
                    </a:lnTo>
                    <a:lnTo>
                      <a:pt x="0" y="12"/>
                    </a:lnTo>
                    <a:lnTo>
                      <a:pt x="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7" name="Freeform 293"/>
              <p:cNvSpPr/>
              <p:nvPr/>
            </p:nvSpPr>
            <p:spPr bwMode="auto">
              <a:xfrm>
                <a:off x="2549" y="711"/>
                <a:ext cx="18" cy="40"/>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4"/>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4"/>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8" name="Freeform 294"/>
              <p:cNvSpPr/>
              <p:nvPr/>
            </p:nvSpPr>
            <p:spPr bwMode="auto">
              <a:xfrm>
                <a:off x="2537" y="725"/>
                <a:ext cx="18" cy="48"/>
              </a:xfrm>
              <a:custGeom>
                <a:avLst/>
                <a:gdLst/>
                <a:ahLst/>
                <a:cxnLst>
                  <a:cxn ang="0">
                    <a:pos x="18" y="34"/>
                  </a:cxn>
                  <a:cxn ang="0">
                    <a:pos x="18" y="34"/>
                  </a:cxn>
                  <a:cxn ang="0">
                    <a:pos x="18"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4"/>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9" name="Freeform 295"/>
              <p:cNvSpPr/>
              <p:nvPr/>
            </p:nvSpPr>
            <p:spPr bwMode="auto">
              <a:xfrm>
                <a:off x="2529" y="741"/>
                <a:ext cx="18" cy="50"/>
              </a:xfrm>
              <a:custGeom>
                <a:avLst/>
                <a:gdLst/>
                <a:ahLst/>
                <a:cxnLst>
                  <a:cxn ang="0">
                    <a:pos x="18" y="36"/>
                  </a:cxn>
                  <a:cxn ang="0">
                    <a:pos x="18" y="36"/>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Lst>
                <a:rect l="0" t="0" r="r" b="b"/>
                <a:pathLst>
                  <a:path w="18" h="50">
                    <a:moveTo>
                      <a:pt x="18" y="36"/>
                    </a:moveTo>
                    <a:lnTo>
                      <a:pt x="18" y="36"/>
                    </a:lnTo>
                    <a:lnTo>
                      <a:pt x="16" y="32"/>
                    </a:lnTo>
                    <a:lnTo>
                      <a:pt x="14" y="28"/>
                    </a:lnTo>
                    <a:lnTo>
                      <a:pt x="14" y="28"/>
                    </a:lnTo>
                    <a:lnTo>
                      <a:pt x="4" y="0"/>
                    </a:lnTo>
                    <a:lnTo>
                      <a:pt x="4" y="0"/>
                    </a:lnTo>
                    <a:lnTo>
                      <a:pt x="0" y="12"/>
                    </a:lnTo>
                    <a:lnTo>
                      <a:pt x="0" y="26"/>
                    </a:lnTo>
                    <a:lnTo>
                      <a:pt x="4" y="38"/>
                    </a:lnTo>
                    <a:lnTo>
                      <a:pt x="8" y="44"/>
                    </a:lnTo>
                    <a:lnTo>
                      <a:pt x="12" y="50"/>
                    </a:lnTo>
                    <a:lnTo>
                      <a:pt x="12" y="50"/>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0" name="Freeform 296"/>
              <p:cNvSpPr/>
              <p:nvPr/>
            </p:nvSpPr>
            <p:spPr bwMode="auto">
              <a:xfrm>
                <a:off x="2575" y="699"/>
                <a:ext cx="18" cy="32"/>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1" name="Freeform 297"/>
              <p:cNvSpPr/>
              <p:nvPr/>
            </p:nvSpPr>
            <p:spPr bwMode="auto">
              <a:xfrm>
                <a:off x="2565" y="727"/>
                <a:ext cx="30" cy="26"/>
              </a:xfrm>
              <a:custGeom>
                <a:avLst/>
                <a:gdLst/>
                <a:ahLst/>
                <a:cxnLst>
                  <a:cxn ang="0">
                    <a:pos x="30" y="0"/>
                  </a:cxn>
                  <a:cxn ang="0">
                    <a:pos x="30" y="0"/>
                  </a:cxn>
                  <a:cxn ang="0">
                    <a:pos x="8" y="10"/>
                  </a:cxn>
                  <a:cxn ang="0">
                    <a:pos x="8" y="10"/>
                  </a:cxn>
                  <a:cxn ang="0">
                    <a:pos x="6" y="12"/>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2"/>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2" name="Freeform 298"/>
              <p:cNvSpPr/>
              <p:nvPr/>
            </p:nvSpPr>
            <p:spPr bwMode="auto">
              <a:xfrm>
                <a:off x="2557" y="747"/>
                <a:ext cx="38" cy="28"/>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3" name="Freeform 299"/>
              <p:cNvSpPr/>
              <p:nvPr/>
            </p:nvSpPr>
            <p:spPr bwMode="auto">
              <a:xfrm>
                <a:off x="2549" y="765"/>
                <a:ext cx="42" cy="28"/>
              </a:xfrm>
              <a:custGeom>
                <a:avLst/>
                <a:gdLst/>
                <a:ahLst/>
                <a:cxnLst>
                  <a:cxn ang="0">
                    <a:pos x="42" y="0"/>
                  </a:cxn>
                  <a:cxn ang="0">
                    <a:pos x="42" y="0"/>
                  </a:cxn>
                  <a:cxn ang="0">
                    <a:pos x="14" y="12"/>
                  </a:cxn>
                  <a:cxn ang="0">
                    <a:pos x="14" y="12"/>
                  </a:cxn>
                  <a:cxn ang="0">
                    <a:pos x="8" y="14"/>
                  </a:cxn>
                  <a:cxn ang="0">
                    <a:pos x="4" y="16"/>
                  </a:cxn>
                  <a:cxn ang="0">
                    <a:pos x="4" y="16"/>
                  </a:cxn>
                  <a:cxn ang="0">
                    <a:pos x="0" y="28"/>
                  </a:cxn>
                  <a:cxn ang="0">
                    <a:pos x="0" y="28"/>
                  </a:cxn>
                  <a:cxn ang="0">
                    <a:pos x="6" y="28"/>
                  </a:cxn>
                  <a:cxn ang="0">
                    <a:pos x="12" y="28"/>
                  </a:cxn>
                  <a:cxn ang="0">
                    <a:pos x="24" y="22"/>
                  </a:cxn>
                  <a:cxn ang="0">
                    <a:pos x="34" y="12"/>
                  </a:cxn>
                  <a:cxn ang="0">
                    <a:pos x="42" y="0"/>
                  </a:cxn>
                  <a:cxn ang="0">
                    <a:pos x="42" y="0"/>
                  </a:cxn>
                </a:cxnLst>
                <a:rect l="0" t="0" r="r" b="b"/>
                <a:pathLst>
                  <a:path w="42" h="28">
                    <a:moveTo>
                      <a:pt x="42" y="0"/>
                    </a:moveTo>
                    <a:lnTo>
                      <a:pt x="42" y="0"/>
                    </a:lnTo>
                    <a:lnTo>
                      <a:pt x="14" y="12"/>
                    </a:lnTo>
                    <a:lnTo>
                      <a:pt x="14" y="12"/>
                    </a:lnTo>
                    <a:lnTo>
                      <a:pt x="8" y="14"/>
                    </a:lnTo>
                    <a:lnTo>
                      <a:pt x="4" y="16"/>
                    </a:lnTo>
                    <a:lnTo>
                      <a:pt x="4" y="16"/>
                    </a:lnTo>
                    <a:lnTo>
                      <a:pt x="0" y="28"/>
                    </a:lnTo>
                    <a:lnTo>
                      <a:pt x="0" y="28"/>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4" name="Freeform 300"/>
              <p:cNvSpPr/>
              <p:nvPr/>
            </p:nvSpPr>
            <p:spPr bwMode="auto">
              <a:xfrm>
                <a:off x="2585" y="865"/>
                <a:ext cx="22" cy="40"/>
              </a:xfrm>
              <a:custGeom>
                <a:avLst/>
                <a:gdLst/>
                <a:ahLst/>
                <a:cxnLst>
                  <a:cxn ang="0">
                    <a:pos x="8" y="12"/>
                  </a:cxn>
                  <a:cxn ang="0">
                    <a:pos x="8" y="12"/>
                  </a:cxn>
                  <a:cxn ang="0">
                    <a:pos x="0" y="20"/>
                  </a:cxn>
                  <a:cxn ang="0">
                    <a:pos x="0" y="20"/>
                  </a:cxn>
                  <a:cxn ang="0">
                    <a:pos x="2" y="22"/>
                  </a:cxn>
                  <a:cxn ang="0">
                    <a:pos x="2" y="22"/>
                  </a:cxn>
                  <a:cxn ang="0">
                    <a:pos x="12" y="40"/>
                  </a:cxn>
                  <a:cxn ang="0">
                    <a:pos x="12" y="40"/>
                  </a:cxn>
                  <a:cxn ang="0">
                    <a:pos x="22" y="0"/>
                  </a:cxn>
                  <a:cxn ang="0">
                    <a:pos x="22" y="0"/>
                  </a:cxn>
                  <a:cxn ang="0">
                    <a:pos x="16" y="8"/>
                  </a:cxn>
                  <a:cxn ang="0">
                    <a:pos x="8" y="12"/>
                  </a:cxn>
                  <a:cxn ang="0">
                    <a:pos x="8" y="12"/>
                  </a:cxn>
                </a:cxnLst>
                <a:rect l="0" t="0" r="r" b="b"/>
                <a:pathLst>
                  <a:path w="22" h="40">
                    <a:moveTo>
                      <a:pt x="8" y="12"/>
                    </a:moveTo>
                    <a:lnTo>
                      <a:pt x="8" y="12"/>
                    </a:lnTo>
                    <a:lnTo>
                      <a:pt x="0" y="20"/>
                    </a:lnTo>
                    <a:lnTo>
                      <a:pt x="0" y="20"/>
                    </a:lnTo>
                    <a:lnTo>
                      <a:pt x="2" y="22"/>
                    </a:lnTo>
                    <a:lnTo>
                      <a:pt x="2" y="22"/>
                    </a:lnTo>
                    <a:lnTo>
                      <a:pt x="12" y="40"/>
                    </a:lnTo>
                    <a:lnTo>
                      <a:pt x="12" y="40"/>
                    </a:lnTo>
                    <a:lnTo>
                      <a:pt x="22" y="0"/>
                    </a:lnTo>
                    <a:lnTo>
                      <a:pt x="22" y="0"/>
                    </a:lnTo>
                    <a:lnTo>
                      <a:pt x="16" y="8"/>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5" name="Freeform 301"/>
              <p:cNvSpPr/>
              <p:nvPr/>
            </p:nvSpPr>
            <p:spPr bwMode="auto">
              <a:xfrm>
                <a:off x="2571" y="889"/>
                <a:ext cx="24" cy="44"/>
              </a:xfrm>
              <a:custGeom>
                <a:avLst/>
                <a:gdLst/>
                <a:ahLst/>
                <a:cxnLst>
                  <a:cxn ang="0">
                    <a:pos x="20" y="44"/>
                  </a:cxn>
                  <a:cxn ang="0">
                    <a:pos x="20" y="44"/>
                  </a:cxn>
                  <a:cxn ang="0">
                    <a:pos x="24" y="32"/>
                  </a:cxn>
                  <a:cxn ang="0">
                    <a:pos x="24" y="32"/>
                  </a:cxn>
                  <a:cxn ang="0">
                    <a:pos x="24" y="28"/>
                  </a:cxn>
                  <a:cxn ang="0">
                    <a:pos x="24" y="22"/>
                  </a:cxn>
                  <a:cxn ang="0">
                    <a:pos x="24" y="22"/>
                  </a:cxn>
                  <a:cxn ang="0">
                    <a:pos x="10" y="0"/>
                  </a:cxn>
                  <a:cxn ang="0">
                    <a:pos x="10" y="0"/>
                  </a:cxn>
                  <a:cxn ang="0">
                    <a:pos x="4" y="6"/>
                  </a:cxn>
                  <a:cxn ang="0">
                    <a:pos x="2" y="10"/>
                  </a:cxn>
                  <a:cxn ang="0">
                    <a:pos x="0" y="12"/>
                  </a:cxn>
                  <a:cxn ang="0">
                    <a:pos x="0" y="12"/>
                  </a:cxn>
                  <a:cxn ang="0">
                    <a:pos x="8" y="22"/>
                  </a:cxn>
                  <a:cxn ang="0">
                    <a:pos x="8" y="22"/>
                  </a:cxn>
                  <a:cxn ang="0">
                    <a:pos x="16" y="36"/>
                  </a:cxn>
                  <a:cxn ang="0">
                    <a:pos x="16" y="36"/>
                  </a:cxn>
                  <a:cxn ang="0">
                    <a:pos x="18" y="40"/>
                  </a:cxn>
                  <a:cxn ang="0">
                    <a:pos x="20" y="44"/>
                  </a:cxn>
                  <a:cxn ang="0">
                    <a:pos x="20" y="44"/>
                  </a:cxn>
                </a:cxnLst>
                <a:rect l="0" t="0" r="r" b="b"/>
                <a:pathLst>
                  <a:path w="24" h="44">
                    <a:moveTo>
                      <a:pt x="20" y="44"/>
                    </a:moveTo>
                    <a:lnTo>
                      <a:pt x="20" y="44"/>
                    </a:lnTo>
                    <a:lnTo>
                      <a:pt x="24" y="32"/>
                    </a:lnTo>
                    <a:lnTo>
                      <a:pt x="24" y="32"/>
                    </a:lnTo>
                    <a:lnTo>
                      <a:pt x="24" y="28"/>
                    </a:lnTo>
                    <a:lnTo>
                      <a:pt x="24" y="22"/>
                    </a:lnTo>
                    <a:lnTo>
                      <a:pt x="24" y="22"/>
                    </a:lnTo>
                    <a:lnTo>
                      <a:pt x="10" y="0"/>
                    </a:lnTo>
                    <a:lnTo>
                      <a:pt x="10" y="0"/>
                    </a:lnTo>
                    <a:lnTo>
                      <a:pt x="4" y="6"/>
                    </a:lnTo>
                    <a:lnTo>
                      <a:pt x="2" y="10"/>
                    </a:lnTo>
                    <a:lnTo>
                      <a:pt x="0" y="12"/>
                    </a:lnTo>
                    <a:lnTo>
                      <a:pt x="0" y="12"/>
                    </a:lnTo>
                    <a:lnTo>
                      <a:pt x="8" y="22"/>
                    </a:lnTo>
                    <a:lnTo>
                      <a:pt x="8" y="22"/>
                    </a:lnTo>
                    <a:lnTo>
                      <a:pt x="16" y="36"/>
                    </a:lnTo>
                    <a:lnTo>
                      <a:pt x="16" y="36"/>
                    </a:lnTo>
                    <a:lnTo>
                      <a:pt x="18" y="40"/>
                    </a:lnTo>
                    <a:lnTo>
                      <a:pt x="20" y="44"/>
                    </a:lnTo>
                    <a:lnTo>
                      <a:pt x="20" y="4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6" name="Freeform 302"/>
              <p:cNvSpPr/>
              <p:nvPr/>
            </p:nvSpPr>
            <p:spPr bwMode="auto">
              <a:xfrm>
                <a:off x="2563" y="907"/>
                <a:ext cx="26" cy="52"/>
              </a:xfrm>
              <a:custGeom>
                <a:avLst/>
                <a:gdLst/>
                <a:ahLst/>
                <a:cxnLst>
                  <a:cxn ang="0">
                    <a:pos x="26" y="36"/>
                  </a:cxn>
                  <a:cxn ang="0">
                    <a:pos x="26" y="36"/>
                  </a:cxn>
                  <a:cxn ang="0">
                    <a:pos x="26" y="32"/>
                  </a:cxn>
                  <a:cxn ang="0">
                    <a:pos x="24" y="28"/>
                  </a:cxn>
                  <a:cxn ang="0">
                    <a:pos x="24" y="28"/>
                  </a:cxn>
                  <a:cxn ang="0">
                    <a:pos x="6" y="0"/>
                  </a:cxn>
                  <a:cxn ang="0">
                    <a:pos x="6" y="0"/>
                  </a:cxn>
                  <a:cxn ang="0">
                    <a:pos x="0" y="6"/>
                  </a:cxn>
                  <a:cxn ang="0">
                    <a:pos x="0" y="12"/>
                  </a:cxn>
                  <a:cxn ang="0">
                    <a:pos x="0" y="16"/>
                  </a:cxn>
                  <a:cxn ang="0">
                    <a:pos x="0" y="16"/>
                  </a:cxn>
                  <a:cxn ang="0">
                    <a:pos x="8" y="28"/>
                  </a:cxn>
                  <a:cxn ang="0">
                    <a:pos x="8" y="28"/>
                  </a:cxn>
                  <a:cxn ang="0">
                    <a:pos x="22" y="52"/>
                  </a:cxn>
                  <a:cxn ang="0">
                    <a:pos x="22" y="52"/>
                  </a:cxn>
                  <a:cxn ang="0">
                    <a:pos x="26" y="36"/>
                  </a:cxn>
                  <a:cxn ang="0">
                    <a:pos x="26" y="36"/>
                  </a:cxn>
                </a:cxnLst>
                <a:rect l="0" t="0" r="r" b="b"/>
                <a:pathLst>
                  <a:path w="26" h="52">
                    <a:moveTo>
                      <a:pt x="26" y="36"/>
                    </a:moveTo>
                    <a:lnTo>
                      <a:pt x="26" y="36"/>
                    </a:lnTo>
                    <a:lnTo>
                      <a:pt x="26" y="32"/>
                    </a:lnTo>
                    <a:lnTo>
                      <a:pt x="24" y="28"/>
                    </a:lnTo>
                    <a:lnTo>
                      <a:pt x="24" y="28"/>
                    </a:lnTo>
                    <a:lnTo>
                      <a:pt x="6" y="0"/>
                    </a:lnTo>
                    <a:lnTo>
                      <a:pt x="6" y="0"/>
                    </a:lnTo>
                    <a:lnTo>
                      <a:pt x="0" y="6"/>
                    </a:lnTo>
                    <a:lnTo>
                      <a:pt x="0" y="12"/>
                    </a:lnTo>
                    <a:lnTo>
                      <a:pt x="0" y="16"/>
                    </a:lnTo>
                    <a:lnTo>
                      <a:pt x="0" y="16"/>
                    </a:lnTo>
                    <a:lnTo>
                      <a:pt x="8" y="28"/>
                    </a:lnTo>
                    <a:lnTo>
                      <a:pt x="8" y="28"/>
                    </a:lnTo>
                    <a:lnTo>
                      <a:pt x="22" y="52"/>
                    </a:lnTo>
                    <a:lnTo>
                      <a:pt x="22" y="52"/>
                    </a:lnTo>
                    <a:lnTo>
                      <a:pt x="26" y="36"/>
                    </a:lnTo>
                    <a:lnTo>
                      <a:pt x="26"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7" name="Freeform 303"/>
              <p:cNvSpPr/>
              <p:nvPr/>
            </p:nvSpPr>
            <p:spPr bwMode="auto">
              <a:xfrm>
                <a:off x="2559" y="927"/>
                <a:ext cx="26" cy="54"/>
              </a:xfrm>
              <a:custGeom>
                <a:avLst/>
                <a:gdLst/>
                <a:ahLst/>
                <a:cxnLst>
                  <a:cxn ang="0">
                    <a:pos x="22" y="54"/>
                  </a:cxn>
                  <a:cxn ang="0">
                    <a:pos x="22" y="54"/>
                  </a:cxn>
                  <a:cxn ang="0">
                    <a:pos x="26" y="38"/>
                  </a:cxn>
                  <a:cxn ang="0">
                    <a:pos x="26" y="38"/>
                  </a:cxn>
                  <a:cxn ang="0">
                    <a:pos x="22" y="34"/>
                  </a:cxn>
                  <a:cxn ang="0">
                    <a:pos x="20" y="30"/>
                  </a:cxn>
                  <a:cxn ang="0">
                    <a:pos x="20" y="30"/>
                  </a:cxn>
                  <a:cxn ang="0">
                    <a:pos x="0" y="0"/>
                  </a:cxn>
                  <a:cxn ang="0">
                    <a:pos x="0" y="0"/>
                  </a:cxn>
                  <a:cxn ang="0">
                    <a:pos x="0" y="16"/>
                  </a:cxn>
                  <a:cxn ang="0">
                    <a:pos x="2" y="30"/>
                  </a:cxn>
                  <a:cxn ang="0">
                    <a:pos x="6" y="38"/>
                  </a:cxn>
                  <a:cxn ang="0">
                    <a:pos x="10" y="44"/>
                  </a:cxn>
                  <a:cxn ang="0">
                    <a:pos x="16" y="50"/>
                  </a:cxn>
                  <a:cxn ang="0">
                    <a:pos x="22" y="54"/>
                  </a:cxn>
                  <a:cxn ang="0">
                    <a:pos x="22" y="54"/>
                  </a:cxn>
                </a:cxnLst>
                <a:rect l="0" t="0" r="r" b="b"/>
                <a:pathLst>
                  <a:path w="26" h="54">
                    <a:moveTo>
                      <a:pt x="22" y="54"/>
                    </a:moveTo>
                    <a:lnTo>
                      <a:pt x="22" y="54"/>
                    </a:lnTo>
                    <a:lnTo>
                      <a:pt x="26" y="38"/>
                    </a:lnTo>
                    <a:lnTo>
                      <a:pt x="26" y="38"/>
                    </a:lnTo>
                    <a:lnTo>
                      <a:pt x="22" y="34"/>
                    </a:lnTo>
                    <a:lnTo>
                      <a:pt x="20" y="30"/>
                    </a:lnTo>
                    <a:lnTo>
                      <a:pt x="20" y="30"/>
                    </a:lnTo>
                    <a:lnTo>
                      <a:pt x="0" y="0"/>
                    </a:lnTo>
                    <a:lnTo>
                      <a:pt x="0" y="0"/>
                    </a:lnTo>
                    <a:lnTo>
                      <a:pt x="0" y="16"/>
                    </a:lnTo>
                    <a:lnTo>
                      <a:pt x="2" y="30"/>
                    </a:lnTo>
                    <a:lnTo>
                      <a:pt x="6" y="38"/>
                    </a:lnTo>
                    <a:lnTo>
                      <a:pt x="10" y="44"/>
                    </a:lnTo>
                    <a:lnTo>
                      <a:pt x="16" y="50"/>
                    </a:lnTo>
                    <a:lnTo>
                      <a:pt x="22" y="54"/>
                    </a:lnTo>
                    <a:lnTo>
                      <a:pt x="22" y="5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8" name="Freeform 304"/>
              <p:cNvSpPr/>
              <p:nvPr/>
            </p:nvSpPr>
            <p:spPr bwMode="auto">
              <a:xfrm>
                <a:off x="2603" y="867"/>
                <a:ext cx="20" cy="40"/>
              </a:xfrm>
              <a:custGeom>
                <a:avLst/>
                <a:gdLst/>
                <a:ahLst/>
                <a:cxnLst>
                  <a:cxn ang="0">
                    <a:pos x="8" y="0"/>
                  </a:cxn>
                  <a:cxn ang="0">
                    <a:pos x="8" y="0"/>
                  </a:cxn>
                  <a:cxn ang="0">
                    <a:pos x="0" y="40"/>
                  </a:cxn>
                  <a:cxn ang="0">
                    <a:pos x="0" y="40"/>
                  </a:cxn>
                  <a:cxn ang="0">
                    <a:pos x="18" y="26"/>
                  </a:cxn>
                  <a:cxn ang="0">
                    <a:pos x="18" y="26"/>
                  </a:cxn>
                  <a:cxn ang="0">
                    <a:pos x="20" y="26"/>
                  </a:cxn>
                  <a:cxn ang="0">
                    <a:pos x="20" y="26"/>
                  </a:cxn>
                  <a:cxn ang="0">
                    <a:pos x="16" y="16"/>
                  </a:cxn>
                  <a:cxn ang="0">
                    <a:pos x="16" y="16"/>
                  </a:cxn>
                  <a:cxn ang="0">
                    <a:pos x="12" y="8"/>
                  </a:cxn>
                  <a:cxn ang="0">
                    <a:pos x="8" y="0"/>
                  </a:cxn>
                  <a:cxn ang="0">
                    <a:pos x="8" y="0"/>
                  </a:cxn>
                </a:cxnLst>
                <a:rect l="0" t="0" r="r" b="b"/>
                <a:pathLst>
                  <a:path w="20" h="40">
                    <a:moveTo>
                      <a:pt x="8" y="0"/>
                    </a:moveTo>
                    <a:lnTo>
                      <a:pt x="8" y="0"/>
                    </a:lnTo>
                    <a:lnTo>
                      <a:pt x="0" y="40"/>
                    </a:lnTo>
                    <a:lnTo>
                      <a:pt x="0" y="40"/>
                    </a:lnTo>
                    <a:lnTo>
                      <a:pt x="18" y="26"/>
                    </a:lnTo>
                    <a:lnTo>
                      <a:pt x="18" y="26"/>
                    </a:lnTo>
                    <a:lnTo>
                      <a:pt x="20" y="26"/>
                    </a:lnTo>
                    <a:lnTo>
                      <a:pt x="20" y="26"/>
                    </a:lnTo>
                    <a:lnTo>
                      <a:pt x="16" y="16"/>
                    </a:lnTo>
                    <a:lnTo>
                      <a:pt x="16" y="16"/>
                    </a:lnTo>
                    <a:lnTo>
                      <a:pt x="12"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9" name="Freeform 305"/>
              <p:cNvSpPr/>
              <p:nvPr/>
            </p:nvSpPr>
            <p:spPr bwMode="auto">
              <a:xfrm>
                <a:off x="2599" y="897"/>
                <a:ext cx="30" cy="38"/>
              </a:xfrm>
              <a:custGeom>
                <a:avLst/>
                <a:gdLst/>
                <a:ahLst/>
                <a:cxnLst>
                  <a:cxn ang="0">
                    <a:pos x="2" y="26"/>
                  </a:cxn>
                  <a:cxn ang="0">
                    <a:pos x="2" y="26"/>
                  </a:cxn>
                  <a:cxn ang="0">
                    <a:pos x="0" y="38"/>
                  </a:cxn>
                  <a:cxn ang="0">
                    <a:pos x="0" y="38"/>
                  </a:cxn>
                  <a:cxn ang="0">
                    <a:pos x="4" y="36"/>
                  </a:cxn>
                  <a:cxn ang="0">
                    <a:pos x="6" y="32"/>
                  </a:cxn>
                  <a:cxn ang="0">
                    <a:pos x="6" y="32"/>
                  </a:cxn>
                  <a:cxn ang="0">
                    <a:pos x="20" y="22"/>
                  </a:cxn>
                  <a:cxn ang="0">
                    <a:pos x="20" y="22"/>
                  </a:cxn>
                  <a:cxn ang="0">
                    <a:pos x="30" y="16"/>
                  </a:cxn>
                  <a:cxn ang="0">
                    <a:pos x="30" y="16"/>
                  </a:cxn>
                  <a:cxn ang="0">
                    <a:pos x="30" y="12"/>
                  </a:cxn>
                  <a:cxn ang="0">
                    <a:pos x="30" y="8"/>
                  </a:cxn>
                  <a:cxn ang="0">
                    <a:pos x="26" y="0"/>
                  </a:cxn>
                  <a:cxn ang="0">
                    <a:pos x="26" y="0"/>
                  </a:cxn>
                  <a:cxn ang="0">
                    <a:pos x="4" y="16"/>
                  </a:cxn>
                  <a:cxn ang="0">
                    <a:pos x="4" y="16"/>
                  </a:cxn>
                  <a:cxn ang="0">
                    <a:pos x="2" y="20"/>
                  </a:cxn>
                  <a:cxn ang="0">
                    <a:pos x="2" y="26"/>
                  </a:cxn>
                  <a:cxn ang="0">
                    <a:pos x="2" y="26"/>
                  </a:cxn>
                </a:cxnLst>
                <a:rect l="0" t="0" r="r" b="b"/>
                <a:pathLst>
                  <a:path w="30" h="38">
                    <a:moveTo>
                      <a:pt x="2" y="26"/>
                    </a:moveTo>
                    <a:lnTo>
                      <a:pt x="2" y="26"/>
                    </a:lnTo>
                    <a:lnTo>
                      <a:pt x="0" y="38"/>
                    </a:lnTo>
                    <a:lnTo>
                      <a:pt x="0" y="38"/>
                    </a:lnTo>
                    <a:lnTo>
                      <a:pt x="4" y="36"/>
                    </a:lnTo>
                    <a:lnTo>
                      <a:pt x="6" y="32"/>
                    </a:lnTo>
                    <a:lnTo>
                      <a:pt x="6" y="32"/>
                    </a:lnTo>
                    <a:lnTo>
                      <a:pt x="20" y="22"/>
                    </a:lnTo>
                    <a:lnTo>
                      <a:pt x="20" y="22"/>
                    </a:lnTo>
                    <a:lnTo>
                      <a:pt x="30" y="16"/>
                    </a:lnTo>
                    <a:lnTo>
                      <a:pt x="30" y="16"/>
                    </a:lnTo>
                    <a:lnTo>
                      <a:pt x="30" y="12"/>
                    </a:lnTo>
                    <a:lnTo>
                      <a:pt x="30" y="8"/>
                    </a:lnTo>
                    <a:lnTo>
                      <a:pt x="26" y="0"/>
                    </a:lnTo>
                    <a:lnTo>
                      <a:pt x="26" y="0"/>
                    </a:lnTo>
                    <a:lnTo>
                      <a:pt x="4" y="16"/>
                    </a:lnTo>
                    <a:lnTo>
                      <a:pt x="4" y="16"/>
                    </a:lnTo>
                    <a:lnTo>
                      <a:pt x="2" y="20"/>
                    </a:lnTo>
                    <a:lnTo>
                      <a:pt x="2" y="26"/>
                    </a:lnTo>
                    <a:lnTo>
                      <a:pt x="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0" name="Freeform 306"/>
              <p:cNvSpPr/>
              <p:nvPr/>
            </p:nvSpPr>
            <p:spPr bwMode="auto">
              <a:xfrm>
                <a:off x="2595" y="919"/>
                <a:ext cx="38" cy="42"/>
              </a:xfrm>
              <a:custGeom>
                <a:avLst/>
                <a:gdLst/>
                <a:ahLst/>
                <a:cxnLst>
                  <a:cxn ang="0">
                    <a:pos x="36" y="0"/>
                  </a:cxn>
                  <a:cxn ang="0">
                    <a:pos x="36" y="0"/>
                  </a:cxn>
                  <a:cxn ang="0">
                    <a:pos x="8" y="18"/>
                  </a:cxn>
                  <a:cxn ang="0">
                    <a:pos x="8" y="18"/>
                  </a:cxn>
                  <a:cxn ang="0">
                    <a:pos x="4" y="22"/>
                  </a:cxn>
                  <a:cxn ang="0">
                    <a:pos x="2" y="26"/>
                  </a:cxn>
                  <a:cxn ang="0">
                    <a:pos x="2" y="26"/>
                  </a:cxn>
                  <a:cxn ang="0">
                    <a:pos x="0" y="42"/>
                  </a:cxn>
                  <a:cxn ang="0">
                    <a:pos x="0" y="42"/>
                  </a:cxn>
                  <a:cxn ang="0">
                    <a:pos x="22" y="26"/>
                  </a:cxn>
                  <a:cxn ang="0">
                    <a:pos x="22" y="26"/>
                  </a:cxn>
                  <a:cxn ang="0">
                    <a:pos x="34" y="16"/>
                  </a:cxn>
                  <a:cxn ang="0">
                    <a:pos x="34" y="16"/>
                  </a:cxn>
                  <a:cxn ang="0">
                    <a:pos x="36" y="14"/>
                  </a:cxn>
                  <a:cxn ang="0">
                    <a:pos x="38" y="8"/>
                  </a:cxn>
                  <a:cxn ang="0">
                    <a:pos x="36" y="0"/>
                  </a:cxn>
                  <a:cxn ang="0">
                    <a:pos x="36" y="0"/>
                  </a:cxn>
                </a:cxnLst>
                <a:rect l="0" t="0" r="r" b="b"/>
                <a:pathLst>
                  <a:path w="38" h="42">
                    <a:moveTo>
                      <a:pt x="36" y="0"/>
                    </a:moveTo>
                    <a:lnTo>
                      <a:pt x="36" y="0"/>
                    </a:lnTo>
                    <a:lnTo>
                      <a:pt x="8" y="18"/>
                    </a:lnTo>
                    <a:lnTo>
                      <a:pt x="8" y="18"/>
                    </a:lnTo>
                    <a:lnTo>
                      <a:pt x="4" y="22"/>
                    </a:lnTo>
                    <a:lnTo>
                      <a:pt x="2" y="26"/>
                    </a:lnTo>
                    <a:lnTo>
                      <a:pt x="2" y="26"/>
                    </a:lnTo>
                    <a:lnTo>
                      <a:pt x="0" y="42"/>
                    </a:lnTo>
                    <a:lnTo>
                      <a:pt x="0" y="42"/>
                    </a:lnTo>
                    <a:lnTo>
                      <a:pt x="22" y="26"/>
                    </a:lnTo>
                    <a:lnTo>
                      <a:pt x="22" y="26"/>
                    </a:lnTo>
                    <a:lnTo>
                      <a:pt x="34" y="16"/>
                    </a:lnTo>
                    <a:lnTo>
                      <a:pt x="34" y="16"/>
                    </a:lnTo>
                    <a:lnTo>
                      <a:pt x="36" y="14"/>
                    </a:lnTo>
                    <a:lnTo>
                      <a:pt x="38" y="8"/>
                    </a:lnTo>
                    <a:lnTo>
                      <a:pt x="36" y="0"/>
                    </a:lnTo>
                    <a:lnTo>
                      <a:pt x="3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1" name="Freeform 307"/>
              <p:cNvSpPr/>
              <p:nvPr/>
            </p:nvSpPr>
            <p:spPr bwMode="auto">
              <a:xfrm>
                <a:off x="2591" y="941"/>
                <a:ext cx="40" cy="42"/>
              </a:xfrm>
              <a:custGeom>
                <a:avLst/>
                <a:gdLst/>
                <a:ahLst/>
                <a:cxnLst>
                  <a:cxn ang="0">
                    <a:pos x="40" y="0"/>
                  </a:cxn>
                  <a:cxn ang="0">
                    <a:pos x="40" y="0"/>
                  </a:cxn>
                  <a:cxn ang="0">
                    <a:pos x="12" y="20"/>
                  </a:cxn>
                  <a:cxn ang="0">
                    <a:pos x="12" y="20"/>
                  </a:cxn>
                  <a:cxn ang="0">
                    <a:pos x="6" y="24"/>
                  </a:cxn>
                  <a:cxn ang="0">
                    <a:pos x="2" y="26"/>
                  </a:cxn>
                  <a:cxn ang="0">
                    <a:pos x="2" y="26"/>
                  </a:cxn>
                  <a:cxn ang="0">
                    <a:pos x="0" y="42"/>
                  </a:cxn>
                  <a:cxn ang="0">
                    <a:pos x="0" y="42"/>
                  </a:cxn>
                  <a:cxn ang="0">
                    <a:pos x="8" y="40"/>
                  </a:cxn>
                  <a:cxn ang="0">
                    <a:pos x="14" y="38"/>
                  </a:cxn>
                  <a:cxn ang="0">
                    <a:pos x="20" y="34"/>
                  </a:cxn>
                  <a:cxn ang="0">
                    <a:pos x="26" y="28"/>
                  </a:cxn>
                  <a:cxn ang="0">
                    <a:pos x="34" y="16"/>
                  </a:cxn>
                  <a:cxn ang="0">
                    <a:pos x="40" y="0"/>
                  </a:cxn>
                  <a:cxn ang="0">
                    <a:pos x="40" y="0"/>
                  </a:cxn>
                </a:cxnLst>
                <a:rect l="0" t="0" r="r" b="b"/>
                <a:pathLst>
                  <a:path w="40" h="42">
                    <a:moveTo>
                      <a:pt x="40" y="0"/>
                    </a:moveTo>
                    <a:lnTo>
                      <a:pt x="40" y="0"/>
                    </a:lnTo>
                    <a:lnTo>
                      <a:pt x="12" y="20"/>
                    </a:lnTo>
                    <a:lnTo>
                      <a:pt x="12" y="20"/>
                    </a:lnTo>
                    <a:lnTo>
                      <a:pt x="6" y="24"/>
                    </a:lnTo>
                    <a:lnTo>
                      <a:pt x="2" y="26"/>
                    </a:lnTo>
                    <a:lnTo>
                      <a:pt x="2" y="26"/>
                    </a:lnTo>
                    <a:lnTo>
                      <a:pt x="0" y="42"/>
                    </a:lnTo>
                    <a:lnTo>
                      <a:pt x="0" y="42"/>
                    </a:lnTo>
                    <a:lnTo>
                      <a:pt x="8" y="40"/>
                    </a:lnTo>
                    <a:lnTo>
                      <a:pt x="14" y="38"/>
                    </a:lnTo>
                    <a:lnTo>
                      <a:pt x="20" y="34"/>
                    </a:lnTo>
                    <a:lnTo>
                      <a:pt x="26" y="28"/>
                    </a:lnTo>
                    <a:lnTo>
                      <a:pt x="34" y="16"/>
                    </a:lnTo>
                    <a:lnTo>
                      <a:pt x="40" y="0"/>
                    </a:lnTo>
                    <a:lnTo>
                      <a:pt x="4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2" name="Freeform 308"/>
              <p:cNvSpPr/>
              <p:nvPr/>
            </p:nvSpPr>
            <p:spPr bwMode="auto">
              <a:xfrm>
                <a:off x="2491" y="887"/>
                <a:ext cx="24" cy="44"/>
              </a:xfrm>
              <a:custGeom>
                <a:avLst/>
                <a:gdLst/>
                <a:ahLst/>
                <a:cxnLst>
                  <a:cxn ang="0">
                    <a:pos x="8" y="12"/>
                  </a:cxn>
                  <a:cxn ang="0">
                    <a:pos x="8" y="12"/>
                  </a:cxn>
                  <a:cxn ang="0">
                    <a:pos x="0" y="20"/>
                  </a:cxn>
                  <a:cxn ang="0">
                    <a:pos x="0" y="20"/>
                  </a:cxn>
                  <a:cxn ang="0">
                    <a:pos x="2" y="22"/>
                  </a:cxn>
                  <a:cxn ang="0">
                    <a:pos x="2" y="22"/>
                  </a:cxn>
                  <a:cxn ang="0">
                    <a:pos x="14" y="44"/>
                  </a:cxn>
                  <a:cxn ang="0">
                    <a:pos x="14" y="44"/>
                  </a:cxn>
                  <a:cxn ang="0">
                    <a:pos x="24" y="0"/>
                  </a:cxn>
                  <a:cxn ang="0">
                    <a:pos x="24" y="0"/>
                  </a:cxn>
                  <a:cxn ang="0">
                    <a:pos x="16" y="6"/>
                  </a:cxn>
                  <a:cxn ang="0">
                    <a:pos x="8" y="12"/>
                  </a:cxn>
                  <a:cxn ang="0">
                    <a:pos x="8" y="12"/>
                  </a:cxn>
                </a:cxnLst>
                <a:rect l="0" t="0" r="r" b="b"/>
                <a:pathLst>
                  <a:path w="24" h="44">
                    <a:moveTo>
                      <a:pt x="8" y="12"/>
                    </a:moveTo>
                    <a:lnTo>
                      <a:pt x="8" y="12"/>
                    </a:lnTo>
                    <a:lnTo>
                      <a:pt x="0" y="20"/>
                    </a:lnTo>
                    <a:lnTo>
                      <a:pt x="0" y="20"/>
                    </a:lnTo>
                    <a:lnTo>
                      <a:pt x="2" y="22"/>
                    </a:lnTo>
                    <a:lnTo>
                      <a:pt x="2" y="22"/>
                    </a:lnTo>
                    <a:lnTo>
                      <a:pt x="14" y="44"/>
                    </a:lnTo>
                    <a:lnTo>
                      <a:pt x="14" y="44"/>
                    </a:lnTo>
                    <a:lnTo>
                      <a:pt x="24" y="0"/>
                    </a:lnTo>
                    <a:lnTo>
                      <a:pt x="24" y="0"/>
                    </a:lnTo>
                    <a:lnTo>
                      <a:pt x="16" y="6"/>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3" name="Freeform 309"/>
              <p:cNvSpPr/>
              <p:nvPr/>
            </p:nvSpPr>
            <p:spPr bwMode="auto">
              <a:xfrm>
                <a:off x="2477" y="911"/>
                <a:ext cx="26" cy="50"/>
              </a:xfrm>
              <a:custGeom>
                <a:avLst/>
                <a:gdLst/>
                <a:ahLst/>
                <a:cxnLst>
                  <a:cxn ang="0">
                    <a:pos x="22" y="50"/>
                  </a:cxn>
                  <a:cxn ang="0">
                    <a:pos x="22" y="50"/>
                  </a:cxn>
                  <a:cxn ang="0">
                    <a:pos x="24" y="36"/>
                  </a:cxn>
                  <a:cxn ang="0">
                    <a:pos x="24" y="36"/>
                  </a:cxn>
                  <a:cxn ang="0">
                    <a:pos x="26" y="32"/>
                  </a:cxn>
                  <a:cxn ang="0">
                    <a:pos x="26" y="26"/>
                  </a:cxn>
                  <a:cxn ang="0">
                    <a:pos x="26" y="26"/>
                  </a:cxn>
                  <a:cxn ang="0">
                    <a:pos x="10" y="0"/>
                  </a:cxn>
                  <a:cxn ang="0">
                    <a:pos x="10" y="0"/>
                  </a:cxn>
                  <a:cxn ang="0">
                    <a:pos x="4" y="8"/>
                  </a:cxn>
                  <a:cxn ang="0">
                    <a:pos x="0" y="12"/>
                  </a:cxn>
                  <a:cxn ang="0">
                    <a:pos x="0" y="16"/>
                  </a:cxn>
                  <a:cxn ang="0">
                    <a:pos x="0" y="16"/>
                  </a:cxn>
                  <a:cxn ang="0">
                    <a:pos x="6" y="26"/>
                  </a:cxn>
                  <a:cxn ang="0">
                    <a:pos x="6" y="26"/>
                  </a:cxn>
                  <a:cxn ang="0">
                    <a:pos x="16" y="42"/>
                  </a:cxn>
                  <a:cxn ang="0">
                    <a:pos x="16" y="42"/>
                  </a:cxn>
                  <a:cxn ang="0">
                    <a:pos x="18" y="46"/>
                  </a:cxn>
                  <a:cxn ang="0">
                    <a:pos x="22" y="50"/>
                  </a:cxn>
                  <a:cxn ang="0">
                    <a:pos x="22" y="50"/>
                  </a:cxn>
                </a:cxnLst>
                <a:rect l="0" t="0" r="r" b="b"/>
                <a:pathLst>
                  <a:path w="26" h="50">
                    <a:moveTo>
                      <a:pt x="22" y="50"/>
                    </a:moveTo>
                    <a:lnTo>
                      <a:pt x="22" y="50"/>
                    </a:lnTo>
                    <a:lnTo>
                      <a:pt x="24" y="36"/>
                    </a:lnTo>
                    <a:lnTo>
                      <a:pt x="24" y="36"/>
                    </a:lnTo>
                    <a:lnTo>
                      <a:pt x="26" y="32"/>
                    </a:lnTo>
                    <a:lnTo>
                      <a:pt x="26" y="26"/>
                    </a:lnTo>
                    <a:lnTo>
                      <a:pt x="26" y="26"/>
                    </a:lnTo>
                    <a:lnTo>
                      <a:pt x="10" y="0"/>
                    </a:lnTo>
                    <a:lnTo>
                      <a:pt x="10" y="0"/>
                    </a:lnTo>
                    <a:lnTo>
                      <a:pt x="4" y="8"/>
                    </a:lnTo>
                    <a:lnTo>
                      <a:pt x="0" y="12"/>
                    </a:lnTo>
                    <a:lnTo>
                      <a:pt x="0" y="16"/>
                    </a:lnTo>
                    <a:lnTo>
                      <a:pt x="0" y="16"/>
                    </a:lnTo>
                    <a:lnTo>
                      <a:pt x="6" y="26"/>
                    </a:lnTo>
                    <a:lnTo>
                      <a:pt x="6" y="26"/>
                    </a:lnTo>
                    <a:lnTo>
                      <a:pt x="16" y="42"/>
                    </a:lnTo>
                    <a:lnTo>
                      <a:pt x="16" y="42"/>
                    </a:lnTo>
                    <a:lnTo>
                      <a:pt x="18" y="46"/>
                    </a:lnTo>
                    <a:lnTo>
                      <a:pt x="22" y="50"/>
                    </a:lnTo>
                    <a:lnTo>
                      <a:pt x="22"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4" name="Freeform 310"/>
              <p:cNvSpPr/>
              <p:nvPr/>
            </p:nvSpPr>
            <p:spPr bwMode="auto">
              <a:xfrm>
                <a:off x="2465" y="931"/>
                <a:ext cx="32" cy="60"/>
              </a:xfrm>
              <a:custGeom>
                <a:avLst/>
                <a:gdLst/>
                <a:ahLst/>
                <a:cxnLst>
                  <a:cxn ang="0">
                    <a:pos x="32" y="42"/>
                  </a:cxn>
                  <a:cxn ang="0">
                    <a:pos x="32" y="42"/>
                  </a:cxn>
                  <a:cxn ang="0">
                    <a:pos x="30" y="36"/>
                  </a:cxn>
                  <a:cxn ang="0">
                    <a:pos x="28" y="32"/>
                  </a:cxn>
                  <a:cxn ang="0">
                    <a:pos x="28" y="32"/>
                  </a:cxn>
                  <a:cxn ang="0">
                    <a:pos x="8" y="0"/>
                  </a:cxn>
                  <a:cxn ang="0">
                    <a:pos x="8" y="0"/>
                  </a:cxn>
                  <a:cxn ang="0">
                    <a:pos x="2" y="10"/>
                  </a:cxn>
                  <a:cxn ang="0">
                    <a:pos x="0" y="14"/>
                  </a:cxn>
                  <a:cxn ang="0">
                    <a:pos x="2" y="18"/>
                  </a:cxn>
                  <a:cxn ang="0">
                    <a:pos x="2" y="18"/>
                  </a:cxn>
                  <a:cxn ang="0">
                    <a:pos x="10" y="32"/>
                  </a:cxn>
                  <a:cxn ang="0">
                    <a:pos x="10" y="32"/>
                  </a:cxn>
                  <a:cxn ang="0">
                    <a:pos x="26" y="60"/>
                  </a:cxn>
                  <a:cxn ang="0">
                    <a:pos x="26" y="60"/>
                  </a:cxn>
                  <a:cxn ang="0">
                    <a:pos x="32" y="42"/>
                  </a:cxn>
                  <a:cxn ang="0">
                    <a:pos x="32" y="42"/>
                  </a:cxn>
                </a:cxnLst>
                <a:rect l="0" t="0" r="r" b="b"/>
                <a:pathLst>
                  <a:path w="32" h="60">
                    <a:moveTo>
                      <a:pt x="32" y="42"/>
                    </a:moveTo>
                    <a:lnTo>
                      <a:pt x="32" y="42"/>
                    </a:lnTo>
                    <a:lnTo>
                      <a:pt x="30" y="36"/>
                    </a:lnTo>
                    <a:lnTo>
                      <a:pt x="28" y="32"/>
                    </a:lnTo>
                    <a:lnTo>
                      <a:pt x="28" y="32"/>
                    </a:lnTo>
                    <a:lnTo>
                      <a:pt x="8" y="0"/>
                    </a:lnTo>
                    <a:lnTo>
                      <a:pt x="8" y="0"/>
                    </a:lnTo>
                    <a:lnTo>
                      <a:pt x="2" y="10"/>
                    </a:lnTo>
                    <a:lnTo>
                      <a:pt x="0" y="14"/>
                    </a:lnTo>
                    <a:lnTo>
                      <a:pt x="2" y="18"/>
                    </a:lnTo>
                    <a:lnTo>
                      <a:pt x="2" y="18"/>
                    </a:lnTo>
                    <a:lnTo>
                      <a:pt x="10" y="32"/>
                    </a:lnTo>
                    <a:lnTo>
                      <a:pt x="10" y="32"/>
                    </a:lnTo>
                    <a:lnTo>
                      <a:pt x="26" y="60"/>
                    </a:lnTo>
                    <a:lnTo>
                      <a:pt x="26" y="60"/>
                    </a:lnTo>
                    <a:lnTo>
                      <a:pt x="32" y="42"/>
                    </a:lnTo>
                    <a:lnTo>
                      <a:pt x="32" y="4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5" name="Freeform 311"/>
              <p:cNvSpPr/>
              <p:nvPr/>
            </p:nvSpPr>
            <p:spPr bwMode="auto">
              <a:xfrm>
                <a:off x="2461" y="955"/>
                <a:ext cx="30" cy="60"/>
              </a:xfrm>
              <a:custGeom>
                <a:avLst/>
                <a:gdLst/>
                <a:ahLst/>
                <a:cxnLst>
                  <a:cxn ang="0">
                    <a:pos x="26" y="60"/>
                  </a:cxn>
                  <a:cxn ang="0">
                    <a:pos x="26" y="60"/>
                  </a:cxn>
                  <a:cxn ang="0">
                    <a:pos x="30" y="44"/>
                  </a:cxn>
                  <a:cxn ang="0">
                    <a:pos x="30" y="44"/>
                  </a:cxn>
                  <a:cxn ang="0">
                    <a:pos x="26" y="38"/>
                  </a:cxn>
                  <a:cxn ang="0">
                    <a:pos x="22" y="32"/>
                  </a:cxn>
                  <a:cxn ang="0">
                    <a:pos x="22" y="32"/>
                  </a:cxn>
                  <a:cxn ang="0">
                    <a:pos x="2" y="0"/>
                  </a:cxn>
                  <a:cxn ang="0">
                    <a:pos x="2" y="0"/>
                  </a:cxn>
                  <a:cxn ang="0">
                    <a:pos x="0" y="18"/>
                  </a:cxn>
                  <a:cxn ang="0">
                    <a:pos x="2" y="26"/>
                  </a:cxn>
                  <a:cxn ang="0">
                    <a:pos x="4" y="34"/>
                  </a:cxn>
                  <a:cxn ang="0">
                    <a:pos x="8" y="42"/>
                  </a:cxn>
                  <a:cxn ang="0">
                    <a:pos x="12" y="50"/>
                  </a:cxn>
                  <a:cxn ang="0">
                    <a:pos x="18" y="56"/>
                  </a:cxn>
                  <a:cxn ang="0">
                    <a:pos x="26" y="60"/>
                  </a:cxn>
                  <a:cxn ang="0">
                    <a:pos x="26" y="60"/>
                  </a:cxn>
                </a:cxnLst>
                <a:rect l="0" t="0" r="r" b="b"/>
                <a:pathLst>
                  <a:path w="30" h="60">
                    <a:moveTo>
                      <a:pt x="26" y="60"/>
                    </a:moveTo>
                    <a:lnTo>
                      <a:pt x="26" y="60"/>
                    </a:lnTo>
                    <a:lnTo>
                      <a:pt x="30" y="44"/>
                    </a:lnTo>
                    <a:lnTo>
                      <a:pt x="30" y="44"/>
                    </a:lnTo>
                    <a:lnTo>
                      <a:pt x="26" y="38"/>
                    </a:lnTo>
                    <a:lnTo>
                      <a:pt x="22" y="32"/>
                    </a:lnTo>
                    <a:lnTo>
                      <a:pt x="22" y="32"/>
                    </a:lnTo>
                    <a:lnTo>
                      <a:pt x="2" y="0"/>
                    </a:lnTo>
                    <a:lnTo>
                      <a:pt x="2" y="0"/>
                    </a:lnTo>
                    <a:lnTo>
                      <a:pt x="0" y="18"/>
                    </a:lnTo>
                    <a:lnTo>
                      <a:pt x="2" y="26"/>
                    </a:lnTo>
                    <a:lnTo>
                      <a:pt x="4" y="34"/>
                    </a:lnTo>
                    <a:lnTo>
                      <a:pt x="8" y="42"/>
                    </a:lnTo>
                    <a:lnTo>
                      <a:pt x="12" y="50"/>
                    </a:lnTo>
                    <a:lnTo>
                      <a:pt x="18" y="56"/>
                    </a:lnTo>
                    <a:lnTo>
                      <a:pt x="26" y="60"/>
                    </a:lnTo>
                    <a:lnTo>
                      <a:pt x="26" y="6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6" name="Freeform 312"/>
              <p:cNvSpPr/>
              <p:nvPr/>
            </p:nvSpPr>
            <p:spPr bwMode="auto">
              <a:xfrm>
                <a:off x="2513" y="887"/>
                <a:ext cx="20" cy="44"/>
              </a:xfrm>
              <a:custGeom>
                <a:avLst/>
                <a:gdLst/>
                <a:ahLst/>
                <a:cxnLst>
                  <a:cxn ang="0">
                    <a:pos x="8" y="0"/>
                  </a:cxn>
                  <a:cxn ang="0">
                    <a:pos x="8" y="0"/>
                  </a:cxn>
                  <a:cxn ang="0">
                    <a:pos x="0" y="44"/>
                  </a:cxn>
                  <a:cxn ang="0">
                    <a:pos x="0" y="44"/>
                  </a:cxn>
                  <a:cxn ang="0">
                    <a:pos x="18" y="30"/>
                  </a:cxn>
                  <a:cxn ang="0">
                    <a:pos x="18" y="30"/>
                  </a:cxn>
                  <a:cxn ang="0">
                    <a:pos x="20" y="28"/>
                  </a:cxn>
                  <a:cxn ang="0">
                    <a:pos x="20" y="28"/>
                  </a:cxn>
                  <a:cxn ang="0">
                    <a:pos x="16" y="18"/>
                  </a:cxn>
                  <a:cxn ang="0">
                    <a:pos x="16" y="18"/>
                  </a:cxn>
                  <a:cxn ang="0">
                    <a:pos x="12" y="10"/>
                  </a:cxn>
                  <a:cxn ang="0">
                    <a:pos x="8" y="0"/>
                  </a:cxn>
                  <a:cxn ang="0">
                    <a:pos x="8" y="0"/>
                  </a:cxn>
                </a:cxnLst>
                <a:rect l="0" t="0" r="r" b="b"/>
                <a:pathLst>
                  <a:path w="20" h="44">
                    <a:moveTo>
                      <a:pt x="8" y="0"/>
                    </a:moveTo>
                    <a:lnTo>
                      <a:pt x="8" y="0"/>
                    </a:lnTo>
                    <a:lnTo>
                      <a:pt x="0" y="44"/>
                    </a:lnTo>
                    <a:lnTo>
                      <a:pt x="0" y="44"/>
                    </a:lnTo>
                    <a:lnTo>
                      <a:pt x="18" y="30"/>
                    </a:lnTo>
                    <a:lnTo>
                      <a:pt x="18" y="30"/>
                    </a:lnTo>
                    <a:lnTo>
                      <a:pt x="20" y="28"/>
                    </a:lnTo>
                    <a:lnTo>
                      <a:pt x="20" y="28"/>
                    </a:lnTo>
                    <a:lnTo>
                      <a:pt x="16" y="18"/>
                    </a:lnTo>
                    <a:lnTo>
                      <a:pt x="16" y="18"/>
                    </a:lnTo>
                    <a:lnTo>
                      <a:pt x="12" y="1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7" name="Freeform 313"/>
              <p:cNvSpPr/>
              <p:nvPr/>
            </p:nvSpPr>
            <p:spPr bwMode="auto">
              <a:xfrm>
                <a:off x="2507" y="921"/>
                <a:ext cx="34" cy="42"/>
              </a:xfrm>
              <a:custGeom>
                <a:avLst/>
                <a:gdLst/>
                <a:ahLst/>
                <a:cxnLst>
                  <a:cxn ang="0">
                    <a:pos x="2" y="28"/>
                  </a:cxn>
                  <a:cxn ang="0">
                    <a:pos x="2" y="28"/>
                  </a:cxn>
                  <a:cxn ang="0">
                    <a:pos x="0" y="42"/>
                  </a:cxn>
                  <a:cxn ang="0">
                    <a:pos x="0" y="42"/>
                  </a:cxn>
                  <a:cxn ang="0">
                    <a:pos x="4" y="40"/>
                  </a:cxn>
                  <a:cxn ang="0">
                    <a:pos x="8" y="36"/>
                  </a:cxn>
                  <a:cxn ang="0">
                    <a:pos x="8" y="36"/>
                  </a:cxn>
                  <a:cxn ang="0">
                    <a:pos x="22" y="26"/>
                  </a:cxn>
                  <a:cxn ang="0">
                    <a:pos x="22" y="26"/>
                  </a:cxn>
                  <a:cxn ang="0">
                    <a:pos x="34" y="18"/>
                  </a:cxn>
                  <a:cxn ang="0">
                    <a:pos x="34" y="18"/>
                  </a:cxn>
                  <a:cxn ang="0">
                    <a:pos x="34" y="14"/>
                  </a:cxn>
                  <a:cxn ang="0">
                    <a:pos x="32" y="10"/>
                  </a:cxn>
                  <a:cxn ang="0">
                    <a:pos x="28" y="0"/>
                  </a:cxn>
                  <a:cxn ang="0">
                    <a:pos x="28" y="0"/>
                  </a:cxn>
                  <a:cxn ang="0">
                    <a:pos x="4" y="18"/>
                  </a:cxn>
                  <a:cxn ang="0">
                    <a:pos x="4" y="18"/>
                  </a:cxn>
                  <a:cxn ang="0">
                    <a:pos x="2" y="22"/>
                  </a:cxn>
                  <a:cxn ang="0">
                    <a:pos x="2" y="28"/>
                  </a:cxn>
                  <a:cxn ang="0">
                    <a:pos x="2" y="28"/>
                  </a:cxn>
                </a:cxnLst>
                <a:rect l="0" t="0" r="r" b="b"/>
                <a:pathLst>
                  <a:path w="34" h="42">
                    <a:moveTo>
                      <a:pt x="2" y="28"/>
                    </a:moveTo>
                    <a:lnTo>
                      <a:pt x="2" y="28"/>
                    </a:lnTo>
                    <a:lnTo>
                      <a:pt x="0" y="42"/>
                    </a:lnTo>
                    <a:lnTo>
                      <a:pt x="0" y="42"/>
                    </a:lnTo>
                    <a:lnTo>
                      <a:pt x="4" y="40"/>
                    </a:lnTo>
                    <a:lnTo>
                      <a:pt x="8" y="36"/>
                    </a:lnTo>
                    <a:lnTo>
                      <a:pt x="8" y="36"/>
                    </a:lnTo>
                    <a:lnTo>
                      <a:pt x="22" y="26"/>
                    </a:lnTo>
                    <a:lnTo>
                      <a:pt x="22" y="26"/>
                    </a:lnTo>
                    <a:lnTo>
                      <a:pt x="34" y="18"/>
                    </a:lnTo>
                    <a:lnTo>
                      <a:pt x="34" y="18"/>
                    </a:lnTo>
                    <a:lnTo>
                      <a:pt x="34" y="14"/>
                    </a:lnTo>
                    <a:lnTo>
                      <a:pt x="32" y="10"/>
                    </a:lnTo>
                    <a:lnTo>
                      <a:pt x="28" y="0"/>
                    </a:lnTo>
                    <a:lnTo>
                      <a:pt x="28" y="0"/>
                    </a:lnTo>
                    <a:lnTo>
                      <a:pt x="4" y="18"/>
                    </a:lnTo>
                    <a:lnTo>
                      <a:pt x="4" y="18"/>
                    </a:lnTo>
                    <a:lnTo>
                      <a:pt x="2" y="22"/>
                    </a:lnTo>
                    <a:lnTo>
                      <a:pt x="2" y="28"/>
                    </a:lnTo>
                    <a:lnTo>
                      <a:pt x="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8" name="Freeform 314"/>
              <p:cNvSpPr/>
              <p:nvPr/>
            </p:nvSpPr>
            <p:spPr bwMode="auto">
              <a:xfrm>
                <a:off x="2501" y="945"/>
                <a:ext cx="42" cy="48"/>
              </a:xfrm>
              <a:custGeom>
                <a:avLst/>
                <a:gdLst/>
                <a:ahLst/>
                <a:cxnLst>
                  <a:cxn ang="0">
                    <a:pos x="42" y="0"/>
                  </a:cxn>
                  <a:cxn ang="0">
                    <a:pos x="42" y="0"/>
                  </a:cxn>
                  <a:cxn ang="0">
                    <a:pos x="10" y="22"/>
                  </a:cxn>
                  <a:cxn ang="0">
                    <a:pos x="10" y="22"/>
                  </a:cxn>
                  <a:cxn ang="0">
                    <a:pos x="6" y="24"/>
                  </a:cxn>
                  <a:cxn ang="0">
                    <a:pos x="4" y="30"/>
                  </a:cxn>
                  <a:cxn ang="0">
                    <a:pos x="4" y="30"/>
                  </a:cxn>
                  <a:cxn ang="0">
                    <a:pos x="0" y="48"/>
                  </a:cxn>
                  <a:cxn ang="0">
                    <a:pos x="0" y="48"/>
                  </a:cxn>
                  <a:cxn ang="0">
                    <a:pos x="26" y="30"/>
                  </a:cxn>
                  <a:cxn ang="0">
                    <a:pos x="26" y="30"/>
                  </a:cxn>
                  <a:cxn ang="0">
                    <a:pos x="40" y="20"/>
                  </a:cxn>
                  <a:cxn ang="0">
                    <a:pos x="40" y="20"/>
                  </a:cxn>
                  <a:cxn ang="0">
                    <a:pos x="42" y="16"/>
                  </a:cxn>
                  <a:cxn ang="0">
                    <a:pos x="42" y="10"/>
                  </a:cxn>
                  <a:cxn ang="0">
                    <a:pos x="42" y="0"/>
                  </a:cxn>
                  <a:cxn ang="0">
                    <a:pos x="42" y="0"/>
                  </a:cxn>
                </a:cxnLst>
                <a:rect l="0" t="0" r="r" b="b"/>
                <a:pathLst>
                  <a:path w="42" h="48">
                    <a:moveTo>
                      <a:pt x="42" y="0"/>
                    </a:moveTo>
                    <a:lnTo>
                      <a:pt x="42" y="0"/>
                    </a:lnTo>
                    <a:lnTo>
                      <a:pt x="10" y="22"/>
                    </a:lnTo>
                    <a:lnTo>
                      <a:pt x="10" y="22"/>
                    </a:lnTo>
                    <a:lnTo>
                      <a:pt x="6" y="24"/>
                    </a:lnTo>
                    <a:lnTo>
                      <a:pt x="4" y="30"/>
                    </a:lnTo>
                    <a:lnTo>
                      <a:pt x="4" y="30"/>
                    </a:lnTo>
                    <a:lnTo>
                      <a:pt x="0" y="48"/>
                    </a:lnTo>
                    <a:lnTo>
                      <a:pt x="0" y="48"/>
                    </a:lnTo>
                    <a:lnTo>
                      <a:pt x="26" y="30"/>
                    </a:lnTo>
                    <a:lnTo>
                      <a:pt x="26" y="30"/>
                    </a:lnTo>
                    <a:lnTo>
                      <a:pt x="40" y="20"/>
                    </a:lnTo>
                    <a:lnTo>
                      <a:pt x="40" y="20"/>
                    </a:lnTo>
                    <a:lnTo>
                      <a:pt x="42" y="16"/>
                    </a:lnTo>
                    <a:lnTo>
                      <a:pt x="42" y="10"/>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9" name="Freeform 315"/>
              <p:cNvSpPr/>
              <p:nvPr/>
            </p:nvSpPr>
            <p:spPr bwMode="auto">
              <a:xfrm>
                <a:off x="2497" y="971"/>
                <a:ext cx="44" cy="46"/>
              </a:xfrm>
              <a:custGeom>
                <a:avLst/>
                <a:gdLst/>
                <a:ahLst/>
                <a:cxnLst>
                  <a:cxn ang="0">
                    <a:pos x="44" y="0"/>
                  </a:cxn>
                  <a:cxn ang="0">
                    <a:pos x="44" y="0"/>
                  </a:cxn>
                  <a:cxn ang="0">
                    <a:pos x="14" y="22"/>
                  </a:cxn>
                  <a:cxn ang="0">
                    <a:pos x="14" y="22"/>
                  </a:cxn>
                  <a:cxn ang="0">
                    <a:pos x="8" y="26"/>
                  </a:cxn>
                  <a:cxn ang="0">
                    <a:pos x="4" y="30"/>
                  </a:cxn>
                  <a:cxn ang="0">
                    <a:pos x="4" y="30"/>
                  </a:cxn>
                  <a:cxn ang="0">
                    <a:pos x="0" y="46"/>
                  </a:cxn>
                  <a:cxn ang="0">
                    <a:pos x="0" y="46"/>
                  </a:cxn>
                  <a:cxn ang="0">
                    <a:pos x="8" y="44"/>
                  </a:cxn>
                  <a:cxn ang="0">
                    <a:pos x="16" y="42"/>
                  </a:cxn>
                  <a:cxn ang="0">
                    <a:pos x="24" y="36"/>
                  </a:cxn>
                  <a:cxn ang="0">
                    <a:pos x="30" y="30"/>
                  </a:cxn>
                  <a:cxn ang="0">
                    <a:pos x="36" y="24"/>
                  </a:cxn>
                  <a:cxn ang="0">
                    <a:pos x="40" y="16"/>
                  </a:cxn>
                  <a:cxn ang="0">
                    <a:pos x="44" y="0"/>
                  </a:cxn>
                  <a:cxn ang="0">
                    <a:pos x="44" y="0"/>
                  </a:cxn>
                </a:cxnLst>
                <a:rect l="0" t="0" r="r" b="b"/>
                <a:pathLst>
                  <a:path w="44" h="46">
                    <a:moveTo>
                      <a:pt x="44" y="0"/>
                    </a:moveTo>
                    <a:lnTo>
                      <a:pt x="44" y="0"/>
                    </a:lnTo>
                    <a:lnTo>
                      <a:pt x="14" y="22"/>
                    </a:lnTo>
                    <a:lnTo>
                      <a:pt x="14" y="22"/>
                    </a:lnTo>
                    <a:lnTo>
                      <a:pt x="8" y="26"/>
                    </a:lnTo>
                    <a:lnTo>
                      <a:pt x="4" y="30"/>
                    </a:lnTo>
                    <a:lnTo>
                      <a:pt x="4" y="30"/>
                    </a:lnTo>
                    <a:lnTo>
                      <a:pt x="0" y="46"/>
                    </a:lnTo>
                    <a:lnTo>
                      <a:pt x="0" y="46"/>
                    </a:lnTo>
                    <a:lnTo>
                      <a:pt x="8" y="44"/>
                    </a:lnTo>
                    <a:lnTo>
                      <a:pt x="16" y="42"/>
                    </a:lnTo>
                    <a:lnTo>
                      <a:pt x="24" y="36"/>
                    </a:lnTo>
                    <a:lnTo>
                      <a:pt x="30" y="30"/>
                    </a:lnTo>
                    <a:lnTo>
                      <a:pt x="36" y="24"/>
                    </a:lnTo>
                    <a:lnTo>
                      <a:pt x="40" y="16"/>
                    </a:lnTo>
                    <a:lnTo>
                      <a:pt x="44" y="0"/>
                    </a:lnTo>
                    <a:lnTo>
                      <a:pt x="4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0" name="Freeform 316"/>
              <p:cNvSpPr/>
              <p:nvPr/>
            </p:nvSpPr>
            <p:spPr bwMode="auto">
              <a:xfrm>
                <a:off x="2449" y="557"/>
                <a:ext cx="16" cy="24"/>
              </a:xfrm>
              <a:custGeom>
                <a:avLst/>
                <a:gdLst/>
                <a:ahLst/>
                <a:cxnLst>
                  <a:cxn ang="0">
                    <a:pos x="0" y="10"/>
                  </a:cxn>
                  <a:cxn ang="0">
                    <a:pos x="0" y="10"/>
                  </a:cxn>
                  <a:cxn ang="0">
                    <a:pos x="0" y="10"/>
                  </a:cxn>
                  <a:cxn ang="0">
                    <a:pos x="0" y="10"/>
                  </a:cxn>
                  <a:cxn ang="0">
                    <a:pos x="4" y="24"/>
                  </a:cxn>
                  <a:cxn ang="0">
                    <a:pos x="4" y="24"/>
                  </a:cxn>
                  <a:cxn ang="0">
                    <a:pos x="16" y="0"/>
                  </a:cxn>
                  <a:cxn ang="0">
                    <a:pos x="16" y="0"/>
                  </a:cxn>
                  <a:cxn ang="0">
                    <a:pos x="10" y="2"/>
                  </a:cxn>
                  <a:cxn ang="0">
                    <a:pos x="6" y="6"/>
                  </a:cxn>
                  <a:cxn ang="0">
                    <a:pos x="6" y="6"/>
                  </a:cxn>
                  <a:cxn ang="0">
                    <a:pos x="0" y="10"/>
                  </a:cxn>
                  <a:cxn ang="0">
                    <a:pos x="0" y="10"/>
                  </a:cxn>
                </a:cxnLst>
                <a:rect l="0" t="0" r="r" b="b"/>
                <a:pathLst>
                  <a:path w="16" h="24">
                    <a:moveTo>
                      <a:pt x="0" y="10"/>
                    </a:moveTo>
                    <a:lnTo>
                      <a:pt x="0" y="10"/>
                    </a:lnTo>
                    <a:lnTo>
                      <a:pt x="0" y="10"/>
                    </a:lnTo>
                    <a:lnTo>
                      <a:pt x="0" y="10"/>
                    </a:lnTo>
                    <a:lnTo>
                      <a:pt x="4" y="24"/>
                    </a:lnTo>
                    <a:lnTo>
                      <a:pt x="4" y="24"/>
                    </a:lnTo>
                    <a:lnTo>
                      <a:pt x="16" y="0"/>
                    </a:lnTo>
                    <a:lnTo>
                      <a:pt x="16" y="0"/>
                    </a:lnTo>
                    <a:lnTo>
                      <a:pt x="10" y="2"/>
                    </a:lnTo>
                    <a:lnTo>
                      <a:pt x="6" y="6"/>
                    </a:lnTo>
                    <a:lnTo>
                      <a:pt x="6" y="6"/>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1" name="Freeform 317"/>
              <p:cNvSpPr/>
              <p:nvPr/>
            </p:nvSpPr>
            <p:spPr bwMode="auto">
              <a:xfrm>
                <a:off x="2437" y="569"/>
                <a:ext cx="14" cy="30"/>
              </a:xfrm>
              <a:custGeom>
                <a:avLst/>
                <a:gdLst/>
                <a:ahLst/>
                <a:cxnLst>
                  <a:cxn ang="0">
                    <a:pos x="6" y="26"/>
                  </a:cxn>
                  <a:cxn ang="0">
                    <a:pos x="6" y="26"/>
                  </a:cxn>
                  <a:cxn ang="0">
                    <a:pos x="8" y="30"/>
                  </a:cxn>
                  <a:cxn ang="0">
                    <a:pos x="8" y="30"/>
                  </a:cxn>
                  <a:cxn ang="0">
                    <a:pos x="12" y="24"/>
                  </a:cxn>
                  <a:cxn ang="0">
                    <a:pos x="12" y="24"/>
                  </a:cxn>
                  <a:cxn ang="0">
                    <a:pos x="14" y="20"/>
                  </a:cxn>
                  <a:cxn ang="0">
                    <a:pos x="14" y="16"/>
                  </a:cxn>
                  <a:cxn ang="0">
                    <a:pos x="14" y="16"/>
                  </a:cxn>
                  <a:cxn ang="0">
                    <a:pos x="8" y="0"/>
                  </a:cxn>
                  <a:cxn ang="0">
                    <a:pos x="8" y="0"/>
                  </a:cxn>
                  <a:cxn ang="0">
                    <a:pos x="2" y="2"/>
                  </a:cxn>
                  <a:cxn ang="0">
                    <a:pos x="0" y="4"/>
                  </a:cxn>
                  <a:cxn ang="0">
                    <a:pos x="0" y="6"/>
                  </a:cxn>
                  <a:cxn ang="0">
                    <a:pos x="0" y="6"/>
                  </a:cxn>
                  <a:cxn ang="0">
                    <a:pos x="2" y="14"/>
                  </a:cxn>
                  <a:cxn ang="0">
                    <a:pos x="2" y="14"/>
                  </a:cxn>
                  <a:cxn ang="0">
                    <a:pos x="6" y="26"/>
                  </a:cxn>
                  <a:cxn ang="0">
                    <a:pos x="6" y="26"/>
                  </a:cxn>
                </a:cxnLst>
                <a:rect l="0" t="0" r="r" b="b"/>
                <a:pathLst>
                  <a:path w="14" h="30">
                    <a:moveTo>
                      <a:pt x="6" y="26"/>
                    </a:moveTo>
                    <a:lnTo>
                      <a:pt x="6" y="26"/>
                    </a:lnTo>
                    <a:lnTo>
                      <a:pt x="8" y="30"/>
                    </a:lnTo>
                    <a:lnTo>
                      <a:pt x="8" y="30"/>
                    </a:lnTo>
                    <a:lnTo>
                      <a:pt x="12" y="24"/>
                    </a:lnTo>
                    <a:lnTo>
                      <a:pt x="12" y="24"/>
                    </a:lnTo>
                    <a:lnTo>
                      <a:pt x="14" y="20"/>
                    </a:lnTo>
                    <a:lnTo>
                      <a:pt x="14" y="16"/>
                    </a:lnTo>
                    <a:lnTo>
                      <a:pt x="14" y="16"/>
                    </a:lnTo>
                    <a:lnTo>
                      <a:pt x="8" y="0"/>
                    </a:lnTo>
                    <a:lnTo>
                      <a:pt x="8" y="0"/>
                    </a:lnTo>
                    <a:lnTo>
                      <a:pt x="2" y="2"/>
                    </a:lnTo>
                    <a:lnTo>
                      <a:pt x="0" y="4"/>
                    </a:lnTo>
                    <a:lnTo>
                      <a:pt x="0" y="6"/>
                    </a:lnTo>
                    <a:lnTo>
                      <a:pt x="0" y="6"/>
                    </a:lnTo>
                    <a:lnTo>
                      <a:pt x="2" y="14"/>
                    </a:lnTo>
                    <a:lnTo>
                      <a:pt x="2" y="14"/>
                    </a:lnTo>
                    <a:lnTo>
                      <a:pt x="6" y="26"/>
                    </a:lnTo>
                    <a:lnTo>
                      <a:pt x="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2" name="Freeform 318"/>
              <p:cNvSpPr/>
              <p:nvPr/>
            </p:nvSpPr>
            <p:spPr bwMode="auto">
              <a:xfrm>
                <a:off x="2427" y="577"/>
                <a:ext cx="16" cy="40"/>
              </a:xfrm>
              <a:custGeom>
                <a:avLst/>
                <a:gdLst/>
                <a:ahLst/>
                <a:cxnLst>
                  <a:cxn ang="0">
                    <a:pos x="14" y="30"/>
                  </a:cxn>
                  <a:cxn ang="0">
                    <a:pos x="14" y="30"/>
                  </a:cxn>
                  <a:cxn ang="0">
                    <a:pos x="16" y="26"/>
                  </a:cxn>
                  <a:cxn ang="0">
                    <a:pos x="14" y="24"/>
                  </a:cxn>
                  <a:cxn ang="0">
                    <a:pos x="14" y="24"/>
                  </a:cxn>
                  <a:cxn ang="0">
                    <a:pos x="6" y="0"/>
                  </a:cxn>
                  <a:cxn ang="0">
                    <a:pos x="6" y="0"/>
                  </a:cxn>
                  <a:cxn ang="0">
                    <a:pos x="2" y="6"/>
                  </a:cxn>
                  <a:cxn ang="0">
                    <a:pos x="0" y="8"/>
                  </a:cxn>
                  <a:cxn ang="0">
                    <a:pos x="0" y="12"/>
                  </a:cxn>
                  <a:cxn ang="0">
                    <a:pos x="0" y="12"/>
                  </a:cxn>
                  <a:cxn ang="0">
                    <a:pos x="4" y="22"/>
                  </a:cxn>
                  <a:cxn ang="0">
                    <a:pos x="4" y="22"/>
                  </a:cxn>
                  <a:cxn ang="0">
                    <a:pos x="10" y="40"/>
                  </a:cxn>
                  <a:cxn ang="0">
                    <a:pos x="10" y="40"/>
                  </a:cxn>
                  <a:cxn ang="0">
                    <a:pos x="14" y="30"/>
                  </a:cxn>
                  <a:cxn ang="0">
                    <a:pos x="14" y="30"/>
                  </a:cxn>
                </a:cxnLst>
                <a:rect l="0" t="0" r="r" b="b"/>
                <a:pathLst>
                  <a:path w="16" h="40">
                    <a:moveTo>
                      <a:pt x="14" y="30"/>
                    </a:moveTo>
                    <a:lnTo>
                      <a:pt x="14" y="30"/>
                    </a:lnTo>
                    <a:lnTo>
                      <a:pt x="16" y="26"/>
                    </a:lnTo>
                    <a:lnTo>
                      <a:pt x="14" y="24"/>
                    </a:lnTo>
                    <a:lnTo>
                      <a:pt x="14" y="24"/>
                    </a:lnTo>
                    <a:lnTo>
                      <a:pt x="6" y="0"/>
                    </a:lnTo>
                    <a:lnTo>
                      <a:pt x="6" y="0"/>
                    </a:lnTo>
                    <a:lnTo>
                      <a:pt x="2" y="6"/>
                    </a:lnTo>
                    <a:lnTo>
                      <a:pt x="0" y="8"/>
                    </a:lnTo>
                    <a:lnTo>
                      <a:pt x="0" y="12"/>
                    </a:lnTo>
                    <a:lnTo>
                      <a:pt x="0" y="12"/>
                    </a:lnTo>
                    <a:lnTo>
                      <a:pt x="4" y="22"/>
                    </a:lnTo>
                    <a:lnTo>
                      <a:pt x="4" y="22"/>
                    </a:lnTo>
                    <a:lnTo>
                      <a:pt x="10" y="40"/>
                    </a:lnTo>
                    <a:lnTo>
                      <a:pt x="10" y="40"/>
                    </a:lnTo>
                    <a:lnTo>
                      <a:pt x="14" y="30"/>
                    </a:lnTo>
                    <a:lnTo>
                      <a:pt x="1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3" name="Freeform 319"/>
              <p:cNvSpPr/>
              <p:nvPr/>
            </p:nvSpPr>
            <p:spPr bwMode="auto">
              <a:xfrm>
                <a:off x="2421" y="591"/>
                <a:ext cx="14" cy="40"/>
              </a:xfrm>
              <a:custGeom>
                <a:avLst/>
                <a:gdLst/>
                <a:ahLst/>
                <a:cxnLst>
                  <a:cxn ang="0">
                    <a:pos x="14" y="30"/>
                  </a:cxn>
                  <a:cxn ang="0">
                    <a:pos x="14" y="30"/>
                  </a:cxn>
                  <a:cxn ang="0">
                    <a:pos x="12" y="26"/>
                  </a:cxn>
                  <a:cxn ang="0">
                    <a:pos x="12" y="24"/>
                  </a:cxn>
                  <a:cxn ang="0">
                    <a:pos x="12" y="24"/>
                  </a:cxn>
                  <a:cxn ang="0">
                    <a:pos x="4" y="0"/>
                  </a:cxn>
                  <a:cxn ang="0">
                    <a:pos x="4" y="0"/>
                  </a:cxn>
                  <a:cxn ang="0">
                    <a:pos x="0" y="10"/>
                  </a:cxn>
                  <a:cxn ang="0">
                    <a:pos x="0" y="22"/>
                  </a:cxn>
                  <a:cxn ang="0">
                    <a:pos x="2" y="32"/>
                  </a:cxn>
                  <a:cxn ang="0">
                    <a:pos x="8" y="40"/>
                  </a:cxn>
                  <a:cxn ang="0">
                    <a:pos x="8" y="40"/>
                  </a:cxn>
                  <a:cxn ang="0">
                    <a:pos x="14" y="30"/>
                  </a:cxn>
                  <a:cxn ang="0">
                    <a:pos x="14" y="30"/>
                  </a:cxn>
                </a:cxnLst>
                <a:rect l="0" t="0" r="r" b="b"/>
                <a:pathLst>
                  <a:path w="14" h="40">
                    <a:moveTo>
                      <a:pt x="14" y="30"/>
                    </a:moveTo>
                    <a:lnTo>
                      <a:pt x="14" y="30"/>
                    </a:lnTo>
                    <a:lnTo>
                      <a:pt x="12" y="26"/>
                    </a:lnTo>
                    <a:lnTo>
                      <a:pt x="12" y="24"/>
                    </a:lnTo>
                    <a:lnTo>
                      <a:pt x="12" y="24"/>
                    </a:lnTo>
                    <a:lnTo>
                      <a:pt x="4" y="0"/>
                    </a:lnTo>
                    <a:lnTo>
                      <a:pt x="4" y="0"/>
                    </a:lnTo>
                    <a:lnTo>
                      <a:pt x="0" y="10"/>
                    </a:lnTo>
                    <a:lnTo>
                      <a:pt x="0" y="22"/>
                    </a:lnTo>
                    <a:lnTo>
                      <a:pt x="2" y="32"/>
                    </a:lnTo>
                    <a:lnTo>
                      <a:pt x="8" y="40"/>
                    </a:lnTo>
                    <a:lnTo>
                      <a:pt x="8" y="40"/>
                    </a:lnTo>
                    <a:lnTo>
                      <a:pt x="14" y="30"/>
                    </a:lnTo>
                    <a:lnTo>
                      <a:pt x="1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4" name="Freeform 320"/>
              <p:cNvSpPr/>
              <p:nvPr/>
            </p:nvSpPr>
            <p:spPr bwMode="auto">
              <a:xfrm>
                <a:off x="2457" y="557"/>
                <a:ext cx="16" cy="26"/>
              </a:xfrm>
              <a:custGeom>
                <a:avLst/>
                <a:gdLst/>
                <a:ahLst/>
                <a:cxnLst>
                  <a:cxn ang="0">
                    <a:pos x="16" y="20"/>
                  </a:cxn>
                  <a:cxn ang="0">
                    <a:pos x="16" y="20"/>
                  </a:cxn>
                  <a:cxn ang="0">
                    <a:pos x="14" y="12"/>
                  </a:cxn>
                  <a:cxn ang="0">
                    <a:pos x="14" y="12"/>
                  </a:cxn>
                  <a:cxn ang="0">
                    <a:pos x="12" y="6"/>
                  </a:cxn>
                  <a:cxn ang="0">
                    <a:pos x="12" y="0"/>
                  </a:cxn>
                  <a:cxn ang="0">
                    <a:pos x="12" y="0"/>
                  </a:cxn>
                  <a:cxn ang="0">
                    <a:pos x="0" y="26"/>
                  </a:cxn>
                  <a:cxn ang="0">
                    <a:pos x="0" y="26"/>
                  </a:cxn>
                  <a:cxn ang="0">
                    <a:pos x="14" y="20"/>
                  </a:cxn>
                  <a:cxn ang="0">
                    <a:pos x="14" y="20"/>
                  </a:cxn>
                  <a:cxn ang="0">
                    <a:pos x="16" y="20"/>
                  </a:cxn>
                  <a:cxn ang="0">
                    <a:pos x="16" y="20"/>
                  </a:cxn>
                </a:cxnLst>
                <a:rect l="0" t="0" r="r" b="b"/>
                <a:pathLst>
                  <a:path w="16" h="26">
                    <a:moveTo>
                      <a:pt x="16" y="20"/>
                    </a:moveTo>
                    <a:lnTo>
                      <a:pt x="16" y="20"/>
                    </a:lnTo>
                    <a:lnTo>
                      <a:pt x="14" y="12"/>
                    </a:lnTo>
                    <a:lnTo>
                      <a:pt x="14" y="12"/>
                    </a:lnTo>
                    <a:lnTo>
                      <a:pt x="12" y="6"/>
                    </a:lnTo>
                    <a:lnTo>
                      <a:pt x="12" y="0"/>
                    </a:lnTo>
                    <a:lnTo>
                      <a:pt x="12" y="0"/>
                    </a:lnTo>
                    <a:lnTo>
                      <a:pt x="0" y="26"/>
                    </a:lnTo>
                    <a:lnTo>
                      <a:pt x="0" y="26"/>
                    </a:lnTo>
                    <a:lnTo>
                      <a:pt x="14" y="20"/>
                    </a:lnTo>
                    <a:lnTo>
                      <a:pt x="14" y="20"/>
                    </a:lnTo>
                    <a:lnTo>
                      <a:pt x="16" y="20"/>
                    </a:lnTo>
                    <a:lnTo>
                      <a:pt x="1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5" name="Freeform 321"/>
              <p:cNvSpPr/>
              <p:nvPr/>
            </p:nvSpPr>
            <p:spPr bwMode="auto">
              <a:xfrm>
                <a:off x="2449" y="581"/>
                <a:ext cx="26" cy="20"/>
              </a:xfrm>
              <a:custGeom>
                <a:avLst/>
                <a:gdLst/>
                <a:ahLst/>
                <a:cxnLst>
                  <a:cxn ang="0">
                    <a:pos x="24" y="0"/>
                  </a:cxn>
                  <a:cxn ang="0">
                    <a:pos x="24" y="0"/>
                  </a:cxn>
                  <a:cxn ang="0">
                    <a:pos x="6" y="6"/>
                  </a:cxn>
                  <a:cxn ang="0">
                    <a:pos x="6" y="6"/>
                  </a:cxn>
                  <a:cxn ang="0">
                    <a:pos x="6" y="10"/>
                  </a:cxn>
                  <a:cxn ang="0">
                    <a:pos x="4" y="14"/>
                  </a:cxn>
                  <a:cxn ang="0">
                    <a:pos x="4" y="14"/>
                  </a:cxn>
                  <a:cxn ang="0">
                    <a:pos x="0" y="20"/>
                  </a:cxn>
                  <a:cxn ang="0">
                    <a:pos x="0" y="20"/>
                  </a:cxn>
                  <a:cxn ang="0">
                    <a:pos x="6" y="18"/>
                  </a:cxn>
                  <a:cxn ang="0">
                    <a:pos x="6" y="18"/>
                  </a:cxn>
                  <a:cxn ang="0">
                    <a:pos x="18" y="14"/>
                  </a:cxn>
                  <a:cxn ang="0">
                    <a:pos x="18" y="14"/>
                  </a:cxn>
                  <a:cxn ang="0">
                    <a:pos x="24" y="10"/>
                  </a:cxn>
                  <a:cxn ang="0">
                    <a:pos x="24" y="10"/>
                  </a:cxn>
                  <a:cxn ang="0">
                    <a:pos x="26" y="10"/>
                  </a:cxn>
                  <a:cxn ang="0">
                    <a:pos x="26" y="6"/>
                  </a:cxn>
                  <a:cxn ang="0">
                    <a:pos x="24" y="0"/>
                  </a:cxn>
                  <a:cxn ang="0">
                    <a:pos x="24" y="0"/>
                  </a:cxn>
                </a:cxnLst>
                <a:rect l="0" t="0" r="r" b="b"/>
                <a:pathLst>
                  <a:path w="26" h="20">
                    <a:moveTo>
                      <a:pt x="24" y="0"/>
                    </a:moveTo>
                    <a:lnTo>
                      <a:pt x="24" y="0"/>
                    </a:lnTo>
                    <a:lnTo>
                      <a:pt x="6" y="6"/>
                    </a:lnTo>
                    <a:lnTo>
                      <a:pt x="6" y="6"/>
                    </a:lnTo>
                    <a:lnTo>
                      <a:pt x="6" y="10"/>
                    </a:lnTo>
                    <a:lnTo>
                      <a:pt x="4" y="14"/>
                    </a:lnTo>
                    <a:lnTo>
                      <a:pt x="4" y="14"/>
                    </a:lnTo>
                    <a:lnTo>
                      <a:pt x="0" y="20"/>
                    </a:lnTo>
                    <a:lnTo>
                      <a:pt x="0" y="20"/>
                    </a:lnTo>
                    <a:lnTo>
                      <a:pt x="6" y="18"/>
                    </a:lnTo>
                    <a:lnTo>
                      <a:pt x="6" y="18"/>
                    </a:lnTo>
                    <a:lnTo>
                      <a:pt x="18" y="14"/>
                    </a:lnTo>
                    <a:lnTo>
                      <a:pt x="18" y="14"/>
                    </a:lnTo>
                    <a:lnTo>
                      <a:pt x="24" y="10"/>
                    </a:lnTo>
                    <a:lnTo>
                      <a:pt x="24" y="10"/>
                    </a:lnTo>
                    <a:lnTo>
                      <a:pt x="26" y="10"/>
                    </a:lnTo>
                    <a:lnTo>
                      <a:pt x="26" y="6"/>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6" name="Freeform 322"/>
              <p:cNvSpPr/>
              <p:nvPr/>
            </p:nvSpPr>
            <p:spPr bwMode="auto">
              <a:xfrm>
                <a:off x="2443" y="597"/>
                <a:ext cx="30" cy="22"/>
              </a:xfrm>
              <a:custGeom>
                <a:avLst/>
                <a:gdLst/>
                <a:ahLst/>
                <a:cxnLst>
                  <a:cxn ang="0">
                    <a:pos x="30" y="0"/>
                  </a:cxn>
                  <a:cxn ang="0">
                    <a:pos x="30" y="0"/>
                  </a:cxn>
                  <a:cxn ang="0">
                    <a:pos x="10" y="8"/>
                  </a:cxn>
                  <a:cxn ang="0">
                    <a:pos x="10" y="8"/>
                  </a:cxn>
                  <a:cxn ang="0">
                    <a:pos x="6" y="10"/>
                  </a:cxn>
                  <a:cxn ang="0">
                    <a:pos x="4" y="12"/>
                  </a:cxn>
                  <a:cxn ang="0">
                    <a:pos x="4" y="12"/>
                  </a:cxn>
                  <a:cxn ang="0">
                    <a:pos x="0" y="22"/>
                  </a:cxn>
                  <a:cxn ang="0">
                    <a:pos x="0" y="22"/>
                  </a:cxn>
                  <a:cxn ang="0">
                    <a:pos x="18" y="14"/>
                  </a:cxn>
                  <a:cxn ang="0">
                    <a:pos x="18" y="14"/>
                  </a:cxn>
                  <a:cxn ang="0">
                    <a:pos x="28" y="10"/>
                  </a:cxn>
                  <a:cxn ang="0">
                    <a:pos x="28" y="10"/>
                  </a:cxn>
                  <a:cxn ang="0">
                    <a:pos x="30" y="8"/>
                  </a:cxn>
                  <a:cxn ang="0">
                    <a:pos x="30" y="6"/>
                  </a:cxn>
                  <a:cxn ang="0">
                    <a:pos x="30" y="0"/>
                  </a:cxn>
                  <a:cxn ang="0">
                    <a:pos x="30" y="0"/>
                  </a:cxn>
                </a:cxnLst>
                <a:rect l="0" t="0" r="r" b="b"/>
                <a:pathLst>
                  <a:path w="30" h="22">
                    <a:moveTo>
                      <a:pt x="30" y="0"/>
                    </a:moveTo>
                    <a:lnTo>
                      <a:pt x="30" y="0"/>
                    </a:lnTo>
                    <a:lnTo>
                      <a:pt x="10" y="8"/>
                    </a:lnTo>
                    <a:lnTo>
                      <a:pt x="10" y="8"/>
                    </a:lnTo>
                    <a:lnTo>
                      <a:pt x="6" y="10"/>
                    </a:lnTo>
                    <a:lnTo>
                      <a:pt x="4" y="12"/>
                    </a:lnTo>
                    <a:lnTo>
                      <a:pt x="4" y="12"/>
                    </a:lnTo>
                    <a:lnTo>
                      <a:pt x="0" y="22"/>
                    </a:lnTo>
                    <a:lnTo>
                      <a:pt x="0" y="22"/>
                    </a:lnTo>
                    <a:lnTo>
                      <a:pt x="18" y="14"/>
                    </a:lnTo>
                    <a:lnTo>
                      <a:pt x="18" y="14"/>
                    </a:lnTo>
                    <a:lnTo>
                      <a:pt x="28" y="10"/>
                    </a:lnTo>
                    <a:lnTo>
                      <a:pt x="28" y="10"/>
                    </a:lnTo>
                    <a:lnTo>
                      <a:pt x="30" y="8"/>
                    </a:lnTo>
                    <a:lnTo>
                      <a:pt x="30" y="6"/>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7" name="Freeform 323"/>
              <p:cNvSpPr/>
              <p:nvPr/>
            </p:nvSpPr>
            <p:spPr bwMode="auto">
              <a:xfrm>
                <a:off x="2437" y="611"/>
                <a:ext cx="34" cy="24"/>
              </a:xfrm>
              <a:custGeom>
                <a:avLst/>
                <a:gdLst/>
                <a:ahLst/>
                <a:cxnLst>
                  <a:cxn ang="0">
                    <a:pos x="34" y="0"/>
                  </a:cxn>
                  <a:cxn ang="0">
                    <a:pos x="34" y="0"/>
                  </a:cxn>
                  <a:cxn ang="0">
                    <a:pos x="10" y="10"/>
                  </a:cxn>
                  <a:cxn ang="0">
                    <a:pos x="10" y="10"/>
                  </a:cxn>
                  <a:cxn ang="0">
                    <a:pos x="6" y="12"/>
                  </a:cxn>
                  <a:cxn ang="0">
                    <a:pos x="4" y="14"/>
                  </a:cxn>
                  <a:cxn ang="0">
                    <a:pos x="4" y="14"/>
                  </a:cxn>
                  <a:cxn ang="0">
                    <a:pos x="0" y="24"/>
                  </a:cxn>
                  <a:cxn ang="0">
                    <a:pos x="0" y="24"/>
                  </a:cxn>
                  <a:cxn ang="0">
                    <a:pos x="10" y="22"/>
                  </a:cxn>
                  <a:cxn ang="0">
                    <a:pos x="20" y="18"/>
                  </a:cxn>
                  <a:cxn ang="0">
                    <a:pos x="28" y="10"/>
                  </a:cxn>
                  <a:cxn ang="0">
                    <a:pos x="34" y="0"/>
                  </a:cxn>
                  <a:cxn ang="0">
                    <a:pos x="34" y="0"/>
                  </a:cxn>
                </a:cxnLst>
                <a:rect l="0" t="0" r="r" b="b"/>
                <a:pathLst>
                  <a:path w="34" h="24">
                    <a:moveTo>
                      <a:pt x="34" y="0"/>
                    </a:moveTo>
                    <a:lnTo>
                      <a:pt x="34" y="0"/>
                    </a:lnTo>
                    <a:lnTo>
                      <a:pt x="10" y="10"/>
                    </a:lnTo>
                    <a:lnTo>
                      <a:pt x="10" y="10"/>
                    </a:lnTo>
                    <a:lnTo>
                      <a:pt x="6" y="12"/>
                    </a:lnTo>
                    <a:lnTo>
                      <a:pt x="4" y="14"/>
                    </a:lnTo>
                    <a:lnTo>
                      <a:pt x="4" y="14"/>
                    </a:lnTo>
                    <a:lnTo>
                      <a:pt x="0" y="24"/>
                    </a:lnTo>
                    <a:lnTo>
                      <a:pt x="0" y="24"/>
                    </a:lnTo>
                    <a:lnTo>
                      <a:pt x="10" y="22"/>
                    </a:lnTo>
                    <a:lnTo>
                      <a:pt x="20" y="18"/>
                    </a:lnTo>
                    <a:lnTo>
                      <a:pt x="28" y="10"/>
                    </a:lnTo>
                    <a:lnTo>
                      <a:pt x="34" y="0"/>
                    </a:lnTo>
                    <a:lnTo>
                      <a:pt x="3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8" name="Freeform 324"/>
              <p:cNvSpPr/>
              <p:nvPr/>
            </p:nvSpPr>
            <p:spPr bwMode="auto">
              <a:xfrm>
                <a:off x="2421" y="363"/>
                <a:ext cx="10" cy="16"/>
              </a:xfrm>
              <a:custGeom>
                <a:avLst/>
                <a:gdLst/>
                <a:ahLst/>
                <a:cxnLst>
                  <a:cxn ang="0">
                    <a:pos x="0" y="6"/>
                  </a:cxn>
                  <a:cxn ang="0">
                    <a:pos x="0" y="6"/>
                  </a:cxn>
                  <a:cxn ang="0">
                    <a:pos x="0" y="8"/>
                  </a:cxn>
                  <a:cxn ang="0">
                    <a:pos x="0" y="8"/>
                  </a:cxn>
                  <a:cxn ang="0">
                    <a:pos x="2" y="16"/>
                  </a:cxn>
                  <a:cxn ang="0">
                    <a:pos x="2" y="16"/>
                  </a:cxn>
                  <a:cxn ang="0">
                    <a:pos x="10" y="0"/>
                  </a:cxn>
                  <a:cxn ang="0">
                    <a:pos x="10" y="0"/>
                  </a:cxn>
                  <a:cxn ang="0">
                    <a:pos x="2" y="4"/>
                  </a:cxn>
                  <a:cxn ang="0">
                    <a:pos x="2" y="4"/>
                  </a:cxn>
                  <a:cxn ang="0">
                    <a:pos x="0" y="6"/>
                  </a:cxn>
                  <a:cxn ang="0">
                    <a:pos x="0" y="6"/>
                  </a:cxn>
                </a:cxnLst>
                <a:rect l="0" t="0" r="r" b="b"/>
                <a:pathLst>
                  <a:path w="10" h="16">
                    <a:moveTo>
                      <a:pt x="0" y="6"/>
                    </a:moveTo>
                    <a:lnTo>
                      <a:pt x="0" y="6"/>
                    </a:lnTo>
                    <a:lnTo>
                      <a:pt x="0" y="8"/>
                    </a:lnTo>
                    <a:lnTo>
                      <a:pt x="0" y="8"/>
                    </a:lnTo>
                    <a:lnTo>
                      <a:pt x="2" y="16"/>
                    </a:lnTo>
                    <a:lnTo>
                      <a:pt x="2" y="16"/>
                    </a:lnTo>
                    <a:lnTo>
                      <a:pt x="10" y="0"/>
                    </a:lnTo>
                    <a:lnTo>
                      <a:pt x="10" y="0"/>
                    </a:lnTo>
                    <a:lnTo>
                      <a:pt x="2" y="4"/>
                    </a:lnTo>
                    <a:lnTo>
                      <a:pt x="2"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9" name="Freeform 325"/>
              <p:cNvSpPr/>
              <p:nvPr/>
            </p:nvSpPr>
            <p:spPr bwMode="auto">
              <a:xfrm>
                <a:off x="2413" y="371"/>
                <a:ext cx="10" cy="18"/>
              </a:xfrm>
              <a:custGeom>
                <a:avLst/>
                <a:gdLst/>
                <a:ahLst/>
                <a:cxnLst>
                  <a:cxn ang="0">
                    <a:pos x="0" y="4"/>
                  </a:cxn>
                  <a:cxn ang="0">
                    <a:pos x="0" y="4"/>
                  </a:cxn>
                  <a:cxn ang="0">
                    <a:pos x="2" y="8"/>
                  </a:cxn>
                  <a:cxn ang="0">
                    <a:pos x="2" y="8"/>
                  </a:cxn>
                  <a:cxn ang="0">
                    <a:pos x="4" y="16"/>
                  </a:cxn>
                  <a:cxn ang="0">
                    <a:pos x="4" y="16"/>
                  </a:cxn>
                  <a:cxn ang="0">
                    <a:pos x="6" y="18"/>
                  </a:cxn>
                  <a:cxn ang="0">
                    <a:pos x="6" y="18"/>
                  </a:cxn>
                  <a:cxn ang="0">
                    <a:pos x="8" y="14"/>
                  </a:cxn>
                  <a:cxn ang="0">
                    <a:pos x="8" y="14"/>
                  </a:cxn>
                  <a:cxn ang="0">
                    <a:pos x="10" y="10"/>
                  </a:cxn>
                  <a:cxn ang="0">
                    <a:pos x="10" y="10"/>
                  </a:cxn>
                  <a:cxn ang="0">
                    <a:pos x="6" y="0"/>
                  </a:cxn>
                  <a:cxn ang="0">
                    <a:pos x="6" y="0"/>
                  </a:cxn>
                  <a:cxn ang="0">
                    <a:pos x="2" y="2"/>
                  </a:cxn>
                  <a:cxn ang="0">
                    <a:pos x="0" y="4"/>
                  </a:cxn>
                  <a:cxn ang="0">
                    <a:pos x="0" y="4"/>
                  </a:cxn>
                </a:cxnLst>
                <a:rect l="0" t="0" r="r" b="b"/>
                <a:pathLst>
                  <a:path w="10" h="18">
                    <a:moveTo>
                      <a:pt x="0" y="4"/>
                    </a:moveTo>
                    <a:lnTo>
                      <a:pt x="0" y="4"/>
                    </a:lnTo>
                    <a:lnTo>
                      <a:pt x="2" y="8"/>
                    </a:lnTo>
                    <a:lnTo>
                      <a:pt x="2" y="8"/>
                    </a:lnTo>
                    <a:lnTo>
                      <a:pt x="4" y="16"/>
                    </a:lnTo>
                    <a:lnTo>
                      <a:pt x="4" y="16"/>
                    </a:lnTo>
                    <a:lnTo>
                      <a:pt x="6" y="18"/>
                    </a:lnTo>
                    <a:lnTo>
                      <a:pt x="6" y="18"/>
                    </a:lnTo>
                    <a:lnTo>
                      <a:pt x="8" y="14"/>
                    </a:lnTo>
                    <a:lnTo>
                      <a:pt x="8" y="14"/>
                    </a:lnTo>
                    <a:lnTo>
                      <a:pt x="10" y="10"/>
                    </a:lnTo>
                    <a:lnTo>
                      <a:pt x="10" y="10"/>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0" name="Freeform 326"/>
              <p:cNvSpPr/>
              <p:nvPr/>
            </p:nvSpPr>
            <p:spPr bwMode="auto">
              <a:xfrm>
                <a:off x="2407" y="377"/>
                <a:ext cx="10" cy="24"/>
              </a:xfrm>
              <a:custGeom>
                <a:avLst/>
                <a:gdLst/>
                <a:ahLst/>
                <a:cxnLst>
                  <a:cxn ang="0">
                    <a:pos x="0" y="6"/>
                  </a:cxn>
                  <a:cxn ang="0">
                    <a:pos x="0" y="6"/>
                  </a:cxn>
                  <a:cxn ang="0">
                    <a:pos x="2" y="12"/>
                  </a:cxn>
                  <a:cxn ang="0">
                    <a:pos x="2" y="12"/>
                  </a:cxn>
                  <a:cxn ang="0">
                    <a:pos x="6" y="24"/>
                  </a:cxn>
                  <a:cxn ang="0">
                    <a:pos x="6" y="24"/>
                  </a:cxn>
                  <a:cxn ang="0">
                    <a:pos x="10" y="18"/>
                  </a:cxn>
                  <a:cxn ang="0">
                    <a:pos x="10" y="18"/>
                  </a:cxn>
                  <a:cxn ang="0">
                    <a:pos x="10" y="16"/>
                  </a:cxn>
                  <a:cxn ang="0">
                    <a:pos x="8" y="14"/>
                  </a:cxn>
                  <a:cxn ang="0">
                    <a:pos x="8" y="14"/>
                  </a:cxn>
                  <a:cxn ang="0">
                    <a:pos x="4" y="0"/>
                  </a:cxn>
                  <a:cxn ang="0">
                    <a:pos x="4" y="0"/>
                  </a:cxn>
                  <a:cxn ang="0">
                    <a:pos x="2" y="2"/>
                  </a:cxn>
                  <a:cxn ang="0">
                    <a:pos x="0" y="6"/>
                  </a:cxn>
                  <a:cxn ang="0">
                    <a:pos x="0" y="6"/>
                  </a:cxn>
                </a:cxnLst>
                <a:rect l="0" t="0" r="r" b="b"/>
                <a:pathLst>
                  <a:path w="10" h="24">
                    <a:moveTo>
                      <a:pt x="0" y="6"/>
                    </a:moveTo>
                    <a:lnTo>
                      <a:pt x="0" y="6"/>
                    </a:lnTo>
                    <a:lnTo>
                      <a:pt x="2" y="12"/>
                    </a:lnTo>
                    <a:lnTo>
                      <a:pt x="2" y="12"/>
                    </a:lnTo>
                    <a:lnTo>
                      <a:pt x="6" y="24"/>
                    </a:lnTo>
                    <a:lnTo>
                      <a:pt x="6" y="24"/>
                    </a:lnTo>
                    <a:lnTo>
                      <a:pt x="10" y="18"/>
                    </a:lnTo>
                    <a:lnTo>
                      <a:pt x="10" y="18"/>
                    </a:lnTo>
                    <a:lnTo>
                      <a:pt x="10" y="16"/>
                    </a:lnTo>
                    <a:lnTo>
                      <a:pt x="8" y="14"/>
                    </a:lnTo>
                    <a:lnTo>
                      <a:pt x="8" y="14"/>
                    </a:lnTo>
                    <a:lnTo>
                      <a:pt x="4" y="0"/>
                    </a:lnTo>
                    <a:lnTo>
                      <a:pt x="4" y="0"/>
                    </a:lnTo>
                    <a:lnTo>
                      <a:pt x="2"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1" name="Freeform 327"/>
              <p:cNvSpPr/>
              <p:nvPr/>
            </p:nvSpPr>
            <p:spPr bwMode="auto">
              <a:xfrm>
                <a:off x="2403" y="385"/>
                <a:ext cx="10" cy="24"/>
              </a:xfrm>
              <a:custGeom>
                <a:avLst/>
                <a:gdLst/>
                <a:ahLst/>
                <a:cxnLst>
                  <a:cxn ang="0">
                    <a:pos x="6" y="24"/>
                  </a:cxn>
                  <a:cxn ang="0">
                    <a:pos x="6" y="24"/>
                  </a:cxn>
                  <a:cxn ang="0">
                    <a:pos x="10" y="18"/>
                  </a:cxn>
                  <a:cxn ang="0">
                    <a:pos x="10" y="18"/>
                  </a:cxn>
                  <a:cxn ang="0">
                    <a:pos x="8" y="14"/>
                  </a:cxn>
                  <a:cxn ang="0">
                    <a:pos x="8" y="14"/>
                  </a:cxn>
                  <a:cxn ang="0">
                    <a:pos x="2" y="0"/>
                  </a:cxn>
                  <a:cxn ang="0">
                    <a:pos x="2" y="0"/>
                  </a:cxn>
                  <a:cxn ang="0">
                    <a:pos x="0" y="6"/>
                  </a:cxn>
                  <a:cxn ang="0">
                    <a:pos x="0" y="12"/>
                  </a:cxn>
                  <a:cxn ang="0">
                    <a:pos x="2" y="18"/>
                  </a:cxn>
                  <a:cxn ang="0">
                    <a:pos x="6" y="24"/>
                  </a:cxn>
                  <a:cxn ang="0">
                    <a:pos x="6" y="24"/>
                  </a:cxn>
                </a:cxnLst>
                <a:rect l="0" t="0" r="r" b="b"/>
                <a:pathLst>
                  <a:path w="10" h="24">
                    <a:moveTo>
                      <a:pt x="6" y="24"/>
                    </a:moveTo>
                    <a:lnTo>
                      <a:pt x="6" y="24"/>
                    </a:lnTo>
                    <a:lnTo>
                      <a:pt x="10" y="18"/>
                    </a:lnTo>
                    <a:lnTo>
                      <a:pt x="10" y="18"/>
                    </a:lnTo>
                    <a:lnTo>
                      <a:pt x="8" y="14"/>
                    </a:lnTo>
                    <a:lnTo>
                      <a:pt x="8" y="14"/>
                    </a:lnTo>
                    <a:lnTo>
                      <a:pt x="2" y="0"/>
                    </a:lnTo>
                    <a:lnTo>
                      <a:pt x="2" y="0"/>
                    </a:lnTo>
                    <a:lnTo>
                      <a:pt x="0" y="6"/>
                    </a:lnTo>
                    <a:lnTo>
                      <a:pt x="0" y="12"/>
                    </a:lnTo>
                    <a:lnTo>
                      <a:pt x="2" y="18"/>
                    </a:lnTo>
                    <a:lnTo>
                      <a:pt x="6" y="24"/>
                    </a:lnTo>
                    <a:lnTo>
                      <a:pt x="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2" name="Freeform 328"/>
              <p:cNvSpPr/>
              <p:nvPr/>
            </p:nvSpPr>
            <p:spPr bwMode="auto">
              <a:xfrm>
                <a:off x="2425" y="365"/>
                <a:ext cx="10" cy="16"/>
              </a:xfrm>
              <a:custGeom>
                <a:avLst/>
                <a:gdLst/>
                <a:ahLst/>
                <a:cxnLst>
                  <a:cxn ang="0">
                    <a:pos x="8" y="0"/>
                  </a:cxn>
                  <a:cxn ang="0">
                    <a:pos x="8" y="0"/>
                  </a:cxn>
                  <a:cxn ang="0">
                    <a:pos x="0" y="16"/>
                  </a:cxn>
                  <a:cxn ang="0">
                    <a:pos x="0" y="16"/>
                  </a:cxn>
                  <a:cxn ang="0">
                    <a:pos x="8" y="12"/>
                  </a:cxn>
                  <a:cxn ang="0">
                    <a:pos x="8" y="12"/>
                  </a:cxn>
                  <a:cxn ang="0">
                    <a:pos x="10" y="12"/>
                  </a:cxn>
                  <a:cxn ang="0">
                    <a:pos x="10" y="12"/>
                  </a:cxn>
                  <a:cxn ang="0">
                    <a:pos x="10" y="8"/>
                  </a:cxn>
                  <a:cxn ang="0">
                    <a:pos x="10" y="8"/>
                  </a:cxn>
                  <a:cxn ang="0">
                    <a:pos x="8" y="0"/>
                  </a:cxn>
                  <a:cxn ang="0">
                    <a:pos x="8" y="0"/>
                  </a:cxn>
                </a:cxnLst>
                <a:rect l="0" t="0" r="r" b="b"/>
                <a:pathLst>
                  <a:path w="10" h="16">
                    <a:moveTo>
                      <a:pt x="8" y="0"/>
                    </a:moveTo>
                    <a:lnTo>
                      <a:pt x="8" y="0"/>
                    </a:lnTo>
                    <a:lnTo>
                      <a:pt x="0" y="16"/>
                    </a:lnTo>
                    <a:lnTo>
                      <a:pt x="0" y="16"/>
                    </a:lnTo>
                    <a:lnTo>
                      <a:pt x="8" y="12"/>
                    </a:lnTo>
                    <a:lnTo>
                      <a:pt x="8" y="12"/>
                    </a:lnTo>
                    <a:lnTo>
                      <a:pt x="10" y="12"/>
                    </a:lnTo>
                    <a:lnTo>
                      <a:pt x="10" y="12"/>
                    </a:lnTo>
                    <a:lnTo>
                      <a:pt x="10" y="8"/>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3" name="Freeform 329"/>
              <p:cNvSpPr/>
              <p:nvPr/>
            </p:nvSpPr>
            <p:spPr bwMode="auto">
              <a:xfrm>
                <a:off x="2421" y="379"/>
                <a:ext cx="14" cy="12"/>
              </a:xfrm>
              <a:custGeom>
                <a:avLst/>
                <a:gdLst/>
                <a:ahLst/>
                <a:cxnLst>
                  <a:cxn ang="0">
                    <a:pos x="4" y="4"/>
                  </a:cxn>
                  <a:cxn ang="0">
                    <a:pos x="4" y="4"/>
                  </a:cxn>
                  <a:cxn ang="0">
                    <a:pos x="2" y="8"/>
                  </a:cxn>
                  <a:cxn ang="0">
                    <a:pos x="2" y="8"/>
                  </a:cxn>
                  <a:cxn ang="0">
                    <a:pos x="0" y="12"/>
                  </a:cxn>
                  <a:cxn ang="0">
                    <a:pos x="0" y="12"/>
                  </a:cxn>
                  <a:cxn ang="0">
                    <a:pos x="4" y="10"/>
                  </a:cxn>
                  <a:cxn ang="0">
                    <a:pos x="4" y="10"/>
                  </a:cxn>
                  <a:cxn ang="0">
                    <a:pos x="10" y="8"/>
                  </a:cxn>
                  <a:cxn ang="0">
                    <a:pos x="10" y="8"/>
                  </a:cxn>
                  <a:cxn ang="0">
                    <a:pos x="14" y="6"/>
                  </a:cxn>
                  <a:cxn ang="0">
                    <a:pos x="14" y="6"/>
                  </a:cxn>
                  <a:cxn ang="0">
                    <a:pos x="14" y="4"/>
                  </a:cxn>
                  <a:cxn ang="0">
                    <a:pos x="14" y="0"/>
                  </a:cxn>
                  <a:cxn ang="0">
                    <a:pos x="14" y="0"/>
                  </a:cxn>
                  <a:cxn ang="0">
                    <a:pos x="4" y="4"/>
                  </a:cxn>
                  <a:cxn ang="0">
                    <a:pos x="4" y="4"/>
                  </a:cxn>
                </a:cxnLst>
                <a:rect l="0" t="0" r="r" b="b"/>
                <a:pathLst>
                  <a:path w="14" h="12">
                    <a:moveTo>
                      <a:pt x="4" y="4"/>
                    </a:moveTo>
                    <a:lnTo>
                      <a:pt x="4" y="4"/>
                    </a:lnTo>
                    <a:lnTo>
                      <a:pt x="2" y="8"/>
                    </a:lnTo>
                    <a:lnTo>
                      <a:pt x="2" y="8"/>
                    </a:lnTo>
                    <a:lnTo>
                      <a:pt x="0" y="12"/>
                    </a:lnTo>
                    <a:lnTo>
                      <a:pt x="0" y="12"/>
                    </a:lnTo>
                    <a:lnTo>
                      <a:pt x="4" y="10"/>
                    </a:lnTo>
                    <a:lnTo>
                      <a:pt x="4" y="10"/>
                    </a:lnTo>
                    <a:lnTo>
                      <a:pt x="10" y="8"/>
                    </a:lnTo>
                    <a:lnTo>
                      <a:pt x="10" y="8"/>
                    </a:lnTo>
                    <a:lnTo>
                      <a:pt x="14" y="6"/>
                    </a:lnTo>
                    <a:lnTo>
                      <a:pt x="14" y="6"/>
                    </a:lnTo>
                    <a:lnTo>
                      <a:pt x="14" y="4"/>
                    </a:lnTo>
                    <a:lnTo>
                      <a:pt x="14" y="0"/>
                    </a:lnTo>
                    <a:lnTo>
                      <a:pt x="14" y="0"/>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4" name="Freeform 330"/>
              <p:cNvSpPr/>
              <p:nvPr/>
            </p:nvSpPr>
            <p:spPr bwMode="auto">
              <a:xfrm>
                <a:off x="2417" y="387"/>
                <a:ext cx="18" cy="14"/>
              </a:xfrm>
              <a:custGeom>
                <a:avLst/>
                <a:gdLst/>
                <a:ahLst/>
                <a:cxnLst>
                  <a:cxn ang="0">
                    <a:pos x="16" y="8"/>
                  </a:cxn>
                  <a:cxn ang="0">
                    <a:pos x="16" y="8"/>
                  </a:cxn>
                  <a:cxn ang="0">
                    <a:pos x="18" y="4"/>
                  </a:cxn>
                  <a:cxn ang="0">
                    <a:pos x="18" y="0"/>
                  </a:cxn>
                  <a:cxn ang="0">
                    <a:pos x="18" y="0"/>
                  </a:cxn>
                  <a:cxn ang="0">
                    <a:pos x="6" y="6"/>
                  </a:cxn>
                  <a:cxn ang="0">
                    <a:pos x="6" y="6"/>
                  </a:cxn>
                  <a:cxn ang="0">
                    <a:pos x="4" y="6"/>
                  </a:cxn>
                  <a:cxn ang="0">
                    <a:pos x="2" y="8"/>
                  </a:cxn>
                  <a:cxn ang="0">
                    <a:pos x="2" y="8"/>
                  </a:cxn>
                  <a:cxn ang="0">
                    <a:pos x="0" y="14"/>
                  </a:cxn>
                  <a:cxn ang="0">
                    <a:pos x="0" y="14"/>
                  </a:cxn>
                  <a:cxn ang="0">
                    <a:pos x="10" y="10"/>
                  </a:cxn>
                  <a:cxn ang="0">
                    <a:pos x="10" y="10"/>
                  </a:cxn>
                  <a:cxn ang="0">
                    <a:pos x="16" y="8"/>
                  </a:cxn>
                  <a:cxn ang="0">
                    <a:pos x="16" y="8"/>
                  </a:cxn>
                </a:cxnLst>
                <a:rect l="0" t="0" r="r" b="b"/>
                <a:pathLst>
                  <a:path w="18" h="14">
                    <a:moveTo>
                      <a:pt x="16" y="8"/>
                    </a:moveTo>
                    <a:lnTo>
                      <a:pt x="16" y="8"/>
                    </a:lnTo>
                    <a:lnTo>
                      <a:pt x="18" y="4"/>
                    </a:lnTo>
                    <a:lnTo>
                      <a:pt x="18" y="0"/>
                    </a:lnTo>
                    <a:lnTo>
                      <a:pt x="18" y="0"/>
                    </a:lnTo>
                    <a:lnTo>
                      <a:pt x="6" y="6"/>
                    </a:lnTo>
                    <a:lnTo>
                      <a:pt x="6" y="6"/>
                    </a:lnTo>
                    <a:lnTo>
                      <a:pt x="4" y="6"/>
                    </a:lnTo>
                    <a:lnTo>
                      <a:pt x="2" y="8"/>
                    </a:lnTo>
                    <a:lnTo>
                      <a:pt x="2" y="8"/>
                    </a:lnTo>
                    <a:lnTo>
                      <a:pt x="0" y="14"/>
                    </a:lnTo>
                    <a:lnTo>
                      <a:pt x="0" y="14"/>
                    </a:lnTo>
                    <a:lnTo>
                      <a:pt x="10" y="10"/>
                    </a:lnTo>
                    <a:lnTo>
                      <a:pt x="10" y="10"/>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5" name="Freeform 331"/>
              <p:cNvSpPr/>
              <p:nvPr/>
            </p:nvSpPr>
            <p:spPr bwMode="auto">
              <a:xfrm>
                <a:off x="2413" y="397"/>
                <a:ext cx="20" cy="14"/>
              </a:xfrm>
              <a:custGeom>
                <a:avLst/>
                <a:gdLst/>
                <a:ahLst/>
                <a:cxnLst>
                  <a:cxn ang="0">
                    <a:pos x="0" y="14"/>
                  </a:cxn>
                  <a:cxn ang="0">
                    <a:pos x="0" y="14"/>
                  </a:cxn>
                  <a:cxn ang="0">
                    <a:pos x="6" y="12"/>
                  </a:cxn>
                  <a:cxn ang="0">
                    <a:pos x="12" y="10"/>
                  </a:cxn>
                  <a:cxn ang="0">
                    <a:pos x="18" y="6"/>
                  </a:cxn>
                  <a:cxn ang="0">
                    <a:pos x="20" y="0"/>
                  </a:cxn>
                  <a:cxn ang="0">
                    <a:pos x="20" y="0"/>
                  </a:cxn>
                  <a:cxn ang="0">
                    <a:pos x="6" y="6"/>
                  </a:cxn>
                  <a:cxn ang="0">
                    <a:pos x="6" y="6"/>
                  </a:cxn>
                  <a:cxn ang="0">
                    <a:pos x="2" y="8"/>
                  </a:cxn>
                  <a:cxn ang="0">
                    <a:pos x="2" y="8"/>
                  </a:cxn>
                  <a:cxn ang="0">
                    <a:pos x="0" y="14"/>
                  </a:cxn>
                  <a:cxn ang="0">
                    <a:pos x="0" y="14"/>
                  </a:cxn>
                </a:cxnLst>
                <a:rect l="0" t="0" r="r" b="b"/>
                <a:pathLst>
                  <a:path w="20" h="14">
                    <a:moveTo>
                      <a:pt x="0" y="14"/>
                    </a:moveTo>
                    <a:lnTo>
                      <a:pt x="0" y="14"/>
                    </a:lnTo>
                    <a:lnTo>
                      <a:pt x="6" y="12"/>
                    </a:lnTo>
                    <a:lnTo>
                      <a:pt x="12" y="10"/>
                    </a:lnTo>
                    <a:lnTo>
                      <a:pt x="18" y="6"/>
                    </a:lnTo>
                    <a:lnTo>
                      <a:pt x="20" y="0"/>
                    </a:lnTo>
                    <a:lnTo>
                      <a:pt x="20" y="0"/>
                    </a:lnTo>
                    <a:lnTo>
                      <a:pt x="6" y="6"/>
                    </a:lnTo>
                    <a:lnTo>
                      <a:pt x="6" y="6"/>
                    </a:lnTo>
                    <a:lnTo>
                      <a:pt x="2" y="8"/>
                    </a:lnTo>
                    <a:lnTo>
                      <a:pt x="2" y="8"/>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6" name="Freeform 332"/>
              <p:cNvSpPr/>
              <p:nvPr/>
            </p:nvSpPr>
            <p:spPr bwMode="auto">
              <a:xfrm>
                <a:off x="2483" y="429"/>
                <a:ext cx="12" cy="10"/>
              </a:xfrm>
              <a:custGeom>
                <a:avLst/>
                <a:gdLst/>
                <a:ahLst/>
                <a:cxnLst>
                  <a:cxn ang="0">
                    <a:pos x="12" y="0"/>
                  </a:cxn>
                  <a:cxn ang="0">
                    <a:pos x="12" y="0"/>
                  </a:cxn>
                  <a:cxn ang="0">
                    <a:pos x="6" y="0"/>
                  </a:cxn>
                  <a:cxn ang="0">
                    <a:pos x="6" y="0"/>
                  </a:cxn>
                  <a:cxn ang="0">
                    <a:pos x="2" y="0"/>
                  </a:cxn>
                  <a:cxn ang="0">
                    <a:pos x="2" y="0"/>
                  </a:cxn>
                  <a:cxn ang="0">
                    <a:pos x="2" y="2"/>
                  </a:cxn>
                  <a:cxn ang="0">
                    <a:pos x="2" y="2"/>
                  </a:cxn>
                  <a:cxn ang="0">
                    <a:pos x="0" y="10"/>
                  </a:cxn>
                  <a:cxn ang="0">
                    <a:pos x="0" y="10"/>
                  </a:cxn>
                  <a:cxn ang="0">
                    <a:pos x="12" y="0"/>
                  </a:cxn>
                  <a:cxn ang="0">
                    <a:pos x="12" y="0"/>
                  </a:cxn>
                </a:cxnLst>
                <a:rect l="0" t="0" r="r" b="b"/>
                <a:pathLst>
                  <a:path w="12" h="10">
                    <a:moveTo>
                      <a:pt x="12" y="0"/>
                    </a:moveTo>
                    <a:lnTo>
                      <a:pt x="12" y="0"/>
                    </a:lnTo>
                    <a:lnTo>
                      <a:pt x="6" y="0"/>
                    </a:lnTo>
                    <a:lnTo>
                      <a:pt x="6" y="0"/>
                    </a:lnTo>
                    <a:lnTo>
                      <a:pt x="2" y="0"/>
                    </a:lnTo>
                    <a:lnTo>
                      <a:pt x="2" y="0"/>
                    </a:lnTo>
                    <a:lnTo>
                      <a:pt x="2" y="2"/>
                    </a:lnTo>
                    <a:lnTo>
                      <a:pt x="2" y="2"/>
                    </a:lnTo>
                    <a:lnTo>
                      <a:pt x="0" y="10"/>
                    </a:lnTo>
                    <a:lnTo>
                      <a:pt x="0" y="1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7" name="Freeform 333"/>
              <p:cNvSpPr/>
              <p:nvPr/>
            </p:nvSpPr>
            <p:spPr bwMode="auto">
              <a:xfrm>
                <a:off x="2475" y="431"/>
                <a:ext cx="6" cy="18"/>
              </a:xfrm>
              <a:custGeom>
                <a:avLst/>
                <a:gdLst/>
                <a:ahLst/>
                <a:cxnLst>
                  <a:cxn ang="0">
                    <a:pos x="0" y="2"/>
                  </a:cxn>
                  <a:cxn ang="0">
                    <a:pos x="0" y="2"/>
                  </a:cxn>
                  <a:cxn ang="0">
                    <a:pos x="0" y="6"/>
                  </a:cxn>
                  <a:cxn ang="0">
                    <a:pos x="0" y="6"/>
                  </a:cxn>
                  <a:cxn ang="0">
                    <a:pos x="0" y="14"/>
                  </a:cxn>
                  <a:cxn ang="0">
                    <a:pos x="0" y="14"/>
                  </a:cxn>
                  <a:cxn ang="0">
                    <a:pos x="0" y="18"/>
                  </a:cxn>
                  <a:cxn ang="0">
                    <a:pos x="0" y="18"/>
                  </a:cxn>
                  <a:cxn ang="0">
                    <a:pos x="4" y="14"/>
                  </a:cxn>
                  <a:cxn ang="0">
                    <a:pos x="4" y="14"/>
                  </a:cxn>
                  <a:cxn ang="0">
                    <a:pos x="6" y="10"/>
                  </a:cxn>
                  <a:cxn ang="0">
                    <a:pos x="6" y="10"/>
                  </a:cxn>
                  <a:cxn ang="0">
                    <a:pos x="6" y="0"/>
                  </a:cxn>
                  <a:cxn ang="0">
                    <a:pos x="6" y="0"/>
                  </a:cxn>
                  <a:cxn ang="0">
                    <a:pos x="4" y="0"/>
                  </a:cxn>
                  <a:cxn ang="0">
                    <a:pos x="0" y="2"/>
                  </a:cxn>
                  <a:cxn ang="0">
                    <a:pos x="0" y="2"/>
                  </a:cxn>
                </a:cxnLst>
                <a:rect l="0" t="0" r="r" b="b"/>
                <a:pathLst>
                  <a:path w="6" h="18">
                    <a:moveTo>
                      <a:pt x="0" y="2"/>
                    </a:moveTo>
                    <a:lnTo>
                      <a:pt x="0" y="2"/>
                    </a:lnTo>
                    <a:lnTo>
                      <a:pt x="0" y="6"/>
                    </a:lnTo>
                    <a:lnTo>
                      <a:pt x="0" y="6"/>
                    </a:lnTo>
                    <a:lnTo>
                      <a:pt x="0" y="14"/>
                    </a:lnTo>
                    <a:lnTo>
                      <a:pt x="0" y="14"/>
                    </a:lnTo>
                    <a:lnTo>
                      <a:pt x="0" y="18"/>
                    </a:lnTo>
                    <a:lnTo>
                      <a:pt x="0" y="18"/>
                    </a:lnTo>
                    <a:lnTo>
                      <a:pt x="4" y="14"/>
                    </a:lnTo>
                    <a:lnTo>
                      <a:pt x="4" y="14"/>
                    </a:lnTo>
                    <a:lnTo>
                      <a:pt x="6" y="10"/>
                    </a:lnTo>
                    <a:lnTo>
                      <a:pt x="6" y="10"/>
                    </a:lnTo>
                    <a:lnTo>
                      <a:pt x="6" y="0"/>
                    </a:lnTo>
                    <a:lnTo>
                      <a:pt x="6" y="0"/>
                    </a:lnTo>
                    <a:lnTo>
                      <a:pt x="4" y="0"/>
                    </a:lnTo>
                    <a:lnTo>
                      <a:pt x="0" y="2"/>
                    </a:lnTo>
                    <a:lnTo>
                      <a:pt x="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8" name="Freeform 334"/>
              <p:cNvSpPr/>
              <p:nvPr/>
            </p:nvSpPr>
            <p:spPr bwMode="auto">
              <a:xfrm>
                <a:off x="2467" y="433"/>
                <a:ext cx="6" cy="22"/>
              </a:xfrm>
              <a:custGeom>
                <a:avLst/>
                <a:gdLst/>
                <a:ahLst/>
                <a:cxnLst>
                  <a:cxn ang="0">
                    <a:pos x="0" y="4"/>
                  </a:cxn>
                  <a:cxn ang="0">
                    <a:pos x="0" y="4"/>
                  </a:cxn>
                  <a:cxn ang="0">
                    <a:pos x="0" y="10"/>
                  </a:cxn>
                  <a:cxn ang="0">
                    <a:pos x="0" y="10"/>
                  </a:cxn>
                  <a:cxn ang="0">
                    <a:pos x="0" y="22"/>
                  </a:cxn>
                  <a:cxn ang="0">
                    <a:pos x="0" y="22"/>
                  </a:cxn>
                  <a:cxn ang="0">
                    <a:pos x="4" y="18"/>
                  </a:cxn>
                  <a:cxn ang="0">
                    <a:pos x="4" y="18"/>
                  </a:cxn>
                  <a:cxn ang="0">
                    <a:pos x="6" y="16"/>
                  </a:cxn>
                  <a:cxn ang="0">
                    <a:pos x="6" y="14"/>
                  </a:cxn>
                  <a:cxn ang="0">
                    <a:pos x="6" y="14"/>
                  </a:cxn>
                  <a:cxn ang="0">
                    <a:pos x="6" y="0"/>
                  </a:cxn>
                  <a:cxn ang="0">
                    <a:pos x="6" y="0"/>
                  </a:cxn>
                  <a:cxn ang="0">
                    <a:pos x="2" y="2"/>
                  </a:cxn>
                  <a:cxn ang="0">
                    <a:pos x="0" y="4"/>
                  </a:cxn>
                  <a:cxn ang="0">
                    <a:pos x="0" y="4"/>
                  </a:cxn>
                </a:cxnLst>
                <a:rect l="0" t="0" r="r" b="b"/>
                <a:pathLst>
                  <a:path w="6" h="22">
                    <a:moveTo>
                      <a:pt x="0" y="4"/>
                    </a:moveTo>
                    <a:lnTo>
                      <a:pt x="0" y="4"/>
                    </a:lnTo>
                    <a:lnTo>
                      <a:pt x="0" y="10"/>
                    </a:lnTo>
                    <a:lnTo>
                      <a:pt x="0" y="10"/>
                    </a:lnTo>
                    <a:lnTo>
                      <a:pt x="0" y="22"/>
                    </a:lnTo>
                    <a:lnTo>
                      <a:pt x="0" y="22"/>
                    </a:lnTo>
                    <a:lnTo>
                      <a:pt x="4" y="18"/>
                    </a:lnTo>
                    <a:lnTo>
                      <a:pt x="4" y="18"/>
                    </a:lnTo>
                    <a:lnTo>
                      <a:pt x="6" y="16"/>
                    </a:lnTo>
                    <a:lnTo>
                      <a:pt x="6" y="14"/>
                    </a:lnTo>
                    <a:lnTo>
                      <a:pt x="6" y="14"/>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9" name="Freeform 335"/>
              <p:cNvSpPr/>
              <p:nvPr/>
            </p:nvSpPr>
            <p:spPr bwMode="auto">
              <a:xfrm>
                <a:off x="2457" y="439"/>
                <a:ext cx="8" cy="24"/>
              </a:xfrm>
              <a:custGeom>
                <a:avLst/>
                <a:gdLst/>
                <a:ahLst/>
                <a:cxnLst>
                  <a:cxn ang="0">
                    <a:pos x="2" y="24"/>
                  </a:cxn>
                  <a:cxn ang="0">
                    <a:pos x="2" y="24"/>
                  </a:cxn>
                  <a:cxn ang="0">
                    <a:pos x="8" y="18"/>
                  </a:cxn>
                  <a:cxn ang="0">
                    <a:pos x="8" y="18"/>
                  </a:cxn>
                  <a:cxn ang="0">
                    <a:pos x="8" y="14"/>
                  </a:cxn>
                  <a:cxn ang="0">
                    <a:pos x="8" y="14"/>
                  </a:cxn>
                  <a:cxn ang="0">
                    <a:pos x="8" y="0"/>
                  </a:cxn>
                  <a:cxn ang="0">
                    <a:pos x="8" y="0"/>
                  </a:cxn>
                  <a:cxn ang="0">
                    <a:pos x="4" y="4"/>
                  </a:cxn>
                  <a:cxn ang="0">
                    <a:pos x="2" y="10"/>
                  </a:cxn>
                  <a:cxn ang="0">
                    <a:pos x="0" y="18"/>
                  </a:cxn>
                  <a:cxn ang="0">
                    <a:pos x="2" y="24"/>
                  </a:cxn>
                  <a:cxn ang="0">
                    <a:pos x="2" y="24"/>
                  </a:cxn>
                </a:cxnLst>
                <a:rect l="0" t="0" r="r" b="b"/>
                <a:pathLst>
                  <a:path w="8" h="24">
                    <a:moveTo>
                      <a:pt x="2" y="24"/>
                    </a:moveTo>
                    <a:lnTo>
                      <a:pt x="2" y="24"/>
                    </a:lnTo>
                    <a:lnTo>
                      <a:pt x="8" y="18"/>
                    </a:lnTo>
                    <a:lnTo>
                      <a:pt x="8" y="18"/>
                    </a:lnTo>
                    <a:lnTo>
                      <a:pt x="8" y="14"/>
                    </a:lnTo>
                    <a:lnTo>
                      <a:pt x="8" y="14"/>
                    </a:lnTo>
                    <a:lnTo>
                      <a:pt x="8" y="0"/>
                    </a:lnTo>
                    <a:lnTo>
                      <a:pt x="8" y="0"/>
                    </a:lnTo>
                    <a:lnTo>
                      <a:pt x="4" y="4"/>
                    </a:lnTo>
                    <a:lnTo>
                      <a:pt x="2" y="10"/>
                    </a:lnTo>
                    <a:lnTo>
                      <a:pt x="0" y="18"/>
                    </a:lnTo>
                    <a:lnTo>
                      <a:pt x="2" y="24"/>
                    </a:lnTo>
                    <a:lnTo>
                      <a:pt x="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0" name="Freeform 336"/>
              <p:cNvSpPr/>
              <p:nvPr/>
            </p:nvSpPr>
            <p:spPr bwMode="auto">
              <a:xfrm>
                <a:off x="2485" y="429"/>
                <a:ext cx="12" cy="12"/>
              </a:xfrm>
              <a:custGeom>
                <a:avLst/>
                <a:gdLst/>
                <a:ahLst/>
                <a:cxnLst>
                  <a:cxn ang="0">
                    <a:pos x="10" y="12"/>
                  </a:cxn>
                  <a:cxn ang="0">
                    <a:pos x="10" y="12"/>
                  </a:cxn>
                  <a:cxn ang="0">
                    <a:pos x="10" y="12"/>
                  </a:cxn>
                  <a:cxn ang="0">
                    <a:pos x="10" y="12"/>
                  </a:cxn>
                  <a:cxn ang="0">
                    <a:pos x="12" y="8"/>
                  </a:cxn>
                  <a:cxn ang="0">
                    <a:pos x="12" y="8"/>
                  </a:cxn>
                  <a:cxn ang="0">
                    <a:pos x="12" y="0"/>
                  </a:cxn>
                  <a:cxn ang="0">
                    <a:pos x="12" y="0"/>
                  </a:cxn>
                  <a:cxn ang="0">
                    <a:pos x="0" y="12"/>
                  </a:cxn>
                  <a:cxn ang="0">
                    <a:pos x="0" y="12"/>
                  </a:cxn>
                  <a:cxn ang="0">
                    <a:pos x="10" y="12"/>
                  </a:cxn>
                  <a:cxn ang="0">
                    <a:pos x="10" y="12"/>
                  </a:cxn>
                </a:cxnLst>
                <a:rect l="0" t="0" r="r" b="b"/>
                <a:pathLst>
                  <a:path w="12" h="12">
                    <a:moveTo>
                      <a:pt x="10" y="12"/>
                    </a:moveTo>
                    <a:lnTo>
                      <a:pt x="10" y="12"/>
                    </a:lnTo>
                    <a:lnTo>
                      <a:pt x="10" y="12"/>
                    </a:lnTo>
                    <a:lnTo>
                      <a:pt x="10" y="12"/>
                    </a:lnTo>
                    <a:lnTo>
                      <a:pt x="12" y="8"/>
                    </a:lnTo>
                    <a:lnTo>
                      <a:pt x="12" y="8"/>
                    </a:lnTo>
                    <a:lnTo>
                      <a:pt x="12" y="0"/>
                    </a:lnTo>
                    <a:lnTo>
                      <a:pt x="12" y="0"/>
                    </a:lnTo>
                    <a:lnTo>
                      <a:pt x="0" y="12"/>
                    </a:lnTo>
                    <a:lnTo>
                      <a:pt x="0" y="12"/>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1" name="Freeform 337"/>
              <p:cNvSpPr/>
              <p:nvPr/>
            </p:nvSpPr>
            <p:spPr bwMode="auto">
              <a:xfrm>
                <a:off x="2477" y="443"/>
                <a:ext cx="18" cy="8"/>
              </a:xfrm>
              <a:custGeom>
                <a:avLst/>
                <a:gdLst/>
                <a:ahLst/>
                <a:cxnLst>
                  <a:cxn ang="0">
                    <a:pos x="4" y="4"/>
                  </a:cxn>
                  <a:cxn ang="0">
                    <a:pos x="4" y="4"/>
                  </a:cxn>
                  <a:cxn ang="0">
                    <a:pos x="0" y="8"/>
                  </a:cxn>
                  <a:cxn ang="0">
                    <a:pos x="0" y="8"/>
                  </a:cxn>
                  <a:cxn ang="0">
                    <a:pos x="4" y="8"/>
                  </a:cxn>
                  <a:cxn ang="0">
                    <a:pos x="4" y="8"/>
                  </a:cxn>
                  <a:cxn ang="0">
                    <a:pos x="10" y="8"/>
                  </a:cxn>
                  <a:cxn ang="0">
                    <a:pos x="10" y="8"/>
                  </a:cxn>
                  <a:cxn ang="0">
                    <a:pos x="16" y="6"/>
                  </a:cxn>
                  <a:cxn ang="0">
                    <a:pos x="16" y="6"/>
                  </a:cxn>
                  <a:cxn ang="0">
                    <a:pos x="18" y="4"/>
                  </a:cxn>
                  <a:cxn ang="0">
                    <a:pos x="18" y="0"/>
                  </a:cxn>
                  <a:cxn ang="0">
                    <a:pos x="18" y="0"/>
                  </a:cxn>
                  <a:cxn ang="0">
                    <a:pos x="6" y="0"/>
                  </a:cxn>
                  <a:cxn ang="0">
                    <a:pos x="6" y="0"/>
                  </a:cxn>
                  <a:cxn ang="0">
                    <a:pos x="4" y="4"/>
                  </a:cxn>
                  <a:cxn ang="0">
                    <a:pos x="4" y="4"/>
                  </a:cxn>
                </a:cxnLst>
                <a:rect l="0" t="0" r="r" b="b"/>
                <a:pathLst>
                  <a:path w="18" h="8">
                    <a:moveTo>
                      <a:pt x="4" y="4"/>
                    </a:moveTo>
                    <a:lnTo>
                      <a:pt x="4" y="4"/>
                    </a:lnTo>
                    <a:lnTo>
                      <a:pt x="0" y="8"/>
                    </a:lnTo>
                    <a:lnTo>
                      <a:pt x="0" y="8"/>
                    </a:lnTo>
                    <a:lnTo>
                      <a:pt x="4" y="8"/>
                    </a:lnTo>
                    <a:lnTo>
                      <a:pt x="4" y="8"/>
                    </a:lnTo>
                    <a:lnTo>
                      <a:pt x="10" y="8"/>
                    </a:lnTo>
                    <a:lnTo>
                      <a:pt x="10" y="8"/>
                    </a:lnTo>
                    <a:lnTo>
                      <a:pt x="16" y="6"/>
                    </a:lnTo>
                    <a:lnTo>
                      <a:pt x="16" y="6"/>
                    </a:lnTo>
                    <a:lnTo>
                      <a:pt x="18" y="4"/>
                    </a:lnTo>
                    <a:lnTo>
                      <a:pt x="18" y="0"/>
                    </a:lnTo>
                    <a:lnTo>
                      <a:pt x="18" y="0"/>
                    </a:lnTo>
                    <a:lnTo>
                      <a:pt x="6" y="0"/>
                    </a:lnTo>
                    <a:lnTo>
                      <a:pt x="6" y="0"/>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2" name="Freeform 338"/>
              <p:cNvSpPr/>
              <p:nvPr/>
            </p:nvSpPr>
            <p:spPr bwMode="auto">
              <a:xfrm>
                <a:off x="2469" y="453"/>
                <a:ext cx="22" cy="6"/>
              </a:xfrm>
              <a:custGeom>
                <a:avLst/>
                <a:gdLst/>
                <a:ahLst/>
                <a:cxnLst>
                  <a:cxn ang="0">
                    <a:pos x="0" y="6"/>
                  </a:cxn>
                  <a:cxn ang="0">
                    <a:pos x="0" y="6"/>
                  </a:cxn>
                  <a:cxn ang="0">
                    <a:pos x="12" y="6"/>
                  </a:cxn>
                  <a:cxn ang="0">
                    <a:pos x="12" y="6"/>
                  </a:cxn>
                  <a:cxn ang="0">
                    <a:pos x="18" y="6"/>
                  </a:cxn>
                  <a:cxn ang="0">
                    <a:pos x="18" y="6"/>
                  </a:cxn>
                  <a:cxn ang="0">
                    <a:pos x="22" y="2"/>
                  </a:cxn>
                  <a:cxn ang="0">
                    <a:pos x="22" y="0"/>
                  </a:cxn>
                  <a:cxn ang="0">
                    <a:pos x="22" y="0"/>
                  </a:cxn>
                  <a:cxn ang="0">
                    <a:pos x="8" y="0"/>
                  </a:cxn>
                  <a:cxn ang="0">
                    <a:pos x="8" y="0"/>
                  </a:cxn>
                  <a:cxn ang="0">
                    <a:pos x="6" y="0"/>
                  </a:cxn>
                  <a:cxn ang="0">
                    <a:pos x="6" y="0"/>
                  </a:cxn>
                  <a:cxn ang="0">
                    <a:pos x="6" y="0"/>
                  </a:cxn>
                  <a:cxn ang="0">
                    <a:pos x="0" y="6"/>
                  </a:cxn>
                  <a:cxn ang="0">
                    <a:pos x="0" y="6"/>
                  </a:cxn>
                </a:cxnLst>
                <a:rect l="0" t="0" r="r" b="b"/>
                <a:pathLst>
                  <a:path w="22" h="6">
                    <a:moveTo>
                      <a:pt x="0" y="6"/>
                    </a:moveTo>
                    <a:lnTo>
                      <a:pt x="0" y="6"/>
                    </a:lnTo>
                    <a:lnTo>
                      <a:pt x="12" y="6"/>
                    </a:lnTo>
                    <a:lnTo>
                      <a:pt x="12" y="6"/>
                    </a:lnTo>
                    <a:lnTo>
                      <a:pt x="18" y="6"/>
                    </a:lnTo>
                    <a:lnTo>
                      <a:pt x="18" y="6"/>
                    </a:lnTo>
                    <a:lnTo>
                      <a:pt x="22" y="2"/>
                    </a:lnTo>
                    <a:lnTo>
                      <a:pt x="22" y="0"/>
                    </a:lnTo>
                    <a:lnTo>
                      <a:pt x="22" y="0"/>
                    </a:lnTo>
                    <a:lnTo>
                      <a:pt x="8" y="0"/>
                    </a:lnTo>
                    <a:lnTo>
                      <a:pt x="8" y="0"/>
                    </a:lnTo>
                    <a:lnTo>
                      <a:pt x="6" y="0"/>
                    </a:lnTo>
                    <a:lnTo>
                      <a:pt x="6" y="0"/>
                    </a:lnTo>
                    <a:lnTo>
                      <a:pt x="6"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3" name="Freeform 339"/>
              <p:cNvSpPr/>
              <p:nvPr/>
            </p:nvSpPr>
            <p:spPr bwMode="auto">
              <a:xfrm>
                <a:off x="2463" y="461"/>
                <a:ext cx="24" cy="6"/>
              </a:xfrm>
              <a:custGeom>
                <a:avLst/>
                <a:gdLst/>
                <a:ahLst/>
                <a:cxnLst>
                  <a:cxn ang="0">
                    <a:pos x="8" y="0"/>
                  </a:cxn>
                  <a:cxn ang="0">
                    <a:pos x="8" y="0"/>
                  </a:cxn>
                  <a:cxn ang="0">
                    <a:pos x="4" y="0"/>
                  </a:cxn>
                  <a:cxn ang="0">
                    <a:pos x="4" y="0"/>
                  </a:cxn>
                  <a:cxn ang="0">
                    <a:pos x="0" y="4"/>
                  </a:cxn>
                  <a:cxn ang="0">
                    <a:pos x="0" y="4"/>
                  </a:cxn>
                  <a:cxn ang="0">
                    <a:pos x="6" y="6"/>
                  </a:cxn>
                  <a:cxn ang="0">
                    <a:pos x="12" y="6"/>
                  </a:cxn>
                  <a:cxn ang="0">
                    <a:pos x="18" y="4"/>
                  </a:cxn>
                  <a:cxn ang="0">
                    <a:pos x="24" y="0"/>
                  </a:cxn>
                  <a:cxn ang="0">
                    <a:pos x="24" y="0"/>
                  </a:cxn>
                  <a:cxn ang="0">
                    <a:pos x="8" y="0"/>
                  </a:cxn>
                  <a:cxn ang="0">
                    <a:pos x="8" y="0"/>
                  </a:cxn>
                </a:cxnLst>
                <a:rect l="0" t="0" r="r" b="b"/>
                <a:pathLst>
                  <a:path w="24" h="6">
                    <a:moveTo>
                      <a:pt x="8" y="0"/>
                    </a:moveTo>
                    <a:lnTo>
                      <a:pt x="8" y="0"/>
                    </a:lnTo>
                    <a:lnTo>
                      <a:pt x="4" y="0"/>
                    </a:lnTo>
                    <a:lnTo>
                      <a:pt x="4" y="0"/>
                    </a:lnTo>
                    <a:lnTo>
                      <a:pt x="0" y="4"/>
                    </a:lnTo>
                    <a:lnTo>
                      <a:pt x="0" y="4"/>
                    </a:lnTo>
                    <a:lnTo>
                      <a:pt x="6" y="6"/>
                    </a:lnTo>
                    <a:lnTo>
                      <a:pt x="12" y="6"/>
                    </a:lnTo>
                    <a:lnTo>
                      <a:pt x="18" y="4"/>
                    </a:lnTo>
                    <a:lnTo>
                      <a:pt x="24" y="0"/>
                    </a:lnTo>
                    <a:lnTo>
                      <a:pt x="24"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4" name="Freeform 340"/>
              <p:cNvSpPr/>
              <p:nvPr/>
            </p:nvSpPr>
            <p:spPr bwMode="auto">
              <a:xfrm>
                <a:off x="2511" y="461"/>
                <a:ext cx="12" cy="12"/>
              </a:xfrm>
              <a:custGeom>
                <a:avLst/>
                <a:gdLst/>
                <a:ahLst/>
                <a:cxnLst>
                  <a:cxn ang="0">
                    <a:pos x="12" y="0"/>
                  </a:cxn>
                  <a:cxn ang="0">
                    <a:pos x="12" y="0"/>
                  </a:cxn>
                  <a:cxn ang="0">
                    <a:pos x="6" y="2"/>
                  </a:cxn>
                  <a:cxn ang="0">
                    <a:pos x="6" y="2"/>
                  </a:cxn>
                  <a:cxn ang="0">
                    <a:pos x="0" y="2"/>
                  </a:cxn>
                  <a:cxn ang="0">
                    <a:pos x="0" y="2"/>
                  </a:cxn>
                  <a:cxn ang="0">
                    <a:pos x="0" y="2"/>
                  </a:cxn>
                  <a:cxn ang="0">
                    <a:pos x="0" y="2"/>
                  </a:cxn>
                  <a:cxn ang="0">
                    <a:pos x="0" y="12"/>
                  </a:cxn>
                  <a:cxn ang="0">
                    <a:pos x="0" y="12"/>
                  </a:cxn>
                  <a:cxn ang="0">
                    <a:pos x="12" y="0"/>
                  </a:cxn>
                  <a:cxn ang="0">
                    <a:pos x="12" y="0"/>
                  </a:cxn>
                </a:cxnLst>
                <a:rect l="0" t="0" r="r" b="b"/>
                <a:pathLst>
                  <a:path w="12" h="12">
                    <a:moveTo>
                      <a:pt x="12" y="0"/>
                    </a:moveTo>
                    <a:lnTo>
                      <a:pt x="12" y="0"/>
                    </a:lnTo>
                    <a:lnTo>
                      <a:pt x="6" y="2"/>
                    </a:lnTo>
                    <a:lnTo>
                      <a:pt x="6" y="2"/>
                    </a:lnTo>
                    <a:lnTo>
                      <a:pt x="0" y="2"/>
                    </a:lnTo>
                    <a:lnTo>
                      <a:pt x="0" y="2"/>
                    </a:lnTo>
                    <a:lnTo>
                      <a:pt x="0" y="2"/>
                    </a:lnTo>
                    <a:lnTo>
                      <a:pt x="0" y="2"/>
                    </a:lnTo>
                    <a:lnTo>
                      <a:pt x="0" y="12"/>
                    </a:lnTo>
                    <a:lnTo>
                      <a:pt x="0" y="1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5" name="Freeform 341"/>
              <p:cNvSpPr/>
              <p:nvPr/>
            </p:nvSpPr>
            <p:spPr bwMode="auto">
              <a:xfrm>
                <a:off x="2503" y="463"/>
                <a:ext cx="6" cy="18"/>
              </a:xfrm>
              <a:custGeom>
                <a:avLst/>
                <a:gdLst/>
                <a:ahLst/>
                <a:cxnLst>
                  <a:cxn ang="0">
                    <a:pos x="0" y="2"/>
                  </a:cxn>
                  <a:cxn ang="0">
                    <a:pos x="0" y="2"/>
                  </a:cxn>
                  <a:cxn ang="0">
                    <a:pos x="0" y="8"/>
                  </a:cxn>
                  <a:cxn ang="0">
                    <a:pos x="0" y="8"/>
                  </a:cxn>
                  <a:cxn ang="0">
                    <a:pos x="0" y="14"/>
                  </a:cxn>
                  <a:cxn ang="0">
                    <a:pos x="0" y="14"/>
                  </a:cxn>
                  <a:cxn ang="0">
                    <a:pos x="0" y="18"/>
                  </a:cxn>
                  <a:cxn ang="0">
                    <a:pos x="0" y="18"/>
                  </a:cxn>
                  <a:cxn ang="0">
                    <a:pos x="4" y="14"/>
                  </a:cxn>
                  <a:cxn ang="0">
                    <a:pos x="4" y="14"/>
                  </a:cxn>
                  <a:cxn ang="0">
                    <a:pos x="6" y="12"/>
                  </a:cxn>
                  <a:cxn ang="0">
                    <a:pos x="6" y="12"/>
                  </a:cxn>
                  <a:cxn ang="0">
                    <a:pos x="6" y="0"/>
                  </a:cxn>
                  <a:cxn ang="0">
                    <a:pos x="6" y="0"/>
                  </a:cxn>
                  <a:cxn ang="0">
                    <a:pos x="4" y="2"/>
                  </a:cxn>
                  <a:cxn ang="0">
                    <a:pos x="0" y="2"/>
                  </a:cxn>
                  <a:cxn ang="0">
                    <a:pos x="0" y="2"/>
                  </a:cxn>
                </a:cxnLst>
                <a:rect l="0" t="0" r="r" b="b"/>
                <a:pathLst>
                  <a:path w="6" h="18">
                    <a:moveTo>
                      <a:pt x="0" y="2"/>
                    </a:moveTo>
                    <a:lnTo>
                      <a:pt x="0" y="2"/>
                    </a:lnTo>
                    <a:lnTo>
                      <a:pt x="0" y="8"/>
                    </a:lnTo>
                    <a:lnTo>
                      <a:pt x="0" y="8"/>
                    </a:lnTo>
                    <a:lnTo>
                      <a:pt x="0" y="14"/>
                    </a:lnTo>
                    <a:lnTo>
                      <a:pt x="0" y="14"/>
                    </a:lnTo>
                    <a:lnTo>
                      <a:pt x="0" y="18"/>
                    </a:lnTo>
                    <a:lnTo>
                      <a:pt x="0" y="18"/>
                    </a:lnTo>
                    <a:lnTo>
                      <a:pt x="4" y="14"/>
                    </a:lnTo>
                    <a:lnTo>
                      <a:pt x="4" y="14"/>
                    </a:lnTo>
                    <a:lnTo>
                      <a:pt x="6" y="12"/>
                    </a:lnTo>
                    <a:lnTo>
                      <a:pt x="6" y="12"/>
                    </a:lnTo>
                    <a:lnTo>
                      <a:pt x="6" y="0"/>
                    </a:lnTo>
                    <a:lnTo>
                      <a:pt x="6" y="0"/>
                    </a:lnTo>
                    <a:lnTo>
                      <a:pt x="4" y="2"/>
                    </a:lnTo>
                    <a:lnTo>
                      <a:pt x="0" y="2"/>
                    </a:lnTo>
                    <a:lnTo>
                      <a:pt x="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6" name="Freeform 342"/>
              <p:cNvSpPr/>
              <p:nvPr/>
            </p:nvSpPr>
            <p:spPr bwMode="auto">
              <a:xfrm>
                <a:off x="2495" y="467"/>
                <a:ext cx="6" cy="22"/>
              </a:xfrm>
              <a:custGeom>
                <a:avLst/>
                <a:gdLst/>
                <a:ahLst/>
                <a:cxnLst>
                  <a:cxn ang="0">
                    <a:pos x="0" y="4"/>
                  </a:cxn>
                  <a:cxn ang="0">
                    <a:pos x="0" y="4"/>
                  </a:cxn>
                  <a:cxn ang="0">
                    <a:pos x="0" y="10"/>
                  </a:cxn>
                  <a:cxn ang="0">
                    <a:pos x="0" y="10"/>
                  </a:cxn>
                  <a:cxn ang="0">
                    <a:pos x="0" y="22"/>
                  </a:cxn>
                  <a:cxn ang="0">
                    <a:pos x="0" y="22"/>
                  </a:cxn>
                  <a:cxn ang="0">
                    <a:pos x="4" y="18"/>
                  </a:cxn>
                  <a:cxn ang="0">
                    <a:pos x="4" y="18"/>
                  </a:cxn>
                  <a:cxn ang="0">
                    <a:pos x="6" y="16"/>
                  </a:cxn>
                  <a:cxn ang="0">
                    <a:pos x="6" y="14"/>
                  </a:cxn>
                  <a:cxn ang="0">
                    <a:pos x="6" y="14"/>
                  </a:cxn>
                  <a:cxn ang="0">
                    <a:pos x="6" y="0"/>
                  </a:cxn>
                  <a:cxn ang="0">
                    <a:pos x="6" y="0"/>
                  </a:cxn>
                  <a:cxn ang="0">
                    <a:pos x="2" y="0"/>
                  </a:cxn>
                  <a:cxn ang="0">
                    <a:pos x="0" y="4"/>
                  </a:cxn>
                  <a:cxn ang="0">
                    <a:pos x="0" y="4"/>
                  </a:cxn>
                </a:cxnLst>
                <a:rect l="0" t="0" r="r" b="b"/>
                <a:pathLst>
                  <a:path w="6" h="22">
                    <a:moveTo>
                      <a:pt x="0" y="4"/>
                    </a:moveTo>
                    <a:lnTo>
                      <a:pt x="0" y="4"/>
                    </a:lnTo>
                    <a:lnTo>
                      <a:pt x="0" y="10"/>
                    </a:lnTo>
                    <a:lnTo>
                      <a:pt x="0" y="10"/>
                    </a:lnTo>
                    <a:lnTo>
                      <a:pt x="0" y="22"/>
                    </a:lnTo>
                    <a:lnTo>
                      <a:pt x="0" y="22"/>
                    </a:lnTo>
                    <a:lnTo>
                      <a:pt x="4" y="18"/>
                    </a:lnTo>
                    <a:lnTo>
                      <a:pt x="4" y="18"/>
                    </a:lnTo>
                    <a:lnTo>
                      <a:pt x="6" y="16"/>
                    </a:lnTo>
                    <a:lnTo>
                      <a:pt x="6" y="14"/>
                    </a:lnTo>
                    <a:lnTo>
                      <a:pt x="6" y="14"/>
                    </a:lnTo>
                    <a:lnTo>
                      <a:pt x="6" y="0"/>
                    </a:lnTo>
                    <a:lnTo>
                      <a:pt x="6" y="0"/>
                    </a:lnTo>
                    <a:lnTo>
                      <a:pt x="2" y="0"/>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7" name="Freeform 343"/>
              <p:cNvSpPr/>
              <p:nvPr/>
            </p:nvSpPr>
            <p:spPr bwMode="auto">
              <a:xfrm>
                <a:off x="2485" y="471"/>
                <a:ext cx="8" cy="24"/>
              </a:xfrm>
              <a:custGeom>
                <a:avLst/>
                <a:gdLst/>
                <a:ahLst/>
                <a:cxnLst>
                  <a:cxn ang="0">
                    <a:pos x="8" y="20"/>
                  </a:cxn>
                  <a:cxn ang="0">
                    <a:pos x="8" y="20"/>
                  </a:cxn>
                  <a:cxn ang="0">
                    <a:pos x="8" y="16"/>
                  </a:cxn>
                  <a:cxn ang="0">
                    <a:pos x="8" y="16"/>
                  </a:cxn>
                  <a:cxn ang="0">
                    <a:pos x="8" y="0"/>
                  </a:cxn>
                  <a:cxn ang="0">
                    <a:pos x="8" y="0"/>
                  </a:cxn>
                  <a:cxn ang="0">
                    <a:pos x="4" y="6"/>
                  </a:cxn>
                  <a:cxn ang="0">
                    <a:pos x="2" y="12"/>
                  </a:cxn>
                  <a:cxn ang="0">
                    <a:pos x="0" y="18"/>
                  </a:cxn>
                  <a:cxn ang="0">
                    <a:pos x="2" y="24"/>
                  </a:cxn>
                  <a:cxn ang="0">
                    <a:pos x="2" y="24"/>
                  </a:cxn>
                  <a:cxn ang="0">
                    <a:pos x="8" y="20"/>
                  </a:cxn>
                  <a:cxn ang="0">
                    <a:pos x="8" y="20"/>
                  </a:cxn>
                </a:cxnLst>
                <a:rect l="0" t="0" r="r" b="b"/>
                <a:pathLst>
                  <a:path w="8" h="24">
                    <a:moveTo>
                      <a:pt x="8" y="20"/>
                    </a:moveTo>
                    <a:lnTo>
                      <a:pt x="8" y="20"/>
                    </a:lnTo>
                    <a:lnTo>
                      <a:pt x="8" y="16"/>
                    </a:lnTo>
                    <a:lnTo>
                      <a:pt x="8" y="16"/>
                    </a:lnTo>
                    <a:lnTo>
                      <a:pt x="8" y="0"/>
                    </a:lnTo>
                    <a:lnTo>
                      <a:pt x="8" y="0"/>
                    </a:lnTo>
                    <a:lnTo>
                      <a:pt x="4" y="6"/>
                    </a:lnTo>
                    <a:lnTo>
                      <a:pt x="2" y="12"/>
                    </a:lnTo>
                    <a:lnTo>
                      <a:pt x="0" y="18"/>
                    </a:lnTo>
                    <a:lnTo>
                      <a:pt x="2" y="24"/>
                    </a:lnTo>
                    <a:lnTo>
                      <a:pt x="2" y="24"/>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8" name="Freeform 344"/>
              <p:cNvSpPr/>
              <p:nvPr/>
            </p:nvSpPr>
            <p:spPr bwMode="auto">
              <a:xfrm>
                <a:off x="2513" y="463"/>
                <a:ext cx="12" cy="12"/>
              </a:xfrm>
              <a:custGeom>
                <a:avLst/>
                <a:gdLst/>
                <a:ahLst/>
                <a:cxnLst>
                  <a:cxn ang="0">
                    <a:pos x="10" y="12"/>
                  </a:cxn>
                  <a:cxn ang="0">
                    <a:pos x="10" y="12"/>
                  </a:cxn>
                  <a:cxn ang="0">
                    <a:pos x="10" y="8"/>
                  </a:cxn>
                  <a:cxn ang="0">
                    <a:pos x="10" y="8"/>
                  </a:cxn>
                  <a:cxn ang="0">
                    <a:pos x="12" y="0"/>
                  </a:cxn>
                  <a:cxn ang="0">
                    <a:pos x="12" y="0"/>
                  </a:cxn>
                  <a:cxn ang="0">
                    <a:pos x="0" y="12"/>
                  </a:cxn>
                  <a:cxn ang="0">
                    <a:pos x="0" y="12"/>
                  </a:cxn>
                  <a:cxn ang="0">
                    <a:pos x="10" y="12"/>
                  </a:cxn>
                  <a:cxn ang="0">
                    <a:pos x="10" y="12"/>
                  </a:cxn>
                  <a:cxn ang="0">
                    <a:pos x="10" y="12"/>
                  </a:cxn>
                  <a:cxn ang="0">
                    <a:pos x="10" y="12"/>
                  </a:cxn>
                </a:cxnLst>
                <a:rect l="0" t="0" r="r" b="b"/>
                <a:pathLst>
                  <a:path w="12" h="12">
                    <a:moveTo>
                      <a:pt x="10" y="12"/>
                    </a:moveTo>
                    <a:lnTo>
                      <a:pt x="10" y="12"/>
                    </a:lnTo>
                    <a:lnTo>
                      <a:pt x="10" y="8"/>
                    </a:lnTo>
                    <a:lnTo>
                      <a:pt x="10" y="8"/>
                    </a:lnTo>
                    <a:lnTo>
                      <a:pt x="12" y="0"/>
                    </a:lnTo>
                    <a:lnTo>
                      <a:pt x="12" y="0"/>
                    </a:lnTo>
                    <a:lnTo>
                      <a:pt x="0" y="12"/>
                    </a:lnTo>
                    <a:lnTo>
                      <a:pt x="0" y="12"/>
                    </a:lnTo>
                    <a:lnTo>
                      <a:pt x="10" y="12"/>
                    </a:lnTo>
                    <a:lnTo>
                      <a:pt x="10" y="12"/>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9" name="Freeform 345"/>
              <p:cNvSpPr/>
              <p:nvPr/>
            </p:nvSpPr>
            <p:spPr bwMode="auto">
              <a:xfrm>
                <a:off x="2505" y="477"/>
                <a:ext cx="18" cy="6"/>
              </a:xfrm>
              <a:custGeom>
                <a:avLst/>
                <a:gdLst/>
                <a:ahLst/>
                <a:cxnLst>
                  <a:cxn ang="0">
                    <a:pos x="4" y="2"/>
                  </a:cxn>
                  <a:cxn ang="0">
                    <a:pos x="4" y="2"/>
                  </a:cxn>
                  <a:cxn ang="0">
                    <a:pos x="0" y="6"/>
                  </a:cxn>
                  <a:cxn ang="0">
                    <a:pos x="0" y="6"/>
                  </a:cxn>
                  <a:cxn ang="0">
                    <a:pos x="4" y="6"/>
                  </a:cxn>
                  <a:cxn ang="0">
                    <a:pos x="4" y="6"/>
                  </a:cxn>
                  <a:cxn ang="0">
                    <a:pos x="10" y="6"/>
                  </a:cxn>
                  <a:cxn ang="0">
                    <a:pos x="10" y="6"/>
                  </a:cxn>
                  <a:cxn ang="0">
                    <a:pos x="16" y="6"/>
                  </a:cxn>
                  <a:cxn ang="0">
                    <a:pos x="16" y="6"/>
                  </a:cxn>
                  <a:cxn ang="0">
                    <a:pos x="16" y="4"/>
                  </a:cxn>
                  <a:cxn ang="0">
                    <a:pos x="18" y="0"/>
                  </a:cxn>
                  <a:cxn ang="0">
                    <a:pos x="18" y="0"/>
                  </a:cxn>
                  <a:cxn ang="0">
                    <a:pos x="6" y="0"/>
                  </a:cxn>
                  <a:cxn ang="0">
                    <a:pos x="6" y="0"/>
                  </a:cxn>
                  <a:cxn ang="0">
                    <a:pos x="4" y="2"/>
                  </a:cxn>
                  <a:cxn ang="0">
                    <a:pos x="4" y="2"/>
                  </a:cxn>
                </a:cxnLst>
                <a:rect l="0" t="0" r="r" b="b"/>
                <a:pathLst>
                  <a:path w="18" h="6">
                    <a:moveTo>
                      <a:pt x="4" y="2"/>
                    </a:moveTo>
                    <a:lnTo>
                      <a:pt x="4" y="2"/>
                    </a:lnTo>
                    <a:lnTo>
                      <a:pt x="0" y="6"/>
                    </a:lnTo>
                    <a:lnTo>
                      <a:pt x="0" y="6"/>
                    </a:lnTo>
                    <a:lnTo>
                      <a:pt x="4" y="6"/>
                    </a:lnTo>
                    <a:lnTo>
                      <a:pt x="4" y="6"/>
                    </a:lnTo>
                    <a:lnTo>
                      <a:pt x="10" y="6"/>
                    </a:lnTo>
                    <a:lnTo>
                      <a:pt x="10" y="6"/>
                    </a:lnTo>
                    <a:lnTo>
                      <a:pt x="16" y="6"/>
                    </a:lnTo>
                    <a:lnTo>
                      <a:pt x="16" y="6"/>
                    </a:lnTo>
                    <a:lnTo>
                      <a:pt x="16" y="4"/>
                    </a:lnTo>
                    <a:lnTo>
                      <a:pt x="18" y="0"/>
                    </a:lnTo>
                    <a:lnTo>
                      <a:pt x="18" y="0"/>
                    </a:lnTo>
                    <a:lnTo>
                      <a:pt x="6" y="0"/>
                    </a:lnTo>
                    <a:lnTo>
                      <a:pt x="6" y="0"/>
                    </a:lnTo>
                    <a:lnTo>
                      <a:pt x="4" y="2"/>
                    </a:lnTo>
                    <a:lnTo>
                      <a:pt x="4"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0" name="Freeform 346"/>
              <p:cNvSpPr/>
              <p:nvPr/>
            </p:nvSpPr>
            <p:spPr bwMode="auto">
              <a:xfrm>
                <a:off x="2497" y="485"/>
                <a:ext cx="22" cy="6"/>
              </a:xfrm>
              <a:custGeom>
                <a:avLst/>
                <a:gdLst/>
                <a:ahLst/>
                <a:cxnLst>
                  <a:cxn ang="0">
                    <a:pos x="0" y="6"/>
                  </a:cxn>
                  <a:cxn ang="0">
                    <a:pos x="0" y="6"/>
                  </a:cxn>
                  <a:cxn ang="0">
                    <a:pos x="12" y="6"/>
                  </a:cxn>
                  <a:cxn ang="0">
                    <a:pos x="12" y="6"/>
                  </a:cxn>
                  <a:cxn ang="0">
                    <a:pos x="18" y="6"/>
                  </a:cxn>
                  <a:cxn ang="0">
                    <a:pos x="18" y="6"/>
                  </a:cxn>
                  <a:cxn ang="0">
                    <a:pos x="22" y="4"/>
                  </a:cxn>
                  <a:cxn ang="0">
                    <a:pos x="22" y="0"/>
                  </a:cxn>
                  <a:cxn ang="0">
                    <a:pos x="22" y="0"/>
                  </a:cxn>
                  <a:cxn ang="0">
                    <a:pos x="8" y="0"/>
                  </a:cxn>
                  <a:cxn ang="0">
                    <a:pos x="8" y="0"/>
                  </a:cxn>
                  <a:cxn ang="0">
                    <a:pos x="6" y="0"/>
                  </a:cxn>
                  <a:cxn ang="0">
                    <a:pos x="4" y="2"/>
                  </a:cxn>
                  <a:cxn ang="0">
                    <a:pos x="4" y="2"/>
                  </a:cxn>
                  <a:cxn ang="0">
                    <a:pos x="0" y="6"/>
                  </a:cxn>
                  <a:cxn ang="0">
                    <a:pos x="0" y="6"/>
                  </a:cxn>
                </a:cxnLst>
                <a:rect l="0" t="0" r="r" b="b"/>
                <a:pathLst>
                  <a:path w="22" h="6">
                    <a:moveTo>
                      <a:pt x="0" y="6"/>
                    </a:moveTo>
                    <a:lnTo>
                      <a:pt x="0" y="6"/>
                    </a:lnTo>
                    <a:lnTo>
                      <a:pt x="12" y="6"/>
                    </a:lnTo>
                    <a:lnTo>
                      <a:pt x="12" y="6"/>
                    </a:lnTo>
                    <a:lnTo>
                      <a:pt x="18" y="6"/>
                    </a:lnTo>
                    <a:lnTo>
                      <a:pt x="18" y="6"/>
                    </a:lnTo>
                    <a:lnTo>
                      <a:pt x="22" y="4"/>
                    </a:lnTo>
                    <a:lnTo>
                      <a:pt x="22" y="0"/>
                    </a:lnTo>
                    <a:lnTo>
                      <a:pt x="22" y="0"/>
                    </a:lnTo>
                    <a:lnTo>
                      <a:pt x="8" y="0"/>
                    </a:lnTo>
                    <a:lnTo>
                      <a:pt x="8" y="0"/>
                    </a:lnTo>
                    <a:lnTo>
                      <a:pt x="6" y="0"/>
                    </a:lnTo>
                    <a:lnTo>
                      <a:pt x="4" y="2"/>
                    </a:lnTo>
                    <a:lnTo>
                      <a:pt x="4"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1" name="Freeform 347"/>
              <p:cNvSpPr/>
              <p:nvPr/>
            </p:nvSpPr>
            <p:spPr bwMode="auto">
              <a:xfrm>
                <a:off x="2491" y="493"/>
                <a:ext cx="24" cy="8"/>
              </a:xfrm>
              <a:custGeom>
                <a:avLst/>
                <a:gdLst/>
                <a:ahLst/>
                <a:cxnLst>
                  <a:cxn ang="0">
                    <a:pos x="8" y="0"/>
                  </a:cxn>
                  <a:cxn ang="0">
                    <a:pos x="8" y="0"/>
                  </a:cxn>
                  <a:cxn ang="0">
                    <a:pos x="4" y="0"/>
                  </a:cxn>
                  <a:cxn ang="0">
                    <a:pos x="4" y="0"/>
                  </a:cxn>
                  <a:cxn ang="0">
                    <a:pos x="0" y="6"/>
                  </a:cxn>
                  <a:cxn ang="0">
                    <a:pos x="0" y="6"/>
                  </a:cxn>
                  <a:cxn ang="0">
                    <a:pos x="6" y="8"/>
                  </a:cxn>
                  <a:cxn ang="0">
                    <a:pos x="12" y="6"/>
                  </a:cxn>
                  <a:cxn ang="0">
                    <a:pos x="18" y="4"/>
                  </a:cxn>
                  <a:cxn ang="0">
                    <a:pos x="24" y="0"/>
                  </a:cxn>
                  <a:cxn ang="0">
                    <a:pos x="24" y="0"/>
                  </a:cxn>
                  <a:cxn ang="0">
                    <a:pos x="8" y="0"/>
                  </a:cxn>
                  <a:cxn ang="0">
                    <a:pos x="8" y="0"/>
                  </a:cxn>
                </a:cxnLst>
                <a:rect l="0" t="0" r="r" b="b"/>
                <a:pathLst>
                  <a:path w="24" h="8">
                    <a:moveTo>
                      <a:pt x="8" y="0"/>
                    </a:moveTo>
                    <a:lnTo>
                      <a:pt x="8" y="0"/>
                    </a:lnTo>
                    <a:lnTo>
                      <a:pt x="4" y="0"/>
                    </a:lnTo>
                    <a:lnTo>
                      <a:pt x="4" y="0"/>
                    </a:lnTo>
                    <a:lnTo>
                      <a:pt x="0" y="6"/>
                    </a:lnTo>
                    <a:lnTo>
                      <a:pt x="0" y="6"/>
                    </a:lnTo>
                    <a:lnTo>
                      <a:pt x="6" y="8"/>
                    </a:lnTo>
                    <a:lnTo>
                      <a:pt x="12" y="6"/>
                    </a:lnTo>
                    <a:lnTo>
                      <a:pt x="18" y="4"/>
                    </a:lnTo>
                    <a:lnTo>
                      <a:pt x="24" y="0"/>
                    </a:lnTo>
                    <a:lnTo>
                      <a:pt x="24"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2" name="Freeform 348"/>
              <p:cNvSpPr/>
              <p:nvPr/>
            </p:nvSpPr>
            <p:spPr bwMode="auto">
              <a:xfrm>
                <a:off x="2427" y="417"/>
                <a:ext cx="12" cy="20"/>
              </a:xfrm>
              <a:custGeom>
                <a:avLst/>
                <a:gdLst/>
                <a:ahLst/>
                <a:cxnLst>
                  <a:cxn ang="0">
                    <a:pos x="0" y="8"/>
                  </a:cxn>
                  <a:cxn ang="0">
                    <a:pos x="0" y="8"/>
                  </a:cxn>
                  <a:cxn ang="0">
                    <a:pos x="0" y="8"/>
                  </a:cxn>
                  <a:cxn ang="0">
                    <a:pos x="0" y="8"/>
                  </a:cxn>
                  <a:cxn ang="0">
                    <a:pos x="4" y="20"/>
                  </a:cxn>
                  <a:cxn ang="0">
                    <a:pos x="4" y="20"/>
                  </a:cxn>
                  <a:cxn ang="0">
                    <a:pos x="12" y="0"/>
                  </a:cxn>
                  <a:cxn ang="0">
                    <a:pos x="12" y="0"/>
                  </a:cxn>
                  <a:cxn ang="0">
                    <a:pos x="4" y="4"/>
                  </a:cxn>
                  <a:cxn ang="0">
                    <a:pos x="4" y="4"/>
                  </a:cxn>
                  <a:cxn ang="0">
                    <a:pos x="0" y="8"/>
                  </a:cxn>
                  <a:cxn ang="0">
                    <a:pos x="0" y="8"/>
                  </a:cxn>
                </a:cxnLst>
                <a:rect l="0" t="0" r="r" b="b"/>
                <a:pathLst>
                  <a:path w="12" h="20">
                    <a:moveTo>
                      <a:pt x="0" y="8"/>
                    </a:moveTo>
                    <a:lnTo>
                      <a:pt x="0" y="8"/>
                    </a:lnTo>
                    <a:lnTo>
                      <a:pt x="0" y="8"/>
                    </a:lnTo>
                    <a:lnTo>
                      <a:pt x="0" y="8"/>
                    </a:lnTo>
                    <a:lnTo>
                      <a:pt x="4" y="20"/>
                    </a:lnTo>
                    <a:lnTo>
                      <a:pt x="4" y="20"/>
                    </a:lnTo>
                    <a:lnTo>
                      <a:pt x="12" y="0"/>
                    </a:lnTo>
                    <a:lnTo>
                      <a:pt x="12" y="0"/>
                    </a:lnTo>
                    <a:lnTo>
                      <a:pt x="4" y="4"/>
                    </a:lnTo>
                    <a:lnTo>
                      <a:pt x="4"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3" name="Freeform 349"/>
              <p:cNvSpPr/>
              <p:nvPr/>
            </p:nvSpPr>
            <p:spPr bwMode="auto">
              <a:xfrm>
                <a:off x="2419" y="427"/>
                <a:ext cx="10" cy="22"/>
              </a:xfrm>
              <a:custGeom>
                <a:avLst/>
                <a:gdLst/>
                <a:ahLst/>
                <a:cxnLst>
                  <a:cxn ang="0">
                    <a:pos x="6" y="0"/>
                  </a:cxn>
                  <a:cxn ang="0">
                    <a:pos x="6" y="0"/>
                  </a:cxn>
                  <a:cxn ang="0">
                    <a:pos x="2" y="2"/>
                  </a:cxn>
                  <a:cxn ang="0">
                    <a:pos x="0" y="4"/>
                  </a:cxn>
                  <a:cxn ang="0">
                    <a:pos x="0" y="4"/>
                  </a:cxn>
                  <a:cxn ang="0">
                    <a:pos x="2" y="10"/>
                  </a:cxn>
                  <a:cxn ang="0">
                    <a:pos x="2" y="10"/>
                  </a:cxn>
                  <a:cxn ang="0">
                    <a:pos x="4" y="18"/>
                  </a:cxn>
                  <a:cxn ang="0">
                    <a:pos x="4" y="18"/>
                  </a:cxn>
                  <a:cxn ang="0">
                    <a:pos x="6" y="22"/>
                  </a:cxn>
                  <a:cxn ang="0">
                    <a:pos x="6" y="22"/>
                  </a:cxn>
                  <a:cxn ang="0">
                    <a:pos x="8" y="16"/>
                  </a:cxn>
                  <a:cxn ang="0">
                    <a:pos x="8" y="16"/>
                  </a:cxn>
                  <a:cxn ang="0">
                    <a:pos x="10" y="14"/>
                  </a:cxn>
                  <a:cxn ang="0">
                    <a:pos x="10" y="12"/>
                  </a:cxn>
                  <a:cxn ang="0">
                    <a:pos x="10" y="12"/>
                  </a:cxn>
                  <a:cxn ang="0">
                    <a:pos x="6" y="0"/>
                  </a:cxn>
                  <a:cxn ang="0">
                    <a:pos x="6" y="0"/>
                  </a:cxn>
                </a:cxnLst>
                <a:rect l="0" t="0" r="r" b="b"/>
                <a:pathLst>
                  <a:path w="10" h="22">
                    <a:moveTo>
                      <a:pt x="6" y="0"/>
                    </a:moveTo>
                    <a:lnTo>
                      <a:pt x="6" y="0"/>
                    </a:lnTo>
                    <a:lnTo>
                      <a:pt x="2" y="2"/>
                    </a:lnTo>
                    <a:lnTo>
                      <a:pt x="0" y="4"/>
                    </a:lnTo>
                    <a:lnTo>
                      <a:pt x="0" y="4"/>
                    </a:lnTo>
                    <a:lnTo>
                      <a:pt x="2" y="10"/>
                    </a:lnTo>
                    <a:lnTo>
                      <a:pt x="2" y="10"/>
                    </a:lnTo>
                    <a:lnTo>
                      <a:pt x="4" y="18"/>
                    </a:lnTo>
                    <a:lnTo>
                      <a:pt x="4" y="18"/>
                    </a:lnTo>
                    <a:lnTo>
                      <a:pt x="6" y="22"/>
                    </a:lnTo>
                    <a:lnTo>
                      <a:pt x="6" y="22"/>
                    </a:lnTo>
                    <a:lnTo>
                      <a:pt x="8" y="16"/>
                    </a:lnTo>
                    <a:lnTo>
                      <a:pt x="8" y="16"/>
                    </a:lnTo>
                    <a:lnTo>
                      <a:pt x="10" y="14"/>
                    </a:lnTo>
                    <a:lnTo>
                      <a:pt x="10" y="12"/>
                    </a:lnTo>
                    <a:lnTo>
                      <a:pt x="10" y="12"/>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4" name="Freeform 350"/>
              <p:cNvSpPr/>
              <p:nvPr/>
            </p:nvSpPr>
            <p:spPr bwMode="auto">
              <a:xfrm>
                <a:off x="2411" y="433"/>
                <a:ext cx="12" cy="28"/>
              </a:xfrm>
              <a:custGeom>
                <a:avLst/>
                <a:gdLst/>
                <a:ahLst/>
                <a:cxnLst>
                  <a:cxn ang="0">
                    <a:pos x="0" y="8"/>
                  </a:cxn>
                  <a:cxn ang="0">
                    <a:pos x="0" y="8"/>
                  </a:cxn>
                  <a:cxn ang="0">
                    <a:pos x="4" y="16"/>
                  </a:cxn>
                  <a:cxn ang="0">
                    <a:pos x="4" y="16"/>
                  </a:cxn>
                  <a:cxn ang="0">
                    <a:pos x="8" y="28"/>
                  </a:cxn>
                  <a:cxn ang="0">
                    <a:pos x="8" y="28"/>
                  </a:cxn>
                  <a:cxn ang="0">
                    <a:pos x="12" y="20"/>
                  </a:cxn>
                  <a:cxn ang="0">
                    <a:pos x="12" y="20"/>
                  </a:cxn>
                  <a:cxn ang="0">
                    <a:pos x="12" y="18"/>
                  </a:cxn>
                  <a:cxn ang="0">
                    <a:pos x="12" y="16"/>
                  </a:cxn>
                  <a:cxn ang="0">
                    <a:pos x="12" y="16"/>
                  </a:cxn>
                  <a:cxn ang="0">
                    <a:pos x="6" y="0"/>
                  </a:cxn>
                  <a:cxn ang="0">
                    <a:pos x="6" y="0"/>
                  </a:cxn>
                  <a:cxn ang="0">
                    <a:pos x="2" y="4"/>
                  </a:cxn>
                  <a:cxn ang="0">
                    <a:pos x="0" y="8"/>
                  </a:cxn>
                  <a:cxn ang="0">
                    <a:pos x="0" y="8"/>
                  </a:cxn>
                </a:cxnLst>
                <a:rect l="0" t="0" r="r" b="b"/>
                <a:pathLst>
                  <a:path w="12" h="28">
                    <a:moveTo>
                      <a:pt x="0" y="8"/>
                    </a:moveTo>
                    <a:lnTo>
                      <a:pt x="0" y="8"/>
                    </a:lnTo>
                    <a:lnTo>
                      <a:pt x="4" y="16"/>
                    </a:lnTo>
                    <a:lnTo>
                      <a:pt x="4" y="16"/>
                    </a:lnTo>
                    <a:lnTo>
                      <a:pt x="8" y="28"/>
                    </a:lnTo>
                    <a:lnTo>
                      <a:pt x="8" y="28"/>
                    </a:lnTo>
                    <a:lnTo>
                      <a:pt x="12" y="20"/>
                    </a:lnTo>
                    <a:lnTo>
                      <a:pt x="12" y="20"/>
                    </a:lnTo>
                    <a:lnTo>
                      <a:pt x="12" y="18"/>
                    </a:lnTo>
                    <a:lnTo>
                      <a:pt x="12" y="16"/>
                    </a:lnTo>
                    <a:lnTo>
                      <a:pt x="12" y="16"/>
                    </a:lnTo>
                    <a:lnTo>
                      <a:pt x="6" y="0"/>
                    </a:lnTo>
                    <a:lnTo>
                      <a:pt x="6" y="0"/>
                    </a:lnTo>
                    <a:lnTo>
                      <a:pt x="2"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5" name="Freeform 351"/>
              <p:cNvSpPr/>
              <p:nvPr/>
            </p:nvSpPr>
            <p:spPr bwMode="auto">
              <a:xfrm>
                <a:off x="2407" y="443"/>
                <a:ext cx="10" cy="30"/>
              </a:xfrm>
              <a:custGeom>
                <a:avLst/>
                <a:gdLst/>
                <a:ahLst/>
                <a:cxnLst>
                  <a:cxn ang="0">
                    <a:pos x="10" y="22"/>
                  </a:cxn>
                  <a:cxn ang="0">
                    <a:pos x="10" y="22"/>
                  </a:cxn>
                  <a:cxn ang="0">
                    <a:pos x="8" y="16"/>
                  </a:cxn>
                  <a:cxn ang="0">
                    <a:pos x="8" y="16"/>
                  </a:cxn>
                  <a:cxn ang="0">
                    <a:pos x="2" y="0"/>
                  </a:cxn>
                  <a:cxn ang="0">
                    <a:pos x="2" y="0"/>
                  </a:cxn>
                  <a:cxn ang="0">
                    <a:pos x="0" y="8"/>
                  </a:cxn>
                  <a:cxn ang="0">
                    <a:pos x="0" y="16"/>
                  </a:cxn>
                  <a:cxn ang="0">
                    <a:pos x="2" y="22"/>
                  </a:cxn>
                  <a:cxn ang="0">
                    <a:pos x="8" y="30"/>
                  </a:cxn>
                  <a:cxn ang="0">
                    <a:pos x="8" y="30"/>
                  </a:cxn>
                  <a:cxn ang="0">
                    <a:pos x="10" y="22"/>
                  </a:cxn>
                  <a:cxn ang="0">
                    <a:pos x="10" y="22"/>
                  </a:cxn>
                </a:cxnLst>
                <a:rect l="0" t="0" r="r" b="b"/>
                <a:pathLst>
                  <a:path w="10" h="30">
                    <a:moveTo>
                      <a:pt x="10" y="22"/>
                    </a:moveTo>
                    <a:lnTo>
                      <a:pt x="10" y="22"/>
                    </a:lnTo>
                    <a:lnTo>
                      <a:pt x="8" y="16"/>
                    </a:lnTo>
                    <a:lnTo>
                      <a:pt x="8" y="16"/>
                    </a:lnTo>
                    <a:lnTo>
                      <a:pt x="2" y="0"/>
                    </a:lnTo>
                    <a:lnTo>
                      <a:pt x="2" y="0"/>
                    </a:lnTo>
                    <a:lnTo>
                      <a:pt x="0" y="8"/>
                    </a:lnTo>
                    <a:lnTo>
                      <a:pt x="0" y="16"/>
                    </a:lnTo>
                    <a:lnTo>
                      <a:pt x="2" y="22"/>
                    </a:lnTo>
                    <a:lnTo>
                      <a:pt x="8" y="30"/>
                    </a:lnTo>
                    <a:lnTo>
                      <a:pt x="8" y="30"/>
                    </a:lnTo>
                    <a:lnTo>
                      <a:pt x="10" y="22"/>
                    </a:lnTo>
                    <a:lnTo>
                      <a:pt x="1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6" name="Freeform 352"/>
              <p:cNvSpPr/>
              <p:nvPr/>
            </p:nvSpPr>
            <p:spPr bwMode="auto">
              <a:xfrm>
                <a:off x="2433" y="419"/>
                <a:ext cx="12" cy="18"/>
              </a:xfrm>
              <a:custGeom>
                <a:avLst/>
                <a:gdLst/>
                <a:ahLst/>
                <a:cxnLst>
                  <a:cxn ang="0">
                    <a:pos x="8" y="0"/>
                  </a:cxn>
                  <a:cxn ang="0">
                    <a:pos x="8" y="0"/>
                  </a:cxn>
                  <a:cxn ang="0">
                    <a:pos x="0" y="18"/>
                  </a:cxn>
                  <a:cxn ang="0">
                    <a:pos x="0" y="18"/>
                  </a:cxn>
                  <a:cxn ang="0">
                    <a:pos x="10" y="14"/>
                  </a:cxn>
                  <a:cxn ang="0">
                    <a:pos x="10" y="14"/>
                  </a:cxn>
                  <a:cxn ang="0">
                    <a:pos x="12" y="14"/>
                  </a:cxn>
                  <a:cxn ang="0">
                    <a:pos x="12" y="14"/>
                  </a:cxn>
                  <a:cxn ang="0">
                    <a:pos x="12" y="8"/>
                  </a:cxn>
                  <a:cxn ang="0">
                    <a:pos x="12" y="8"/>
                  </a:cxn>
                  <a:cxn ang="0">
                    <a:pos x="8" y="0"/>
                  </a:cxn>
                  <a:cxn ang="0">
                    <a:pos x="8" y="0"/>
                  </a:cxn>
                </a:cxnLst>
                <a:rect l="0" t="0" r="r" b="b"/>
                <a:pathLst>
                  <a:path w="12" h="18">
                    <a:moveTo>
                      <a:pt x="8" y="0"/>
                    </a:moveTo>
                    <a:lnTo>
                      <a:pt x="8" y="0"/>
                    </a:lnTo>
                    <a:lnTo>
                      <a:pt x="0" y="18"/>
                    </a:lnTo>
                    <a:lnTo>
                      <a:pt x="0" y="18"/>
                    </a:lnTo>
                    <a:lnTo>
                      <a:pt x="10" y="14"/>
                    </a:lnTo>
                    <a:lnTo>
                      <a:pt x="10" y="14"/>
                    </a:lnTo>
                    <a:lnTo>
                      <a:pt x="12" y="14"/>
                    </a:lnTo>
                    <a:lnTo>
                      <a:pt x="12" y="14"/>
                    </a:lnTo>
                    <a:lnTo>
                      <a:pt x="12" y="8"/>
                    </a:lnTo>
                    <a:lnTo>
                      <a:pt x="12"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7" name="Freeform 353"/>
              <p:cNvSpPr/>
              <p:nvPr/>
            </p:nvSpPr>
            <p:spPr bwMode="auto">
              <a:xfrm>
                <a:off x="2429" y="435"/>
                <a:ext cx="18" cy="16"/>
              </a:xfrm>
              <a:custGeom>
                <a:avLst/>
                <a:gdLst/>
                <a:ahLst/>
                <a:cxnLst>
                  <a:cxn ang="0">
                    <a:pos x="4" y="6"/>
                  </a:cxn>
                  <a:cxn ang="0">
                    <a:pos x="4" y="6"/>
                  </a:cxn>
                  <a:cxn ang="0">
                    <a:pos x="2" y="8"/>
                  </a:cxn>
                  <a:cxn ang="0">
                    <a:pos x="2" y="10"/>
                  </a:cxn>
                  <a:cxn ang="0">
                    <a:pos x="2" y="10"/>
                  </a:cxn>
                  <a:cxn ang="0">
                    <a:pos x="0" y="16"/>
                  </a:cxn>
                  <a:cxn ang="0">
                    <a:pos x="0" y="16"/>
                  </a:cxn>
                  <a:cxn ang="0">
                    <a:pos x="4" y="14"/>
                  </a:cxn>
                  <a:cxn ang="0">
                    <a:pos x="4" y="14"/>
                  </a:cxn>
                  <a:cxn ang="0">
                    <a:pos x="12" y="10"/>
                  </a:cxn>
                  <a:cxn ang="0">
                    <a:pos x="12" y="10"/>
                  </a:cxn>
                  <a:cxn ang="0">
                    <a:pos x="16" y="8"/>
                  </a:cxn>
                  <a:cxn ang="0">
                    <a:pos x="16" y="8"/>
                  </a:cxn>
                  <a:cxn ang="0">
                    <a:pos x="18" y="4"/>
                  </a:cxn>
                  <a:cxn ang="0">
                    <a:pos x="16" y="0"/>
                  </a:cxn>
                  <a:cxn ang="0">
                    <a:pos x="16" y="0"/>
                  </a:cxn>
                  <a:cxn ang="0">
                    <a:pos x="4" y="6"/>
                  </a:cxn>
                  <a:cxn ang="0">
                    <a:pos x="4" y="6"/>
                  </a:cxn>
                </a:cxnLst>
                <a:rect l="0" t="0" r="r" b="b"/>
                <a:pathLst>
                  <a:path w="18" h="16">
                    <a:moveTo>
                      <a:pt x="4" y="6"/>
                    </a:moveTo>
                    <a:lnTo>
                      <a:pt x="4" y="6"/>
                    </a:lnTo>
                    <a:lnTo>
                      <a:pt x="2" y="8"/>
                    </a:lnTo>
                    <a:lnTo>
                      <a:pt x="2" y="10"/>
                    </a:lnTo>
                    <a:lnTo>
                      <a:pt x="2" y="10"/>
                    </a:lnTo>
                    <a:lnTo>
                      <a:pt x="0" y="16"/>
                    </a:lnTo>
                    <a:lnTo>
                      <a:pt x="0" y="16"/>
                    </a:lnTo>
                    <a:lnTo>
                      <a:pt x="4" y="14"/>
                    </a:lnTo>
                    <a:lnTo>
                      <a:pt x="4" y="14"/>
                    </a:lnTo>
                    <a:lnTo>
                      <a:pt x="12" y="10"/>
                    </a:lnTo>
                    <a:lnTo>
                      <a:pt x="12" y="10"/>
                    </a:lnTo>
                    <a:lnTo>
                      <a:pt x="16" y="8"/>
                    </a:lnTo>
                    <a:lnTo>
                      <a:pt x="16" y="8"/>
                    </a:lnTo>
                    <a:lnTo>
                      <a:pt x="18" y="4"/>
                    </a:lnTo>
                    <a:lnTo>
                      <a:pt x="16" y="0"/>
                    </a:lnTo>
                    <a:lnTo>
                      <a:pt x="16" y="0"/>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8" name="Freeform 354"/>
              <p:cNvSpPr/>
              <p:nvPr/>
            </p:nvSpPr>
            <p:spPr bwMode="auto">
              <a:xfrm>
                <a:off x="2423" y="447"/>
                <a:ext cx="24" cy="16"/>
              </a:xfrm>
              <a:custGeom>
                <a:avLst/>
                <a:gdLst/>
                <a:ahLst/>
                <a:cxnLst>
                  <a:cxn ang="0">
                    <a:pos x="0" y="16"/>
                  </a:cxn>
                  <a:cxn ang="0">
                    <a:pos x="0" y="16"/>
                  </a:cxn>
                  <a:cxn ang="0">
                    <a:pos x="14" y="10"/>
                  </a:cxn>
                  <a:cxn ang="0">
                    <a:pos x="14" y="10"/>
                  </a:cxn>
                  <a:cxn ang="0">
                    <a:pos x="20" y="8"/>
                  </a:cxn>
                  <a:cxn ang="0">
                    <a:pos x="20" y="8"/>
                  </a:cxn>
                  <a:cxn ang="0">
                    <a:pos x="22" y="4"/>
                  </a:cxn>
                  <a:cxn ang="0">
                    <a:pos x="24" y="0"/>
                  </a:cxn>
                  <a:cxn ang="0">
                    <a:pos x="24" y="0"/>
                  </a:cxn>
                  <a:cxn ang="0">
                    <a:pos x="8" y="6"/>
                  </a:cxn>
                  <a:cxn ang="0">
                    <a:pos x="8" y="6"/>
                  </a:cxn>
                  <a:cxn ang="0">
                    <a:pos x="6" y="6"/>
                  </a:cxn>
                  <a:cxn ang="0">
                    <a:pos x="4" y="8"/>
                  </a:cxn>
                  <a:cxn ang="0">
                    <a:pos x="4" y="8"/>
                  </a:cxn>
                  <a:cxn ang="0">
                    <a:pos x="0" y="16"/>
                  </a:cxn>
                  <a:cxn ang="0">
                    <a:pos x="0" y="16"/>
                  </a:cxn>
                </a:cxnLst>
                <a:rect l="0" t="0" r="r" b="b"/>
                <a:pathLst>
                  <a:path w="24" h="16">
                    <a:moveTo>
                      <a:pt x="0" y="16"/>
                    </a:moveTo>
                    <a:lnTo>
                      <a:pt x="0" y="16"/>
                    </a:lnTo>
                    <a:lnTo>
                      <a:pt x="14" y="10"/>
                    </a:lnTo>
                    <a:lnTo>
                      <a:pt x="14" y="10"/>
                    </a:lnTo>
                    <a:lnTo>
                      <a:pt x="20" y="8"/>
                    </a:lnTo>
                    <a:lnTo>
                      <a:pt x="20" y="8"/>
                    </a:lnTo>
                    <a:lnTo>
                      <a:pt x="22" y="4"/>
                    </a:lnTo>
                    <a:lnTo>
                      <a:pt x="24" y="0"/>
                    </a:lnTo>
                    <a:lnTo>
                      <a:pt x="24" y="0"/>
                    </a:lnTo>
                    <a:lnTo>
                      <a:pt x="8" y="6"/>
                    </a:lnTo>
                    <a:lnTo>
                      <a:pt x="8" y="6"/>
                    </a:lnTo>
                    <a:lnTo>
                      <a:pt x="6" y="6"/>
                    </a:lnTo>
                    <a:lnTo>
                      <a:pt x="4" y="8"/>
                    </a:lnTo>
                    <a:lnTo>
                      <a:pt x="4" y="8"/>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9" name="Freeform 355"/>
              <p:cNvSpPr/>
              <p:nvPr/>
            </p:nvSpPr>
            <p:spPr bwMode="auto">
              <a:xfrm>
                <a:off x="2419" y="457"/>
                <a:ext cx="24" cy="18"/>
              </a:xfrm>
              <a:custGeom>
                <a:avLst/>
                <a:gdLst/>
                <a:ahLst/>
                <a:cxnLst>
                  <a:cxn ang="0">
                    <a:pos x="24" y="0"/>
                  </a:cxn>
                  <a:cxn ang="0">
                    <a:pos x="24" y="0"/>
                  </a:cxn>
                  <a:cxn ang="0">
                    <a:pos x="8" y="8"/>
                  </a:cxn>
                  <a:cxn ang="0">
                    <a:pos x="8" y="8"/>
                  </a:cxn>
                  <a:cxn ang="0">
                    <a:pos x="4" y="10"/>
                  </a:cxn>
                  <a:cxn ang="0">
                    <a:pos x="4" y="10"/>
                  </a:cxn>
                  <a:cxn ang="0">
                    <a:pos x="0" y="18"/>
                  </a:cxn>
                  <a:cxn ang="0">
                    <a:pos x="0" y="18"/>
                  </a:cxn>
                  <a:cxn ang="0">
                    <a:pos x="8" y="16"/>
                  </a:cxn>
                  <a:cxn ang="0">
                    <a:pos x="14" y="12"/>
                  </a:cxn>
                  <a:cxn ang="0">
                    <a:pos x="20" y="8"/>
                  </a:cxn>
                  <a:cxn ang="0">
                    <a:pos x="24" y="0"/>
                  </a:cxn>
                  <a:cxn ang="0">
                    <a:pos x="24" y="0"/>
                  </a:cxn>
                </a:cxnLst>
                <a:rect l="0" t="0" r="r" b="b"/>
                <a:pathLst>
                  <a:path w="24" h="18">
                    <a:moveTo>
                      <a:pt x="24" y="0"/>
                    </a:moveTo>
                    <a:lnTo>
                      <a:pt x="24" y="0"/>
                    </a:lnTo>
                    <a:lnTo>
                      <a:pt x="8" y="8"/>
                    </a:lnTo>
                    <a:lnTo>
                      <a:pt x="8" y="8"/>
                    </a:lnTo>
                    <a:lnTo>
                      <a:pt x="4" y="10"/>
                    </a:lnTo>
                    <a:lnTo>
                      <a:pt x="4" y="10"/>
                    </a:lnTo>
                    <a:lnTo>
                      <a:pt x="0" y="18"/>
                    </a:lnTo>
                    <a:lnTo>
                      <a:pt x="0" y="18"/>
                    </a:lnTo>
                    <a:lnTo>
                      <a:pt x="8" y="16"/>
                    </a:lnTo>
                    <a:lnTo>
                      <a:pt x="14" y="12"/>
                    </a:lnTo>
                    <a:lnTo>
                      <a:pt x="20" y="8"/>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0" name="Freeform 356"/>
              <p:cNvSpPr/>
              <p:nvPr/>
            </p:nvSpPr>
            <p:spPr bwMode="auto">
              <a:xfrm>
                <a:off x="2493" y="515"/>
                <a:ext cx="10" cy="20"/>
              </a:xfrm>
              <a:custGeom>
                <a:avLst/>
                <a:gdLst/>
                <a:ahLst/>
                <a:cxnLst>
                  <a:cxn ang="0">
                    <a:pos x="0" y="14"/>
                  </a:cxn>
                  <a:cxn ang="0">
                    <a:pos x="0" y="14"/>
                  </a:cxn>
                  <a:cxn ang="0">
                    <a:pos x="0" y="14"/>
                  </a:cxn>
                  <a:cxn ang="0">
                    <a:pos x="0" y="14"/>
                  </a:cxn>
                  <a:cxn ang="0">
                    <a:pos x="10" y="20"/>
                  </a:cxn>
                  <a:cxn ang="0">
                    <a:pos x="10" y="20"/>
                  </a:cxn>
                  <a:cxn ang="0">
                    <a:pos x="4" y="0"/>
                  </a:cxn>
                  <a:cxn ang="0">
                    <a:pos x="4" y="0"/>
                  </a:cxn>
                  <a:cxn ang="0">
                    <a:pos x="2" y="10"/>
                  </a:cxn>
                  <a:cxn ang="0">
                    <a:pos x="2" y="10"/>
                  </a:cxn>
                  <a:cxn ang="0">
                    <a:pos x="0" y="14"/>
                  </a:cxn>
                  <a:cxn ang="0">
                    <a:pos x="0" y="14"/>
                  </a:cxn>
                </a:cxnLst>
                <a:rect l="0" t="0" r="r" b="b"/>
                <a:pathLst>
                  <a:path w="10" h="20">
                    <a:moveTo>
                      <a:pt x="0" y="14"/>
                    </a:moveTo>
                    <a:lnTo>
                      <a:pt x="0" y="14"/>
                    </a:lnTo>
                    <a:lnTo>
                      <a:pt x="0" y="14"/>
                    </a:lnTo>
                    <a:lnTo>
                      <a:pt x="0" y="14"/>
                    </a:lnTo>
                    <a:lnTo>
                      <a:pt x="10" y="20"/>
                    </a:lnTo>
                    <a:lnTo>
                      <a:pt x="10" y="20"/>
                    </a:lnTo>
                    <a:lnTo>
                      <a:pt x="4" y="0"/>
                    </a:lnTo>
                    <a:lnTo>
                      <a:pt x="4" y="0"/>
                    </a:lnTo>
                    <a:lnTo>
                      <a:pt x="2" y="10"/>
                    </a:lnTo>
                    <a:lnTo>
                      <a:pt x="2" y="1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1" name="Freeform 357"/>
              <p:cNvSpPr/>
              <p:nvPr/>
            </p:nvSpPr>
            <p:spPr bwMode="auto">
              <a:xfrm>
                <a:off x="2489" y="531"/>
                <a:ext cx="16" cy="18"/>
              </a:xfrm>
              <a:custGeom>
                <a:avLst/>
                <a:gdLst/>
                <a:ahLst/>
                <a:cxnLst>
                  <a:cxn ang="0">
                    <a:pos x="0" y="8"/>
                  </a:cxn>
                  <a:cxn ang="0">
                    <a:pos x="0" y="8"/>
                  </a:cxn>
                  <a:cxn ang="0">
                    <a:pos x="6" y="12"/>
                  </a:cxn>
                  <a:cxn ang="0">
                    <a:pos x="6" y="12"/>
                  </a:cxn>
                  <a:cxn ang="0">
                    <a:pos x="12" y="16"/>
                  </a:cxn>
                  <a:cxn ang="0">
                    <a:pos x="12" y="16"/>
                  </a:cxn>
                  <a:cxn ang="0">
                    <a:pos x="16" y="18"/>
                  </a:cxn>
                  <a:cxn ang="0">
                    <a:pos x="16" y="18"/>
                  </a:cxn>
                  <a:cxn ang="0">
                    <a:pos x="16" y="12"/>
                  </a:cxn>
                  <a:cxn ang="0">
                    <a:pos x="16" y="12"/>
                  </a:cxn>
                  <a:cxn ang="0">
                    <a:pos x="14" y="10"/>
                  </a:cxn>
                  <a:cxn ang="0">
                    <a:pos x="14" y="8"/>
                  </a:cxn>
                  <a:cxn ang="0">
                    <a:pos x="14" y="8"/>
                  </a:cxn>
                  <a:cxn ang="0">
                    <a:pos x="2" y="0"/>
                  </a:cxn>
                  <a:cxn ang="0">
                    <a:pos x="2" y="0"/>
                  </a:cxn>
                  <a:cxn ang="0">
                    <a:pos x="2" y="4"/>
                  </a:cxn>
                  <a:cxn ang="0">
                    <a:pos x="0" y="8"/>
                  </a:cxn>
                  <a:cxn ang="0">
                    <a:pos x="0" y="8"/>
                  </a:cxn>
                </a:cxnLst>
                <a:rect l="0" t="0" r="r" b="b"/>
                <a:pathLst>
                  <a:path w="16" h="18">
                    <a:moveTo>
                      <a:pt x="0" y="8"/>
                    </a:moveTo>
                    <a:lnTo>
                      <a:pt x="0" y="8"/>
                    </a:lnTo>
                    <a:lnTo>
                      <a:pt x="6" y="12"/>
                    </a:lnTo>
                    <a:lnTo>
                      <a:pt x="6" y="12"/>
                    </a:lnTo>
                    <a:lnTo>
                      <a:pt x="12" y="16"/>
                    </a:lnTo>
                    <a:lnTo>
                      <a:pt x="12" y="16"/>
                    </a:lnTo>
                    <a:lnTo>
                      <a:pt x="16" y="18"/>
                    </a:lnTo>
                    <a:lnTo>
                      <a:pt x="16" y="18"/>
                    </a:lnTo>
                    <a:lnTo>
                      <a:pt x="16" y="12"/>
                    </a:lnTo>
                    <a:lnTo>
                      <a:pt x="16" y="12"/>
                    </a:lnTo>
                    <a:lnTo>
                      <a:pt x="14" y="10"/>
                    </a:lnTo>
                    <a:lnTo>
                      <a:pt x="14" y="8"/>
                    </a:lnTo>
                    <a:lnTo>
                      <a:pt x="14" y="8"/>
                    </a:lnTo>
                    <a:lnTo>
                      <a:pt x="2" y="0"/>
                    </a:lnTo>
                    <a:lnTo>
                      <a:pt x="2" y="0"/>
                    </a:lnTo>
                    <a:lnTo>
                      <a:pt x="2"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2" name="Freeform 358"/>
              <p:cNvSpPr/>
              <p:nvPr/>
            </p:nvSpPr>
            <p:spPr bwMode="auto">
              <a:xfrm>
                <a:off x="2489" y="543"/>
                <a:ext cx="20" cy="20"/>
              </a:xfrm>
              <a:custGeom>
                <a:avLst/>
                <a:gdLst/>
                <a:ahLst/>
                <a:cxnLst>
                  <a:cxn ang="0">
                    <a:pos x="8" y="12"/>
                  </a:cxn>
                  <a:cxn ang="0">
                    <a:pos x="8" y="12"/>
                  </a:cxn>
                  <a:cxn ang="0">
                    <a:pos x="20" y="20"/>
                  </a:cxn>
                  <a:cxn ang="0">
                    <a:pos x="20" y="20"/>
                  </a:cxn>
                  <a:cxn ang="0">
                    <a:pos x="18" y="12"/>
                  </a:cxn>
                  <a:cxn ang="0">
                    <a:pos x="18" y="12"/>
                  </a:cxn>
                  <a:cxn ang="0">
                    <a:pos x="16" y="10"/>
                  </a:cxn>
                  <a:cxn ang="0">
                    <a:pos x="14" y="8"/>
                  </a:cxn>
                  <a:cxn ang="0">
                    <a:pos x="14" y="8"/>
                  </a:cxn>
                  <a:cxn ang="0">
                    <a:pos x="0" y="0"/>
                  </a:cxn>
                  <a:cxn ang="0">
                    <a:pos x="0" y="0"/>
                  </a:cxn>
                  <a:cxn ang="0">
                    <a:pos x="0" y="4"/>
                  </a:cxn>
                  <a:cxn ang="0">
                    <a:pos x="0" y="8"/>
                  </a:cxn>
                  <a:cxn ang="0">
                    <a:pos x="0" y="8"/>
                  </a:cxn>
                  <a:cxn ang="0">
                    <a:pos x="8" y="12"/>
                  </a:cxn>
                  <a:cxn ang="0">
                    <a:pos x="8" y="12"/>
                  </a:cxn>
                </a:cxnLst>
                <a:rect l="0" t="0" r="r" b="b"/>
                <a:pathLst>
                  <a:path w="20" h="20">
                    <a:moveTo>
                      <a:pt x="8" y="12"/>
                    </a:moveTo>
                    <a:lnTo>
                      <a:pt x="8" y="12"/>
                    </a:lnTo>
                    <a:lnTo>
                      <a:pt x="20" y="20"/>
                    </a:lnTo>
                    <a:lnTo>
                      <a:pt x="20" y="20"/>
                    </a:lnTo>
                    <a:lnTo>
                      <a:pt x="18" y="12"/>
                    </a:lnTo>
                    <a:lnTo>
                      <a:pt x="18" y="12"/>
                    </a:lnTo>
                    <a:lnTo>
                      <a:pt x="16" y="10"/>
                    </a:lnTo>
                    <a:lnTo>
                      <a:pt x="14" y="8"/>
                    </a:lnTo>
                    <a:lnTo>
                      <a:pt x="14" y="8"/>
                    </a:lnTo>
                    <a:lnTo>
                      <a:pt x="0" y="0"/>
                    </a:lnTo>
                    <a:lnTo>
                      <a:pt x="0" y="0"/>
                    </a:lnTo>
                    <a:lnTo>
                      <a:pt x="0" y="4"/>
                    </a:lnTo>
                    <a:lnTo>
                      <a:pt x="0" y="8"/>
                    </a:lnTo>
                    <a:lnTo>
                      <a:pt x="0" y="8"/>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3" name="Freeform 359"/>
              <p:cNvSpPr/>
              <p:nvPr/>
            </p:nvSpPr>
            <p:spPr bwMode="auto">
              <a:xfrm>
                <a:off x="2489" y="553"/>
                <a:ext cx="22" cy="22"/>
              </a:xfrm>
              <a:custGeom>
                <a:avLst/>
                <a:gdLst/>
                <a:ahLst/>
                <a:cxnLst>
                  <a:cxn ang="0">
                    <a:pos x="22" y="22"/>
                  </a:cxn>
                  <a:cxn ang="0">
                    <a:pos x="22" y="22"/>
                  </a:cxn>
                  <a:cxn ang="0">
                    <a:pos x="20" y="14"/>
                  </a:cxn>
                  <a:cxn ang="0">
                    <a:pos x="20" y="14"/>
                  </a:cxn>
                  <a:cxn ang="0">
                    <a:pos x="16" y="10"/>
                  </a:cxn>
                  <a:cxn ang="0">
                    <a:pos x="16" y="10"/>
                  </a:cxn>
                  <a:cxn ang="0">
                    <a:pos x="0" y="0"/>
                  </a:cxn>
                  <a:cxn ang="0">
                    <a:pos x="0" y="0"/>
                  </a:cxn>
                  <a:cxn ang="0">
                    <a:pos x="4" y="8"/>
                  </a:cxn>
                  <a:cxn ang="0">
                    <a:pos x="8" y="14"/>
                  </a:cxn>
                  <a:cxn ang="0">
                    <a:pos x="14" y="20"/>
                  </a:cxn>
                  <a:cxn ang="0">
                    <a:pos x="22" y="22"/>
                  </a:cxn>
                  <a:cxn ang="0">
                    <a:pos x="22" y="22"/>
                  </a:cxn>
                </a:cxnLst>
                <a:rect l="0" t="0" r="r" b="b"/>
                <a:pathLst>
                  <a:path w="22" h="22">
                    <a:moveTo>
                      <a:pt x="22" y="22"/>
                    </a:moveTo>
                    <a:lnTo>
                      <a:pt x="22" y="22"/>
                    </a:lnTo>
                    <a:lnTo>
                      <a:pt x="20" y="14"/>
                    </a:lnTo>
                    <a:lnTo>
                      <a:pt x="20" y="14"/>
                    </a:lnTo>
                    <a:lnTo>
                      <a:pt x="16" y="10"/>
                    </a:lnTo>
                    <a:lnTo>
                      <a:pt x="16" y="10"/>
                    </a:lnTo>
                    <a:lnTo>
                      <a:pt x="0" y="0"/>
                    </a:lnTo>
                    <a:lnTo>
                      <a:pt x="0" y="0"/>
                    </a:lnTo>
                    <a:lnTo>
                      <a:pt x="4" y="8"/>
                    </a:lnTo>
                    <a:lnTo>
                      <a:pt x="8" y="14"/>
                    </a:lnTo>
                    <a:lnTo>
                      <a:pt x="14" y="20"/>
                    </a:lnTo>
                    <a:lnTo>
                      <a:pt x="22" y="22"/>
                    </a:lnTo>
                    <a:lnTo>
                      <a:pt x="22"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4" name="Freeform 360"/>
              <p:cNvSpPr/>
              <p:nvPr/>
            </p:nvSpPr>
            <p:spPr bwMode="auto">
              <a:xfrm>
                <a:off x="2501" y="515"/>
                <a:ext cx="10" cy="20"/>
              </a:xfrm>
              <a:custGeom>
                <a:avLst/>
                <a:gdLst/>
                <a:ahLst/>
                <a:cxnLst>
                  <a:cxn ang="0">
                    <a:pos x="10" y="10"/>
                  </a:cxn>
                  <a:cxn ang="0">
                    <a:pos x="10" y="10"/>
                  </a:cxn>
                  <a:cxn ang="0">
                    <a:pos x="6" y="6"/>
                  </a:cxn>
                  <a:cxn ang="0">
                    <a:pos x="6" y="6"/>
                  </a:cxn>
                  <a:cxn ang="0">
                    <a:pos x="0" y="0"/>
                  </a:cxn>
                  <a:cxn ang="0">
                    <a:pos x="0" y="0"/>
                  </a:cxn>
                  <a:cxn ang="0">
                    <a:pos x="4" y="20"/>
                  </a:cxn>
                  <a:cxn ang="0">
                    <a:pos x="4" y="20"/>
                  </a:cxn>
                  <a:cxn ang="0">
                    <a:pos x="10" y="10"/>
                  </a:cxn>
                  <a:cxn ang="0">
                    <a:pos x="10" y="10"/>
                  </a:cxn>
                  <a:cxn ang="0">
                    <a:pos x="10" y="10"/>
                  </a:cxn>
                  <a:cxn ang="0">
                    <a:pos x="10" y="10"/>
                  </a:cxn>
                </a:cxnLst>
                <a:rect l="0" t="0" r="r" b="b"/>
                <a:pathLst>
                  <a:path w="10" h="20">
                    <a:moveTo>
                      <a:pt x="10" y="10"/>
                    </a:moveTo>
                    <a:lnTo>
                      <a:pt x="10" y="10"/>
                    </a:lnTo>
                    <a:lnTo>
                      <a:pt x="6" y="6"/>
                    </a:lnTo>
                    <a:lnTo>
                      <a:pt x="6" y="6"/>
                    </a:lnTo>
                    <a:lnTo>
                      <a:pt x="0" y="0"/>
                    </a:lnTo>
                    <a:lnTo>
                      <a:pt x="0" y="0"/>
                    </a:lnTo>
                    <a:lnTo>
                      <a:pt x="4" y="20"/>
                    </a:lnTo>
                    <a:lnTo>
                      <a:pt x="4" y="20"/>
                    </a:lnTo>
                    <a:lnTo>
                      <a:pt x="10" y="10"/>
                    </a:lnTo>
                    <a:lnTo>
                      <a:pt x="10" y="10"/>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5" name="Freeform 361"/>
              <p:cNvSpPr/>
              <p:nvPr/>
            </p:nvSpPr>
            <p:spPr bwMode="auto">
              <a:xfrm>
                <a:off x="2507" y="527"/>
                <a:ext cx="12" cy="22"/>
              </a:xfrm>
              <a:custGeom>
                <a:avLst/>
                <a:gdLst/>
                <a:ahLst/>
                <a:cxnLst>
                  <a:cxn ang="0">
                    <a:pos x="2" y="22"/>
                  </a:cxn>
                  <a:cxn ang="0">
                    <a:pos x="2" y="22"/>
                  </a:cxn>
                  <a:cxn ang="0">
                    <a:pos x="4" y="18"/>
                  </a:cxn>
                  <a:cxn ang="0">
                    <a:pos x="4" y="18"/>
                  </a:cxn>
                  <a:cxn ang="0">
                    <a:pos x="8" y="10"/>
                  </a:cxn>
                  <a:cxn ang="0">
                    <a:pos x="8" y="10"/>
                  </a:cxn>
                  <a:cxn ang="0">
                    <a:pos x="12" y="6"/>
                  </a:cxn>
                  <a:cxn ang="0">
                    <a:pos x="12" y="6"/>
                  </a:cxn>
                  <a:cxn ang="0">
                    <a:pos x="10" y="2"/>
                  </a:cxn>
                  <a:cxn ang="0">
                    <a:pos x="6" y="0"/>
                  </a:cxn>
                  <a:cxn ang="0">
                    <a:pos x="6" y="0"/>
                  </a:cxn>
                  <a:cxn ang="0">
                    <a:pos x="0" y="10"/>
                  </a:cxn>
                  <a:cxn ang="0">
                    <a:pos x="0" y="10"/>
                  </a:cxn>
                  <a:cxn ang="0">
                    <a:pos x="0" y="14"/>
                  </a:cxn>
                  <a:cxn ang="0">
                    <a:pos x="0" y="16"/>
                  </a:cxn>
                  <a:cxn ang="0">
                    <a:pos x="0" y="16"/>
                  </a:cxn>
                  <a:cxn ang="0">
                    <a:pos x="2" y="22"/>
                  </a:cxn>
                  <a:cxn ang="0">
                    <a:pos x="2" y="22"/>
                  </a:cxn>
                </a:cxnLst>
                <a:rect l="0" t="0" r="r" b="b"/>
                <a:pathLst>
                  <a:path w="12" h="22">
                    <a:moveTo>
                      <a:pt x="2" y="22"/>
                    </a:moveTo>
                    <a:lnTo>
                      <a:pt x="2" y="22"/>
                    </a:lnTo>
                    <a:lnTo>
                      <a:pt x="4" y="18"/>
                    </a:lnTo>
                    <a:lnTo>
                      <a:pt x="4" y="18"/>
                    </a:lnTo>
                    <a:lnTo>
                      <a:pt x="8" y="10"/>
                    </a:lnTo>
                    <a:lnTo>
                      <a:pt x="8" y="10"/>
                    </a:lnTo>
                    <a:lnTo>
                      <a:pt x="12" y="6"/>
                    </a:lnTo>
                    <a:lnTo>
                      <a:pt x="12" y="6"/>
                    </a:lnTo>
                    <a:lnTo>
                      <a:pt x="10" y="2"/>
                    </a:lnTo>
                    <a:lnTo>
                      <a:pt x="6" y="0"/>
                    </a:lnTo>
                    <a:lnTo>
                      <a:pt x="6" y="0"/>
                    </a:lnTo>
                    <a:lnTo>
                      <a:pt x="0" y="10"/>
                    </a:lnTo>
                    <a:lnTo>
                      <a:pt x="0" y="10"/>
                    </a:lnTo>
                    <a:lnTo>
                      <a:pt x="0" y="14"/>
                    </a:lnTo>
                    <a:lnTo>
                      <a:pt x="0" y="16"/>
                    </a:lnTo>
                    <a:lnTo>
                      <a:pt x="0" y="16"/>
                    </a:lnTo>
                    <a:lnTo>
                      <a:pt x="2" y="22"/>
                    </a:lnTo>
                    <a:lnTo>
                      <a:pt x="2"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6" name="Freeform 362"/>
              <p:cNvSpPr/>
              <p:nvPr/>
            </p:nvSpPr>
            <p:spPr bwMode="auto">
              <a:xfrm>
                <a:off x="2511" y="535"/>
                <a:ext cx="12" cy="26"/>
              </a:xfrm>
              <a:custGeom>
                <a:avLst/>
                <a:gdLst/>
                <a:ahLst/>
                <a:cxnLst>
                  <a:cxn ang="0">
                    <a:pos x="8" y="14"/>
                  </a:cxn>
                  <a:cxn ang="0">
                    <a:pos x="8" y="14"/>
                  </a:cxn>
                  <a:cxn ang="0">
                    <a:pos x="12" y="8"/>
                  </a:cxn>
                  <a:cxn ang="0">
                    <a:pos x="12" y="8"/>
                  </a:cxn>
                  <a:cxn ang="0">
                    <a:pos x="12" y="4"/>
                  </a:cxn>
                  <a:cxn ang="0">
                    <a:pos x="10" y="0"/>
                  </a:cxn>
                  <a:cxn ang="0">
                    <a:pos x="10" y="0"/>
                  </a:cxn>
                  <a:cxn ang="0">
                    <a:pos x="0" y="14"/>
                  </a:cxn>
                  <a:cxn ang="0">
                    <a:pos x="0" y="14"/>
                  </a:cxn>
                  <a:cxn ang="0">
                    <a:pos x="0" y="16"/>
                  </a:cxn>
                  <a:cxn ang="0">
                    <a:pos x="0" y="18"/>
                  </a:cxn>
                  <a:cxn ang="0">
                    <a:pos x="0" y="18"/>
                  </a:cxn>
                  <a:cxn ang="0">
                    <a:pos x="2" y="26"/>
                  </a:cxn>
                  <a:cxn ang="0">
                    <a:pos x="2" y="26"/>
                  </a:cxn>
                  <a:cxn ang="0">
                    <a:pos x="8" y="14"/>
                  </a:cxn>
                  <a:cxn ang="0">
                    <a:pos x="8" y="14"/>
                  </a:cxn>
                </a:cxnLst>
                <a:rect l="0" t="0" r="r" b="b"/>
                <a:pathLst>
                  <a:path w="12" h="26">
                    <a:moveTo>
                      <a:pt x="8" y="14"/>
                    </a:moveTo>
                    <a:lnTo>
                      <a:pt x="8" y="14"/>
                    </a:lnTo>
                    <a:lnTo>
                      <a:pt x="12" y="8"/>
                    </a:lnTo>
                    <a:lnTo>
                      <a:pt x="12" y="8"/>
                    </a:lnTo>
                    <a:lnTo>
                      <a:pt x="12" y="4"/>
                    </a:lnTo>
                    <a:lnTo>
                      <a:pt x="10" y="0"/>
                    </a:lnTo>
                    <a:lnTo>
                      <a:pt x="10" y="0"/>
                    </a:lnTo>
                    <a:lnTo>
                      <a:pt x="0" y="14"/>
                    </a:lnTo>
                    <a:lnTo>
                      <a:pt x="0" y="14"/>
                    </a:lnTo>
                    <a:lnTo>
                      <a:pt x="0" y="16"/>
                    </a:lnTo>
                    <a:lnTo>
                      <a:pt x="0" y="18"/>
                    </a:lnTo>
                    <a:lnTo>
                      <a:pt x="0" y="18"/>
                    </a:lnTo>
                    <a:lnTo>
                      <a:pt x="2" y="26"/>
                    </a:lnTo>
                    <a:lnTo>
                      <a:pt x="2" y="26"/>
                    </a:lnTo>
                    <a:lnTo>
                      <a:pt x="8" y="14"/>
                    </a:lnTo>
                    <a:lnTo>
                      <a:pt x="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7" name="Freeform 363"/>
              <p:cNvSpPr/>
              <p:nvPr/>
            </p:nvSpPr>
            <p:spPr bwMode="auto">
              <a:xfrm>
                <a:off x="2513" y="545"/>
                <a:ext cx="14" cy="28"/>
              </a:xfrm>
              <a:custGeom>
                <a:avLst/>
                <a:gdLst/>
                <a:ahLst/>
                <a:cxnLst>
                  <a:cxn ang="0">
                    <a:pos x="12" y="0"/>
                  </a:cxn>
                  <a:cxn ang="0">
                    <a:pos x="12" y="0"/>
                  </a:cxn>
                  <a:cxn ang="0">
                    <a:pos x="4" y="16"/>
                  </a:cxn>
                  <a:cxn ang="0">
                    <a:pos x="4" y="16"/>
                  </a:cxn>
                  <a:cxn ang="0">
                    <a:pos x="0" y="20"/>
                  </a:cxn>
                  <a:cxn ang="0">
                    <a:pos x="0" y="20"/>
                  </a:cxn>
                  <a:cxn ang="0">
                    <a:pos x="2" y="28"/>
                  </a:cxn>
                  <a:cxn ang="0">
                    <a:pos x="2" y="28"/>
                  </a:cxn>
                  <a:cxn ang="0">
                    <a:pos x="8" y="22"/>
                  </a:cxn>
                  <a:cxn ang="0">
                    <a:pos x="12" y="16"/>
                  </a:cxn>
                  <a:cxn ang="0">
                    <a:pos x="14" y="8"/>
                  </a:cxn>
                  <a:cxn ang="0">
                    <a:pos x="12" y="0"/>
                  </a:cxn>
                  <a:cxn ang="0">
                    <a:pos x="12" y="0"/>
                  </a:cxn>
                </a:cxnLst>
                <a:rect l="0" t="0" r="r" b="b"/>
                <a:pathLst>
                  <a:path w="14" h="28">
                    <a:moveTo>
                      <a:pt x="12" y="0"/>
                    </a:moveTo>
                    <a:lnTo>
                      <a:pt x="12" y="0"/>
                    </a:lnTo>
                    <a:lnTo>
                      <a:pt x="4" y="16"/>
                    </a:lnTo>
                    <a:lnTo>
                      <a:pt x="4" y="16"/>
                    </a:lnTo>
                    <a:lnTo>
                      <a:pt x="0" y="20"/>
                    </a:lnTo>
                    <a:lnTo>
                      <a:pt x="0" y="20"/>
                    </a:lnTo>
                    <a:lnTo>
                      <a:pt x="2" y="28"/>
                    </a:lnTo>
                    <a:lnTo>
                      <a:pt x="2" y="28"/>
                    </a:lnTo>
                    <a:lnTo>
                      <a:pt x="8" y="22"/>
                    </a:lnTo>
                    <a:lnTo>
                      <a:pt x="12" y="16"/>
                    </a:lnTo>
                    <a:lnTo>
                      <a:pt x="14" y="8"/>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8" name="Freeform 364"/>
              <p:cNvSpPr/>
              <p:nvPr/>
            </p:nvSpPr>
            <p:spPr bwMode="auto">
              <a:xfrm>
                <a:off x="2635" y="675"/>
                <a:ext cx="18" cy="26"/>
              </a:xfrm>
              <a:custGeom>
                <a:avLst/>
                <a:gdLst/>
                <a:ahLst/>
                <a:cxnLst>
                  <a:cxn ang="0">
                    <a:pos x="18" y="0"/>
                  </a:cxn>
                  <a:cxn ang="0">
                    <a:pos x="18" y="0"/>
                  </a:cxn>
                  <a:cxn ang="0">
                    <a:pos x="12" y="4"/>
                  </a:cxn>
                  <a:cxn ang="0">
                    <a:pos x="6" y="6"/>
                  </a:cxn>
                  <a:cxn ang="0">
                    <a:pos x="6" y="6"/>
                  </a:cxn>
                  <a:cxn ang="0">
                    <a:pos x="0" y="10"/>
                  </a:cxn>
                  <a:cxn ang="0">
                    <a:pos x="0" y="10"/>
                  </a:cxn>
                  <a:cxn ang="0">
                    <a:pos x="0" y="12"/>
                  </a:cxn>
                  <a:cxn ang="0">
                    <a:pos x="0" y="12"/>
                  </a:cxn>
                  <a:cxn ang="0">
                    <a:pos x="6" y="26"/>
                  </a:cxn>
                  <a:cxn ang="0">
                    <a:pos x="6" y="26"/>
                  </a:cxn>
                  <a:cxn ang="0">
                    <a:pos x="18" y="0"/>
                  </a:cxn>
                  <a:cxn ang="0">
                    <a:pos x="18" y="0"/>
                  </a:cxn>
                </a:cxnLst>
                <a:rect l="0" t="0" r="r" b="b"/>
                <a:pathLst>
                  <a:path w="18" h="26">
                    <a:moveTo>
                      <a:pt x="18" y="0"/>
                    </a:moveTo>
                    <a:lnTo>
                      <a:pt x="18" y="0"/>
                    </a:lnTo>
                    <a:lnTo>
                      <a:pt x="12" y="4"/>
                    </a:lnTo>
                    <a:lnTo>
                      <a:pt x="6" y="6"/>
                    </a:lnTo>
                    <a:lnTo>
                      <a:pt x="6" y="6"/>
                    </a:lnTo>
                    <a:lnTo>
                      <a:pt x="0" y="10"/>
                    </a:lnTo>
                    <a:lnTo>
                      <a:pt x="0" y="10"/>
                    </a:lnTo>
                    <a:lnTo>
                      <a:pt x="0" y="12"/>
                    </a:lnTo>
                    <a:lnTo>
                      <a:pt x="0" y="12"/>
                    </a:lnTo>
                    <a:lnTo>
                      <a:pt x="6" y="26"/>
                    </a:lnTo>
                    <a:lnTo>
                      <a:pt x="6" y="26"/>
                    </a:lnTo>
                    <a:lnTo>
                      <a:pt x="18" y="0"/>
                    </a:lnTo>
                    <a:lnTo>
                      <a:pt x="1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9" name="Freeform 365"/>
              <p:cNvSpPr/>
              <p:nvPr/>
            </p:nvSpPr>
            <p:spPr bwMode="auto">
              <a:xfrm>
                <a:off x="2623" y="687"/>
                <a:ext cx="16" cy="34"/>
              </a:xfrm>
              <a:custGeom>
                <a:avLst/>
                <a:gdLst/>
                <a:ahLst/>
                <a:cxnLst>
                  <a:cxn ang="0">
                    <a:pos x="0" y="8"/>
                  </a:cxn>
                  <a:cxn ang="0">
                    <a:pos x="0" y="8"/>
                  </a:cxn>
                  <a:cxn ang="0">
                    <a:pos x="2" y="16"/>
                  </a:cxn>
                  <a:cxn ang="0">
                    <a:pos x="2" y="16"/>
                  </a:cxn>
                  <a:cxn ang="0">
                    <a:pos x="6" y="28"/>
                  </a:cxn>
                  <a:cxn ang="0">
                    <a:pos x="6" y="28"/>
                  </a:cxn>
                  <a:cxn ang="0">
                    <a:pos x="8" y="34"/>
                  </a:cxn>
                  <a:cxn ang="0">
                    <a:pos x="8" y="34"/>
                  </a:cxn>
                  <a:cxn ang="0">
                    <a:pos x="12" y="26"/>
                  </a:cxn>
                  <a:cxn ang="0">
                    <a:pos x="12" y="26"/>
                  </a:cxn>
                  <a:cxn ang="0">
                    <a:pos x="14" y="22"/>
                  </a:cxn>
                  <a:cxn ang="0">
                    <a:pos x="16" y="18"/>
                  </a:cxn>
                  <a:cxn ang="0">
                    <a:pos x="16" y="18"/>
                  </a:cxn>
                  <a:cxn ang="0">
                    <a:pos x="10" y="0"/>
                  </a:cxn>
                  <a:cxn ang="0">
                    <a:pos x="10" y="0"/>
                  </a:cxn>
                  <a:cxn ang="0">
                    <a:pos x="4" y="4"/>
                  </a:cxn>
                  <a:cxn ang="0">
                    <a:pos x="2" y="6"/>
                  </a:cxn>
                  <a:cxn ang="0">
                    <a:pos x="0" y="8"/>
                  </a:cxn>
                  <a:cxn ang="0">
                    <a:pos x="0" y="8"/>
                  </a:cxn>
                </a:cxnLst>
                <a:rect l="0" t="0" r="r" b="b"/>
                <a:pathLst>
                  <a:path w="16" h="34">
                    <a:moveTo>
                      <a:pt x="0" y="8"/>
                    </a:moveTo>
                    <a:lnTo>
                      <a:pt x="0" y="8"/>
                    </a:lnTo>
                    <a:lnTo>
                      <a:pt x="2" y="16"/>
                    </a:lnTo>
                    <a:lnTo>
                      <a:pt x="2" y="16"/>
                    </a:lnTo>
                    <a:lnTo>
                      <a:pt x="6" y="28"/>
                    </a:lnTo>
                    <a:lnTo>
                      <a:pt x="6" y="28"/>
                    </a:lnTo>
                    <a:lnTo>
                      <a:pt x="8" y="34"/>
                    </a:lnTo>
                    <a:lnTo>
                      <a:pt x="8" y="34"/>
                    </a:lnTo>
                    <a:lnTo>
                      <a:pt x="12" y="26"/>
                    </a:lnTo>
                    <a:lnTo>
                      <a:pt x="12" y="26"/>
                    </a:lnTo>
                    <a:lnTo>
                      <a:pt x="14" y="22"/>
                    </a:lnTo>
                    <a:lnTo>
                      <a:pt x="16" y="18"/>
                    </a:lnTo>
                    <a:lnTo>
                      <a:pt x="16" y="18"/>
                    </a:lnTo>
                    <a:lnTo>
                      <a:pt x="10" y="0"/>
                    </a:lnTo>
                    <a:lnTo>
                      <a:pt x="10" y="0"/>
                    </a:lnTo>
                    <a:lnTo>
                      <a:pt x="4" y="4"/>
                    </a:lnTo>
                    <a:lnTo>
                      <a:pt x="2" y="6"/>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0" name="Freeform 366"/>
              <p:cNvSpPr/>
              <p:nvPr/>
            </p:nvSpPr>
            <p:spPr bwMode="auto">
              <a:xfrm>
                <a:off x="2613" y="697"/>
                <a:ext cx="16" cy="40"/>
              </a:xfrm>
              <a:custGeom>
                <a:avLst/>
                <a:gdLst/>
                <a:ahLst/>
                <a:cxnLst>
                  <a:cxn ang="0">
                    <a:pos x="16" y="30"/>
                  </a:cxn>
                  <a:cxn ang="0">
                    <a:pos x="16" y="30"/>
                  </a:cxn>
                  <a:cxn ang="0">
                    <a:pos x="16" y="26"/>
                  </a:cxn>
                  <a:cxn ang="0">
                    <a:pos x="14" y="24"/>
                  </a:cxn>
                  <a:cxn ang="0">
                    <a:pos x="14" y="24"/>
                  </a:cxn>
                  <a:cxn ang="0">
                    <a:pos x="6" y="0"/>
                  </a:cxn>
                  <a:cxn ang="0">
                    <a:pos x="6" y="0"/>
                  </a:cxn>
                  <a:cxn ang="0">
                    <a:pos x="2" y="6"/>
                  </a:cxn>
                  <a:cxn ang="0">
                    <a:pos x="0" y="8"/>
                  </a:cxn>
                  <a:cxn ang="0">
                    <a:pos x="0" y="12"/>
                  </a:cxn>
                  <a:cxn ang="0">
                    <a:pos x="0" y="12"/>
                  </a:cxn>
                  <a:cxn ang="0">
                    <a:pos x="4" y="22"/>
                  </a:cxn>
                  <a:cxn ang="0">
                    <a:pos x="4" y="22"/>
                  </a:cxn>
                  <a:cxn ang="0">
                    <a:pos x="10" y="40"/>
                  </a:cxn>
                  <a:cxn ang="0">
                    <a:pos x="10" y="40"/>
                  </a:cxn>
                  <a:cxn ang="0">
                    <a:pos x="16" y="30"/>
                  </a:cxn>
                  <a:cxn ang="0">
                    <a:pos x="16" y="30"/>
                  </a:cxn>
                </a:cxnLst>
                <a:rect l="0" t="0" r="r" b="b"/>
                <a:pathLst>
                  <a:path w="16" h="40">
                    <a:moveTo>
                      <a:pt x="16" y="30"/>
                    </a:moveTo>
                    <a:lnTo>
                      <a:pt x="16" y="30"/>
                    </a:lnTo>
                    <a:lnTo>
                      <a:pt x="16" y="26"/>
                    </a:lnTo>
                    <a:lnTo>
                      <a:pt x="14" y="24"/>
                    </a:lnTo>
                    <a:lnTo>
                      <a:pt x="14" y="24"/>
                    </a:lnTo>
                    <a:lnTo>
                      <a:pt x="6" y="0"/>
                    </a:lnTo>
                    <a:lnTo>
                      <a:pt x="6" y="0"/>
                    </a:lnTo>
                    <a:lnTo>
                      <a:pt x="2" y="6"/>
                    </a:lnTo>
                    <a:lnTo>
                      <a:pt x="0" y="8"/>
                    </a:lnTo>
                    <a:lnTo>
                      <a:pt x="0" y="12"/>
                    </a:lnTo>
                    <a:lnTo>
                      <a:pt x="0" y="12"/>
                    </a:lnTo>
                    <a:lnTo>
                      <a:pt x="4" y="22"/>
                    </a:lnTo>
                    <a:lnTo>
                      <a:pt x="4" y="22"/>
                    </a:lnTo>
                    <a:lnTo>
                      <a:pt x="10" y="40"/>
                    </a:lnTo>
                    <a:lnTo>
                      <a:pt x="10" y="40"/>
                    </a:lnTo>
                    <a:lnTo>
                      <a:pt x="16" y="30"/>
                    </a:lnTo>
                    <a:lnTo>
                      <a:pt x="1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1" name="Freeform 367"/>
              <p:cNvSpPr/>
              <p:nvPr/>
            </p:nvSpPr>
            <p:spPr bwMode="auto">
              <a:xfrm>
                <a:off x="2607" y="711"/>
                <a:ext cx="14" cy="42"/>
              </a:xfrm>
              <a:custGeom>
                <a:avLst/>
                <a:gdLst/>
                <a:ahLst/>
                <a:cxnLst>
                  <a:cxn ang="0">
                    <a:pos x="14" y="32"/>
                  </a:cxn>
                  <a:cxn ang="0">
                    <a:pos x="14" y="32"/>
                  </a:cxn>
                  <a:cxn ang="0">
                    <a:pos x="14" y="28"/>
                  </a:cxn>
                  <a:cxn ang="0">
                    <a:pos x="12" y="24"/>
                  </a:cxn>
                  <a:cxn ang="0">
                    <a:pos x="12" y="24"/>
                  </a:cxn>
                  <a:cxn ang="0">
                    <a:pos x="4" y="0"/>
                  </a:cxn>
                  <a:cxn ang="0">
                    <a:pos x="4" y="0"/>
                  </a:cxn>
                  <a:cxn ang="0">
                    <a:pos x="0" y="10"/>
                  </a:cxn>
                  <a:cxn ang="0">
                    <a:pos x="0" y="22"/>
                  </a:cxn>
                  <a:cxn ang="0">
                    <a:pos x="4" y="32"/>
                  </a:cxn>
                  <a:cxn ang="0">
                    <a:pos x="10" y="42"/>
                  </a:cxn>
                  <a:cxn ang="0">
                    <a:pos x="10" y="42"/>
                  </a:cxn>
                  <a:cxn ang="0">
                    <a:pos x="14" y="32"/>
                  </a:cxn>
                  <a:cxn ang="0">
                    <a:pos x="14" y="32"/>
                  </a:cxn>
                </a:cxnLst>
                <a:rect l="0" t="0" r="r" b="b"/>
                <a:pathLst>
                  <a:path w="14" h="42">
                    <a:moveTo>
                      <a:pt x="14" y="32"/>
                    </a:moveTo>
                    <a:lnTo>
                      <a:pt x="14" y="32"/>
                    </a:lnTo>
                    <a:lnTo>
                      <a:pt x="14" y="28"/>
                    </a:lnTo>
                    <a:lnTo>
                      <a:pt x="12" y="24"/>
                    </a:lnTo>
                    <a:lnTo>
                      <a:pt x="12" y="24"/>
                    </a:lnTo>
                    <a:lnTo>
                      <a:pt x="4" y="0"/>
                    </a:lnTo>
                    <a:lnTo>
                      <a:pt x="4" y="0"/>
                    </a:lnTo>
                    <a:lnTo>
                      <a:pt x="0" y="10"/>
                    </a:lnTo>
                    <a:lnTo>
                      <a:pt x="0" y="22"/>
                    </a:lnTo>
                    <a:lnTo>
                      <a:pt x="4" y="32"/>
                    </a:lnTo>
                    <a:lnTo>
                      <a:pt x="10" y="42"/>
                    </a:lnTo>
                    <a:lnTo>
                      <a:pt x="10" y="42"/>
                    </a:lnTo>
                    <a:lnTo>
                      <a:pt x="14" y="32"/>
                    </a:lnTo>
                    <a:lnTo>
                      <a:pt x="14"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2" name="Freeform 368"/>
              <p:cNvSpPr/>
              <p:nvPr/>
            </p:nvSpPr>
            <p:spPr bwMode="auto">
              <a:xfrm>
                <a:off x="2645" y="677"/>
                <a:ext cx="16" cy="26"/>
              </a:xfrm>
              <a:custGeom>
                <a:avLst/>
                <a:gdLst/>
                <a:ahLst/>
                <a:cxnLst>
                  <a:cxn ang="0">
                    <a:pos x="16" y="20"/>
                  </a:cxn>
                  <a:cxn ang="0">
                    <a:pos x="16" y="20"/>
                  </a:cxn>
                  <a:cxn ang="0">
                    <a:pos x="14" y="12"/>
                  </a:cxn>
                  <a:cxn ang="0">
                    <a:pos x="14" y="12"/>
                  </a:cxn>
                  <a:cxn ang="0">
                    <a:pos x="12" y="6"/>
                  </a:cxn>
                  <a:cxn ang="0">
                    <a:pos x="12" y="0"/>
                  </a:cxn>
                  <a:cxn ang="0">
                    <a:pos x="12" y="0"/>
                  </a:cxn>
                  <a:cxn ang="0">
                    <a:pos x="0" y="26"/>
                  </a:cxn>
                  <a:cxn ang="0">
                    <a:pos x="0" y="26"/>
                  </a:cxn>
                  <a:cxn ang="0">
                    <a:pos x="14" y="20"/>
                  </a:cxn>
                  <a:cxn ang="0">
                    <a:pos x="14" y="20"/>
                  </a:cxn>
                  <a:cxn ang="0">
                    <a:pos x="16" y="20"/>
                  </a:cxn>
                  <a:cxn ang="0">
                    <a:pos x="16" y="20"/>
                  </a:cxn>
                </a:cxnLst>
                <a:rect l="0" t="0" r="r" b="b"/>
                <a:pathLst>
                  <a:path w="16" h="26">
                    <a:moveTo>
                      <a:pt x="16" y="20"/>
                    </a:moveTo>
                    <a:lnTo>
                      <a:pt x="16" y="20"/>
                    </a:lnTo>
                    <a:lnTo>
                      <a:pt x="14" y="12"/>
                    </a:lnTo>
                    <a:lnTo>
                      <a:pt x="14" y="12"/>
                    </a:lnTo>
                    <a:lnTo>
                      <a:pt x="12" y="6"/>
                    </a:lnTo>
                    <a:lnTo>
                      <a:pt x="12" y="0"/>
                    </a:lnTo>
                    <a:lnTo>
                      <a:pt x="12" y="0"/>
                    </a:lnTo>
                    <a:lnTo>
                      <a:pt x="0" y="26"/>
                    </a:lnTo>
                    <a:lnTo>
                      <a:pt x="0" y="26"/>
                    </a:lnTo>
                    <a:lnTo>
                      <a:pt x="14" y="20"/>
                    </a:lnTo>
                    <a:lnTo>
                      <a:pt x="14" y="20"/>
                    </a:lnTo>
                    <a:lnTo>
                      <a:pt x="16" y="20"/>
                    </a:lnTo>
                    <a:lnTo>
                      <a:pt x="1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3" name="Freeform 369"/>
              <p:cNvSpPr/>
              <p:nvPr/>
            </p:nvSpPr>
            <p:spPr bwMode="auto">
              <a:xfrm>
                <a:off x="2637" y="701"/>
                <a:ext cx="26" cy="22"/>
              </a:xfrm>
              <a:custGeom>
                <a:avLst/>
                <a:gdLst/>
                <a:ahLst/>
                <a:cxnLst>
                  <a:cxn ang="0">
                    <a:pos x="24" y="0"/>
                  </a:cxn>
                  <a:cxn ang="0">
                    <a:pos x="24" y="0"/>
                  </a:cxn>
                  <a:cxn ang="0">
                    <a:pos x="6" y="6"/>
                  </a:cxn>
                  <a:cxn ang="0">
                    <a:pos x="6" y="6"/>
                  </a:cxn>
                  <a:cxn ang="0">
                    <a:pos x="4" y="10"/>
                  </a:cxn>
                  <a:cxn ang="0">
                    <a:pos x="4" y="14"/>
                  </a:cxn>
                  <a:cxn ang="0">
                    <a:pos x="4" y="14"/>
                  </a:cxn>
                  <a:cxn ang="0">
                    <a:pos x="0" y="22"/>
                  </a:cxn>
                  <a:cxn ang="0">
                    <a:pos x="0" y="22"/>
                  </a:cxn>
                  <a:cxn ang="0">
                    <a:pos x="6" y="18"/>
                  </a:cxn>
                  <a:cxn ang="0">
                    <a:pos x="6" y="18"/>
                  </a:cxn>
                  <a:cxn ang="0">
                    <a:pos x="16" y="14"/>
                  </a:cxn>
                  <a:cxn ang="0">
                    <a:pos x="16" y="14"/>
                  </a:cxn>
                  <a:cxn ang="0">
                    <a:pos x="24" y="10"/>
                  </a:cxn>
                  <a:cxn ang="0">
                    <a:pos x="24" y="10"/>
                  </a:cxn>
                  <a:cxn ang="0">
                    <a:pos x="26" y="10"/>
                  </a:cxn>
                  <a:cxn ang="0">
                    <a:pos x="24" y="6"/>
                  </a:cxn>
                  <a:cxn ang="0">
                    <a:pos x="24" y="0"/>
                  </a:cxn>
                  <a:cxn ang="0">
                    <a:pos x="24" y="0"/>
                  </a:cxn>
                </a:cxnLst>
                <a:rect l="0" t="0" r="r" b="b"/>
                <a:pathLst>
                  <a:path w="26" h="22">
                    <a:moveTo>
                      <a:pt x="24" y="0"/>
                    </a:moveTo>
                    <a:lnTo>
                      <a:pt x="24" y="0"/>
                    </a:lnTo>
                    <a:lnTo>
                      <a:pt x="6" y="6"/>
                    </a:lnTo>
                    <a:lnTo>
                      <a:pt x="6" y="6"/>
                    </a:lnTo>
                    <a:lnTo>
                      <a:pt x="4" y="10"/>
                    </a:lnTo>
                    <a:lnTo>
                      <a:pt x="4" y="14"/>
                    </a:lnTo>
                    <a:lnTo>
                      <a:pt x="4" y="14"/>
                    </a:lnTo>
                    <a:lnTo>
                      <a:pt x="0" y="22"/>
                    </a:lnTo>
                    <a:lnTo>
                      <a:pt x="0" y="22"/>
                    </a:lnTo>
                    <a:lnTo>
                      <a:pt x="6" y="18"/>
                    </a:lnTo>
                    <a:lnTo>
                      <a:pt x="6" y="18"/>
                    </a:lnTo>
                    <a:lnTo>
                      <a:pt x="16" y="14"/>
                    </a:lnTo>
                    <a:lnTo>
                      <a:pt x="16" y="14"/>
                    </a:lnTo>
                    <a:lnTo>
                      <a:pt x="24" y="10"/>
                    </a:lnTo>
                    <a:lnTo>
                      <a:pt x="24" y="10"/>
                    </a:lnTo>
                    <a:lnTo>
                      <a:pt x="26" y="10"/>
                    </a:lnTo>
                    <a:lnTo>
                      <a:pt x="24" y="6"/>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4" name="Freeform 370"/>
              <p:cNvSpPr/>
              <p:nvPr/>
            </p:nvSpPr>
            <p:spPr bwMode="auto">
              <a:xfrm>
                <a:off x="2629" y="717"/>
                <a:ext cx="32" cy="24"/>
              </a:xfrm>
              <a:custGeom>
                <a:avLst/>
                <a:gdLst/>
                <a:ahLst/>
                <a:cxnLst>
                  <a:cxn ang="0">
                    <a:pos x="32" y="0"/>
                  </a:cxn>
                  <a:cxn ang="0">
                    <a:pos x="32" y="0"/>
                  </a:cxn>
                  <a:cxn ang="0">
                    <a:pos x="10" y="8"/>
                  </a:cxn>
                  <a:cxn ang="0">
                    <a:pos x="10" y="8"/>
                  </a:cxn>
                  <a:cxn ang="0">
                    <a:pos x="8" y="10"/>
                  </a:cxn>
                  <a:cxn ang="0">
                    <a:pos x="4" y="12"/>
                  </a:cxn>
                  <a:cxn ang="0">
                    <a:pos x="4" y="12"/>
                  </a:cxn>
                  <a:cxn ang="0">
                    <a:pos x="0" y="24"/>
                  </a:cxn>
                  <a:cxn ang="0">
                    <a:pos x="0" y="24"/>
                  </a:cxn>
                  <a:cxn ang="0">
                    <a:pos x="20" y="16"/>
                  </a:cxn>
                  <a:cxn ang="0">
                    <a:pos x="20" y="16"/>
                  </a:cxn>
                  <a:cxn ang="0">
                    <a:pos x="30" y="12"/>
                  </a:cxn>
                  <a:cxn ang="0">
                    <a:pos x="30" y="12"/>
                  </a:cxn>
                  <a:cxn ang="0">
                    <a:pos x="32" y="10"/>
                  </a:cxn>
                  <a:cxn ang="0">
                    <a:pos x="32" y="6"/>
                  </a:cxn>
                  <a:cxn ang="0">
                    <a:pos x="32" y="0"/>
                  </a:cxn>
                  <a:cxn ang="0">
                    <a:pos x="32" y="0"/>
                  </a:cxn>
                </a:cxnLst>
                <a:rect l="0" t="0" r="r" b="b"/>
                <a:pathLst>
                  <a:path w="32" h="24">
                    <a:moveTo>
                      <a:pt x="32" y="0"/>
                    </a:moveTo>
                    <a:lnTo>
                      <a:pt x="32" y="0"/>
                    </a:lnTo>
                    <a:lnTo>
                      <a:pt x="10" y="8"/>
                    </a:lnTo>
                    <a:lnTo>
                      <a:pt x="10" y="8"/>
                    </a:lnTo>
                    <a:lnTo>
                      <a:pt x="8" y="10"/>
                    </a:lnTo>
                    <a:lnTo>
                      <a:pt x="4" y="12"/>
                    </a:lnTo>
                    <a:lnTo>
                      <a:pt x="4" y="12"/>
                    </a:lnTo>
                    <a:lnTo>
                      <a:pt x="0" y="24"/>
                    </a:lnTo>
                    <a:lnTo>
                      <a:pt x="0" y="24"/>
                    </a:lnTo>
                    <a:lnTo>
                      <a:pt x="20" y="16"/>
                    </a:lnTo>
                    <a:lnTo>
                      <a:pt x="20" y="16"/>
                    </a:lnTo>
                    <a:lnTo>
                      <a:pt x="30" y="12"/>
                    </a:lnTo>
                    <a:lnTo>
                      <a:pt x="30" y="12"/>
                    </a:lnTo>
                    <a:lnTo>
                      <a:pt x="32" y="10"/>
                    </a:lnTo>
                    <a:lnTo>
                      <a:pt x="32" y="6"/>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5" name="Freeform 371"/>
              <p:cNvSpPr/>
              <p:nvPr/>
            </p:nvSpPr>
            <p:spPr bwMode="auto">
              <a:xfrm>
                <a:off x="2623" y="733"/>
                <a:ext cx="34" cy="22"/>
              </a:xfrm>
              <a:custGeom>
                <a:avLst/>
                <a:gdLst/>
                <a:ahLst/>
                <a:cxnLst>
                  <a:cxn ang="0">
                    <a:pos x="34" y="0"/>
                  </a:cxn>
                  <a:cxn ang="0">
                    <a:pos x="34" y="0"/>
                  </a:cxn>
                  <a:cxn ang="0">
                    <a:pos x="12" y="8"/>
                  </a:cxn>
                  <a:cxn ang="0">
                    <a:pos x="12" y="8"/>
                  </a:cxn>
                  <a:cxn ang="0">
                    <a:pos x="8" y="10"/>
                  </a:cxn>
                  <a:cxn ang="0">
                    <a:pos x="4" y="12"/>
                  </a:cxn>
                  <a:cxn ang="0">
                    <a:pos x="4" y="12"/>
                  </a:cxn>
                  <a:cxn ang="0">
                    <a:pos x="0" y="22"/>
                  </a:cxn>
                  <a:cxn ang="0">
                    <a:pos x="0" y="22"/>
                  </a:cxn>
                  <a:cxn ang="0">
                    <a:pos x="12" y="22"/>
                  </a:cxn>
                  <a:cxn ang="0">
                    <a:pos x="22" y="16"/>
                  </a:cxn>
                  <a:cxn ang="0">
                    <a:pos x="30" y="8"/>
                  </a:cxn>
                  <a:cxn ang="0">
                    <a:pos x="34" y="0"/>
                  </a:cxn>
                  <a:cxn ang="0">
                    <a:pos x="34" y="0"/>
                  </a:cxn>
                </a:cxnLst>
                <a:rect l="0" t="0" r="r" b="b"/>
                <a:pathLst>
                  <a:path w="34" h="22">
                    <a:moveTo>
                      <a:pt x="34" y="0"/>
                    </a:moveTo>
                    <a:lnTo>
                      <a:pt x="34" y="0"/>
                    </a:lnTo>
                    <a:lnTo>
                      <a:pt x="12" y="8"/>
                    </a:lnTo>
                    <a:lnTo>
                      <a:pt x="12" y="8"/>
                    </a:lnTo>
                    <a:lnTo>
                      <a:pt x="8" y="10"/>
                    </a:lnTo>
                    <a:lnTo>
                      <a:pt x="4" y="12"/>
                    </a:lnTo>
                    <a:lnTo>
                      <a:pt x="4" y="12"/>
                    </a:lnTo>
                    <a:lnTo>
                      <a:pt x="0" y="22"/>
                    </a:lnTo>
                    <a:lnTo>
                      <a:pt x="0" y="22"/>
                    </a:lnTo>
                    <a:lnTo>
                      <a:pt x="12" y="22"/>
                    </a:lnTo>
                    <a:lnTo>
                      <a:pt x="22" y="16"/>
                    </a:lnTo>
                    <a:lnTo>
                      <a:pt x="30" y="8"/>
                    </a:lnTo>
                    <a:lnTo>
                      <a:pt x="34" y="0"/>
                    </a:lnTo>
                    <a:lnTo>
                      <a:pt x="3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6" name="Freeform 372"/>
              <p:cNvSpPr/>
              <p:nvPr/>
            </p:nvSpPr>
            <p:spPr bwMode="auto">
              <a:xfrm>
                <a:off x="2729" y="737"/>
                <a:ext cx="26" cy="12"/>
              </a:xfrm>
              <a:custGeom>
                <a:avLst/>
                <a:gdLst/>
                <a:ahLst/>
                <a:cxnLst>
                  <a:cxn ang="0">
                    <a:pos x="26" y="12"/>
                  </a:cxn>
                  <a:cxn ang="0">
                    <a:pos x="26" y="12"/>
                  </a:cxn>
                  <a:cxn ang="0">
                    <a:pos x="22" y="8"/>
                  </a:cxn>
                  <a:cxn ang="0">
                    <a:pos x="16" y="4"/>
                  </a:cxn>
                  <a:cxn ang="0">
                    <a:pos x="16" y="4"/>
                  </a:cxn>
                  <a:cxn ang="0">
                    <a:pos x="10" y="0"/>
                  </a:cxn>
                  <a:cxn ang="0">
                    <a:pos x="10" y="0"/>
                  </a:cxn>
                  <a:cxn ang="0">
                    <a:pos x="10" y="0"/>
                  </a:cxn>
                  <a:cxn ang="0">
                    <a:pos x="10" y="0"/>
                  </a:cxn>
                  <a:cxn ang="0">
                    <a:pos x="0" y="12"/>
                  </a:cxn>
                  <a:cxn ang="0">
                    <a:pos x="0" y="12"/>
                  </a:cxn>
                  <a:cxn ang="0">
                    <a:pos x="26" y="12"/>
                  </a:cxn>
                  <a:cxn ang="0">
                    <a:pos x="26" y="12"/>
                  </a:cxn>
                </a:cxnLst>
                <a:rect l="0" t="0" r="r" b="b"/>
                <a:pathLst>
                  <a:path w="26" h="12">
                    <a:moveTo>
                      <a:pt x="26" y="12"/>
                    </a:moveTo>
                    <a:lnTo>
                      <a:pt x="26" y="12"/>
                    </a:lnTo>
                    <a:lnTo>
                      <a:pt x="22" y="8"/>
                    </a:lnTo>
                    <a:lnTo>
                      <a:pt x="16" y="4"/>
                    </a:lnTo>
                    <a:lnTo>
                      <a:pt x="16" y="4"/>
                    </a:lnTo>
                    <a:lnTo>
                      <a:pt x="10" y="0"/>
                    </a:lnTo>
                    <a:lnTo>
                      <a:pt x="10" y="0"/>
                    </a:lnTo>
                    <a:lnTo>
                      <a:pt x="10" y="0"/>
                    </a:lnTo>
                    <a:lnTo>
                      <a:pt x="10" y="0"/>
                    </a:lnTo>
                    <a:lnTo>
                      <a:pt x="0" y="12"/>
                    </a:lnTo>
                    <a:lnTo>
                      <a:pt x="0" y="12"/>
                    </a:lnTo>
                    <a:lnTo>
                      <a:pt x="26" y="12"/>
                    </a:lnTo>
                    <a:lnTo>
                      <a:pt x="2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7" name="Freeform 373"/>
              <p:cNvSpPr/>
              <p:nvPr/>
            </p:nvSpPr>
            <p:spPr bwMode="auto">
              <a:xfrm>
                <a:off x="2711" y="729"/>
                <a:ext cx="26" cy="20"/>
              </a:xfrm>
              <a:custGeom>
                <a:avLst/>
                <a:gdLst/>
                <a:ahLst/>
                <a:cxnLst>
                  <a:cxn ang="0">
                    <a:pos x="4" y="16"/>
                  </a:cxn>
                  <a:cxn ang="0">
                    <a:pos x="4" y="16"/>
                  </a:cxn>
                  <a:cxn ang="0">
                    <a:pos x="0" y="20"/>
                  </a:cxn>
                  <a:cxn ang="0">
                    <a:pos x="0" y="20"/>
                  </a:cxn>
                  <a:cxn ang="0">
                    <a:pos x="8" y="20"/>
                  </a:cxn>
                  <a:cxn ang="0">
                    <a:pos x="8" y="20"/>
                  </a:cxn>
                  <a:cxn ang="0">
                    <a:pos x="10" y="20"/>
                  </a:cxn>
                  <a:cxn ang="0">
                    <a:pos x="14" y="20"/>
                  </a:cxn>
                  <a:cxn ang="0">
                    <a:pos x="14" y="20"/>
                  </a:cxn>
                  <a:cxn ang="0">
                    <a:pos x="26" y="6"/>
                  </a:cxn>
                  <a:cxn ang="0">
                    <a:pos x="26" y="6"/>
                  </a:cxn>
                  <a:cxn ang="0">
                    <a:pos x="20" y="2"/>
                  </a:cxn>
                  <a:cxn ang="0">
                    <a:pos x="16" y="0"/>
                  </a:cxn>
                  <a:cxn ang="0">
                    <a:pos x="16" y="0"/>
                  </a:cxn>
                  <a:cxn ang="0">
                    <a:pos x="10" y="6"/>
                  </a:cxn>
                  <a:cxn ang="0">
                    <a:pos x="10" y="6"/>
                  </a:cxn>
                  <a:cxn ang="0">
                    <a:pos x="4" y="16"/>
                  </a:cxn>
                  <a:cxn ang="0">
                    <a:pos x="4" y="16"/>
                  </a:cxn>
                </a:cxnLst>
                <a:rect l="0" t="0" r="r" b="b"/>
                <a:pathLst>
                  <a:path w="26" h="20">
                    <a:moveTo>
                      <a:pt x="4" y="16"/>
                    </a:moveTo>
                    <a:lnTo>
                      <a:pt x="4" y="16"/>
                    </a:lnTo>
                    <a:lnTo>
                      <a:pt x="0" y="20"/>
                    </a:lnTo>
                    <a:lnTo>
                      <a:pt x="0" y="20"/>
                    </a:lnTo>
                    <a:lnTo>
                      <a:pt x="8" y="20"/>
                    </a:lnTo>
                    <a:lnTo>
                      <a:pt x="8" y="20"/>
                    </a:lnTo>
                    <a:lnTo>
                      <a:pt x="10" y="20"/>
                    </a:lnTo>
                    <a:lnTo>
                      <a:pt x="14" y="20"/>
                    </a:lnTo>
                    <a:lnTo>
                      <a:pt x="14" y="20"/>
                    </a:lnTo>
                    <a:lnTo>
                      <a:pt x="26" y="6"/>
                    </a:lnTo>
                    <a:lnTo>
                      <a:pt x="26" y="6"/>
                    </a:lnTo>
                    <a:lnTo>
                      <a:pt x="20" y="2"/>
                    </a:lnTo>
                    <a:lnTo>
                      <a:pt x="16" y="0"/>
                    </a:lnTo>
                    <a:lnTo>
                      <a:pt x="16" y="0"/>
                    </a:lnTo>
                    <a:lnTo>
                      <a:pt x="10" y="6"/>
                    </a:lnTo>
                    <a:lnTo>
                      <a:pt x="10" y="6"/>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8" name="Freeform 374"/>
              <p:cNvSpPr/>
              <p:nvPr/>
            </p:nvSpPr>
            <p:spPr bwMode="auto">
              <a:xfrm>
                <a:off x="2693" y="725"/>
                <a:ext cx="30" cy="24"/>
              </a:xfrm>
              <a:custGeom>
                <a:avLst/>
                <a:gdLst/>
                <a:ahLst/>
                <a:cxnLst>
                  <a:cxn ang="0">
                    <a:pos x="12" y="10"/>
                  </a:cxn>
                  <a:cxn ang="0">
                    <a:pos x="12" y="10"/>
                  </a:cxn>
                  <a:cxn ang="0">
                    <a:pos x="0" y="24"/>
                  </a:cxn>
                  <a:cxn ang="0">
                    <a:pos x="0" y="24"/>
                  </a:cxn>
                  <a:cxn ang="0">
                    <a:pos x="10" y="24"/>
                  </a:cxn>
                  <a:cxn ang="0">
                    <a:pos x="10" y="24"/>
                  </a:cxn>
                  <a:cxn ang="0">
                    <a:pos x="14" y="22"/>
                  </a:cxn>
                  <a:cxn ang="0">
                    <a:pos x="16" y="20"/>
                  </a:cxn>
                  <a:cxn ang="0">
                    <a:pos x="16" y="20"/>
                  </a:cxn>
                  <a:cxn ang="0">
                    <a:pos x="30" y="4"/>
                  </a:cxn>
                  <a:cxn ang="0">
                    <a:pos x="30" y="4"/>
                  </a:cxn>
                  <a:cxn ang="0">
                    <a:pos x="24" y="2"/>
                  </a:cxn>
                  <a:cxn ang="0">
                    <a:pos x="20" y="0"/>
                  </a:cxn>
                  <a:cxn ang="0">
                    <a:pos x="18" y="2"/>
                  </a:cxn>
                  <a:cxn ang="0">
                    <a:pos x="18" y="2"/>
                  </a:cxn>
                  <a:cxn ang="0">
                    <a:pos x="12" y="10"/>
                  </a:cxn>
                  <a:cxn ang="0">
                    <a:pos x="12" y="10"/>
                  </a:cxn>
                </a:cxnLst>
                <a:rect l="0" t="0" r="r" b="b"/>
                <a:pathLst>
                  <a:path w="30" h="24">
                    <a:moveTo>
                      <a:pt x="12" y="10"/>
                    </a:moveTo>
                    <a:lnTo>
                      <a:pt x="12" y="10"/>
                    </a:lnTo>
                    <a:lnTo>
                      <a:pt x="0" y="24"/>
                    </a:lnTo>
                    <a:lnTo>
                      <a:pt x="0" y="24"/>
                    </a:lnTo>
                    <a:lnTo>
                      <a:pt x="10" y="24"/>
                    </a:lnTo>
                    <a:lnTo>
                      <a:pt x="10" y="24"/>
                    </a:lnTo>
                    <a:lnTo>
                      <a:pt x="14" y="22"/>
                    </a:lnTo>
                    <a:lnTo>
                      <a:pt x="16" y="20"/>
                    </a:lnTo>
                    <a:lnTo>
                      <a:pt x="16" y="20"/>
                    </a:lnTo>
                    <a:lnTo>
                      <a:pt x="30" y="4"/>
                    </a:lnTo>
                    <a:lnTo>
                      <a:pt x="30" y="4"/>
                    </a:lnTo>
                    <a:lnTo>
                      <a:pt x="24" y="2"/>
                    </a:lnTo>
                    <a:lnTo>
                      <a:pt x="20" y="0"/>
                    </a:lnTo>
                    <a:lnTo>
                      <a:pt x="18" y="2"/>
                    </a:lnTo>
                    <a:lnTo>
                      <a:pt x="18" y="2"/>
                    </a:lnTo>
                    <a:lnTo>
                      <a:pt x="12" y="10"/>
                    </a:lnTo>
                    <a:lnTo>
                      <a:pt x="1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9" name="Freeform 375"/>
              <p:cNvSpPr/>
              <p:nvPr/>
            </p:nvSpPr>
            <p:spPr bwMode="auto">
              <a:xfrm>
                <a:off x="2677" y="725"/>
                <a:ext cx="30" cy="24"/>
              </a:xfrm>
              <a:custGeom>
                <a:avLst/>
                <a:gdLst/>
                <a:ahLst/>
                <a:cxnLst>
                  <a:cxn ang="0">
                    <a:pos x="0" y="24"/>
                  </a:cxn>
                  <a:cxn ang="0">
                    <a:pos x="0" y="24"/>
                  </a:cxn>
                  <a:cxn ang="0">
                    <a:pos x="12" y="24"/>
                  </a:cxn>
                  <a:cxn ang="0">
                    <a:pos x="12" y="24"/>
                  </a:cxn>
                  <a:cxn ang="0">
                    <a:pos x="14" y="22"/>
                  </a:cxn>
                  <a:cxn ang="0">
                    <a:pos x="16" y="18"/>
                  </a:cxn>
                  <a:cxn ang="0">
                    <a:pos x="16" y="18"/>
                  </a:cxn>
                  <a:cxn ang="0">
                    <a:pos x="30" y="0"/>
                  </a:cxn>
                  <a:cxn ang="0">
                    <a:pos x="30" y="0"/>
                  </a:cxn>
                  <a:cxn ang="0">
                    <a:pos x="20" y="2"/>
                  </a:cxn>
                  <a:cxn ang="0">
                    <a:pos x="12" y="8"/>
                  </a:cxn>
                  <a:cxn ang="0">
                    <a:pos x="6" y="14"/>
                  </a:cxn>
                  <a:cxn ang="0">
                    <a:pos x="0" y="24"/>
                  </a:cxn>
                  <a:cxn ang="0">
                    <a:pos x="0" y="24"/>
                  </a:cxn>
                </a:cxnLst>
                <a:rect l="0" t="0" r="r" b="b"/>
                <a:pathLst>
                  <a:path w="30" h="24">
                    <a:moveTo>
                      <a:pt x="0" y="24"/>
                    </a:moveTo>
                    <a:lnTo>
                      <a:pt x="0" y="24"/>
                    </a:lnTo>
                    <a:lnTo>
                      <a:pt x="12" y="24"/>
                    </a:lnTo>
                    <a:lnTo>
                      <a:pt x="12" y="24"/>
                    </a:lnTo>
                    <a:lnTo>
                      <a:pt x="14" y="22"/>
                    </a:lnTo>
                    <a:lnTo>
                      <a:pt x="16" y="18"/>
                    </a:lnTo>
                    <a:lnTo>
                      <a:pt x="16" y="18"/>
                    </a:lnTo>
                    <a:lnTo>
                      <a:pt x="30" y="0"/>
                    </a:lnTo>
                    <a:lnTo>
                      <a:pt x="30" y="0"/>
                    </a:lnTo>
                    <a:lnTo>
                      <a:pt x="20" y="2"/>
                    </a:lnTo>
                    <a:lnTo>
                      <a:pt x="12" y="8"/>
                    </a:lnTo>
                    <a:lnTo>
                      <a:pt x="6" y="14"/>
                    </a:lnTo>
                    <a:lnTo>
                      <a:pt x="0" y="24"/>
                    </a:lnTo>
                    <a:lnTo>
                      <a:pt x="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0" name="Freeform 376"/>
              <p:cNvSpPr/>
              <p:nvPr/>
            </p:nvSpPr>
            <p:spPr bwMode="auto">
              <a:xfrm>
                <a:off x="2729" y="751"/>
                <a:ext cx="26" cy="12"/>
              </a:xfrm>
              <a:custGeom>
                <a:avLst/>
                <a:gdLst/>
                <a:ahLst/>
                <a:cxnLst>
                  <a:cxn ang="0">
                    <a:pos x="12" y="12"/>
                  </a:cxn>
                  <a:cxn ang="0">
                    <a:pos x="12" y="12"/>
                  </a:cxn>
                  <a:cxn ang="0">
                    <a:pos x="12" y="12"/>
                  </a:cxn>
                  <a:cxn ang="0">
                    <a:pos x="12" y="12"/>
                  </a:cxn>
                  <a:cxn ang="0">
                    <a:pos x="18" y="8"/>
                  </a:cxn>
                  <a:cxn ang="0">
                    <a:pos x="18" y="8"/>
                  </a:cxn>
                  <a:cxn ang="0">
                    <a:pos x="22" y="4"/>
                  </a:cxn>
                  <a:cxn ang="0">
                    <a:pos x="26" y="0"/>
                  </a:cxn>
                  <a:cxn ang="0">
                    <a:pos x="26" y="0"/>
                  </a:cxn>
                  <a:cxn ang="0">
                    <a:pos x="0" y="2"/>
                  </a:cxn>
                  <a:cxn ang="0">
                    <a:pos x="0" y="2"/>
                  </a:cxn>
                  <a:cxn ang="0">
                    <a:pos x="12" y="12"/>
                  </a:cxn>
                  <a:cxn ang="0">
                    <a:pos x="12" y="12"/>
                  </a:cxn>
                </a:cxnLst>
                <a:rect l="0" t="0" r="r" b="b"/>
                <a:pathLst>
                  <a:path w="26" h="12">
                    <a:moveTo>
                      <a:pt x="12" y="12"/>
                    </a:moveTo>
                    <a:lnTo>
                      <a:pt x="12" y="12"/>
                    </a:lnTo>
                    <a:lnTo>
                      <a:pt x="12" y="12"/>
                    </a:lnTo>
                    <a:lnTo>
                      <a:pt x="12" y="12"/>
                    </a:lnTo>
                    <a:lnTo>
                      <a:pt x="18" y="8"/>
                    </a:lnTo>
                    <a:lnTo>
                      <a:pt x="18" y="8"/>
                    </a:lnTo>
                    <a:lnTo>
                      <a:pt x="22" y="4"/>
                    </a:lnTo>
                    <a:lnTo>
                      <a:pt x="26" y="0"/>
                    </a:lnTo>
                    <a:lnTo>
                      <a:pt x="26" y="0"/>
                    </a:lnTo>
                    <a:lnTo>
                      <a:pt x="0" y="2"/>
                    </a:lnTo>
                    <a:lnTo>
                      <a:pt x="0" y="2"/>
                    </a:lnTo>
                    <a:lnTo>
                      <a:pt x="12" y="12"/>
                    </a:lnTo>
                    <a:lnTo>
                      <a:pt x="1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1" name="Freeform 377"/>
              <p:cNvSpPr/>
              <p:nvPr/>
            </p:nvSpPr>
            <p:spPr bwMode="auto">
              <a:xfrm>
                <a:off x="2711" y="753"/>
                <a:ext cx="28" cy="18"/>
              </a:xfrm>
              <a:custGeom>
                <a:avLst/>
                <a:gdLst/>
                <a:ahLst/>
                <a:cxnLst>
                  <a:cxn ang="0">
                    <a:pos x="14" y="0"/>
                  </a:cxn>
                  <a:cxn ang="0">
                    <a:pos x="14" y="0"/>
                  </a:cxn>
                  <a:cxn ang="0">
                    <a:pos x="12" y="0"/>
                  </a:cxn>
                  <a:cxn ang="0">
                    <a:pos x="8" y="0"/>
                  </a:cxn>
                  <a:cxn ang="0">
                    <a:pos x="8" y="0"/>
                  </a:cxn>
                  <a:cxn ang="0">
                    <a:pos x="0" y="2"/>
                  </a:cxn>
                  <a:cxn ang="0">
                    <a:pos x="0" y="2"/>
                  </a:cxn>
                  <a:cxn ang="0">
                    <a:pos x="4" y="6"/>
                  </a:cxn>
                  <a:cxn ang="0">
                    <a:pos x="4" y="6"/>
                  </a:cxn>
                  <a:cxn ang="0">
                    <a:pos x="14" y="12"/>
                  </a:cxn>
                  <a:cxn ang="0">
                    <a:pos x="14" y="12"/>
                  </a:cxn>
                  <a:cxn ang="0">
                    <a:pos x="20" y="18"/>
                  </a:cxn>
                  <a:cxn ang="0">
                    <a:pos x="20" y="18"/>
                  </a:cxn>
                  <a:cxn ang="0">
                    <a:pos x="22" y="18"/>
                  </a:cxn>
                  <a:cxn ang="0">
                    <a:pos x="24" y="16"/>
                  </a:cxn>
                  <a:cxn ang="0">
                    <a:pos x="28" y="14"/>
                  </a:cxn>
                  <a:cxn ang="0">
                    <a:pos x="28" y="14"/>
                  </a:cxn>
                  <a:cxn ang="0">
                    <a:pos x="14" y="0"/>
                  </a:cxn>
                  <a:cxn ang="0">
                    <a:pos x="14" y="0"/>
                  </a:cxn>
                </a:cxnLst>
                <a:rect l="0" t="0" r="r" b="b"/>
                <a:pathLst>
                  <a:path w="28" h="18">
                    <a:moveTo>
                      <a:pt x="14" y="0"/>
                    </a:moveTo>
                    <a:lnTo>
                      <a:pt x="14" y="0"/>
                    </a:lnTo>
                    <a:lnTo>
                      <a:pt x="12" y="0"/>
                    </a:lnTo>
                    <a:lnTo>
                      <a:pt x="8" y="0"/>
                    </a:lnTo>
                    <a:lnTo>
                      <a:pt x="8" y="0"/>
                    </a:lnTo>
                    <a:lnTo>
                      <a:pt x="0" y="2"/>
                    </a:lnTo>
                    <a:lnTo>
                      <a:pt x="0" y="2"/>
                    </a:lnTo>
                    <a:lnTo>
                      <a:pt x="4" y="6"/>
                    </a:lnTo>
                    <a:lnTo>
                      <a:pt x="4" y="6"/>
                    </a:lnTo>
                    <a:lnTo>
                      <a:pt x="14" y="12"/>
                    </a:lnTo>
                    <a:lnTo>
                      <a:pt x="14" y="12"/>
                    </a:lnTo>
                    <a:lnTo>
                      <a:pt x="20" y="18"/>
                    </a:lnTo>
                    <a:lnTo>
                      <a:pt x="20" y="18"/>
                    </a:lnTo>
                    <a:lnTo>
                      <a:pt x="22" y="18"/>
                    </a:lnTo>
                    <a:lnTo>
                      <a:pt x="24" y="16"/>
                    </a:lnTo>
                    <a:lnTo>
                      <a:pt x="28" y="14"/>
                    </a:lnTo>
                    <a:lnTo>
                      <a:pt x="28" y="14"/>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2" name="Freeform 378"/>
              <p:cNvSpPr/>
              <p:nvPr/>
            </p:nvSpPr>
            <p:spPr bwMode="auto">
              <a:xfrm>
                <a:off x="2693" y="755"/>
                <a:ext cx="34" cy="22"/>
              </a:xfrm>
              <a:custGeom>
                <a:avLst/>
                <a:gdLst/>
                <a:ahLst/>
                <a:cxnLst>
                  <a:cxn ang="0">
                    <a:pos x="12" y="0"/>
                  </a:cxn>
                  <a:cxn ang="0">
                    <a:pos x="12" y="0"/>
                  </a:cxn>
                  <a:cxn ang="0">
                    <a:pos x="0" y="0"/>
                  </a:cxn>
                  <a:cxn ang="0">
                    <a:pos x="0" y="0"/>
                  </a:cxn>
                  <a:cxn ang="0">
                    <a:pos x="16" y="14"/>
                  </a:cxn>
                  <a:cxn ang="0">
                    <a:pos x="16" y="14"/>
                  </a:cxn>
                  <a:cxn ang="0">
                    <a:pos x="24" y="20"/>
                  </a:cxn>
                  <a:cxn ang="0">
                    <a:pos x="24" y="20"/>
                  </a:cxn>
                  <a:cxn ang="0">
                    <a:pos x="26" y="22"/>
                  </a:cxn>
                  <a:cxn ang="0">
                    <a:pos x="28" y="20"/>
                  </a:cxn>
                  <a:cxn ang="0">
                    <a:pos x="34" y="18"/>
                  </a:cxn>
                  <a:cxn ang="0">
                    <a:pos x="34" y="18"/>
                  </a:cxn>
                  <a:cxn ang="0">
                    <a:pos x="16" y="2"/>
                  </a:cxn>
                  <a:cxn ang="0">
                    <a:pos x="16" y="2"/>
                  </a:cxn>
                  <a:cxn ang="0">
                    <a:pos x="14" y="0"/>
                  </a:cxn>
                  <a:cxn ang="0">
                    <a:pos x="12" y="0"/>
                  </a:cxn>
                  <a:cxn ang="0">
                    <a:pos x="12" y="0"/>
                  </a:cxn>
                </a:cxnLst>
                <a:rect l="0" t="0" r="r" b="b"/>
                <a:pathLst>
                  <a:path w="34" h="22">
                    <a:moveTo>
                      <a:pt x="12" y="0"/>
                    </a:moveTo>
                    <a:lnTo>
                      <a:pt x="12" y="0"/>
                    </a:lnTo>
                    <a:lnTo>
                      <a:pt x="0" y="0"/>
                    </a:lnTo>
                    <a:lnTo>
                      <a:pt x="0" y="0"/>
                    </a:lnTo>
                    <a:lnTo>
                      <a:pt x="16" y="14"/>
                    </a:lnTo>
                    <a:lnTo>
                      <a:pt x="16" y="14"/>
                    </a:lnTo>
                    <a:lnTo>
                      <a:pt x="24" y="20"/>
                    </a:lnTo>
                    <a:lnTo>
                      <a:pt x="24" y="20"/>
                    </a:lnTo>
                    <a:lnTo>
                      <a:pt x="26" y="22"/>
                    </a:lnTo>
                    <a:lnTo>
                      <a:pt x="28" y="20"/>
                    </a:lnTo>
                    <a:lnTo>
                      <a:pt x="34" y="18"/>
                    </a:lnTo>
                    <a:lnTo>
                      <a:pt x="34" y="18"/>
                    </a:lnTo>
                    <a:lnTo>
                      <a:pt x="16" y="2"/>
                    </a:lnTo>
                    <a:lnTo>
                      <a:pt x="16" y="2"/>
                    </a:lnTo>
                    <a:lnTo>
                      <a:pt x="14" y="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3" name="Freeform 379"/>
              <p:cNvSpPr/>
              <p:nvPr/>
            </p:nvSpPr>
            <p:spPr bwMode="auto">
              <a:xfrm>
                <a:off x="2679" y="755"/>
                <a:ext cx="34" cy="22"/>
              </a:xfrm>
              <a:custGeom>
                <a:avLst/>
                <a:gdLst/>
                <a:ahLst/>
                <a:cxnLst>
                  <a:cxn ang="0">
                    <a:pos x="10" y="0"/>
                  </a:cxn>
                  <a:cxn ang="0">
                    <a:pos x="10" y="0"/>
                  </a:cxn>
                  <a:cxn ang="0">
                    <a:pos x="0" y="2"/>
                  </a:cxn>
                  <a:cxn ang="0">
                    <a:pos x="0" y="2"/>
                  </a:cxn>
                  <a:cxn ang="0">
                    <a:pos x="6" y="10"/>
                  </a:cxn>
                  <a:cxn ang="0">
                    <a:pos x="14" y="18"/>
                  </a:cxn>
                  <a:cxn ang="0">
                    <a:pos x="24" y="22"/>
                  </a:cxn>
                  <a:cxn ang="0">
                    <a:pos x="34" y="22"/>
                  </a:cxn>
                  <a:cxn ang="0">
                    <a:pos x="34" y="22"/>
                  </a:cxn>
                  <a:cxn ang="0">
                    <a:pos x="16" y="6"/>
                  </a:cxn>
                  <a:cxn ang="0">
                    <a:pos x="16" y="6"/>
                  </a:cxn>
                  <a:cxn ang="0">
                    <a:pos x="12" y="2"/>
                  </a:cxn>
                  <a:cxn ang="0">
                    <a:pos x="10" y="0"/>
                  </a:cxn>
                  <a:cxn ang="0">
                    <a:pos x="10" y="0"/>
                  </a:cxn>
                </a:cxnLst>
                <a:rect l="0" t="0" r="r" b="b"/>
                <a:pathLst>
                  <a:path w="34" h="22">
                    <a:moveTo>
                      <a:pt x="10" y="0"/>
                    </a:moveTo>
                    <a:lnTo>
                      <a:pt x="10" y="0"/>
                    </a:lnTo>
                    <a:lnTo>
                      <a:pt x="0" y="2"/>
                    </a:lnTo>
                    <a:lnTo>
                      <a:pt x="0" y="2"/>
                    </a:lnTo>
                    <a:lnTo>
                      <a:pt x="6" y="10"/>
                    </a:lnTo>
                    <a:lnTo>
                      <a:pt x="14" y="18"/>
                    </a:lnTo>
                    <a:lnTo>
                      <a:pt x="24" y="22"/>
                    </a:lnTo>
                    <a:lnTo>
                      <a:pt x="34" y="22"/>
                    </a:lnTo>
                    <a:lnTo>
                      <a:pt x="34" y="22"/>
                    </a:lnTo>
                    <a:lnTo>
                      <a:pt x="16" y="6"/>
                    </a:lnTo>
                    <a:lnTo>
                      <a:pt x="16" y="6"/>
                    </a:lnTo>
                    <a:lnTo>
                      <a:pt x="12" y="2"/>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4" name="Freeform 380"/>
              <p:cNvSpPr/>
              <p:nvPr/>
            </p:nvSpPr>
            <p:spPr bwMode="auto">
              <a:xfrm>
                <a:off x="2571" y="495"/>
                <a:ext cx="14" cy="20"/>
              </a:xfrm>
              <a:custGeom>
                <a:avLst/>
                <a:gdLst/>
                <a:ahLst/>
                <a:cxnLst>
                  <a:cxn ang="0">
                    <a:pos x="0" y="8"/>
                  </a:cxn>
                  <a:cxn ang="0">
                    <a:pos x="0" y="8"/>
                  </a:cxn>
                  <a:cxn ang="0">
                    <a:pos x="2" y="8"/>
                  </a:cxn>
                  <a:cxn ang="0">
                    <a:pos x="2" y="8"/>
                  </a:cxn>
                  <a:cxn ang="0">
                    <a:pos x="4" y="20"/>
                  </a:cxn>
                  <a:cxn ang="0">
                    <a:pos x="4" y="20"/>
                  </a:cxn>
                  <a:cxn ang="0">
                    <a:pos x="14" y="0"/>
                  </a:cxn>
                  <a:cxn ang="0">
                    <a:pos x="14" y="0"/>
                  </a:cxn>
                  <a:cxn ang="0">
                    <a:pos x="6" y="6"/>
                  </a:cxn>
                  <a:cxn ang="0">
                    <a:pos x="6" y="6"/>
                  </a:cxn>
                  <a:cxn ang="0">
                    <a:pos x="0" y="8"/>
                  </a:cxn>
                  <a:cxn ang="0">
                    <a:pos x="0" y="8"/>
                  </a:cxn>
                </a:cxnLst>
                <a:rect l="0" t="0" r="r" b="b"/>
                <a:pathLst>
                  <a:path w="14" h="20">
                    <a:moveTo>
                      <a:pt x="0" y="8"/>
                    </a:moveTo>
                    <a:lnTo>
                      <a:pt x="0" y="8"/>
                    </a:lnTo>
                    <a:lnTo>
                      <a:pt x="2" y="8"/>
                    </a:lnTo>
                    <a:lnTo>
                      <a:pt x="2" y="8"/>
                    </a:lnTo>
                    <a:lnTo>
                      <a:pt x="4" y="20"/>
                    </a:lnTo>
                    <a:lnTo>
                      <a:pt x="4" y="20"/>
                    </a:lnTo>
                    <a:lnTo>
                      <a:pt x="14" y="0"/>
                    </a:lnTo>
                    <a:lnTo>
                      <a:pt x="14" y="0"/>
                    </a:lnTo>
                    <a:lnTo>
                      <a:pt x="6" y="6"/>
                    </a:lnTo>
                    <a:lnTo>
                      <a:pt x="6" y="6"/>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5" name="Freeform 381"/>
              <p:cNvSpPr/>
              <p:nvPr/>
            </p:nvSpPr>
            <p:spPr bwMode="auto">
              <a:xfrm>
                <a:off x="2563" y="505"/>
                <a:ext cx="12" cy="22"/>
              </a:xfrm>
              <a:custGeom>
                <a:avLst/>
                <a:gdLst/>
                <a:ahLst/>
                <a:cxnLst>
                  <a:cxn ang="0">
                    <a:pos x="0" y="4"/>
                  </a:cxn>
                  <a:cxn ang="0">
                    <a:pos x="0" y="4"/>
                  </a:cxn>
                  <a:cxn ang="0">
                    <a:pos x="2" y="10"/>
                  </a:cxn>
                  <a:cxn ang="0">
                    <a:pos x="2" y="10"/>
                  </a:cxn>
                  <a:cxn ang="0">
                    <a:pos x="6" y="18"/>
                  </a:cxn>
                  <a:cxn ang="0">
                    <a:pos x="6" y="18"/>
                  </a:cxn>
                  <a:cxn ang="0">
                    <a:pos x="6" y="22"/>
                  </a:cxn>
                  <a:cxn ang="0">
                    <a:pos x="6" y="22"/>
                  </a:cxn>
                  <a:cxn ang="0">
                    <a:pos x="10" y="16"/>
                  </a:cxn>
                  <a:cxn ang="0">
                    <a:pos x="10" y="16"/>
                  </a:cxn>
                  <a:cxn ang="0">
                    <a:pos x="10" y="14"/>
                  </a:cxn>
                  <a:cxn ang="0">
                    <a:pos x="12" y="12"/>
                  </a:cxn>
                  <a:cxn ang="0">
                    <a:pos x="12" y="12"/>
                  </a:cxn>
                  <a:cxn ang="0">
                    <a:pos x="6" y="0"/>
                  </a:cxn>
                  <a:cxn ang="0">
                    <a:pos x="6" y="0"/>
                  </a:cxn>
                  <a:cxn ang="0">
                    <a:pos x="2" y="2"/>
                  </a:cxn>
                  <a:cxn ang="0">
                    <a:pos x="0" y="4"/>
                  </a:cxn>
                  <a:cxn ang="0">
                    <a:pos x="0" y="4"/>
                  </a:cxn>
                </a:cxnLst>
                <a:rect l="0" t="0" r="r" b="b"/>
                <a:pathLst>
                  <a:path w="12" h="22">
                    <a:moveTo>
                      <a:pt x="0" y="4"/>
                    </a:moveTo>
                    <a:lnTo>
                      <a:pt x="0" y="4"/>
                    </a:lnTo>
                    <a:lnTo>
                      <a:pt x="2" y="10"/>
                    </a:lnTo>
                    <a:lnTo>
                      <a:pt x="2" y="10"/>
                    </a:lnTo>
                    <a:lnTo>
                      <a:pt x="6" y="18"/>
                    </a:lnTo>
                    <a:lnTo>
                      <a:pt x="6" y="18"/>
                    </a:lnTo>
                    <a:lnTo>
                      <a:pt x="6" y="22"/>
                    </a:lnTo>
                    <a:lnTo>
                      <a:pt x="6" y="22"/>
                    </a:lnTo>
                    <a:lnTo>
                      <a:pt x="10" y="16"/>
                    </a:lnTo>
                    <a:lnTo>
                      <a:pt x="10" y="16"/>
                    </a:lnTo>
                    <a:lnTo>
                      <a:pt x="10" y="14"/>
                    </a:lnTo>
                    <a:lnTo>
                      <a:pt x="12" y="12"/>
                    </a:lnTo>
                    <a:lnTo>
                      <a:pt x="12" y="12"/>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6" name="Freeform 382"/>
              <p:cNvSpPr/>
              <p:nvPr/>
            </p:nvSpPr>
            <p:spPr bwMode="auto">
              <a:xfrm>
                <a:off x="2557" y="511"/>
                <a:ext cx="10" cy="28"/>
              </a:xfrm>
              <a:custGeom>
                <a:avLst/>
                <a:gdLst/>
                <a:ahLst/>
                <a:cxnLst>
                  <a:cxn ang="0">
                    <a:pos x="0" y="8"/>
                  </a:cxn>
                  <a:cxn ang="0">
                    <a:pos x="0" y="8"/>
                  </a:cxn>
                  <a:cxn ang="0">
                    <a:pos x="2" y="14"/>
                  </a:cxn>
                  <a:cxn ang="0">
                    <a:pos x="2" y="14"/>
                  </a:cxn>
                  <a:cxn ang="0">
                    <a:pos x="6" y="28"/>
                  </a:cxn>
                  <a:cxn ang="0">
                    <a:pos x="6" y="28"/>
                  </a:cxn>
                  <a:cxn ang="0">
                    <a:pos x="10" y="22"/>
                  </a:cxn>
                  <a:cxn ang="0">
                    <a:pos x="10" y="22"/>
                  </a:cxn>
                  <a:cxn ang="0">
                    <a:pos x="10" y="18"/>
                  </a:cxn>
                  <a:cxn ang="0">
                    <a:pos x="10" y="16"/>
                  </a:cxn>
                  <a:cxn ang="0">
                    <a:pos x="10" y="16"/>
                  </a:cxn>
                  <a:cxn ang="0">
                    <a:pos x="4" y="0"/>
                  </a:cxn>
                  <a:cxn ang="0">
                    <a:pos x="4" y="0"/>
                  </a:cxn>
                  <a:cxn ang="0">
                    <a:pos x="0" y="4"/>
                  </a:cxn>
                  <a:cxn ang="0">
                    <a:pos x="0" y="8"/>
                  </a:cxn>
                  <a:cxn ang="0">
                    <a:pos x="0" y="8"/>
                  </a:cxn>
                </a:cxnLst>
                <a:rect l="0" t="0" r="r" b="b"/>
                <a:pathLst>
                  <a:path w="10" h="28">
                    <a:moveTo>
                      <a:pt x="0" y="8"/>
                    </a:moveTo>
                    <a:lnTo>
                      <a:pt x="0" y="8"/>
                    </a:lnTo>
                    <a:lnTo>
                      <a:pt x="2" y="14"/>
                    </a:lnTo>
                    <a:lnTo>
                      <a:pt x="2" y="14"/>
                    </a:lnTo>
                    <a:lnTo>
                      <a:pt x="6" y="28"/>
                    </a:lnTo>
                    <a:lnTo>
                      <a:pt x="6" y="28"/>
                    </a:lnTo>
                    <a:lnTo>
                      <a:pt x="10" y="22"/>
                    </a:lnTo>
                    <a:lnTo>
                      <a:pt x="10" y="22"/>
                    </a:lnTo>
                    <a:lnTo>
                      <a:pt x="10" y="18"/>
                    </a:lnTo>
                    <a:lnTo>
                      <a:pt x="10" y="16"/>
                    </a:lnTo>
                    <a:lnTo>
                      <a:pt x="10" y="16"/>
                    </a:lnTo>
                    <a:lnTo>
                      <a:pt x="4" y="0"/>
                    </a:lnTo>
                    <a:lnTo>
                      <a:pt x="4" y="0"/>
                    </a:lnTo>
                    <a:lnTo>
                      <a:pt x="0"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7" name="Freeform 383"/>
              <p:cNvSpPr/>
              <p:nvPr/>
            </p:nvSpPr>
            <p:spPr bwMode="auto">
              <a:xfrm>
                <a:off x="2551" y="521"/>
                <a:ext cx="12" cy="30"/>
              </a:xfrm>
              <a:custGeom>
                <a:avLst/>
                <a:gdLst/>
                <a:ahLst/>
                <a:cxnLst>
                  <a:cxn ang="0">
                    <a:pos x="8" y="30"/>
                  </a:cxn>
                  <a:cxn ang="0">
                    <a:pos x="8" y="30"/>
                  </a:cxn>
                  <a:cxn ang="0">
                    <a:pos x="12" y="22"/>
                  </a:cxn>
                  <a:cxn ang="0">
                    <a:pos x="12" y="22"/>
                  </a:cxn>
                  <a:cxn ang="0">
                    <a:pos x="10" y="16"/>
                  </a:cxn>
                  <a:cxn ang="0">
                    <a:pos x="10" y="16"/>
                  </a:cxn>
                  <a:cxn ang="0">
                    <a:pos x="4" y="0"/>
                  </a:cxn>
                  <a:cxn ang="0">
                    <a:pos x="4" y="0"/>
                  </a:cxn>
                  <a:cxn ang="0">
                    <a:pos x="2" y="8"/>
                  </a:cxn>
                  <a:cxn ang="0">
                    <a:pos x="0" y="16"/>
                  </a:cxn>
                  <a:cxn ang="0">
                    <a:pos x="4" y="22"/>
                  </a:cxn>
                  <a:cxn ang="0">
                    <a:pos x="8" y="30"/>
                  </a:cxn>
                  <a:cxn ang="0">
                    <a:pos x="8" y="30"/>
                  </a:cxn>
                </a:cxnLst>
                <a:rect l="0" t="0" r="r" b="b"/>
                <a:pathLst>
                  <a:path w="12" h="30">
                    <a:moveTo>
                      <a:pt x="8" y="30"/>
                    </a:moveTo>
                    <a:lnTo>
                      <a:pt x="8" y="30"/>
                    </a:lnTo>
                    <a:lnTo>
                      <a:pt x="12" y="22"/>
                    </a:lnTo>
                    <a:lnTo>
                      <a:pt x="12" y="22"/>
                    </a:lnTo>
                    <a:lnTo>
                      <a:pt x="10" y="16"/>
                    </a:lnTo>
                    <a:lnTo>
                      <a:pt x="10" y="16"/>
                    </a:lnTo>
                    <a:lnTo>
                      <a:pt x="4" y="0"/>
                    </a:lnTo>
                    <a:lnTo>
                      <a:pt x="4" y="0"/>
                    </a:lnTo>
                    <a:lnTo>
                      <a:pt x="2" y="8"/>
                    </a:lnTo>
                    <a:lnTo>
                      <a:pt x="0" y="16"/>
                    </a:lnTo>
                    <a:lnTo>
                      <a:pt x="4" y="22"/>
                    </a:lnTo>
                    <a:lnTo>
                      <a:pt x="8" y="30"/>
                    </a:lnTo>
                    <a:lnTo>
                      <a:pt x="8"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8" name="Freeform 384"/>
              <p:cNvSpPr/>
              <p:nvPr/>
            </p:nvSpPr>
            <p:spPr bwMode="auto">
              <a:xfrm>
                <a:off x="2579" y="497"/>
                <a:ext cx="10" cy="18"/>
              </a:xfrm>
              <a:custGeom>
                <a:avLst/>
                <a:gdLst/>
                <a:ahLst/>
                <a:cxnLst>
                  <a:cxn ang="0">
                    <a:pos x="8" y="0"/>
                  </a:cxn>
                  <a:cxn ang="0">
                    <a:pos x="8" y="0"/>
                  </a:cxn>
                  <a:cxn ang="0">
                    <a:pos x="0" y="18"/>
                  </a:cxn>
                  <a:cxn ang="0">
                    <a:pos x="0" y="18"/>
                  </a:cxn>
                  <a:cxn ang="0">
                    <a:pos x="10" y="14"/>
                  </a:cxn>
                  <a:cxn ang="0">
                    <a:pos x="10" y="14"/>
                  </a:cxn>
                  <a:cxn ang="0">
                    <a:pos x="10" y="14"/>
                  </a:cxn>
                  <a:cxn ang="0">
                    <a:pos x="10" y="14"/>
                  </a:cxn>
                  <a:cxn ang="0">
                    <a:pos x="10" y="8"/>
                  </a:cxn>
                  <a:cxn ang="0">
                    <a:pos x="10" y="8"/>
                  </a:cxn>
                  <a:cxn ang="0">
                    <a:pos x="8" y="0"/>
                  </a:cxn>
                  <a:cxn ang="0">
                    <a:pos x="8" y="0"/>
                  </a:cxn>
                </a:cxnLst>
                <a:rect l="0" t="0" r="r" b="b"/>
                <a:pathLst>
                  <a:path w="10" h="18">
                    <a:moveTo>
                      <a:pt x="8" y="0"/>
                    </a:moveTo>
                    <a:lnTo>
                      <a:pt x="8" y="0"/>
                    </a:lnTo>
                    <a:lnTo>
                      <a:pt x="0" y="18"/>
                    </a:lnTo>
                    <a:lnTo>
                      <a:pt x="0" y="18"/>
                    </a:lnTo>
                    <a:lnTo>
                      <a:pt x="10" y="14"/>
                    </a:lnTo>
                    <a:lnTo>
                      <a:pt x="10" y="14"/>
                    </a:lnTo>
                    <a:lnTo>
                      <a:pt x="10" y="14"/>
                    </a:lnTo>
                    <a:lnTo>
                      <a:pt x="10" y="14"/>
                    </a:lnTo>
                    <a:lnTo>
                      <a:pt x="10" y="8"/>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9" name="Freeform 385"/>
              <p:cNvSpPr/>
              <p:nvPr/>
            </p:nvSpPr>
            <p:spPr bwMode="auto">
              <a:xfrm>
                <a:off x="2573" y="513"/>
                <a:ext cx="18" cy="16"/>
              </a:xfrm>
              <a:custGeom>
                <a:avLst/>
                <a:gdLst/>
                <a:ahLst/>
                <a:cxnLst>
                  <a:cxn ang="0">
                    <a:pos x="4" y="6"/>
                  </a:cxn>
                  <a:cxn ang="0">
                    <a:pos x="4" y="6"/>
                  </a:cxn>
                  <a:cxn ang="0">
                    <a:pos x="4" y="8"/>
                  </a:cxn>
                  <a:cxn ang="0">
                    <a:pos x="2" y="10"/>
                  </a:cxn>
                  <a:cxn ang="0">
                    <a:pos x="2" y="10"/>
                  </a:cxn>
                  <a:cxn ang="0">
                    <a:pos x="0" y="16"/>
                  </a:cxn>
                  <a:cxn ang="0">
                    <a:pos x="0" y="16"/>
                  </a:cxn>
                  <a:cxn ang="0">
                    <a:pos x="4" y="14"/>
                  </a:cxn>
                  <a:cxn ang="0">
                    <a:pos x="4" y="14"/>
                  </a:cxn>
                  <a:cxn ang="0">
                    <a:pos x="12" y="10"/>
                  </a:cxn>
                  <a:cxn ang="0">
                    <a:pos x="12" y="10"/>
                  </a:cxn>
                  <a:cxn ang="0">
                    <a:pos x="18" y="8"/>
                  </a:cxn>
                  <a:cxn ang="0">
                    <a:pos x="18" y="8"/>
                  </a:cxn>
                  <a:cxn ang="0">
                    <a:pos x="18" y="4"/>
                  </a:cxn>
                  <a:cxn ang="0">
                    <a:pos x="18" y="0"/>
                  </a:cxn>
                  <a:cxn ang="0">
                    <a:pos x="18" y="0"/>
                  </a:cxn>
                  <a:cxn ang="0">
                    <a:pos x="4" y="6"/>
                  </a:cxn>
                  <a:cxn ang="0">
                    <a:pos x="4" y="6"/>
                  </a:cxn>
                </a:cxnLst>
                <a:rect l="0" t="0" r="r" b="b"/>
                <a:pathLst>
                  <a:path w="18" h="16">
                    <a:moveTo>
                      <a:pt x="4" y="6"/>
                    </a:moveTo>
                    <a:lnTo>
                      <a:pt x="4" y="6"/>
                    </a:lnTo>
                    <a:lnTo>
                      <a:pt x="4" y="8"/>
                    </a:lnTo>
                    <a:lnTo>
                      <a:pt x="2" y="10"/>
                    </a:lnTo>
                    <a:lnTo>
                      <a:pt x="2" y="10"/>
                    </a:lnTo>
                    <a:lnTo>
                      <a:pt x="0" y="16"/>
                    </a:lnTo>
                    <a:lnTo>
                      <a:pt x="0" y="16"/>
                    </a:lnTo>
                    <a:lnTo>
                      <a:pt x="4" y="14"/>
                    </a:lnTo>
                    <a:lnTo>
                      <a:pt x="4" y="14"/>
                    </a:lnTo>
                    <a:lnTo>
                      <a:pt x="12" y="10"/>
                    </a:lnTo>
                    <a:lnTo>
                      <a:pt x="12" y="10"/>
                    </a:lnTo>
                    <a:lnTo>
                      <a:pt x="18" y="8"/>
                    </a:lnTo>
                    <a:lnTo>
                      <a:pt x="18" y="8"/>
                    </a:lnTo>
                    <a:lnTo>
                      <a:pt x="18" y="4"/>
                    </a:lnTo>
                    <a:lnTo>
                      <a:pt x="18" y="0"/>
                    </a:lnTo>
                    <a:lnTo>
                      <a:pt x="18" y="0"/>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0" name="Freeform 386"/>
              <p:cNvSpPr/>
              <p:nvPr/>
            </p:nvSpPr>
            <p:spPr bwMode="auto">
              <a:xfrm>
                <a:off x="2567" y="525"/>
                <a:ext cx="24" cy="16"/>
              </a:xfrm>
              <a:custGeom>
                <a:avLst/>
                <a:gdLst/>
                <a:ahLst/>
                <a:cxnLst>
                  <a:cxn ang="0">
                    <a:pos x="22" y="8"/>
                  </a:cxn>
                  <a:cxn ang="0">
                    <a:pos x="22" y="8"/>
                  </a:cxn>
                  <a:cxn ang="0">
                    <a:pos x="24" y="4"/>
                  </a:cxn>
                  <a:cxn ang="0">
                    <a:pos x="24" y="0"/>
                  </a:cxn>
                  <a:cxn ang="0">
                    <a:pos x="24" y="0"/>
                  </a:cxn>
                  <a:cxn ang="0">
                    <a:pos x="8" y="6"/>
                  </a:cxn>
                  <a:cxn ang="0">
                    <a:pos x="8" y="6"/>
                  </a:cxn>
                  <a:cxn ang="0">
                    <a:pos x="6" y="6"/>
                  </a:cxn>
                  <a:cxn ang="0">
                    <a:pos x="4" y="8"/>
                  </a:cxn>
                  <a:cxn ang="0">
                    <a:pos x="4" y="8"/>
                  </a:cxn>
                  <a:cxn ang="0">
                    <a:pos x="0" y="16"/>
                  </a:cxn>
                  <a:cxn ang="0">
                    <a:pos x="0" y="16"/>
                  </a:cxn>
                  <a:cxn ang="0">
                    <a:pos x="14" y="10"/>
                  </a:cxn>
                  <a:cxn ang="0">
                    <a:pos x="14" y="10"/>
                  </a:cxn>
                  <a:cxn ang="0">
                    <a:pos x="22" y="8"/>
                  </a:cxn>
                  <a:cxn ang="0">
                    <a:pos x="22" y="8"/>
                  </a:cxn>
                </a:cxnLst>
                <a:rect l="0" t="0" r="r" b="b"/>
                <a:pathLst>
                  <a:path w="24" h="16">
                    <a:moveTo>
                      <a:pt x="22" y="8"/>
                    </a:moveTo>
                    <a:lnTo>
                      <a:pt x="22" y="8"/>
                    </a:lnTo>
                    <a:lnTo>
                      <a:pt x="24" y="4"/>
                    </a:lnTo>
                    <a:lnTo>
                      <a:pt x="24" y="0"/>
                    </a:lnTo>
                    <a:lnTo>
                      <a:pt x="24" y="0"/>
                    </a:lnTo>
                    <a:lnTo>
                      <a:pt x="8" y="6"/>
                    </a:lnTo>
                    <a:lnTo>
                      <a:pt x="8" y="6"/>
                    </a:lnTo>
                    <a:lnTo>
                      <a:pt x="6" y="6"/>
                    </a:lnTo>
                    <a:lnTo>
                      <a:pt x="4" y="8"/>
                    </a:lnTo>
                    <a:lnTo>
                      <a:pt x="4" y="8"/>
                    </a:lnTo>
                    <a:lnTo>
                      <a:pt x="0" y="16"/>
                    </a:lnTo>
                    <a:lnTo>
                      <a:pt x="0" y="16"/>
                    </a:lnTo>
                    <a:lnTo>
                      <a:pt x="14" y="10"/>
                    </a:lnTo>
                    <a:lnTo>
                      <a:pt x="14" y="10"/>
                    </a:lnTo>
                    <a:lnTo>
                      <a:pt x="22" y="8"/>
                    </a:lnTo>
                    <a:lnTo>
                      <a:pt x="2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1" name="Freeform 387"/>
              <p:cNvSpPr/>
              <p:nvPr/>
            </p:nvSpPr>
            <p:spPr bwMode="auto">
              <a:xfrm>
                <a:off x="2563" y="535"/>
                <a:ext cx="24" cy="18"/>
              </a:xfrm>
              <a:custGeom>
                <a:avLst/>
                <a:gdLst/>
                <a:ahLst/>
                <a:cxnLst>
                  <a:cxn ang="0">
                    <a:pos x="4" y="10"/>
                  </a:cxn>
                  <a:cxn ang="0">
                    <a:pos x="4" y="10"/>
                  </a:cxn>
                  <a:cxn ang="0">
                    <a:pos x="0" y="18"/>
                  </a:cxn>
                  <a:cxn ang="0">
                    <a:pos x="0" y="18"/>
                  </a:cxn>
                  <a:cxn ang="0">
                    <a:pos x="8" y="16"/>
                  </a:cxn>
                  <a:cxn ang="0">
                    <a:pos x="16" y="12"/>
                  </a:cxn>
                  <a:cxn ang="0">
                    <a:pos x="20" y="8"/>
                  </a:cxn>
                  <a:cxn ang="0">
                    <a:pos x="24" y="0"/>
                  </a:cxn>
                  <a:cxn ang="0">
                    <a:pos x="24" y="0"/>
                  </a:cxn>
                  <a:cxn ang="0">
                    <a:pos x="8" y="8"/>
                  </a:cxn>
                  <a:cxn ang="0">
                    <a:pos x="8" y="8"/>
                  </a:cxn>
                  <a:cxn ang="0">
                    <a:pos x="4" y="10"/>
                  </a:cxn>
                  <a:cxn ang="0">
                    <a:pos x="4" y="10"/>
                  </a:cxn>
                </a:cxnLst>
                <a:rect l="0" t="0" r="r" b="b"/>
                <a:pathLst>
                  <a:path w="24" h="18">
                    <a:moveTo>
                      <a:pt x="4" y="10"/>
                    </a:moveTo>
                    <a:lnTo>
                      <a:pt x="4" y="10"/>
                    </a:lnTo>
                    <a:lnTo>
                      <a:pt x="0" y="18"/>
                    </a:lnTo>
                    <a:lnTo>
                      <a:pt x="0" y="18"/>
                    </a:lnTo>
                    <a:lnTo>
                      <a:pt x="8" y="16"/>
                    </a:lnTo>
                    <a:lnTo>
                      <a:pt x="16" y="12"/>
                    </a:lnTo>
                    <a:lnTo>
                      <a:pt x="20" y="8"/>
                    </a:lnTo>
                    <a:lnTo>
                      <a:pt x="24" y="0"/>
                    </a:lnTo>
                    <a:lnTo>
                      <a:pt x="24" y="0"/>
                    </a:lnTo>
                    <a:lnTo>
                      <a:pt x="8" y="8"/>
                    </a:lnTo>
                    <a:lnTo>
                      <a:pt x="8" y="8"/>
                    </a:lnTo>
                    <a:lnTo>
                      <a:pt x="4" y="10"/>
                    </a:lnTo>
                    <a:lnTo>
                      <a:pt x="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2" name="Freeform 388"/>
              <p:cNvSpPr/>
              <p:nvPr/>
            </p:nvSpPr>
            <p:spPr bwMode="auto">
              <a:xfrm>
                <a:off x="2655" y="625"/>
                <a:ext cx="18" cy="12"/>
              </a:xfrm>
              <a:custGeom>
                <a:avLst/>
                <a:gdLst/>
                <a:ahLst/>
                <a:cxnLst>
                  <a:cxn ang="0">
                    <a:pos x="18" y="12"/>
                  </a:cxn>
                  <a:cxn ang="0">
                    <a:pos x="18" y="12"/>
                  </a:cxn>
                  <a:cxn ang="0">
                    <a:pos x="14" y="4"/>
                  </a:cxn>
                  <a:cxn ang="0">
                    <a:pos x="14" y="4"/>
                  </a:cxn>
                  <a:cxn ang="0">
                    <a:pos x="10" y="0"/>
                  </a:cxn>
                  <a:cxn ang="0">
                    <a:pos x="10" y="0"/>
                  </a:cxn>
                  <a:cxn ang="0">
                    <a:pos x="10" y="0"/>
                  </a:cxn>
                  <a:cxn ang="0">
                    <a:pos x="10" y="0"/>
                  </a:cxn>
                  <a:cxn ang="0">
                    <a:pos x="0" y="4"/>
                  </a:cxn>
                  <a:cxn ang="0">
                    <a:pos x="0" y="4"/>
                  </a:cxn>
                  <a:cxn ang="0">
                    <a:pos x="18" y="12"/>
                  </a:cxn>
                  <a:cxn ang="0">
                    <a:pos x="18" y="12"/>
                  </a:cxn>
                </a:cxnLst>
                <a:rect l="0" t="0" r="r" b="b"/>
                <a:pathLst>
                  <a:path w="18" h="12">
                    <a:moveTo>
                      <a:pt x="18" y="12"/>
                    </a:moveTo>
                    <a:lnTo>
                      <a:pt x="18" y="12"/>
                    </a:lnTo>
                    <a:lnTo>
                      <a:pt x="14" y="4"/>
                    </a:lnTo>
                    <a:lnTo>
                      <a:pt x="14" y="4"/>
                    </a:lnTo>
                    <a:lnTo>
                      <a:pt x="10" y="0"/>
                    </a:lnTo>
                    <a:lnTo>
                      <a:pt x="10" y="0"/>
                    </a:lnTo>
                    <a:lnTo>
                      <a:pt x="10" y="0"/>
                    </a:lnTo>
                    <a:lnTo>
                      <a:pt x="10" y="0"/>
                    </a:lnTo>
                    <a:lnTo>
                      <a:pt x="0" y="4"/>
                    </a:lnTo>
                    <a:lnTo>
                      <a:pt x="0" y="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3" name="Freeform 389"/>
              <p:cNvSpPr/>
              <p:nvPr/>
            </p:nvSpPr>
            <p:spPr bwMode="auto">
              <a:xfrm>
                <a:off x="2641" y="617"/>
                <a:ext cx="22" cy="10"/>
              </a:xfrm>
              <a:custGeom>
                <a:avLst/>
                <a:gdLst/>
                <a:ahLst/>
                <a:cxnLst>
                  <a:cxn ang="0">
                    <a:pos x="4" y="6"/>
                  </a:cxn>
                  <a:cxn ang="0">
                    <a:pos x="4" y="6"/>
                  </a:cxn>
                  <a:cxn ang="0">
                    <a:pos x="0" y="8"/>
                  </a:cxn>
                  <a:cxn ang="0">
                    <a:pos x="0" y="8"/>
                  </a:cxn>
                  <a:cxn ang="0">
                    <a:pos x="6" y="10"/>
                  </a:cxn>
                  <a:cxn ang="0">
                    <a:pos x="6" y="10"/>
                  </a:cxn>
                  <a:cxn ang="0">
                    <a:pos x="8" y="10"/>
                  </a:cxn>
                  <a:cxn ang="0">
                    <a:pos x="10" y="10"/>
                  </a:cxn>
                  <a:cxn ang="0">
                    <a:pos x="10" y="10"/>
                  </a:cxn>
                  <a:cxn ang="0">
                    <a:pos x="22" y="6"/>
                  </a:cxn>
                  <a:cxn ang="0">
                    <a:pos x="22" y="6"/>
                  </a:cxn>
                  <a:cxn ang="0">
                    <a:pos x="20" y="2"/>
                  </a:cxn>
                  <a:cxn ang="0">
                    <a:pos x="18" y="0"/>
                  </a:cxn>
                  <a:cxn ang="0">
                    <a:pos x="18" y="0"/>
                  </a:cxn>
                  <a:cxn ang="0">
                    <a:pos x="12" y="2"/>
                  </a:cxn>
                  <a:cxn ang="0">
                    <a:pos x="12" y="2"/>
                  </a:cxn>
                  <a:cxn ang="0">
                    <a:pos x="4" y="6"/>
                  </a:cxn>
                  <a:cxn ang="0">
                    <a:pos x="4" y="6"/>
                  </a:cxn>
                </a:cxnLst>
                <a:rect l="0" t="0" r="r" b="b"/>
                <a:pathLst>
                  <a:path w="22" h="10">
                    <a:moveTo>
                      <a:pt x="4" y="6"/>
                    </a:moveTo>
                    <a:lnTo>
                      <a:pt x="4" y="6"/>
                    </a:lnTo>
                    <a:lnTo>
                      <a:pt x="0" y="8"/>
                    </a:lnTo>
                    <a:lnTo>
                      <a:pt x="0" y="8"/>
                    </a:lnTo>
                    <a:lnTo>
                      <a:pt x="6" y="10"/>
                    </a:lnTo>
                    <a:lnTo>
                      <a:pt x="6" y="10"/>
                    </a:lnTo>
                    <a:lnTo>
                      <a:pt x="8" y="10"/>
                    </a:lnTo>
                    <a:lnTo>
                      <a:pt x="10" y="10"/>
                    </a:lnTo>
                    <a:lnTo>
                      <a:pt x="10" y="10"/>
                    </a:lnTo>
                    <a:lnTo>
                      <a:pt x="22" y="6"/>
                    </a:lnTo>
                    <a:lnTo>
                      <a:pt x="22" y="6"/>
                    </a:lnTo>
                    <a:lnTo>
                      <a:pt x="20" y="2"/>
                    </a:lnTo>
                    <a:lnTo>
                      <a:pt x="18" y="0"/>
                    </a:lnTo>
                    <a:lnTo>
                      <a:pt x="18" y="0"/>
                    </a:lnTo>
                    <a:lnTo>
                      <a:pt x="12" y="2"/>
                    </a:lnTo>
                    <a:lnTo>
                      <a:pt x="12" y="2"/>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4" name="Freeform 390"/>
              <p:cNvSpPr/>
              <p:nvPr/>
            </p:nvSpPr>
            <p:spPr bwMode="auto">
              <a:xfrm>
                <a:off x="2629" y="611"/>
                <a:ext cx="26" cy="12"/>
              </a:xfrm>
              <a:custGeom>
                <a:avLst/>
                <a:gdLst/>
                <a:ahLst/>
                <a:cxnLst>
                  <a:cxn ang="0">
                    <a:pos x="0" y="8"/>
                  </a:cxn>
                  <a:cxn ang="0">
                    <a:pos x="0" y="8"/>
                  </a:cxn>
                  <a:cxn ang="0">
                    <a:pos x="6" y="12"/>
                  </a:cxn>
                  <a:cxn ang="0">
                    <a:pos x="6" y="12"/>
                  </a:cxn>
                  <a:cxn ang="0">
                    <a:pos x="10" y="12"/>
                  </a:cxn>
                  <a:cxn ang="0">
                    <a:pos x="12" y="10"/>
                  </a:cxn>
                  <a:cxn ang="0">
                    <a:pos x="12" y="10"/>
                  </a:cxn>
                  <a:cxn ang="0">
                    <a:pos x="26" y="4"/>
                  </a:cxn>
                  <a:cxn ang="0">
                    <a:pos x="26" y="4"/>
                  </a:cxn>
                  <a:cxn ang="0">
                    <a:pos x="24" y="0"/>
                  </a:cxn>
                  <a:cxn ang="0">
                    <a:pos x="20" y="0"/>
                  </a:cxn>
                  <a:cxn ang="0">
                    <a:pos x="20" y="0"/>
                  </a:cxn>
                  <a:cxn ang="0">
                    <a:pos x="12" y="2"/>
                  </a:cxn>
                  <a:cxn ang="0">
                    <a:pos x="12" y="2"/>
                  </a:cxn>
                  <a:cxn ang="0">
                    <a:pos x="0" y="8"/>
                  </a:cxn>
                  <a:cxn ang="0">
                    <a:pos x="0" y="8"/>
                  </a:cxn>
                </a:cxnLst>
                <a:rect l="0" t="0" r="r" b="b"/>
                <a:pathLst>
                  <a:path w="26" h="12">
                    <a:moveTo>
                      <a:pt x="0" y="8"/>
                    </a:moveTo>
                    <a:lnTo>
                      <a:pt x="0" y="8"/>
                    </a:lnTo>
                    <a:lnTo>
                      <a:pt x="6" y="12"/>
                    </a:lnTo>
                    <a:lnTo>
                      <a:pt x="6" y="12"/>
                    </a:lnTo>
                    <a:lnTo>
                      <a:pt x="10" y="12"/>
                    </a:lnTo>
                    <a:lnTo>
                      <a:pt x="12" y="10"/>
                    </a:lnTo>
                    <a:lnTo>
                      <a:pt x="12" y="10"/>
                    </a:lnTo>
                    <a:lnTo>
                      <a:pt x="26" y="4"/>
                    </a:lnTo>
                    <a:lnTo>
                      <a:pt x="26" y="4"/>
                    </a:lnTo>
                    <a:lnTo>
                      <a:pt x="24" y="0"/>
                    </a:lnTo>
                    <a:lnTo>
                      <a:pt x="20" y="0"/>
                    </a:lnTo>
                    <a:lnTo>
                      <a:pt x="20" y="0"/>
                    </a:lnTo>
                    <a:lnTo>
                      <a:pt x="12" y="2"/>
                    </a:lnTo>
                    <a:lnTo>
                      <a:pt x="12" y="2"/>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5" name="Freeform 391"/>
              <p:cNvSpPr/>
              <p:nvPr/>
            </p:nvSpPr>
            <p:spPr bwMode="auto">
              <a:xfrm>
                <a:off x="2617" y="607"/>
                <a:ext cx="28" cy="12"/>
              </a:xfrm>
              <a:custGeom>
                <a:avLst/>
                <a:gdLst/>
                <a:ahLst/>
                <a:cxnLst>
                  <a:cxn ang="0">
                    <a:pos x="0" y="8"/>
                  </a:cxn>
                  <a:cxn ang="0">
                    <a:pos x="0" y="8"/>
                  </a:cxn>
                  <a:cxn ang="0">
                    <a:pos x="8" y="12"/>
                  </a:cxn>
                  <a:cxn ang="0">
                    <a:pos x="8" y="12"/>
                  </a:cxn>
                  <a:cxn ang="0">
                    <a:pos x="12" y="8"/>
                  </a:cxn>
                  <a:cxn ang="0">
                    <a:pos x="12" y="8"/>
                  </a:cxn>
                  <a:cxn ang="0">
                    <a:pos x="28" y="2"/>
                  </a:cxn>
                  <a:cxn ang="0">
                    <a:pos x="28" y="2"/>
                  </a:cxn>
                  <a:cxn ang="0">
                    <a:pos x="22" y="0"/>
                  </a:cxn>
                  <a:cxn ang="0">
                    <a:pos x="14" y="0"/>
                  </a:cxn>
                  <a:cxn ang="0">
                    <a:pos x="6" y="4"/>
                  </a:cxn>
                  <a:cxn ang="0">
                    <a:pos x="0" y="8"/>
                  </a:cxn>
                  <a:cxn ang="0">
                    <a:pos x="0" y="8"/>
                  </a:cxn>
                </a:cxnLst>
                <a:rect l="0" t="0" r="r" b="b"/>
                <a:pathLst>
                  <a:path w="28" h="12">
                    <a:moveTo>
                      <a:pt x="0" y="8"/>
                    </a:moveTo>
                    <a:lnTo>
                      <a:pt x="0" y="8"/>
                    </a:lnTo>
                    <a:lnTo>
                      <a:pt x="8" y="12"/>
                    </a:lnTo>
                    <a:lnTo>
                      <a:pt x="8" y="12"/>
                    </a:lnTo>
                    <a:lnTo>
                      <a:pt x="12" y="8"/>
                    </a:lnTo>
                    <a:lnTo>
                      <a:pt x="12" y="8"/>
                    </a:lnTo>
                    <a:lnTo>
                      <a:pt x="28" y="2"/>
                    </a:lnTo>
                    <a:lnTo>
                      <a:pt x="28" y="2"/>
                    </a:lnTo>
                    <a:lnTo>
                      <a:pt x="22" y="0"/>
                    </a:lnTo>
                    <a:lnTo>
                      <a:pt x="14" y="0"/>
                    </a:lnTo>
                    <a:lnTo>
                      <a:pt x="6"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6" name="Freeform 392"/>
              <p:cNvSpPr/>
              <p:nvPr/>
            </p:nvSpPr>
            <p:spPr bwMode="auto">
              <a:xfrm>
                <a:off x="2653" y="633"/>
                <a:ext cx="20" cy="10"/>
              </a:xfrm>
              <a:custGeom>
                <a:avLst/>
                <a:gdLst/>
                <a:ahLst/>
                <a:cxnLst>
                  <a:cxn ang="0">
                    <a:pos x="20" y="6"/>
                  </a:cxn>
                  <a:cxn ang="0">
                    <a:pos x="20" y="6"/>
                  </a:cxn>
                  <a:cxn ang="0">
                    <a:pos x="0" y="0"/>
                  </a:cxn>
                  <a:cxn ang="0">
                    <a:pos x="0" y="0"/>
                  </a:cxn>
                  <a:cxn ang="0">
                    <a:pos x="6" y="8"/>
                  </a:cxn>
                  <a:cxn ang="0">
                    <a:pos x="6" y="8"/>
                  </a:cxn>
                  <a:cxn ang="0">
                    <a:pos x="6" y="10"/>
                  </a:cxn>
                  <a:cxn ang="0">
                    <a:pos x="6" y="10"/>
                  </a:cxn>
                  <a:cxn ang="0">
                    <a:pos x="10" y="8"/>
                  </a:cxn>
                  <a:cxn ang="0">
                    <a:pos x="10" y="8"/>
                  </a:cxn>
                  <a:cxn ang="0">
                    <a:pos x="20" y="6"/>
                  </a:cxn>
                  <a:cxn ang="0">
                    <a:pos x="20" y="6"/>
                  </a:cxn>
                </a:cxnLst>
                <a:rect l="0" t="0" r="r" b="b"/>
                <a:pathLst>
                  <a:path w="20" h="10">
                    <a:moveTo>
                      <a:pt x="20" y="6"/>
                    </a:moveTo>
                    <a:lnTo>
                      <a:pt x="20" y="6"/>
                    </a:lnTo>
                    <a:lnTo>
                      <a:pt x="0" y="0"/>
                    </a:lnTo>
                    <a:lnTo>
                      <a:pt x="0" y="0"/>
                    </a:lnTo>
                    <a:lnTo>
                      <a:pt x="6" y="8"/>
                    </a:lnTo>
                    <a:lnTo>
                      <a:pt x="6" y="8"/>
                    </a:lnTo>
                    <a:lnTo>
                      <a:pt x="6" y="10"/>
                    </a:lnTo>
                    <a:lnTo>
                      <a:pt x="6" y="10"/>
                    </a:lnTo>
                    <a:lnTo>
                      <a:pt x="10" y="8"/>
                    </a:lnTo>
                    <a:lnTo>
                      <a:pt x="10" y="8"/>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7" name="Freeform 393"/>
              <p:cNvSpPr/>
              <p:nvPr/>
            </p:nvSpPr>
            <p:spPr bwMode="auto">
              <a:xfrm>
                <a:off x="2639" y="627"/>
                <a:ext cx="18" cy="18"/>
              </a:xfrm>
              <a:custGeom>
                <a:avLst/>
                <a:gdLst/>
                <a:ahLst/>
                <a:cxnLst>
                  <a:cxn ang="0">
                    <a:pos x="6" y="2"/>
                  </a:cxn>
                  <a:cxn ang="0">
                    <a:pos x="6" y="2"/>
                  </a:cxn>
                  <a:cxn ang="0">
                    <a:pos x="0" y="0"/>
                  </a:cxn>
                  <a:cxn ang="0">
                    <a:pos x="0" y="0"/>
                  </a:cxn>
                  <a:cxn ang="0">
                    <a:pos x="2" y="4"/>
                  </a:cxn>
                  <a:cxn ang="0">
                    <a:pos x="2" y="4"/>
                  </a:cxn>
                  <a:cxn ang="0">
                    <a:pos x="6" y="12"/>
                  </a:cxn>
                  <a:cxn ang="0">
                    <a:pos x="6" y="12"/>
                  </a:cxn>
                  <a:cxn ang="0">
                    <a:pos x="10" y="18"/>
                  </a:cxn>
                  <a:cxn ang="0">
                    <a:pos x="10" y="18"/>
                  </a:cxn>
                  <a:cxn ang="0">
                    <a:pos x="14" y="18"/>
                  </a:cxn>
                  <a:cxn ang="0">
                    <a:pos x="18" y="16"/>
                  </a:cxn>
                  <a:cxn ang="0">
                    <a:pos x="18" y="16"/>
                  </a:cxn>
                  <a:cxn ang="0">
                    <a:pos x="12" y="4"/>
                  </a:cxn>
                  <a:cxn ang="0">
                    <a:pos x="12" y="4"/>
                  </a:cxn>
                  <a:cxn ang="0">
                    <a:pos x="10" y="4"/>
                  </a:cxn>
                  <a:cxn ang="0">
                    <a:pos x="6" y="2"/>
                  </a:cxn>
                  <a:cxn ang="0">
                    <a:pos x="6" y="2"/>
                  </a:cxn>
                </a:cxnLst>
                <a:rect l="0" t="0" r="r" b="b"/>
                <a:pathLst>
                  <a:path w="18" h="18">
                    <a:moveTo>
                      <a:pt x="6" y="2"/>
                    </a:moveTo>
                    <a:lnTo>
                      <a:pt x="6" y="2"/>
                    </a:lnTo>
                    <a:lnTo>
                      <a:pt x="0" y="0"/>
                    </a:lnTo>
                    <a:lnTo>
                      <a:pt x="0" y="0"/>
                    </a:lnTo>
                    <a:lnTo>
                      <a:pt x="2" y="4"/>
                    </a:lnTo>
                    <a:lnTo>
                      <a:pt x="2" y="4"/>
                    </a:lnTo>
                    <a:lnTo>
                      <a:pt x="6" y="12"/>
                    </a:lnTo>
                    <a:lnTo>
                      <a:pt x="6" y="12"/>
                    </a:lnTo>
                    <a:lnTo>
                      <a:pt x="10" y="18"/>
                    </a:lnTo>
                    <a:lnTo>
                      <a:pt x="10" y="18"/>
                    </a:lnTo>
                    <a:lnTo>
                      <a:pt x="14" y="18"/>
                    </a:lnTo>
                    <a:lnTo>
                      <a:pt x="18" y="16"/>
                    </a:lnTo>
                    <a:lnTo>
                      <a:pt x="18" y="16"/>
                    </a:lnTo>
                    <a:lnTo>
                      <a:pt x="12" y="4"/>
                    </a:lnTo>
                    <a:lnTo>
                      <a:pt x="12" y="4"/>
                    </a:lnTo>
                    <a:lnTo>
                      <a:pt x="10" y="4"/>
                    </a:lnTo>
                    <a:lnTo>
                      <a:pt x="6" y="2"/>
                    </a:lnTo>
                    <a:lnTo>
                      <a:pt x="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8" name="Freeform 394"/>
              <p:cNvSpPr/>
              <p:nvPr/>
            </p:nvSpPr>
            <p:spPr bwMode="auto">
              <a:xfrm>
                <a:off x="2627" y="623"/>
                <a:ext cx="18" cy="22"/>
              </a:xfrm>
              <a:custGeom>
                <a:avLst/>
                <a:gdLst/>
                <a:ahLst/>
                <a:cxnLst>
                  <a:cxn ang="0">
                    <a:pos x="8" y="4"/>
                  </a:cxn>
                  <a:cxn ang="0">
                    <a:pos x="8" y="4"/>
                  </a:cxn>
                  <a:cxn ang="0">
                    <a:pos x="0" y="0"/>
                  </a:cxn>
                  <a:cxn ang="0">
                    <a:pos x="0" y="0"/>
                  </a:cxn>
                  <a:cxn ang="0">
                    <a:pos x="6" y="14"/>
                  </a:cxn>
                  <a:cxn ang="0">
                    <a:pos x="6" y="14"/>
                  </a:cxn>
                  <a:cxn ang="0">
                    <a:pos x="10" y="20"/>
                  </a:cxn>
                  <a:cxn ang="0">
                    <a:pos x="10" y="20"/>
                  </a:cxn>
                  <a:cxn ang="0">
                    <a:pos x="14" y="22"/>
                  </a:cxn>
                  <a:cxn ang="0">
                    <a:pos x="18" y="22"/>
                  </a:cxn>
                  <a:cxn ang="0">
                    <a:pos x="18" y="22"/>
                  </a:cxn>
                  <a:cxn ang="0">
                    <a:pos x="10" y="6"/>
                  </a:cxn>
                  <a:cxn ang="0">
                    <a:pos x="10" y="6"/>
                  </a:cxn>
                  <a:cxn ang="0">
                    <a:pos x="10" y="4"/>
                  </a:cxn>
                  <a:cxn ang="0">
                    <a:pos x="8" y="4"/>
                  </a:cxn>
                  <a:cxn ang="0">
                    <a:pos x="8" y="4"/>
                  </a:cxn>
                </a:cxnLst>
                <a:rect l="0" t="0" r="r" b="b"/>
                <a:pathLst>
                  <a:path w="18" h="22">
                    <a:moveTo>
                      <a:pt x="8" y="4"/>
                    </a:moveTo>
                    <a:lnTo>
                      <a:pt x="8" y="4"/>
                    </a:lnTo>
                    <a:lnTo>
                      <a:pt x="0" y="0"/>
                    </a:lnTo>
                    <a:lnTo>
                      <a:pt x="0" y="0"/>
                    </a:lnTo>
                    <a:lnTo>
                      <a:pt x="6" y="14"/>
                    </a:lnTo>
                    <a:lnTo>
                      <a:pt x="6" y="14"/>
                    </a:lnTo>
                    <a:lnTo>
                      <a:pt x="10" y="20"/>
                    </a:lnTo>
                    <a:lnTo>
                      <a:pt x="10" y="20"/>
                    </a:lnTo>
                    <a:lnTo>
                      <a:pt x="14" y="22"/>
                    </a:lnTo>
                    <a:lnTo>
                      <a:pt x="18" y="22"/>
                    </a:lnTo>
                    <a:lnTo>
                      <a:pt x="18" y="22"/>
                    </a:lnTo>
                    <a:lnTo>
                      <a:pt x="10" y="6"/>
                    </a:lnTo>
                    <a:lnTo>
                      <a:pt x="10" y="6"/>
                    </a:lnTo>
                    <a:lnTo>
                      <a:pt x="10" y="4"/>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9" name="Freeform 395"/>
              <p:cNvSpPr/>
              <p:nvPr/>
            </p:nvSpPr>
            <p:spPr bwMode="auto">
              <a:xfrm>
                <a:off x="2615" y="621"/>
                <a:ext cx="18" cy="22"/>
              </a:xfrm>
              <a:custGeom>
                <a:avLst/>
                <a:gdLst/>
                <a:ahLst/>
                <a:cxnLst>
                  <a:cxn ang="0">
                    <a:pos x="8" y="2"/>
                  </a:cxn>
                  <a:cxn ang="0">
                    <a:pos x="8" y="2"/>
                  </a:cxn>
                  <a:cxn ang="0">
                    <a:pos x="0" y="0"/>
                  </a:cxn>
                  <a:cxn ang="0">
                    <a:pos x="0" y="0"/>
                  </a:cxn>
                  <a:cxn ang="0">
                    <a:pos x="2" y="6"/>
                  </a:cxn>
                  <a:cxn ang="0">
                    <a:pos x="6" y="14"/>
                  </a:cxn>
                  <a:cxn ang="0">
                    <a:pos x="12" y="18"/>
                  </a:cxn>
                  <a:cxn ang="0">
                    <a:pos x="18" y="22"/>
                  </a:cxn>
                  <a:cxn ang="0">
                    <a:pos x="18" y="22"/>
                  </a:cxn>
                  <a:cxn ang="0">
                    <a:pos x="10" y="6"/>
                  </a:cxn>
                  <a:cxn ang="0">
                    <a:pos x="10" y="6"/>
                  </a:cxn>
                  <a:cxn ang="0">
                    <a:pos x="8" y="2"/>
                  </a:cxn>
                  <a:cxn ang="0">
                    <a:pos x="8" y="2"/>
                  </a:cxn>
                </a:cxnLst>
                <a:rect l="0" t="0" r="r" b="b"/>
                <a:pathLst>
                  <a:path w="18" h="22">
                    <a:moveTo>
                      <a:pt x="8" y="2"/>
                    </a:moveTo>
                    <a:lnTo>
                      <a:pt x="8" y="2"/>
                    </a:lnTo>
                    <a:lnTo>
                      <a:pt x="0" y="0"/>
                    </a:lnTo>
                    <a:lnTo>
                      <a:pt x="0" y="0"/>
                    </a:lnTo>
                    <a:lnTo>
                      <a:pt x="2" y="6"/>
                    </a:lnTo>
                    <a:lnTo>
                      <a:pt x="6" y="14"/>
                    </a:lnTo>
                    <a:lnTo>
                      <a:pt x="12" y="18"/>
                    </a:lnTo>
                    <a:lnTo>
                      <a:pt x="18" y="22"/>
                    </a:lnTo>
                    <a:lnTo>
                      <a:pt x="18" y="22"/>
                    </a:lnTo>
                    <a:lnTo>
                      <a:pt x="10" y="6"/>
                    </a:lnTo>
                    <a:lnTo>
                      <a:pt x="10" y="6"/>
                    </a:lnTo>
                    <a:lnTo>
                      <a:pt x="8" y="2"/>
                    </a:lnTo>
                    <a:lnTo>
                      <a:pt x="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0" name="Freeform 396"/>
              <p:cNvSpPr/>
              <p:nvPr/>
            </p:nvSpPr>
            <p:spPr bwMode="auto">
              <a:xfrm>
                <a:off x="2693" y="655"/>
                <a:ext cx="12" cy="20"/>
              </a:xfrm>
              <a:custGeom>
                <a:avLst/>
                <a:gdLst/>
                <a:ahLst/>
                <a:cxnLst>
                  <a:cxn ang="0">
                    <a:pos x="4" y="20"/>
                  </a:cxn>
                  <a:cxn ang="0">
                    <a:pos x="4" y="20"/>
                  </a:cxn>
                  <a:cxn ang="0">
                    <a:pos x="12" y="0"/>
                  </a:cxn>
                  <a:cxn ang="0">
                    <a:pos x="12" y="0"/>
                  </a:cxn>
                  <a:cxn ang="0">
                    <a:pos x="4" y="6"/>
                  </a:cxn>
                  <a:cxn ang="0">
                    <a:pos x="4" y="6"/>
                  </a:cxn>
                  <a:cxn ang="0">
                    <a:pos x="0" y="8"/>
                  </a:cxn>
                  <a:cxn ang="0">
                    <a:pos x="0" y="8"/>
                  </a:cxn>
                  <a:cxn ang="0">
                    <a:pos x="0" y="10"/>
                  </a:cxn>
                  <a:cxn ang="0">
                    <a:pos x="0" y="10"/>
                  </a:cxn>
                  <a:cxn ang="0">
                    <a:pos x="4" y="20"/>
                  </a:cxn>
                  <a:cxn ang="0">
                    <a:pos x="4" y="20"/>
                  </a:cxn>
                </a:cxnLst>
                <a:rect l="0" t="0" r="r" b="b"/>
                <a:pathLst>
                  <a:path w="12" h="20">
                    <a:moveTo>
                      <a:pt x="4" y="20"/>
                    </a:moveTo>
                    <a:lnTo>
                      <a:pt x="4" y="20"/>
                    </a:lnTo>
                    <a:lnTo>
                      <a:pt x="12" y="0"/>
                    </a:lnTo>
                    <a:lnTo>
                      <a:pt x="12" y="0"/>
                    </a:lnTo>
                    <a:lnTo>
                      <a:pt x="4" y="6"/>
                    </a:lnTo>
                    <a:lnTo>
                      <a:pt x="4" y="6"/>
                    </a:lnTo>
                    <a:lnTo>
                      <a:pt x="0" y="8"/>
                    </a:lnTo>
                    <a:lnTo>
                      <a:pt x="0" y="8"/>
                    </a:lnTo>
                    <a:lnTo>
                      <a:pt x="0" y="10"/>
                    </a:lnTo>
                    <a:lnTo>
                      <a:pt x="0" y="10"/>
                    </a:lnTo>
                    <a:lnTo>
                      <a:pt x="4" y="20"/>
                    </a:lnTo>
                    <a:lnTo>
                      <a:pt x="4"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1" name="Freeform 397"/>
              <p:cNvSpPr/>
              <p:nvPr/>
            </p:nvSpPr>
            <p:spPr bwMode="auto">
              <a:xfrm>
                <a:off x="2685" y="665"/>
                <a:ext cx="10" cy="24"/>
              </a:xfrm>
              <a:custGeom>
                <a:avLst/>
                <a:gdLst/>
                <a:ahLst/>
                <a:cxnLst>
                  <a:cxn ang="0">
                    <a:pos x="6" y="20"/>
                  </a:cxn>
                  <a:cxn ang="0">
                    <a:pos x="6" y="20"/>
                  </a:cxn>
                  <a:cxn ang="0">
                    <a:pos x="6" y="24"/>
                  </a:cxn>
                  <a:cxn ang="0">
                    <a:pos x="6" y="24"/>
                  </a:cxn>
                  <a:cxn ang="0">
                    <a:pos x="10" y="18"/>
                  </a:cxn>
                  <a:cxn ang="0">
                    <a:pos x="10" y="18"/>
                  </a:cxn>
                  <a:cxn ang="0">
                    <a:pos x="10" y="16"/>
                  </a:cxn>
                  <a:cxn ang="0">
                    <a:pos x="10" y="12"/>
                  </a:cxn>
                  <a:cxn ang="0">
                    <a:pos x="10" y="12"/>
                  </a:cxn>
                  <a:cxn ang="0">
                    <a:pos x="6" y="0"/>
                  </a:cxn>
                  <a:cxn ang="0">
                    <a:pos x="6" y="0"/>
                  </a:cxn>
                  <a:cxn ang="0">
                    <a:pos x="2" y="2"/>
                  </a:cxn>
                  <a:cxn ang="0">
                    <a:pos x="0" y="6"/>
                  </a:cxn>
                  <a:cxn ang="0">
                    <a:pos x="0" y="6"/>
                  </a:cxn>
                  <a:cxn ang="0">
                    <a:pos x="2" y="12"/>
                  </a:cxn>
                  <a:cxn ang="0">
                    <a:pos x="2" y="12"/>
                  </a:cxn>
                  <a:cxn ang="0">
                    <a:pos x="6" y="20"/>
                  </a:cxn>
                  <a:cxn ang="0">
                    <a:pos x="6" y="20"/>
                  </a:cxn>
                </a:cxnLst>
                <a:rect l="0" t="0" r="r" b="b"/>
                <a:pathLst>
                  <a:path w="10" h="24">
                    <a:moveTo>
                      <a:pt x="6" y="20"/>
                    </a:moveTo>
                    <a:lnTo>
                      <a:pt x="6" y="20"/>
                    </a:lnTo>
                    <a:lnTo>
                      <a:pt x="6" y="24"/>
                    </a:lnTo>
                    <a:lnTo>
                      <a:pt x="6" y="24"/>
                    </a:lnTo>
                    <a:lnTo>
                      <a:pt x="10" y="18"/>
                    </a:lnTo>
                    <a:lnTo>
                      <a:pt x="10" y="18"/>
                    </a:lnTo>
                    <a:lnTo>
                      <a:pt x="10" y="16"/>
                    </a:lnTo>
                    <a:lnTo>
                      <a:pt x="10" y="12"/>
                    </a:lnTo>
                    <a:lnTo>
                      <a:pt x="10" y="12"/>
                    </a:lnTo>
                    <a:lnTo>
                      <a:pt x="6" y="0"/>
                    </a:lnTo>
                    <a:lnTo>
                      <a:pt x="6" y="0"/>
                    </a:lnTo>
                    <a:lnTo>
                      <a:pt x="2" y="2"/>
                    </a:lnTo>
                    <a:lnTo>
                      <a:pt x="0" y="6"/>
                    </a:lnTo>
                    <a:lnTo>
                      <a:pt x="0" y="6"/>
                    </a:lnTo>
                    <a:lnTo>
                      <a:pt x="2" y="12"/>
                    </a:lnTo>
                    <a:lnTo>
                      <a:pt x="2" y="12"/>
                    </a:lnTo>
                    <a:lnTo>
                      <a:pt x="6" y="20"/>
                    </a:lnTo>
                    <a:lnTo>
                      <a:pt x="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2" name="Freeform 398"/>
              <p:cNvSpPr/>
              <p:nvPr/>
            </p:nvSpPr>
            <p:spPr bwMode="auto">
              <a:xfrm>
                <a:off x="2679" y="673"/>
                <a:ext cx="12" cy="28"/>
              </a:xfrm>
              <a:custGeom>
                <a:avLst/>
                <a:gdLst/>
                <a:ahLst/>
                <a:cxnLst>
                  <a:cxn ang="0">
                    <a:pos x="2" y="14"/>
                  </a:cxn>
                  <a:cxn ang="0">
                    <a:pos x="2" y="14"/>
                  </a:cxn>
                  <a:cxn ang="0">
                    <a:pos x="8" y="28"/>
                  </a:cxn>
                  <a:cxn ang="0">
                    <a:pos x="8" y="28"/>
                  </a:cxn>
                  <a:cxn ang="0">
                    <a:pos x="12" y="20"/>
                  </a:cxn>
                  <a:cxn ang="0">
                    <a:pos x="12" y="20"/>
                  </a:cxn>
                  <a:cxn ang="0">
                    <a:pos x="12" y="18"/>
                  </a:cxn>
                  <a:cxn ang="0">
                    <a:pos x="10" y="16"/>
                  </a:cxn>
                  <a:cxn ang="0">
                    <a:pos x="10" y="16"/>
                  </a:cxn>
                  <a:cxn ang="0">
                    <a:pos x="4" y="0"/>
                  </a:cxn>
                  <a:cxn ang="0">
                    <a:pos x="4" y="0"/>
                  </a:cxn>
                  <a:cxn ang="0">
                    <a:pos x="0" y="4"/>
                  </a:cxn>
                  <a:cxn ang="0">
                    <a:pos x="0" y="8"/>
                  </a:cxn>
                  <a:cxn ang="0">
                    <a:pos x="0" y="8"/>
                  </a:cxn>
                  <a:cxn ang="0">
                    <a:pos x="2" y="14"/>
                  </a:cxn>
                  <a:cxn ang="0">
                    <a:pos x="2" y="14"/>
                  </a:cxn>
                </a:cxnLst>
                <a:rect l="0" t="0" r="r" b="b"/>
                <a:pathLst>
                  <a:path w="12" h="28">
                    <a:moveTo>
                      <a:pt x="2" y="14"/>
                    </a:moveTo>
                    <a:lnTo>
                      <a:pt x="2" y="14"/>
                    </a:lnTo>
                    <a:lnTo>
                      <a:pt x="8" y="28"/>
                    </a:lnTo>
                    <a:lnTo>
                      <a:pt x="8" y="28"/>
                    </a:lnTo>
                    <a:lnTo>
                      <a:pt x="12" y="20"/>
                    </a:lnTo>
                    <a:lnTo>
                      <a:pt x="12" y="20"/>
                    </a:lnTo>
                    <a:lnTo>
                      <a:pt x="12" y="18"/>
                    </a:lnTo>
                    <a:lnTo>
                      <a:pt x="10" y="16"/>
                    </a:lnTo>
                    <a:lnTo>
                      <a:pt x="10" y="16"/>
                    </a:lnTo>
                    <a:lnTo>
                      <a:pt x="4" y="0"/>
                    </a:lnTo>
                    <a:lnTo>
                      <a:pt x="4" y="0"/>
                    </a:lnTo>
                    <a:lnTo>
                      <a:pt x="0" y="4"/>
                    </a:lnTo>
                    <a:lnTo>
                      <a:pt x="0" y="8"/>
                    </a:lnTo>
                    <a:lnTo>
                      <a:pt x="0" y="8"/>
                    </a:lnTo>
                    <a:lnTo>
                      <a:pt x="2" y="14"/>
                    </a:lnTo>
                    <a:lnTo>
                      <a:pt x="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3" name="Freeform 399"/>
              <p:cNvSpPr/>
              <p:nvPr/>
            </p:nvSpPr>
            <p:spPr bwMode="auto">
              <a:xfrm>
                <a:off x="2675" y="683"/>
                <a:ext cx="10" cy="28"/>
              </a:xfrm>
              <a:custGeom>
                <a:avLst/>
                <a:gdLst/>
                <a:ahLst/>
                <a:cxnLst>
                  <a:cxn ang="0">
                    <a:pos x="8" y="28"/>
                  </a:cxn>
                  <a:cxn ang="0">
                    <a:pos x="8" y="28"/>
                  </a:cxn>
                  <a:cxn ang="0">
                    <a:pos x="10" y="22"/>
                  </a:cxn>
                  <a:cxn ang="0">
                    <a:pos x="10" y="22"/>
                  </a:cxn>
                  <a:cxn ang="0">
                    <a:pos x="8" y="16"/>
                  </a:cxn>
                  <a:cxn ang="0">
                    <a:pos x="8" y="16"/>
                  </a:cxn>
                  <a:cxn ang="0">
                    <a:pos x="2" y="0"/>
                  </a:cxn>
                  <a:cxn ang="0">
                    <a:pos x="2" y="0"/>
                  </a:cxn>
                  <a:cxn ang="0">
                    <a:pos x="0" y="8"/>
                  </a:cxn>
                  <a:cxn ang="0">
                    <a:pos x="0" y="16"/>
                  </a:cxn>
                  <a:cxn ang="0">
                    <a:pos x="2" y="22"/>
                  </a:cxn>
                  <a:cxn ang="0">
                    <a:pos x="8" y="28"/>
                  </a:cxn>
                  <a:cxn ang="0">
                    <a:pos x="8" y="28"/>
                  </a:cxn>
                </a:cxnLst>
                <a:rect l="0" t="0" r="r" b="b"/>
                <a:pathLst>
                  <a:path w="10" h="28">
                    <a:moveTo>
                      <a:pt x="8" y="28"/>
                    </a:moveTo>
                    <a:lnTo>
                      <a:pt x="8" y="28"/>
                    </a:lnTo>
                    <a:lnTo>
                      <a:pt x="10" y="22"/>
                    </a:lnTo>
                    <a:lnTo>
                      <a:pt x="10" y="22"/>
                    </a:lnTo>
                    <a:lnTo>
                      <a:pt x="8" y="16"/>
                    </a:lnTo>
                    <a:lnTo>
                      <a:pt x="8" y="16"/>
                    </a:lnTo>
                    <a:lnTo>
                      <a:pt x="2" y="0"/>
                    </a:lnTo>
                    <a:lnTo>
                      <a:pt x="2" y="0"/>
                    </a:lnTo>
                    <a:lnTo>
                      <a:pt x="0" y="8"/>
                    </a:lnTo>
                    <a:lnTo>
                      <a:pt x="0" y="16"/>
                    </a:lnTo>
                    <a:lnTo>
                      <a:pt x="2" y="22"/>
                    </a:lnTo>
                    <a:lnTo>
                      <a:pt x="8" y="28"/>
                    </a:lnTo>
                    <a:lnTo>
                      <a:pt x="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4" name="Freeform 400"/>
              <p:cNvSpPr/>
              <p:nvPr/>
            </p:nvSpPr>
            <p:spPr bwMode="auto">
              <a:xfrm>
                <a:off x="2699" y="657"/>
                <a:ext cx="12" cy="18"/>
              </a:xfrm>
              <a:custGeom>
                <a:avLst/>
                <a:gdLst/>
                <a:ahLst/>
                <a:cxnLst>
                  <a:cxn ang="0">
                    <a:pos x="10" y="14"/>
                  </a:cxn>
                  <a:cxn ang="0">
                    <a:pos x="10" y="14"/>
                  </a:cxn>
                  <a:cxn ang="0">
                    <a:pos x="12" y="12"/>
                  </a:cxn>
                  <a:cxn ang="0">
                    <a:pos x="12" y="12"/>
                  </a:cxn>
                  <a:cxn ang="0">
                    <a:pos x="10" y="8"/>
                  </a:cxn>
                  <a:cxn ang="0">
                    <a:pos x="10" y="8"/>
                  </a:cxn>
                  <a:cxn ang="0">
                    <a:pos x="8" y="0"/>
                  </a:cxn>
                  <a:cxn ang="0">
                    <a:pos x="8" y="0"/>
                  </a:cxn>
                  <a:cxn ang="0">
                    <a:pos x="0" y="18"/>
                  </a:cxn>
                  <a:cxn ang="0">
                    <a:pos x="0" y="18"/>
                  </a:cxn>
                  <a:cxn ang="0">
                    <a:pos x="10" y="14"/>
                  </a:cxn>
                  <a:cxn ang="0">
                    <a:pos x="10" y="14"/>
                  </a:cxn>
                </a:cxnLst>
                <a:rect l="0" t="0" r="r" b="b"/>
                <a:pathLst>
                  <a:path w="12" h="18">
                    <a:moveTo>
                      <a:pt x="10" y="14"/>
                    </a:moveTo>
                    <a:lnTo>
                      <a:pt x="10" y="14"/>
                    </a:lnTo>
                    <a:lnTo>
                      <a:pt x="12" y="12"/>
                    </a:lnTo>
                    <a:lnTo>
                      <a:pt x="12" y="12"/>
                    </a:lnTo>
                    <a:lnTo>
                      <a:pt x="10" y="8"/>
                    </a:lnTo>
                    <a:lnTo>
                      <a:pt x="10" y="8"/>
                    </a:lnTo>
                    <a:lnTo>
                      <a:pt x="8" y="0"/>
                    </a:lnTo>
                    <a:lnTo>
                      <a:pt x="8" y="0"/>
                    </a:lnTo>
                    <a:lnTo>
                      <a:pt x="0" y="18"/>
                    </a:lnTo>
                    <a:lnTo>
                      <a:pt x="0" y="18"/>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5" name="Freeform 401"/>
              <p:cNvSpPr/>
              <p:nvPr/>
            </p:nvSpPr>
            <p:spPr bwMode="auto">
              <a:xfrm>
                <a:off x="2695" y="673"/>
                <a:ext cx="18" cy="16"/>
              </a:xfrm>
              <a:custGeom>
                <a:avLst/>
                <a:gdLst/>
                <a:ahLst/>
                <a:cxnLst>
                  <a:cxn ang="0">
                    <a:pos x="2" y="10"/>
                  </a:cxn>
                  <a:cxn ang="0">
                    <a:pos x="2" y="10"/>
                  </a:cxn>
                  <a:cxn ang="0">
                    <a:pos x="0" y="16"/>
                  </a:cxn>
                  <a:cxn ang="0">
                    <a:pos x="0" y="16"/>
                  </a:cxn>
                  <a:cxn ang="0">
                    <a:pos x="4" y="14"/>
                  </a:cxn>
                  <a:cxn ang="0">
                    <a:pos x="4" y="14"/>
                  </a:cxn>
                  <a:cxn ang="0">
                    <a:pos x="12" y="10"/>
                  </a:cxn>
                  <a:cxn ang="0">
                    <a:pos x="12" y="10"/>
                  </a:cxn>
                  <a:cxn ang="0">
                    <a:pos x="18" y="8"/>
                  </a:cxn>
                  <a:cxn ang="0">
                    <a:pos x="18" y="8"/>
                  </a:cxn>
                  <a:cxn ang="0">
                    <a:pos x="18" y="4"/>
                  </a:cxn>
                  <a:cxn ang="0">
                    <a:pos x="16" y="0"/>
                  </a:cxn>
                  <a:cxn ang="0">
                    <a:pos x="16" y="0"/>
                  </a:cxn>
                  <a:cxn ang="0">
                    <a:pos x="4" y="6"/>
                  </a:cxn>
                  <a:cxn ang="0">
                    <a:pos x="4" y="6"/>
                  </a:cxn>
                  <a:cxn ang="0">
                    <a:pos x="4" y="8"/>
                  </a:cxn>
                  <a:cxn ang="0">
                    <a:pos x="2" y="10"/>
                  </a:cxn>
                  <a:cxn ang="0">
                    <a:pos x="2" y="10"/>
                  </a:cxn>
                </a:cxnLst>
                <a:rect l="0" t="0" r="r" b="b"/>
                <a:pathLst>
                  <a:path w="18" h="16">
                    <a:moveTo>
                      <a:pt x="2" y="10"/>
                    </a:moveTo>
                    <a:lnTo>
                      <a:pt x="2" y="10"/>
                    </a:lnTo>
                    <a:lnTo>
                      <a:pt x="0" y="16"/>
                    </a:lnTo>
                    <a:lnTo>
                      <a:pt x="0" y="16"/>
                    </a:lnTo>
                    <a:lnTo>
                      <a:pt x="4" y="14"/>
                    </a:lnTo>
                    <a:lnTo>
                      <a:pt x="4" y="14"/>
                    </a:lnTo>
                    <a:lnTo>
                      <a:pt x="12" y="10"/>
                    </a:lnTo>
                    <a:lnTo>
                      <a:pt x="12" y="10"/>
                    </a:lnTo>
                    <a:lnTo>
                      <a:pt x="18" y="8"/>
                    </a:lnTo>
                    <a:lnTo>
                      <a:pt x="18" y="8"/>
                    </a:lnTo>
                    <a:lnTo>
                      <a:pt x="18" y="4"/>
                    </a:lnTo>
                    <a:lnTo>
                      <a:pt x="16" y="0"/>
                    </a:lnTo>
                    <a:lnTo>
                      <a:pt x="16" y="0"/>
                    </a:lnTo>
                    <a:lnTo>
                      <a:pt x="4" y="6"/>
                    </a:lnTo>
                    <a:lnTo>
                      <a:pt x="4" y="6"/>
                    </a:lnTo>
                    <a:lnTo>
                      <a:pt x="4" y="8"/>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6" name="Freeform 402"/>
              <p:cNvSpPr/>
              <p:nvPr/>
            </p:nvSpPr>
            <p:spPr bwMode="auto">
              <a:xfrm>
                <a:off x="2691" y="683"/>
                <a:ext cx="22" cy="20"/>
              </a:xfrm>
              <a:custGeom>
                <a:avLst/>
                <a:gdLst/>
                <a:ahLst/>
                <a:cxnLst>
                  <a:cxn ang="0">
                    <a:pos x="6" y="8"/>
                  </a:cxn>
                  <a:cxn ang="0">
                    <a:pos x="6" y="8"/>
                  </a:cxn>
                  <a:cxn ang="0">
                    <a:pos x="4" y="10"/>
                  </a:cxn>
                  <a:cxn ang="0">
                    <a:pos x="2" y="12"/>
                  </a:cxn>
                  <a:cxn ang="0">
                    <a:pos x="2" y="12"/>
                  </a:cxn>
                  <a:cxn ang="0">
                    <a:pos x="0" y="20"/>
                  </a:cxn>
                  <a:cxn ang="0">
                    <a:pos x="0" y="20"/>
                  </a:cxn>
                  <a:cxn ang="0">
                    <a:pos x="14" y="12"/>
                  </a:cxn>
                  <a:cxn ang="0">
                    <a:pos x="14" y="12"/>
                  </a:cxn>
                  <a:cxn ang="0">
                    <a:pos x="20" y="10"/>
                  </a:cxn>
                  <a:cxn ang="0">
                    <a:pos x="20" y="10"/>
                  </a:cxn>
                  <a:cxn ang="0">
                    <a:pos x="22" y="6"/>
                  </a:cxn>
                  <a:cxn ang="0">
                    <a:pos x="22" y="0"/>
                  </a:cxn>
                  <a:cxn ang="0">
                    <a:pos x="22" y="0"/>
                  </a:cxn>
                  <a:cxn ang="0">
                    <a:pos x="6" y="8"/>
                  </a:cxn>
                  <a:cxn ang="0">
                    <a:pos x="6" y="8"/>
                  </a:cxn>
                </a:cxnLst>
                <a:rect l="0" t="0" r="r" b="b"/>
                <a:pathLst>
                  <a:path w="22" h="20">
                    <a:moveTo>
                      <a:pt x="6" y="8"/>
                    </a:moveTo>
                    <a:lnTo>
                      <a:pt x="6" y="8"/>
                    </a:lnTo>
                    <a:lnTo>
                      <a:pt x="4" y="10"/>
                    </a:lnTo>
                    <a:lnTo>
                      <a:pt x="2" y="12"/>
                    </a:lnTo>
                    <a:lnTo>
                      <a:pt x="2" y="12"/>
                    </a:lnTo>
                    <a:lnTo>
                      <a:pt x="0" y="20"/>
                    </a:lnTo>
                    <a:lnTo>
                      <a:pt x="0" y="20"/>
                    </a:lnTo>
                    <a:lnTo>
                      <a:pt x="14" y="12"/>
                    </a:lnTo>
                    <a:lnTo>
                      <a:pt x="14" y="12"/>
                    </a:lnTo>
                    <a:lnTo>
                      <a:pt x="20" y="10"/>
                    </a:lnTo>
                    <a:lnTo>
                      <a:pt x="20" y="10"/>
                    </a:lnTo>
                    <a:lnTo>
                      <a:pt x="22" y="6"/>
                    </a:lnTo>
                    <a:lnTo>
                      <a:pt x="22" y="0"/>
                    </a:lnTo>
                    <a:lnTo>
                      <a:pt x="22" y="0"/>
                    </a:lnTo>
                    <a:lnTo>
                      <a:pt x="6" y="8"/>
                    </a:lnTo>
                    <a:lnTo>
                      <a:pt x="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7" name="Freeform 403"/>
              <p:cNvSpPr/>
              <p:nvPr/>
            </p:nvSpPr>
            <p:spPr bwMode="auto">
              <a:xfrm>
                <a:off x="2687" y="695"/>
                <a:ext cx="24" cy="18"/>
              </a:xfrm>
              <a:custGeom>
                <a:avLst/>
                <a:gdLst/>
                <a:ahLst/>
                <a:cxnLst>
                  <a:cxn ang="0">
                    <a:pos x="8" y="8"/>
                  </a:cxn>
                  <a:cxn ang="0">
                    <a:pos x="8" y="8"/>
                  </a:cxn>
                  <a:cxn ang="0">
                    <a:pos x="4" y="10"/>
                  </a:cxn>
                  <a:cxn ang="0">
                    <a:pos x="4" y="10"/>
                  </a:cxn>
                  <a:cxn ang="0">
                    <a:pos x="0" y="18"/>
                  </a:cxn>
                  <a:cxn ang="0">
                    <a:pos x="0" y="18"/>
                  </a:cxn>
                  <a:cxn ang="0">
                    <a:pos x="8" y="18"/>
                  </a:cxn>
                  <a:cxn ang="0">
                    <a:pos x="16" y="14"/>
                  </a:cxn>
                  <a:cxn ang="0">
                    <a:pos x="20" y="8"/>
                  </a:cxn>
                  <a:cxn ang="0">
                    <a:pos x="24" y="0"/>
                  </a:cxn>
                  <a:cxn ang="0">
                    <a:pos x="24" y="0"/>
                  </a:cxn>
                  <a:cxn ang="0">
                    <a:pos x="8" y="8"/>
                  </a:cxn>
                  <a:cxn ang="0">
                    <a:pos x="8" y="8"/>
                  </a:cxn>
                </a:cxnLst>
                <a:rect l="0" t="0" r="r" b="b"/>
                <a:pathLst>
                  <a:path w="24" h="18">
                    <a:moveTo>
                      <a:pt x="8" y="8"/>
                    </a:moveTo>
                    <a:lnTo>
                      <a:pt x="8" y="8"/>
                    </a:lnTo>
                    <a:lnTo>
                      <a:pt x="4" y="10"/>
                    </a:lnTo>
                    <a:lnTo>
                      <a:pt x="4" y="10"/>
                    </a:lnTo>
                    <a:lnTo>
                      <a:pt x="0" y="18"/>
                    </a:lnTo>
                    <a:lnTo>
                      <a:pt x="0" y="18"/>
                    </a:lnTo>
                    <a:lnTo>
                      <a:pt x="8" y="18"/>
                    </a:lnTo>
                    <a:lnTo>
                      <a:pt x="16" y="14"/>
                    </a:lnTo>
                    <a:lnTo>
                      <a:pt x="20" y="8"/>
                    </a:lnTo>
                    <a:lnTo>
                      <a:pt x="24" y="0"/>
                    </a:lnTo>
                    <a:lnTo>
                      <a:pt x="24" y="0"/>
                    </a:lnTo>
                    <a:lnTo>
                      <a:pt x="8" y="8"/>
                    </a:lnTo>
                    <a:lnTo>
                      <a:pt x="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8" name="Freeform 404"/>
              <p:cNvSpPr/>
              <p:nvPr/>
            </p:nvSpPr>
            <p:spPr bwMode="auto">
              <a:xfrm>
                <a:off x="2437" y="481"/>
                <a:ext cx="16" cy="24"/>
              </a:xfrm>
              <a:custGeom>
                <a:avLst/>
                <a:gdLst/>
                <a:ahLst/>
                <a:cxnLst>
                  <a:cxn ang="0">
                    <a:pos x="0" y="10"/>
                  </a:cxn>
                  <a:cxn ang="0">
                    <a:pos x="0" y="10"/>
                  </a:cxn>
                  <a:cxn ang="0">
                    <a:pos x="0" y="10"/>
                  </a:cxn>
                  <a:cxn ang="0">
                    <a:pos x="0" y="10"/>
                  </a:cxn>
                  <a:cxn ang="0">
                    <a:pos x="4" y="24"/>
                  </a:cxn>
                  <a:cxn ang="0">
                    <a:pos x="4" y="24"/>
                  </a:cxn>
                  <a:cxn ang="0">
                    <a:pos x="16" y="0"/>
                  </a:cxn>
                  <a:cxn ang="0">
                    <a:pos x="16" y="0"/>
                  </a:cxn>
                  <a:cxn ang="0">
                    <a:pos x="10" y="2"/>
                  </a:cxn>
                  <a:cxn ang="0">
                    <a:pos x="6" y="6"/>
                  </a:cxn>
                  <a:cxn ang="0">
                    <a:pos x="6" y="6"/>
                  </a:cxn>
                  <a:cxn ang="0">
                    <a:pos x="0" y="10"/>
                  </a:cxn>
                  <a:cxn ang="0">
                    <a:pos x="0" y="10"/>
                  </a:cxn>
                </a:cxnLst>
                <a:rect l="0" t="0" r="r" b="b"/>
                <a:pathLst>
                  <a:path w="16" h="24">
                    <a:moveTo>
                      <a:pt x="0" y="10"/>
                    </a:moveTo>
                    <a:lnTo>
                      <a:pt x="0" y="10"/>
                    </a:lnTo>
                    <a:lnTo>
                      <a:pt x="0" y="10"/>
                    </a:lnTo>
                    <a:lnTo>
                      <a:pt x="0" y="10"/>
                    </a:lnTo>
                    <a:lnTo>
                      <a:pt x="4" y="24"/>
                    </a:lnTo>
                    <a:lnTo>
                      <a:pt x="4" y="24"/>
                    </a:lnTo>
                    <a:lnTo>
                      <a:pt x="16" y="0"/>
                    </a:lnTo>
                    <a:lnTo>
                      <a:pt x="16" y="0"/>
                    </a:lnTo>
                    <a:lnTo>
                      <a:pt x="10" y="2"/>
                    </a:lnTo>
                    <a:lnTo>
                      <a:pt x="6" y="6"/>
                    </a:lnTo>
                    <a:lnTo>
                      <a:pt x="6" y="6"/>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9" name="Freeform 405"/>
              <p:cNvSpPr/>
              <p:nvPr/>
            </p:nvSpPr>
            <p:spPr bwMode="auto">
              <a:xfrm>
                <a:off x="2425" y="491"/>
                <a:ext cx="14" cy="30"/>
              </a:xfrm>
              <a:custGeom>
                <a:avLst/>
                <a:gdLst/>
                <a:ahLst/>
                <a:cxnLst>
                  <a:cxn ang="0">
                    <a:pos x="8" y="0"/>
                  </a:cxn>
                  <a:cxn ang="0">
                    <a:pos x="8" y="0"/>
                  </a:cxn>
                  <a:cxn ang="0">
                    <a:pos x="4" y="4"/>
                  </a:cxn>
                  <a:cxn ang="0">
                    <a:pos x="0" y="8"/>
                  </a:cxn>
                  <a:cxn ang="0">
                    <a:pos x="0" y="8"/>
                  </a:cxn>
                  <a:cxn ang="0">
                    <a:pos x="4" y="14"/>
                  </a:cxn>
                  <a:cxn ang="0">
                    <a:pos x="4" y="14"/>
                  </a:cxn>
                  <a:cxn ang="0">
                    <a:pos x="6" y="26"/>
                  </a:cxn>
                  <a:cxn ang="0">
                    <a:pos x="6" y="26"/>
                  </a:cxn>
                  <a:cxn ang="0">
                    <a:pos x="8" y="30"/>
                  </a:cxn>
                  <a:cxn ang="0">
                    <a:pos x="8" y="30"/>
                  </a:cxn>
                  <a:cxn ang="0">
                    <a:pos x="12" y="24"/>
                  </a:cxn>
                  <a:cxn ang="0">
                    <a:pos x="12" y="24"/>
                  </a:cxn>
                  <a:cxn ang="0">
                    <a:pos x="14" y="20"/>
                  </a:cxn>
                  <a:cxn ang="0">
                    <a:pos x="14" y="18"/>
                  </a:cxn>
                  <a:cxn ang="0">
                    <a:pos x="14" y="18"/>
                  </a:cxn>
                  <a:cxn ang="0">
                    <a:pos x="8" y="0"/>
                  </a:cxn>
                  <a:cxn ang="0">
                    <a:pos x="8" y="0"/>
                  </a:cxn>
                </a:cxnLst>
                <a:rect l="0" t="0" r="r" b="b"/>
                <a:pathLst>
                  <a:path w="14" h="30">
                    <a:moveTo>
                      <a:pt x="8" y="0"/>
                    </a:moveTo>
                    <a:lnTo>
                      <a:pt x="8" y="0"/>
                    </a:lnTo>
                    <a:lnTo>
                      <a:pt x="4" y="4"/>
                    </a:lnTo>
                    <a:lnTo>
                      <a:pt x="0" y="8"/>
                    </a:lnTo>
                    <a:lnTo>
                      <a:pt x="0" y="8"/>
                    </a:lnTo>
                    <a:lnTo>
                      <a:pt x="4" y="14"/>
                    </a:lnTo>
                    <a:lnTo>
                      <a:pt x="4" y="14"/>
                    </a:lnTo>
                    <a:lnTo>
                      <a:pt x="6" y="26"/>
                    </a:lnTo>
                    <a:lnTo>
                      <a:pt x="6" y="26"/>
                    </a:lnTo>
                    <a:lnTo>
                      <a:pt x="8" y="30"/>
                    </a:lnTo>
                    <a:lnTo>
                      <a:pt x="8" y="30"/>
                    </a:lnTo>
                    <a:lnTo>
                      <a:pt x="12" y="24"/>
                    </a:lnTo>
                    <a:lnTo>
                      <a:pt x="12" y="24"/>
                    </a:lnTo>
                    <a:lnTo>
                      <a:pt x="14" y="20"/>
                    </a:lnTo>
                    <a:lnTo>
                      <a:pt x="14" y="18"/>
                    </a:lnTo>
                    <a:lnTo>
                      <a:pt x="14" y="1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30" name="Freeform 406"/>
              <p:cNvSpPr/>
              <p:nvPr/>
            </p:nvSpPr>
            <p:spPr bwMode="auto">
              <a:xfrm>
                <a:off x="2417" y="501"/>
                <a:ext cx="14" cy="36"/>
              </a:xfrm>
              <a:custGeom>
                <a:avLst/>
                <a:gdLst/>
                <a:ahLst/>
                <a:cxnLst>
                  <a:cxn ang="0">
                    <a:pos x="0" y="10"/>
                  </a:cxn>
                  <a:cxn ang="0">
                    <a:pos x="0" y="10"/>
                  </a:cxn>
                  <a:cxn ang="0">
                    <a:pos x="2" y="20"/>
                  </a:cxn>
                  <a:cxn ang="0">
                    <a:pos x="2" y="20"/>
                  </a:cxn>
                  <a:cxn ang="0">
                    <a:pos x="8" y="36"/>
                  </a:cxn>
                  <a:cxn ang="0">
                    <a:pos x="8" y="36"/>
                  </a:cxn>
                  <a:cxn ang="0">
                    <a:pos x="14" y="26"/>
                  </a:cxn>
                  <a:cxn ang="0">
                    <a:pos x="14" y="26"/>
                  </a:cxn>
                  <a:cxn ang="0">
                    <a:pos x="14" y="24"/>
                  </a:cxn>
                  <a:cxn ang="0">
                    <a:pos x="12" y="20"/>
                  </a:cxn>
                  <a:cxn ang="0">
                    <a:pos x="12" y="20"/>
                  </a:cxn>
                  <a:cxn ang="0">
                    <a:pos x="6" y="0"/>
                  </a:cxn>
                  <a:cxn ang="0">
                    <a:pos x="6" y="0"/>
                  </a:cxn>
                  <a:cxn ang="0">
                    <a:pos x="2" y="4"/>
                  </a:cxn>
                  <a:cxn ang="0">
                    <a:pos x="0" y="8"/>
                  </a:cxn>
                  <a:cxn ang="0">
                    <a:pos x="0" y="10"/>
                  </a:cxn>
                  <a:cxn ang="0">
                    <a:pos x="0" y="10"/>
                  </a:cxn>
                </a:cxnLst>
                <a:rect l="0" t="0" r="r" b="b"/>
                <a:pathLst>
                  <a:path w="14" h="36">
                    <a:moveTo>
                      <a:pt x="0" y="10"/>
                    </a:moveTo>
                    <a:lnTo>
                      <a:pt x="0" y="10"/>
                    </a:lnTo>
                    <a:lnTo>
                      <a:pt x="2" y="20"/>
                    </a:lnTo>
                    <a:lnTo>
                      <a:pt x="2" y="20"/>
                    </a:lnTo>
                    <a:lnTo>
                      <a:pt x="8" y="36"/>
                    </a:lnTo>
                    <a:lnTo>
                      <a:pt x="8" y="36"/>
                    </a:lnTo>
                    <a:lnTo>
                      <a:pt x="14" y="26"/>
                    </a:lnTo>
                    <a:lnTo>
                      <a:pt x="14" y="26"/>
                    </a:lnTo>
                    <a:lnTo>
                      <a:pt x="14" y="24"/>
                    </a:lnTo>
                    <a:lnTo>
                      <a:pt x="12" y="20"/>
                    </a:lnTo>
                    <a:lnTo>
                      <a:pt x="12" y="20"/>
                    </a:lnTo>
                    <a:lnTo>
                      <a:pt x="6" y="0"/>
                    </a:lnTo>
                    <a:lnTo>
                      <a:pt x="6" y="0"/>
                    </a:lnTo>
                    <a:lnTo>
                      <a:pt x="2" y="4"/>
                    </a:lnTo>
                    <a:lnTo>
                      <a:pt x="0" y="8"/>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586" name="Freeform 408"/>
            <p:cNvSpPr/>
            <p:nvPr/>
          </p:nvSpPr>
          <p:spPr bwMode="auto">
            <a:xfrm>
              <a:off x="3827463" y="814388"/>
              <a:ext cx="19050" cy="60325"/>
            </a:xfrm>
            <a:custGeom>
              <a:avLst/>
              <a:gdLst/>
              <a:ahLst/>
              <a:cxnLst>
                <a:cxn ang="0">
                  <a:pos x="12" y="28"/>
                </a:cxn>
                <a:cxn ang="0">
                  <a:pos x="12" y="28"/>
                </a:cxn>
                <a:cxn ang="0">
                  <a:pos x="12" y="26"/>
                </a:cxn>
                <a:cxn ang="0">
                  <a:pos x="10" y="22"/>
                </a:cxn>
                <a:cxn ang="0">
                  <a:pos x="10" y="22"/>
                </a:cxn>
                <a:cxn ang="0">
                  <a:pos x="2" y="0"/>
                </a:cxn>
                <a:cxn ang="0">
                  <a:pos x="2" y="0"/>
                </a:cxn>
                <a:cxn ang="0">
                  <a:pos x="0" y="10"/>
                </a:cxn>
                <a:cxn ang="0">
                  <a:pos x="0" y="20"/>
                </a:cxn>
                <a:cxn ang="0">
                  <a:pos x="2" y="30"/>
                </a:cxn>
                <a:cxn ang="0">
                  <a:pos x="8" y="38"/>
                </a:cxn>
                <a:cxn ang="0">
                  <a:pos x="8" y="38"/>
                </a:cxn>
                <a:cxn ang="0">
                  <a:pos x="12" y="28"/>
                </a:cxn>
                <a:cxn ang="0">
                  <a:pos x="12" y="28"/>
                </a:cxn>
              </a:cxnLst>
              <a:rect l="0" t="0" r="r" b="b"/>
              <a:pathLst>
                <a:path w="12" h="38">
                  <a:moveTo>
                    <a:pt x="12" y="28"/>
                  </a:moveTo>
                  <a:lnTo>
                    <a:pt x="12" y="28"/>
                  </a:lnTo>
                  <a:lnTo>
                    <a:pt x="12" y="26"/>
                  </a:lnTo>
                  <a:lnTo>
                    <a:pt x="10" y="22"/>
                  </a:lnTo>
                  <a:lnTo>
                    <a:pt x="10" y="22"/>
                  </a:lnTo>
                  <a:lnTo>
                    <a:pt x="2" y="0"/>
                  </a:lnTo>
                  <a:lnTo>
                    <a:pt x="2" y="0"/>
                  </a:lnTo>
                  <a:lnTo>
                    <a:pt x="0" y="10"/>
                  </a:lnTo>
                  <a:lnTo>
                    <a:pt x="0" y="20"/>
                  </a:lnTo>
                  <a:lnTo>
                    <a:pt x="2" y="30"/>
                  </a:lnTo>
                  <a:lnTo>
                    <a:pt x="8" y="38"/>
                  </a:lnTo>
                  <a:lnTo>
                    <a:pt x="8" y="38"/>
                  </a:lnTo>
                  <a:lnTo>
                    <a:pt x="12" y="28"/>
                  </a:lnTo>
                  <a:lnTo>
                    <a:pt x="1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7" name="Freeform 409"/>
            <p:cNvSpPr/>
            <p:nvPr/>
          </p:nvSpPr>
          <p:spPr bwMode="auto">
            <a:xfrm>
              <a:off x="3881438" y="763588"/>
              <a:ext cx="22225" cy="41275"/>
            </a:xfrm>
            <a:custGeom>
              <a:avLst/>
              <a:gdLst/>
              <a:ahLst/>
              <a:cxnLst>
                <a:cxn ang="0">
                  <a:pos x="0" y="26"/>
                </a:cxn>
                <a:cxn ang="0">
                  <a:pos x="0" y="26"/>
                </a:cxn>
                <a:cxn ang="0">
                  <a:pos x="14" y="20"/>
                </a:cxn>
                <a:cxn ang="0">
                  <a:pos x="14" y="20"/>
                </a:cxn>
                <a:cxn ang="0">
                  <a:pos x="14" y="20"/>
                </a:cxn>
                <a:cxn ang="0">
                  <a:pos x="14" y="20"/>
                </a:cxn>
                <a:cxn ang="0">
                  <a:pos x="14" y="12"/>
                </a:cxn>
                <a:cxn ang="0">
                  <a:pos x="14" y="12"/>
                </a:cxn>
                <a:cxn ang="0">
                  <a:pos x="12" y="6"/>
                </a:cxn>
                <a:cxn ang="0">
                  <a:pos x="10" y="0"/>
                </a:cxn>
                <a:cxn ang="0">
                  <a:pos x="10" y="0"/>
                </a:cxn>
                <a:cxn ang="0">
                  <a:pos x="0" y="26"/>
                </a:cxn>
                <a:cxn ang="0">
                  <a:pos x="0" y="26"/>
                </a:cxn>
              </a:cxnLst>
              <a:rect l="0" t="0" r="r" b="b"/>
              <a:pathLst>
                <a:path w="14" h="26">
                  <a:moveTo>
                    <a:pt x="0" y="26"/>
                  </a:moveTo>
                  <a:lnTo>
                    <a:pt x="0" y="26"/>
                  </a:lnTo>
                  <a:lnTo>
                    <a:pt x="14" y="20"/>
                  </a:lnTo>
                  <a:lnTo>
                    <a:pt x="14" y="20"/>
                  </a:lnTo>
                  <a:lnTo>
                    <a:pt x="14" y="20"/>
                  </a:lnTo>
                  <a:lnTo>
                    <a:pt x="14" y="20"/>
                  </a:lnTo>
                  <a:lnTo>
                    <a:pt x="14" y="12"/>
                  </a:lnTo>
                  <a:lnTo>
                    <a:pt x="14" y="12"/>
                  </a:lnTo>
                  <a:lnTo>
                    <a:pt x="12" y="6"/>
                  </a:lnTo>
                  <a:lnTo>
                    <a:pt x="10" y="0"/>
                  </a:lnTo>
                  <a:lnTo>
                    <a:pt x="10" y="0"/>
                  </a:lnTo>
                  <a:lnTo>
                    <a:pt x="0" y="26"/>
                  </a:lnTo>
                  <a:lnTo>
                    <a:pt x="0"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8" name="Freeform 410"/>
            <p:cNvSpPr/>
            <p:nvPr/>
          </p:nvSpPr>
          <p:spPr bwMode="auto">
            <a:xfrm>
              <a:off x="3871913" y="798513"/>
              <a:ext cx="34925" cy="31750"/>
            </a:xfrm>
            <a:custGeom>
              <a:avLst/>
              <a:gdLst/>
              <a:ahLst/>
              <a:cxnLst>
                <a:cxn ang="0">
                  <a:pos x="4" y="8"/>
                </a:cxn>
                <a:cxn ang="0">
                  <a:pos x="4" y="8"/>
                </a:cxn>
                <a:cxn ang="0">
                  <a:pos x="4" y="10"/>
                </a:cxn>
                <a:cxn ang="0">
                  <a:pos x="2" y="14"/>
                </a:cxn>
                <a:cxn ang="0">
                  <a:pos x="2" y="14"/>
                </a:cxn>
                <a:cxn ang="0">
                  <a:pos x="0" y="20"/>
                </a:cxn>
                <a:cxn ang="0">
                  <a:pos x="0" y="20"/>
                </a:cxn>
                <a:cxn ang="0">
                  <a:pos x="4" y="18"/>
                </a:cxn>
                <a:cxn ang="0">
                  <a:pos x="4" y="18"/>
                </a:cxn>
                <a:cxn ang="0">
                  <a:pos x="14" y="14"/>
                </a:cxn>
                <a:cxn ang="0">
                  <a:pos x="14" y="14"/>
                </a:cxn>
                <a:cxn ang="0">
                  <a:pos x="22" y="12"/>
                </a:cxn>
                <a:cxn ang="0">
                  <a:pos x="22" y="12"/>
                </a:cxn>
                <a:cxn ang="0">
                  <a:pos x="22" y="6"/>
                </a:cxn>
                <a:cxn ang="0">
                  <a:pos x="22" y="0"/>
                </a:cxn>
                <a:cxn ang="0">
                  <a:pos x="22" y="0"/>
                </a:cxn>
                <a:cxn ang="0">
                  <a:pos x="4" y="8"/>
                </a:cxn>
                <a:cxn ang="0">
                  <a:pos x="4" y="8"/>
                </a:cxn>
              </a:cxnLst>
              <a:rect l="0" t="0" r="r" b="b"/>
              <a:pathLst>
                <a:path w="22" h="20">
                  <a:moveTo>
                    <a:pt x="4" y="8"/>
                  </a:moveTo>
                  <a:lnTo>
                    <a:pt x="4" y="8"/>
                  </a:lnTo>
                  <a:lnTo>
                    <a:pt x="4" y="10"/>
                  </a:lnTo>
                  <a:lnTo>
                    <a:pt x="2" y="14"/>
                  </a:lnTo>
                  <a:lnTo>
                    <a:pt x="2" y="14"/>
                  </a:lnTo>
                  <a:lnTo>
                    <a:pt x="0" y="20"/>
                  </a:lnTo>
                  <a:lnTo>
                    <a:pt x="0" y="20"/>
                  </a:lnTo>
                  <a:lnTo>
                    <a:pt x="4" y="18"/>
                  </a:lnTo>
                  <a:lnTo>
                    <a:pt x="4" y="18"/>
                  </a:lnTo>
                  <a:lnTo>
                    <a:pt x="14" y="14"/>
                  </a:lnTo>
                  <a:lnTo>
                    <a:pt x="14" y="14"/>
                  </a:lnTo>
                  <a:lnTo>
                    <a:pt x="22" y="12"/>
                  </a:lnTo>
                  <a:lnTo>
                    <a:pt x="22" y="12"/>
                  </a:lnTo>
                  <a:lnTo>
                    <a:pt x="22" y="6"/>
                  </a:lnTo>
                  <a:lnTo>
                    <a:pt x="22" y="0"/>
                  </a:lnTo>
                  <a:lnTo>
                    <a:pt x="22" y="0"/>
                  </a:lnTo>
                  <a:lnTo>
                    <a:pt x="4" y="8"/>
                  </a:lnTo>
                  <a:lnTo>
                    <a:pt x="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9" name="Freeform 411"/>
            <p:cNvSpPr/>
            <p:nvPr/>
          </p:nvSpPr>
          <p:spPr bwMode="auto">
            <a:xfrm>
              <a:off x="3859213" y="823913"/>
              <a:ext cx="47625" cy="34925"/>
            </a:xfrm>
            <a:custGeom>
              <a:avLst/>
              <a:gdLst/>
              <a:ahLst/>
              <a:cxnLst>
                <a:cxn ang="0">
                  <a:pos x="0" y="22"/>
                </a:cxn>
                <a:cxn ang="0">
                  <a:pos x="0" y="22"/>
                </a:cxn>
                <a:cxn ang="0">
                  <a:pos x="18" y="14"/>
                </a:cxn>
                <a:cxn ang="0">
                  <a:pos x="18" y="14"/>
                </a:cxn>
                <a:cxn ang="0">
                  <a:pos x="26" y="10"/>
                </a:cxn>
                <a:cxn ang="0">
                  <a:pos x="26" y="10"/>
                </a:cxn>
                <a:cxn ang="0">
                  <a:pos x="28" y="8"/>
                </a:cxn>
                <a:cxn ang="0">
                  <a:pos x="30" y="6"/>
                </a:cxn>
                <a:cxn ang="0">
                  <a:pos x="30" y="0"/>
                </a:cxn>
                <a:cxn ang="0">
                  <a:pos x="30" y="0"/>
                </a:cxn>
                <a:cxn ang="0">
                  <a:pos x="10" y="8"/>
                </a:cxn>
                <a:cxn ang="0">
                  <a:pos x="10" y="8"/>
                </a:cxn>
                <a:cxn ang="0">
                  <a:pos x="6" y="8"/>
                </a:cxn>
                <a:cxn ang="0">
                  <a:pos x="4" y="12"/>
                </a:cxn>
                <a:cxn ang="0">
                  <a:pos x="4" y="12"/>
                </a:cxn>
                <a:cxn ang="0">
                  <a:pos x="0" y="22"/>
                </a:cxn>
                <a:cxn ang="0">
                  <a:pos x="0" y="22"/>
                </a:cxn>
              </a:cxnLst>
              <a:rect l="0" t="0" r="r" b="b"/>
              <a:pathLst>
                <a:path w="30" h="22">
                  <a:moveTo>
                    <a:pt x="0" y="22"/>
                  </a:moveTo>
                  <a:lnTo>
                    <a:pt x="0" y="22"/>
                  </a:lnTo>
                  <a:lnTo>
                    <a:pt x="18" y="14"/>
                  </a:lnTo>
                  <a:lnTo>
                    <a:pt x="18" y="14"/>
                  </a:lnTo>
                  <a:lnTo>
                    <a:pt x="26" y="10"/>
                  </a:lnTo>
                  <a:lnTo>
                    <a:pt x="26" y="10"/>
                  </a:lnTo>
                  <a:lnTo>
                    <a:pt x="28" y="8"/>
                  </a:lnTo>
                  <a:lnTo>
                    <a:pt x="30" y="6"/>
                  </a:lnTo>
                  <a:lnTo>
                    <a:pt x="30" y="0"/>
                  </a:lnTo>
                  <a:lnTo>
                    <a:pt x="30" y="0"/>
                  </a:lnTo>
                  <a:lnTo>
                    <a:pt x="10" y="8"/>
                  </a:lnTo>
                  <a:lnTo>
                    <a:pt x="10" y="8"/>
                  </a:lnTo>
                  <a:lnTo>
                    <a:pt x="6" y="8"/>
                  </a:lnTo>
                  <a:lnTo>
                    <a:pt x="4" y="12"/>
                  </a:lnTo>
                  <a:lnTo>
                    <a:pt x="4" y="12"/>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0" name="Freeform 412"/>
            <p:cNvSpPr/>
            <p:nvPr/>
          </p:nvSpPr>
          <p:spPr bwMode="auto">
            <a:xfrm>
              <a:off x="3849688" y="846138"/>
              <a:ext cx="50800" cy="34925"/>
            </a:xfrm>
            <a:custGeom>
              <a:avLst/>
              <a:gdLst/>
              <a:ahLst/>
              <a:cxnLst>
                <a:cxn ang="0">
                  <a:pos x="32" y="0"/>
                </a:cxn>
                <a:cxn ang="0">
                  <a:pos x="32" y="0"/>
                </a:cxn>
                <a:cxn ang="0">
                  <a:pos x="12" y="8"/>
                </a:cxn>
                <a:cxn ang="0">
                  <a:pos x="12" y="8"/>
                </a:cxn>
                <a:cxn ang="0">
                  <a:pos x="8" y="10"/>
                </a:cxn>
                <a:cxn ang="0">
                  <a:pos x="4" y="12"/>
                </a:cxn>
                <a:cxn ang="0">
                  <a:pos x="4" y="12"/>
                </a:cxn>
                <a:cxn ang="0">
                  <a:pos x="0" y="22"/>
                </a:cxn>
                <a:cxn ang="0">
                  <a:pos x="0" y="22"/>
                </a:cxn>
                <a:cxn ang="0">
                  <a:pos x="10" y="20"/>
                </a:cxn>
                <a:cxn ang="0">
                  <a:pos x="20" y="16"/>
                </a:cxn>
                <a:cxn ang="0">
                  <a:pos x="26" y="8"/>
                </a:cxn>
                <a:cxn ang="0">
                  <a:pos x="32" y="0"/>
                </a:cxn>
                <a:cxn ang="0">
                  <a:pos x="32" y="0"/>
                </a:cxn>
              </a:cxnLst>
              <a:rect l="0" t="0" r="r" b="b"/>
              <a:pathLst>
                <a:path w="32" h="22">
                  <a:moveTo>
                    <a:pt x="32" y="0"/>
                  </a:moveTo>
                  <a:lnTo>
                    <a:pt x="32" y="0"/>
                  </a:lnTo>
                  <a:lnTo>
                    <a:pt x="12" y="8"/>
                  </a:lnTo>
                  <a:lnTo>
                    <a:pt x="12" y="8"/>
                  </a:lnTo>
                  <a:lnTo>
                    <a:pt x="8" y="10"/>
                  </a:lnTo>
                  <a:lnTo>
                    <a:pt x="4" y="12"/>
                  </a:lnTo>
                  <a:lnTo>
                    <a:pt x="4" y="12"/>
                  </a:lnTo>
                  <a:lnTo>
                    <a:pt x="0" y="22"/>
                  </a:lnTo>
                  <a:lnTo>
                    <a:pt x="0" y="22"/>
                  </a:lnTo>
                  <a:lnTo>
                    <a:pt x="10" y="20"/>
                  </a:lnTo>
                  <a:lnTo>
                    <a:pt x="20" y="16"/>
                  </a:lnTo>
                  <a:lnTo>
                    <a:pt x="26" y="8"/>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1" name="Freeform 413"/>
            <p:cNvSpPr/>
            <p:nvPr/>
          </p:nvSpPr>
          <p:spPr bwMode="auto">
            <a:xfrm>
              <a:off x="4094163" y="998538"/>
              <a:ext cx="38100" cy="28575"/>
            </a:xfrm>
            <a:custGeom>
              <a:avLst/>
              <a:gdLst/>
              <a:ahLst/>
              <a:cxnLst>
                <a:cxn ang="0">
                  <a:pos x="20" y="6"/>
                </a:cxn>
                <a:cxn ang="0">
                  <a:pos x="20" y="6"/>
                </a:cxn>
                <a:cxn ang="0">
                  <a:pos x="16" y="0"/>
                </a:cxn>
                <a:cxn ang="0">
                  <a:pos x="16" y="0"/>
                </a:cxn>
                <a:cxn ang="0">
                  <a:pos x="14" y="0"/>
                </a:cxn>
                <a:cxn ang="0">
                  <a:pos x="14" y="0"/>
                </a:cxn>
                <a:cxn ang="0">
                  <a:pos x="0" y="4"/>
                </a:cxn>
                <a:cxn ang="0">
                  <a:pos x="0" y="4"/>
                </a:cxn>
                <a:cxn ang="0">
                  <a:pos x="24" y="18"/>
                </a:cxn>
                <a:cxn ang="0">
                  <a:pos x="24" y="18"/>
                </a:cxn>
                <a:cxn ang="0">
                  <a:pos x="22" y="12"/>
                </a:cxn>
                <a:cxn ang="0">
                  <a:pos x="20" y="6"/>
                </a:cxn>
                <a:cxn ang="0">
                  <a:pos x="20" y="6"/>
                </a:cxn>
              </a:cxnLst>
              <a:rect l="0" t="0" r="r" b="b"/>
              <a:pathLst>
                <a:path w="24" h="18">
                  <a:moveTo>
                    <a:pt x="20" y="6"/>
                  </a:moveTo>
                  <a:lnTo>
                    <a:pt x="20" y="6"/>
                  </a:lnTo>
                  <a:lnTo>
                    <a:pt x="16" y="0"/>
                  </a:lnTo>
                  <a:lnTo>
                    <a:pt x="16" y="0"/>
                  </a:lnTo>
                  <a:lnTo>
                    <a:pt x="14" y="0"/>
                  </a:lnTo>
                  <a:lnTo>
                    <a:pt x="14" y="0"/>
                  </a:lnTo>
                  <a:lnTo>
                    <a:pt x="0" y="4"/>
                  </a:lnTo>
                  <a:lnTo>
                    <a:pt x="0" y="4"/>
                  </a:lnTo>
                  <a:lnTo>
                    <a:pt x="24" y="18"/>
                  </a:lnTo>
                  <a:lnTo>
                    <a:pt x="24" y="18"/>
                  </a:lnTo>
                  <a:lnTo>
                    <a:pt x="22" y="12"/>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2" name="Freeform 414"/>
            <p:cNvSpPr/>
            <p:nvPr/>
          </p:nvSpPr>
          <p:spPr bwMode="auto">
            <a:xfrm>
              <a:off x="4065588" y="979488"/>
              <a:ext cx="50800" cy="19050"/>
            </a:xfrm>
            <a:custGeom>
              <a:avLst/>
              <a:gdLst/>
              <a:ahLst/>
              <a:cxnLst>
                <a:cxn ang="0">
                  <a:pos x="26" y="0"/>
                </a:cxn>
                <a:cxn ang="0">
                  <a:pos x="26" y="0"/>
                </a:cxn>
                <a:cxn ang="0">
                  <a:pos x="18" y="0"/>
                </a:cxn>
                <a:cxn ang="0">
                  <a:pos x="18" y="0"/>
                </a:cxn>
                <a:cxn ang="0">
                  <a:pos x="6" y="4"/>
                </a:cxn>
                <a:cxn ang="0">
                  <a:pos x="6" y="4"/>
                </a:cxn>
                <a:cxn ang="0">
                  <a:pos x="0" y="6"/>
                </a:cxn>
                <a:cxn ang="0">
                  <a:pos x="0" y="6"/>
                </a:cxn>
                <a:cxn ang="0">
                  <a:pos x="8" y="10"/>
                </a:cxn>
                <a:cxn ang="0">
                  <a:pos x="8" y="10"/>
                </a:cxn>
                <a:cxn ang="0">
                  <a:pos x="12" y="12"/>
                </a:cxn>
                <a:cxn ang="0">
                  <a:pos x="14" y="12"/>
                </a:cxn>
                <a:cxn ang="0">
                  <a:pos x="14" y="12"/>
                </a:cxn>
                <a:cxn ang="0">
                  <a:pos x="32" y="8"/>
                </a:cxn>
                <a:cxn ang="0">
                  <a:pos x="32" y="8"/>
                </a:cxn>
                <a:cxn ang="0">
                  <a:pos x="30" y="4"/>
                </a:cxn>
                <a:cxn ang="0">
                  <a:pos x="28" y="0"/>
                </a:cxn>
                <a:cxn ang="0">
                  <a:pos x="26" y="0"/>
                </a:cxn>
                <a:cxn ang="0">
                  <a:pos x="26" y="0"/>
                </a:cxn>
              </a:cxnLst>
              <a:rect l="0" t="0" r="r" b="b"/>
              <a:pathLst>
                <a:path w="32" h="12">
                  <a:moveTo>
                    <a:pt x="26" y="0"/>
                  </a:moveTo>
                  <a:lnTo>
                    <a:pt x="26" y="0"/>
                  </a:lnTo>
                  <a:lnTo>
                    <a:pt x="18" y="0"/>
                  </a:lnTo>
                  <a:lnTo>
                    <a:pt x="18" y="0"/>
                  </a:lnTo>
                  <a:lnTo>
                    <a:pt x="6" y="4"/>
                  </a:lnTo>
                  <a:lnTo>
                    <a:pt x="6" y="4"/>
                  </a:lnTo>
                  <a:lnTo>
                    <a:pt x="0" y="6"/>
                  </a:lnTo>
                  <a:lnTo>
                    <a:pt x="0" y="6"/>
                  </a:lnTo>
                  <a:lnTo>
                    <a:pt x="8" y="10"/>
                  </a:lnTo>
                  <a:lnTo>
                    <a:pt x="8" y="10"/>
                  </a:lnTo>
                  <a:lnTo>
                    <a:pt x="12" y="12"/>
                  </a:lnTo>
                  <a:lnTo>
                    <a:pt x="14" y="12"/>
                  </a:lnTo>
                  <a:lnTo>
                    <a:pt x="14" y="12"/>
                  </a:lnTo>
                  <a:lnTo>
                    <a:pt x="32" y="8"/>
                  </a:lnTo>
                  <a:lnTo>
                    <a:pt x="32" y="8"/>
                  </a:lnTo>
                  <a:lnTo>
                    <a:pt x="30" y="4"/>
                  </a:lnTo>
                  <a:lnTo>
                    <a:pt x="28" y="0"/>
                  </a:lnTo>
                  <a:lnTo>
                    <a:pt x="26" y="0"/>
                  </a:lnTo>
                  <a:lnTo>
                    <a:pt x="2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3" name="Freeform 415"/>
            <p:cNvSpPr/>
            <p:nvPr/>
          </p:nvSpPr>
          <p:spPr bwMode="auto">
            <a:xfrm>
              <a:off x="4040188" y="960438"/>
              <a:ext cx="63500" cy="22225"/>
            </a:xfrm>
            <a:custGeom>
              <a:avLst/>
              <a:gdLst/>
              <a:ahLst/>
              <a:cxnLst>
                <a:cxn ang="0">
                  <a:pos x="18" y="14"/>
                </a:cxn>
                <a:cxn ang="0">
                  <a:pos x="18" y="14"/>
                </a:cxn>
                <a:cxn ang="0">
                  <a:pos x="40" y="8"/>
                </a:cxn>
                <a:cxn ang="0">
                  <a:pos x="40" y="8"/>
                </a:cxn>
                <a:cxn ang="0">
                  <a:pos x="36" y="2"/>
                </a:cxn>
                <a:cxn ang="0">
                  <a:pos x="34" y="0"/>
                </a:cxn>
                <a:cxn ang="0">
                  <a:pos x="30" y="0"/>
                </a:cxn>
                <a:cxn ang="0">
                  <a:pos x="30" y="0"/>
                </a:cxn>
                <a:cxn ang="0">
                  <a:pos x="20" y="2"/>
                </a:cxn>
                <a:cxn ang="0">
                  <a:pos x="20" y="2"/>
                </a:cxn>
                <a:cxn ang="0">
                  <a:pos x="0" y="8"/>
                </a:cxn>
                <a:cxn ang="0">
                  <a:pos x="0" y="8"/>
                </a:cxn>
                <a:cxn ang="0">
                  <a:pos x="10" y="14"/>
                </a:cxn>
                <a:cxn ang="0">
                  <a:pos x="10" y="14"/>
                </a:cxn>
                <a:cxn ang="0">
                  <a:pos x="14" y="14"/>
                </a:cxn>
                <a:cxn ang="0">
                  <a:pos x="18" y="14"/>
                </a:cxn>
                <a:cxn ang="0">
                  <a:pos x="18" y="14"/>
                </a:cxn>
              </a:cxnLst>
              <a:rect l="0" t="0" r="r" b="b"/>
              <a:pathLst>
                <a:path w="40" h="14">
                  <a:moveTo>
                    <a:pt x="18" y="14"/>
                  </a:moveTo>
                  <a:lnTo>
                    <a:pt x="18" y="14"/>
                  </a:lnTo>
                  <a:lnTo>
                    <a:pt x="40" y="8"/>
                  </a:lnTo>
                  <a:lnTo>
                    <a:pt x="40" y="8"/>
                  </a:lnTo>
                  <a:lnTo>
                    <a:pt x="36" y="2"/>
                  </a:lnTo>
                  <a:lnTo>
                    <a:pt x="34" y="0"/>
                  </a:lnTo>
                  <a:lnTo>
                    <a:pt x="30" y="0"/>
                  </a:lnTo>
                  <a:lnTo>
                    <a:pt x="30" y="0"/>
                  </a:lnTo>
                  <a:lnTo>
                    <a:pt x="20" y="2"/>
                  </a:lnTo>
                  <a:lnTo>
                    <a:pt x="20" y="2"/>
                  </a:lnTo>
                  <a:lnTo>
                    <a:pt x="0" y="8"/>
                  </a:lnTo>
                  <a:lnTo>
                    <a:pt x="0" y="8"/>
                  </a:lnTo>
                  <a:lnTo>
                    <a:pt x="10" y="14"/>
                  </a:lnTo>
                  <a:lnTo>
                    <a:pt x="10" y="14"/>
                  </a:lnTo>
                  <a:lnTo>
                    <a:pt x="14" y="14"/>
                  </a:lnTo>
                  <a:lnTo>
                    <a:pt x="18" y="14"/>
                  </a:lnTo>
                  <a:lnTo>
                    <a:pt x="1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4" name="Freeform 416"/>
            <p:cNvSpPr/>
            <p:nvPr/>
          </p:nvSpPr>
          <p:spPr bwMode="auto">
            <a:xfrm>
              <a:off x="4021138" y="947738"/>
              <a:ext cx="63500" cy="19050"/>
            </a:xfrm>
            <a:custGeom>
              <a:avLst/>
              <a:gdLst/>
              <a:ahLst/>
              <a:cxnLst>
                <a:cxn ang="0">
                  <a:pos x="0" y="6"/>
                </a:cxn>
                <a:cxn ang="0">
                  <a:pos x="0" y="6"/>
                </a:cxn>
                <a:cxn ang="0">
                  <a:pos x="8" y="12"/>
                </a:cxn>
                <a:cxn ang="0">
                  <a:pos x="8" y="12"/>
                </a:cxn>
                <a:cxn ang="0">
                  <a:pos x="12" y="12"/>
                </a:cxn>
                <a:cxn ang="0">
                  <a:pos x="16" y="10"/>
                </a:cxn>
                <a:cxn ang="0">
                  <a:pos x="16" y="10"/>
                </a:cxn>
                <a:cxn ang="0">
                  <a:pos x="40" y="6"/>
                </a:cxn>
                <a:cxn ang="0">
                  <a:pos x="40" y="6"/>
                </a:cxn>
                <a:cxn ang="0">
                  <a:pos x="30" y="0"/>
                </a:cxn>
                <a:cxn ang="0">
                  <a:pos x="20" y="0"/>
                </a:cxn>
                <a:cxn ang="0">
                  <a:pos x="8" y="2"/>
                </a:cxn>
                <a:cxn ang="0">
                  <a:pos x="0" y="6"/>
                </a:cxn>
                <a:cxn ang="0">
                  <a:pos x="0" y="6"/>
                </a:cxn>
              </a:cxnLst>
              <a:rect l="0" t="0" r="r" b="b"/>
              <a:pathLst>
                <a:path w="40" h="12">
                  <a:moveTo>
                    <a:pt x="0" y="6"/>
                  </a:moveTo>
                  <a:lnTo>
                    <a:pt x="0" y="6"/>
                  </a:lnTo>
                  <a:lnTo>
                    <a:pt x="8" y="12"/>
                  </a:lnTo>
                  <a:lnTo>
                    <a:pt x="8" y="12"/>
                  </a:lnTo>
                  <a:lnTo>
                    <a:pt x="12" y="12"/>
                  </a:lnTo>
                  <a:lnTo>
                    <a:pt x="16" y="10"/>
                  </a:lnTo>
                  <a:lnTo>
                    <a:pt x="16" y="10"/>
                  </a:lnTo>
                  <a:lnTo>
                    <a:pt x="40" y="6"/>
                  </a:lnTo>
                  <a:lnTo>
                    <a:pt x="40" y="6"/>
                  </a:lnTo>
                  <a:lnTo>
                    <a:pt x="30" y="0"/>
                  </a:lnTo>
                  <a:lnTo>
                    <a:pt x="20" y="0"/>
                  </a:lnTo>
                  <a:lnTo>
                    <a:pt x="8"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5" name="Freeform 417"/>
            <p:cNvSpPr/>
            <p:nvPr/>
          </p:nvSpPr>
          <p:spPr bwMode="auto">
            <a:xfrm>
              <a:off x="4090988" y="1011238"/>
              <a:ext cx="38100" cy="25400"/>
            </a:xfrm>
            <a:custGeom>
              <a:avLst/>
              <a:gdLst/>
              <a:ahLst/>
              <a:cxnLst>
                <a:cxn ang="0">
                  <a:pos x="24" y="12"/>
                </a:cxn>
                <a:cxn ang="0">
                  <a:pos x="24" y="12"/>
                </a:cxn>
                <a:cxn ang="0">
                  <a:pos x="0" y="0"/>
                </a:cxn>
                <a:cxn ang="0">
                  <a:pos x="0" y="0"/>
                </a:cxn>
                <a:cxn ang="0">
                  <a:pos x="4" y="14"/>
                </a:cxn>
                <a:cxn ang="0">
                  <a:pos x="4" y="14"/>
                </a:cxn>
                <a:cxn ang="0">
                  <a:pos x="4" y="16"/>
                </a:cxn>
                <a:cxn ang="0">
                  <a:pos x="4" y="16"/>
                </a:cxn>
                <a:cxn ang="0">
                  <a:pos x="12" y="14"/>
                </a:cxn>
                <a:cxn ang="0">
                  <a:pos x="12" y="14"/>
                </a:cxn>
                <a:cxn ang="0">
                  <a:pos x="18" y="14"/>
                </a:cxn>
                <a:cxn ang="0">
                  <a:pos x="24" y="12"/>
                </a:cxn>
                <a:cxn ang="0">
                  <a:pos x="24" y="12"/>
                </a:cxn>
              </a:cxnLst>
              <a:rect l="0" t="0" r="r" b="b"/>
              <a:pathLst>
                <a:path w="24" h="16">
                  <a:moveTo>
                    <a:pt x="24" y="12"/>
                  </a:moveTo>
                  <a:lnTo>
                    <a:pt x="24" y="12"/>
                  </a:lnTo>
                  <a:lnTo>
                    <a:pt x="0" y="0"/>
                  </a:lnTo>
                  <a:lnTo>
                    <a:pt x="0" y="0"/>
                  </a:lnTo>
                  <a:lnTo>
                    <a:pt x="4" y="14"/>
                  </a:lnTo>
                  <a:lnTo>
                    <a:pt x="4" y="14"/>
                  </a:lnTo>
                  <a:lnTo>
                    <a:pt x="4" y="16"/>
                  </a:lnTo>
                  <a:lnTo>
                    <a:pt x="4" y="16"/>
                  </a:lnTo>
                  <a:lnTo>
                    <a:pt x="12" y="14"/>
                  </a:lnTo>
                  <a:lnTo>
                    <a:pt x="12" y="14"/>
                  </a:lnTo>
                  <a:lnTo>
                    <a:pt x="18" y="14"/>
                  </a:lnTo>
                  <a:lnTo>
                    <a:pt x="24" y="12"/>
                  </a:lnTo>
                  <a:lnTo>
                    <a:pt x="2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6" name="Freeform 418"/>
            <p:cNvSpPr/>
            <p:nvPr/>
          </p:nvSpPr>
          <p:spPr bwMode="auto">
            <a:xfrm>
              <a:off x="4062413" y="995363"/>
              <a:ext cx="31750" cy="41275"/>
            </a:xfrm>
            <a:custGeom>
              <a:avLst/>
              <a:gdLst/>
              <a:ahLst/>
              <a:cxnLst>
                <a:cxn ang="0">
                  <a:pos x="8" y="4"/>
                </a:cxn>
                <a:cxn ang="0">
                  <a:pos x="8" y="4"/>
                </a:cxn>
                <a:cxn ang="0">
                  <a:pos x="0" y="0"/>
                </a:cxn>
                <a:cxn ang="0">
                  <a:pos x="0" y="0"/>
                </a:cxn>
                <a:cxn ang="0">
                  <a:pos x="2" y="6"/>
                </a:cxn>
                <a:cxn ang="0">
                  <a:pos x="2" y="6"/>
                </a:cxn>
                <a:cxn ang="0">
                  <a:pos x="6" y="16"/>
                </a:cxn>
                <a:cxn ang="0">
                  <a:pos x="6" y="16"/>
                </a:cxn>
                <a:cxn ang="0">
                  <a:pos x="8" y="24"/>
                </a:cxn>
                <a:cxn ang="0">
                  <a:pos x="8" y="24"/>
                </a:cxn>
                <a:cxn ang="0">
                  <a:pos x="10" y="26"/>
                </a:cxn>
                <a:cxn ang="0">
                  <a:pos x="14" y="26"/>
                </a:cxn>
                <a:cxn ang="0">
                  <a:pos x="20" y="26"/>
                </a:cxn>
                <a:cxn ang="0">
                  <a:pos x="20" y="26"/>
                </a:cxn>
                <a:cxn ang="0">
                  <a:pos x="14" y="8"/>
                </a:cxn>
                <a:cxn ang="0">
                  <a:pos x="14" y="8"/>
                </a:cxn>
                <a:cxn ang="0">
                  <a:pos x="10" y="6"/>
                </a:cxn>
                <a:cxn ang="0">
                  <a:pos x="8" y="4"/>
                </a:cxn>
                <a:cxn ang="0">
                  <a:pos x="8" y="4"/>
                </a:cxn>
              </a:cxnLst>
              <a:rect l="0" t="0" r="r" b="b"/>
              <a:pathLst>
                <a:path w="20" h="26">
                  <a:moveTo>
                    <a:pt x="8" y="4"/>
                  </a:moveTo>
                  <a:lnTo>
                    <a:pt x="8" y="4"/>
                  </a:lnTo>
                  <a:lnTo>
                    <a:pt x="0" y="0"/>
                  </a:lnTo>
                  <a:lnTo>
                    <a:pt x="0" y="0"/>
                  </a:lnTo>
                  <a:lnTo>
                    <a:pt x="2" y="6"/>
                  </a:lnTo>
                  <a:lnTo>
                    <a:pt x="2" y="6"/>
                  </a:lnTo>
                  <a:lnTo>
                    <a:pt x="6" y="16"/>
                  </a:lnTo>
                  <a:lnTo>
                    <a:pt x="6" y="16"/>
                  </a:lnTo>
                  <a:lnTo>
                    <a:pt x="8" y="24"/>
                  </a:lnTo>
                  <a:lnTo>
                    <a:pt x="8" y="24"/>
                  </a:lnTo>
                  <a:lnTo>
                    <a:pt x="10" y="26"/>
                  </a:lnTo>
                  <a:lnTo>
                    <a:pt x="14" y="26"/>
                  </a:lnTo>
                  <a:lnTo>
                    <a:pt x="20" y="26"/>
                  </a:lnTo>
                  <a:lnTo>
                    <a:pt x="20" y="26"/>
                  </a:lnTo>
                  <a:lnTo>
                    <a:pt x="14" y="8"/>
                  </a:lnTo>
                  <a:lnTo>
                    <a:pt x="14" y="8"/>
                  </a:lnTo>
                  <a:lnTo>
                    <a:pt x="10" y="6"/>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7" name="Freeform 419"/>
            <p:cNvSpPr/>
            <p:nvPr/>
          </p:nvSpPr>
          <p:spPr bwMode="auto">
            <a:xfrm>
              <a:off x="4037013" y="979488"/>
              <a:ext cx="31750" cy="53975"/>
            </a:xfrm>
            <a:custGeom>
              <a:avLst/>
              <a:gdLst/>
              <a:ahLst/>
              <a:cxnLst>
                <a:cxn ang="0">
                  <a:pos x="6" y="20"/>
                </a:cxn>
                <a:cxn ang="0">
                  <a:pos x="6" y="20"/>
                </a:cxn>
                <a:cxn ang="0">
                  <a:pos x="8" y="30"/>
                </a:cxn>
                <a:cxn ang="0">
                  <a:pos x="8" y="30"/>
                </a:cxn>
                <a:cxn ang="0">
                  <a:pos x="10" y="32"/>
                </a:cxn>
                <a:cxn ang="0">
                  <a:pos x="14" y="34"/>
                </a:cxn>
                <a:cxn ang="0">
                  <a:pos x="20" y="34"/>
                </a:cxn>
                <a:cxn ang="0">
                  <a:pos x="20" y="34"/>
                </a:cxn>
                <a:cxn ang="0">
                  <a:pos x="12" y="12"/>
                </a:cxn>
                <a:cxn ang="0">
                  <a:pos x="12" y="12"/>
                </a:cxn>
                <a:cxn ang="0">
                  <a:pos x="12" y="8"/>
                </a:cxn>
                <a:cxn ang="0">
                  <a:pos x="10" y="6"/>
                </a:cxn>
                <a:cxn ang="0">
                  <a:pos x="10" y="6"/>
                </a:cxn>
                <a:cxn ang="0">
                  <a:pos x="0" y="0"/>
                </a:cxn>
                <a:cxn ang="0">
                  <a:pos x="0" y="0"/>
                </a:cxn>
                <a:cxn ang="0">
                  <a:pos x="6" y="20"/>
                </a:cxn>
                <a:cxn ang="0">
                  <a:pos x="6" y="20"/>
                </a:cxn>
              </a:cxnLst>
              <a:rect l="0" t="0" r="r" b="b"/>
              <a:pathLst>
                <a:path w="20" h="34">
                  <a:moveTo>
                    <a:pt x="6" y="20"/>
                  </a:moveTo>
                  <a:lnTo>
                    <a:pt x="6" y="20"/>
                  </a:lnTo>
                  <a:lnTo>
                    <a:pt x="8" y="30"/>
                  </a:lnTo>
                  <a:lnTo>
                    <a:pt x="8" y="30"/>
                  </a:lnTo>
                  <a:lnTo>
                    <a:pt x="10" y="32"/>
                  </a:lnTo>
                  <a:lnTo>
                    <a:pt x="14" y="34"/>
                  </a:lnTo>
                  <a:lnTo>
                    <a:pt x="20" y="34"/>
                  </a:lnTo>
                  <a:lnTo>
                    <a:pt x="20" y="34"/>
                  </a:lnTo>
                  <a:lnTo>
                    <a:pt x="12" y="12"/>
                  </a:lnTo>
                  <a:lnTo>
                    <a:pt x="12" y="12"/>
                  </a:lnTo>
                  <a:lnTo>
                    <a:pt x="12" y="8"/>
                  </a:lnTo>
                  <a:lnTo>
                    <a:pt x="10" y="6"/>
                  </a:lnTo>
                  <a:lnTo>
                    <a:pt x="10" y="6"/>
                  </a:lnTo>
                  <a:lnTo>
                    <a:pt x="0" y="0"/>
                  </a:lnTo>
                  <a:lnTo>
                    <a:pt x="0" y="0"/>
                  </a:lnTo>
                  <a:lnTo>
                    <a:pt x="6" y="20"/>
                  </a:lnTo>
                  <a:lnTo>
                    <a:pt x="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8" name="Freeform 420"/>
            <p:cNvSpPr/>
            <p:nvPr/>
          </p:nvSpPr>
          <p:spPr bwMode="auto">
            <a:xfrm>
              <a:off x="4014788" y="966788"/>
              <a:ext cx="28575" cy="57150"/>
            </a:xfrm>
            <a:custGeom>
              <a:avLst/>
              <a:gdLst/>
              <a:ahLst/>
              <a:cxnLst>
                <a:cxn ang="0">
                  <a:pos x="18" y="36"/>
                </a:cxn>
                <a:cxn ang="0">
                  <a:pos x="18" y="36"/>
                </a:cxn>
                <a:cxn ang="0">
                  <a:pos x="12" y="14"/>
                </a:cxn>
                <a:cxn ang="0">
                  <a:pos x="12" y="14"/>
                </a:cxn>
                <a:cxn ang="0">
                  <a:pos x="10" y="10"/>
                </a:cxn>
                <a:cxn ang="0">
                  <a:pos x="10" y="6"/>
                </a:cxn>
                <a:cxn ang="0">
                  <a:pos x="10" y="6"/>
                </a:cxn>
                <a:cxn ang="0">
                  <a:pos x="0" y="0"/>
                </a:cxn>
                <a:cxn ang="0">
                  <a:pos x="0" y="0"/>
                </a:cxn>
                <a:cxn ang="0">
                  <a:pos x="0" y="12"/>
                </a:cxn>
                <a:cxn ang="0">
                  <a:pos x="4" y="22"/>
                </a:cxn>
                <a:cxn ang="0">
                  <a:pos x="10" y="30"/>
                </a:cxn>
                <a:cxn ang="0">
                  <a:pos x="18" y="36"/>
                </a:cxn>
                <a:cxn ang="0">
                  <a:pos x="18" y="36"/>
                </a:cxn>
              </a:cxnLst>
              <a:rect l="0" t="0" r="r" b="b"/>
              <a:pathLst>
                <a:path w="18" h="36">
                  <a:moveTo>
                    <a:pt x="18" y="36"/>
                  </a:moveTo>
                  <a:lnTo>
                    <a:pt x="18" y="36"/>
                  </a:lnTo>
                  <a:lnTo>
                    <a:pt x="12" y="14"/>
                  </a:lnTo>
                  <a:lnTo>
                    <a:pt x="12" y="14"/>
                  </a:lnTo>
                  <a:lnTo>
                    <a:pt x="10" y="10"/>
                  </a:lnTo>
                  <a:lnTo>
                    <a:pt x="10" y="6"/>
                  </a:lnTo>
                  <a:lnTo>
                    <a:pt x="10" y="6"/>
                  </a:lnTo>
                  <a:lnTo>
                    <a:pt x="0" y="0"/>
                  </a:lnTo>
                  <a:lnTo>
                    <a:pt x="0" y="0"/>
                  </a:lnTo>
                  <a:lnTo>
                    <a:pt x="0" y="12"/>
                  </a:lnTo>
                  <a:lnTo>
                    <a:pt x="4" y="22"/>
                  </a:lnTo>
                  <a:lnTo>
                    <a:pt x="10" y="30"/>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9" name="Freeform 421"/>
            <p:cNvSpPr/>
            <p:nvPr/>
          </p:nvSpPr>
          <p:spPr bwMode="auto">
            <a:xfrm>
              <a:off x="4157663" y="900113"/>
              <a:ext cx="38100" cy="15875"/>
            </a:xfrm>
            <a:custGeom>
              <a:avLst/>
              <a:gdLst/>
              <a:ahLst/>
              <a:cxnLst>
                <a:cxn ang="0">
                  <a:pos x="10" y="0"/>
                </a:cxn>
                <a:cxn ang="0">
                  <a:pos x="10" y="0"/>
                </a:cxn>
                <a:cxn ang="0">
                  <a:pos x="10" y="2"/>
                </a:cxn>
                <a:cxn ang="0">
                  <a:pos x="10" y="2"/>
                </a:cxn>
                <a:cxn ang="0">
                  <a:pos x="0" y="10"/>
                </a:cxn>
                <a:cxn ang="0">
                  <a:pos x="0" y="10"/>
                </a:cxn>
                <a:cxn ang="0">
                  <a:pos x="24" y="10"/>
                </a:cxn>
                <a:cxn ang="0">
                  <a:pos x="24" y="10"/>
                </a:cxn>
                <a:cxn ang="0">
                  <a:pos x="20" y="8"/>
                </a:cxn>
                <a:cxn ang="0">
                  <a:pos x="16" y="4"/>
                </a:cxn>
                <a:cxn ang="0">
                  <a:pos x="16" y="4"/>
                </a:cxn>
                <a:cxn ang="0">
                  <a:pos x="10" y="0"/>
                </a:cxn>
                <a:cxn ang="0">
                  <a:pos x="10" y="0"/>
                </a:cxn>
              </a:cxnLst>
              <a:rect l="0" t="0" r="r" b="b"/>
              <a:pathLst>
                <a:path w="24" h="10">
                  <a:moveTo>
                    <a:pt x="10" y="0"/>
                  </a:moveTo>
                  <a:lnTo>
                    <a:pt x="10" y="0"/>
                  </a:lnTo>
                  <a:lnTo>
                    <a:pt x="10" y="2"/>
                  </a:lnTo>
                  <a:lnTo>
                    <a:pt x="10" y="2"/>
                  </a:lnTo>
                  <a:lnTo>
                    <a:pt x="0" y="10"/>
                  </a:lnTo>
                  <a:lnTo>
                    <a:pt x="0" y="10"/>
                  </a:lnTo>
                  <a:lnTo>
                    <a:pt x="24" y="10"/>
                  </a:lnTo>
                  <a:lnTo>
                    <a:pt x="24" y="10"/>
                  </a:lnTo>
                  <a:lnTo>
                    <a:pt x="20" y="8"/>
                  </a:lnTo>
                  <a:lnTo>
                    <a:pt x="16" y="4"/>
                  </a:lnTo>
                  <a:lnTo>
                    <a:pt x="16"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0" name="Freeform 422"/>
            <p:cNvSpPr/>
            <p:nvPr/>
          </p:nvSpPr>
          <p:spPr bwMode="auto">
            <a:xfrm>
              <a:off x="4132263" y="890588"/>
              <a:ext cx="38100" cy="25400"/>
            </a:xfrm>
            <a:custGeom>
              <a:avLst/>
              <a:gdLst/>
              <a:ahLst/>
              <a:cxnLst>
                <a:cxn ang="0">
                  <a:pos x="16" y="0"/>
                </a:cxn>
                <a:cxn ang="0">
                  <a:pos x="16" y="0"/>
                </a:cxn>
                <a:cxn ang="0">
                  <a:pos x="10" y="4"/>
                </a:cxn>
                <a:cxn ang="0">
                  <a:pos x="10" y="4"/>
                </a:cxn>
                <a:cxn ang="0">
                  <a:pos x="2" y="12"/>
                </a:cxn>
                <a:cxn ang="0">
                  <a:pos x="2" y="12"/>
                </a:cxn>
                <a:cxn ang="0">
                  <a:pos x="0" y="16"/>
                </a:cxn>
                <a:cxn ang="0">
                  <a:pos x="0" y="16"/>
                </a:cxn>
                <a:cxn ang="0">
                  <a:pos x="6" y="16"/>
                </a:cxn>
                <a:cxn ang="0">
                  <a:pos x="6" y="16"/>
                </a:cxn>
                <a:cxn ang="0">
                  <a:pos x="10" y="16"/>
                </a:cxn>
                <a:cxn ang="0">
                  <a:pos x="12" y="16"/>
                </a:cxn>
                <a:cxn ang="0">
                  <a:pos x="12" y="16"/>
                </a:cxn>
                <a:cxn ang="0">
                  <a:pos x="24" y="4"/>
                </a:cxn>
                <a:cxn ang="0">
                  <a:pos x="24" y="4"/>
                </a:cxn>
                <a:cxn ang="0">
                  <a:pos x="20" y="2"/>
                </a:cxn>
                <a:cxn ang="0">
                  <a:pos x="16" y="0"/>
                </a:cxn>
                <a:cxn ang="0">
                  <a:pos x="16" y="0"/>
                </a:cxn>
              </a:cxnLst>
              <a:rect l="0" t="0" r="r" b="b"/>
              <a:pathLst>
                <a:path w="24" h="16">
                  <a:moveTo>
                    <a:pt x="16" y="0"/>
                  </a:moveTo>
                  <a:lnTo>
                    <a:pt x="16" y="0"/>
                  </a:lnTo>
                  <a:lnTo>
                    <a:pt x="10" y="4"/>
                  </a:lnTo>
                  <a:lnTo>
                    <a:pt x="10" y="4"/>
                  </a:lnTo>
                  <a:lnTo>
                    <a:pt x="2" y="12"/>
                  </a:lnTo>
                  <a:lnTo>
                    <a:pt x="2" y="12"/>
                  </a:lnTo>
                  <a:lnTo>
                    <a:pt x="0" y="16"/>
                  </a:lnTo>
                  <a:lnTo>
                    <a:pt x="0" y="16"/>
                  </a:lnTo>
                  <a:lnTo>
                    <a:pt x="6" y="16"/>
                  </a:lnTo>
                  <a:lnTo>
                    <a:pt x="6" y="16"/>
                  </a:lnTo>
                  <a:lnTo>
                    <a:pt x="10" y="16"/>
                  </a:lnTo>
                  <a:lnTo>
                    <a:pt x="12" y="16"/>
                  </a:lnTo>
                  <a:lnTo>
                    <a:pt x="12" y="16"/>
                  </a:lnTo>
                  <a:lnTo>
                    <a:pt x="24" y="4"/>
                  </a:lnTo>
                  <a:lnTo>
                    <a:pt x="24" y="4"/>
                  </a:lnTo>
                  <a:lnTo>
                    <a:pt x="20" y="2"/>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1" name="Freeform 423"/>
            <p:cNvSpPr/>
            <p:nvPr/>
          </p:nvSpPr>
          <p:spPr bwMode="auto">
            <a:xfrm>
              <a:off x="4103688" y="884238"/>
              <a:ext cx="47625" cy="31750"/>
            </a:xfrm>
            <a:custGeom>
              <a:avLst/>
              <a:gdLst/>
              <a:ahLst/>
              <a:cxnLst>
                <a:cxn ang="0">
                  <a:pos x="20" y="2"/>
                </a:cxn>
                <a:cxn ang="0">
                  <a:pos x="20" y="2"/>
                </a:cxn>
                <a:cxn ang="0">
                  <a:pos x="14" y="8"/>
                </a:cxn>
                <a:cxn ang="0">
                  <a:pos x="14" y="8"/>
                </a:cxn>
                <a:cxn ang="0">
                  <a:pos x="0" y="18"/>
                </a:cxn>
                <a:cxn ang="0">
                  <a:pos x="0" y="18"/>
                </a:cxn>
                <a:cxn ang="0">
                  <a:pos x="10" y="20"/>
                </a:cxn>
                <a:cxn ang="0">
                  <a:pos x="10" y="20"/>
                </a:cxn>
                <a:cxn ang="0">
                  <a:pos x="14" y="18"/>
                </a:cxn>
                <a:cxn ang="0">
                  <a:pos x="16" y="16"/>
                </a:cxn>
                <a:cxn ang="0">
                  <a:pos x="16" y="16"/>
                </a:cxn>
                <a:cxn ang="0">
                  <a:pos x="30" y="2"/>
                </a:cxn>
                <a:cxn ang="0">
                  <a:pos x="30" y="2"/>
                </a:cxn>
                <a:cxn ang="0">
                  <a:pos x="24" y="0"/>
                </a:cxn>
                <a:cxn ang="0">
                  <a:pos x="22" y="0"/>
                </a:cxn>
                <a:cxn ang="0">
                  <a:pos x="20" y="2"/>
                </a:cxn>
                <a:cxn ang="0">
                  <a:pos x="20" y="2"/>
                </a:cxn>
              </a:cxnLst>
              <a:rect l="0" t="0" r="r" b="b"/>
              <a:pathLst>
                <a:path w="30" h="20">
                  <a:moveTo>
                    <a:pt x="20" y="2"/>
                  </a:moveTo>
                  <a:lnTo>
                    <a:pt x="20" y="2"/>
                  </a:lnTo>
                  <a:lnTo>
                    <a:pt x="14" y="8"/>
                  </a:lnTo>
                  <a:lnTo>
                    <a:pt x="14" y="8"/>
                  </a:lnTo>
                  <a:lnTo>
                    <a:pt x="0" y="18"/>
                  </a:lnTo>
                  <a:lnTo>
                    <a:pt x="0" y="18"/>
                  </a:lnTo>
                  <a:lnTo>
                    <a:pt x="10" y="20"/>
                  </a:lnTo>
                  <a:lnTo>
                    <a:pt x="10" y="20"/>
                  </a:lnTo>
                  <a:lnTo>
                    <a:pt x="14" y="18"/>
                  </a:lnTo>
                  <a:lnTo>
                    <a:pt x="16" y="16"/>
                  </a:lnTo>
                  <a:lnTo>
                    <a:pt x="16" y="16"/>
                  </a:lnTo>
                  <a:lnTo>
                    <a:pt x="30" y="2"/>
                  </a:lnTo>
                  <a:lnTo>
                    <a:pt x="30" y="2"/>
                  </a:lnTo>
                  <a:lnTo>
                    <a:pt x="24" y="0"/>
                  </a:lnTo>
                  <a:lnTo>
                    <a:pt x="22" y="0"/>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2" name="Freeform 424"/>
            <p:cNvSpPr/>
            <p:nvPr/>
          </p:nvSpPr>
          <p:spPr bwMode="auto">
            <a:xfrm>
              <a:off x="4084638" y="884238"/>
              <a:ext cx="44450" cy="28575"/>
            </a:xfrm>
            <a:custGeom>
              <a:avLst/>
              <a:gdLst/>
              <a:ahLst/>
              <a:cxnLst>
                <a:cxn ang="0">
                  <a:pos x="0" y="18"/>
                </a:cxn>
                <a:cxn ang="0">
                  <a:pos x="0" y="18"/>
                </a:cxn>
                <a:cxn ang="0">
                  <a:pos x="8" y="18"/>
                </a:cxn>
                <a:cxn ang="0">
                  <a:pos x="8" y="18"/>
                </a:cxn>
                <a:cxn ang="0">
                  <a:pos x="14" y="14"/>
                </a:cxn>
                <a:cxn ang="0">
                  <a:pos x="14" y="14"/>
                </a:cxn>
                <a:cxn ang="0">
                  <a:pos x="28" y="0"/>
                </a:cxn>
                <a:cxn ang="0">
                  <a:pos x="28" y="0"/>
                </a:cxn>
                <a:cxn ang="0">
                  <a:pos x="20" y="2"/>
                </a:cxn>
                <a:cxn ang="0">
                  <a:pos x="10" y="4"/>
                </a:cxn>
                <a:cxn ang="0">
                  <a:pos x="4" y="10"/>
                </a:cxn>
                <a:cxn ang="0">
                  <a:pos x="0" y="18"/>
                </a:cxn>
                <a:cxn ang="0">
                  <a:pos x="0" y="18"/>
                </a:cxn>
              </a:cxnLst>
              <a:rect l="0" t="0" r="r" b="b"/>
              <a:pathLst>
                <a:path w="28" h="18">
                  <a:moveTo>
                    <a:pt x="0" y="18"/>
                  </a:moveTo>
                  <a:lnTo>
                    <a:pt x="0" y="18"/>
                  </a:lnTo>
                  <a:lnTo>
                    <a:pt x="8" y="18"/>
                  </a:lnTo>
                  <a:lnTo>
                    <a:pt x="8" y="18"/>
                  </a:lnTo>
                  <a:lnTo>
                    <a:pt x="14" y="14"/>
                  </a:lnTo>
                  <a:lnTo>
                    <a:pt x="14" y="14"/>
                  </a:lnTo>
                  <a:lnTo>
                    <a:pt x="28" y="0"/>
                  </a:lnTo>
                  <a:lnTo>
                    <a:pt x="28" y="0"/>
                  </a:lnTo>
                  <a:lnTo>
                    <a:pt x="20" y="2"/>
                  </a:lnTo>
                  <a:lnTo>
                    <a:pt x="10" y="4"/>
                  </a:lnTo>
                  <a:lnTo>
                    <a:pt x="4" y="10"/>
                  </a:lnTo>
                  <a:lnTo>
                    <a:pt x="0" y="18"/>
                  </a:lnTo>
                  <a:lnTo>
                    <a:pt x="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3" name="Freeform 425"/>
            <p:cNvSpPr/>
            <p:nvPr/>
          </p:nvSpPr>
          <p:spPr bwMode="auto">
            <a:xfrm>
              <a:off x="4157663" y="922338"/>
              <a:ext cx="38100" cy="15875"/>
            </a:xfrm>
            <a:custGeom>
              <a:avLst/>
              <a:gdLst/>
              <a:ahLst/>
              <a:cxnLst>
                <a:cxn ang="0">
                  <a:pos x="10" y="10"/>
                </a:cxn>
                <a:cxn ang="0">
                  <a:pos x="10" y="10"/>
                </a:cxn>
                <a:cxn ang="0">
                  <a:pos x="16" y="6"/>
                </a:cxn>
                <a:cxn ang="0">
                  <a:pos x="16" y="6"/>
                </a:cxn>
                <a:cxn ang="0">
                  <a:pos x="20" y="2"/>
                </a:cxn>
                <a:cxn ang="0">
                  <a:pos x="24" y="0"/>
                </a:cxn>
                <a:cxn ang="0">
                  <a:pos x="24" y="0"/>
                </a:cxn>
                <a:cxn ang="0">
                  <a:pos x="0" y="0"/>
                </a:cxn>
                <a:cxn ang="0">
                  <a:pos x="0" y="0"/>
                </a:cxn>
                <a:cxn ang="0">
                  <a:pos x="10" y="8"/>
                </a:cxn>
                <a:cxn ang="0">
                  <a:pos x="10" y="8"/>
                </a:cxn>
                <a:cxn ang="0">
                  <a:pos x="10" y="10"/>
                </a:cxn>
                <a:cxn ang="0">
                  <a:pos x="10" y="10"/>
                </a:cxn>
              </a:cxnLst>
              <a:rect l="0" t="0" r="r" b="b"/>
              <a:pathLst>
                <a:path w="24" h="10">
                  <a:moveTo>
                    <a:pt x="10" y="10"/>
                  </a:moveTo>
                  <a:lnTo>
                    <a:pt x="10" y="10"/>
                  </a:lnTo>
                  <a:lnTo>
                    <a:pt x="16" y="6"/>
                  </a:lnTo>
                  <a:lnTo>
                    <a:pt x="16" y="6"/>
                  </a:lnTo>
                  <a:lnTo>
                    <a:pt x="20" y="2"/>
                  </a:lnTo>
                  <a:lnTo>
                    <a:pt x="24" y="0"/>
                  </a:lnTo>
                  <a:lnTo>
                    <a:pt x="24" y="0"/>
                  </a:lnTo>
                  <a:lnTo>
                    <a:pt x="0" y="0"/>
                  </a:lnTo>
                  <a:lnTo>
                    <a:pt x="0" y="0"/>
                  </a:lnTo>
                  <a:lnTo>
                    <a:pt x="10" y="8"/>
                  </a:lnTo>
                  <a:lnTo>
                    <a:pt x="10" y="8"/>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4" name="Freeform 426"/>
            <p:cNvSpPr/>
            <p:nvPr/>
          </p:nvSpPr>
          <p:spPr bwMode="auto">
            <a:xfrm>
              <a:off x="4132263" y="922338"/>
              <a:ext cx="38100" cy="25400"/>
            </a:xfrm>
            <a:custGeom>
              <a:avLst/>
              <a:gdLst/>
              <a:ahLst/>
              <a:cxnLst>
                <a:cxn ang="0">
                  <a:pos x="6" y="0"/>
                </a:cxn>
                <a:cxn ang="0">
                  <a:pos x="6" y="0"/>
                </a:cxn>
                <a:cxn ang="0">
                  <a:pos x="0" y="0"/>
                </a:cxn>
                <a:cxn ang="0">
                  <a:pos x="0" y="0"/>
                </a:cxn>
                <a:cxn ang="0">
                  <a:pos x="2" y="4"/>
                </a:cxn>
                <a:cxn ang="0">
                  <a:pos x="2" y="4"/>
                </a:cxn>
                <a:cxn ang="0">
                  <a:pos x="10" y="10"/>
                </a:cxn>
                <a:cxn ang="0">
                  <a:pos x="10" y="10"/>
                </a:cxn>
                <a:cxn ang="0">
                  <a:pos x="16" y="16"/>
                </a:cxn>
                <a:cxn ang="0">
                  <a:pos x="16" y="16"/>
                </a:cxn>
                <a:cxn ang="0">
                  <a:pos x="20" y="14"/>
                </a:cxn>
                <a:cxn ang="0">
                  <a:pos x="24" y="10"/>
                </a:cxn>
                <a:cxn ang="0">
                  <a:pos x="24" y="10"/>
                </a:cxn>
                <a:cxn ang="0">
                  <a:pos x="12" y="0"/>
                </a:cxn>
                <a:cxn ang="0">
                  <a:pos x="12" y="0"/>
                </a:cxn>
                <a:cxn ang="0">
                  <a:pos x="10" y="0"/>
                </a:cxn>
                <a:cxn ang="0">
                  <a:pos x="6" y="0"/>
                </a:cxn>
                <a:cxn ang="0">
                  <a:pos x="6" y="0"/>
                </a:cxn>
              </a:cxnLst>
              <a:rect l="0" t="0" r="r" b="b"/>
              <a:pathLst>
                <a:path w="24" h="16">
                  <a:moveTo>
                    <a:pt x="6" y="0"/>
                  </a:moveTo>
                  <a:lnTo>
                    <a:pt x="6" y="0"/>
                  </a:lnTo>
                  <a:lnTo>
                    <a:pt x="0" y="0"/>
                  </a:lnTo>
                  <a:lnTo>
                    <a:pt x="0" y="0"/>
                  </a:lnTo>
                  <a:lnTo>
                    <a:pt x="2" y="4"/>
                  </a:lnTo>
                  <a:lnTo>
                    <a:pt x="2" y="4"/>
                  </a:lnTo>
                  <a:lnTo>
                    <a:pt x="10" y="10"/>
                  </a:lnTo>
                  <a:lnTo>
                    <a:pt x="10" y="10"/>
                  </a:lnTo>
                  <a:lnTo>
                    <a:pt x="16" y="16"/>
                  </a:lnTo>
                  <a:lnTo>
                    <a:pt x="16" y="16"/>
                  </a:lnTo>
                  <a:lnTo>
                    <a:pt x="20" y="14"/>
                  </a:lnTo>
                  <a:lnTo>
                    <a:pt x="24" y="10"/>
                  </a:lnTo>
                  <a:lnTo>
                    <a:pt x="24" y="10"/>
                  </a:lnTo>
                  <a:lnTo>
                    <a:pt x="12" y="0"/>
                  </a:lnTo>
                  <a:lnTo>
                    <a:pt x="12" y="0"/>
                  </a:lnTo>
                  <a:lnTo>
                    <a:pt x="10" y="0"/>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5" name="Freeform 427"/>
            <p:cNvSpPr/>
            <p:nvPr/>
          </p:nvSpPr>
          <p:spPr bwMode="auto">
            <a:xfrm>
              <a:off x="4103688" y="922338"/>
              <a:ext cx="47625" cy="28575"/>
            </a:xfrm>
            <a:custGeom>
              <a:avLst/>
              <a:gdLst/>
              <a:ahLst/>
              <a:cxnLst>
                <a:cxn ang="0">
                  <a:pos x="30" y="16"/>
                </a:cxn>
                <a:cxn ang="0">
                  <a:pos x="30" y="16"/>
                </a:cxn>
                <a:cxn ang="0">
                  <a:pos x="16" y="2"/>
                </a:cxn>
                <a:cxn ang="0">
                  <a:pos x="16" y="2"/>
                </a:cxn>
                <a:cxn ang="0">
                  <a:pos x="14" y="0"/>
                </a:cxn>
                <a:cxn ang="0">
                  <a:pos x="10" y="0"/>
                </a:cxn>
                <a:cxn ang="0">
                  <a:pos x="10" y="0"/>
                </a:cxn>
                <a:cxn ang="0">
                  <a:pos x="0" y="0"/>
                </a:cxn>
                <a:cxn ang="0">
                  <a:pos x="0" y="0"/>
                </a:cxn>
                <a:cxn ang="0">
                  <a:pos x="14" y="12"/>
                </a:cxn>
                <a:cxn ang="0">
                  <a:pos x="14" y="12"/>
                </a:cxn>
                <a:cxn ang="0">
                  <a:pos x="20" y="18"/>
                </a:cxn>
                <a:cxn ang="0">
                  <a:pos x="20" y="18"/>
                </a:cxn>
                <a:cxn ang="0">
                  <a:pos x="22" y="18"/>
                </a:cxn>
                <a:cxn ang="0">
                  <a:pos x="24" y="18"/>
                </a:cxn>
                <a:cxn ang="0">
                  <a:pos x="30" y="16"/>
                </a:cxn>
                <a:cxn ang="0">
                  <a:pos x="30" y="16"/>
                </a:cxn>
              </a:cxnLst>
              <a:rect l="0" t="0" r="r" b="b"/>
              <a:pathLst>
                <a:path w="30" h="18">
                  <a:moveTo>
                    <a:pt x="30" y="16"/>
                  </a:moveTo>
                  <a:lnTo>
                    <a:pt x="30" y="16"/>
                  </a:lnTo>
                  <a:lnTo>
                    <a:pt x="16" y="2"/>
                  </a:lnTo>
                  <a:lnTo>
                    <a:pt x="16" y="2"/>
                  </a:lnTo>
                  <a:lnTo>
                    <a:pt x="14" y="0"/>
                  </a:lnTo>
                  <a:lnTo>
                    <a:pt x="10" y="0"/>
                  </a:lnTo>
                  <a:lnTo>
                    <a:pt x="10" y="0"/>
                  </a:lnTo>
                  <a:lnTo>
                    <a:pt x="0" y="0"/>
                  </a:lnTo>
                  <a:lnTo>
                    <a:pt x="0" y="0"/>
                  </a:lnTo>
                  <a:lnTo>
                    <a:pt x="14" y="12"/>
                  </a:lnTo>
                  <a:lnTo>
                    <a:pt x="14" y="12"/>
                  </a:lnTo>
                  <a:lnTo>
                    <a:pt x="20" y="18"/>
                  </a:lnTo>
                  <a:lnTo>
                    <a:pt x="20" y="18"/>
                  </a:lnTo>
                  <a:lnTo>
                    <a:pt x="22" y="18"/>
                  </a:lnTo>
                  <a:lnTo>
                    <a:pt x="24" y="18"/>
                  </a:lnTo>
                  <a:lnTo>
                    <a:pt x="30" y="16"/>
                  </a:lnTo>
                  <a:lnTo>
                    <a:pt x="3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6" name="Freeform 428"/>
            <p:cNvSpPr/>
            <p:nvPr/>
          </p:nvSpPr>
          <p:spPr bwMode="auto">
            <a:xfrm>
              <a:off x="4084638" y="922338"/>
              <a:ext cx="44450" cy="31750"/>
            </a:xfrm>
            <a:custGeom>
              <a:avLst/>
              <a:gdLst/>
              <a:ahLst/>
              <a:cxnLst>
                <a:cxn ang="0">
                  <a:pos x="14" y="4"/>
                </a:cxn>
                <a:cxn ang="0">
                  <a:pos x="14" y="4"/>
                </a:cxn>
                <a:cxn ang="0">
                  <a:pos x="8" y="0"/>
                </a:cxn>
                <a:cxn ang="0">
                  <a:pos x="8" y="0"/>
                </a:cxn>
                <a:cxn ang="0">
                  <a:pos x="0" y="0"/>
                </a:cxn>
                <a:cxn ang="0">
                  <a:pos x="0" y="0"/>
                </a:cxn>
                <a:cxn ang="0">
                  <a:pos x="4" y="8"/>
                </a:cxn>
                <a:cxn ang="0">
                  <a:pos x="10" y="14"/>
                </a:cxn>
                <a:cxn ang="0">
                  <a:pos x="20" y="18"/>
                </a:cxn>
                <a:cxn ang="0">
                  <a:pos x="28" y="20"/>
                </a:cxn>
                <a:cxn ang="0">
                  <a:pos x="28" y="20"/>
                </a:cxn>
                <a:cxn ang="0">
                  <a:pos x="14" y="4"/>
                </a:cxn>
                <a:cxn ang="0">
                  <a:pos x="14" y="4"/>
                </a:cxn>
              </a:cxnLst>
              <a:rect l="0" t="0" r="r" b="b"/>
              <a:pathLst>
                <a:path w="28" h="20">
                  <a:moveTo>
                    <a:pt x="14" y="4"/>
                  </a:moveTo>
                  <a:lnTo>
                    <a:pt x="14" y="4"/>
                  </a:lnTo>
                  <a:lnTo>
                    <a:pt x="8" y="0"/>
                  </a:lnTo>
                  <a:lnTo>
                    <a:pt x="8" y="0"/>
                  </a:lnTo>
                  <a:lnTo>
                    <a:pt x="0" y="0"/>
                  </a:lnTo>
                  <a:lnTo>
                    <a:pt x="0" y="0"/>
                  </a:lnTo>
                  <a:lnTo>
                    <a:pt x="4" y="8"/>
                  </a:lnTo>
                  <a:lnTo>
                    <a:pt x="10" y="14"/>
                  </a:lnTo>
                  <a:lnTo>
                    <a:pt x="20" y="18"/>
                  </a:lnTo>
                  <a:lnTo>
                    <a:pt x="28" y="20"/>
                  </a:lnTo>
                  <a:lnTo>
                    <a:pt x="28" y="20"/>
                  </a:lnTo>
                  <a:lnTo>
                    <a:pt x="14" y="4"/>
                  </a:lnTo>
                  <a:lnTo>
                    <a:pt x="1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7" name="Freeform 429"/>
            <p:cNvSpPr/>
            <p:nvPr/>
          </p:nvSpPr>
          <p:spPr bwMode="auto">
            <a:xfrm>
              <a:off x="3992563" y="1081088"/>
              <a:ext cx="44450" cy="25400"/>
            </a:xfrm>
            <a:custGeom>
              <a:avLst/>
              <a:gdLst/>
              <a:ahLst/>
              <a:cxnLst>
                <a:cxn ang="0">
                  <a:pos x="28" y="16"/>
                </a:cxn>
                <a:cxn ang="0">
                  <a:pos x="28" y="16"/>
                </a:cxn>
                <a:cxn ang="0">
                  <a:pos x="24" y="12"/>
                </a:cxn>
                <a:cxn ang="0">
                  <a:pos x="20" y="6"/>
                </a:cxn>
                <a:cxn ang="0">
                  <a:pos x="20" y="6"/>
                </a:cxn>
                <a:cxn ang="0">
                  <a:pos x="16" y="0"/>
                </a:cxn>
                <a:cxn ang="0">
                  <a:pos x="16" y="0"/>
                </a:cxn>
                <a:cxn ang="0">
                  <a:pos x="14" y="2"/>
                </a:cxn>
                <a:cxn ang="0">
                  <a:pos x="14" y="2"/>
                </a:cxn>
                <a:cxn ang="0">
                  <a:pos x="0" y="10"/>
                </a:cxn>
                <a:cxn ang="0">
                  <a:pos x="0" y="10"/>
                </a:cxn>
                <a:cxn ang="0">
                  <a:pos x="28" y="16"/>
                </a:cxn>
                <a:cxn ang="0">
                  <a:pos x="28" y="16"/>
                </a:cxn>
              </a:cxnLst>
              <a:rect l="0" t="0" r="r" b="b"/>
              <a:pathLst>
                <a:path w="28" h="16">
                  <a:moveTo>
                    <a:pt x="28" y="16"/>
                  </a:moveTo>
                  <a:lnTo>
                    <a:pt x="28" y="16"/>
                  </a:lnTo>
                  <a:lnTo>
                    <a:pt x="24" y="12"/>
                  </a:lnTo>
                  <a:lnTo>
                    <a:pt x="20" y="6"/>
                  </a:lnTo>
                  <a:lnTo>
                    <a:pt x="20" y="6"/>
                  </a:lnTo>
                  <a:lnTo>
                    <a:pt x="16" y="0"/>
                  </a:lnTo>
                  <a:lnTo>
                    <a:pt x="16" y="0"/>
                  </a:lnTo>
                  <a:lnTo>
                    <a:pt x="14" y="2"/>
                  </a:lnTo>
                  <a:lnTo>
                    <a:pt x="14" y="2"/>
                  </a:lnTo>
                  <a:lnTo>
                    <a:pt x="0" y="10"/>
                  </a:lnTo>
                  <a:lnTo>
                    <a:pt x="0" y="10"/>
                  </a:lnTo>
                  <a:lnTo>
                    <a:pt x="28" y="16"/>
                  </a:lnTo>
                  <a:lnTo>
                    <a:pt x="28"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8" name="Freeform 430"/>
            <p:cNvSpPr/>
            <p:nvPr/>
          </p:nvSpPr>
          <p:spPr bwMode="auto">
            <a:xfrm>
              <a:off x="3963988" y="1068388"/>
              <a:ext cx="47625" cy="25400"/>
            </a:xfrm>
            <a:custGeom>
              <a:avLst/>
              <a:gdLst/>
              <a:ahLst/>
              <a:cxnLst>
                <a:cxn ang="0">
                  <a:pos x="22" y="0"/>
                </a:cxn>
                <a:cxn ang="0">
                  <a:pos x="22" y="0"/>
                </a:cxn>
                <a:cxn ang="0">
                  <a:pos x="14" y="4"/>
                </a:cxn>
                <a:cxn ang="0">
                  <a:pos x="14" y="4"/>
                </a:cxn>
                <a:cxn ang="0">
                  <a:pos x="4" y="10"/>
                </a:cxn>
                <a:cxn ang="0">
                  <a:pos x="4" y="10"/>
                </a:cxn>
                <a:cxn ang="0">
                  <a:pos x="0" y="12"/>
                </a:cxn>
                <a:cxn ang="0">
                  <a:pos x="0" y="12"/>
                </a:cxn>
                <a:cxn ang="0">
                  <a:pos x="8" y="14"/>
                </a:cxn>
                <a:cxn ang="0">
                  <a:pos x="8" y="14"/>
                </a:cxn>
                <a:cxn ang="0">
                  <a:pos x="12" y="16"/>
                </a:cxn>
                <a:cxn ang="0">
                  <a:pos x="14" y="16"/>
                </a:cxn>
                <a:cxn ang="0">
                  <a:pos x="14" y="16"/>
                </a:cxn>
                <a:cxn ang="0">
                  <a:pos x="30" y="6"/>
                </a:cxn>
                <a:cxn ang="0">
                  <a:pos x="30" y="6"/>
                </a:cxn>
                <a:cxn ang="0">
                  <a:pos x="26" y="2"/>
                </a:cxn>
                <a:cxn ang="0">
                  <a:pos x="22" y="0"/>
                </a:cxn>
                <a:cxn ang="0">
                  <a:pos x="22" y="0"/>
                </a:cxn>
              </a:cxnLst>
              <a:rect l="0" t="0" r="r" b="b"/>
              <a:pathLst>
                <a:path w="30" h="16">
                  <a:moveTo>
                    <a:pt x="22" y="0"/>
                  </a:moveTo>
                  <a:lnTo>
                    <a:pt x="22" y="0"/>
                  </a:lnTo>
                  <a:lnTo>
                    <a:pt x="14" y="4"/>
                  </a:lnTo>
                  <a:lnTo>
                    <a:pt x="14" y="4"/>
                  </a:lnTo>
                  <a:lnTo>
                    <a:pt x="4" y="10"/>
                  </a:lnTo>
                  <a:lnTo>
                    <a:pt x="4" y="10"/>
                  </a:lnTo>
                  <a:lnTo>
                    <a:pt x="0" y="12"/>
                  </a:lnTo>
                  <a:lnTo>
                    <a:pt x="0" y="12"/>
                  </a:lnTo>
                  <a:lnTo>
                    <a:pt x="8" y="14"/>
                  </a:lnTo>
                  <a:lnTo>
                    <a:pt x="8" y="14"/>
                  </a:lnTo>
                  <a:lnTo>
                    <a:pt x="12" y="16"/>
                  </a:lnTo>
                  <a:lnTo>
                    <a:pt x="14" y="16"/>
                  </a:lnTo>
                  <a:lnTo>
                    <a:pt x="14" y="16"/>
                  </a:lnTo>
                  <a:lnTo>
                    <a:pt x="30" y="6"/>
                  </a:lnTo>
                  <a:lnTo>
                    <a:pt x="30" y="6"/>
                  </a:lnTo>
                  <a:lnTo>
                    <a:pt x="26" y="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9" name="Freeform 431"/>
            <p:cNvSpPr/>
            <p:nvPr/>
          </p:nvSpPr>
          <p:spPr bwMode="auto">
            <a:xfrm>
              <a:off x="3935413" y="1055688"/>
              <a:ext cx="57150" cy="31750"/>
            </a:xfrm>
            <a:custGeom>
              <a:avLst/>
              <a:gdLst/>
              <a:ahLst/>
              <a:cxnLst>
                <a:cxn ang="0">
                  <a:pos x="26" y="0"/>
                </a:cxn>
                <a:cxn ang="0">
                  <a:pos x="26" y="0"/>
                </a:cxn>
                <a:cxn ang="0">
                  <a:pos x="16" y="6"/>
                </a:cxn>
                <a:cxn ang="0">
                  <a:pos x="16" y="6"/>
                </a:cxn>
                <a:cxn ang="0">
                  <a:pos x="0" y="16"/>
                </a:cxn>
                <a:cxn ang="0">
                  <a:pos x="0" y="16"/>
                </a:cxn>
                <a:cxn ang="0">
                  <a:pos x="10" y="20"/>
                </a:cxn>
                <a:cxn ang="0">
                  <a:pos x="10" y="20"/>
                </a:cxn>
                <a:cxn ang="0">
                  <a:pos x="14" y="20"/>
                </a:cxn>
                <a:cxn ang="0">
                  <a:pos x="16" y="18"/>
                </a:cxn>
                <a:cxn ang="0">
                  <a:pos x="16" y="18"/>
                </a:cxn>
                <a:cxn ang="0">
                  <a:pos x="36" y="4"/>
                </a:cxn>
                <a:cxn ang="0">
                  <a:pos x="36" y="4"/>
                </a:cxn>
                <a:cxn ang="0">
                  <a:pos x="32" y="2"/>
                </a:cxn>
                <a:cxn ang="0">
                  <a:pos x="28" y="0"/>
                </a:cxn>
                <a:cxn ang="0">
                  <a:pos x="26" y="0"/>
                </a:cxn>
                <a:cxn ang="0">
                  <a:pos x="26" y="0"/>
                </a:cxn>
              </a:cxnLst>
              <a:rect l="0" t="0" r="r" b="b"/>
              <a:pathLst>
                <a:path w="36" h="20">
                  <a:moveTo>
                    <a:pt x="26" y="0"/>
                  </a:moveTo>
                  <a:lnTo>
                    <a:pt x="26" y="0"/>
                  </a:lnTo>
                  <a:lnTo>
                    <a:pt x="16" y="6"/>
                  </a:lnTo>
                  <a:lnTo>
                    <a:pt x="16" y="6"/>
                  </a:lnTo>
                  <a:lnTo>
                    <a:pt x="0" y="16"/>
                  </a:lnTo>
                  <a:lnTo>
                    <a:pt x="0" y="16"/>
                  </a:lnTo>
                  <a:lnTo>
                    <a:pt x="10" y="20"/>
                  </a:lnTo>
                  <a:lnTo>
                    <a:pt x="10" y="20"/>
                  </a:lnTo>
                  <a:lnTo>
                    <a:pt x="14" y="20"/>
                  </a:lnTo>
                  <a:lnTo>
                    <a:pt x="16" y="18"/>
                  </a:lnTo>
                  <a:lnTo>
                    <a:pt x="16" y="18"/>
                  </a:lnTo>
                  <a:lnTo>
                    <a:pt x="36" y="4"/>
                  </a:lnTo>
                  <a:lnTo>
                    <a:pt x="36" y="4"/>
                  </a:lnTo>
                  <a:lnTo>
                    <a:pt x="32" y="2"/>
                  </a:lnTo>
                  <a:lnTo>
                    <a:pt x="28" y="0"/>
                  </a:lnTo>
                  <a:lnTo>
                    <a:pt x="26" y="0"/>
                  </a:lnTo>
                  <a:lnTo>
                    <a:pt x="2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0" name="Freeform 432"/>
            <p:cNvSpPr/>
            <p:nvPr/>
          </p:nvSpPr>
          <p:spPr bwMode="auto">
            <a:xfrm>
              <a:off x="3910013" y="1052513"/>
              <a:ext cx="60325" cy="28575"/>
            </a:xfrm>
            <a:custGeom>
              <a:avLst/>
              <a:gdLst/>
              <a:ahLst/>
              <a:cxnLst>
                <a:cxn ang="0">
                  <a:pos x="0" y="14"/>
                </a:cxn>
                <a:cxn ang="0">
                  <a:pos x="0" y="14"/>
                </a:cxn>
                <a:cxn ang="0">
                  <a:pos x="10" y="18"/>
                </a:cxn>
                <a:cxn ang="0">
                  <a:pos x="10" y="18"/>
                </a:cxn>
                <a:cxn ang="0">
                  <a:pos x="14" y="16"/>
                </a:cxn>
                <a:cxn ang="0">
                  <a:pos x="16" y="14"/>
                </a:cxn>
                <a:cxn ang="0">
                  <a:pos x="16" y="14"/>
                </a:cxn>
                <a:cxn ang="0">
                  <a:pos x="38" y="0"/>
                </a:cxn>
                <a:cxn ang="0">
                  <a:pos x="38" y="0"/>
                </a:cxn>
                <a:cxn ang="0">
                  <a:pos x="26" y="0"/>
                </a:cxn>
                <a:cxn ang="0">
                  <a:pos x="16" y="2"/>
                </a:cxn>
                <a:cxn ang="0">
                  <a:pos x="6" y="6"/>
                </a:cxn>
                <a:cxn ang="0">
                  <a:pos x="0" y="14"/>
                </a:cxn>
                <a:cxn ang="0">
                  <a:pos x="0" y="14"/>
                </a:cxn>
              </a:cxnLst>
              <a:rect l="0" t="0" r="r" b="b"/>
              <a:pathLst>
                <a:path w="38" h="18">
                  <a:moveTo>
                    <a:pt x="0" y="14"/>
                  </a:moveTo>
                  <a:lnTo>
                    <a:pt x="0" y="14"/>
                  </a:lnTo>
                  <a:lnTo>
                    <a:pt x="10" y="18"/>
                  </a:lnTo>
                  <a:lnTo>
                    <a:pt x="10" y="18"/>
                  </a:lnTo>
                  <a:lnTo>
                    <a:pt x="14" y="16"/>
                  </a:lnTo>
                  <a:lnTo>
                    <a:pt x="16" y="14"/>
                  </a:lnTo>
                  <a:lnTo>
                    <a:pt x="16" y="14"/>
                  </a:lnTo>
                  <a:lnTo>
                    <a:pt x="38" y="0"/>
                  </a:lnTo>
                  <a:lnTo>
                    <a:pt x="38" y="0"/>
                  </a:lnTo>
                  <a:lnTo>
                    <a:pt x="26" y="0"/>
                  </a:lnTo>
                  <a:lnTo>
                    <a:pt x="16" y="2"/>
                  </a:lnTo>
                  <a:lnTo>
                    <a:pt x="6" y="6"/>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1" name="Freeform 433"/>
            <p:cNvSpPr/>
            <p:nvPr/>
          </p:nvSpPr>
          <p:spPr bwMode="auto">
            <a:xfrm>
              <a:off x="3992563" y="1103313"/>
              <a:ext cx="44450" cy="22225"/>
            </a:xfrm>
            <a:custGeom>
              <a:avLst/>
              <a:gdLst/>
              <a:ahLst/>
              <a:cxnLst>
                <a:cxn ang="0">
                  <a:pos x="10" y="14"/>
                </a:cxn>
                <a:cxn ang="0">
                  <a:pos x="10" y="14"/>
                </a:cxn>
                <a:cxn ang="0">
                  <a:pos x="16" y="10"/>
                </a:cxn>
                <a:cxn ang="0">
                  <a:pos x="16" y="10"/>
                </a:cxn>
                <a:cxn ang="0">
                  <a:pos x="22" y="8"/>
                </a:cxn>
                <a:cxn ang="0">
                  <a:pos x="28" y="6"/>
                </a:cxn>
                <a:cxn ang="0">
                  <a:pos x="28" y="6"/>
                </a:cxn>
                <a:cxn ang="0">
                  <a:pos x="0" y="0"/>
                </a:cxn>
                <a:cxn ang="0">
                  <a:pos x="0" y="0"/>
                </a:cxn>
                <a:cxn ang="0">
                  <a:pos x="8" y="12"/>
                </a:cxn>
                <a:cxn ang="0">
                  <a:pos x="8" y="12"/>
                </a:cxn>
                <a:cxn ang="0">
                  <a:pos x="10" y="14"/>
                </a:cxn>
                <a:cxn ang="0">
                  <a:pos x="10" y="14"/>
                </a:cxn>
              </a:cxnLst>
              <a:rect l="0" t="0" r="r" b="b"/>
              <a:pathLst>
                <a:path w="28" h="14">
                  <a:moveTo>
                    <a:pt x="10" y="14"/>
                  </a:moveTo>
                  <a:lnTo>
                    <a:pt x="10" y="14"/>
                  </a:lnTo>
                  <a:lnTo>
                    <a:pt x="16" y="10"/>
                  </a:lnTo>
                  <a:lnTo>
                    <a:pt x="16" y="10"/>
                  </a:lnTo>
                  <a:lnTo>
                    <a:pt x="22" y="8"/>
                  </a:lnTo>
                  <a:lnTo>
                    <a:pt x="28" y="6"/>
                  </a:lnTo>
                  <a:lnTo>
                    <a:pt x="28" y="6"/>
                  </a:lnTo>
                  <a:lnTo>
                    <a:pt x="0" y="0"/>
                  </a:lnTo>
                  <a:lnTo>
                    <a:pt x="0" y="0"/>
                  </a:lnTo>
                  <a:lnTo>
                    <a:pt x="8" y="12"/>
                  </a:lnTo>
                  <a:lnTo>
                    <a:pt x="8" y="12"/>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2" name="Freeform 434"/>
            <p:cNvSpPr/>
            <p:nvPr/>
          </p:nvSpPr>
          <p:spPr bwMode="auto">
            <a:xfrm>
              <a:off x="3960813" y="1096963"/>
              <a:ext cx="41275" cy="34925"/>
            </a:xfrm>
            <a:custGeom>
              <a:avLst/>
              <a:gdLst/>
              <a:ahLst/>
              <a:cxnLst>
                <a:cxn ang="0">
                  <a:pos x="26" y="18"/>
                </a:cxn>
                <a:cxn ang="0">
                  <a:pos x="26" y="18"/>
                </a:cxn>
                <a:cxn ang="0">
                  <a:pos x="16" y="4"/>
                </a:cxn>
                <a:cxn ang="0">
                  <a:pos x="16" y="4"/>
                </a:cxn>
                <a:cxn ang="0">
                  <a:pos x="12" y="2"/>
                </a:cxn>
                <a:cxn ang="0">
                  <a:pos x="10" y="2"/>
                </a:cxn>
                <a:cxn ang="0">
                  <a:pos x="10" y="2"/>
                </a:cxn>
                <a:cxn ang="0">
                  <a:pos x="0" y="0"/>
                </a:cxn>
                <a:cxn ang="0">
                  <a:pos x="0" y="0"/>
                </a:cxn>
                <a:cxn ang="0">
                  <a:pos x="4" y="4"/>
                </a:cxn>
                <a:cxn ang="0">
                  <a:pos x="4" y="4"/>
                </a:cxn>
                <a:cxn ang="0">
                  <a:pos x="10" y="14"/>
                </a:cxn>
                <a:cxn ang="0">
                  <a:pos x="10" y="14"/>
                </a:cxn>
                <a:cxn ang="0">
                  <a:pos x="16" y="22"/>
                </a:cxn>
                <a:cxn ang="0">
                  <a:pos x="16" y="22"/>
                </a:cxn>
                <a:cxn ang="0">
                  <a:pos x="20" y="20"/>
                </a:cxn>
                <a:cxn ang="0">
                  <a:pos x="26" y="18"/>
                </a:cxn>
                <a:cxn ang="0">
                  <a:pos x="26" y="18"/>
                </a:cxn>
              </a:cxnLst>
              <a:rect l="0" t="0" r="r" b="b"/>
              <a:pathLst>
                <a:path w="26" h="22">
                  <a:moveTo>
                    <a:pt x="26" y="18"/>
                  </a:moveTo>
                  <a:lnTo>
                    <a:pt x="26" y="18"/>
                  </a:lnTo>
                  <a:lnTo>
                    <a:pt x="16" y="4"/>
                  </a:lnTo>
                  <a:lnTo>
                    <a:pt x="16" y="4"/>
                  </a:lnTo>
                  <a:lnTo>
                    <a:pt x="12" y="2"/>
                  </a:lnTo>
                  <a:lnTo>
                    <a:pt x="10" y="2"/>
                  </a:lnTo>
                  <a:lnTo>
                    <a:pt x="10" y="2"/>
                  </a:lnTo>
                  <a:lnTo>
                    <a:pt x="0" y="0"/>
                  </a:lnTo>
                  <a:lnTo>
                    <a:pt x="0" y="0"/>
                  </a:lnTo>
                  <a:lnTo>
                    <a:pt x="4" y="4"/>
                  </a:lnTo>
                  <a:lnTo>
                    <a:pt x="4" y="4"/>
                  </a:lnTo>
                  <a:lnTo>
                    <a:pt x="10" y="14"/>
                  </a:lnTo>
                  <a:lnTo>
                    <a:pt x="10" y="14"/>
                  </a:lnTo>
                  <a:lnTo>
                    <a:pt x="16" y="22"/>
                  </a:lnTo>
                  <a:lnTo>
                    <a:pt x="16" y="22"/>
                  </a:lnTo>
                  <a:lnTo>
                    <a:pt x="20" y="20"/>
                  </a:lnTo>
                  <a:lnTo>
                    <a:pt x="26" y="18"/>
                  </a:lnTo>
                  <a:lnTo>
                    <a:pt x="26"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3" name="Freeform 435"/>
            <p:cNvSpPr/>
            <p:nvPr/>
          </p:nvSpPr>
          <p:spPr bwMode="auto">
            <a:xfrm>
              <a:off x="3932238" y="1090613"/>
              <a:ext cx="47625" cy="44450"/>
            </a:xfrm>
            <a:custGeom>
              <a:avLst/>
              <a:gdLst/>
              <a:ahLst/>
              <a:cxnLst>
                <a:cxn ang="0">
                  <a:pos x="16" y="8"/>
                </a:cxn>
                <a:cxn ang="0">
                  <a:pos x="16" y="8"/>
                </a:cxn>
                <a:cxn ang="0">
                  <a:pos x="14" y="4"/>
                </a:cxn>
                <a:cxn ang="0">
                  <a:pos x="12" y="2"/>
                </a:cxn>
                <a:cxn ang="0">
                  <a:pos x="12" y="2"/>
                </a:cxn>
                <a:cxn ang="0">
                  <a:pos x="0" y="0"/>
                </a:cxn>
                <a:cxn ang="0">
                  <a:pos x="0" y="0"/>
                </a:cxn>
                <a:cxn ang="0">
                  <a:pos x="12" y="18"/>
                </a:cxn>
                <a:cxn ang="0">
                  <a:pos x="12" y="18"/>
                </a:cxn>
                <a:cxn ang="0">
                  <a:pos x="18" y="26"/>
                </a:cxn>
                <a:cxn ang="0">
                  <a:pos x="18" y="26"/>
                </a:cxn>
                <a:cxn ang="0">
                  <a:pos x="20" y="28"/>
                </a:cxn>
                <a:cxn ang="0">
                  <a:pos x="24" y="28"/>
                </a:cxn>
                <a:cxn ang="0">
                  <a:pos x="30" y="26"/>
                </a:cxn>
                <a:cxn ang="0">
                  <a:pos x="30" y="26"/>
                </a:cxn>
                <a:cxn ang="0">
                  <a:pos x="16" y="8"/>
                </a:cxn>
                <a:cxn ang="0">
                  <a:pos x="16" y="8"/>
                </a:cxn>
              </a:cxnLst>
              <a:rect l="0" t="0" r="r" b="b"/>
              <a:pathLst>
                <a:path w="30" h="28">
                  <a:moveTo>
                    <a:pt x="16" y="8"/>
                  </a:moveTo>
                  <a:lnTo>
                    <a:pt x="16" y="8"/>
                  </a:lnTo>
                  <a:lnTo>
                    <a:pt x="14" y="4"/>
                  </a:lnTo>
                  <a:lnTo>
                    <a:pt x="12" y="2"/>
                  </a:lnTo>
                  <a:lnTo>
                    <a:pt x="12" y="2"/>
                  </a:lnTo>
                  <a:lnTo>
                    <a:pt x="0" y="0"/>
                  </a:lnTo>
                  <a:lnTo>
                    <a:pt x="0" y="0"/>
                  </a:lnTo>
                  <a:lnTo>
                    <a:pt x="12" y="18"/>
                  </a:lnTo>
                  <a:lnTo>
                    <a:pt x="12" y="18"/>
                  </a:lnTo>
                  <a:lnTo>
                    <a:pt x="18" y="26"/>
                  </a:lnTo>
                  <a:lnTo>
                    <a:pt x="18" y="26"/>
                  </a:lnTo>
                  <a:lnTo>
                    <a:pt x="20" y="28"/>
                  </a:lnTo>
                  <a:lnTo>
                    <a:pt x="24" y="28"/>
                  </a:lnTo>
                  <a:lnTo>
                    <a:pt x="30" y="26"/>
                  </a:lnTo>
                  <a:lnTo>
                    <a:pt x="30" y="26"/>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4" name="Freeform 436"/>
            <p:cNvSpPr/>
            <p:nvPr/>
          </p:nvSpPr>
          <p:spPr bwMode="auto">
            <a:xfrm>
              <a:off x="3906838" y="1087438"/>
              <a:ext cx="47625" cy="44450"/>
            </a:xfrm>
            <a:custGeom>
              <a:avLst/>
              <a:gdLst/>
              <a:ahLst/>
              <a:cxnLst>
                <a:cxn ang="0">
                  <a:pos x="30" y="28"/>
                </a:cxn>
                <a:cxn ang="0">
                  <a:pos x="30" y="28"/>
                </a:cxn>
                <a:cxn ang="0">
                  <a:pos x="16" y="8"/>
                </a:cxn>
                <a:cxn ang="0">
                  <a:pos x="16" y="8"/>
                </a:cxn>
                <a:cxn ang="0">
                  <a:pos x="14" y="4"/>
                </a:cxn>
                <a:cxn ang="0">
                  <a:pos x="12" y="2"/>
                </a:cxn>
                <a:cxn ang="0">
                  <a:pos x="12" y="2"/>
                </a:cxn>
                <a:cxn ang="0">
                  <a:pos x="0" y="0"/>
                </a:cxn>
                <a:cxn ang="0">
                  <a:pos x="0" y="0"/>
                </a:cxn>
                <a:cxn ang="0">
                  <a:pos x="4" y="10"/>
                </a:cxn>
                <a:cxn ang="0">
                  <a:pos x="10" y="18"/>
                </a:cxn>
                <a:cxn ang="0">
                  <a:pos x="20" y="24"/>
                </a:cxn>
                <a:cxn ang="0">
                  <a:pos x="30" y="28"/>
                </a:cxn>
                <a:cxn ang="0">
                  <a:pos x="30" y="28"/>
                </a:cxn>
              </a:cxnLst>
              <a:rect l="0" t="0" r="r" b="b"/>
              <a:pathLst>
                <a:path w="30" h="28">
                  <a:moveTo>
                    <a:pt x="30" y="28"/>
                  </a:moveTo>
                  <a:lnTo>
                    <a:pt x="30" y="28"/>
                  </a:lnTo>
                  <a:lnTo>
                    <a:pt x="16" y="8"/>
                  </a:lnTo>
                  <a:lnTo>
                    <a:pt x="16" y="8"/>
                  </a:lnTo>
                  <a:lnTo>
                    <a:pt x="14" y="4"/>
                  </a:lnTo>
                  <a:lnTo>
                    <a:pt x="12" y="2"/>
                  </a:lnTo>
                  <a:lnTo>
                    <a:pt x="12" y="2"/>
                  </a:lnTo>
                  <a:lnTo>
                    <a:pt x="0" y="0"/>
                  </a:lnTo>
                  <a:lnTo>
                    <a:pt x="0" y="0"/>
                  </a:lnTo>
                  <a:lnTo>
                    <a:pt x="4" y="10"/>
                  </a:lnTo>
                  <a:lnTo>
                    <a:pt x="10" y="18"/>
                  </a:lnTo>
                  <a:lnTo>
                    <a:pt x="20" y="24"/>
                  </a:lnTo>
                  <a:lnTo>
                    <a:pt x="30" y="28"/>
                  </a:lnTo>
                  <a:lnTo>
                    <a:pt x="30"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5" name="Freeform 437"/>
            <p:cNvSpPr/>
            <p:nvPr/>
          </p:nvSpPr>
          <p:spPr bwMode="auto">
            <a:xfrm>
              <a:off x="4259263" y="1290638"/>
              <a:ext cx="38100" cy="28575"/>
            </a:xfrm>
            <a:custGeom>
              <a:avLst/>
              <a:gdLst/>
              <a:ahLst/>
              <a:cxnLst>
                <a:cxn ang="0">
                  <a:pos x="24" y="18"/>
                </a:cxn>
                <a:cxn ang="0">
                  <a:pos x="24" y="18"/>
                </a:cxn>
                <a:cxn ang="0">
                  <a:pos x="22" y="12"/>
                </a:cxn>
                <a:cxn ang="0">
                  <a:pos x="20" y="6"/>
                </a:cxn>
                <a:cxn ang="0">
                  <a:pos x="20" y="6"/>
                </a:cxn>
                <a:cxn ang="0">
                  <a:pos x="16" y="0"/>
                </a:cxn>
                <a:cxn ang="0">
                  <a:pos x="16" y="0"/>
                </a:cxn>
                <a:cxn ang="0">
                  <a:pos x="14" y="0"/>
                </a:cxn>
                <a:cxn ang="0">
                  <a:pos x="14" y="0"/>
                </a:cxn>
                <a:cxn ang="0">
                  <a:pos x="0" y="4"/>
                </a:cxn>
                <a:cxn ang="0">
                  <a:pos x="0" y="4"/>
                </a:cxn>
                <a:cxn ang="0">
                  <a:pos x="24" y="18"/>
                </a:cxn>
                <a:cxn ang="0">
                  <a:pos x="24" y="18"/>
                </a:cxn>
              </a:cxnLst>
              <a:rect l="0" t="0" r="r" b="b"/>
              <a:pathLst>
                <a:path w="24" h="18">
                  <a:moveTo>
                    <a:pt x="24" y="18"/>
                  </a:moveTo>
                  <a:lnTo>
                    <a:pt x="24" y="18"/>
                  </a:lnTo>
                  <a:lnTo>
                    <a:pt x="22" y="12"/>
                  </a:lnTo>
                  <a:lnTo>
                    <a:pt x="20" y="6"/>
                  </a:lnTo>
                  <a:lnTo>
                    <a:pt x="20" y="6"/>
                  </a:lnTo>
                  <a:lnTo>
                    <a:pt x="16" y="0"/>
                  </a:lnTo>
                  <a:lnTo>
                    <a:pt x="16" y="0"/>
                  </a:lnTo>
                  <a:lnTo>
                    <a:pt x="14" y="0"/>
                  </a:lnTo>
                  <a:lnTo>
                    <a:pt x="14" y="0"/>
                  </a:lnTo>
                  <a:lnTo>
                    <a:pt x="0" y="4"/>
                  </a:lnTo>
                  <a:lnTo>
                    <a:pt x="0" y="4"/>
                  </a:lnTo>
                  <a:lnTo>
                    <a:pt x="24" y="18"/>
                  </a:lnTo>
                  <a:lnTo>
                    <a:pt x="2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6" name="Freeform 438"/>
            <p:cNvSpPr/>
            <p:nvPr/>
          </p:nvSpPr>
          <p:spPr bwMode="auto">
            <a:xfrm>
              <a:off x="4233863" y="1271588"/>
              <a:ext cx="47625" cy="22225"/>
            </a:xfrm>
            <a:custGeom>
              <a:avLst/>
              <a:gdLst/>
              <a:ahLst/>
              <a:cxnLst>
                <a:cxn ang="0">
                  <a:pos x="24" y="0"/>
                </a:cxn>
                <a:cxn ang="0">
                  <a:pos x="24" y="0"/>
                </a:cxn>
                <a:cxn ang="0">
                  <a:pos x="16" y="2"/>
                </a:cxn>
                <a:cxn ang="0">
                  <a:pos x="16" y="2"/>
                </a:cxn>
                <a:cxn ang="0">
                  <a:pos x="6" y="4"/>
                </a:cxn>
                <a:cxn ang="0">
                  <a:pos x="6" y="4"/>
                </a:cxn>
                <a:cxn ang="0">
                  <a:pos x="0" y="6"/>
                </a:cxn>
                <a:cxn ang="0">
                  <a:pos x="0" y="6"/>
                </a:cxn>
                <a:cxn ang="0">
                  <a:pos x="6" y="10"/>
                </a:cxn>
                <a:cxn ang="0">
                  <a:pos x="6" y="10"/>
                </a:cxn>
                <a:cxn ang="0">
                  <a:pos x="10" y="12"/>
                </a:cxn>
                <a:cxn ang="0">
                  <a:pos x="12" y="14"/>
                </a:cxn>
                <a:cxn ang="0">
                  <a:pos x="12" y="14"/>
                </a:cxn>
                <a:cxn ang="0">
                  <a:pos x="30" y="10"/>
                </a:cxn>
                <a:cxn ang="0">
                  <a:pos x="30" y="10"/>
                </a:cxn>
                <a:cxn ang="0">
                  <a:pos x="28" y="4"/>
                </a:cxn>
                <a:cxn ang="0">
                  <a:pos x="26" y="0"/>
                </a:cxn>
                <a:cxn ang="0">
                  <a:pos x="24" y="0"/>
                </a:cxn>
                <a:cxn ang="0">
                  <a:pos x="24" y="0"/>
                </a:cxn>
              </a:cxnLst>
              <a:rect l="0" t="0" r="r" b="b"/>
              <a:pathLst>
                <a:path w="30" h="14">
                  <a:moveTo>
                    <a:pt x="24" y="0"/>
                  </a:moveTo>
                  <a:lnTo>
                    <a:pt x="24" y="0"/>
                  </a:lnTo>
                  <a:lnTo>
                    <a:pt x="16" y="2"/>
                  </a:lnTo>
                  <a:lnTo>
                    <a:pt x="16" y="2"/>
                  </a:lnTo>
                  <a:lnTo>
                    <a:pt x="6" y="4"/>
                  </a:lnTo>
                  <a:lnTo>
                    <a:pt x="6" y="4"/>
                  </a:lnTo>
                  <a:lnTo>
                    <a:pt x="0" y="6"/>
                  </a:lnTo>
                  <a:lnTo>
                    <a:pt x="0" y="6"/>
                  </a:lnTo>
                  <a:lnTo>
                    <a:pt x="6" y="10"/>
                  </a:lnTo>
                  <a:lnTo>
                    <a:pt x="6" y="10"/>
                  </a:lnTo>
                  <a:lnTo>
                    <a:pt x="10" y="12"/>
                  </a:lnTo>
                  <a:lnTo>
                    <a:pt x="12" y="14"/>
                  </a:lnTo>
                  <a:lnTo>
                    <a:pt x="12" y="14"/>
                  </a:lnTo>
                  <a:lnTo>
                    <a:pt x="30" y="10"/>
                  </a:lnTo>
                  <a:lnTo>
                    <a:pt x="30" y="10"/>
                  </a:lnTo>
                  <a:lnTo>
                    <a:pt x="28" y="4"/>
                  </a:lnTo>
                  <a:lnTo>
                    <a:pt x="26" y="0"/>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7" name="Freeform 439"/>
            <p:cNvSpPr/>
            <p:nvPr/>
          </p:nvSpPr>
          <p:spPr bwMode="auto">
            <a:xfrm>
              <a:off x="4208463" y="1252538"/>
              <a:ext cx="60325" cy="22225"/>
            </a:xfrm>
            <a:custGeom>
              <a:avLst/>
              <a:gdLst/>
              <a:ahLst/>
              <a:cxnLst>
                <a:cxn ang="0">
                  <a:pos x="0" y="8"/>
                </a:cxn>
                <a:cxn ang="0">
                  <a:pos x="0" y="8"/>
                </a:cxn>
                <a:cxn ang="0">
                  <a:pos x="10" y="14"/>
                </a:cxn>
                <a:cxn ang="0">
                  <a:pos x="10" y="14"/>
                </a:cxn>
                <a:cxn ang="0">
                  <a:pos x="12" y="14"/>
                </a:cxn>
                <a:cxn ang="0">
                  <a:pos x="16" y="14"/>
                </a:cxn>
                <a:cxn ang="0">
                  <a:pos x="16" y="14"/>
                </a:cxn>
                <a:cxn ang="0">
                  <a:pos x="38" y="8"/>
                </a:cxn>
                <a:cxn ang="0">
                  <a:pos x="38" y="8"/>
                </a:cxn>
                <a:cxn ang="0">
                  <a:pos x="34" y="4"/>
                </a:cxn>
                <a:cxn ang="0">
                  <a:pos x="32" y="2"/>
                </a:cxn>
                <a:cxn ang="0">
                  <a:pos x="28" y="0"/>
                </a:cxn>
                <a:cxn ang="0">
                  <a:pos x="28" y="0"/>
                </a:cxn>
                <a:cxn ang="0">
                  <a:pos x="18" y="4"/>
                </a:cxn>
                <a:cxn ang="0">
                  <a:pos x="18" y="4"/>
                </a:cxn>
                <a:cxn ang="0">
                  <a:pos x="0" y="8"/>
                </a:cxn>
                <a:cxn ang="0">
                  <a:pos x="0" y="8"/>
                </a:cxn>
              </a:cxnLst>
              <a:rect l="0" t="0" r="r" b="b"/>
              <a:pathLst>
                <a:path w="38" h="14">
                  <a:moveTo>
                    <a:pt x="0" y="8"/>
                  </a:moveTo>
                  <a:lnTo>
                    <a:pt x="0" y="8"/>
                  </a:lnTo>
                  <a:lnTo>
                    <a:pt x="10" y="14"/>
                  </a:lnTo>
                  <a:lnTo>
                    <a:pt x="10" y="14"/>
                  </a:lnTo>
                  <a:lnTo>
                    <a:pt x="12" y="14"/>
                  </a:lnTo>
                  <a:lnTo>
                    <a:pt x="16" y="14"/>
                  </a:lnTo>
                  <a:lnTo>
                    <a:pt x="16" y="14"/>
                  </a:lnTo>
                  <a:lnTo>
                    <a:pt x="38" y="8"/>
                  </a:lnTo>
                  <a:lnTo>
                    <a:pt x="38" y="8"/>
                  </a:lnTo>
                  <a:lnTo>
                    <a:pt x="34" y="4"/>
                  </a:lnTo>
                  <a:lnTo>
                    <a:pt x="32" y="2"/>
                  </a:lnTo>
                  <a:lnTo>
                    <a:pt x="28" y="0"/>
                  </a:lnTo>
                  <a:lnTo>
                    <a:pt x="28" y="0"/>
                  </a:lnTo>
                  <a:lnTo>
                    <a:pt x="18" y="4"/>
                  </a:lnTo>
                  <a:lnTo>
                    <a:pt x="18"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8" name="Freeform 440"/>
            <p:cNvSpPr/>
            <p:nvPr/>
          </p:nvSpPr>
          <p:spPr bwMode="auto">
            <a:xfrm>
              <a:off x="4186238" y="1239838"/>
              <a:ext cx="63500" cy="22225"/>
            </a:xfrm>
            <a:custGeom>
              <a:avLst/>
              <a:gdLst/>
              <a:ahLst/>
              <a:cxnLst>
                <a:cxn ang="0">
                  <a:pos x="0" y="8"/>
                </a:cxn>
                <a:cxn ang="0">
                  <a:pos x="0" y="8"/>
                </a:cxn>
                <a:cxn ang="0">
                  <a:pos x="10" y="14"/>
                </a:cxn>
                <a:cxn ang="0">
                  <a:pos x="10" y="14"/>
                </a:cxn>
                <a:cxn ang="0">
                  <a:pos x="12" y="12"/>
                </a:cxn>
                <a:cxn ang="0">
                  <a:pos x="16" y="12"/>
                </a:cxn>
                <a:cxn ang="0">
                  <a:pos x="16" y="12"/>
                </a:cxn>
                <a:cxn ang="0">
                  <a:pos x="40" y="6"/>
                </a:cxn>
                <a:cxn ang="0">
                  <a:pos x="40" y="6"/>
                </a:cxn>
                <a:cxn ang="0">
                  <a:pos x="30" y="2"/>
                </a:cxn>
                <a:cxn ang="0">
                  <a:pos x="20" y="0"/>
                </a:cxn>
                <a:cxn ang="0">
                  <a:pos x="10" y="2"/>
                </a:cxn>
                <a:cxn ang="0">
                  <a:pos x="0" y="8"/>
                </a:cxn>
                <a:cxn ang="0">
                  <a:pos x="0" y="8"/>
                </a:cxn>
              </a:cxnLst>
              <a:rect l="0" t="0" r="r" b="b"/>
              <a:pathLst>
                <a:path w="40" h="14">
                  <a:moveTo>
                    <a:pt x="0" y="8"/>
                  </a:moveTo>
                  <a:lnTo>
                    <a:pt x="0" y="8"/>
                  </a:lnTo>
                  <a:lnTo>
                    <a:pt x="10" y="14"/>
                  </a:lnTo>
                  <a:lnTo>
                    <a:pt x="10" y="14"/>
                  </a:lnTo>
                  <a:lnTo>
                    <a:pt x="12" y="12"/>
                  </a:lnTo>
                  <a:lnTo>
                    <a:pt x="16" y="12"/>
                  </a:lnTo>
                  <a:lnTo>
                    <a:pt x="16" y="12"/>
                  </a:lnTo>
                  <a:lnTo>
                    <a:pt x="40" y="6"/>
                  </a:lnTo>
                  <a:lnTo>
                    <a:pt x="40" y="6"/>
                  </a:lnTo>
                  <a:lnTo>
                    <a:pt x="30" y="2"/>
                  </a:lnTo>
                  <a:lnTo>
                    <a:pt x="20" y="0"/>
                  </a:lnTo>
                  <a:lnTo>
                    <a:pt x="10" y="2"/>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9" name="Freeform 441"/>
            <p:cNvSpPr/>
            <p:nvPr/>
          </p:nvSpPr>
          <p:spPr bwMode="auto">
            <a:xfrm>
              <a:off x="4256088" y="1303338"/>
              <a:ext cx="41275" cy="25400"/>
            </a:xfrm>
            <a:custGeom>
              <a:avLst/>
              <a:gdLst/>
              <a:ahLst/>
              <a:cxnLst>
                <a:cxn ang="0">
                  <a:pos x="6" y="16"/>
                </a:cxn>
                <a:cxn ang="0">
                  <a:pos x="6" y="16"/>
                </a:cxn>
                <a:cxn ang="0">
                  <a:pos x="12" y="16"/>
                </a:cxn>
                <a:cxn ang="0">
                  <a:pos x="12" y="16"/>
                </a:cxn>
                <a:cxn ang="0">
                  <a:pos x="18" y="14"/>
                </a:cxn>
                <a:cxn ang="0">
                  <a:pos x="26" y="14"/>
                </a:cxn>
                <a:cxn ang="0">
                  <a:pos x="26" y="14"/>
                </a:cxn>
                <a:cxn ang="0">
                  <a:pos x="0" y="0"/>
                </a:cxn>
                <a:cxn ang="0">
                  <a:pos x="0" y="0"/>
                </a:cxn>
                <a:cxn ang="0">
                  <a:pos x="4" y="14"/>
                </a:cxn>
                <a:cxn ang="0">
                  <a:pos x="4" y="14"/>
                </a:cxn>
                <a:cxn ang="0">
                  <a:pos x="6" y="16"/>
                </a:cxn>
                <a:cxn ang="0">
                  <a:pos x="6" y="16"/>
                </a:cxn>
              </a:cxnLst>
              <a:rect l="0" t="0" r="r" b="b"/>
              <a:pathLst>
                <a:path w="26" h="16">
                  <a:moveTo>
                    <a:pt x="6" y="16"/>
                  </a:moveTo>
                  <a:lnTo>
                    <a:pt x="6" y="16"/>
                  </a:lnTo>
                  <a:lnTo>
                    <a:pt x="12" y="16"/>
                  </a:lnTo>
                  <a:lnTo>
                    <a:pt x="12" y="16"/>
                  </a:lnTo>
                  <a:lnTo>
                    <a:pt x="18" y="14"/>
                  </a:lnTo>
                  <a:lnTo>
                    <a:pt x="26" y="14"/>
                  </a:lnTo>
                  <a:lnTo>
                    <a:pt x="26" y="14"/>
                  </a:lnTo>
                  <a:lnTo>
                    <a:pt x="0" y="0"/>
                  </a:lnTo>
                  <a:lnTo>
                    <a:pt x="0" y="0"/>
                  </a:lnTo>
                  <a:lnTo>
                    <a:pt x="4" y="14"/>
                  </a:lnTo>
                  <a:lnTo>
                    <a:pt x="4"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0" name="Freeform 442"/>
            <p:cNvSpPr/>
            <p:nvPr/>
          </p:nvSpPr>
          <p:spPr bwMode="auto">
            <a:xfrm>
              <a:off x="4227513" y="1287463"/>
              <a:ext cx="31750" cy="41275"/>
            </a:xfrm>
            <a:custGeom>
              <a:avLst/>
              <a:gdLst/>
              <a:ahLst/>
              <a:cxnLst>
                <a:cxn ang="0">
                  <a:pos x="2" y="6"/>
                </a:cxn>
                <a:cxn ang="0">
                  <a:pos x="2" y="6"/>
                </a:cxn>
                <a:cxn ang="0">
                  <a:pos x="6" y="18"/>
                </a:cxn>
                <a:cxn ang="0">
                  <a:pos x="6" y="18"/>
                </a:cxn>
                <a:cxn ang="0">
                  <a:pos x="8" y="26"/>
                </a:cxn>
                <a:cxn ang="0">
                  <a:pos x="8" y="26"/>
                </a:cxn>
                <a:cxn ang="0">
                  <a:pos x="10" y="26"/>
                </a:cxn>
                <a:cxn ang="0">
                  <a:pos x="14" y="26"/>
                </a:cxn>
                <a:cxn ang="0">
                  <a:pos x="20" y="26"/>
                </a:cxn>
                <a:cxn ang="0">
                  <a:pos x="20" y="26"/>
                </a:cxn>
                <a:cxn ang="0">
                  <a:pos x="14" y="8"/>
                </a:cxn>
                <a:cxn ang="0">
                  <a:pos x="14" y="8"/>
                </a:cxn>
                <a:cxn ang="0">
                  <a:pos x="12" y="6"/>
                </a:cxn>
                <a:cxn ang="0">
                  <a:pos x="8" y="4"/>
                </a:cxn>
                <a:cxn ang="0">
                  <a:pos x="8" y="4"/>
                </a:cxn>
                <a:cxn ang="0">
                  <a:pos x="0" y="0"/>
                </a:cxn>
                <a:cxn ang="0">
                  <a:pos x="0" y="0"/>
                </a:cxn>
                <a:cxn ang="0">
                  <a:pos x="2" y="6"/>
                </a:cxn>
                <a:cxn ang="0">
                  <a:pos x="2" y="6"/>
                </a:cxn>
              </a:cxnLst>
              <a:rect l="0" t="0" r="r" b="b"/>
              <a:pathLst>
                <a:path w="20" h="26">
                  <a:moveTo>
                    <a:pt x="2" y="6"/>
                  </a:moveTo>
                  <a:lnTo>
                    <a:pt x="2" y="6"/>
                  </a:lnTo>
                  <a:lnTo>
                    <a:pt x="6" y="18"/>
                  </a:lnTo>
                  <a:lnTo>
                    <a:pt x="6" y="18"/>
                  </a:lnTo>
                  <a:lnTo>
                    <a:pt x="8" y="26"/>
                  </a:lnTo>
                  <a:lnTo>
                    <a:pt x="8" y="26"/>
                  </a:lnTo>
                  <a:lnTo>
                    <a:pt x="10" y="26"/>
                  </a:lnTo>
                  <a:lnTo>
                    <a:pt x="14" y="26"/>
                  </a:lnTo>
                  <a:lnTo>
                    <a:pt x="20" y="26"/>
                  </a:lnTo>
                  <a:lnTo>
                    <a:pt x="20" y="26"/>
                  </a:lnTo>
                  <a:lnTo>
                    <a:pt x="14" y="8"/>
                  </a:lnTo>
                  <a:lnTo>
                    <a:pt x="14" y="8"/>
                  </a:lnTo>
                  <a:lnTo>
                    <a:pt x="12" y="6"/>
                  </a:lnTo>
                  <a:lnTo>
                    <a:pt x="8" y="4"/>
                  </a:lnTo>
                  <a:lnTo>
                    <a:pt x="8" y="4"/>
                  </a:lnTo>
                  <a:lnTo>
                    <a:pt x="0" y="0"/>
                  </a:lnTo>
                  <a:lnTo>
                    <a:pt x="0" y="0"/>
                  </a:lnTo>
                  <a:lnTo>
                    <a:pt x="2" y="6"/>
                  </a:lnTo>
                  <a:lnTo>
                    <a:pt x="2"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1" name="Freeform 443"/>
            <p:cNvSpPr/>
            <p:nvPr/>
          </p:nvSpPr>
          <p:spPr bwMode="auto">
            <a:xfrm>
              <a:off x="4202113" y="1274763"/>
              <a:ext cx="31750" cy="50800"/>
            </a:xfrm>
            <a:custGeom>
              <a:avLst/>
              <a:gdLst/>
              <a:ahLst/>
              <a:cxnLst>
                <a:cxn ang="0">
                  <a:pos x="8" y="28"/>
                </a:cxn>
                <a:cxn ang="0">
                  <a:pos x="8" y="28"/>
                </a:cxn>
                <a:cxn ang="0">
                  <a:pos x="10" y="30"/>
                </a:cxn>
                <a:cxn ang="0">
                  <a:pos x="14" y="32"/>
                </a:cxn>
                <a:cxn ang="0">
                  <a:pos x="20" y="32"/>
                </a:cxn>
                <a:cxn ang="0">
                  <a:pos x="20" y="32"/>
                </a:cxn>
                <a:cxn ang="0">
                  <a:pos x="14" y="10"/>
                </a:cxn>
                <a:cxn ang="0">
                  <a:pos x="14" y="10"/>
                </a:cxn>
                <a:cxn ang="0">
                  <a:pos x="12" y="6"/>
                </a:cxn>
                <a:cxn ang="0">
                  <a:pos x="10" y="4"/>
                </a:cxn>
                <a:cxn ang="0">
                  <a:pos x="10" y="4"/>
                </a:cxn>
                <a:cxn ang="0">
                  <a:pos x="0" y="0"/>
                </a:cxn>
                <a:cxn ang="0">
                  <a:pos x="0" y="0"/>
                </a:cxn>
                <a:cxn ang="0">
                  <a:pos x="6" y="18"/>
                </a:cxn>
                <a:cxn ang="0">
                  <a:pos x="6" y="18"/>
                </a:cxn>
                <a:cxn ang="0">
                  <a:pos x="8" y="28"/>
                </a:cxn>
                <a:cxn ang="0">
                  <a:pos x="8" y="28"/>
                </a:cxn>
              </a:cxnLst>
              <a:rect l="0" t="0" r="r" b="b"/>
              <a:pathLst>
                <a:path w="20" h="32">
                  <a:moveTo>
                    <a:pt x="8" y="28"/>
                  </a:moveTo>
                  <a:lnTo>
                    <a:pt x="8" y="28"/>
                  </a:lnTo>
                  <a:lnTo>
                    <a:pt x="10" y="30"/>
                  </a:lnTo>
                  <a:lnTo>
                    <a:pt x="14" y="32"/>
                  </a:lnTo>
                  <a:lnTo>
                    <a:pt x="20" y="32"/>
                  </a:lnTo>
                  <a:lnTo>
                    <a:pt x="20" y="32"/>
                  </a:lnTo>
                  <a:lnTo>
                    <a:pt x="14" y="10"/>
                  </a:lnTo>
                  <a:lnTo>
                    <a:pt x="14" y="10"/>
                  </a:lnTo>
                  <a:lnTo>
                    <a:pt x="12" y="6"/>
                  </a:lnTo>
                  <a:lnTo>
                    <a:pt x="10" y="4"/>
                  </a:lnTo>
                  <a:lnTo>
                    <a:pt x="10" y="4"/>
                  </a:lnTo>
                  <a:lnTo>
                    <a:pt x="0" y="0"/>
                  </a:lnTo>
                  <a:lnTo>
                    <a:pt x="0" y="0"/>
                  </a:lnTo>
                  <a:lnTo>
                    <a:pt x="6" y="18"/>
                  </a:lnTo>
                  <a:lnTo>
                    <a:pt x="6" y="18"/>
                  </a:lnTo>
                  <a:lnTo>
                    <a:pt x="8" y="28"/>
                  </a:lnTo>
                  <a:lnTo>
                    <a:pt x="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2" name="Freeform 444"/>
            <p:cNvSpPr/>
            <p:nvPr/>
          </p:nvSpPr>
          <p:spPr bwMode="auto">
            <a:xfrm>
              <a:off x="4179888" y="1262063"/>
              <a:ext cx="28575" cy="57150"/>
            </a:xfrm>
            <a:custGeom>
              <a:avLst/>
              <a:gdLst/>
              <a:ahLst/>
              <a:cxnLst>
                <a:cxn ang="0">
                  <a:pos x="18" y="36"/>
                </a:cxn>
                <a:cxn ang="0">
                  <a:pos x="18" y="36"/>
                </a:cxn>
                <a:cxn ang="0">
                  <a:pos x="12" y="12"/>
                </a:cxn>
                <a:cxn ang="0">
                  <a:pos x="12" y="12"/>
                </a:cxn>
                <a:cxn ang="0">
                  <a:pos x="12" y="8"/>
                </a:cxn>
                <a:cxn ang="0">
                  <a:pos x="10" y="4"/>
                </a:cxn>
                <a:cxn ang="0">
                  <a:pos x="10" y="4"/>
                </a:cxn>
                <a:cxn ang="0">
                  <a:pos x="0" y="0"/>
                </a:cxn>
                <a:cxn ang="0">
                  <a:pos x="0" y="0"/>
                </a:cxn>
                <a:cxn ang="0">
                  <a:pos x="0" y="10"/>
                </a:cxn>
                <a:cxn ang="0">
                  <a:pos x="4" y="20"/>
                </a:cxn>
                <a:cxn ang="0">
                  <a:pos x="10" y="28"/>
                </a:cxn>
                <a:cxn ang="0">
                  <a:pos x="18" y="36"/>
                </a:cxn>
                <a:cxn ang="0">
                  <a:pos x="18" y="36"/>
                </a:cxn>
              </a:cxnLst>
              <a:rect l="0" t="0" r="r" b="b"/>
              <a:pathLst>
                <a:path w="18" h="36">
                  <a:moveTo>
                    <a:pt x="18" y="36"/>
                  </a:moveTo>
                  <a:lnTo>
                    <a:pt x="18" y="36"/>
                  </a:lnTo>
                  <a:lnTo>
                    <a:pt x="12" y="12"/>
                  </a:lnTo>
                  <a:lnTo>
                    <a:pt x="12" y="12"/>
                  </a:lnTo>
                  <a:lnTo>
                    <a:pt x="12" y="8"/>
                  </a:lnTo>
                  <a:lnTo>
                    <a:pt x="10" y="4"/>
                  </a:lnTo>
                  <a:lnTo>
                    <a:pt x="10" y="4"/>
                  </a:lnTo>
                  <a:lnTo>
                    <a:pt x="0" y="0"/>
                  </a:lnTo>
                  <a:lnTo>
                    <a:pt x="0" y="0"/>
                  </a:lnTo>
                  <a:lnTo>
                    <a:pt x="0" y="10"/>
                  </a:lnTo>
                  <a:lnTo>
                    <a:pt x="4" y="20"/>
                  </a:lnTo>
                  <a:lnTo>
                    <a:pt x="10" y="28"/>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3" name="Freeform 445"/>
            <p:cNvSpPr/>
            <p:nvPr/>
          </p:nvSpPr>
          <p:spPr bwMode="auto">
            <a:xfrm>
              <a:off x="4110038" y="1931988"/>
              <a:ext cx="76200" cy="53975"/>
            </a:xfrm>
            <a:custGeom>
              <a:avLst/>
              <a:gdLst/>
              <a:ahLst/>
              <a:cxnLst>
                <a:cxn ang="0">
                  <a:pos x="6" y="30"/>
                </a:cxn>
                <a:cxn ang="0">
                  <a:pos x="6" y="30"/>
                </a:cxn>
                <a:cxn ang="0">
                  <a:pos x="6" y="34"/>
                </a:cxn>
                <a:cxn ang="0">
                  <a:pos x="6" y="34"/>
                </a:cxn>
                <a:cxn ang="0">
                  <a:pos x="22" y="34"/>
                </a:cxn>
                <a:cxn ang="0">
                  <a:pos x="22" y="34"/>
                </a:cxn>
                <a:cxn ang="0">
                  <a:pos x="34" y="34"/>
                </a:cxn>
                <a:cxn ang="0">
                  <a:pos x="48" y="34"/>
                </a:cxn>
                <a:cxn ang="0">
                  <a:pos x="48" y="34"/>
                </a:cxn>
                <a:cxn ang="0">
                  <a:pos x="0" y="0"/>
                </a:cxn>
                <a:cxn ang="0">
                  <a:pos x="0" y="0"/>
                </a:cxn>
                <a:cxn ang="0">
                  <a:pos x="6" y="30"/>
                </a:cxn>
                <a:cxn ang="0">
                  <a:pos x="6" y="30"/>
                </a:cxn>
              </a:cxnLst>
              <a:rect l="0" t="0" r="r" b="b"/>
              <a:pathLst>
                <a:path w="48" h="34">
                  <a:moveTo>
                    <a:pt x="6" y="30"/>
                  </a:moveTo>
                  <a:lnTo>
                    <a:pt x="6" y="30"/>
                  </a:lnTo>
                  <a:lnTo>
                    <a:pt x="6" y="34"/>
                  </a:lnTo>
                  <a:lnTo>
                    <a:pt x="6" y="34"/>
                  </a:lnTo>
                  <a:lnTo>
                    <a:pt x="22" y="34"/>
                  </a:lnTo>
                  <a:lnTo>
                    <a:pt x="22" y="34"/>
                  </a:lnTo>
                  <a:lnTo>
                    <a:pt x="34" y="34"/>
                  </a:lnTo>
                  <a:lnTo>
                    <a:pt x="48" y="34"/>
                  </a:lnTo>
                  <a:lnTo>
                    <a:pt x="48" y="34"/>
                  </a:lnTo>
                  <a:lnTo>
                    <a:pt x="0" y="0"/>
                  </a:lnTo>
                  <a:lnTo>
                    <a:pt x="0" y="0"/>
                  </a:lnTo>
                  <a:lnTo>
                    <a:pt x="6" y="30"/>
                  </a:lnTo>
                  <a:lnTo>
                    <a:pt x="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4" name="Freeform 446"/>
            <p:cNvSpPr/>
            <p:nvPr/>
          </p:nvSpPr>
          <p:spPr bwMode="auto">
            <a:xfrm>
              <a:off x="4056063" y="1893888"/>
              <a:ext cx="50800" cy="88900"/>
            </a:xfrm>
            <a:custGeom>
              <a:avLst/>
              <a:gdLst/>
              <a:ahLst/>
              <a:cxnLst>
                <a:cxn ang="0">
                  <a:pos x="14" y="10"/>
                </a:cxn>
                <a:cxn ang="0">
                  <a:pos x="14" y="10"/>
                </a:cxn>
                <a:cxn ang="0">
                  <a:pos x="0" y="0"/>
                </a:cxn>
                <a:cxn ang="0">
                  <a:pos x="0" y="0"/>
                </a:cxn>
                <a:cxn ang="0">
                  <a:pos x="0" y="6"/>
                </a:cxn>
                <a:cxn ang="0">
                  <a:pos x="2" y="12"/>
                </a:cxn>
                <a:cxn ang="0">
                  <a:pos x="2" y="12"/>
                </a:cxn>
                <a:cxn ang="0">
                  <a:pos x="6" y="36"/>
                </a:cxn>
                <a:cxn ang="0">
                  <a:pos x="6" y="36"/>
                </a:cxn>
                <a:cxn ang="0">
                  <a:pos x="10" y="52"/>
                </a:cxn>
                <a:cxn ang="0">
                  <a:pos x="10" y="52"/>
                </a:cxn>
                <a:cxn ang="0">
                  <a:pos x="14" y="56"/>
                </a:cxn>
                <a:cxn ang="0">
                  <a:pos x="20" y="56"/>
                </a:cxn>
                <a:cxn ang="0">
                  <a:pos x="32" y="56"/>
                </a:cxn>
                <a:cxn ang="0">
                  <a:pos x="32" y="56"/>
                </a:cxn>
                <a:cxn ang="0">
                  <a:pos x="26" y="18"/>
                </a:cxn>
                <a:cxn ang="0">
                  <a:pos x="26" y="18"/>
                </a:cxn>
                <a:cxn ang="0">
                  <a:pos x="24" y="16"/>
                </a:cxn>
                <a:cxn ang="0">
                  <a:pos x="20" y="14"/>
                </a:cxn>
                <a:cxn ang="0">
                  <a:pos x="14" y="10"/>
                </a:cxn>
                <a:cxn ang="0">
                  <a:pos x="14" y="10"/>
                </a:cxn>
              </a:cxnLst>
              <a:rect l="0" t="0" r="r" b="b"/>
              <a:pathLst>
                <a:path w="32" h="56">
                  <a:moveTo>
                    <a:pt x="14" y="10"/>
                  </a:moveTo>
                  <a:lnTo>
                    <a:pt x="14" y="10"/>
                  </a:lnTo>
                  <a:lnTo>
                    <a:pt x="0" y="0"/>
                  </a:lnTo>
                  <a:lnTo>
                    <a:pt x="0" y="0"/>
                  </a:lnTo>
                  <a:lnTo>
                    <a:pt x="0" y="6"/>
                  </a:lnTo>
                  <a:lnTo>
                    <a:pt x="2" y="12"/>
                  </a:lnTo>
                  <a:lnTo>
                    <a:pt x="2" y="12"/>
                  </a:lnTo>
                  <a:lnTo>
                    <a:pt x="6" y="36"/>
                  </a:lnTo>
                  <a:lnTo>
                    <a:pt x="6" y="36"/>
                  </a:lnTo>
                  <a:lnTo>
                    <a:pt x="10" y="52"/>
                  </a:lnTo>
                  <a:lnTo>
                    <a:pt x="10" y="52"/>
                  </a:lnTo>
                  <a:lnTo>
                    <a:pt x="14" y="56"/>
                  </a:lnTo>
                  <a:lnTo>
                    <a:pt x="20" y="56"/>
                  </a:lnTo>
                  <a:lnTo>
                    <a:pt x="32" y="56"/>
                  </a:lnTo>
                  <a:lnTo>
                    <a:pt x="32" y="56"/>
                  </a:lnTo>
                  <a:lnTo>
                    <a:pt x="26" y="18"/>
                  </a:lnTo>
                  <a:lnTo>
                    <a:pt x="26" y="18"/>
                  </a:lnTo>
                  <a:lnTo>
                    <a:pt x="24" y="16"/>
                  </a:lnTo>
                  <a:lnTo>
                    <a:pt x="20" y="14"/>
                  </a:lnTo>
                  <a:lnTo>
                    <a:pt x="14" y="10"/>
                  </a:lnTo>
                  <a:lnTo>
                    <a:pt x="1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5" name="Freeform 447"/>
            <p:cNvSpPr/>
            <p:nvPr/>
          </p:nvSpPr>
          <p:spPr bwMode="auto">
            <a:xfrm>
              <a:off x="4005263" y="1858963"/>
              <a:ext cx="50800" cy="117475"/>
            </a:xfrm>
            <a:custGeom>
              <a:avLst/>
              <a:gdLst/>
              <a:ahLst/>
              <a:cxnLst>
                <a:cxn ang="0">
                  <a:pos x="20" y="14"/>
                </a:cxn>
                <a:cxn ang="0">
                  <a:pos x="20" y="14"/>
                </a:cxn>
                <a:cxn ang="0">
                  <a:pos x="0" y="0"/>
                </a:cxn>
                <a:cxn ang="0">
                  <a:pos x="0" y="0"/>
                </a:cxn>
                <a:cxn ang="0">
                  <a:pos x="8" y="40"/>
                </a:cxn>
                <a:cxn ang="0">
                  <a:pos x="8" y="40"/>
                </a:cxn>
                <a:cxn ang="0">
                  <a:pos x="12" y="62"/>
                </a:cxn>
                <a:cxn ang="0">
                  <a:pos x="12" y="62"/>
                </a:cxn>
                <a:cxn ang="0">
                  <a:pos x="14" y="66"/>
                </a:cxn>
                <a:cxn ang="0">
                  <a:pos x="20" y="70"/>
                </a:cxn>
                <a:cxn ang="0">
                  <a:pos x="32" y="74"/>
                </a:cxn>
                <a:cxn ang="0">
                  <a:pos x="32" y="74"/>
                </a:cxn>
                <a:cxn ang="0">
                  <a:pos x="24" y="26"/>
                </a:cxn>
                <a:cxn ang="0">
                  <a:pos x="24" y="26"/>
                </a:cxn>
                <a:cxn ang="0">
                  <a:pos x="24" y="18"/>
                </a:cxn>
                <a:cxn ang="0">
                  <a:pos x="22" y="16"/>
                </a:cxn>
                <a:cxn ang="0">
                  <a:pos x="20" y="14"/>
                </a:cxn>
                <a:cxn ang="0">
                  <a:pos x="20" y="14"/>
                </a:cxn>
              </a:cxnLst>
              <a:rect l="0" t="0" r="r" b="b"/>
              <a:pathLst>
                <a:path w="32" h="74">
                  <a:moveTo>
                    <a:pt x="20" y="14"/>
                  </a:moveTo>
                  <a:lnTo>
                    <a:pt x="20" y="14"/>
                  </a:lnTo>
                  <a:lnTo>
                    <a:pt x="0" y="0"/>
                  </a:lnTo>
                  <a:lnTo>
                    <a:pt x="0" y="0"/>
                  </a:lnTo>
                  <a:lnTo>
                    <a:pt x="8" y="40"/>
                  </a:lnTo>
                  <a:lnTo>
                    <a:pt x="8" y="40"/>
                  </a:lnTo>
                  <a:lnTo>
                    <a:pt x="12" y="62"/>
                  </a:lnTo>
                  <a:lnTo>
                    <a:pt x="12" y="62"/>
                  </a:lnTo>
                  <a:lnTo>
                    <a:pt x="14" y="66"/>
                  </a:lnTo>
                  <a:lnTo>
                    <a:pt x="20" y="70"/>
                  </a:lnTo>
                  <a:lnTo>
                    <a:pt x="32" y="74"/>
                  </a:lnTo>
                  <a:lnTo>
                    <a:pt x="32" y="74"/>
                  </a:lnTo>
                  <a:lnTo>
                    <a:pt x="24" y="26"/>
                  </a:lnTo>
                  <a:lnTo>
                    <a:pt x="24" y="26"/>
                  </a:lnTo>
                  <a:lnTo>
                    <a:pt x="24" y="18"/>
                  </a:lnTo>
                  <a:lnTo>
                    <a:pt x="22" y="16"/>
                  </a:lnTo>
                  <a:lnTo>
                    <a:pt x="20" y="14"/>
                  </a:lnTo>
                  <a:lnTo>
                    <a:pt x="2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6" name="Freeform 448"/>
            <p:cNvSpPr/>
            <p:nvPr/>
          </p:nvSpPr>
          <p:spPr bwMode="auto">
            <a:xfrm>
              <a:off x="3957638" y="1827213"/>
              <a:ext cx="53975" cy="123825"/>
            </a:xfrm>
            <a:custGeom>
              <a:avLst/>
              <a:gdLst/>
              <a:ahLst/>
              <a:cxnLst>
                <a:cxn ang="0">
                  <a:pos x="22" y="14"/>
                </a:cxn>
                <a:cxn ang="0">
                  <a:pos x="22" y="14"/>
                </a:cxn>
                <a:cxn ang="0">
                  <a:pos x="2" y="0"/>
                </a:cxn>
                <a:cxn ang="0">
                  <a:pos x="2" y="0"/>
                </a:cxn>
                <a:cxn ang="0">
                  <a:pos x="0" y="12"/>
                </a:cxn>
                <a:cxn ang="0">
                  <a:pos x="0" y="22"/>
                </a:cxn>
                <a:cxn ang="0">
                  <a:pos x="2" y="34"/>
                </a:cxn>
                <a:cxn ang="0">
                  <a:pos x="6" y="44"/>
                </a:cxn>
                <a:cxn ang="0">
                  <a:pos x="10" y="54"/>
                </a:cxn>
                <a:cxn ang="0">
                  <a:pos x="16" y="64"/>
                </a:cxn>
                <a:cxn ang="0">
                  <a:pos x="24" y="72"/>
                </a:cxn>
                <a:cxn ang="0">
                  <a:pos x="34" y="78"/>
                </a:cxn>
                <a:cxn ang="0">
                  <a:pos x="34" y="78"/>
                </a:cxn>
                <a:cxn ang="0">
                  <a:pos x="24" y="30"/>
                </a:cxn>
                <a:cxn ang="0">
                  <a:pos x="24" y="30"/>
                </a:cxn>
                <a:cxn ang="0">
                  <a:pos x="24" y="20"/>
                </a:cxn>
                <a:cxn ang="0">
                  <a:pos x="22" y="16"/>
                </a:cxn>
                <a:cxn ang="0">
                  <a:pos x="22" y="14"/>
                </a:cxn>
                <a:cxn ang="0">
                  <a:pos x="22" y="14"/>
                </a:cxn>
              </a:cxnLst>
              <a:rect l="0" t="0" r="r" b="b"/>
              <a:pathLst>
                <a:path w="34" h="78">
                  <a:moveTo>
                    <a:pt x="22" y="14"/>
                  </a:moveTo>
                  <a:lnTo>
                    <a:pt x="22" y="14"/>
                  </a:lnTo>
                  <a:lnTo>
                    <a:pt x="2" y="0"/>
                  </a:lnTo>
                  <a:lnTo>
                    <a:pt x="2" y="0"/>
                  </a:lnTo>
                  <a:lnTo>
                    <a:pt x="0" y="12"/>
                  </a:lnTo>
                  <a:lnTo>
                    <a:pt x="0" y="22"/>
                  </a:lnTo>
                  <a:lnTo>
                    <a:pt x="2" y="34"/>
                  </a:lnTo>
                  <a:lnTo>
                    <a:pt x="6" y="44"/>
                  </a:lnTo>
                  <a:lnTo>
                    <a:pt x="10" y="54"/>
                  </a:lnTo>
                  <a:lnTo>
                    <a:pt x="16" y="64"/>
                  </a:lnTo>
                  <a:lnTo>
                    <a:pt x="24" y="72"/>
                  </a:lnTo>
                  <a:lnTo>
                    <a:pt x="34" y="78"/>
                  </a:lnTo>
                  <a:lnTo>
                    <a:pt x="34" y="78"/>
                  </a:lnTo>
                  <a:lnTo>
                    <a:pt x="24" y="30"/>
                  </a:lnTo>
                  <a:lnTo>
                    <a:pt x="24" y="30"/>
                  </a:lnTo>
                  <a:lnTo>
                    <a:pt x="24" y="20"/>
                  </a:lnTo>
                  <a:lnTo>
                    <a:pt x="22" y="16"/>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7" name="Freeform 449"/>
            <p:cNvSpPr/>
            <p:nvPr/>
          </p:nvSpPr>
          <p:spPr bwMode="auto">
            <a:xfrm>
              <a:off x="4116388" y="1912938"/>
              <a:ext cx="76200" cy="63500"/>
            </a:xfrm>
            <a:custGeom>
              <a:avLst/>
              <a:gdLst/>
              <a:ahLst/>
              <a:cxnLst>
                <a:cxn ang="0">
                  <a:pos x="36" y="0"/>
                </a:cxn>
                <a:cxn ang="0">
                  <a:pos x="36" y="0"/>
                </a:cxn>
                <a:cxn ang="0">
                  <a:pos x="32" y="2"/>
                </a:cxn>
                <a:cxn ang="0">
                  <a:pos x="32" y="2"/>
                </a:cxn>
                <a:cxn ang="0">
                  <a:pos x="0" y="4"/>
                </a:cxn>
                <a:cxn ang="0">
                  <a:pos x="0" y="4"/>
                </a:cxn>
                <a:cxn ang="0">
                  <a:pos x="48" y="40"/>
                </a:cxn>
                <a:cxn ang="0">
                  <a:pos x="48" y="40"/>
                </a:cxn>
                <a:cxn ang="0">
                  <a:pos x="44" y="28"/>
                </a:cxn>
                <a:cxn ang="0">
                  <a:pos x="40" y="14"/>
                </a:cxn>
                <a:cxn ang="0">
                  <a:pos x="40" y="14"/>
                </a:cxn>
                <a:cxn ang="0">
                  <a:pos x="36" y="0"/>
                </a:cxn>
                <a:cxn ang="0">
                  <a:pos x="36" y="0"/>
                </a:cxn>
              </a:cxnLst>
              <a:rect l="0" t="0" r="r" b="b"/>
              <a:pathLst>
                <a:path w="48" h="40">
                  <a:moveTo>
                    <a:pt x="36" y="0"/>
                  </a:moveTo>
                  <a:lnTo>
                    <a:pt x="36" y="0"/>
                  </a:lnTo>
                  <a:lnTo>
                    <a:pt x="32" y="2"/>
                  </a:lnTo>
                  <a:lnTo>
                    <a:pt x="32" y="2"/>
                  </a:lnTo>
                  <a:lnTo>
                    <a:pt x="0" y="4"/>
                  </a:lnTo>
                  <a:lnTo>
                    <a:pt x="0" y="4"/>
                  </a:lnTo>
                  <a:lnTo>
                    <a:pt x="48" y="40"/>
                  </a:lnTo>
                  <a:lnTo>
                    <a:pt x="48" y="40"/>
                  </a:lnTo>
                  <a:lnTo>
                    <a:pt x="44" y="28"/>
                  </a:lnTo>
                  <a:lnTo>
                    <a:pt x="40" y="14"/>
                  </a:lnTo>
                  <a:lnTo>
                    <a:pt x="40" y="14"/>
                  </a:lnTo>
                  <a:lnTo>
                    <a:pt x="36" y="0"/>
                  </a:lnTo>
                  <a:lnTo>
                    <a:pt x="3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8" name="Freeform 450"/>
            <p:cNvSpPr/>
            <p:nvPr/>
          </p:nvSpPr>
          <p:spPr bwMode="auto">
            <a:xfrm>
              <a:off x="4065588" y="1868488"/>
              <a:ext cx="101600" cy="41275"/>
            </a:xfrm>
            <a:custGeom>
              <a:avLst/>
              <a:gdLst/>
              <a:ahLst/>
              <a:cxnLst>
                <a:cxn ang="0">
                  <a:pos x="26" y="26"/>
                </a:cxn>
                <a:cxn ang="0">
                  <a:pos x="26" y="26"/>
                </a:cxn>
                <a:cxn ang="0">
                  <a:pos x="64" y="22"/>
                </a:cxn>
                <a:cxn ang="0">
                  <a:pos x="64" y="22"/>
                </a:cxn>
                <a:cxn ang="0">
                  <a:pos x="60" y="10"/>
                </a:cxn>
                <a:cxn ang="0">
                  <a:pos x="58" y="4"/>
                </a:cxn>
                <a:cxn ang="0">
                  <a:pos x="54" y="0"/>
                </a:cxn>
                <a:cxn ang="0">
                  <a:pos x="54" y="0"/>
                </a:cxn>
                <a:cxn ang="0">
                  <a:pos x="38" y="2"/>
                </a:cxn>
                <a:cxn ang="0">
                  <a:pos x="38" y="2"/>
                </a:cxn>
                <a:cxn ang="0">
                  <a:pos x="12" y="6"/>
                </a:cxn>
                <a:cxn ang="0">
                  <a:pos x="12" y="6"/>
                </a:cxn>
                <a:cxn ang="0">
                  <a:pos x="6" y="6"/>
                </a:cxn>
                <a:cxn ang="0">
                  <a:pos x="0" y="8"/>
                </a:cxn>
                <a:cxn ang="0">
                  <a:pos x="0" y="8"/>
                </a:cxn>
                <a:cxn ang="0">
                  <a:pos x="14" y="18"/>
                </a:cxn>
                <a:cxn ang="0">
                  <a:pos x="14" y="18"/>
                </a:cxn>
                <a:cxn ang="0">
                  <a:pos x="20" y="22"/>
                </a:cxn>
                <a:cxn ang="0">
                  <a:pos x="24" y="26"/>
                </a:cxn>
                <a:cxn ang="0">
                  <a:pos x="26" y="26"/>
                </a:cxn>
                <a:cxn ang="0">
                  <a:pos x="26" y="26"/>
                </a:cxn>
              </a:cxnLst>
              <a:rect l="0" t="0" r="r" b="b"/>
              <a:pathLst>
                <a:path w="64" h="26">
                  <a:moveTo>
                    <a:pt x="26" y="26"/>
                  </a:moveTo>
                  <a:lnTo>
                    <a:pt x="26" y="26"/>
                  </a:lnTo>
                  <a:lnTo>
                    <a:pt x="64" y="22"/>
                  </a:lnTo>
                  <a:lnTo>
                    <a:pt x="64" y="22"/>
                  </a:lnTo>
                  <a:lnTo>
                    <a:pt x="60" y="10"/>
                  </a:lnTo>
                  <a:lnTo>
                    <a:pt x="58" y="4"/>
                  </a:lnTo>
                  <a:lnTo>
                    <a:pt x="54" y="0"/>
                  </a:lnTo>
                  <a:lnTo>
                    <a:pt x="54" y="0"/>
                  </a:lnTo>
                  <a:lnTo>
                    <a:pt x="38" y="2"/>
                  </a:lnTo>
                  <a:lnTo>
                    <a:pt x="38" y="2"/>
                  </a:lnTo>
                  <a:lnTo>
                    <a:pt x="12" y="6"/>
                  </a:lnTo>
                  <a:lnTo>
                    <a:pt x="12" y="6"/>
                  </a:lnTo>
                  <a:lnTo>
                    <a:pt x="6" y="6"/>
                  </a:lnTo>
                  <a:lnTo>
                    <a:pt x="0" y="8"/>
                  </a:lnTo>
                  <a:lnTo>
                    <a:pt x="0" y="8"/>
                  </a:lnTo>
                  <a:lnTo>
                    <a:pt x="14" y="18"/>
                  </a:lnTo>
                  <a:lnTo>
                    <a:pt x="14" y="18"/>
                  </a:lnTo>
                  <a:lnTo>
                    <a:pt x="20" y="22"/>
                  </a:lnTo>
                  <a:lnTo>
                    <a:pt x="24" y="26"/>
                  </a:lnTo>
                  <a:lnTo>
                    <a:pt x="26" y="26"/>
                  </a:lnTo>
                  <a:lnTo>
                    <a:pt x="2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9" name="Freeform 451"/>
            <p:cNvSpPr/>
            <p:nvPr/>
          </p:nvSpPr>
          <p:spPr bwMode="auto">
            <a:xfrm>
              <a:off x="4017963" y="1830388"/>
              <a:ext cx="127000" cy="38100"/>
            </a:xfrm>
            <a:custGeom>
              <a:avLst/>
              <a:gdLst/>
              <a:ahLst/>
              <a:cxnLst>
                <a:cxn ang="0">
                  <a:pos x="32" y="24"/>
                </a:cxn>
                <a:cxn ang="0">
                  <a:pos x="32" y="24"/>
                </a:cxn>
                <a:cxn ang="0">
                  <a:pos x="80" y="16"/>
                </a:cxn>
                <a:cxn ang="0">
                  <a:pos x="80" y="16"/>
                </a:cxn>
                <a:cxn ang="0">
                  <a:pos x="72" y="6"/>
                </a:cxn>
                <a:cxn ang="0">
                  <a:pos x="68" y="2"/>
                </a:cxn>
                <a:cxn ang="0">
                  <a:pos x="62" y="0"/>
                </a:cxn>
                <a:cxn ang="0">
                  <a:pos x="62" y="0"/>
                </a:cxn>
                <a:cxn ang="0">
                  <a:pos x="40" y="2"/>
                </a:cxn>
                <a:cxn ang="0">
                  <a:pos x="40" y="2"/>
                </a:cxn>
                <a:cxn ang="0">
                  <a:pos x="0" y="6"/>
                </a:cxn>
                <a:cxn ang="0">
                  <a:pos x="0" y="6"/>
                </a:cxn>
                <a:cxn ang="0">
                  <a:pos x="18" y="22"/>
                </a:cxn>
                <a:cxn ang="0">
                  <a:pos x="18" y="22"/>
                </a:cxn>
                <a:cxn ang="0">
                  <a:pos x="22" y="24"/>
                </a:cxn>
                <a:cxn ang="0">
                  <a:pos x="24" y="24"/>
                </a:cxn>
                <a:cxn ang="0">
                  <a:pos x="32" y="24"/>
                </a:cxn>
                <a:cxn ang="0">
                  <a:pos x="32" y="24"/>
                </a:cxn>
              </a:cxnLst>
              <a:rect l="0" t="0" r="r" b="b"/>
              <a:pathLst>
                <a:path w="80" h="24">
                  <a:moveTo>
                    <a:pt x="32" y="24"/>
                  </a:moveTo>
                  <a:lnTo>
                    <a:pt x="32" y="24"/>
                  </a:lnTo>
                  <a:lnTo>
                    <a:pt x="80" y="16"/>
                  </a:lnTo>
                  <a:lnTo>
                    <a:pt x="80" y="16"/>
                  </a:lnTo>
                  <a:lnTo>
                    <a:pt x="72" y="6"/>
                  </a:lnTo>
                  <a:lnTo>
                    <a:pt x="68" y="2"/>
                  </a:lnTo>
                  <a:lnTo>
                    <a:pt x="62" y="0"/>
                  </a:lnTo>
                  <a:lnTo>
                    <a:pt x="62" y="0"/>
                  </a:lnTo>
                  <a:lnTo>
                    <a:pt x="40" y="2"/>
                  </a:lnTo>
                  <a:lnTo>
                    <a:pt x="40" y="2"/>
                  </a:lnTo>
                  <a:lnTo>
                    <a:pt x="0" y="6"/>
                  </a:lnTo>
                  <a:lnTo>
                    <a:pt x="0" y="6"/>
                  </a:lnTo>
                  <a:lnTo>
                    <a:pt x="18" y="22"/>
                  </a:lnTo>
                  <a:lnTo>
                    <a:pt x="18" y="22"/>
                  </a:lnTo>
                  <a:lnTo>
                    <a:pt x="22" y="24"/>
                  </a:lnTo>
                  <a:lnTo>
                    <a:pt x="24" y="24"/>
                  </a:lnTo>
                  <a:lnTo>
                    <a:pt x="32" y="24"/>
                  </a:lnTo>
                  <a:lnTo>
                    <a:pt x="3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0" name="Freeform 452"/>
            <p:cNvSpPr/>
            <p:nvPr/>
          </p:nvSpPr>
          <p:spPr bwMode="auto">
            <a:xfrm>
              <a:off x="3976688" y="1792288"/>
              <a:ext cx="133350" cy="41275"/>
            </a:xfrm>
            <a:custGeom>
              <a:avLst/>
              <a:gdLst/>
              <a:ahLst/>
              <a:cxnLst>
                <a:cxn ang="0">
                  <a:pos x="0" y="10"/>
                </a:cxn>
                <a:cxn ang="0">
                  <a:pos x="0" y="10"/>
                </a:cxn>
                <a:cxn ang="0">
                  <a:pos x="18" y="24"/>
                </a:cxn>
                <a:cxn ang="0">
                  <a:pos x="18" y="24"/>
                </a:cxn>
                <a:cxn ang="0">
                  <a:pos x="20" y="26"/>
                </a:cxn>
                <a:cxn ang="0">
                  <a:pos x="26" y="24"/>
                </a:cxn>
                <a:cxn ang="0">
                  <a:pos x="34" y="22"/>
                </a:cxn>
                <a:cxn ang="0">
                  <a:pos x="34" y="22"/>
                </a:cxn>
                <a:cxn ang="0">
                  <a:pos x="84" y="16"/>
                </a:cxn>
                <a:cxn ang="0">
                  <a:pos x="84" y="16"/>
                </a:cxn>
                <a:cxn ang="0">
                  <a:pos x="74" y="10"/>
                </a:cxn>
                <a:cxn ang="0">
                  <a:pos x="64" y="6"/>
                </a:cxn>
                <a:cxn ang="0">
                  <a:pos x="54" y="2"/>
                </a:cxn>
                <a:cxn ang="0">
                  <a:pos x="42" y="0"/>
                </a:cxn>
                <a:cxn ang="0">
                  <a:pos x="32" y="0"/>
                </a:cxn>
                <a:cxn ang="0">
                  <a:pos x="20" y="2"/>
                </a:cxn>
                <a:cxn ang="0">
                  <a:pos x="10" y="4"/>
                </a:cxn>
                <a:cxn ang="0">
                  <a:pos x="0" y="10"/>
                </a:cxn>
                <a:cxn ang="0">
                  <a:pos x="0" y="10"/>
                </a:cxn>
              </a:cxnLst>
              <a:rect l="0" t="0" r="r" b="b"/>
              <a:pathLst>
                <a:path w="84" h="26">
                  <a:moveTo>
                    <a:pt x="0" y="10"/>
                  </a:moveTo>
                  <a:lnTo>
                    <a:pt x="0" y="10"/>
                  </a:lnTo>
                  <a:lnTo>
                    <a:pt x="18" y="24"/>
                  </a:lnTo>
                  <a:lnTo>
                    <a:pt x="18" y="24"/>
                  </a:lnTo>
                  <a:lnTo>
                    <a:pt x="20" y="26"/>
                  </a:lnTo>
                  <a:lnTo>
                    <a:pt x="26" y="24"/>
                  </a:lnTo>
                  <a:lnTo>
                    <a:pt x="34" y="22"/>
                  </a:lnTo>
                  <a:lnTo>
                    <a:pt x="34" y="22"/>
                  </a:lnTo>
                  <a:lnTo>
                    <a:pt x="84" y="16"/>
                  </a:lnTo>
                  <a:lnTo>
                    <a:pt x="84" y="16"/>
                  </a:lnTo>
                  <a:lnTo>
                    <a:pt x="74" y="10"/>
                  </a:lnTo>
                  <a:lnTo>
                    <a:pt x="64" y="6"/>
                  </a:lnTo>
                  <a:lnTo>
                    <a:pt x="54" y="2"/>
                  </a:lnTo>
                  <a:lnTo>
                    <a:pt x="42" y="0"/>
                  </a:lnTo>
                  <a:lnTo>
                    <a:pt x="32" y="0"/>
                  </a:lnTo>
                  <a:lnTo>
                    <a:pt x="20" y="2"/>
                  </a:lnTo>
                  <a:lnTo>
                    <a:pt x="10" y="4"/>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831" name="文本占位符 59"/>
          <p:cNvSpPr>
            <a:spLocks noGrp="1"/>
          </p:cNvSpPr>
          <p:nvPr>
            <p:ph type="body" sz="quarter" idx="12" hasCustomPrompt="1"/>
          </p:nvPr>
        </p:nvSpPr>
        <p:spPr>
          <a:xfrm>
            <a:off x="7077468" y="2002511"/>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33" name="文本占位符 59"/>
          <p:cNvSpPr>
            <a:spLocks noGrp="1"/>
          </p:cNvSpPr>
          <p:nvPr>
            <p:ph type="body" sz="quarter" idx="16" hasCustomPrompt="1"/>
          </p:nvPr>
        </p:nvSpPr>
        <p:spPr>
          <a:xfrm>
            <a:off x="8177562" y="2210260"/>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417" name="文本占位符 59"/>
          <p:cNvSpPr>
            <a:spLocks noGrp="1"/>
          </p:cNvSpPr>
          <p:nvPr>
            <p:ph type="body" sz="quarter" idx="17" hasCustomPrompt="1"/>
          </p:nvPr>
        </p:nvSpPr>
        <p:spPr>
          <a:xfrm>
            <a:off x="7077468" y="2715109"/>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418" name="文本占位符 59"/>
          <p:cNvSpPr>
            <a:spLocks noGrp="1"/>
          </p:cNvSpPr>
          <p:nvPr>
            <p:ph type="body" sz="quarter" idx="18" hasCustomPrompt="1"/>
          </p:nvPr>
        </p:nvSpPr>
        <p:spPr>
          <a:xfrm>
            <a:off x="8177562" y="2922858"/>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424" name="文本占位符 59"/>
          <p:cNvSpPr>
            <a:spLocks noGrp="1"/>
          </p:cNvSpPr>
          <p:nvPr>
            <p:ph type="body" sz="quarter" idx="19" hasCustomPrompt="1"/>
          </p:nvPr>
        </p:nvSpPr>
        <p:spPr>
          <a:xfrm>
            <a:off x="7077468" y="3411168"/>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425" name="文本占位符 59"/>
          <p:cNvSpPr>
            <a:spLocks noGrp="1"/>
          </p:cNvSpPr>
          <p:nvPr>
            <p:ph type="body" sz="quarter" idx="20" hasCustomPrompt="1"/>
          </p:nvPr>
        </p:nvSpPr>
        <p:spPr>
          <a:xfrm>
            <a:off x="8177562" y="3618917"/>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426" name="文本占位符 59"/>
          <p:cNvSpPr>
            <a:spLocks noGrp="1"/>
          </p:cNvSpPr>
          <p:nvPr>
            <p:ph type="body" sz="quarter" idx="21" hasCustomPrompt="1"/>
          </p:nvPr>
        </p:nvSpPr>
        <p:spPr>
          <a:xfrm>
            <a:off x="7077468" y="4123766"/>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427" name="文本占位符 59"/>
          <p:cNvSpPr>
            <a:spLocks noGrp="1"/>
          </p:cNvSpPr>
          <p:nvPr>
            <p:ph type="body" sz="quarter" idx="22" hasCustomPrompt="1"/>
          </p:nvPr>
        </p:nvSpPr>
        <p:spPr>
          <a:xfrm>
            <a:off x="8177562" y="4331515"/>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36" name="文本占位符 59"/>
          <p:cNvSpPr>
            <a:spLocks noGrp="1"/>
          </p:cNvSpPr>
          <p:nvPr>
            <p:ph type="body" sz="quarter" idx="23" hasCustomPrompt="1"/>
          </p:nvPr>
        </p:nvSpPr>
        <p:spPr>
          <a:xfrm>
            <a:off x="7077468" y="4836364"/>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37" name="文本占位符 59"/>
          <p:cNvSpPr>
            <a:spLocks noGrp="1"/>
          </p:cNvSpPr>
          <p:nvPr>
            <p:ph type="body" sz="quarter" idx="24" hasCustomPrompt="1"/>
          </p:nvPr>
        </p:nvSpPr>
        <p:spPr>
          <a:xfrm>
            <a:off x="8177562" y="5044113"/>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38" name="文本占位符 59"/>
          <p:cNvSpPr>
            <a:spLocks noGrp="1"/>
          </p:cNvSpPr>
          <p:nvPr>
            <p:ph type="body" sz="quarter" idx="25" hasCustomPrompt="1"/>
          </p:nvPr>
        </p:nvSpPr>
        <p:spPr>
          <a:xfrm>
            <a:off x="7077468" y="5548962"/>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43" name="文本占位符 59"/>
          <p:cNvSpPr>
            <a:spLocks noGrp="1"/>
          </p:cNvSpPr>
          <p:nvPr>
            <p:ph type="body" sz="quarter" idx="26" hasCustomPrompt="1"/>
          </p:nvPr>
        </p:nvSpPr>
        <p:spPr>
          <a:xfrm>
            <a:off x="8177562" y="5756711"/>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大字页">
    <p:bg>
      <p:bgPr>
        <a:solidFill>
          <a:schemeClr val="accent1"/>
        </a:solidFill>
        <a:effectLst/>
      </p:bgPr>
    </p:bg>
    <p:spTree>
      <p:nvGrpSpPr>
        <p:cNvPr id="1" name=""/>
        <p:cNvGrpSpPr/>
        <p:nvPr/>
      </p:nvGrpSpPr>
      <p:grpSpPr>
        <a:xfrm>
          <a:off x="0" y="0"/>
          <a:ext cx="0" cy="0"/>
          <a:chOff x="0" y="0"/>
          <a:chExt cx="0" cy="0"/>
        </a:xfrm>
      </p:grpSpPr>
      <p:sp>
        <p:nvSpPr>
          <p:cNvPr id="2" name="文本占位符 2"/>
          <p:cNvSpPr>
            <a:spLocks noGrp="1"/>
          </p:cNvSpPr>
          <p:nvPr>
            <p:ph type="body" sz="quarter" idx="14" hasCustomPrompt="1"/>
          </p:nvPr>
        </p:nvSpPr>
        <p:spPr>
          <a:xfrm>
            <a:off x="1212213" y="912085"/>
            <a:ext cx="9767574" cy="2105436"/>
          </a:xfrm>
          <a:prstGeom prst="rect">
            <a:avLst/>
          </a:prstGeom>
        </p:spPr>
        <p:txBody>
          <a:bodyPr anchor="ctr"/>
          <a:lstStyle>
            <a:lvl1pPr marL="0" indent="0" algn="ctr">
              <a:lnSpc>
                <a:spcPct val="130000"/>
              </a:lnSpc>
              <a:buNone/>
              <a:defRPr sz="15000" b="1">
                <a:solidFill>
                  <a:schemeClr val="bg1">
                    <a:lumMod val="95000"/>
                  </a:schemeClr>
                </a:solidFill>
                <a:latin typeface="+mj-lt"/>
                <a:ea typeface="微软雅黑" panose="020B0503020204020204" pitchFamily="34" charset="-122"/>
                <a:cs typeface="微软雅黑" panose="020B0503020204020204" pitchFamily="34" charset="-122"/>
              </a:defRPr>
            </a:lvl1pPr>
            <a:lvl2pPr marL="457200" indent="0">
              <a:buNone/>
              <a:defRPr/>
            </a:lvl2pPr>
          </a:lstStyle>
          <a:p>
            <a:pPr lvl="0"/>
            <a:r>
              <a:rPr kumimoji="1" lang="en-US" altLang="zh-CN" dirty="0"/>
              <a:t>TITLE</a:t>
            </a:r>
            <a:r>
              <a:rPr kumimoji="1" lang="zh-CN" altLang="en-US" dirty="0"/>
              <a:t> </a:t>
            </a:r>
            <a:r>
              <a:rPr kumimoji="1" lang="en-US" altLang="zh-CN" dirty="0"/>
              <a:t>HERE</a:t>
            </a:r>
            <a:endParaRPr kumimoji="1" lang="zh-CN" altLang="en-US" dirty="0"/>
          </a:p>
        </p:txBody>
      </p:sp>
      <p:sp>
        <p:nvSpPr>
          <p:cNvPr id="3" name="文本占位符 2"/>
          <p:cNvSpPr>
            <a:spLocks noGrp="1"/>
          </p:cNvSpPr>
          <p:nvPr>
            <p:ph type="body" sz="quarter" idx="15" hasCustomPrompt="1"/>
          </p:nvPr>
        </p:nvSpPr>
        <p:spPr>
          <a:xfrm>
            <a:off x="1212213" y="3188971"/>
            <a:ext cx="9767574" cy="937259"/>
          </a:xfrm>
          <a:prstGeom prst="rect">
            <a:avLst/>
          </a:prstGeom>
        </p:spPr>
        <p:txBody>
          <a:bodyPr anchor="ctr"/>
          <a:lstStyle>
            <a:lvl1pPr marL="0" indent="0" algn="ctr">
              <a:lnSpc>
                <a:spcPct val="130000"/>
              </a:lnSpc>
              <a:buNone/>
              <a:defRPr sz="4400" b="1">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a:t>点击此处添加标题</a:t>
            </a:r>
            <a:endParaRPr kumimoji="1" lang="zh-CN" altLang="en-US" dirty="0"/>
          </a:p>
        </p:txBody>
      </p:sp>
      <p:sp>
        <p:nvSpPr>
          <p:cNvPr id="4" name="文本占位符 2"/>
          <p:cNvSpPr>
            <a:spLocks noGrp="1"/>
          </p:cNvSpPr>
          <p:nvPr>
            <p:ph type="body" sz="quarter" idx="16" hasCustomPrompt="1"/>
          </p:nvPr>
        </p:nvSpPr>
        <p:spPr>
          <a:xfrm>
            <a:off x="1212213" y="4297680"/>
            <a:ext cx="9767574" cy="1177290"/>
          </a:xfrm>
          <a:prstGeom prst="rect">
            <a:avLst/>
          </a:prstGeom>
        </p:spPr>
        <p:txBody>
          <a:bodyPr anchor="t"/>
          <a:lstStyle>
            <a:lvl1pPr marL="0" indent="0" algn="ctr">
              <a:lnSpc>
                <a:spcPct val="130000"/>
              </a:lnSpc>
              <a:buNone/>
              <a:defRPr lang="zh-CN" altLang="zh-CN" sz="1400" dirty="0">
                <a:solidFill>
                  <a:schemeClr val="bg1">
                    <a:lumMod val="95000"/>
                  </a:schemeClr>
                </a:solidFill>
                <a:latin typeface="+mj-ea"/>
              </a:defRPr>
            </a:lvl1pPr>
            <a:lvl2pPr marL="457200" indent="0">
              <a:buNone/>
              <a:defRPr/>
            </a:lvl2pPr>
          </a:lstStyle>
          <a:p>
            <a:pPr lvl="0"/>
            <a:r>
              <a:rPr kumimoji="1" lang="zh-CN" altLang="en-US" dirty="0"/>
              <a:t>点击此处添加文本信息。</a:t>
            </a:r>
          </a:p>
          <a:p>
            <a:pPr lvl="0"/>
            <a:r>
              <a:rPr kumimoji="1" lang="zh-CN" altLang="en-US" dirty="0"/>
              <a:t>标题数字等都可以通过点击和重新输入进行更改，顶部“开始”面板中可以对字体、字号、颜色、行距等进行修改。建议正文</a:t>
            </a:r>
            <a:r>
              <a:rPr kumimoji="1" lang="en-US" altLang="zh-CN" dirty="0"/>
              <a:t>10</a:t>
            </a:r>
            <a:r>
              <a:rPr kumimoji="1" lang="zh-CN" altLang="en-US" dirty="0"/>
              <a:t>号字，</a:t>
            </a:r>
            <a:r>
              <a:rPr kumimoji="1" lang="en-US" altLang="zh-CN" dirty="0"/>
              <a:t>1.3</a:t>
            </a:r>
            <a:r>
              <a:rPr kumimoji="1" lang="zh-CN" altLang="en-US" dirty="0"/>
              <a:t>倍字间距。</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副标题页">
    <p:bg>
      <p:bgPr>
        <a:solidFill>
          <a:schemeClr val="bg1">
            <a:lumMod val="95000"/>
          </a:schemeClr>
        </a:solidFill>
        <a:effectLst/>
      </p:bgPr>
    </p:bg>
    <p:spTree>
      <p:nvGrpSpPr>
        <p:cNvPr id="1" name=""/>
        <p:cNvGrpSpPr/>
        <p:nvPr/>
      </p:nvGrpSpPr>
      <p:grpSpPr>
        <a:xfrm>
          <a:off x="0" y="0"/>
          <a:ext cx="0" cy="0"/>
          <a:chOff x="0" y="0"/>
          <a:chExt cx="0" cy="0"/>
        </a:xfrm>
      </p:grpSpPr>
      <p:sp>
        <p:nvSpPr>
          <p:cNvPr id="4" name="矩形 3"/>
          <p:cNvSpPr/>
          <p:nvPr userDrawn="1"/>
        </p:nvSpPr>
        <p:spPr>
          <a:xfrm>
            <a:off x="4533824" y="3068146"/>
            <a:ext cx="6186329" cy="118132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FFFFFF"/>
              </a:solidFill>
              <a:latin typeface="Century Gothic" panose="020B0502020202020204"/>
              <a:ea typeface="微软雅黑" panose="020B0503020204020204" pitchFamily="34" charset="-122"/>
            </a:endParaRPr>
          </a:p>
        </p:txBody>
      </p:sp>
      <p:sp>
        <p:nvSpPr>
          <p:cNvPr id="8" name="椭圆 7"/>
          <p:cNvSpPr/>
          <p:nvPr userDrawn="1"/>
        </p:nvSpPr>
        <p:spPr>
          <a:xfrm>
            <a:off x="-3772842" y="1085120"/>
            <a:ext cx="557913" cy="55791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endParaRPr>
          </a:p>
        </p:txBody>
      </p:sp>
      <p:sp>
        <p:nvSpPr>
          <p:cNvPr id="3" name="文本占位符 2"/>
          <p:cNvSpPr>
            <a:spLocks noGrp="1"/>
          </p:cNvSpPr>
          <p:nvPr>
            <p:ph type="body" sz="quarter" idx="13" hasCustomPrompt="1"/>
          </p:nvPr>
        </p:nvSpPr>
        <p:spPr>
          <a:xfrm>
            <a:off x="4533823" y="888151"/>
            <a:ext cx="2347038" cy="678071"/>
          </a:xfrm>
          <a:prstGeom prst="rect">
            <a:avLst/>
          </a:prstGeom>
        </p:spPr>
        <p:txBody>
          <a:bodyPr anchor="ctr"/>
          <a:lstStyle>
            <a:lvl1pPr marL="0" indent="0">
              <a:lnSpc>
                <a:spcPct val="130000"/>
              </a:lnSpc>
              <a:buNone/>
              <a:defRPr>
                <a:solidFill>
                  <a:schemeClr val="tx2"/>
                </a:solidFill>
              </a:defRPr>
            </a:lvl1pPr>
            <a:lvl2pPr marL="457200" indent="0">
              <a:buNone/>
              <a:defRPr/>
            </a:lvl2pPr>
          </a:lstStyle>
          <a:p>
            <a:pPr lvl="0"/>
            <a:r>
              <a:rPr kumimoji="1" lang="en-US" altLang="zh-CN"/>
              <a:t>PART</a:t>
            </a:r>
            <a:endParaRPr kumimoji="1" lang="zh-CN" altLang="en-US" dirty="0"/>
          </a:p>
        </p:txBody>
      </p:sp>
      <p:sp>
        <p:nvSpPr>
          <p:cNvPr id="39" name="文本占位符 2"/>
          <p:cNvSpPr>
            <a:spLocks noGrp="1"/>
          </p:cNvSpPr>
          <p:nvPr>
            <p:ph type="body" sz="quarter" idx="14" hasCustomPrompt="1"/>
          </p:nvPr>
        </p:nvSpPr>
        <p:spPr>
          <a:xfrm>
            <a:off x="4533821" y="1759971"/>
            <a:ext cx="6186332" cy="1095463"/>
          </a:xfrm>
          <a:prstGeom prst="rect">
            <a:avLst/>
          </a:prstGeom>
        </p:spPr>
        <p:txBody>
          <a:bodyPr anchor="ctr"/>
          <a:lstStyle>
            <a:lvl1pPr marL="0" indent="0">
              <a:lnSpc>
                <a:spcPct val="130000"/>
              </a:lnSpc>
              <a:buNone/>
              <a:defRPr sz="72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a:t>点击输入标题</a:t>
            </a:r>
            <a:endParaRPr kumimoji="1" lang="zh-CN" altLang="en-US" dirty="0"/>
          </a:p>
        </p:txBody>
      </p:sp>
      <p:sp>
        <p:nvSpPr>
          <p:cNvPr id="40" name="文本占位符 2"/>
          <p:cNvSpPr>
            <a:spLocks noGrp="1"/>
          </p:cNvSpPr>
          <p:nvPr>
            <p:ph type="body" sz="quarter" idx="15" hasCustomPrompt="1"/>
          </p:nvPr>
        </p:nvSpPr>
        <p:spPr>
          <a:xfrm>
            <a:off x="4628336" y="3142600"/>
            <a:ext cx="5954942" cy="1032415"/>
          </a:xfrm>
          <a:prstGeom prst="rect">
            <a:avLst/>
          </a:prstGeom>
        </p:spPr>
        <p:txBody>
          <a:bodyPr anchor="t"/>
          <a:lstStyle>
            <a:lvl1pPr marL="0" indent="0">
              <a:lnSpc>
                <a:spcPct val="130000"/>
              </a:lnSpc>
              <a:buNone/>
              <a:defRPr sz="140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dirty="0"/>
              <a:t>点击添加文本</a:t>
            </a:r>
          </a:p>
        </p:txBody>
      </p:sp>
      <p:sp>
        <p:nvSpPr>
          <p:cNvPr id="42" name="椭圆 41"/>
          <p:cNvSpPr/>
          <p:nvPr userDrawn="1"/>
        </p:nvSpPr>
        <p:spPr>
          <a:xfrm>
            <a:off x="-4126388" y="-450037"/>
            <a:ext cx="7718163" cy="7718159"/>
          </a:xfrm>
          <a:prstGeom prst="ellipse">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cs typeface="+mn-ea"/>
              <a:sym typeface="+mn-lt"/>
            </a:endParaRPr>
          </a:p>
        </p:txBody>
      </p:sp>
      <p:sp>
        <p:nvSpPr>
          <p:cNvPr id="43" name="椭圆 42"/>
          <p:cNvSpPr/>
          <p:nvPr userDrawn="1"/>
        </p:nvSpPr>
        <p:spPr>
          <a:xfrm>
            <a:off x="-3713014" y="-36664"/>
            <a:ext cx="6891415" cy="6891411"/>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cs typeface="+mn-ea"/>
              <a:sym typeface="+mn-lt"/>
            </a:endParaRPr>
          </a:p>
        </p:txBody>
      </p:sp>
      <p:sp>
        <p:nvSpPr>
          <p:cNvPr id="45" name="椭圆 44"/>
          <p:cNvSpPr/>
          <p:nvPr userDrawn="1"/>
        </p:nvSpPr>
        <p:spPr>
          <a:xfrm>
            <a:off x="3178402" y="3870320"/>
            <a:ext cx="557913" cy="55791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cs typeface="+mn-ea"/>
              <a:sym typeface="+mn-lt"/>
            </a:endParaRPr>
          </a:p>
        </p:txBody>
      </p:sp>
      <p:grpSp>
        <p:nvGrpSpPr>
          <p:cNvPr id="46" name="组 8"/>
          <p:cNvGrpSpPr/>
          <p:nvPr userDrawn="1"/>
        </p:nvGrpSpPr>
        <p:grpSpPr>
          <a:xfrm>
            <a:off x="-1042937" y="1586147"/>
            <a:ext cx="3509212" cy="3620011"/>
            <a:chOff x="6205698" y="1718554"/>
            <a:chExt cx="1970113" cy="2032317"/>
          </a:xfrm>
          <a:solidFill>
            <a:schemeClr val="bg1">
              <a:lumMod val="95000"/>
            </a:schemeClr>
          </a:solidFill>
        </p:grpSpPr>
        <p:sp>
          <p:nvSpPr>
            <p:cNvPr id="47" name="Freeform 260"/>
            <p:cNvSpPr/>
            <p:nvPr/>
          </p:nvSpPr>
          <p:spPr bwMode="auto">
            <a:xfrm>
              <a:off x="7651846" y="3373614"/>
              <a:ext cx="523965" cy="251503"/>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 name="Freeform 261"/>
            <p:cNvSpPr/>
            <p:nvPr/>
          </p:nvSpPr>
          <p:spPr bwMode="auto">
            <a:xfrm>
              <a:off x="7295548" y="3331698"/>
              <a:ext cx="503006" cy="377254"/>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 name="Freeform 262"/>
            <p:cNvSpPr/>
            <p:nvPr/>
          </p:nvSpPr>
          <p:spPr bwMode="auto">
            <a:xfrm>
              <a:off x="6960210" y="3310738"/>
              <a:ext cx="565882" cy="440130"/>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 name="Freeform 263"/>
            <p:cNvSpPr/>
            <p:nvPr/>
          </p:nvSpPr>
          <p:spPr bwMode="auto">
            <a:xfrm>
              <a:off x="6666791" y="3268822"/>
              <a:ext cx="565882" cy="482049"/>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 name="Freeform 264"/>
            <p:cNvSpPr/>
            <p:nvPr/>
          </p:nvSpPr>
          <p:spPr bwMode="auto">
            <a:xfrm>
              <a:off x="7672805" y="3122111"/>
              <a:ext cx="503006" cy="251503"/>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 name="Freeform 265"/>
            <p:cNvSpPr/>
            <p:nvPr/>
          </p:nvSpPr>
          <p:spPr bwMode="auto">
            <a:xfrm>
              <a:off x="7316507" y="2975400"/>
              <a:ext cx="544925" cy="314379"/>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 name="Freeform 266"/>
            <p:cNvSpPr/>
            <p:nvPr/>
          </p:nvSpPr>
          <p:spPr bwMode="auto">
            <a:xfrm>
              <a:off x="6960210" y="2849649"/>
              <a:ext cx="670676" cy="377254"/>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 name="Freeform 267"/>
            <p:cNvSpPr/>
            <p:nvPr/>
          </p:nvSpPr>
          <p:spPr bwMode="auto">
            <a:xfrm>
              <a:off x="6687747" y="2828689"/>
              <a:ext cx="670676" cy="356298"/>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 name="Freeform 268"/>
            <p:cNvSpPr/>
            <p:nvPr/>
          </p:nvSpPr>
          <p:spPr bwMode="auto">
            <a:xfrm>
              <a:off x="6561993" y="2001000"/>
              <a:ext cx="230546" cy="335338"/>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 name="Freeform 269"/>
            <p:cNvSpPr/>
            <p:nvPr/>
          </p:nvSpPr>
          <p:spPr bwMode="auto">
            <a:xfrm>
              <a:off x="6415285" y="2147710"/>
              <a:ext cx="188627" cy="419173"/>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 name="Freeform 270"/>
            <p:cNvSpPr/>
            <p:nvPr/>
          </p:nvSpPr>
          <p:spPr bwMode="auto">
            <a:xfrm>
              <a:off x="6289533" y="2294421"/>
              <a:ext cx="188627" cy="503006"/>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 name="Freeform 271"/>
            <p:cNvSpPr/>
            <p:nvPr/>
          </p:nvSpPr>
          <p:spPr bwMode="auto">
            <a:xfrm>
              <a:off x="6205698" y="2462089"/>
              <a:ext cx="188627" cy="523965"/>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 name="Freeform 272"/>
            <p:cNvSpPr/>
            <p:nvPr/>
          </p:nvSpPr>
          <p:spPr bwMode="auto">
            <a:xfrm>
              <a:off x="6687747" y="2021959"/>
              <a:ext cx="188627" cy="335338"/>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 name="Freeform 273"/>
            <p:cNvSpPr/>
            <p:nvPr/>
          </p:nvSpPr>
          <p:spPr bwMode="auto">
            <a:xfrm>
              <a:off x="6582952" y="2315381"/>
              <a:ext cx="314379" cy="272462"/>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 name="Freeform 274"/>
            <p:cNvSpPr/>
            <p:nvPr/>
          </p:nvSpPr>
          <p:spPr bwMode="auto">
            <a:xfrm>
              <a:off x="6499117" y="2524965"/>
              <a:ext cx="398214" cy="293422"/>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 name="Freeform 275"/>
            <p:cNvSpPr/>
            <p:nvPr/>
          </p:nvSpPr>
          <p:spPr bwMode="auto">
            <a:xfrm>
              <a:off x="6415285" y="2713595"/>
              <a:ext cx="440130" cy="314379"/>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 name="Freeform 276"/>
            <p:cNvSpPr/>
            <p:nvPr/>
          </p:nvSpPr>
          <p:spPr bwMode="auto">
            <a:xfrm>
              <a:off x="7381073" y="1718554"/>
              <a:ext cx="230546" cy="335338"/>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 name="Freeform 277"/>
            <p:cNvSpPr/>
            <p:nvPr/>
          </p:nvSpPr>
          <p:spPr bwMode="auto">
            <a:xfrm>
              <a:off x="7234363" y="1865265"/>
              <a:ext cx="188627" cy="419173"/>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 name="Freeform 278"/>
            <p:cNvSpPr/>
            <p:nvPr/>
          </p:nvSpPr>
          <p:spPr bwMode="auto">
            <a:xfrm>
              <a:off x="7108611" y="2011973"/>
              <a:ext cx="209587" cy="503006"/>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 name="Freeform 279"/>
            <p:cNvSpPr/>
            <p:nvPr/>
          </p:nvSpPr>
          <p:spPr bwMode="auto">
            <a:xfrm>
              <a:off x="7024776" y="2179644"/>
              <a:ext cx="188627" cy="523965"/>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 name="Freeform 280"/>
            <p:cNvSpPr/>
            <p:nvPr/>
          </p:nvSpPr>
          <p:spPr bwMode="auto">
            <a:xfrm>
              <a:off x="7506825" y="1739511"/>
              <a:ext cx="188627" cy="335338"/>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 name="Freeform 281"/>
            <p:cNvSpPr/>
            <p:nvPr/>
          </p:nvSpPr>
          <p:spPr bwMode="auto">
            <a:xfrm>
              <a:off x="7402033" y="2032933"/>
              <a:ext cx="314379" cy="272462"/>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 name="Freeform 282"/>
            <p:cNvSpPr/>
            <p:nvPr/>
          </p:nvSpPr>
          <p:spPr bwMode="auto">
            <a:xfrm>
              <a:off x="7318198" y="2242519"/>
              <a:ext cx="398214" cy="293422"/>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 name="Freeform 283"/>
            <p:cNvSpPr/>
            <p:nvPr/>
          </p:nvSpPr>
          <p:spPr bwMode="auto">
            <a:xfrm>
              <a:off x="7234363" y="2431147"/>
              <a:ext cx="440130" cy="293422"/>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页_1">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5" name="矩形 34"/>
          <p:cNvSpPr/>
          <p:nvPr userDrawn="1"/>
        </p:nvSpPr>
        <p:spPr>
          <a:xfrm>
            <a:off x="4049791" y="1"/>
            <a:ext cx="4092419" cy="69373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6" name="文本占位符 2"/>
          <p:cNvSpPr>
            <a:spLocks noGrp="1"/>
          </p:cNvSpPr>
          <p:nvPr>
            <p:ph type="body" sz="quarter" idx="14" hasCustomPrompt="1"/>
          </p:nvPr>
        </p:nvSpPr>
        <p:spPr>
          <a:xfrm>
            <a:off x="4049791" y="1"/>
            <a:ext cx="4092419" cy="693737"/>
          </a:xfrm>
          <a:prstGeom prst="rect">
            <a:avLst/>
          </a:prstGeom>
        </p:spPr>
        <p:txBody>
          <a:bodyPr anchor="ctr"/>
          <a:lstStyle>
            <a:lvl1pPr marL="0" indent="0" algn="ctr">
              <a:lnSpc>
                <a:spcPct val="130000"/>
              </a:lnSpc>
              <a:buNone/>
              <a:defRPr sz="3200" b="1">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dirty="0"/>
              <a:t>点击输入标题</a:t>
            </a:r>
          </a:p>
        </p:txBody>
      </p:sp>
      <p:sp>
        <p:nvSpPr>
          <p:cNvPr id="37" name="矩形 36"/>
          <p:cNvSpPr/>
          <p:nvPr userDrawn="1"/>
        </p:nvSpPr>
        <p:spPr>
          <a:xfrm>
            <a:off x="4049791" y="693739"/>
            <a:ext cx="4092419" cy="14109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页_2">
    <p:bg>
      <p:bgPr>
        <a:solidFill>
          <a:schemeClr val="bg1">
            <a:lumMod val="95000"/>
          </a:schemeClr>
        </a:solidFill>
        <a:effectLst/>
      </p:bgPr>
    </p:bg>
    <p:spTree>
      <p:nvGrpSpPr>
        <p:cNvPr id="1" name=""/>
        <p:cNvGrpSpPr/>
        <p:nvPr/>
      </p:nvGrpSpPr>
      <p:grpSpPr>
        <a:xfrm>
          <a:off x="0" y="0"/>
          <a:ext cx="0" cy="0"/>
          <a:chOff x="0" y="0"/>
          <a:chExt cx="0" cy="0"/>
        </a:xfrm>
      </p:grpSpPr>
      <p:sp>
        <p:nvSpPr>
          <p:cNvPr id="36" name="矩形 35"/>
          <p:cNvSpPr/>
          <p:nvPr userDrawn="1"/>
        </p:nvSpPr>
        <p:spPr>
          <a:xfrm>
            <a:off x="4049791" y="1"/>
            <a:ext cx="4092419" cy="69373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占位符 2"/>
          <p:cNvSpPr>
            <a:spLocks noGrp="1"/>
          </p:cNvSpPr>
          <p:nvPr>
            <p:ph type="body" sz="quarter" idx="14" hasCustomPrompt="1"/>
          </p:nvPr>
        </p:nvSpPr>
        <p:spPr>
          <a:xfrm>
            <a:off x="4049791" y="1"/>
            <a:ext cx="4092419" cy="693737"/>
          </a:xfrm>
          <a:prstGeom prst="rect">
            <a:avLst/>
          </a:prstGeom>
        </p:spPr>
        <p:txBody>
          <a:bodyPr anchor="ctr"/>
          <a:lstStyle>
            <a:lvl1pPr marL="0" indent="0" algn="ctr">
              <a:lnSpc>
                <a:spcPct val="130000"/>
              </a:lnSpc>
              <a:buNone/>
              <a:defRPr sz="3200" b="1">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dirty="0"/>
              <a:t>点击输入标题</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页_3">
    <p:bg>
      <p:bgPr>
        <a:solidFill>
          <a:schemeClr val="accent1"/>
        </a:solidFill>
        <a:effectLst/>
      </p:bgPr>
    </p:bg>
    <p:spTree>
      <p:nvGrpSpPr>
        <p:cNvPr id="1" name=""/>
        <p:cNvGrpSpPr/>
        <p:nvPr/>
      </p:nvGrpSpPr>
      <p:grpSpPr>
        <a:xfrm>
          <a:off x="0" y="0"/>
          <a:ext cx="0" cy="0"/>
          <a:chOff x="0" y="0"/>
          <a:chExt cx="0" cy="0"/>
        </a:xfrm>
      </p:grpSpPr>
      <p:sp>
        <p:nvSpPr>
          <p:cNvPr id="2" name="矩形 1"/>
          <p:cNvSpPr/>
          <p:nvPr userDrawn="1"/>
        </p:nvSpPr>
        <p:spPr>
          <a:xfrm>
            <a:off x="0" y="2701214"/>
            <a:ext cx="12192000" cy="415678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865" b="1" dirty="0">
              <a:solidFill>
                <a:srgbClr val="F9F5EE"/>
              </a:solidFill>
              <a:latin typeface="Century Gothic" panose="020B0502020202020204"/>
              <a:ea typeface="微软雅黑" panose="020B0503020204020204" pitchFamily="34" charset="-122"/>
            </a:endParaRPr>
          </a:p>
        </p:txBody>
      </p:sp>
      <p:sp>
        <p:nvSpPr>
          <p:cNvPr id="3" name="矩形 2"/>
          <p:cNvSpPr/>
          <p:nvPr userDrawn="1"/>
        </p:nvSpPr>
        <p:spPr>
          <a:xfrm>
            <a:off x="4049791" y="1"/>
            <a:ext cx="4092419" cy="69373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22272C"/>
              </a:solidFill>
            </a:endParaRPr>
          </a:p>
        </p:txBody>
      </p:sp>
      <p:sp>
        <p:nvSpPr>
          <p:cNvPr id="5" name="文本占位符 2"/>
          <p:cNvSpPr>
            <a:spLocks noGrp="1"/>
          </p:cNvSpPr>
          <p:nvPr>
            <p:ph type="body" sz="quarter" idx="14" hasCustomPrompt="1"/>
          </p:nvPr>
        </p:nvSpPr>
        <p:spPr>
          <a:xfrm>
            <a:off x="4049791" y="1"/>
            <a:ext cx="4092419" cy="693737"/>
          </a:xfrm>
          <a:prstGeom prst="rect">
            <a:avLst/>
          </a:prstGeom>
        </p:spPr>
        <p:txBody>
          <a:bodyPr anchor="ctr"/>
          <a:lstStyle>
            <a:lvl1pPr marL="0" indent="0" algn="ctr">
              <a:lnSpc>
                <a:spcPct val="130000"/>
              </a:lnSpc>
              <a:buNone/>
              <a:defRPr sz="32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a:t>点击输入标题</a:t>
            </a:r>
            <a:endParaRPr kumimoji="1"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页_4">
    <p:bg>
      <p:bgPr>
        <a:solidFill>
          <a:schemeClr val="accent1"/>
        </a:solidFill>
        <a:effectLst/>
      </p:bgPr>
    </p:bg>
    <p:spTree>
      <p:nvGrpSpPr>
        <p:cNvPr id="1" name=""/>
        <p:cNvGrpSpPr/>
        <p:nvPr/>
      </p:nvGrpSpPr>
      <p:grpSpPr>
        <a:xfrm>
          <a:off x="0" y="0"/>
          <a:ext cx="0" cy="0"/>
          <a:chOff x="0" y="0"/>
          <a:chExt cx="0" cy="0"/>
        </a:xfrm>
      </p:grpSpPr>
      <p:sp>
        <p:nvSpPr>
          <p:cNvPr id="6" name="矩形 5"/>
          <p:cNvSpPr/>
          <p:nvPr userDrawn="1"/>
        </p:nvSpPr>
        <p:spPr>
          <a:xfrm>
            <a:off x="4049791" y="1"/>
            <a:ext cx="4092419" cy="69373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22272C"/>
              </a:solidFill>
            </a:endParaRPr>
          </a:p>
        </p:txBody>
      </p:sp>
      <p:sp>
        <p:nvSpPr>
          <p:cNvPr id="7" name="文本占位符 2"/>
          <p:cNvSpPr>
            <a:spLocks noGrp="1"/>
          </p:cNvSpPr>
          <p:nvPr>
            <p:ph type="body" sz="quarter" idx="14" hasCustomPrompt="1"/>
          </p:nvPr>
        </p:nvSpPr>
        <p:spPr>
          <a:xfrm>
            <a:off x="4049791" y="1"/>
            <a:ext cx="4092419" cy="693737"/>
          </a:xfrm>
          <a:prstGeom prst="rect">
            <a:avLst/>
          </a:prstGeom>
        </p:spPr>
        <p:txBody>
          <a:bodyPr anchor="ctr"/>
          <a:lstStyle>
            <a:lvl1pPr marL="0" indent="0" algn="ctr">
              <a:lnSpc>
                <a:spcPct val="130000"/>
              </a:lnSpc>
              <a:buNone/>
              <a:defRPr sz="32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a:t>点击输入标题</a:t>
            </a:r>
            <a:endParaRPr kumimoji="1"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模板使用技巧1">
    <p:spTree>
      <p:nvGrpSpPr>
        <p:cNvPr id="1" name=""/>
        <p:cNvGrpSpPr/>
        <p:nvPr/>
      </p:nvGrpSpPr>
      <p:grpSpPr>
        <a:xfrm>
          <a:off x="0" y="0"/>
          <a:ext cx="0" cy="0"/>
          <a:chOff x="0" y="0"/>
          <a:chExt cx="0" cy="0"/>
        </a:xfrm>
      </p:grpSpPr>
      <p:sp>
        <p:nvSpPr>
          <p:cNvPr id="4" name="矩形 3"/>
          <p:cNvSpPr/>
          <p:nvPr userDrawn="1"/>
        </p:nvSpPr>
        <p:spPr>
          <a:xfrm>
            <a:off x="440603" y="759873"/>
            <a:ext cx="1713931" cy="369332"/>
          </a:xfrm>
          <a:prstGeom prst="rect">
            <a:avLst/>
          </a:prstGeom>
        </p:spPr>
        <p:txBody>
          <a:bodyPr wrap="none">
            <a:spAutoFit/>
          </a:bodyPr>
          <a:lstStyle/>
          <a:p>
            <a:pPr defTabSz="608965"/>
            <a:r>
              <a:rPr lang="zh-CN" altLang="en-US" sz="180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模板使用技巧</a:t>
            </a:r>
            <a:r>
              <a:rPr lang="en-US" altLang="zh-CN" sz="180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 1</a:t>
            </a:r>
            <a:endParaRPr lang="zh-CN" altLang="en-US" sz="18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endParaRPr>
          </a:p>
        </p:txBody>
      </p:sp>
      <p:sp>
        <p:nvSpPr>
          <p:cNvPr id="5" name="矩形 4"/>
          <p:cNvSpPr/>
          <p:nvPr userDrawn="1"/>
        </p:nvSpPr>
        <p:spPr>
          <a:xfrm>
            <a:off x="440603" y="182445"/>
            <a:ext cx="777777" cy="246221"/>
          </a:xfrm>
          <a:prstGeom prst="rect">
            <a:avLst/>
          </a:prstGeom>
        </p:spPr>
        <p:txBody>
          <a:bodyPr wrap="none">
            <a:spAutoFit/>
          </a:bodyPr>
          <a:lstStyle/>
          <a:p>
            <a:pPr defTabSz="608965"/>
            <a:r>
              <a:rPr kumimoji="1" lang="en-US" altLang="zh-CN" sz="10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OfficePLUS</a:t>
            </a:r>
            <a:endParaRPr lang="zh-CN" altLang="en-US" sz="10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endParaRPr>
          </a:p>
        </p:txBody>
      </p:sp>
      <p:sp>
        <p:nvSpPr>
          <p:cNvPr id="9" name="文本框 8"/>
          <p:cNvSpPr txBox="1"/>
          <p:nvPr userDrawn="1"/>
        </p:nvSpPr>
        <p:spPr>
          <a:xfrm>
            <a:off x="431800" y="1174234"/>
            <a:ext cx="3467616" cy="584775"/>
          </a:xfrm>
          <a:prstGeom prst="rect">
            <a:avLst/>
          </a:prstGeom>
          <a:noFill/>
        </p:spPr>
        <p:txBody>
          <a:bodyPr wrap="none" rtlCol="0">
            <a:spAutoFit/>
          </a:bodyPr>
          <a:lstStyle/>
          <a:p>
            <a:r>
              <a:rPr lang="zh-CN" altLang="en-US" sz="3200" b="1">
                <a:solidFill>
                  <a:schemeClr val="tx1">
                    <a:lumMod val="85000"/>
                    <a:lumOff val="15000"/>
                  </a:schemeClr>
                </a:solidFill>
                <a:latin typeface="微软雅黑" panose="020B0503020204020204" pitchFamily="34" charset="-122"/>
                <a:ea typeface="微软雅黑" panose="020B0503020204020204" pitchFamily="34" charset="-122"/>
              </a:rPr>
              <a:t>一键调整模板颜色</a:t>
            </a:r>
            <a:endParaRPr lang="en-US" sz="3200" b="1">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userDrawn="1"/>
        </p:nvPicPr>
        <p:blipFill>
          <a:blip r:embed="rId2"/>
          <a:stretch>
            <a:fillRect/>
          </a:stretch>
        </p:blipFill>
        <p:spPr>
          <a:xfrm>
            <a:off x="431800" y="2138895"/>
            <a:ext cx="5295899" cy="3847021"/>
          </a:xfrm>
          <a:prstGeom prst="rect">
            <a:avLst/>
          </a:prstGeom>
          <a:ln>
            <a:solidFill>
              <a:schemeClr val="bg1">
                <a:lumMod val="65000"/>
              </a:schemeClr>
            </a:solidFill>
          </a:ln>
        </p:spPr>
      </p:pic>
      <p:pic>
        <p:nvPicPr>
          <p:cNvPr id="11" name="图片 10"/>
          <p:cNvPicPr>
            <a:picLocks noChangeAspect="1"/>
          </p:cNvPicPr>
          <p:nvPr userDrawn="1"/>
        </p:nvPicPr>
        <p:blipFill>
          <a:blip r:embed="rId3"/>
          <a:stretch>
            <a:fillRect/>
          </a:stretch>
        </p:blipFill>
        <p:spPr>
          <a:xfrm>
            <a:off x="6464300" y="2138895"/>
            <a:ext cx="5295900" cy="3847022"/>
          </a:xfrm>
          <a:prstGeom prst="rect">
            <a:avLst/>
          </a:prstGeom>
          <a:ln>
            <a:solidFill>
              <a:schemeClr val="bg1">
                <a:lumMod val="65000"/>
              </a:schemeClr>
            </a:solidFill>
          </a:ln>
        </p:spPr>
      </p:pic>
      <p:sp>
        <p:nvSpPr>
          <p:cNvPr id="12" name="文本框 11"/>
          <p:cNvSpPr txBox="1"/>
          <p:nvPr userDrawn="1"/>
        </p:nvSpPr>
        <p:spPr>
          <a:xfrm>
            <a:off x="333477" y="6061002"/>
            <a:ext cx="3183885"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1.</a:t>
            </a:r>
            <a:r>
              <a:rPr lang="zh-CN" altLang="en-US" sz="1200" spc="150">
                <a:latin typeface="微软雅黑" panose="020B0503020204020204" pitchFamily="34" charset="-122"/>
                <a:ea typeface="微软雅黑" panose="020B0503020204020204" pitchFamily="34" charset="-122"/>
              </a:rPr>
              <a:t> 选择“设计”</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“变体”</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“颜色”；</a:t>
            </a:r>
            <a:endParaRPr lang="en-US" sz="1200" spc="150">
              <a:latin typeface="微软雅黑" panose="020B0503020204020204" pitchFamily="34" charset="-122"/>
              <a:ea typeface="微软雅黑" panose="020B0503020204020204" pitchFamily="34" charset="-122"/>
            </a:endParaRPr>
          </a:p>
        </p:txBody>
      </p:sp>
      <p:sp>
        <p:nvSpPr>
          <p:cNvPr id="13" name="文本框 12"/>
          <p:cNvSpPr txBox="1"/>
          <p:nvPr userDrawn="1"/>
        </p:nvSpPr>
        <p:spPr>
          <a:xfrm>
            <a:off x="6360651" y="6061002"/>
            <a:ext cx="4562467"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2.</a:t>
            </a:r>
            <a:r>
              <a:rPr lang="zh-CN" altLang="en-US" sz="1200" spc="150">
                <a:latin typeface="微软雅黑" panose="020B0503020204020204" pitchFamily="34" charset="-122"/>
                <a:ea typeface="微软雅黑" panose="020B0503020204020204" pitchFamily="34" charset="-122"/>
              </a:rPr>
              <a:t> 选择你喜欢的颜色搭配，模板一秒调整为你选颜色。</a:t>
            </a:r>
            <a:endParaRPr lang="en-US" sz="1200" spc="150">
              <a:latin typeface="微软雅黑" panose="020B0503020204020204" pitchFamily="34" charset="-122"/>
              <a:ea typeface="微软雅黑" panose="020B0503020204020204" pitchFamily="34" charset="-122"/>
            </a:endParaRPr>
          </a:p>
        </p:txBody>
      </p:sp>
      <p:pic>
        <p:nvPicPr>
          <p:cNvPr id="14" name="图片 13"/>
          <p:cNvPicPr>
            <a:picLocks noChangeAspect="1"/>
          </p:cNvPicPr>
          <p:nvPr userDrawn="1"/>
        </p:nvPicPr>
        <p:blipFill>
          <a:blip r:embed="rId4"/>
          <a:stretch>
            <a:fillRect/>
          </a:stretch>
        </p:blipFill>
        <p:spPr>
          <a:xfrm>
            <a:off x="3005928" y="2609333"/>
            <a:ext cx="819667" cy="819667"/>
          </a:xfrm>
          <a:prstGeom prst="rect">
            <a:avLst/>
          </a:prstGeom>
          <a:effectLst>
            <a:outerShdw blurRad="50800" dist="38100" dir="2700000" algn="tl" rotWithShape="0">
              <a:prstClr val="black">
                <a:alpha val="40000"/>
              </a:prstClr>
            </a:outerShdw>
          </a:effectLst>
        </p:spPr>
      </p:pic>
      <p:pic>
        <p:nvPicPr>
          <p:cNvPr id="15" name="图片 14"/>
          <p:cNvPicPr>
            <a:picLocks noChangeAspect="1"/>
          </p:cNvPicPr>
          <p:nvPr userDrawn="1"/>
        </p:nvPicPr>
        <p:blipFill>
          <a:blip r:embed="rId4"/>
          <a:stretch>
            <a:fillRect/>
          </a:stretch>
        </p:blipFill>
        <p:spPr>
          <a:xfrm>
            <a:off x="10787853" y="4257158"/>
            <a:ext cx="819667" cy="819667"/>
          </a:xfrm>
          <a:prstGeom prst="rect">
            <a:avLst/>
          </a:prstGeom>
          <a:effectLst>
            <a:outerShdw blurRad="50800" dist="38100" dir="2700000" algn="tl" rotWithShape="0">
              <a:prstClr val="black">
                <a:alpha val="40000"/>
              </a:prstClr>
            </a:outerShdw>
          </a:effectLst>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模板使用技巧2">
    <p:spTree>
      <p:nvGrpSpPr>
        <p:cNvPr id="1" name=""/>
        <p:cNvGrpSpPr/>
        <p:nvPr/>
      </p:nvGrpSpPr>
      <p:grpSpPr>
        <a:xfrm>
          <a:off x="0" y="0"/>
          <a:ext cx="0" cy="0"/>
          <a:chOff x="0" y="0"/>
          <a:chExt cx="0" cy="0"/>
        </a:xfrm>
      </p:grpSpPr>
      <p:sp>
        <p:nvSpPr>
          <p:cNvPr id="3" name="矩形 2"/>
          <p:cNvSpPr/>
          <p:nvPr userDrawn="1"/>
        </p:nvSpPr>
        <p:spPr>
          <a:xfrm>
            <a:off x="440603" y="759873"/>
            <a:ext cx="1750800" cy="369332"/>
          </a:xfrm>
          <a:prstGeom prst="rect">
            <a:avLst/>
          </a:prstGeom>
        </p:spPr>
        <p:txBody>
          <a:bodyPr wrap="none">
            <a:spAutoFit/>
          </a:bodyPr>
          <a:lstStyle/>
          <a:p>
            <a:pPr defTabSz="608965"/>
            <a:r>
              <a:rPr lang="zh-CN" altLang="en-US" sz="180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模板使用技巧</a:t>
            </a:r>
            <a:r>
              <a:rPr lang="en-US" altLang="zh-CN" sz="180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 2</a:t>
            </a:r>
            <a:endParaRPr lang="zh-CN" altLang="en-US" sz="18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endParaRPr>
          </a:p>
        </p:txBody>
      </p:sp>
      <p:sp>
        <p:nvSpPr>
          <p:cNvPr id="4" name="矩形 3"/>
          <p:cNvSpPr/>
          <p:nvPr userDrawn="1"/>
        </p:nvSpPr>
        <p:spPr>
          <a:xfrm>
            <a:off x="440603" y="182445"/>
            <a:ext cx="777777" cy="246221"/>
          </a:xfrm>
          <a:prstGeom prst="rect">
            <a:avLst/>
          </a:prstGeom>
        </p:spPr>
        <p:txBody>
          <a:bodyPr wrap="none">
            <a:spAutoFit/>
          </a:bodyPr>
          <a:lstStyle/>
          <a:p>
            <a:pPr defTabSz="608965"/>
            <a:r>
              <a:rPr kumimoji="1" lang="en-US" altLang="zh-CN" sz="10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OfficePLUS</a:t>
            </a:r>
            <a:endParaRPr lang="zh-CN" altLang="en-US" sz="10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endParaRPr>
          </a:p>
        </p:txBody>
      </p:sp>
      <p:pic>
        <p:nvPicPr>
          <p:cNvPr id="5" name="图片 4"/>
          <p:cNvPicPr>
            <a:picLocks noChangeAspect="1"/>
          </p:cNvPicPr>
          <p:nvPr userDrawn="1"/>
        </p:nvPicPr>
        <p:blipFill>
          <a:blip r:embed="rId2"/>
          <a:stretch>
            <a:fillRect/>
          </a:stretch>
        </p:blipFill>
        <p:spPr>
          <a:xfrm>
            <a:off x="431800" y="2138895"/>
            <a:ext cx="5295899" cy="3847021"/>
          </a:xfrm>
          <a:prstGeom prst="rect">
            <a:avLst/>
          </a:prstGeom>
          <a:ln>
            <a:solidFill>
              <a:schemeClr val="bg1">
                <a:lumMod val="65000"/>
              </a:schemeClr>
            </a:solidFill>
          </a:ln>
        </p:spPr>
      </p:pic>
      <p:pic>
        <p:nvPicPr>
          <p:cNvPr id="6" name="图片 5"/>
          <p:cNvPicPr>
            <a:picLocks noChangeAspect="1"/>
          </p:cNvPicPr>
          <p:nvPr userDrawn="1"/>
        </p:nvPicPr>
        <p:blipFill>
          <a:blip r:embed="rId3"/>
          <a:stretch>
            <a:fillRect/>
          </a:stretch>
        </p:blipFill>
        <p:spPr>
          <a:xfrm>
            <a:off x="6464301" y="2138895"/>
            <a:ext cx="5295900" cy="3847022"/>
          </a:xfrm>
          <a:prstGeom prst="rect">
            <a:avLst/>
          </a:prstGeom>
          <a:ln>
            <a:solidFill>
              <a:schemeClr val="bg1">
                <a:lumMod val="65000"/>
              </a:schemeClr>
            </a:solidFill>
          </a:ln>
        </p:spPr>
      </p:pic>
      <p:sp>
        <p:nvSpPr>
          <p:cNvPr id="7" name="文本框 6"/>
          <p:cNvSpPr txBox="1"/>
          <p:nvPr userDrawn="1"/>
        </p:nvSpPr>
        <p:spPr>
          <a:xfrm>
            <a:off x="431800" y="1174234"/>
            <a:ext cx="3467616" cy="584775"/>
          </a:xfrm>
          <a:prstGeom prst="rect">
            <a:avLst/>
          </a:prstGeom>
          <a:noFill/>
        </p:spPr>
        <p:txBody>
          <a:bodyPr wrap="none" rtlCol="0">
            <a:spAutoFit/>
          </a:bodyPr>
          <a:lstStyle/>
          <a:p>
            <a:r>
              <a:rPr lang="zh-CN" altLang="en-US" sz="3200" b="1">
                <a:solidFill>
                  <a:schemeClr val="tx1">
                    <a:lumMod val="85000"/>
                    <a:lumOff val="15000"/>
                  </a:schemeClr>
                </a:solidFill>
                <a:latin typeface="微软雅黑" panose="020B0503020204020204" pitchFamily="34" charset="-122"/>
                <a:ea typeface="微软雅黑" panose="020B0503020204020204" pitchFamily="34" charset="-122"/>
              </a:rPr>
              <a:t>随时添加模板样式</a:t>
            </a:r>
            <a:endParaRPr lang="en-US" sz="32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文本框 7"/>
          <p:cNvSpPr txBox="1"/>
          <p:nvPr userDrawn="1"/>
        </p:nvSpPr>
        <p:spPr>
          <a:xfrm>
            <a:off x="333477" y="6061002"/>
            <a:ext cx="3010761"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1.</a:t>
            </a:r>
            <a:r>
              <a:rPr lang="zh-CN" altLang="en-US" sz="1200" spc="150">
                <a:latin typeface="微软雅黑" panose="020B0503020204020204" pitchFamily="34" charset="-122"/>
                <a:ea typeface="微软雅黑" panose="020B0503020204020204" pitchFamily="34" charset="-122"/>
              </a:rPr>
              <a:t> 选择“开始”</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“新建幻灯片”；</a:t>
            </a:r>
            <a:endParaRPr lang="en-US" sz="1200" spc="150">
              <a:latin typeface="微软雅黑" panose="020B0503020204020204" pitchFamily="34" charset="-122"/>
              <a:ea typeface="微软雅黑" panose="020B0503020204020204" pitchFamily="34" charset="-122"/>
            </a:endParaRPr>
          </a:p>
        </p:txBody>
      </p:sp>
      <p:sp>
        <p:nvSpPr>
          <p:cNvPr id="9" name="文本框 8"/>
          <p:cNvSpPr txBox="1"/>
          <p:nvPr userDrawn="1"/>
        </p:nvSpPr>
        <p:spPr>
          <a:xfrm>
            <a:off x="6360651" y="6061002"/>
            <a:ext cx="5256567"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2.</a:t>
            </a:r>
            <a:r>
              <a:rPr lang="zh-CN" altLang="en-US" sz="1200" spc="150">
                <a:latin typeface="微软雅黑" panose="020B0503020204020204" pitchFamily="34" charset="-122"/>
                <a:ea typeface="微软雅黑" panose="020B0503020204020204" pitchFamily="34" charset="-122"/>
              </a:rPr>
              <a:t> 选择你需要的页面，如封面页，目录页，副标题页，内容页等</a:t>
            </a:r>
            <a:r>
              <a:rPr lang="en-US" altLang="zh-CN" sz="1200" spc="150">
                <a:latin typeface="微软雅黑" panose="020B0503020204020204" pitchFamily="34" charset="-122"/>
                <a:ea typeface="微软雅黑" panose="020B0503020204020204" pitchFamily="34" charset="-122"/>
              </a:rPr>
              <a:t>…</a:t>
            </a:r>
            <a:endParaRPr lang="en-US" sz="1200" spc="150">
              <a:latin typeface="微软雅黑" panose="020B0503020204020204" pitchFamily="34" charset="-122"/>
              <a:ea typeface="微软雅黑" panose="020B0503020204020204" pitchFamily="34" charset="-122"/>
            </a:endParaRPr>
          </a:p>
        </p:txBody>
      </p:sp>
      <p:pic>
        <p:nvPicPr>
          <p:cNvPr id="10" name="图片 9"/>
          <p:cNvPicPr>
            <a:picLocks noChangeAspect="1"/>
          </p:cNvPicPr>
          <p:nvPr userDrawn="1"/>
        </p:nvPicPr>
        <p:blipFill>
          <a:blip r:embed="rId4"/>
          <a:stretch>
            <a:fillRect/>
          </a:stretch>
        </p:blipFill>
        <p:spPr>
          <a:xfrm>
            <a:off x="700878" y="2428358"/>
            <a:ext cx="819667" cy="819667"/>
          </a:xfrm>
          <a:prstGeom prst="rect">
            <a:avLst/>
          </a:prstGeom>
          <a:effectLst>
            <a:outerShdw blurRad="50800" dist="38100" dir="2700000" algn="tl" rotWithShape="0">
              <a:prstClr val="black">
                <a:alpha val="40000"/>
              </a:prstClr>
            </a:outerShdw>
          </a:effectLs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关注服务号">
    <p:spTree>
      <p:nvGrpSpPr>
        <p:cNvPr id="1" name=""/>
        <p:cNvGrpSpPr/>
        <p:nvPr/>
      </p:nvGrpSpPr>
      <p:grpSpPr>
        <a:xfrm>
          <a:off x="0" y="0"/>
          <a:ext cx="0" cy="0"/>
          <a:chOff x="0" y="0"/>
          <a:chExt cx="0" cy="0"/>
        </a:xfrm>
      </p:grpSpPr>
      <p:sp>
        <p:nvSpPr>
          <p:cNvPr id="3" name="矩形 2"/>
          <p:cNvSpPr/>
          <p:nvPr userDrawn="1"/>
        </p:nvSpPr>
        <p:spPr>
          <a:xfrm>
            <a:off x="0" y="3429000"/>
            <a:ext cx="12192000" cy="3429000"/>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4" name="矩形: 圆角 3"/>
          <p:cNvSpPr/>
          <p:nvPr userDrawn="1"/>
        </p:nvSpPr>
        <p:spPr>
          <a:xfrm>
            <a:off x="1079465" y="1527629"/>
            <a:ext cx="3802742" cy="3802742"/>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pic>
        <p:nvPicPr>
          <p:cNvPr id="5" name="图片 4" descr="图片包含 纵横字谜, 文字&#10;&#10;已生成极高可信度的说明"/>
          <p:cNvPicPr>
            <a:picLocks noChangeAspect="1"/>
          </p:cNvPicPr>
          <p:nvPr userDrawn="1"/>
        </p:nvPicPr>
        <p:blipFill>
          <a:blip r:embed="rId2">
            <a:clrChange>
              <a:clrFrom>
                <a:srgbClr val="FFFFFF"/>
              </a:clrFrom>
              <a:clrTo>
                <a:srgbClr val="FFFFFF">
                  <a:alpha val="0"/>
                </a:srgbClr>
              </a:clrTo>
            </a:clrChange>
          </a:blip>
          <a:stretch>
            <a:fillRect/>
          </a:stretch>
        </p:blipFill>
        <p:spPr>
          <a:xfrm>
            <a:off x="1308065" y="1756229"/>
            <a:ext cx="3345542" cy="3345542"/>
          </a:xfrm>
          <a:prstGeom prst="rect">
            <a:avLst/>
          </a:prstGeom>
        </p:spPr>
      </p:pic>
      <p:sp>
        <p:nvSpPr>
          <p:cNvPr id="6" name="文本框 5"/>
          <p:cNvSpPr txBox="1"/>
          <p:nvPr userDrawn="1"/>
        </p:nvSpPr>
        <p:spPr>
          <a:xfrm>
            <a:off x="5239657" y="1566506"/>
            <a:ext cx="6013185" cy="3549241"/>
          </a:xfrm>
          <a:prstGeom prst="rect">
            <a:avLst/>
          </a:prstGeom>
          <a:noFill/>
        </p:spPr>
        <p:txBody>
          <a:bodyPr wrap="none" rtlCol="0">
            <a:spAutoFit/>
          </a:bodyPr>
          <a:lstStyle/>
          <a:p>
            <a:pPr>
              <a:lnSpc>
                <a:spcPct val="150000"/>
              </a:lnSpc>
              <a:spcBef>
                <a:spcPts val="600"/>
              </a:spcBef>
            </a:pPr>
            <a:r>
              <a:rPr lang="zh-CN" altLang="en-US"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办公模板更新</a:t>
            </a:r>
            <a:endParaRPr lang="en-US" altLang="zh-CN"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微软</a:t>
            </a:r>
            <a:endParaRPr lang="en-US" altLang="zh-CN"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微信扫码关注</a:t>
            </a:r>
            <a:endPar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微软</a:t>
            </a:r>
            <a:r>
              <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Office</a:t>
            </a: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文档 」服务号</a:t>
            </a:r>
            <a:endPar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pic>
        <p:nvPicPr>
          <p:cNvPr id="7" name="图片 6">
            <a:hlinkClick r:id="rId3"/>
          </p:cNvPr>
          <p:cNvPicPr>
            <a:picLocks noChangeAspect="1"/>
          </p:cNvPicPr>
          <p:nvPr userDrawn="1"/>
        </p:nvPicPr>
        <p:blipFill>
          <a:blip r:embed="rId4">
            <a:extLst>
              <a:ext uri="{BEBA8EAE-BF5A-486C-A8C5-ECC9F3942E4B}">
                <a14:imgProps xmlns:a14="http://schemas.microsoft.com/office/drawing/2010/main" xmlns="">
                  <a14:imgLayer r:embed="rId5">
                    <a14:imgEffect>
                      <a14:brightnessContrast bright="100000"/>
                    </a14:imgEffect>
                  </a14:imgLayer>
                </a14:imgProps>
              </a:ext>
              <a:ext uri="{28A0092B-C50C-407E-A947-70E740481C1C}">
                <a14:useLocalDpi xmlns:a14="http://schemas.microsoft.com/office/drawing/2010/main" xmlns="" val="0"/>
              </a:ext>
            </a:extLst>
          </a:blip>
          <a:stretch>
            <a:fillRect/>
          </a:stretch>
        </p:blipFill>
        <p:spPr>
          <a:xfrm>
            <a:off x="5239657" y="6345797"/>
            <a:ext cx="1712686" cy="226074"/>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使用小程序">
    <p:spTree>
      <p:nvGrpSpPr>
        <p:cNvPr id="1" name=""/>
        <p:cNvGrpSpPr/>
        <p:nvPr/>
      </p:nvGrpSpPr>
      <p:grpSpPr>
        <a:xfrm>
          <a:off x="0" y="0"/>
          <a:ext cx="0" cy="0"/>
          <a:chOff x="0" y="0"/>
          <a:chExt cx="0" cy="0"/>
        </a:xfrm>
      </p:grpSpPr>
      <p:cxnSp>
        <p:nvCxnSpPr>
          <p:cNvPr id="4" name="直接连接符 3"/>
          <p:cNvCxnSpPr/>
          <p:nvPr userDrawn="1"/>
        </p:nvCxnSpPr>
        <p:spPr>
          <a:xfrm>
            <a:off x="0" y="657288"/>
            <a:ext cx="12192000" cy="0"/>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3091547"/>
            <a:ext cx="12192000" cy="3766453"/>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8" name="矩形: 圆角 7"/>
          <p:cNvSpPr/>
          <p:nvPr userDrawn="1"/>
        </p:nvSpPr>
        <p:spPr>
          <a:xfrm>
            <a:off x="621395"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9" name="矩形: 圆角 8"/>
          <p:cNvSpPr/>
          <p:nvPr userDrawn="1"/>
        </p:nvSpPr>
        <p:spPr>
          <a:xfrm>
            <a:off x="4374467"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10" name="文本框 9"/>
          <p:cNvSpPr txBox="1"/>
          <p:nvPr userDrawn="1"/>
        </p:nvSpPr>
        <p:spPr>
          <a:xfrm>
            <a:off x="1656327" y="286129"/>
            <a:ext cx="8879354" cy="670120"/>
          </a:xfrm>
          <a:prstGeom prst="rect">
            <a:avLst/>
          </a:prstGeom>
          <a:solidFill>
            <a:schemeClr val="bg1"/>
          </a:solidFill>
        </p:spPr>
        <p:txBody>
          <a:bodyPr wrap="none" rtlCol="0">
            <a:spAutoFit/>
          </a:bodyPr>
          <a:lstStyle/>
          <a:p>
            <a:pPr algn="ctr">
              <a:lnSpc>
                <a:spcPct val="130000"/>
              </a:lnSpc>
              <a:spcBef>
                <a:spcPts val="600"/>
              </a:spcBef>
            </a:pPr>
            <a:r>
              <a:rPr lang="zh-CN" altLang="en-US" sz="3200" b="1" kern="0">
                <a:latin typeface="微软雅黑" panose="020B0503020204020204" pitchFamily="34" charset="-122"/>
                <a:ea typeface="微软雅黑" panose="020B0503020204020204" pitchFamily="34" charset="-122"/>
                <a:cs typeface="+mn-ea"/>
                <a:sym typeface="+mn-lt"/>
              </a:rPr>
              <a:t> 微信扫描小程序码，使用微软移动办公黑科技 </a:t>
            </a:r>
            <a:endParaRPr lang="en-US" sz="3200" b="1" kern="0" dirty="0">
              <a:latin typeface="微软雅黑" panose="020B0503020204020204" pitchFamily="34" charset="-122"/>
              <a:ea typeface="微软雅黑" panose="020B0503020204020204" pitchFamily="34" charset="-122"/>
              <a:cs typeface="+mn-ea"/>
              <a:sym typeface="+mn-lt"/>
            </a:endParaRPr>
          </a:p>
        </p:txBody>
      </p:sp>
      <p:cxnSp>
        <p:nvCxnSpPr>
          <p:cNvPr id="11" name="直接连接符 10"/>
          <p:cNvCxnSpPr/>
          <p:nvPr userDrawn="1"/>
        </p:nvCxnSpPr>
        <p:spPr>
          <a:xfrm flipH="1">
            <a:off x="1523089"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flipH="1">
            <a:off x="10402443"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13" name="矩形: 圆角 12"/>
          <p:cNvSpPr/>
          <p:nvPr userDrawn="1"/>
        </p:nvSpPr>
        <p:spPr>
          <a:xfrm>
            <a:off x="8159751"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pic>
        <p:nvPicPr>
          <p:cNvPr id="14" name="图片 13"/>
          <p:cNvPicPr>
            <a:picLocks noChangeAspect="1"/>
          </p:cNvPicPr>
          <p:nvPr userDrawn="1"/>
        </p:nvPicPr>
        <p:blipFill rotWithShape="1">
          <a:blip r:embed="rId2">
            <a:clrChange>
              <a:clrFrom>
                <a:srgbClr val="FFFFFF"/>
              </a:clrFrom>
              <a:clrTo>
                <a:srgbClr val="FFFFFF">
                  <a:alpha val="0"/>
                </a:srgbClr>
              </a:clrTo>
            </a:clrChange>
          </a:blip>
          <a:srcRect l="13924" t="13924" r="13924" b="13924"/>
          <a:stretch>
            <a:fillRect/>
          </a:stretch>
        </p:blipFill>
        <p:spPr>
          <a:xfrm>
            <a:off x="4705130" y="1673081"/>
            <a:ext cx="2743200" cy="2743200"/>
          </a:xfrm>
          <a:prstGeom prst="rect">
            <a:avLst/>
          </a:prstGeom>
        </p:spPr>
      </p:pic>
      <p:pic>
        <p:nvPicPr>
          <p:cNvPr id="15" name="图片 14"/>
          <p:cNvPicPr>
            <a:picLocks noChangeAspect="1"/>
          </p:cNvPicPr>
          <p:nvPr userDrawn="1"/>
        </p:nvPicPr>
        <p:blipFill rotWithShape="1">
          <a:blip r:embed="rId3">
            <a:clrChange>
              <a:clrFrom>
                <a:srgbClr val="FFFFFF"/>
              </a:clrFrom>
              <a:clrTo>
                <a:srgbClr val="FFFFFF">
                  <a:alpha val="0"/>
                </a:srgbClr>
              </a:clrTo>
            </a:clrChange>
          </a:blip>
          <a:srcRect l="14439" r="14439"/>
          <a:stretch>
            <a:fillRect/>
          </a:stretch>
        </p:blipFill>
        <p:spPr>
          <a:xfrm>
            <a:off x="8519321" y="1673081"/>
            <a:ext cx="2743200" cy="2743200"/>
          </a:xfrm>
          <a:prstGeom prst="rect">
            <a:avLst/>
          </a:prstGeom>
        </p:spPr>
      </p:pic>
      <p:pic>
        <p:nvPicPr>
          <p:cNvPr id="16" name="图片 15"/>
          <p:cNvPicPr>
            <a:picLocks noChangeAspect="1"/>
          </p:cNvPicPr>
          <p:nvPr userDrawn="1"/>
        </p:nvPicPr>
        <p:blipFill>
          <a:blip r:embed="rId4">
            <a:clrChange>
              <a:clrFrom>
                <a:srgbClr val="FFFFFF"/>
              </a:clrFrom>
              <a:clrTo>
                <a:srgbClr val="FFFFFF">
                  <a:alpha val="0"/>
                </a:srgbClr>
              </a:clrTo>
            </a:clrChange>
          </a:blip>
          <a:stretch>
            <a:fillRect/>
          </a:stretch>
        </p:blipFill>
        <p:spPr>
          <a:xfrm>
            <a:off x="980965" y="1673081"/>
            <a:ext cx="2743200" cy="2743200"/>
          </a:xfrm>
          <a:prstGeom prst="rect">
            <a:avLst/>
          </a:prstGeom>
        </p:spPr>
      </p:pic>
      <p:sp>
        <p:nvSpPr>
          <p:cNvPr id="17" name="文本框 16"/>
          <p:cNvSpPr txBox="1"/>
          <p:nvPr userDrawn="1"/>
        </p:nvSpPr>
        <p:spPr>
          <a:xfrm>
            <a:off x="987447" y="5138740"/>
            <a:ext cx="2730235"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在微信访问</a:t>
            </a:r>
            <a:r>
              <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OneDrive</a:t>
            </a: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a:t>
            </a:r>
            <a:r>
              <a:rPr lang="en-US" altLang="zh-CN"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Office</a:t>
            </a: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文档 」</a:t>
            </a:r>
            <a:endParaRPr lang="en-US" sz="20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sp>
        <p:nvSpPr>
          <p:cNvPr id="18" name="文本框 17"/>
          <p:cNvSpPr txBox="1"/>
          <p:nvPr userDrawn="1"/>
        </p:nvSpPr>
        <p:spPr>
          <a:xfrm>
            <a:off x="4862328" y="5138740"/>
            <a:ext cx="2467342"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让你的文档会说话</a:t>
            </a:r>
            <a:endPar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微软听听文档 」</a:t>
            </a:r>
          </a:p>
        </p:txBody>
      </p:sp>
      <p:sp>
        <p:nvSpPr>
          <p:cNvPr id="19" name="文本框 18"/>
          <p:cNvSpPr txBox="1"/>
          <p:nvPr userDrawn="1"/>
        </p:nvSpPr>
        <p:spPr>
          <a:xfrm>
            <a:off x="8644425" y="5138740"/>
            <a:ext cx="2492990"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你的文档创作小助手</a:t>
            </a:r>
            <a:endPar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微软小蜜 」</a:t>
            </a:r>
          </a:p>
        </p:txBody>
      </p:sp>
      <p:cxnSp>
        <p:nvCxnSpPr>
          <p:cNvPr id="20" name="直接连接符 19"/>
          <p:cNvCxnSpPr/>
          <p:nvPr userDrawn="1"/>
        </p:nvCxnSpPr>
        <p:spPr>
          <a:xfrm>
            <a:off x="419803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797621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a:hlinkClick r:id="rId5"/>
          </p:cNvPr>
          <p:cNvPicPr>
            <a:picLocks noChangeAspect="1"/>
          </p:cNvPicPr>
          <p:nvPr userDrawn="1"/>
        </p:nvPicPr>
        <p:blipFill>
          <a:blip r:embed="rId6">
            <a:extLst>
              <a:ext uri="{BEBA8EAE-BF5A-486C-A8C5-ECC9F3942E4B}">
                <a14:imgProps xmlns:a14="http://schemas.microsoft.com/office/drawing/2010/main" xmlns="">
                  <a14:imgLayer r:embed="rId7">
                    <a14:imgEffect>
                      <a14:brightnessContrast bright="100000"/>
                    </a14:imgEffect>
                  </a14:imgLayer>
                </a14:imgProps>
              </a:ext>
              <a:ext uri="{28A0092B-C50C-407E-A947-70E740481C1C}">
                <a14:useLocalDpi xmlns:a14="http://schemas.microsoft.com/office/drawing/2010/main" xmlns="" val="0"/>
              </a:ext>
            </a:extLst>
          </a:blip>
          <a:stretch>
            <a:fillRect/>
          </a:stretch>
        </p:blipFill>
        <p:spPr>
          <a:xfrm>
            <a:off x="5239657" y="6345797"/>
            <a:ext cx="1712686" cy="226074"/>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标注页">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62361" cy="379656"/>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标注</a:t>
            </a:r>
          </a:p>
        </p:txBody>
      </p:sp>
      <p:sp>
        <p:nvSpPr>
          <p:cNvPr id="11" name="矩形 10"/>
          <p:cNvSpPr/>
          <p:nvPr userDrawn="1"/>
        </p:nvSpPr>
        <p:spPr>
          <a:xfrm>
            <a:off x="2572589" y="759873"/>
            <a:ext cx="1402001" cy="3453253"/>
          </a:xfrm>
          <a:prstGeom prst="rect">
            <a:avLst/>
          </a:prstGeom>
        </p:spPr>
        <p:txBody>
          <a:bodyPr wrap="square">
            <a:spAutoFit/>
          </a:bodyPr>
          <a:lstStyle/>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字体使用 </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行距</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背景图片出处</a:t>
            </a:r>
          </a:p>
          <a:p>
            <a:pPr marL="0" marR="0" lvl="0" indent="0" defTabSz="608965"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声明</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p:txBody>
      </p:sp>
      <p:sp>
        <p:nvSpPr>
          <p:cNvPr id="12" name="矩形 11"/>
          <p:cNvSpPr/>
          <p:nvPr userDrawn="1"/>
        </p:nvSpPr>
        <p:spPr>
          <a:xfrm>
            <a:off x="4153010" y="759873"/>
            <a:ext cx="7074345" cy="4239879"/>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英文 </a:t>
            </a:r>
            <a:r>
              <a:rPr kumimoji="0" lang="en-US" altLang="zh-CN" sz="1400" b="0" i="0" u="none" strike="noStrike" kern="0" cap="none" spc="0" normalizeH="0" baseline="0" noProof="0" dirty="0">
                <a:ln>
                  <a:noFill/>
                </a:ln>
                <a:solidFill>
                  <a:srgbClr val="FFFFFF"/>
                </a:solidFill>
                <a:effectLst/>
                <a:uLnTx/>
                <a:uFillTx/>
                <a:latin typeface="Segoe UI Light" panose="020B0502040204020203"/>
                <a:cs typeface="Segoe UI Light" panose="020B0502040204020203"/>
              </a:rPr>
              <a:t>Century Gothic</a:t>
            </a: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中文 微软雅黑</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正文 </a:t>
            </a:r>
            <a:r>
              <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1.3</a:t>
            </a: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r>
              <a:rPr kumimoji="0" lang="en-US" altLang="zh-CN" sz="1400" b="0" i="0" u="none" strike="noStrike" kern="0" cap="none" spc="0" normalizeH="0" baseline="0" noProof="0" dirty="0" err="1">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cn.bing.com</a:t>
            </a: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8965"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8965" rtl="0" eaLnBrk="1" fontAlgn="auto" latinLnBrk="0" hangingPunct="1">
              <a:lnSpc>
                <a:spcPct val="13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本网站所提供的任何信息内容（包括但不限于 </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PPT</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模板、</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Word</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文档、</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Excel</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图表、图片素材等）均受</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中华人民共和国著作权法</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信息网络传播权保护条例</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及其他适用的法律法规的保护，未经权利人书面明确授权，信息内容的任何部分</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包括图片或图表</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不得被全部或部分的复制、传播、销售，否则将承担法律责任。</a:t>
            </a: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1" lang="en-US" altLang="zh-CN" sz="1000" b="0" i="0" u="none" strike="noStrike" kern="0" cap="none" spc="0" normalizeH="0" baseline="0" noProof="0" dirty="0">
                <a:ln>
                  <a:noFill/>
                </a:ln>
                <a:solidFill>
                  <a:prstClr val="white"/>
                </a:solidFill>
                <a:effectLst/>
                <a:uLnTx/>
                <a:uFillTx/>
                <a:latin typeface="Segoe UI Light" panose="020B0502040204020203"/>
                <a:ea typeface="微软雅黑" panose="020B0503020204020204" pitchFamily="34" charset="-122"/>
                <a:cs typeface="Segoe UI Light" panose="020B0502040204020203"/>
              </a:rPr>
              <a:t>OfficePLUS</a:t>
            </a:r>
            <a:endParaRPr kumimoji="0" lang="zh-CN" altLang="en-US" sz="1000" b="0" i="0" u="none" strike="noStrike" kern="0" cap="none" spc="0" normalizeH="0" baseline="0" noProof="0" dirty="0">
              <a:ln>
                <a:noFill/>
              </a:ln>
              <a:solidFill>
                <a:prstClr val="white"/>
              </a:solidFill>
              <a:effectLst/>
              <a:uLnTx/>
              <a:uFillTx/>
              <a:latin typeface="Segoe UI Light" panose="020B0502040204020203"/>
              <a:ea typeface="微软雅黑" panose="020B0503020204020204" pitchFamily="34" charset="-122"/>
              <a:cs typeface="Segoe UI Light" panose="020B0502040204020203"/>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封面页">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8" name="矩形 57"/>
          <p:cNvSpPr/>
          <p:nvPr userDrawn="1"/>
        </p:nvSpPr>
        <p:spPr>
          <a:xfrm>
            <a:off x="-18618" y="0"/>
            <a:ext cx="12192000" cy="6858000"/>
          </a:xfrm>
          <a:prstGeom prst="rect">
            <a:avLst/>
          </a:prstGeom>
          <a:solidFill>
            <a:srgbClr val="1A1E2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2CBD94"/>
              </a:solidFill>
            </a:endParaRPr>
          </a:p>
        </p:txBody>
      </p:sp>
      <p:grpSp>
        <p:nvGrpSpPr>
          <p:cNvPr id="8" name="组 7"/>
          <p:cNvGrpSpPr/>
          <p:nvPr userDrawn="1"/>
        </p:nvGrpSpPr>
        <p:grpSpPr>
          <a:xfrm rot="856718">
            <a:off x="-638173" y="4102691"/>
            <a:ext cx="3509212" cy="3620011"/>
            <a:chOff x="6205698" y="1718554"/>
            <a:chExt cx="1970113" cy="2032317"/>
          </a:xfrm>
          <a:solidFill>
            <a:schemeClr val="accent1"/>
          </a:solidFill>
        </p:grpSpPr>
        <p:sp>
          <p:nvSpPr>
            <p:cNvPr id="9" name="Freeform 260"/>
            <p:cNvSpPr/>
            <p:nvPr/>
          </p:nvSpPr>
          <p:spPr bwMode="auto">
            <a:xfrm>
              <a:off x="7651846" y="3373614"/>
              <a:ext cx="523965" cy="251503"/>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0" name="Freeform 261"/>
            <p:cNvSpPr/>
            <p:nvPr/>
          </p:nvSpPr>
          <p:spPr bwMode="auto">
            <a:xfrm>
              <a:off x="7295548" y="3331698"/>
              <a:ext cx="503006" cy="377254"/>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1" name="Freeform 262"/>
            <p:cNvSpPr/>
            <p:nvPr/>
          </p:nvSpPr>
          <p:spPr bwMode="auto">
            <a:xfrm>
              <a:off x="6960210" y="3310738"/>
              <a:ext cx="565882" cy="440130"/>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2" name="Freeform 263"/>
            <p:cNvSpPr/>
            <p:nvPr/>
          </p:nvSpPr>
          <p:spPr bwMode="auto">
            <a:xfrm>
              <a:off x="6666791" y="3268822"/>
              <a:ext cx="565882" cy="482049"/>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3" name="Freeform 264"/>
            <p:cNvSpPr/>
            <p:nvPr/>
          </p:nvSpPr>
          <p:spPr bwMode="auto">
            <a:xfrm>
              <a:off x="7672805" y="3122111"/>
              <a:ext cx="503006" cy="251503"/>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4" name="Freeform 265"/>
            <p:cNvSpPr/>
            <p:nvPr/>
          </p:nvSpPr>
          <p:spPr bwMode="auto">
            <a:xfrm>
              <a:off x="7316507" y="2975400"/>
              <a:ext cx="544925" cy="314379"/>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5" name="Freeform 266"/>
            <p:cNvSpPr/>
            <p:nvPr/>
          </p:nvSpPr>
          <p:spPr bwMode="auto">
            <a:xfrm>
              <a:off x="6960210" y="2849649"/>
              <a:ext cx="670676" cy="377254"/>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6" name="Freeform 267"/>
            <p:cNvSpPr/>
            <p:nvPr/>
          </p:nvSpPr>
          <p:spPr bwMode="auto">
            <a:xfrm>
              <a:off x="6687747" y="2828689"/>
              <a:ext cx="670676" cy="356298"/>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7" name="Freeform 268"/>
            <p:cNvSpPr/>
            <p:nvPr/>
          </p:nvSpPr>
          <p:spPr bwMode="auto">
            <a:xfrm>
              <a:off x="6561993" y="2001000"/>
              <a:ext cx="230546" cy="335338"/>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8" name="Freeform 269"/>
            <p:cNvSpPr/>
            <p:nvPr/>
          </p:nvSpPr>
          <p:spPr bwMode="auto">
            <a:xfrm>
              <a:off x="6415285" y="2147710"/>
              <a:ext cx="188627" cy="419173"/>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19" name="Freeform 270"/>
            <p:cNvSpPr/>
            <p:nvPr/>
          </p:nvSpPr>
          <p:spPr bwMode="auto">
            <a:xfrm>
              <a:off x="6289533" y="2294421"/>
              <a:ext cx="188627" cy="503006"/>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0" name="Freeform 271"/>
            <p:cNvSpPr/>
            <p:nvPr/>
          </p:nvSpPr>
          <p:spPr bwMode="auto">
            <a:xfrm>
              <a:off x="6205698" y="2462089"/>
              <a:ext cx="188627" cy="523965"/>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1" name="Freeform 272"/>
            <p:cNvSpPr/>
            <p:nvPr/>
          </p:nvSpPr>
          <p:spPr bwMode="auto">
            <a:xfrm>
              <a:off x="6687747" y="2021959"/>
              <a:ext cx="188627" cy="335338"/>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2" name="Freeform 273"/>
            <p:cNvSpPr/>
            <p:nvPr/>
          </p:nvSpPr>
          <p:spPr bwMode="auto">
            <a:xfrm>
              <a:off x="6582952" y="2315381"/>
              <a:ext cx="314379" cy="272462"/>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3" name="Freeform 274"/>
            <p:cNvSpPr/>
            <p:nvPr/>
          </p:nvSpPr>
          <p:spPr bwMode="auto">
            <a:xfrm>
              <a:off x="6499117" y="2524965"/>
              <a:ext cx="398214" cy="293422"/>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4" name="Freeform 275"/>
            <p:cNvSpPr/>
            <p:nvPr/>
          </p:nvSpPr>
          <p:spPr bwMode="auto">
            <a:xfrm>
              <a:off x="6415285" y="2713595"/>
              <a:ext cx="440130" cy="314379"/>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5" name="Freeform 276"/>
            <p:cNvSpPr/>
            <p:nvPr/>
          </p:nvSpPr>
          <p:spPr bwMode="auto">
            <a:xfrm>
              <a:off x="7381073" y="1718554"/>
              <a:ext cx="230546" cy="335338"/>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6" name="Freeform 277"/>
            <p:cNvSpPr/>
            <p:nvPr/>
          </p:nvSpPr>
          <p:spPr bwMode="auto">
            <a:xfrm>
              <a:off x="7234363" y="1865265"/>
              <a:ext cx="188627" cy="419173"/>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7" name="Freeform 278"/>
            <p:cNvSpPr/>
            <p:nvPr/>
          </p:nvSpPr>
          <p:spPr bwMode="auto">
            <a:xfrm>
              <a:off x="7108611" y="2011973"/>
              <a:ext cx="209587" cy="503006"/>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8" name="Freeform 279"/>
            <p:cNvSpPr/>
            <p:nvPr/>
          </p:nvSpPr>
          <p:spPr bwMode="auto">
            <a:xfrm>
              <a:off x="7024776" y="2179644"/>
              <a:ext cx="188627" cy="523965"/>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29" name="Freeform 280"/>
            <p:cNvSpPr/>
            <p:nvPr/>
          </p:nvSpPr>
          <p:spPr bwMode="auto">
            <a:xfrm>
              <a:off x="7506825" y="1739511"/>
              <a:ext cx="188627" cy="335338"/>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0" name="Freeform 281"/>
            <p:cNvSpPr/>
            <p:nvPr/>
          </p:nvSpPr>
          <p:spPr bwMode="auto">
            <a:xfrm>
              <a:off x="7402033" y="2032933"/>
              <a:ext cx="314379" cy="272462"/>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1" name="Freeform 282"/>
            <p:cNvSpPr/>
            <p:nvPr/>
          </p:nvSpPr>
          <p:spPr bwMode="auto">
            <a:xfrm>
              <a:off x="7318198" y="2242519"/>
              <a:ext cx="398214" cy="293422"/>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2" name="Freeform 283"/>
            <p:cNvSpPr/>
            <p:nvPr/>
          </p:nvSpPr>
          <p:spPr bwMode="auto">
            <a:xfrm>
              <a:off x="7234363" y="2431147"/>
              <a:ext cx="440130" cy="293422"/>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grpSp>
        <p:nvGrpSpPr>
          <p:cNvPr id="33" name="组 32"/>
          <p:cNvGrpSpPr/>
          <p:nvPr userDrawn="1"/>
        </p:nvGrpSpPr>
        <p:grpSpPr>
          <a:xfrm rot="9809110">
            <a:off x="8699529" y="-751672"/>
            <a:ext cx="4678579" cy="4826299"/>
            <a:chOff x="6205698" y="1718554"/>
            <a:chExt cx="1970113" cy="2032317"/>
          </a:xfrm>
          <a:solidFill>
            <a:schemeClr val="accent1"/>
          </a:solidFill>
        </p:grpSpPr>
        <p:sp>
          <p:nvSpPr>
            <p:cNvPr id="34" name="Freeform 260"/>
            <p:cNvSpPr/>
            <p:nvPr/>
          </p:nvSpPr>
          <p:spPr bwMode="auto">
            <a:xfrm>
              <a:off x="7651846" y="3373614"/>
              <a:ext cx="523965" cy="251503"/>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5" name="Freeform 261"/>
            <p:cNvSpPr/>
            <p:nvPr/>
          </p:nvSpPr>
          <p:spPr bwMode="auto">
            <a:xfrm>
              <a:off x="7295548" y="3331698"/>
              <a:ext cx="503006" cy="377254"/>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6" name="Freeform 262"/>
            <p:cNvSpPr/>
            <p:nvPr/>
          </p:nvSpPr>
          <p:spPr bwMode="auto">
            <a:xfrm>
              <a:off x="6960210" y="3310738"/>
              <a:ext cx="565882" cy="440130"/>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7" name="Freeform 263"/>
            <p:cNvSpPr/>
            <p:nvPr/>
          </p:nvSpPr>
          <p:spPr bwMode="auto">
            <a:xfrm>
              <a:off x="6666791" y="3268822"/>
              <a:ext cx="565882" cy="482049"/>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8" name="Freeform 264"/>
            <p:cNvSpPr/>
            <p:nvPr/>
          </p:nvSpPr>
          <p:spPr bwMode="auto">
            <a:xfrm>
              <a:off x="7672805" y="3122111"/>
              <a:ext cx="503006" cy="251503"/>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39" name="Freeform 265"/>
            <p:cNvSpPr/>
            <p:nvPr/>
          </p:nvSpPr>
          <p:spPr bwMode="auto">
            <a:xfrm>
              <a:off x="7316507" y="2975400"/>
              <a:ext cx="544925" cy="314379"/>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0" name="Freeform 266"/>
            <p:cNvSpPr/>
            <p:nvPr/>
          </p:nvSpPr>
          <p:spPr bwMode="auto">
            <a:xfrm>
              <a:off x="6960210" y="2849649"/>
              <a:ext cx="670676" cy="377254"/>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1" name="Freeform 267"/>
            <p:cNvSpPr/>
            <p:nvPr/>
          </p:nvSpPr>
          <p:spPr bwMode="auto">
            <a:xfrm>
              <a:off x="6687747" y="2828689"/>
              <a:ext cx="670676" cy="356298"/>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2" name="Freeform 268"/>
            <p:cNvSpPr/>
            <p:nvPr/>
          </p:nvSpPr>
          <p:spPr bwMode="auto">
            <a:xfrm>
              <a:off x="6561993" y="2001000"/>
              <a:ext cx="230546" cy="335338"/>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 name="Freeform 269"/>
            <p:cNvSpPr/>
            <p:nvPr/>
          </p:nvSpPr>
          <p:spPr bwMode="auto">
            <a:xfrm>
              <a:off x="6415285" y="2147710"/>
              <a:ext cx="188627" cy="419173"/>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 name="Freeform 270"/>
            <p:cNvSpPr/>
            <p:nvPr/>
          </p:nvSpPr>
          <p:spPr bwMode="auto">
            <a:xfrm>
              <a:off x="6289533" y="2294421"/>
              <a:ext cx="188627" cy="503006"/>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 name="Freeform 271"/>
            <p:cNvSpPr/>
            <p:nvPr/>
          </p:nvSpPr>
          <p:spPr bwMode="auto">
            <a:xfrm>
              <a:off x="6205698" y="2462089"/>
              <a:ext cx="188627" cy="523965"/>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 name="Freeform 272"/>
            <p:cNvSpPr/>
            <p:nvPr/>
          </p:nvSpPr>
          <p:spPr bwMode="auto">
            <a:xfrm>
              <a:off x="6687747" y="2021959"/>
              <a:ext cx="188627" cy="335338"/>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 name="Freeform 273"/>
            <p:cNvSpPr/>
            <p:nvPr/>
          </p:nvSpPr>
          <p:spPr bwMode="auto">
            <a:xfrm>
              <a:off x="6582952" y="2315381"/>
              <a:ext cx="314379" cy="272462"/>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 name="Freeform 274"/>
            <p:cNvSpPr/>
            <p:nvPr/>
          </p:nvSpPr>
          <p:spPr bwMode="auto">
            <a:xfrm>
              <a:off x="6499117" y="2524965"/>
              <a:ext cx="398214" cy="293422"/>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 name="Freeform 275"/>
            <p:cNvSpPr/>
            <p:nvPr/>
          </p:nvSpPr>
          <p:spPr bwMode="auto">
            <a:xfrm>
              <a:off x="6415285" y="2713595"/>
              <a:ext cx="440130" cy="314379"/>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 name="Freeform 276"/>
            <p:cNvSpPr/>
            <p:nvPr/>
          </p:nvSpPr>
          <p:spPr bwMode="auto">
            <a:xfrm>
              <a:off x="7381073" y="1718554"/>
              <a:ext cx="230546" cy="335338"/>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 name="Freeform 277"/>
            <p:cNvSpPr/>
            <p:nvPr/>
          </p:nvSpPr>
          <p:spPr bwMode="auto">
            <a:xfrm>
              <a:off x="7234363" y="1865265"/>
              <a:ext cx="188627" cy="419173"/>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 name="Freeform 278"/>
            <p:cNvSpPr/>
            <p:nvPr/>
          </p:nvSpPr>
          <p:spPr bwMode="auto">
            <a:xfrm>
              <a:off x="7108611" y="2011973"/>
              <a:ext cx="209587" cy="503006"/>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 name="Freeform 279"/>
            <p:cNvSpPr/>
            <p:nvPr/>
          </p:nvSpPr>
          <p:spPr bwMode="auto">
            <a:xfrm>
              <a:off x="7024776" y="2179644"/>
              <a:ext cx="188627" cy="523965"/>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 name="Freeform 280"/>
            <p:cNvSpPr/>
            <p:nvPr/>
          </p:nvSpPr>
          <p:spPr bwMode="auto">
            <a:xfrm>
              <a:off x="7506825" y="1739511"/>
              <a:ext cx="188627" cy="335338"/>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 name="Freeform 281"/>
            <p:cNvSpPr/>
            <p:nvPr/>
          </p:nvSpPr>
          <p:spPr bwMode="auto">
            <a:xfrm>
              <a:off x="7402033" y="2032933"/>
              <a:ext cx="314379" cy="272462"/>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 name="Freeform 282"/>
            <p:cNvSpPr/>
            <p:nvPr/>
          </p:nvSpPr>
          <p:spPr bwMode="auto">
            <a:xfrm>
              <a:off x="7318198" y="2242519"/>
              <a:ext cx="398214" cy="293422"/>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 name="Freeform 283"/>
            <p:cNvSpPr/>
            <p:nvPr/>
          </p:nvSpPr>
          <p:spPr bwMode="auto">
            <a:xfrm>
              <a:off x="7234363" y="2431147"/>
              <a:ext cx="440130" cy="293422"/>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62" name="椭圆 61"/>
          <p:cNvSpPr/>
          <p:nvPr userDrawn="1"/>
        </p:nvSpPr>
        <p:spPr>
          <a:xfrm>
            <a:off x="3666000" y="550717"/>
            <a:ext cx="4860000" cy="4860000"/>
          </a:xfrm>
          <a:prstGeom prst="ellipse">
            <a:avLst/>
          </a:prstGeom>
          <a:solidFill>
            <a:schemeClr val="accent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椭圆 4"/>
          <p:cNvSpPr/>
          <p:nvPr userDrawn="1"/>
        </p:nvSpPr>
        <p:spPr>
          <a:xfrm>
            <a:off x="3396000" y="296726"/>
            <a:ext cx="5400000" cy="5400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noFill/>
            </a:endParaRPr>
          </a:p>
        </p:txBody>
      </p:sp>
      <p:sp>
        <p:nvSpPr>
          <p:cNvPr id="59" name="椭圆 58"/>
          <p:cNvSpPr/>
          <p:nvPr userDrawn="1"/>
        </p:nvSpPr>
        <p:spPr>
          <a:xfrm>
            <a:off x="3712348" y="1215302"/>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userDrawn="1"/>
        </p:nvSpPr>
        <p:spPr>
          <a:xfrm>
            <a:off x="8202826" y="4202441"/>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四项目录">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userDrawn="1"/>
        </p:nvSpPr>
        <p:spPr>
          <a:xfrm>
            <a:off x="6535053" y="0"/>
            <a:ext cx="5656948"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16000" b="1" dirty="0">
              <a:solidFill>
                <a:schemeClr val="bg1">
                  <a:lumMod val="95000"/>
                </a:schemeClr>
              </a:solidFill>
              <a:latin typeface="Century Gothic" panose="020B0502020202020204"/>
              <a:ea typeface="微软雅黑" panose="020B0503020204020204" pitchFamily="34" charset="-122"/>
            </a:endParaRPr>
          </a:p>
        </p:txBody>
      </p:sp>
      <p:sp>
        <p:nvSpPr>
          <p:cNvPr id="3" name="矩形 2"/>
          <p:cNvSpPr/>
          <p:nvPr userDrawn="1"/>
        </p:nvSpPr>
        <p:spPr>
          <a:xfrm>
            <a:off x="6535053" y="741784"/>
            <a:ext cx="5656948" cy="89573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lumMod val="95000"/>
                </a:schemeClr>
              </a:solidFill>
            </a:endParaRPr>
          </a:p>
        </p:txBody>
      </p:sp>
      <p:sp>
        <p:nvSpPr>
          <p:cNvPr id="4" name="文本占位符 2"/>
          <p:cNvSpPr>
            <a:spLocks noGrp="1"/>
          </p:cNvSpPr>
          <p:nvPr>
            <p:ph type="body" sz="quarter" idx="14" hasCustomPrompt="1"/>
          </p:nvPr>
        </p:nvSpPr>
        <p:spPr>
          <a:xfrm>
            <a:off x="6535053" y="773869"/>
            <a:ext cx="5656948" cy="734090"/>
          </a:xfrm>
          <a:prstGeom prst="rect">
            <a:avLst/>
          </a:prstGeom>
        </p:spPr>
        <p:txBody>
          <a:bodyPr anchor="ctr"/>
          <a:lstStyle>
            <a:lvl1pPr marL="0" indent="0" algn="ctr">
              <a:lnSpc>
                <a:spcPct val="130000"/>
              </a:lnSpc>
              <a:buNone/>
              <a:defRPr sz="4400" b="1">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dirty="0"/>
              <a:t>点击输入标题</a:t>
            </a:r>
          </a:p>
        </p:txBody>
      </p:sp>
      <p:grpSp>
        <p:nvGrpSpPr>
          <p:cNvPr id="428" name="组 11"/>
          <p:cNvGrpSpPr/>
          <p:nvPr userDrawn="1"/>
        </p:nvGrpSpPr>
        <p:grpSpPr>
          <a:xfrm>
            <a:off x="747404" y="773869"/>
            <a:ext cx="5066176" cy="6096520"/>
            <a:chOff x="3036888" y="576263"/>
            <a:chExt cx="1514475" cy="1612900"/>
          </a:xfrm>
          <a:solidFill>
            <a:schemeClr val="tx1"/>
          </a:solidFill>
        </p:grpSpPr>
        <p:sp>
          <p:nvSpPr>
            <p:cNvPr id="429" name="Freeform 50"/>
            <p:cNvSpPr/>
            <p:nvPr/>
          </p:nvSpPr>
          <p:spPr bwMode="auto">
            <a:xfrm>
              <a:off x="3211513" y="639763"/>
              <a:ext cx="1171575" cy="1549400"/>
            </a:xfrm>
            <a:custGeom>
              <a:avLst/>
              <a:gdLst/>
              <a:ahLst/>
              <a:cxnLst>
                <a:cxn ang="0">
                  <a:pos x="738" y="526"/>
                </a:cxn>
                <a:cxn ang="0">
                  <a:pos x="428" y="646"/>
                </a:cxn>
                <a:cxn ang="0">
                  <a:pos x="416" y="510"/>
                </a:cxn>
                <a:cxn ang="0">
                  <a:pos x="652" y="354"/>
                </a:cxn>
                <a:cxn ang="0">
                  <a:pos x="410" y="460"/>
                </a:cxn>
                <a:cxn ang="0">
                  <a:pos x="396" y="300"/>
                </a:cxn>
                <a:cxn ang="0">
                  <a:pos x="536" y="156"/>
                </a:cxn>
                <a:cxn ang="0">
                  <a:pos x="394" y="272"/>
                </a:cxn>
                <a:cxn ang="0">
                  <a:pos x="368" y="0"/>
                </a:cxn>
                <a:cxn ang="0">
                  <a:pos x="344" y="270"/>
                </a:cxn>
                <a:cxn ang="0">
                  <a:pos x="202" y="156"/>
                </a:cxn>
                <a:cxn ang="0">
                  <a:pos x="342" y="300"/>
                </a:cxn>
                <a:cxn ang="0">
                  <a:pos x="326" y="460"/>
                </a:cxn>
                <a:cxn ang="0">
                  <a:pos x="86" y="354"/>
                </a:cxn>
                <a:cxn ang="0">
                  <a:pos x="322" y="508"/>
                </a:cxn>
                <a:cxn ang="0">
                  <a:pos x="310" y="646"/>
                </a:cxn>
                <a:cxn ang="0">
                  <a:pos x="0" y="526"/>
                </a:cxn>
                <a:cxn ang="0">
                  <a:pos x="300" y="742"/>
                </a:cxn>
                <a:cxn ang="0">
                  <a:pos x="278" y="976"/>
                </a:cxn>
                <a:cxn ang="0">
                  <a:pos x="458" y="976"/>
                </a:cxn>
                <a:cxn ang="0">
                  <a:pos x="436" y="744"/>
                </a:cxn>
                <a:cxn ang="0">
                  <a:pos x="738" y="526"/>
                </a:cxn>
              </a:cxnLst>
              <a:rect l="0" t="0" r="r" b="b"/>
              <a:pathLst>
                <a:path w="738" h="976">
                  <a:moveTo>
                    <a:pt x="738" y="526"/>
                  </a:moveTo>
                  <a:lnTo>
                    <a:pt x="428" y="646"/>
                  </a:lnTo>
                  <a:lnTo>
                    <a:pt x="416" y="510"/>
                  </a:lnTo>
                  <a:lnTo>
                    <a:pt x="652" y="354"/>
                  </a:lnTo>
                  <a:lnTo>
                    <a:pt x="410" y="460"/>
                  </a:lnTo>
                  <a:lnTo>
                    <a:pt x="396" y="300"/>
                  </a:lnTo>
                  <a:lnTo>
                    <a:pt x="536" y="156"/>
                  </a:lnTo>
                  <a:lnTo>
                    <a:pt x="394" y="272"/>
                  </a:lnTo>
                  <a:lnTo>
                    <a:pt x="368" y="0"/>
                  </a:lnTo>
                  <a:lnTo>
                    <a:pt x="344" y="270"/>
                  </a:lnTo>
                  <a:lnTo>
                    <a:pt x="202" y="156"/>
                  </a:lnTo>
                  <a:lnTo>
                    <a:pt x="342" y="300"/>
                  </a:lnTo>
                  <a:lnTo>
                    <a:pt x="326" y="460"/>
                  </a:lnTo>
                  <a:lnTo>
                    <a:pt x="86" y="354"/>
                  </a:lnTo>
                  <a:lnTo>
                    <a:pt x="322" y="508"/>
                  </a:lnTo>
                  <a:lnTo>
                    <a:pt x="310" y="646"/>
                  </a:lnTo>
                  <a:lnTo>
                    <a:pt x="0" y="526"/>
                  </a:lnTo>
                  <a:lnTo>
                    <a:pt x="300" y="742"/>
                  </a:lnTo>
                  <a:lnTo>
                    <a:pt x="278" y="976"/>
                  </a:lnTo>
                  <a:lnTo>
                    <a:pt x="458" y="976"/>
                  </a:lnTo>
                  <a:lnTo>
                    <a:pt x="436" y="744"/>
                  </a:lnTo>
                  <a:lnTo>
                    <a:pt x="738" y="5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0" name="Freeform 51"/>
            <p:cNvSpPr/>
            <p:nvPr/>
          </p:nvSpPr>
          <p:spPr bwMode="auto">
            <a:xfrm>
              <a:off x="3262313" y="1776413"/>
              <a:ext cx="63500" cy="47625"/>
            </a:xfrm>
            <a:custGeom>
              <a:avLst/>
              <a:gdLst/>
              <a:ahLst/>
              <a:cxnLst>
                <a:cxn ang="0">
                  <a:pos x="22" y="30"/>
                </a:cxn>
                <a:cxn ang="0">
                  <a:pos x="22" y="30"/>
                </a:cxn>
                <a:cxn ang="0">
                  <a:pos x="34" y="28"/>
                </a:cxn>
                <a:cxn ang="0">
                  <a:pos x="34" y="28"/>
                </a:cxn>
                <a:cxn ang="0">
                  <a:pos x="36" y="26"/>
                </a:cxn>
                <a:cxn ang="0">
                  <a:pos x="36" y="26"/>
                </a:cxn>
                <a:cxn ang="0">
                  <a:pos x="40" y="0"/>
                </a:cxn>
                <a:cxn ang="0">
                  <a:pos x="40" y="0"/>
                </a:cxn>
                <a:cxn ang="0">
                  <a:pos x="0" y="30"/>
                </a:cxn>
                <a:cxn ang="0">
                  <a:pos x="0" y="30"/>
                </a:cxn>
                <a:cxn ang="0">
                  <a:pos x="10" y="28"/>
                </a:cxn>
                <a:cxn ang="0">
                  <a:pos x="22" y="30"/>
                </a:cxn>
                <a:cxn ang="0">
                  <a:pos x="22" y="30"/>
                </a:cxn>
              </a:cxnLst>
              <a:rect l="0" t="0" r="r" b="b"/>
              <a:pathLst>
                <a:path w="40" h="30">
                  <a:moveTo>
                    <a:pt x="22" y="30"/>
                  </a:moveTo>
                  <a:lnTo>
                    <a:pt x="22" y="30"/>
                  </a:lnTo>
                  <a:lnTo>
                    <a:pt x="34" y="28"/>
                  </a:lnTo>
                  <a:lnTo>
                    <a:pt x="34" y="28"/>
                  </a:lnTo>
                  <a:lnTo>
                    <a:pt x="36" y="26"/>
                  </a:lnTo>
                  <a:lnTo>
                    <a:pt x="36" y="26"/>
                  </a:lnTo>
                  <a:lnTo>
                    <a:pt x="40" y="0"/>
                  </a:lnTo>
                  <a:lnTo>
                    <a:pt x="40" y="0"/>
                  </a:lnTo>
                  <a:lnTo>
                    <a:pt x="0" y="30"/>
                  </a:lnTo>
                  <a:lnTo>
                    <a:pt x="0" y="30"/>
                  </a:lnTo>
                  <a:lnTo>
                    <a:pt x="10" y="28"/>
                  </a:lnTo>
                  <a:lnTo>
                    <a:pt x="22" y="30"/>
                  </a:lnTo>
                  <a:lnTo>
                    <a:pt x="22"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1" name="Freeform 52"/>
            <p:cNvSpPr/>
            <p:nvPr/>
          </p:nvSpPr>
          <p:spPr bwMode="auto">
            <a:xfrm>
              <a:off x="3325813" y="1744663"/>
              <a:ext cx="44450" cy="76200"/>
            </a:xfrm>
            <a:custGeom>
              <a:avLst/>
              <a:gdLst/>
              <a:ahLst/>
              <a:cxnLst>
                <a:cxn ang="0">
                  <a:pos x="28" y="0"/>
                </a:cxn>
                <a:cxn ang="0">
                  <a:pos x="28" y="0"/>
                </a:cxn>
                <a:cxn ang="0">
                  <a:pos x="16" y="8"/>
                </a:cxn>
                <a:cxn ang="0">
                  <a:pos x="16" y="8"/>
                </a:cxn>
                <a:cxn ang="0">
                  <a:pos x="10" y="12"/>
                </a:cxn>
                <a:cxn ang="0">
                  <a:pos x="8" y="14"/>
                </a:cxn>
                <a:cxn ang="0">
                  <a:pos x="6" y="16"/>
                </a:cxn>
                <a:cxn ang="0">
                  <a:pos x="6" y="16"/>
                </a:cxn>
                <a:cxn ang="0">
                  <a:pos x="0" y="48"/>
                </a:cxn>
                <a:cxn ang="0">
                  <a:pos x="0" y="48"/>
                </a:cxn>
                <a:cxn ang="0">
                  <a:pos x="12" y="48"/>
                </a:cxn>
                <a:cxn ang="0">
                  <a:pos x="18" y="46"/>
                </a:cxn>
                <a:cxn ang="0">
                  <a:pos x="20" y="44"/>
                </a:cxn>
                <a:cxn ang="0">
                  <a:pos x="20" y="44"/>
                </a:cxn>
                <a:cxn ang="0">
                  <a:pos x="22" y="30"/>
                </a:cxn>
                <a:cxn ang="0">
                  <a:pos x="22" y="30"/>
                </a:cxn>
                <a:cxn ang="0">
                  <a:pos x="26" y="10"/>
                </a:cxn>
                <a:cxn ang="0">
                  <a:pos x="26" y="10"/>
                </a:cxn>
                <a:cxn ang="0">
                  <a:pos x="28" y="4"/>
                </a:cxn>
                <a:cxn ang="0">
                  <a:pos x="28" y="0"/>
                </a:cxn>
                <a:cxn ang="0">
                  <a:pos x="28" y="0"/>
                </a:cxn>
              </a:cxnLst>
              <a:rect l="0" t="0" r="r" b="b"/>
              <a:pathLst>
                <a:path w="28" h="48">
                  <a:moveTo>
                    <a:pt x="28" y="0"/>
                  </a:moveTo>
                  <a:lnTo>
                    <a:pt x="28" y="0"/>
                  </a:lnTo>
                  <a:lnTo>
                    <a:pt x="16" y="8"/>
                  </a:lnTo>
                  <a:lnTo>
                    <a:pt x="16" y="8"/>
                  </a:lnTo>
                  <a:lnTo>
                    <a:pt x="10" y="12"/>
                  </a:lnTo>
                  <a:lnTo>
                    <a:pt x="8" y="14"/>
                  </a:lnTo>
                  <a:lnTo>
                    <a:pt x="6" y="16"/>
                  </a:lnTo>
                  <a:lnTo>
                    <a:pt x="6" y="16"/>
                  </a:lnTo>
                  <a:lnTo>
                    <a:pt x="0" y="48"/>
                  </a:lnTo>
                  <a:lnTo>
                    <a:pt x="0" y="48"/>
                  </a:lnTo>
                  <a:lnTo>
                    <a:pt x="12" y="48"/>
                  </a:lnTo>
                  <a:lnTo>
                    <a:pt x="18" y="46"/>
                  </a:lnTo>
                  <a:lnTo>
                    <a:pt x="20" y="44"/>
                  </a:lnTo>
                  <a:lnTo>
                    <a:pt x="20" y="44"/>
                  </a:lnTo>
                  <a:lnTo>
                    <a:pt x="22" y="30"/>
                  </a:lnTo>
                  <a:lnTo>
                    <a:pt x="22" y="30"/>
                  </a:lnTo>
                  <a:lnTo>
                    <a:pt x="26" y="10"/>
                  </a:lnTo>
                  <a:lnTo>
                    <a:pt x="26" y="10"/>
                  </a:lnTo>
                  <a:lnTo>
                    <a:pt x="28" y="4"/>
                  </a:lnTo>
                  <a:lnTo>
                    <a:pt x="28" y="0"/>
                  </a:lnTo>
                  <a:lnTo>
                    <a:pt x="2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2" name="Freeform 53"/>
            <p:cNvSpPr/>
            <p:nvPr/>
          </p:nvSpPr>
          <p:spPr bwMode="auto">
            <a:xfrm>
              <a:off x="3370263" y="1712913"/>
              <a:ext cx="41275" cy="101600"/>
            </a:xfrm>
            <a:custGeom>
              <a:avLst/>
              <a:gdLst/>
              <a:ahLst/>
              <a:cxnLst>
                <a:cxn ang="0">
                  <a:pos x="20" y="34"/>
                </a:cxn>
                <a:cxn ang="0">
                  <a:pos x="20" y="34"/>
                </a:cxn>
                <a:cxn ang="0">
                  <a:pos x="26" y="0"/>
                </a:cxn>
                <a:cxn ang="0">
                  <a:pos x="26" y="0"/>
                </a:cxn>
                <a:cxn ang="0">
                  <a:pos x="10" y="12"/>
                </a:cxn>
                <a:cxn ang="0">
                  <a:pos x="10" y="12"/>
                </a:cxn>
                <a:cxn ang="0">
                  <a:pos x="6" y="16"/>
                </a:cxn>
                <a:cxn ang="0">
                  <a:pos x="6" y="22"/>
                </a:cxn>
                <a:cxn ang="0">
                  <a:pos x="6" y="22"/>
                </a:cxn>
                <a:cxn ang="0">
                  <a:pos x="0" y="64"/>
                </a:cxn>
                <a:cxn ang="0">
                  <a:pos x="0" y="64"/>
                </a:cxn>
                <a:cxn ang="0">
                  <a:pos x="10" y="60"/>
                </a:cxn>
                <a:cxn ang="0">
                  <a:pos x="16" y="56"/>
                </a:cxn>
                <a:cxn ang="0">
                  <a:pos x="18" y="52"/>
                </a:cxn>
                <a:cxn ang="0">
                  <a:pos x="18" y="52"/>
                </a:cxn>
                <a:cxn ang="0">
                  <a:pos x="20" y="34"/>
                </a:cxn>
                <a:cxn ang="0">
                  <a:pos x="20" y="34"/>
                </a:cxn>
              </a:cxnLst>
              <a:rect l="0" t="0" r="r" b="b"/>
              <a:pathLst>
                <a:path w="26" h="64">
                  <a:moveTo>
                    <a:pt x="20" y="34"/>
                  </a:moveTo>
                  <a:lnTo>
                    <a:pt x="20" y="34"/>
                  </a:lnTo>
                  <a:lnTo>
                    <a:pt x="26" y="0"/>
                  </a:lnTo>
                  <a:lnTo>
                    <a:pt x="26" y="0"/>
                  </a:lnTo>
                  <a:lnTo>
                    <a:pt x="10" y="12"/>
                  </a:lnTo>
                  <a:lnTo>
                    <a:pt x="10" y="12"/>
                  </a:lnTo>
                  <a:lnTo>
                    <a:pt x="6" y="16"/>
                  </a:lnTo>
                  <a:lnTo>
                    <a:pt x="6" y="22"/>
                  </a:lnTo>
                  <a:lnTo>
                    <a:pt x="6" y="22"/>
                  </a:lnTo>
                  <a:lnTo>
                    <a:pt x="0" y="64"/>
                  </a:lnTo>
                  <a:lnTo>
                    <a:pt x="0" y="64"/>
                  </a:lnTo>
                  <a:lnTo>
                    <a:pt x="10" y="60"/>
                  </a:lnTo>
                  <a:lnTo>
                    <a:pt x="16" y="56"/>
                  </a:lnTo>
                  <a:lnTo>
                    <a:pt x="18" y="52"/>
                  </a:lnTo>
                  <a:lnTo>
                    <a:pt x="18" y="52"/>
                  </a:lnTo>
                  <a:lnTo>
                    <a:pt x="20" y="34"/>
                  </a:lnTo>
                  <a:lnTo>
                    <a:pt x="20"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3" name="Freeform 54"/>
            <p:cNvSpPr/>
            <p:nvPr/>
          </p:nvSpPr>
          <p:spPr bwMode="auto">
            <a:xfrm>
              <a:off x="3408363" y="1687513"/>
              <a:ext cx="44450" cy="104775"/>
            </a:xfrm>
            <a:custGeom>
              <a:avLst/>
              <a:gdLst/>
              <a:ahLst/>
              <a:cxnLst>
                <a:cxn ang="0">
                  <a:pos x="10" y="12"/>
                </a:cxn>
                <a:cxn ang="0">
                  <a:pos x="10" y="12"/>
                </a:cxn>
                <a:cxn ang="0">
                  <a:pos x="8" y="18"/>
                </a:cxn>
                <a:cxn ang="0">
                  <a:pos x="8" y="24"/>
                </a:cxn>
                <a:cxn ang="0">
                  <a:pos x="8" y="24"/>
                </a:cxn>
                <a:cxn ang="0">
                  <a:pos x="0" y="66"/>
                </a:cxn>
                <a:cxn ang="0">
                  <a:pos x="0" y="66"/>
                </a:cxn>
                <a:cxn ang="0">
                  <a:pos x="8" y="60"/>
                </a:cxn>
                <a:cxn ang="0">
                  <a:pos x="14" y="52"/>
                </a:cxn>
                <a:cxn ang="0">
                  <a:pos x="20" y="46"/>
                </a:cxn>
                <a:cxn ang="0">
                  <a:pos x="24" y="36"/>
                </a:cxn>
                <a:cxn ang="0">
                  <a:pos x="26" y="28"/>
                </a:cxn>
                <a:cxn ang="0">
                  <a:pos x="28" y="18"/>
                </a:cxn>
                <a:cxn ang="0">
                  <a:pos x="28" y="10"/>
                </a:cxn>
                <a:cxn ang="0">
                  <a:pos x="26" y="0"/>
                </a:cxn>
                <a:cxn ang="0">
                  <a:pos x="26" y="0"/>
                </a:cxn>
                <a:cxn ang="0">
                  <a:pos x="10" y="12"/>
                </a:cxn>
                <a:cxn ang="0">
                  <a:pos x="10" y="12"/>
                </a:cxn>
              </a:cxnLst>
              <a:rect l="0" t="0" r="r" b="b"/>
              <a:pathLst>
                <a:path w="28" h="66">
                  <a:moveTo>
                    <a:pt x="10" y="12"/>
                  </a:moveTo>
                  <a:lnTo>
                    <a:pt x="10" y="12"/>
                  </a:lnTo>
                  <a:lnTo>
                    <a:pt x="8" y="18"/>
                  </a:lnTo>
                  <a:lnTo>
                    <a:pt x="8" y="24"/>
                  </a:lnTo>
                  <a:lnTo>
                    <a:pt x="8" y="24"/>
                  </a:lnTo>
                  <a:lnTo>
                    <a:pt x="0" y="66"/>
                  </a:lnTo>
                  <a:lnTo>
                    <a:pt x="0" y="66"/>
                  </a:lnTo>
                  <a:lnTo>
                    <a:pt x="8" y="60"/>
                  </a:lnTo>
                  <a:lnTo>
                    <a:pt x="14" y="52"/>
                  </a:lnTo>
                  <a:lnTo>
                    <a:pt x="20" y="46"/>
                  </a:lnTo>
                  <a:lnTo>
                    <a:pt x="24" y="36"/>
                  </a:lnTo>
                  <a:lnTo>
                    <a:pt x="26" y="28"/>
                  </a:lnTo>
                  <a:lnTo>
                    <a:pt x="28" y="18"/>
                  </a:lnTo>
                  <a:lnTo>
                    <a:pt x="28" y="10"/>
                  </a:lnTo>
                  <a:lnTo>
                    <a:pt x="26" y="0"/>
                  </a:lnTo>
                  <a:lnTo>
                    <a:pt x="26" y="0"/>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4" name="Freeform 55"/>
            <p:cNvSpPr/>
            <p:nvPr/>
          </p:nvSpPr>
          <p:spPr bwMode="auto">
            <a:xfrm>
              <a:off x="3255963" y="1763713"/>
              <a:ext cx="63500" cy="50800"/>
            </a:xfrm>
            <a:custGeom>
              <a:avLst/>
              <a:gdLst/>
              <a:ahLst/>
              <a:cxnLst>
                <a:cxn ang="0">
                  <a:pos x="14" y="0"/>
                </a:cxn>
                <a:cxn ang="0">
                  <a:pos x="14" y="0"/>
                </a:cxn>
                <a:cxn ang="0">
                  <a:pos x="10" y="0"/>
                </a:cxn>
                <a:cxn ang="0">
                  <a:pos x="10" y="0"/>
                </a:cxn>
                <a:cxn ang="0">
                  <a:pos x="6" y="12"/>
                </a:cxn>
                <a:cxn ang="0">
                  <a:pos x="6" y="12"/>
                </a:cxn>
                <a:cxn ang="0">
                  <a:pos x="4" y="22"/>
                </a:cxn>
                <a:cxn ang="0">
                  <a:pos x="0" y="32"/>
                </a:cxn>
                <a:cxn ang="0">
                  <a:pos x="0" y="32"/>
                </a:cxn>
                <a:cxn ang="0">
                  <a:pos x="40" y="2"/>
                </a:cxn>
                <a:cxn ang="0">
                  <a:pos x="40" y="2"/>
                </a:cxn>
                <a:cxn ang="0">
                  <a:pos x="14" y="0"/>
                </a:cxn>
                <a:cxn ang="0">
                  <a:pos x="14" y="0"/>
                </a:cxn>
              </a:cxnLst>
              <a:rect l="0" t="0" r="r" b="b"/>
              <a:pathLst>
                <a:path w="40" h="32">
                  <a:moveTo>
                    <a:pt x="14" y="0"/>
                  </a:moveTo>
                  <a:lnTo>
                    <a:pt x="14" y="0"/>
                  </a:lnTo>
                  <a:lnTo>
                    <a:pt x="10" y="0"/>
                  </a:lnTo>
                  <a:lnTo>
                    <a:pt x="10" y="0"/>
                  </a:lnTo>
                  <a:lnTo>
                    <a:pt x="6" y="12"/>
                  </a:lnTo>
                  <a:lnTo>
                    <a:pt x="6" y="12"/>
                  </a:lnTo>
                  <a:lnTo>
                    <a:pt x="4" y="22"/>
                  </a:lnTo>
                  <a:lnTo>
                    <a:pt x="0" y="32"/>
                  </a:lnTo>
                  <a:lnTo>
                    <a:pt x="0" y="32"/>
                  </a:lnTo>
                  <a:lnTo>
                    <a:pt x="40" y="2"/>
                  </a:lnTo>
                  <a:lnTo>
                    <a:pt x="40" y="2"/>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5" name="Freeform 56"/>
            <p:cNvSpPr/>
            <p:nvPr/>
          </p:nvSpPr>
          <p:spPr bwMode="auto">
            <a:xfrm>
              <a:off x="3275013" y="1725613"/>
              <a:ext cx="85725" cy="31750"/>
            </a:xfrm>
            <a:custGeom>
              <a:avLst/>
              <a:gdLst/>
              <a:ahLst/>
              <a:cxnLst>
                <a:cxn ang="0">
                  <a:pos x="54" y="4"/>
                </a:cxn>
                <a:cxn ang="0">
                  <a:pos x="54" y="4"/>
                </a:cxn>
                <a:cxn ang="0">
                  <a:pos x="50" y="4"/>
                </a:cxn>
                <a:cxn ang="0">
                  <a:pos x="44" y="4"/>
                </a:cxn>
                <a:cxn ang="0">
                  <a:pos x="44" y="4"/>
                </a:cxn>
                <a:cxn ang="0">
                  <a:pos x="24" y="2"/>
                </a:cxn>
                <a:cxn ang="0">
                  <a:pos x="24" y="2"/>
                </a:cxn>
                <a:cxn ang="0">
                  <a:pos x="8" y="0"/>
                </a:cxn>
                <a:cxn ang="0">
                  <a:pos x="8" y="0"/>
                </a:cxn>
                <a:cxn ang="0">
                  <a:pos x="6" y="2"/>
                </a:cxn>
                <a:cxn ang="0">
                  <a:pos x="4" y="8"/>
                </a:cxn>
                <a:cxn ang="0">
                  <a:pos x="0" y="18"/>
                </a:cxn>
                <a:cxn ang="0">
                  <a:pos x="0" y="18"/>
                </a:cxn>
                <a:cxn ang="0">
                  <a:pos x="32" y="20"/>
                </a:cxn>
                <a:cxn ang="0">
                  <a:pos x="32" y="20"/>
                </a:cxn>
                <a:cxn ang="0">
                  <a:pos x="36" y="20"/>
                </a:cxn>
                <a:cxn ang="0">
                  <a:pos x="38" y="18"/>
                </a:cxn>
                <a:cxn ang="0">
                  <a:pos x="42" y="14"/>
                </a:cxn>
                <a:cxn ang="0">
                  <a:pos x="42" y="14"/>
                </a:cxn>
                <a:cxn ang="0">
                  <a:pos x="54" y="4"/>
                </a:cxn>
                <a:cxn ang="0">
                  <a:pos x="54" y="4"/>
                </a:cxn>
              </a:cxnLst>
              <a:rect l="0" t="0" r="r" b="b"/>
              <a:pathLst>
                <a:path w="54" h="20">
                  <a:moveTo>
                    <a:pt x="54" y="4"/>
                  </a:moveTo>
                  <a:lnTo>
                    <a:pt x="54" y="4"/>
                  </a:lnTo>
                  <a:lnTo>
                    <a:pt x="50" y="4"/>
                  </a:lnTo>
                  <a:lnTo>
                    <a:pt x="44" y="4"/>
                  </a:lnTo>
                  <a:lnTo>
                    <a:pt x="44" y="4"/>
                  </a:lnTo>
                  <a:lnTo>
                    <a:pt x="24" y="2"/>
                  </a:lnTo>
                  <a:lnTo>
                    <a:pt x="24" y="2"/>
                  </a:lnTo>
                  <a:lnTo>
                    <a:pt x="8" y="0"/>
                  </a:lnTo>
                  <a:lnTo>
                    <a:pt x="8" y="0"/>
                  </a:lnTo>
                  <a:lnTo>
                    <a:pt x="6" y="2"/>
                  </a:lnTo>
                  <a:lnTo>
                    <a:pt x="4" y="8"/>
                  </a:lnTo>
                  <a:lnTo>
                    <a:pt x="0" y="18"/>
                  </a:lnTo>
                  <a:lnTo>
                    <a:pt x="0" y="18"/>
                  </a:lnTo>
                  <a:lnTo>
                    <a:pt x="32" y="20"/>
                  </a:lnTo>
                  <a:lnTo>
                    <a:pt x="32" y="20"/>
                  </a:lnTo>
                  <a:lnTo>
                    <a:pt x="36" y="20"/>
                  </a:lnTo>
                  <a:lnTo>
                    <a:pt x="38" y="18"/>
                  </a:lnTo>
                  <a:lnTo>
                    <a:pt x="42" y="14"/>
                  </a:lnTo>
                  <a:lnTo>
                    <a:pt x="42" y="14"/>
                  </a:lnTo>
                  <a:lnTo>
                    <a:pt x="54" y="4"/>
                  </a:lnTo>
                  <a:lnTo>
                    <a:pt x="5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6" name="Freeform 57"/>
            <p:cNvSpPr/>
            <p:nvPr/>
          </p:nvSpPr>
          <p:spPr bwMode="auto">
            <a:xfrm>
              <a:off x="3294063" y="1690688"/>
              <a:ext cx="107950" cy="31750"/>
            </a:xfrm>
            <a:custGeom>
              <a:avLst/>
              <a:gdLst/>
              <a:ahLst/>
              <a:cxnLst>
                <a:cxn ang="0">
                  <a:pos x="0" y="14"/>
                </a:cxn>
                <a:cxn ang="0">
                  <a:pos x="0" y="14"/>
                </a:cxn>
                <a:cxn ang="0">
                  <a:pos x="40" y="20"/>
                </a:cxn>
                <a:cxn ang="0">
                  <a:pos x="40" y="20"/>
                </a:cxn>
                <a:cxn ang="0">
                  <a:pos x="46" y="20"/>
                </a:cxn>
                <a:cxn ang="0">
                  <a:pos x="52" y="18"/>
                </a:cxn>
                <a:cxn ang="0">
                  <a:pos x="52" y="18"/>
                </a:cxn>
                <a:cxn ang="0">
                  <a:pos x="68" y="6"/>
                </a:cxn>
                <a:cxn ang="0">
                  <a:pos x="68" y="6"/>
                </a:cxn>
                <a:cxn ang="0">
                  <a:pos x="34" y="2"/>
                </a:cxn>
                <a:cxn ang="0">
                  <a:pos x="34" y="2"/>
                </a:cxn>
                <a:cxn ang="0">
                  <a:pos x="14" y="0"/>
                </a:cxn>
                <a:cxn ang="0">
                  <a:pos x="14" y="0"/>
                </a:cxn>
                <a:cxn ang="0">
                  <a:pos x="10" y="2"/>
                </a:cxn>
                <a:cxn ang="0">
                  <a:pos x="6" y="6"/>
                </a:cxn>
                <a:cxn ang="0">
                  <a:pos x="0" y="14"/>
                </a:cxn>
                <a:cxn ang="0">
                  <a:pos x="0" y="14"/>
                </a:cxn>
              </a:cxnLst>
              <a:rect l="0" t="0" r="r" b="b"/>
              <a:pathLst>
                <a:path w="68" h="20">
                  <a:moveTo>
                    <a:pt x="0" y="14"/>
                  </a:moveTo>
                  <a:lnTo>
                    <a:pt x="0" y="14"/>
                  </a:lnTo>
                  <a:lnTo>
                    <a:pt x="40" y="20"/>
                  </a:lnTo>
                  <a:lnTo>
                    <a:pt x="40" y="20"/>
                  </a:lnTo>
                  <a:lnTo>
                    <a:pt x="46" y="20"/>
                  </a:lnTo>
                  <a:lnTo>
                    <a:pt x="52" y="18"/>
                  </a:lnTo>
                  <a:lnTo>
                    <a:pt x="52" y="18"/>
                  </a:lnTo>
                  <a:lnTo>
                    <a:pt x="68" y="6"/>
                  </a:lnTo>
                  <a:lnTo>
                    <a:pt x="68" y="6"/>
                  </a:lnTo>
                  <a:lnTo>
                    <a:pt x="34" y="2"/>
                  </a:lnTo>
                  <a:lnTo>
                    <a:pt x="34" y="2"/>
                  </a:lnTo>
                  <a:lnTo>
                    <a:pt x="14" y="0"/>
                  </a:lnTo>
                  <a:lnTo>
                    <a:pt x="14" y="0"/>
                  </a:lnTo>
                  <a:lnTo>
                    <a:pt x="10" y="2"/>
                  </a:lnTo>
                  <a:lnTo>
                    <a:pt x="6" y="6"/>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7" name="Freeform 58"/>
            <p:cNvSpPr/>
            <p:nvPr/>
          </p:nvSpPr>
          <p:spPr bwMode="auto">
            <a:xfrm>
              <a:off x="3322638" y="1658938"/>
              <a:ext cx="114300" cy="31750"/>
            </a:xfrm>
            <a:custGeom>
              <a:avLst/>
              <a:gdLst/>
              <a:ahLst/>
              <a:cxnLst>
                <a:cxn ang="0">
                  <a:pos x="0" y="14"/>
                </a:cxn>
                <a:cxn ang="0">
                  <a:pos x="0" y="14"/>
                </a:cxn>
                <a:cxn ang="0">
                  <a:pos x="44" y="18"/>
                </a:cxn>
                <a:cxn ang="0">
                  <a:pos x="44" y="18"/>
                </a:cxn>
                <a:cxn ang="0">
                  <a:pos x="50" y="20"/>
                </a:cxn>
                <a:cxn ang="0">
                  <a:pos x="56" y="20"/>
                </a:cxn>
                <a:cxn ang="0">
                  <a:pos x="56" y="20"/>
                </a:cxn>
                <a:cxn ang="0">
                  <a:pos x="72" y="8"/>
                </a:cxn>
                <a:cxn ang="0">
                  <a:pos x="72" y="8"/>
                </a:cxn>
                <a:cxn ang="0">
                  <a:pos x="64" y="4"/>
                </a:cxn>
                <a:cxn ang="0">
                  <a:pos x="54" y="0"/>
                </a:cxn>
                <a:cxn ang="0">
                  <a:pos x="44" y="0"/>
                </a:cxn>
                <a:cxn ang="0">
                  <a:pos x="36" y="0"/>
                </a:cxn>
                <a:cxn ang="0">
                  <a:pos x="26" y="2"/>
                </a:cxn>
                <a:cxn ang="0">
                  <a:pos x="18" y="4"/>
                </a:cxn>
                <a:cxn ang="0">
                  <a:pos x="8" y="8"/>
                </a:cxn>
                <a:cxn ang="0">
                  <a:pos x="0" y="14"/>
                </a:cxn>
                <a:cxn ang="0">
                  <a:pos x="0" y="14"/>
                </a:cxn>
              </a:cxnLst>
              <a:rect l="0" t="0" r="r" b="b"/>
              <a:pathLst>
                <a:path w="72" h="20">
                  <a:moveTo>
                    <a:pt x="0" y="14"/>
                  </a:moveTo>
                  <a:lnTo>
                    <a:pt x="0" y="14"/>
                  </a:lnTo>
                  <a:lnTo>
                    <a:pt x="44" y="18"/>
                  </a:lnTo>
                  <a:lnTo>
                    <a:pt x="44" y="18"/>
                  </a:lnTo>
                  <a:lnTo>
                    <a:pt x="50" y="20"/>
                  </a:lnTo>
                  <a:lnTo>
                    <a:pt x="56" y="20"/>
                  </a:lnTo>
                  <a:lnTo>
                    <a:pt x="56" y="20"/>
                  </a:lnTo>
                  <a:lnTo>
                    <a:pt x="72" y="8"/>
                  </a:lnTo>
                  <a:lnTo>
                    <a:pt x="72" y="8"/>
                  </a:lnTo>
                  <a:lnTo>
                    <a:pt x="64" y="4"/>
                  </a:lnTo>
                  <a:lnTo>
                    <a:pt x="54" y="0"/>
                  </a:lnTo>
                  <a:lnTo>
                    <a:pt x="44" y="0"/>
                  </a:lnTo>
                  <a:lnTo>
                    <a:pt x="36" y="0"/>
                  </a:lnTo>
                  <a:lnTo>
                    <a:pt x="26" y="2"/>
                  </a:lnTo>
                  <a:lnTo>
                    <a:pt x="18" y="4"/>
                  </a:lnTo>
                  <a:lnTo>
                    <a:pt x="8" y="8"/>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8" name="Freeform 59"/>
            <p:cNvSpPr/>
            <p:nvPr/>
          </p:nvSpPr>
          <p:spPr bwMode="auto">
            <a:xfrm>
              <a:off x="3036888" y="1573213"/>
              <a:ext cx="79375" cy="38100"/>
            </a:xfrm>
            <a:custGeom>
              <a:avLst/>
              <a:gdLst/>
              <a:ahLst/>
              <a:cxnLst>
                <a:cxn ang="0">
                  <a:pos x="0" y="6"/>
                </a:cxn>
                <a:cxn ang="0">
                  <a:pos x="0" y="6"/>
                </a:cxn>
                <a:cxn ang="0">
                  <a:pos x="10" y="12"/>
                </a:cxn>
                <a:cxn ang="0">
                  <a:pos x="20" y="18"/>
                </a:cxn>
                <a:cxn ang="0">
                  <a:pos x="20" y="18"/>
                </a:cxn>
                <a:cxn ang="0">
                  <a:pos x="30" y="24"/>
                </a:cxn>
                <a:cxn ang="0">
                  <a:pos x="30" y="24"/>
                </a:cxn>
                <a:cxn ang="0">
                  <a:pos x="32" y="20"/>
                </a:cxn>
                <a:cxn ang="0">
                  <a:pos x="32" y="20"/>
                </a:cxn>
                <a:cxn ang="0">
                  <a:pos x="50" y="0"/>
                </a:cxn>
                <a:cxn ang="0">
                  <a:pos x="50" y="0"/>
                </a:cxn>
                <a:cxn ang="0">
                  <a:pos x="0" y="6"/>
                </a:cxn>
                <a:cxn ang="0">
                  <a:pos x="0" y="6"/>
                </a:cxn>
              </a:cxnLst>
              <a:rect l="0" t="0" r="r" b="b"/>
              <a:pathLst>
                <a:path w="50" h="24">
                  <a:moveTo>
                    <a:pt x="0" y="6"/>
                  </a:moveTo>
                  <a:lnTo>
                    <a:pt x="0" y="6"/>
                  </a:lnTo>
                  <a:lnTo>
                    <a:pt x="10" y="12"/>
                  </a:lnTo>
                  <a:lnTo>
                    <a:pt x="20" y="18"/>
                  </a:lnTo>
                  <a:lnTo>
                    <a:pt x="20" y="18"/>
                  </a:lnTo>
                  <a:lnTo>
                    <a:pt x="30" y="24"/>
                  </a:lnTo>
                  <a:lnTo>
                    <a:pt x="30" y="24"/>
                  </a:lnTo>
                  <a:lnTo>
                    <a:pt x="32" y="20"/>
                  </a:lnTo>
                  <a:lnTo>
                    <a:pt x="32" y="20"/>
                  </a:lnTo>
                  <a:lnTo>
                    <a:pt x="50" y="0"/>
                  </a:lnTo>
                  <a:lnTo>
                    <a:pt x="50"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39" name="Freeform 60"/>
            <p:cNvSpPr/>
            <p:nvPr/>
          </p:nvSpPr>
          <p:spPr bwMode="auto">
            <a:xfrm>
              <a:off x="3094038" y="1566863"/>
              <a:ext cx="76200" cy="57150"/>
            </a:xfrm>
            <a:custGeom>
              <a:avLst/>
              <a:gdLst/>
              <a:ahLst/>
              <a:cxnLst>
                <a:cxn ang="0">
                  <a:pos x="42" y="8"/>
                </a:cxn>
                <a:cxn ang="0">
                  <a:pos x="42" y="8"/>
                </a:cxn>
                <a:cxn ang="0">
                  <a:pos x="46" y="6"/>
                </a:cxn>
                <a:cxn ang="0">
                  <a:pos x="48" y="0"/>
                </a:cxn>
                <a:cxn ang="0">
                  <a:pos x="48" y="0"/>
                </a:cxn>
                <a:cxn ang="0">
                  <a:pos x="34" y="2"/>
                </a:cxn>
                <a:cxn ang="0">
                  <a:pos x="34" y="2"/>
                </a:cxn>
                <a:cxn ang="0">
                  <a:pos x="28" y="2"/>
                </a:cxn>
                <a:cxn ang="0">
                  <a:pos x="24" y="4"/>
                </a:cxn>
                <a:cxn ang="0">
                  <a:pos x="22" y="4"/>
                </a:cxn>
                <a:cxn ang="0">
                  <a:pos x="22" y="4"/>
                </a:cxn>
                <a:cxn ang="0">
                  <a:pos x="0" y="30"/>
                </a:cxn>
                <a:cxn ang="0">
                  <a:pos x="0" y="30"/>
                </a:cxn>
                <a:cxn ang="0">
                  <a:pos x="10" y="34"/>
                </a:cxn>
                <a:cxn ang="0">
                  <a:pos x="16" y="36"/>
                </a:cxn>
                <a:cxn ang="0">
                  <a:pos x="20" y="36"/>
                </a:cxn>
                <a:cxn ang="0">
                  <a:pos x="20" y="36"/>
                </a:cxn>
                <a:cxn ang="0">
                  <a:pos x="28" y="24"/>
                </a:cxn>
                <a:cxn ang="0">
                  <a:pos x="28" y="24"/>
                </a:cxn>
                <a:cxn ang="0">
                  <a:pos x="42" y="8"/>
                </a:cxn>
                <a:cxn ang="0">
                  <a:pos x="42" y="8"/>
                </a:cxn>
              </a:cxnLst>
              <a:rect l="0" t="0" r="r" b="b"/>
              <a:pathLst>
                <a:path w="48" h="36">
                  <a:moveTo>
                    <a:pt x="42" y="8"/>
                  </a:moveTo>
                  <a:lnTo>
                    <a:pt x="42" y="8"/>
                  </a:lnTo>
                  <a:lnTo>
                    <a:pt x="46" y="6"/>
                  </a:lnTo>
                  <a:lnTo>
                    <a:pt x="48" y="0"/>
                  </a:lnTo>
                  <a:lnTo>
                    <a:pt x="48" y="0"/>
                  </a:lnTo>
                  <a:lnTo>
                    <a:pt x="34" y="2"/>
                  </a:lnTo>
                  <a:lnTo>
                    <a:pt x="34" y="2"/>
                  </a:lnTo>
                  <a:lnTo>
                    <a:pt x="28" y="2"/>
                  </a:lnTo>
                  <a:lnTo>
                    <a:pt x="24" y="4"/>
                  </a:lnTo>
                  <a:lnTo>
                    <a:pt x="22" y="4"/>
                  </a:lnTo>
                  <a:lnTo>
                    <a:pt x="22" y="4"/>
                  </a:lnTo>
                  <a:lnTo>
                    <a:pt x="0" y="30"/>
                  </a:lnTo>
                  <a:lnTo>
                    <a:pt x="0" y="30"/>
                  </a:lnTo>
                  <a:lnTo>
                    <a:pt x="10" y="34"/>
                  </a:lnTo>
                  <a:lnTo>
                    <a:pt x="16" y="36"/>
                  </a:lnTo>
                  <a:lnTo>
                    <a:pt x="20" y="36"/>
                  </a:lnTo>
                  <a:lnTo>
                    <a:pt x="20" y="36"/>
                  </a:lnTo>
                  <a:lnTo>
                    <a:pt x="28" y="24"/>
                  </a:lnTo>
                  <a:lnTo>
                    <a:pt x="28" y="24"/>
                  </a:lnTo>
                  <a:lnTo>
                    <a:pt x="42" y="8"/>
                  </a:lnTo>
                  <a:lnTo>
                    <a:pt x="4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0" name="Freeform 61"/>
            <p:cNvSpPr/>
            <p:nvPr/>
          </p:nvSpPr>
          <p:spPr bwMode="auto">
            <a:xfrm>
              <a:off x="3135313" y="1563688"/>
              <a:ext cx="85725" cy="66675"/>
            </a:xfrm>
            <a:custGeom>
              <a:avLst/>
              <a:gdLst/>
              <a:ahLst/>
              <a:cxnLst>
                <a:cxn ang="0">
                  <a:pos x="54" y="0"/>
                </a:cxn>
                <a:cxn ang="0">
                  <a:pos x="54" y="0"/>
                </a:cxn>
                <a:cxn ang="0">
                  <a:pos x="34" y="2"/>
                </a:cxn>
                <a:cxn ang="0">
                  <a:pos x="34" y="2"/>
                </a:cxn>
                <a:cxn ang="0">
                  <a:pos x="30" y="4"/>
                </a:cxn>
                <a:cxn ang="0">
                  <a:pos x="26" y="8"/>
                </a:cxn>
                <a:cxn ang="0">
                  <a:pos x="26" y="8"/>
                </a:cxn>
                <a:cxn ang="0">
                  <a:pos x="0" y="40"/>
                </a:cxn>
                <a:cxn ang="0">
                  <a:pos x="0" y="40"/>
                </a:cxn>
                <a:cxn ang="0">
                  <a:pos x="12" y="42"/>
                </a:cxn>
                <a:cxn ang="0">
                  <a:pos x="18" y="42"/>
                </a:cxn>
                <a:cxn ang="0">
                  <a:pos x="22" y="40"/>
                </a:cxn>
                <a:cxn ang="0">
                  <a:pos x="22" y="40"/>
                </a:cxn>
                <a:cxn ang="0">
                  <a:pos x="34" y="26"/>
                </a:cxn>
                <a:cxn ang="0">
                  <a:pos x="34" y="26"/>
                </a:cxn>
                <a:cxn ang="0">
                  <a:pos x="54" y="0"/>
                </a:cxn>
                <a:cxn ang="0">
                  <a:pos x="54" y="0"/>
                </a:cxn>
              </a:cxnLst>
              <a:rect l="0" t="0" r="r" b="b"/>
              <a:pathLst>
                <a:path w="54" h="42">
                  <a:moveTo>
                    <a:pt x="54" y="0"/>
                  </a:moveTo>
                  <a:lnTo>
                    <a:pt x="54" y="0"/>
                  </a:lnTo>
                  <a:lnTo>
                    <a:pt x="34" y="2"/>
                  </a:lnTo>
                  <a:lnTo>
                    <a:pt x="34" y="2"/>
                  </a:lnTo>
                  <a:lnTo>
                    <a:pt x="30" y="4"/>
                  </a:lnTo>
                  <a:lnTo>
                    <a:pt x="26" y="8"/>
                  </a:lnTo>
                  <a:lnTo>
                    <a:pt x="26" y="8"/>
                  </a:lnTo>
                  <a:lnTo>
                    <a:pt x="0" y="40"/>
                  </a:lnTo>
                  <a:lnTo>
                    <a:pt x="0" y="40"/>
                  </a:lnTo>
                  <a:lnTo>
                    <a:pt x="12" y="42"/>
                  </a:lnTo>
                  <a:lnTo>
                    <a:pt x="18" y="42"/>
                  </a:lnTo>
                  <a:lnTo>
                    <a:pt x="22" y="40"/>
                  </a:lnTo>
                  <a:lnTo>
                    <a:pt x="22" y="40"/>
                  </a:lnTo>
                  <a:lnTo>
                    <a:pt x="34" y="26"/>
                  </a:lnTo>
                  <a:lnTo>
                    <a:pt x="34" y="26"/>
                  </a:lnTo>
                  <a:lnTo>
                    <a:pt x="54" y="0"/>
                  </a:lnTo>
                  <a:lnTo>
                    <a:pt x="5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1" name="Freeform 62"/>
            <p:cNvSpPr/>
            <p:nvPr/>
          </p:nvSpPr>
          <p:spPr bwMode="auto">
            <a:xfrm>
              <a:off x="3179763" y="1557338"/>
              <a:ext cx="85725" cy="73025"/>
            </a:xfrm>
            <a:custGeom>
              <a:avLst/>
              <a:gdLst/>
              <a:ahLst/>
              <a:cxnLst>
                <a:cxn ang="0">
                  <a:pos x="36" y="2"/>
                </a:cxn>
                <a:cxn ang="0">
                  <a:pos x="36" y="2"/>
                </a:cxn>
                <a:cxn ang="0">
                  <a:pos x="30" y="8"/>
                </a:cxn>
                <a:cxn ang="0">
                  <a:pos x="28" y="12"/>
                </a:cxn>
                <a:cxn ang="0">
                  <a:pos x="28" y="12"/>
                </a:cxn>
                <a:cxn ang="0">
                  <a:pos x="0" y="46"/>
                </a:cxn>
                <a:cxn ang="0">
                  <a:pos x="0" y="46"/>
                </a:cxn>
                <a:cxn ang="0">
                  <a:pos x="10" y="44"/>
                </a:cxn>
                <a:cxn ang="0">
                  <a:pos x="18" y="42"/>
                </a:cxn>
                <a:cxn ang="0">
                  <a:pos x="28" y="36"/>
                </a:cxn>
                <a:cxn ang="0">
                  <a:pos x="36" y="32"/>
                </a:cxn>
                <a:cxn ang="0">
                  <a:pos x="42" y="26"/>
                </a:cxn>
                <a:cxn ang="0">
                  <a:pos x="48" y="18"/>
                </a:cxn>
                <a:cxn ang="0">
                  <a:pos x="52" y="10"/>
                </a:cxn>
                <a:cxn ang="0">
                  <a:pos x="54" y="0"/>
                </a:cxn>
                <a:cxn ang="0">
                  <a:pos x="54" y="0"/>
                </a:cxn>
                <a:cxn ang="0">
                  <a:pos x="36" y="2"/>
                </a:cxn>
                <a:cxn ang="0">
                  <a:pos x="36" y="2"/>
                </a:cxn>
              </a:cxnLst>
              <a:rect l="0" t="0" r="r" b="b"/>
              <a:pathLst>
                <a:path w="54" h="46">
                  <a:moveTo>
                    <a:pt x="36" y="2"/>
                  </a:moveTo>
                  <a:lnTo>
                    <a:pt x="36" y="2"/>
                  </a:lnTo>
                  <a:lnTo>
                    <a:pt x="30" y="8"/>
                  </a:lnTo>
                  <a:lnTo>
                    <a:pt x="28" y="12"/>
                  </a:lnTo>
                  <a:lnTo>
                    <a:pt x="28" y="12"/>
                  </a:lnTo>
                  <a:lnTo>
                    <a:pt x="0" y="46"/>
                  </a:lnTo>
                  <a:lnTo>
                    <a:pt x="0" y="46"/>
                  </a:lnTo>
                  <a:lnTo>
                    <a:pt x="10" y="44"/>
                  </a:lnTo>
                  <a:lnTo>
                    <a:pt x="18" y="42"/>
                  </a:lnTo>
                  <a:lnTo>
                    <a:pt x="28" y="36"/>
                  </a:lnTo>
                  <a:lnTo>
                    <a:pt x="36" y="32"/>
                  </a:lnTo>
                  <a:lnTo>
                    <a:pt x="42" y="26"/>
                  </a:lnTo>
                  <a:lnTo>
                    <a:pt x="48" y="18"/>
                  </a:lnTo>
                  <a:lnTo>
                    <a:pt x="52" y="10"/>
                  </a:lnTo>
                  <a:lnTo>
                    <a:pt x="54" y="0"/>
                  </a:lnTo>
                  <a:lnTo>
                    <a:pt x="54" y="0"/>
                  </a:lnTo>
                  <a:lnTo>
                    <a:pt x="36" y="2"/>
                  </a:lnTo>
                  <a:lnTo>
                    <a:pt x="3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2" name="Freeform 63"/>
            <p:cNvSpPr/>
            <p:nvPr/>
          </p:nvSpPr>
          <p:spPr bwMode="auto">
            <a:xfrm>
              <a:off x="3036888" y="1535113"/>
              <a:ext cx="76200" cy="38100"/>
            </a:xfrm>
            <a:custGeom>
              <a:avLst/>
              <a:gdLst/>
              <a:ahLst/>
              <a:cxnLst>
                <a:cxn ang="0">
                  <a:pos x="28" y="2"/>
                </a:cxn>
                <a:cxn ang="0">
                  <a:pos x="28" y="2"/>
                </a:cxn>
                <a:cxn ang="0">
                  <a:pos x="24" y="0"/>
                </a:cxn>
                <a:cxn ang="0">
                  <a:pos x="24" y="0"/>
                </a:cxn>
                <a:cxn ang="0">
                  <a:pos x="16" y="8"/>
                </a:cxn>
                <a:cxn ang="0">
                  <a:pos x="16" y="8"/>
                </a:cxn>
                <a:cxn ang="0">
                  <a:pos x="8" y="18"/>
                </a:cxn>
                <a:cxn ang="0">
                  <a:pos x="0" y="24"/>
                </a:cxn>
                <a:cxn ang="0">
                  <a:pos x="0" y="24"/>
                </a:cxn>
                <a:cxn ang="0">
                  <a:pos x="48" y="18"/>
                </a:cxn>
                <a:cxn ang="0">
                  <a:pos x="48" y="18"/>
                </a:cxn>
                <a:cxn ang="0">
                  <a:pos x="28" y="2"/>
                </a:cxn>
                <a:cxn ang="0">
                  <a:pos x="28" y="2"/>
                </a:cxn>
              </a:cxnLst>
              <a:rect l="0" t="0" r="r" b="b"/>
              <a:pathLst>
                <a:path w="48" h="24">
                  <a:moveTo>
                    <a:pt x="28" y="2"/>
                  </a:moveTo>
                  <a:lnTo>
                    <a:pt x="28" y="2"/>
                  </a:lnTo>
                  <a:lnTo>
                    <a:pt x="24" y="0"/>
                  </a:lnTo>
                  <a:lnTo>
                    <a:pt x="24" y="0"/>
                  </a:lnTo>
                  <a:lnTo>
                    <a:pt x="16" y="8"/>
                  </a:lnTo>
                  <a:lnTo>
                    <a:pt x="16" y="8"/>
                  </a:lnTo>
                  <a:lnTo>
                    <a:pt x="8" y="18"/>
                  </a:lnTo>
                  <a:lnTo>
                    <a:pt x="0" y="24"/>
                  </a:lnTo>
                  <a:lnTo>
                    <a:pt x="0" y="24"/>
                  </a:lnTo>
                  <a:lnTo>
                    <a:pt x="48" y="18"/>
                  </a:lnTo>
                  <a:lnTo>
                    <a:pt x="48" y="18"/>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3" name="Freeform 64"/>
            <p:cNvSpPr/>
            <p:nvPr/>
          </p:nvSpPr>
          <p:spPr bwMode="auto">
            <a:xfrm>
              <a:off x="3084513" y="1512888"/>
              <a:ext cx="82550" cy="47625"/>
            </a:xfrm>
            <a:custGeom>
              <a:avLst/>
              <a:gdLst/>
              <a:ahLst/>
              <a:cxnLst>
                <a:cxn ang="0">
                  <a:pos x="38" y="28"/>
                </a:cxn>
                <a:cxn ang="0">
                  <a:pos x="38" y="28"/>
                </a:cxn>
                <a:cxn ang="0">
                  <a:pos x="52" y="26"/>
                </a:cxn>
                <a:cxn ang="0">
                  <a:pos x="52" y="26"/>
                </a:cxn>
                <a:cxn ang="0">
                  <a:pos x="48" y="22"/>
                </a:cxn>
                <a:cxn ang="0">
                  <a:pos x="44" y="20"/>
                </a:cxn>
                <a:cxn ang="0">
                  <a:pos x="44" y="20"/>
                </a:cxn>
                <a:cxn ang="0">
                  <a:pos x="28" y="8"/>
                </a:cxn>
                <a:cxn ang="0">
                  <a:pos x="28" y="8"/>
                </a:cxn>
                <a:cxn ang="0">
                  <a:pos x="16" y="0"/>
                </a:cxn>
                <a:cxn ang="0">
                  <a:pos x="16" y="0"/>
                </a:cxn>
                <a:cxn ang="0">
                  <a:pos x="12" y="0"/>
                </a:cxn>
                <a:cxn ang="0">
                  <a:pos x="8" y="4"/>
                </a:cxn>
                <a:cxn ang="0">
                  <a:pos x="0" y="10"/>
                </a:cxn>
                <a:cxn ang="0">
                  <a:pos x="0" y="10"/>
                </a:cxn>
                <a:cxn ang="0">
                  <a:pos x="26" y="30"/>
                </a:cxn>
                <a:cxn ang="0">
                  <a:pos x="26" y="30"/>
                </a:cxn>
                <a:cxn ang="0">
                  <a:pos x="28" y="30"/>
                </a:cxn>
                <a:cxn ang="0">
                  <a:pos x="32" y="30"/>
                </a:cxn>
                <a:cxn ang="0">
                  <a:pos x="38" y="28"/>
                </a:cxn>
                <a:cxn ang="0">
                  <a:pos x="38" y="28"/>
                </a:cxn>
              </a:cxnLst>
              <a:rect l="0" t="0" r="r" b="b"/>
              <a:pathLst>
                <a:path w="52" h="30">
                  <a:moveTo>
                    <a:pt x="38" y="28"/>
                  </a:moveTo>
                  <a:lnTo>
                    <a:pt x="38" y="28"/>
                  </a:lnTo>
                  <a:lnTo>
                    <a:pt x="52" y="26"/>
                  </a:lnTo>
                  <a:lnTo>
                    <a:pt x="52" y="26"/>
                  </a:lnTo>
                  <a:lnTo>
                    <a:pt x="48" y="22"/>
                  </a:lnTo>
                  <a:lnTo>
                    <a:pt x="44" y="20"/>
                  </a:lnTo>
                  <a:lnTo>
                    <a:pt x="44" y="20"/>
                  </a:lnTo>
                  <a:lnTo>
                    <a:pt x="28" y="8"/>
                  </a:lnTo>
                  <a:lnTo>
                    <a:pt x="28" y="8"/>
                  </a:lnTo>
                  <a:lnTo>
                    <a:pt x="16" y="0"/>
                  </a:lnTo>
                  <a:lnTo>
                    <a:pt x="16" y="0"/>
                  </a:lnTo>
                  <a:lnTo>
                    <a:pt x="12" y="0"/>
                  </a:lnTo>
                  <a:lnTo>
                    <a:pt x="8" y="4"/>
                  </a:lnTo>
                  <a:lnTo>
                    <a:pt x="0" y="10"/>
                  </a:lnTo>
                  <a:lnTo>
                    <a:pt x="0" y="10"/>
                  </a:lnTo>
                  <a:lnTo>
                    <a:pt x="26" y="30"/>
                  </a:lnTo>
                  <a:lnTo>
                    <a:pt x="26" y="30"/>
                  </a:lnTo>
                  <a:lnTo>
                    <a:pt x="28" y="30"/>
                  </a:lnTo>
                  <a:lnTo>
                    <a:pt x="32" y="30"/>
                  </a:lnTo>
                  <a:lnTo>
                    <a:pt x="38" y="28"/>
                  </a:lnTo>
                  <a:lnTo>
                    <a:pt x="3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4" name="Freeform 65"/>
            <p:cNvSpPr/>
            <p:nvPr/>
          </p:nvSpPr>
          <p:spPr bwMode="auto">
            <a:xfrm>
              <a:off x="3119438" y="1493838"/>
              <a:ext cx="101600" cy="57150"/>
            </a:xfrm>
            <a:custGeom>
              <a:avLst/>
              <a:gdLst/>
              <a:ahLst/>
              <a:cxnLst>
                <a:cxn ang="0">
                  <a:pos x="44" y="36"/>
                </a:cxn>
                <a:cxn ang="0">
                  <a:pos x="44" y="36"/>
                </a:cxn>
                <a:cxn ang="0">
                  <a:pos x="64" y="32"/>
                </a:cxn>
                <a:cxn ang="0">
                  <a:pos x="64" y="32"/>
                </a:cxn>
                <a:cxn ang="0">
                  <a:pos x="36" y="12"/>
                </a:cxn>
                <a:cxn ang="0">
                  <a:pos x="36" y="12"/>
                </a:cxn>
                <a:cxn ang="0">
                  <a:pos x="20" y="2"/>
                </a:cxn>
                <a:cxn ang="0">
                  <a:pos x="20" y="2"/>
                </a:cxn>
                <a:cxn ang="0">
                  <a:pos x="16" y="0"/>
                </a:cxn>
                <a:cxn ang="0">
                  <a:pos x="10" y="2"/>
                </a:cxn>
                <a:cxn ang="0">
                  <a:pos x="0" y="8"/>
                </a:cxn>
                <a:cxn ang="0">
                  <a:pos x="0" y="8"/>
                </a:cxn>
                <a:cxn ang="0">
                  <a:pos x="34" y="32"/>
                </a:cxn>
                <a:cxn ang="0">
                  <a:pos x="34" y="32"/>
                </a:cxn>
                <a:cxn ang="0">
                  <a:pos x="38" y="36"/>
                </a:cxn>
                <a:cxn ang="0">
                  <a:pos x="44" y="36"/>
                </a:cxn>
                <a:cxn ang="0">
                  <a:pos x="44" y="36"/>
                </a:cxn>
              </a:cxnLst>
              <a:rect l="0" t="0" r="r" b="b"/>
              <a:pathLst>
                <a:path w="64" h="36">
                  <a:moveTo>
                    <a:pt x="44" y="36"/>
                  </a:moveTo>
                  <a:lnTo>
                    <a:pt x="44" y="36"/>
                  </a:lnTo>
                  <a:lnTo>
                    <a:pt x="64" y="32"/>
                  </a:lnTo>
                  <a:lnTo>
                    <a:pt x="64" y="32"/>
                  </a:lnTo>
                  <a:lnTo>
                    <a:pt x="36" y="12"/>
                  </a:lnTo>
                  <a:lnTo>
                    <a:pt x="36" y="12"/>
                  </a:lnTo>
                  <a:lnTo>
                    <a:pt x="20" y="2"/>
                  </a:lnTo>
                  <a:lnTo>
                    <a:pt x="20" y="2"/>
                  </a:lnTo>
                  <a:lnTo>
                    <a:pt x="16" y="0"/>
                  </a:lnTo>
                  <a:lnTo>
                    <a:pt x="10" y="2"/>
                  </a:lnTo>
                  <a:lnTo>
                    <a:pt x="0" y="8"/>
                  </a:lnTo>
                  <a:lnTo>
                    <a:pt x="0" y="8"/>
                  </a:lnTo>
                  <a:lnTo>
                    <a:pt x="34" y="32"/>
                  </a:lnTo>
                  <a:lnTo>
                    <a:pt x="34" y="32"/>
                  </a:lnTo>
                  <a:lnTo>
                    <a:pt x="38" y="36"/>
                  </a:lnTo>
                  <a:lnTo>
                    <a:pt x="44" y="36"/>
                  </a:lnTo>
                  <a:lnTo>
                    <a:pt x="44"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5" name="Freeform 66"/>
            <p:cNvSpPr/>
            <p:nvPr/>
          </p:nvSpPr>
          <p:spPr bwMode="auto">
            <a:xfrm>
              <a:off x="3160713" y="1490663"/>
              <a:ext cx="104775" cy="53975"/>
            </a:xfrm>
            <a:custGeom>
              <a:avLst/>
              <a:gdLst/>
              <a:ahLst/>
              <a:cxnLst>
                <a:cxn ang="0">
                  <a:pos x="66" y="30"/>
                </a:cxn>
                <a:cxn ang="0">
                  <a:pos x="66" y="30"/>
                </a:cxn>
                <a:cxn ang="0">
                  <a:pos x="60" y="22"/>
                </a:cxn>
                <a:cxn ang="0">
                  <a:pos x="54" y="16"/>
                </a:cxn>
                <a:cxn ang="0">
                  <a:pos x="46" y="10"/>
                </a:cxn>
                <a:cxn ang="0">
                  <a:pos x="38" y="6"/>
                </a:cxn>
                <a:cxn ang="0">
                  <a:pos x="28" y="2"/>
                </a:cxn>
                <a:cxn ang="0">
                  <a:pos x="20" y="0"/>
                </a:cxn>
                <a:cxn ang="0">
                  <a:pos x="10" y="0"/>
                </a:cxn>
                <a:cxn ang="0">
                  <a:pos x="0" y="0"/>
                </a:cxn>
                <a:cxn ang="0">
                  <a:pos x="0" y="0"/>
                </a:cxn>
                <a:cxn ang="0">
                  <a:pos x="36" y="26"/>
                </a:cxn>
                <a:cxn ang="0">
                  <a:pos x="36" y="26"/>
                </a:cxn>
                <a:cxn ang="0">
                  <a:pos x="40" y="30"/>
                </a:cxn>
                <a:cxn ang="0">
                  <a:pos x="46" y="34"/>
                </a:cxn>
                <a:cxn ang="0">
                  <a:pos x="46" y="34"/>
                </a:cxn>
                <a:cxn ang="0">
                  <a:pos x="66" y="30"/>
                </a:cxn>
                <a:cxn ang="0">
                  <a:pos x="66" y="30"/>
                </a:cxn>
              </a:cxnLst>
              <a:rect l="0" t="0" r="r" b="b"/>
              <a:pathLst>
                <a:path w="66" h="34">
                  <a:moveTo>
                    <a:pt x="66" y="30"/>
                  </a:moveTo>
                  <a:lnTo>
                    <a:pt x="66" y="30"/>
                  </a:lnTo>
                  <a:lnTo>
                    <a:pt x="60" y="22"/>
                  </a:lnTo>
                  <a:lnTo>
                    <a:pt x="54" y="16"/>
                  </a:lnTo>
                  <a:lnTo>
                    <a:pt x="46" y="10"/>
                  </a:lnTo>
                  <a:lnTo>
                    <a:pt x="38" y="6"/>
                  </a:lnTo>
                  <a:lnTo>
                    <a:pt x="28" y="2"/>
                  </a:lnTo>
                  <a:lnTo>
                    <a:pt x="20" y="0"/>
                  </a:lnTo>
                  <a:lnTo>
                    <a:pt x="10" y="0"/>
                  </a:lnTo>
                  <a:lnTo>
                    <a:pt x="0" y="0"/>
                  </a:lnTo>
                  <a:lnTo>
                    <a:pt x="0" y="0"/>
                  </a:lnTo>
                  <a:lnTo>
                    <a:pt x="36" y="26"/>
                  </a:lnTo>
                  <a:lnTo>
                    <a:pt x="36" y="26"/>
                  </a:lnTo>
                  <a:lnTo>
                    <a:pt x="40" y="30"/>
                  </a:lnTo>
                  <a:lnTo>
                    <a:pt x="46" y="34"/>
                  </a:lnTo>
                  <a:lnTo>
                    <a:pt x="46" y="34"/>
                  </a:lnTo>
                  <a:lnTo>
                    <a:pt x="66" y="30"/>
                  </a:lnTo>
                  <a:lnTo>
                    <a:pt x="6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6" name="Freeform 67"/>
            <p:cNvSpPr/>
            <p:nvPr/>
          </p:nvSpPr>
          <p:spPr bwMode="auto">
            <a:xfrm>
              <a:off x="3268663" y="1338263"/>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7" name="Freeform 68"/>
            <p:cNvSpPr/>
            <p:nvPr/>
          </p:nvSpPr>
          <p:spPr bwMode="auto">
            <a:xfrm>
              <a:off x="3297238" y="1360488"/>
              <a:ext cx="28575" cy="63500"/>
            </a:xfrm>
            <a:custGeom>
              <a:avLst/>
              <a:gdLst/>
              <a:ahLst/>
              <a:cxnLst>
                <a:cxn ang="0">
                  <a:pos x="8" y="40"/>
                </a:cxn>
                <a:cxn ang="0">
                  <a:pos x="8" y="40"/>
                </a:cxn>
                <a:cxn ang="0">
                  <a:pos x="10" y="34"/>
                </a:cxn>
                <a:cxn ang="0">
                  <a:pos x="10" y="34"/>
                </a:cxn>
                <a:cxn ang="0">
                  <a:pos x="16" y="20"/>
                </a:cxn>
                <a:cxn ang="0">
                  <a:pos x="16" y="20"/>
                </a:cxn>
                <a:cxn ang="0">
                  <a:pos x="18" y="10"/>
                </a:cxn>
                <a:cxn ang="0">
                  <a:pos x="18" y="10"/>
                </a:cxn>
                <a:cxn ang="0">
                  <a:pos x="18" y="8"/>
                </a:cxn>
                <a:cxn ang="0">
                  <a:pos x="14" y="6"/>
                </a:cxn>
                <a:cxn ang="0">
                  <a:pos x="8" y="0"/>
                </a:cxn>
                <a:cxn ang="0">
                  <a:pos x="8" y="0"/>
                </a:cxn>
                <a:cxn ang="0">
                  <a:pos x="0" y="22"/>
                </a:cxn>
                <a:cxn ang="0">
                  <a:pos x="0" y="22"/>
                </a:cxn>
                <a:cxn ang="0">
                  <a:pos x="2" y="26"/>
                </a:cxn>
                <a:cxn ang="0">
                  <a:pos x="4" y="30"/>
                </a:cxn>
                <a:cxn ang="0">
                  <a:pos x="4" y="30"/>
                </a:cxn>
                <a:cxn ang="0">
                  <a:pos x="8" y="40"/>
                </a:cxn>
                <a:cxn ang="0">
                  <a:pos x="8" y="40"/>
                </a:cxn>
              </a:cxnLst>
              <a:rect l="0" t="0" r="r" b="b"/>
              <a:pathLst>
                <a:path w="18" h="40">
                  <a:moveTo>
                    <a:pt x="8" y="40"/>
                  </a:moveTo>
                  <a:lnTo>
                    <a:pt x="8" y="40"/>
                  </a:lnTo>
                  <a:lnTo>
                    <a:pt x="10" y="34"/>
                  </a:lnTo>
                  <a:lnTo>
                    <a:pt x="10" y="34"/>
                  </a:lnTo>
                  <a:lnTo>
                    <a:pt x="16" y="20"/>
                  </a:lnTo>
                  <a:lnTo>
                    <a:pt x="16" y="20"/>
                  </a:lnTo>
                  <a:lnTo>
                    <a:pt x="18" y="10"/>
                  </a:lnTo>
                  <a:lnTo>
                    <a:pt x="18" y="10"/>
                  </a:lnTo>
                  <a:lnTo>
                    <a:pt x="18" y="8"/>
                  </a:lnTo>
                  <a:lnTo>
                    <a:pt x="14" y="6"/>
                  </a:lnTo>
                  <a:lnTo>
                    <a:pt x="8" y="0"/>
                  </a:lnTo>
                  <a:lnTo>
                    <a:pt x="8" y="0"/>
                  </a:lnTo>
                  <a:lnTo>
                    <a:pt x="0" y="22"/>
                  </a:lnTo>
                  <a:lnTo>
                    <a:pt x="0" y="22"/>
                  </a:lnTo>
                  <a:lnTo>
                    <a:pt x="2" y="26"/>
                  </a:lnTo>
                  <a:lnTo>
                    <a:pt x="4" y="30"/>
                  </a:lnTo>
                  <a:lnTo>
                    <a:pt x="4" y="30"/>
                  </a:lnTo>
                  <a:lnTo>
                    <a:pt x="8" y="40"/>
                  </a:lnTo>
                  <a:lnTo>
                    <a:pt x="8"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8" name="Freeform 69"/>
            <p:cNvSpPr/>
            <p:nvPr/>
          </p:nvSpPr>
          <p:spPr bwMode="auto">
            <a:xfrm>
              <a:off x="3316288" y="1382713"/>
              <a:ext cx="28575" cy="76200"/>
            </a:xfrm>
            <a:custGeom>
              <a:avLst/>
              <a:gdLst/>
              <a:ahLst/>
              <a:cxnLst>
                <a:cxn ang="0">
                  <a:pos x="18" y="12"/>
                </a:cxn>
                <a:cxn ang="0">
                  <a:pos x="18" y="12"/>
                </a:cxn>
                <a:cxn ang="0">
                  <a:pos x="18" y="8"/>
                </a:cxn>
                <a:cxn ang="0">
                  <a:pos x="16" y="6"/>
                </a:cxn>
                <a:cxn ang="0">
                  <a:pos x="12" y="0"/>
                </a:cxn>
                <a:cxn ang="0">
                  <a:pos x="12" y="0"/>
                </a:cxn>
                <a:cxn ang="0">
                  <a:pos x="2" y="26"/>
                </a:cxn>
                <a:cxn ang="0">
                  <a:pos x="2" y="26"/>
                </a:cxn>
                <a:cxn ang="0">
                  <a:pos x="0" y="30"/>
                </a:cxn>
                <a:cxn ang="0">
                  <a:pos x="0" y="34"/>
                </a:cxn>
                <a:cxn ang="0">
                  <a:pos x="0" y="34"/>
                </a:cxn>
                <a:cxn ang="0">
                  <a:pos x="6" y="48"/>
                </a:cxn>
                <a:cxn ang="0">
                  <a:pos x="6" y="48"/>
                </a:cxn>
                <a:cxn ang="0">
                  <a:pos x="14" y="24"/>
                </a:cxn>
                <a:cxn ang="0">
                  <a:pos x="14" y="24"/>
                </a:cxn>
                <a:cxn ang="0">
                  <a:pos x="18" y="12"/>
                </a:cxn>
                <a:cxn ang="0">
                  <a:pos x="18" y="12"/>
                </a:cxn>
              </a:cxnLst>
              <a:rect l="0" t="0" r="r" b="b"/>
              <a:pathLst>
                <a:path w="18" h="48">
                  <a:moveTo>
                    <a:pt x="18" y="12"/>
                  </a:moveTo>
                  <a:lnTo>
                    <a:pt x="18" y="12"/>
                  </a:lnTo>
                  <a:lnTo>
                    <a:pt x="18" y="8"/>
                  </a:lnTo>
                  <a:lnTo>
                    <a:pt x="16" y="6"/>
                  </a:lnTo>
                  <a:lnTo>
                    <a:pt x="12" y="0"/>
                  </a:lnTo>
                  <a:lnTo>
                    <a:pt x="12" y="0"/>
                  </a:lnTo>
                  <a:lnTo>
                    <a:pt x="2" y="26"/>
                  </a:lnTo>
                  <a:lnTo>
                    <a:pt x="2" y="26"/>
                  </a:lnTo>
                  <a:lnTo>
                    <a:pt x="0" y="30"/>
                  </a:lnTo>
                  <a:lnTo>
                    <a:pt x="0" y="34"/>
                  </a:lnTo>
                  <a:lnTo>
                    <a:pt x="0" y="34"/>
                  </a:lnTo>
                  <a:lnTo>
                    <a:pt x="6" y="48"/>
                  </a:lnTo>
                  <a:lnTo>
                    <a:pt x="6" y="48"/>
                  </a:lnTo>
                  <a:lnTo>
                    <a:pt x="14" y="24"/>
                  </a:lnTo>
                  <a:lnTo>
                    <a:pt x="14" y="2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49" name="Freeform 70"/>
            <p:cNvSpPr/>
            <p:nvPr/>
          </p:nvSpPr>
          <p:spPr bwMode="auto">
            <a:xfrm>
              <a:off x="3328988" y="1408113"/>
              <a:ext cx="28575" cy="79375"/>
            </a:xfrm>
            <a:custGeom>
              <a:avLst/>
              <a:gdLst/>
              <a:ahLst/>
              <a:cxnLst>
                <a:cxn ang="0">
                  <a:pos x="6" y="50"/>
                </a:cxn>
                <a:cxn ang="0">
                  <a:pos x="6" y="50"/>
                </a:cxn>
                <a:cxn ang="0">
                  <a:pos x="12" y="44"/>
                </a:cxn>
                <a:cxn ang="0">
                  <a:pos x="14" y="38"/>
                </a:cxn>
                <a:cxn ang="0">
                  <a:pos x="18" y="26"/>
                </a:cxn>
                <a:cxn ang="0">
                  <a:pos x="18" y="12"/>
                </a:cxn>
                <a:cxn ang="0">
                  <a:pos x="14" y="0"/>
                </a:cxn>
                <a:cxn ang="0">
                  <a:pos x="14" y="0"/>
                </a:cxn>
                <a:cxn ang="0">
                  <a:pos x="4" y="28"/>
                </a:cxn>
                <a:cxn ang="0">
                  <a:pos x="4" y="28"/>
                </a:cxn>
                <a:cxn ang="0">
                  <a:pos x="2" y="32"/>
                </a:cxn>
                <a:cxn ang="0">
                  <a:pos x="0" y="38"/>
                </a:cxn>
                <a:cxn ang="0">
                  <a:pos x="0" y="38"/>
                </a:cxn>
                <a:cxn ang="0">
                  <a:pos x="6" y="50"/>
                </a:cxn>
                <a:cxn ang="0">
                  <a:pos x="6" y="50"/>
                </a:cxn>
              </a:cxnLst>
              <a:rect l="0" t="0" r="r" b="b"/>
              <a:pathLst>
                <a:path w="18" h="50">
                  <a:moveTo>
                    <a:pt x="6" y="50"/>
                  </a:moveTo>
                  <a:lnTo>
                    <a:pt x="6" y="50"/>
                  </a:lnTo>
                  <a:lnTo>
                    <a:pt x="12" y="44"/>
                  </a:lnTo>
                  <a:lnTo>
                    <a:pt x="14" y="38"/>
                  </a:lnTo>
                  <a:lnTo>
                    <a:pt x="18" y="26"/>
                  </a:lnTo>
                  <a:lnTo>
                    <a:pt x="18" y="12"/>
                  </a:lnTo>
                  <a:lnTo>
                    <a:pt x="14" y="0"/>
                  </a:lnTo>
                  <a:lnTo>
                    <a:pt x="14" y="0"/>
                  </a:lnTo>
                  <a:lnTo>
                    <a:pt x="4" y="28"/>
                  </a:lnTo>
                  <a:lnTo>
                    <a:pt x="4" y="28"/>
                  </a:lnTo>
                  <a:lnTo>
                    <a:pt x="2" y="32"/>
                  </a:lnTo>
                  <a:lnTo>
                    <a:pt x="0" y="38"/>
                  </a:lnTo>
                  <a:lnTo>
                    <a:pt x="0" y="38"/>
                  </a:lnTo>
                  <a:lnTo>
                    <a:pt x="6" y="50"/>
                  </a:lnTo>
                  <a:lnTo>
                    <a:pt x="6"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0" name="Freeform 71"/>
            <p:cNvSpPr/>
            <p:nvPr/>
          </p:nvSpPr>
          <p:spPr bwMode="auto">
            <a:xfrm>
              <a:off x="3255963" y="1341438"/>
              <a:ext cx="28575" cy="50800"/>
            </a:xfrm>
            <a:custGeom>
              <a:avLst/>
              <a:gdLst/>
              <a:ahLst/>
              <a:cxnLst>
                <a:cxn ang="0">
                  <a:pos x="2" y="16"/>
                </a:cxn>
                <a:cxn ang="0">
                  <a:pos x="2" y="16"/>
                </a:cxn>
                <a:cxn ang="0">
                  <a:pos x="0" y="24"/>
                </a:cxn>
                <a:cxn ang="0">
                  <a:pos x="0" y="24"/>
                </a:cxn>
                <a:cxn ang="0">
                  <a:pos x="2" y="24"/>
                </a:cxn>
                <a:cxn ang="0">
                  <a:pos x="2" y="24"/>
                </a:cxn>
                <a:cxn ang="0">
                  <a:pos x="18" y="32"/>
                </a:cxn>
                <a:cxn ang="0">
                  <a:pos x="18" y="32"/>
                </a:cxn>
                <a:cxn ang="0">
                  <a:pos x="6" y="0"/>
                </a:cxn>
                <a:cxn ang="0">
                  <a:pos x="6" y="0"/>
                </a:cxn>
                <a:cxn ang="0">
                  <a:pos x="4" y="8"/>
                </a:cxn>
                <a:cxn ang="0">
                  <a:pos x="2" y="16"/>
                </a:cxn>
                <a:cxn ang="0">
                  <a:pos x="2" y="16"/>
                </a:cxn>
              </a:cxnLst>
              <a:rect l="0" t="0" r="r" b="b"/>
              <a:pathLst>
                <a:path w="18" h="32">
                  <a:moveTo>
                    <a:pt x="2" y="16"/>
                  </a:moveTo>
                  <a:lnTo>
                    <a:pt x="2" y="16"/>
                  </a:lnTo>
                  <a:lnTo>
                    <a:pt x="0" y="24"/>
                  </a:lnTo>
                  <a:lnTo>
                    <a:pt x="0" y="24"/>
                  </a:lnTo>
                  <a:lnTo>
                    <a:pt x="2" y="24"/>
                  </a:lnTo>
                  <a:lnTo>
                    <a:pt x="2" y="24"/>
                  </a:lnTo>
                  <a:lnTo>
                    <a:pt x="18" y="32"/>
                  </a:lnTo>
                  <a:lnTo>
                    <a:pt x="18" y="32"/>
                  </a:lnTo>
                  <a:lnTo>
                    <a:pt x="6" y="0"/>
                  </a:lnTo>
                  <a:lnTo>
                    <a:pt x="6" y="0"/>
                  </a:lnTo>
                  <a:lnTo>
                    <a:pt x="4" y="8"/>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1" name="Freeform 72"/>
            <p:cNvSpPr/>
            <p:nvPr/>
          </p:nvSpPr>
          <p:spPr bwMode="auto">
            <a:xfrm>
              <a:off x="3252788" y="1385888"/>
              <a:ext cx="47625" cy="41275"/>
            </a:xfrm>
            <a:custGeom>
              <a:avLst/>
              <a:gdLst/>
              <a:ahLst/>
              <a:cxnLst>
                <a:cxn ang="0">
                  <a:pos x="10" y="18"/>
                </a:cxn>
                <a:cxn ang="0">
                  <a:pos x="10" y="18"/>
                </a:cxn>
                <a:cxn ang="0">
                  <a:pos x="24" y="24"/>
                </a:cxn>
                <a:cxn ang="0">
                  <a:pos x="24" y="24"/>
                </a:cxn>
                <a:cxn ang="0">
                  <a:pos x="30" y="26"/>
                </a:cxn>
                <a:cxn ang="0">
                  <a:pos x="30" y="26"/>
                </a:cxn>
                <a:cxn ang="0">
                  <a:pos x="26" y="18"/>
                </a:cxn>
                <a:cxn ang="0">
                  <a:pos x="26" y="18"/>
                </a:cxn>
                <a:cxn ang="0">
                  <a:pos x="24" y="14"/>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8"/>
                  </a:lnTo>
                  <a:lnTo>
                    <a:pt x="26" y="18"/>
                  </a:lnTo>
                  <a:lnTo>
                    <a:pt x="24" y="14"/>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2" name="Freeform 73"/>
            <p:cNvSpPr/>
            <p:nvPr/>
          </p:nvSpPr>
          <p:spPr bwMode="auto">
            <a:xfrm>
              <a:off x="3252788" y="1417638"/>
              <a:ext cx="63500" cy="44450"/>
            </a:xfrm>
            <a:custGeom>
              <a:avLst/>
              <a:gdLst/>
              <a:ahLst/>
              <a:cxnLst>
                <a:cxn ang="0">
                  <a:pos x="4" y="14"/>
                </a:cxn>
                <a:cxn ang="0">
                  <a:pos x="4" y="14"/>
                </a:cxn>
                <a:cxn ang="0">
                  <a:pos x="16" y="20"/>
                </a:cxn>
                <a:cxn ang="0">
                  <a:pos x="16" y="20"/>
                </a:cxn>
                <a:cxn ang="0">
                  <a:pos x="40" y="28"/>
                </a:cxn>
                <a:cxn ang="0">
                  <a:pos x="40" y="28"/>
                </a:cxn>
                <a:cxn ang="0">
                  <a:pos x="34" y="16"/>
                </a:cxn>
                <a:cxn ang="0">
                  <a:pos x="34" y="16"/>
                </a:cxn>
                <a:cxn ang="0">
                  <a:pos x="32" y="12"/>
                </a:cxn>
                <a:cxn ang="0">
                  <a:pos x="28" y="10"/>
                </a:cxn>
                <a:cxn ang="0">
                  <a:pos x="28" y="10"/>
                </a:cxn>
                <a:cxn ang="0">
                  <a:pos x="0" y="0"/>
                </a:cxn>
                <a:cxn ang="0">
                  <a:pos x="0" y="0"/>
                </a:cxn>
                <a:cxn ang="0">
                  <a:pos x="0" y="8"/>
                </a:cxn>
                <a:cxn ang="0">
                  <a:pos x="2" y="12"/>
                </a:cxn>
                <a:cxn ang="0">
                  <a:pos x="4" y="14"/>
                </a:cxn>
                <a:cxn ang="0">
                  <a:pos x="4" y="14"/>
                </a:cxn>
              </a:cxnLst>
              <a:rect l="0" t="0" r="r" b="b"/>
              <a:pathLst>
                <a:path w="40" h="28">
                  <a:moveTo>
                    <a:pt x="4" y="14"/>
                  </a:moveTo>
                  <a:lnTo>
                    <a:pt x="4" y="14"/>
                  </a:lnTo>
                  <a:lnTo>
                    <a:pt x="16" y="20"/>
                  </a:lnTo>
                  <a:lnTo>
                    <a:pt x="16" y="20"/>
                  </a:lnTo>
                  <a:lnTo>
                    <a:pt x="40" y="28"/>
                  </a:lnTo>
                  <a:lnTo>
                    <a:pt x="40" y="28"/>
                  </a:lnTo>
                  <a:lnTo>
                    <a:pt x="34" y="16"/>
                  </a:lnTo>
                  <a:lnTo>
                    <a:pt x="34" y="16"/>
                  </a:lnTo>
                  <a:lnTo>
                    <a:pt x="32" y="12"/>
                  </a:lnTo>
                  <a:lnTo>
                    <a:pt x="28" y="10"/>
                  </a:lnTo>
                  <a:lnTo>
                    <a:pt x="28" y="10"/>
                  </a:lnTo>
                  <a:lnTo>
                    <a:pt x="0" y="0"/>
                  </a:lnTo>
                  <a:lnTo>
                    <a:pt x="0" y="0"/>
                  </a:lnTo>
                  <a:lnTo>
                    <a:pt x="0"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3" name="Freeform 74"/>
            <p:cNvSpPr/>
            <p:nvPr/>
          </p:nvSpPr>
          <p:spPr bwMode="auto">
            <a:xfrm>
              <a:off x="3259138" y="1446213"/>
              <a:ext cx="66675" cy="47625"/>
            </a:xfrm>
            <a:custGeom>
              <a:avLst/>
              <a:gdLst/>
              <a:ahLst/>
              <a:cxnLst>
                <a:cxn ang="0">
                  <a:pos x="42" y="30"/>
                </a:cxn>
                <a:cxn ang="0">
                  <a:pos x="42" y="30"/>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30"/>
                </a:cxn>
                <a:cxn ang="0">
                  <a:pos x="42" y="30"/>
                </a:cxn>
              </a:cxnLst>
              <a:rect l="0" t="0" r="r" b="b"/>
              <a:pathLst>
                <a:path w="42" h="30">
                  <a:moveTo>
                    <a:pt x="42" y="30"/>
                  </a:moveTo>
                  <a:lnTo>
                    <a:pt x="42" y="30"/>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30"/>
                  </a:lnTo>
                  <a:lnTo>
                    <a:pt x="42"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4" name="Freeform 75"/>
            <p:cNvSpPr/>
            <p:nvPr/>
          </p:nvSpPr>
          <p:spPr bwMode="auto">
            <a:xfrm>
              <a:off x="3132138" y="1303338"/>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5" name="Freeform 76"/>
            <p:cNvSpPr/>
            <p:nvPr/>
          </p:nvSpPr>
          <p:spPr bwMode="auto">
            <a:xfrm>
              <a:off x="3160713" y="1325563"/>
              <a:ext cx="28575" cy="63500"/>
            </a:xfrm>
            <a:custGeom>
              <a:avLst/>
              <a:gdLst/>
              <a:ahLst/>
              <a:cxnLst>
                <a:cxn ang="0">
                  <a:pos x="4" y="30"/>
                </a:cxn>
                <a:cxn ang="0">
                  <a:pos x="4" y="30"/>
                </a:cxn>
                <a:cxn ang="0">
                  <a:pos x="8" y="40"/>
                </a:cxn>
                <a:cxn ang="0">
                  <a:pos x="8" y="40"/>
                </a:cxn>
                <a:cxn ang="0">
                  <a:pos x="10" y="34"/>
                </a:cxn>
                <a:cxn ang="0">
                  <a:pos x="10" y="34"/>
                </a:cxn>
                <a:cxn ang="0">
                  <a:pos x="16" y="20"/>
                </a:cxn>
                <a:cxn ang="0">
                  <a:pos x="16" y="20"/>
                </a:cxn>
                <a:cxn ang="0">
                  <a:pos x="18" y="10"/>
                </a:cxn>
                <a:cxn ang="0">
                  <a:pos x="18" y="10"/>
                </a:cxn>
                <a:cxn ang="0">
                  <a:pos x="18" y="8"/>
                </a:cxn>
                <a:cxn ang="0">
                  <a:pos x="14" y="4"/>
                </a:cxn>
                <a:cxn ang="0">
                  <a:pos x="8" y="0"/>
                </a:cxn>
                <a:cxn ang="0">
                  <a:pos x="8" y="0"/>
                </a:cxn>
                <a:cxn ang="0">
                  <a:pos x="0" y="22"/>
                </a:cxn>
                <a:cxn ang="0">
                  <a:pos x="0" y="22"/>
                </a:cxn>
                <a:cxn ang="0">
                  <a:pos x="2" y="26"/>
                </a:cxn>
                <a:cxn ang="0">
                  <a:pos x="4" y="30"/>
                </a:cxn>
                <a:cxn ang="0">
                  <a:pos x="4" y="30"/>
                </a:cxn>
              </a:cxnLst>
              <a:rect l="0" t="0" r="r" b="b"/>
              <a:pathLst>
                <a:path w="18" h="40">
                  <a:moveTo>
                    <a:pt x="4" y="30"/>
                  </a:moveTo>
                  <a:lnTo>
                    <a:pt x="4" y="30"/>
                  </a:lnTo>
                  <a:lnTo>
                    <a:pt x="8" y="40"/>
                  </a:lnTo>
                  <a:lnTo>
                    <a:pt x="8" y="40"/>
                  </a:lnTo>
                  <a:lnTo>
                    <a:pt x="10" y="34"/>
                  </a:lnTo>
                  <a:lnTo>
                    <a:pt x="10" y="34"/>
                  </a:lnTo>
                  <a:lnTo>
                    <a:pt x="16" y="20"/>
                  </a:lnTo>
                  <a:lnTo>
                    <a:pt x="16" y="20"/>
                  </a:lnTo>
                  <a:lnTo>
                    <a:pt x="18" y="10"/>
                  </a:lnTo>
                  <a:lnTo>
                    <a:pt x="18" y="10"/>
                  </a:lnTo>
                  <a:lnTo>
                    <a:pt x="18" y="8"/>
                  </a:lnTo>
                  <a:lnTo>
                    <a:pt x="14" y="4"/>
                  </a:lnTo>
                  <a:lnTo>
                    <a:pt x="8" y="0"/>
                  </a:lnTo>
                  <a:lnTo>
                    <a:pt x="8" y="0"/>
                  </a:lnTo>
                  <a:lnTo>
                    <a:pt x="0" y="22"/>
                  </a:lnTo>
                  <a:lnTo>
                    <a:pt x="0" y="22"/>
                  </a:lnTo>
                  <a:lnTo>
                    <a:pt x="2" y="26"/>
                  </a:lnTo>
                  <a:lnTo>
                    <a:pt x="4" y="30"/>
                  </a:lnTo>
                  <a:lnTo>
                    <a:pt x="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6" name="Freeform 77"/>
            <p:cNvSpPr/>
            <p:nvPr/>
          </p:nvSpPr>
          <p:spPr bwMode="auto">
            <a:xfrm>
              <a:off x="3179763" y="1347788"/>
              <a:ext cx="28575" cy="76200"/>
            </a:xfrm>
            <a:custGeom>
              <a:avLst/>
              <a:gdLst/>
              <a:ahLst/>
              <a:cxnLst>
                <a:cxn ang="0">
                  <a:pos x="0" y="34"/>
                </a:cxn>
                <a:cxn ang="0">
                  <a:pos x="0" y="34"/>
                </a:cxn>
                <a:cxn ang="0">
                  <a:pos x="6" y="48"/>
                </a:cxn>
                <a:cxn ang="0">
                  <a:pos x="6" y="48"/>
                </a:cxn>
                <a:cxn ang="0">
                  <a:pos x="14" y="24"/>
                </a:cxn>
                <a:cxn ang="0">
                  <a:pos x="14" y="24"/>
                </a:cxn>
                <a:cxn ang="0">
                  <a:pos x="18" y="12"/>
                </a:cxn>
                <a:cxn ang="0">
                  <a:pos x="18" y="12"/>
                </a:cxn>
                <a:cxn ang="0">
                  <a:pos x="18" y="8"/>
                </a:cxn>
                <a:cxn ang="0">
                  <a:pos x="16" y="4"/>
                </a:cxn>
                <a:cxn ang="0">
                  <a:pos x="10" y="0"/>
                </a:cxn>
                <a:cxn ang="0">
                  <a:pos x="10" y="0"/>
                </a:cxn>
                <a:cxn ang="0">
                  <a:pos x="0" y="26"/>
                </a:cxn>
                <a:cxn ang="0">
                  <a:pos x="0" y="26"/>
                </a:cxn>
                <a:cxn ang="0">
                  <a:pos x="0" y="30"/>
                </a:cxn>
                <a:cxn ang="0">
                  <a:pos x="0" y="34"/>
                </a:cxn>
                <a:cxn ang="0">
                  <a:pos x="0" y="34"/>
                </a:cxn>
              </a:cxnLst>
              <a:rect l="0" t="0" r="r" b="b"/>
              <a:pathLst>
                <a:path w="18" h="48">
                  <a:moveTo>
                    <a:pt x="0" y="34"/>
                  </a:moveTo>
                  <a:lnTo>
                    <a:pt x="0" y="34"/>
                  </a:lnTo>
                  <a:lnTo>
                    <a:pt x="6" y="48"/>
                  </a:lnTo>
                  <a:lnTo>
                    <a:pt x="6" y="48"/>
                  </a:lnTo>
                  <a:lnTo>
                    <a:pt x="14" y="24"/>
                  </a:lnTo>
                  <a:lnTo>
                    <a:pt x="14" y="24"/>
                  </a:lnTo>
                  <a:lnTo>
                    <a:pt x="18" y="12"/>
                  </a:lnTo>
                  <a:lnTo>
                    <a:pt x="18" y="12"/>
                  </a:lnTo>
                  <a:lnTo>
                    <a:pt x="18" y="8"/>
                  </a:lnTo>
                  <a:lnTo>
                    <a:pt x="16" y="4"/>
                  </a:lnTo>
                  <a:lnTo>
                    <a:pt x="10" y="0"/>
                  </a:lnTo>
                  <a:lnTo>
                    <a:pt x="10" y="0"/>
                  </a:lnTo>
                  <a:lnTo>
                    <a:pt x="0" y="26"/>
                  </a:lnTo>
                  <a:lnTo>
                    <a:pt x="0" y="26"/>
                  </a:lnTo>
                  <a:lnTo>
                    <a:pt x="0" y="30"/>
                  </a:lnTo>
                  <a:lnTo>
                    <a:pt x="0" y="34"/>
                  </a:lnTo>
                  <a:lnTo>
                    <a:pt x="0"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7" name="Freeform 78"/>
            <p:cNvSpPr/>
            <p:nvPr/>
          </p:nvSpPr>
          <p:spPr bwMode="auto">
            <a:xfrm>
              <a:off x="3192463" y="1373188"/>
              <a:ext cx="28575" cy="79375"/>
            </a:xfrm>
            <a:custGeom>
              <a:avLst/>
              <a:gdLst/>
              <a:ahLst/>
              <a:cxnLst>
                <a:cxn ang="0">
                  <a:pos x="14" y="0"/>
                </a:cxn>
                <a:cxn ang="0">
                  <a:pos x="14" y="0"/>
                </a:cxn>
                <a:cxn ang="0">
                  <a:pos x="4" y="28"/>
                </a:cxn>
                <a:cxn ang="0">
                  <a:pos x="4" y="28"/>
                </a:cxn>
                <a:cxn ang="0">
                  <a:pos x="2" y="32"/>
                </a:cxn>
                <a:cxn ang="0">
                  <a:pos x="0" y="36"/>
                </a:cxn>
                <a:cxn ang="0">
                  <a:pos x="0" y="36"/>
                </a:cxn>
                <a:cxn ang="0">
                  <a:pos x="6" y="50"/>
                </a:cxn>
                <a:cxn ang="0">
                  <a:pos x="6" y="50"/>
                </a:cxn>
                <a:cxn ang="0">
                  <a:pos x="10" y="44"/>
                </a:cxn>
                <a:cxn ang="0">
                  <a:pos x="14" y="38"/>
                </a:cxn>
                <a:cxn ang="0">
                  <a:pos x="18" y="26"/>
                </a:cxn>
                <a:cxn ang="0">
                  <a:pos x="18" y="12"/>
                </a:cxn>
                <a:cxn ang="0">
                  <a:pos x="14" y="0"/>
                </a:cxn>
                <a:cxn ang="0">
                  <a:pos x="14" y="0"/>
                </a:cxn>
              </a:cxnLst>
              <a:rect l="0" t="0" r="r" b="b"/>
              <a:pathLst>
                <a:path w="18" h="50">
                  <a:moveTo>
                    <a:pt x="14" y="0"/>
                  </a:moveTo>
                  <a:lnTo>
                    <a:pt x="14" y="0"/>
                  </a:lnTo>
                  <a:lnTo>
                    <a:pt x="4" y="28"/>
                  </a:lnTo>
                  <a:lnTo>
                    <a:pt x="4" y="28"/>
                  </a:lnTo>
                  <a:lnTo>
                    <a:pt x="2" y="32"/>
                  </a:lnTo>
                  <a:lnTo>
                    <a:pt x="0" y="36"/>
                  </a:lnTo>
                  <a:lnTo>
                    <a:pt x="0" y="36"/>
                  </a:lnTo>
                  <a:lnTo>
                    <a:pt x="6" y="50"/>
                  </a:lnTo>
                  <a:lnTo>
                    <a:pt x="6" y="50"/>
                  </a:lnTo>
                  <a:lnTo>
                    <a:pt x="10" y="44"/>
                  </a:lnTo>
                  <a:lnTo>
                    <a:pt x="14" y="38"/>
                  </a:lnTo>
                  <a:lnTo>
                    <a:pt x="18" y="26"/>
                  </a:lnTo>
                  <a:lnTo>
                    <a:pt x="18" y="12"/>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8" name="Freeform 79"/>
            <p:cNvSpPr/>
            <p:nvPr/>
          </p:nvSpPr>
          <p:spPr bwMode="auto">
            <a:xfrm>
              <a:off x="3119438" y="1306513"/>
              <a:ext cx="28575" cy="50800"/>
            </a:xfrm>
            <a:custGeom>
              <a:avLst/>
              <a:gdLst/>
              <a:ahLst/>
              <a:cxnLst>
                <a:cxn ang="0">
                  <a:pos x="18" y="32"/>
                </a:cxn>
                <a:cxn ang="0">
                  <a:pos x="18" y="32"/>
                </a:cxn>
                <a:cxn ang="0">
                  <a:pos x="4" y="0"/>
                </a:cxn>
                <a:cxn ang="0">
                  <a:pos x="4" y="0"/>
                </a:cxn>
                <a:cxn ang="0">
                  <a:pos x="4" y="8"/>
                </a:cxn>
                <a:cxn ang="0">
                  <a:pos x="2" y="16"/>
                </a:cxn>
                <a:cxn ang="0">
                  <a:pos x="2" y="16"/>
                </a:cxn>
                <a:cxn ang="0">
                  <a:pos x="0" y="24"/>
                </a:cxn>
                <a:cxn ang="0">
                  <a:pos x="0" y="24"/>
                </a:cxn>
                <a:cxn ang="0">
                  <a:pos x="2" y="24"/>
                </a:cxn>
                <a:cxn ang="0">
                  <a:pos x="2" y="24"/>
                </a:cxn>
                <a:cxn ang="0">
                  <a:pos x="18" y="32"/>
                </a:cxn>
                <a:cxn ang="0">
                  <a:pos x="18" y="32"/>
                </a:cxn>
              </a:cxnLst>
              <a:rect l="0" t="0" r="r" b="b"/>
              <a:pathLst>
                <a:path w="18" h="32">
                  <a:moveTo>
                    <a:pt x="18" y="32"/>
                  </a:moveTo>
                  <a:lnTo>
                    <a:pt x="18" y="32"/>
                  </a:lnTo>
                  <a:lnTo>
                    <a:pt x="4" y="0"/>
                  </a:lnTo>
                  <a:lnTo>
                    <a:pt x="4" y="0"/>
                  </a:lnTo>
                  <a:lnTo>
                    <a:pt x="4" y="8"/>
                  </a:lnTo>
                  <a:lnTo>
                    <a:pt x="2" y="16"/>
                  </a:lnTo>
                  <a:lnTo>
                    <a:pt x="2" y="16"/>
                  </a:lnTo>
                  <a:lnTo>
                    <a:pt x="0" y="24"/>
                  </a:lnTo>
                  <a:lnTo>
                    <a:pt x="0" y="24"/>
                  </a:lnTo>
                  <a:lnTo>
                    <a:pt x="2" y="24"/>
                  </a:lnTo>
                  <a:lnTo>
                    <a:pt x="2" y="24"/>
                  </a:lnTo>
                  <a:lnTo>
                    <a:pt x="18" y="32"/>
                  </a:lnTo>
                  <a:lnTo>
                    <a:pt x="18"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59" name="Freeform 80"/>
            <p:cNvSpPr/>
            <p:nvPr/>
          </p:nvSpPr>
          <p:spPr bwMode="auto">
            <a:xfrm>
              <a:off x="3116263" y="1350963"/>
              <a:ext cx="47625" cy="41275"/>
            </a:xfrm>
            <a:custGeom>
              <a:avLst/>
              <a:gdLst/>
              <a:ahLst/>
              <a:cxnLst>
                <a:cxn ang="0">
                  <a:pos x="10" y="18"/>
                </a:cxn>
                <a:cxn ang="0">
                  <a:pos x="10" y="18"/>
                </a:cxn>
                <a:cxn ang="0">
                  <a:pos x="24" y="24"/>
                </a:cxn>
                <a:cxn ang="0">
                  <a:pos x="24" y="24"/>
                </a:cxn>
                <a:cxn ang="0">
                  <a:pos x="30" y="26"/>
                </a:cxn>
                <a:cxn ang="0">
                  <a:pos x="30" y="26"/>
                </a:cxn>
                <a:cxn ang="0">
                  <a:pos x="26" y="16"/>
                </a:cxn>
                <a:cxn ang="0">
                  <a:pos x="26" y="16"/>
                </a:cxn>
                <a:cxn ang="0">
                  <a:pos x="24" y="12"/>
                </a:cxn>
                <a:cxn ang="0">
                  <a:pos x="22" y="10"/>
                </a:cxn>
                <a:cxn ang="0">
                  <a:pos x="22" y="10"/>
                </a:cxn>
                <a:cxn ang="0">
                  <a:pos x="0" y="0"/>
                </a:cxn>
                <a:cxn ang="0">
                  <a:pos x="0"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6"/>
                  </a:lnTo>
                  <a:lnTo>
                    <a:pt x="26" y="16"/>
                  </a:lnTo>
                  <a:lnTo>
                    <a:pt x="24" y="12"/>
                  </a:lnTo>
                  <a:lnTo>
                    <a:pt x="22" y="10"/>
                  </a:lnTo>
                  <a:lnTo>
                    <a:pt x="22" y="10"/>
                  </a:lnTo>
                  <a:lnTo>
                    <a:pt x="0" y="0"/>
                  </a:lnTo>
                  <a:lnTo>
                    <a:pt x="0"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0" name="Freeform 81"/>
            <p:cNvSpPr/>
            <p:nvPr/>
          </p:nvSpPr>
          <p:spPr bwMode="auto">
            <a:xfrm>
              <a:off x="3116263" y="1382713"/>
              <a:ext cx="60325" cy="44450"/>
            </a:xfrm>
            <a:custGeom>
              <a:avLst/>
              <a:gdLst/>
              <a:ahLst/>
              <a:cxnLst>
                <a:cxn ang="0">
                  <a:pos x="26" y="10"/>
                </a:cxn>
                <a:cxn ang="0">
                  <a:pos x="26" y="10"/>
                </a:cxn>
                <a:cxn ang="0">
                  <a:pos x="0" y="0"/>
                </a:cxn>
                <a:cxn ang="0">
                  <a:pos x="0" y="0"/>
                </a:cxn>
                <a:cxn ang="0">
                  <a:pos x="0" y="8"/>
                </a:cxn>
                <a:cxn ang="0">
                  <a:pos x="2" y="12"/>
                </a:cxn>
                <a:cxn ang="0">
                  <a:pos x="4" y="14"/>
                </a:cxn>
                <a:cxn ang="0">
                  <a:pos x="4" y="14"/>
                </a:cxn>
                <a:cxn ang="0">
                  <a:pos x="16" y="18"/>
                </a:cxn>
                <a:cxn ang="0">
                  <a:pos x="16" y="18"/>
                </a:cxn>
                <a:cxn ang="0">
                  <a:pos x="38" y="28"/>
                </a:cxn>
                <a:cxn ang="0">
                  <a:pos x="38" y="28"/>
                </a:cxn>
                <a:cxn ang="0">
                  <a:pos x="34" y="16"/>
                </a:cxn>
                <a:cxn ang="0">
                  <a:pos x="34" y="16"/>
                </a:cxn>
                <a:cxn ang="0">
                  <a:pos x="30" y="12"/>
                </a:cxn>
                <a:cxn ang="0">
                  <a:pos x="26" y="10"/>
                </a:cxn>
                <a:cxn ang="0">
                  <a:pos x="26" y="10"/>
                </a:cxn>
              </a:cxnLst>
              <a:rect l="0" t="0" r="r" b="b"/>
              <a:pathLst>
                <a:path w="38" h="28">
                  <a:moveTo>
                    <a:pt x="26" y="10"/>
                  </a:moveTo>
                  <a:lnTo>
                    <a:pt x="26" y="10"/>
                  </a:lnTo>
                  <a:lnTo>
                    <a:pt x="0" y="0"/>
                  </a:lnTo>
                  <a:lnTo>
                    <a:pt x="0" y="0"/>
                  </a:lnTo>
                  <a:lnTo>
                    <a:pt x="0" y="8"/>
                  </a:lnTo>
                  <a:lnTo>
                    <a:pt x="2" y="12"/>
                  </a:lnTo>
                  <a:lnTo>
                    <a:pt x="4" y="14"/>
                  </a:lnTo>
                  <a:lnTo>
                    <a:pt x="4" y="14"/>
                  </a:lnTo>
                  <a:lnTo>
                    <a:pt x="16" y="18"/>
                  </a:lnTo>
                  <a:lnTo>
                    <a:pt x="16" y="18"/>
                  </a:lnTo>
                  <a:lnTo>
                    <a:pt x="38" y="28"/>
                  </a:lnTo>
                  <a:lnTo>
                    <a:pt x="38" y="28"/>
                  </a:lnTo>
                  <a:lnTo>
                    <a:pt x="34" y="16"/>
                  </a:lnTo>
                  <a:lnTo>
                    <a:pt x="34" y="16"/>
                  </a:lnTo>
                  <a:lnTo>
                    <a:pt x="30" y="12"/>
                  </a:lnTo>
                  <a:lnTo>
                    <a:pt x="26" y="10"/>
                  </a:lnTo>
                  <a:lnTo>
                    <a:pt x="2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1" name="Freeform 82"/>
            <p:cNvSpPr/>
            <p:nvPr/>
          </p:nvSpPr>
          <p:spPr bwMode="auto">
            <a:xfrm>
              <a:off x="3122613" y="1411288"/>
              <a:ext cx="66675" cy="44450"/>
            </a:xfrm>
            <a:custGeom>
              <a:avLst/>
              <a:gdLst/>
              <a:ahLst/>
              <a:cxnLst>
                <a:cxn ang="0">
                  <a:pos x="42" y="28"/>
                </a:cxn>
                <a:cxn ang="0">
                  <a:pos x="42" y="28"/>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28"/>
                </a:cxn>
                <a:cxn ang="0">
                  <a:pos x="42" y="28"/>
                </a:cxn>
              </a:cxnLst>
              <a:rect l="0" t="0" r="r" b="b"/>
              <a:pathLst>
                <a:path w="42" h="28">
                  <a:moveTo>
                    <a:pt x="42" y="28"/>
                  </a:moveTo>
                  <a:lnTo>
                    <a:pt x="42" y="28"/>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2" name="Freeform 83"/>
            <p:cNvSpPr/>
            <p:nvPr/>
          </p:nvSpPr>
          <p:spPr bwMode="auto">
            <a:xfrm>
              <a:off x="3630613" y="1160463"/>
              <a:ext cx="31750" cy="50800"/>
            </a:xfrm>
            <a:custGeom>
              <a:avLst/>
              <a:gdLst/>
              <a:ahLst/>
              <a:cxnLst>
                <a:cxn ang="0">
                  <a:pos x="20" y="14"/>
                </a:cxn>
                <a:cxn ang="0">
                  <a:pos x="20" y="14"/>
                </a:cxn>
                <a:cxn ang="0">
                  <a:pos x="20" y="12"/>
                </a:cxn>
                <a:cxn ang="0">
                  <a:pos x="20" y="12"/>
                </a:cxn>
                <a:cxn ang="0">
                  <a:pos x="14" y="8"/>
                </a:cxn>
                <a:cxn ang="0">
                  <a:pos x="14" y="8"/>
                </a:cxn>
                <a:cxn ang="0">
                  <a:pos x="6" y="4"/>
                </a:cxn>
                <a:cxn ang="0">
                  <a:pos x="0" y="0"/>
                </a:cxn>
                <a:cxn ang="0">
                  <a:pos x="0" y="0"/>
                </a:cxn>
                <a:cxn ang="0">
                  <a:pos x="14" y="32"/>
                </a:cxn>
                <a:cxn ang="0">
                  <a:pos x="14" y="32"/>
                </a:cxn>
                <a:cxn ang="0">
                  <a:pos x="20" y="14"/>
                </a:cxn>
                <a:cxn ang="0">
                  <a:pos x="20" y="14"/>
                </a:cxn>
              </a:cxnLst>
              <a:rect l="0" t="0" r="r" b="b"/>
              <a:pathLst>
                <a:path w="20" h="32">
                  <a:moveTo>
                    <a:pt x="20" y="14"/>
                  </a:moveTo>
                  <a:lnTo>
                    <a:pt x="20" y="14"/>
                  </a:lnTo>
                  <a:lnTo>
                    <a:pt x="20" y="12"/>
                  </a:lnTo>
                  <a:lnTo>
                    <a:pt x="20" y="12"/>
                  </a:lnTo>
                  <a:lnTo>
                    <a:pt x="14" y="8"/>
                  </a:lnTo>
                  <a:lnTo>
                    <a:pt x="14" y="8"/>
                  </a:lnTo>
                  <a:lnTo>
                    <a:pt x="6" y="4"/>
                  </a:lnTo>
                  <a:lnTo>
                    <a:pt x="0" y="0"/>
                  </a:lnTo>
                  <a:lnTo>
                    <a:pt x="0" y="0"/>
                  </a:lnTo>
                  <a:lnTo>
                    <a:pt x="14" y="32"/>
                  </a:lnTo>
                  <a:lnTo>
                    <a:pt x="14" y="32"/>
                  </a:lnTo>
                  <a:lnTo>
                    <a:pt x="20" y="14"/>
                  </a:lnTo>
                  <a:lnTo>
                    <a:pt x="2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3" name="Freeform 84"/>
            <p:cNvSpPr/>
            <p:nvPr/>
          </p:nvSpPr>
          <p:spPr bwMode="auto">
            <a:xfrm>
              <a:off x="3656013" y="1182688"/>
              <a:ext cx="31750" cy="63500"/>
            </a:xfrm>
            <a:custGeom>
              <a:avLst/>
              <a:gdLst/>
              <a:ahLst/>
              <a:cxnLst>
                <a:cxn ang="0">
                  <a:pos x="8" y="0"/>
                </a:cxn>
                <a:cxn ang="0">
                  <a:pos x="8" y="0"/>
                </a:cxn>
                <a:cxn ang="0">
                  <a:pos x="0" y="22"/>
                </a:cxn>
                <a:cxn ang="0">
                  <a:pos x="0" y="22"/>
                </a:cxn>
                <a:cxn ang="0">
                  <a:pos x="2" y="26"/>
                </a:cxn>
                <a:cxn ang="0">
                  <a:pos x="4" y="30"/>
                </a:cxn>
                <a:cxn ang="0">
                  <a:pos x="4" y="30"/>
                </a:cxn>
                <a:cxn ang="0">
                  <a:pos x="8" y="40"/>
                </a:cxn>
                <a:cxn ang="0">
                  <a:pos x="8" y="40"/>
                </a:cxn>
                <a:cxn ang="0">
                  <a:pos x="10" y="32"/>
                </a:cxn>
                <a:cxn ang="0">
                  <a:pos x="10" y="32"/>
                </a:cxn>
                <a:cxn ang="0">
                  <a:pos x="16" y="20"/>
                </a:cxn>
                <a:cxn ang="0">
                  <a:pos x="16" y="20"/>
                </a:cxn>
                <a:cxn ang="0">
                  <a:pos x="20" y="10"/>
                </a:cxn>
                <a:cxn ang="0">
                  <a:pos x="20" y="10"/>
                </a:cxn>
                <a:cxn ang="0">
                  <a:pos x="18" y="8"/>
                </a:cxn>
                <a:cxn ang="0">
                  <a:pos x="14" y="4"/>
                </a:cxn>
                <a:cxn ang="0">
                  <a:pos x="8" y="0"/>
                </a:cxn>
                <a:cxn ang="0">
                  <a:pos x="8" y="0"/>
                </a:cxn>
              </a:cxnLst>
              <a:rect l="0" t="0" r="r" b="b"/>
              <a:pathLst>
                <a:path w="20" h="40">
                  <a:moveTo>
                    <a:pt x="8" y="0"/>
                  </a:moveTo>
                  <a:lnTo>
                    <a:pt x="8" y="0"/>
                  </a:lnTo>
                  <a:lnTo>
                    <a:pt x="0" y="22"/>
                  </a:lnTo>
                  <a:lnTo>
                    <a:pt x="0" y="22"/>
                  </a:lnTo>
                  <a:lnTo>
                    <a:pt x="2" y="26"/>
                  </a:lnTo>
                  <a:lnTo>
                    <a:pt x="4" y="30"/>
                  </a:lnTo>
                  <a:lnTo>
                    <a:pt x="4" y="30"/>
                  </a:lnTo>
                  <a:lnTo>
                    <a:pt x="8" y="40"/>
                  </a:lnTo>
                  <a:lnTo>
                    <a:pt x="8" y="40"/>
                  </a:lnTo>
                  <a:lnTo>
                    <a:pt x="10" y="32"/>
                  </a:lnTo>
                  <a:lnTo>
                    <a:pt x="10" y="32"/>
                  </a:lnTo>
                  <a:lnTo>
                    <a:pt x="16" y="20"/>
                  </a:lnTo>
                  <a:lnTo>
                    <a:pt x="16" y="20"/>
                  </a:lnTo>
                  <a:lnTo>
                    <a:pt x="20" y="10"/>
                  </a:lnTo>
                  <a:lnTo>
                    <a:pt x="20" y="10"/>
                  </a:lnTo>
                  <a:lnTo>
                    <a:pt x="18" y="8"/>
                  </a:lnTo>
                  <a:lnTo>
                    <a:pt x="14" y="4"/>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4" name="Freeform 85"/>
            <p:cNvSpPr/>
            <p:nvPr/>
          </p:nvSpPr>
          <p:spPr bwMode="auto">
            <a:xfrm>
              <a:off x="3675063" y="1201738"/>
              <a:ext cx="28575" cy="76200"/>
            </a:xfrm>
            <a:custGeom>
              <a:avLst/>
              <a:gdLst/>
              <a:ahLst/>
              <a:cxnLst>
                <a:cxn ang="0">
                  <a:pos x="2" y="28"/>
                </a:cxn>
                <a:cxn ang="0">
                  <a:pos x="2" y="28"/>
                </a:cxn>
                <a:cxn ang="0">
                  <a:pos x="0" y="32"/>
                </a:cxn>
                <a:cxn ang="0">
                  <a:pos x="0" y="36"/>
                </a:cxn>
                <a:cxn ang="0">
                  <a:pos x="0" y="36"/>
                </a:cxn>
                <a:cxn ang="0">
                  <a:pos x="6" y="48"/>
                </a:cxn>
                <a:cxn ang="0">
                  <a:pos x="6" y="48"/>
                </a:cxn>
                <a:cxn ang="0">
                  <a:pos x="14" y="26"/>
                </a:cxn>
                <a:cxn ang="0">
                  <a:pos x="14" y="26"/>
                </a:cxn>
                <a:cxn ang="0">
                  <a:pos x="18" y="14"/>
                </a:cxn>
                <a:cxn ang="0">
                  <a:pos x="18" y="14"/>
                </a:cxn>
                <a:cxn ang="0">
                  <a:pos x="18" y="10"/>
                </a:cxn>
                <a:cxn ang="0">
                  <a:pos x="16" y="6"/>
                </a:cxn>
                <a:cxn ang="0">
                  <a:pos x="12" y="0"/>
                </a:cxn>
                <a:cxn ang="0">
                  <a:pos x="12" y="0"/>
                </a:cxn>
                <a:cxn ang="0">
                  <a:pos x="2" y="28"/>
                </a:cxn>
                <a:cxn ang="0">
                  <a:pos x="2" y="28"/>
                </a:cxn>
              </a:cxnLst>
              <a:rect l="0" t="0" r="r" b="b"/>
              <a:pathLst>
                <a:path w="18" h="48">
                  <a:moveTo>
                    <a:pt x="2" y="28"/>
                  </a:moveTo>
                  <a:lnTo>
                    <a:pt x="2" y="28"/>
                  </a:lnTo>
                  <a:lnTo>
                    <a:pt x="0" y="32"/>
                  </a:lnTo>
                  <a:lnTo>
                    <a:pt x="0" y="36"/>
                  </a:lnTo>
                  <a:lnTo>
                    <a:pt x="0" y="36"/>
                  </a:lnTo>
                  <a:lnTo>
                    <a:pt x="6" y="48"/>
                  </a:lnTo>
                  <a:lnTo>
                    <a:pt x="6" y="48"/>
                  </a:lnTo>
                  <a:lnTo>
                    <a:pt x="14" y="26"/>
                  </a:lnTo>
                  <a:lnTo>
                    <a:pt x="14" y="26"/>
                  </a:lnTo>
                  <a:lnTo>
                    <a:pt x="18" y="14"/>
                  </a:lnTo>
                  <a:lnTo>
                    <a:pt x="18" y="14"/>
                  </a:lnTo>
                  <a:lnTo>
                    <a:pt x="18" y="10"/>
                  </a:lnTo>
                  <a:lnTo>
                    <a:pt x="16" y="6"/>
                  </a:lnTo>
                  <a:lnTo>
                    <a:pt x="12" y="0"/>
                  </a:lnTo>
                  <a:lnTo>
                    <a:pt x="12" y="0"/>
                  </a:lnTo>
                  <a:lnTo>
                    <a:pt x="2" y="28"/>
                  </a:lnTo>
                  <a:lnTo>
                    <a:pt x="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5" name="Freeform 86"/>
            <p:cNvSpPr/>
            <p:nvPr/>
          </p:nvSpPr>
          <p:spPr bwMode="auto">
            <a:xfrm>
              <a:off x="3690938" y="1230313"/>
              <a:ext cx="25400" cy="79375"/>
            </a:xfrm>
            <a:custGeom>
              <a:avLst/>
              <a:gdLst/>
              <a:ahLst/>
              <a:cxnLst>
                <a:cxn ang="0">
                  <a:pos x="0" y="36"/>
                </a:cxn>
                <a:cxn ang="0">
                  <a:pos x="0" y="36"/>
                </a:cxn>
                <a:cxn ang="0">
                  <a:pos x="6" y="50"/>
                </a:cxn>
                <a:cxn ang="0">
                  <a:pos x="6" y="50"/>
                </a:cxn>
                <a:cxn ang="0">
                  <a:pos x="10" y="44"/>
                </a:cxn>
                <a:cxn ang="0">
                  <a:pos x="12" y="38"/>
                </a:cxn>
                <a:cxn ang="0">
                  <a:pos x="16" y="26"/>
                </a:cxn>
                <a:cxn ang="0">
                  <a:pos x="16" y="12"/>
                </a:cxn>
                <a:cxn ang="0">
                  <a:pos x="12" y="0"/>
                </a:cxn>
                <a:cxn ang="0">
                  <a:pos x="12" y="0"/>
                </a:cxn>
                <a:cxn ang="0">
                  <a:pos x="2" y="28"/>
                </a:cxn>
                <a:cxn ang="0">
                  <a:pos x="2" y="28"/>
                </a:cxn>
                <a:cxn ang="0">
                  <a:pos x="0" y="32"/>
                </a:cxn>
                <a:cxn ang="0">
                  <a:pos x="0" y="36"/>
                </a:cxn>
                <a:cxn ang="0">
                  <a:pos x="0" y="36"/>
                </a:cxn>
              </a:cxnLst>
              <a:rect l="0" t="0" r="r" b="b"/>
              <a:pathLst>
                <a:path w="16" h="50">
                  <a:moveTo>
                    <a:pt x="0" y="36"/>
                  </a:moveTo>
                  <a:lnTo>
                    <a:pt x="0" y="36"/>
                  </a:lnTo>
                  <a:lnTo>
                    <a:pt x="6" y="50"/>
                  </a:lnTo>
                  <a:lnTo>
                    <a:pt x="6" y="50"/>
                  </a:lnTo>
                  <a:lnTo>
                    <a:pt x="10" y="44"/>
                  </a:lnTo>
                  <a:lnTo>
                    <a:pt x="12" y="38"/>
                  </a:lnTo>
                  <a:lnTo>
                    <a:pt x="16" y="26"/>
                  </a:lnTo>
                  <a:lnTo>
                    <a:pt x="16" y="12"/>
                  </a:lnTo>
                  <a:lnTo>
                    <a:pt x="12" y="0"/>
                  </a:lnTo>
                  <a:lnTo>
                    <a:pt x="12" y="0"/>
                  </a:lnTo>
                  <a:lnTo>
                    <a:pt x="2" y="28"/>
                  </a:lnTo>
                  <a:lnTo>
                    <a:pt x="2" y="28"/>
                  </a:lnTo>
                  <a:lnTo>
                    <a:pt x="0" y="32"/>
                  </a:lnTo>
                  <a:lnTo>
                    <a:pt x="0" y="36"/>
                  </a:lnTo>
                  <a:lnTo>
                    <a:pt x="0"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6" name="Freeform 87"/>
            <p:cNvSpPr/>
            <p:nvPr/>
          </p:nvSpPr>
          <p:spPr bwMode="auto">
            <a:xfrm>
              <a:off x="3614738" y="1163638"/>
              <a:ext cx="31750" cy="50800"/>
            </a:xfrm>
            <a:custGeom>
              <a:avLst/>
              <a:gdLst/>
              <a:ahLst/>
              <a:cxnLst>
                <a:cxn ang="0">
                  <a:pos x="2" y="14"/>
                </a:cxn>
                <a:cxn ang="0">
                  <a:pos x="2" y="14"/>
                </a:cxn>
                <a:cxn ang="0">
                  <a:pos x="0" y="24"/>
                </a:cxn>
                <a:cxn ang="0">
                  <a:pos x="0" y="24"/>
                </a:cxn>
                <a:cxn ang="0">
                  <a:pos x="2" y="24"/>
                </a:cxn>
                <a:cxn ang="0">
                  <a:pos x="2" y="24"/>
                </a:cxn>
                <a:cxn ang="0">
                  <a:pos x="20" y="32"/>
                </a:cxn>
                <a:cxn ang="0">
                  <a:pos x="20" y="32"/>
                </a:cxn>
                <a:cxn ang="0">
                  <a:pos x="6" y="0"/>
                </a:cxn>
                <a:cxn ang="0">
                  <a:pos x="6" y="0"/>
                </a:cxn>
                <a:cxn ang="0">
                  <a:pos x="4" y="8"/>
                </a:cxn>
                <a:cxn ang="0">
                  <a:pos x="2" y="14"/>
                </a:cxn>
                <a:cxn ang="0">
                  <a:pos x="2" y="14"/>
                </a:cxn>
              </a:cxnLst>
              <a:rect l="0" t="0" r="r" b="b"/>
              <a:pathLst>
                <a:path w="20" h="32">
                  <a:moveTo>
                    <a:pt x="2" y="14"/>
                  </a:moveTo>
                  <a:lnTo>
                    <a:pt x="2" y="14"/>
                  </a:lnTo>
                  <a:lnTo>
                    <a:pt x="0" y="24"/>
                  </a:lnTo>
                  <a:lnTo>
                    <a:pt x="0" y="24"/>
                  </a:lnTo>
                  <a:lnTo>
                    <a:pt x="2" y="24"/>
                  </a:lnTo>
                  <a:lnTo>
                    <a:pt x="2" y="24"/>
                  </a:lnTo>
                  <a:lnTo>
                    <a:pt x="20" y="32"/>
                  </a:lnTo>
                  <a:lnTo>
                    <a:pt x="20" y="32"/>
                  </a:lnTo>
                  <a:lnTo>
                    <a:pt x="6" y="0"/>
                  </a:lnTo>
                  <a:lnTo>
                    <a:pt x="6" y="0"/>
                  </a:lnTo>
                  <a:lnTo>
                    <a:pt x="4" y="8"/>
                  </a:lnTo>
                  <a:lnTo>
                    <a:pt x="2" y="14"/>
                  </a:lnTo>
                  <a:lnTo>
                    <a:pt x="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7" name="Freeform 88"/>
            <p:cNvSpPr/>
            <p:nvPr/>
          </p:nvSpPr>
          <p:spPr bwMode="auto">
            <a:xfrm>
              <a:off x="3611563" y="1208088"/>
              <a:ext cx="47625" cy="41275"/>
            </a:xfrm>
            <a:custGeom>
              <a:avLst/>
              <a:gdLst/>
              <a:ahLst/>
              <a:cxnLst>
                <a:cxn ang="0">
                  <a:pos x="10" y="18"/>
                </a:cxn>
                <a:cxn ang="0">
                  <a:pos x="10" y="18"/>
                </a:cxn>
                <a:cxn ang="0">
                  <a:pos x="24" y="24"/>
                </a:cxn>
                <a:cxn ang="0">
                  <a:pos x="24" y="24"/>
                </a:cxn>
                <a:cxn ang="0">
                  <a:pos x="30" y="26"/>
                </a:cxn>
                <a:cxn ang="0">
                  <a:pos x="30" y="26"/>
                </a:cxn>
                <a:cxn ang="0">
                  <a:pos x="26" y="16"/>
                </a:cxn>
                <a:cxn ang="0">
                  <a:pos x="26" y="16"/>
                </a:cxn>
                <a:cxn ang="0">
                  <a:pos x="24" y="12"/>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6"/>
                  </a:lnTo>
                  <a:lnTo>
                    <a:pt x="26" y="16"/>
                  </a:lnTo>
                  <a:lnTo>
                    <a:pt x="24" y="12"/>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8" name="Freeform 89"/>
            <p:cNvSpPr/>
            <p:nvPr/>
          </p:nvSpPr>
          <p:spPr bwMode="auto">
            <a:xfrm>
              <a:off x="3611563" y="1239838"/>
              <a:ext cx="63500" cy="44450"/>
            </a:xfrm>
            <a:custGeom>
              <a:avLst/>
              <a:gdLst/>
              <a:ahLst/>
              <a:cxnLst>
                <a:cxn ang="0">
                  <a:pos x="4" y="14"/>
                </a:cxn>
                <a:cxn ang="0">
                  <a:pos x="4" y="14"/>
                </a:cxn>
                <a:cxn ang="0">
                  <a:pos x="16" y="18"/>
                </a:cxn>
                <a:cxn ang="0">
                  <a:pos x="16" y="18"/>
                </a:cxn>
                <a:cxn ang="0">
                  <a:pos x="40" y="28"/>
                </a:cxn>
                <a:cxn ang="0">
                  <a:pos x="40" y="28"/>
                </a:cxn>
                <a:cxn ang="0">
                  <a:pos x="34" y="14"/>
                </a:cxn>
                <a:cxn ang="0">
                  <a:pos x="34" y="14"/>
                </a:cxn>
                <a:cxn ang="0">
                  <a:pos x="32" y="12"/>
                </a:cxn>
                <a:cxn ang="0">
                  <a:pos x="28" y="10"/>
                </a:cxn>
                <a:cxn ang="0">
                  <a:pos x="28" y="10"/>
                </a:cxn>
                <a:cxn ang="0">
                  <a:pos x="0" y="0"/>
                </a:cxn>
                <a:cxn ang="0">
                  <a:pos x="0" y="0"/>
                </a:cxn>
                <a:cxn ang="0">
                  <a:pos x="2" y="8"/>
                </a:cxn>
                <a:cxn ang="0">
                  <a:pos x="2" y="12"/>
                </a:cxn>
                <a:cxn ang="0">
                  <a:pos x="4" y="14"/>
                </a:cxn>
                <a:cxn ang="0">
                  <a:pos x="4" y="14"/>
                </a:cxn>
              </a:cxnLst>
              <a:rect l="0" t="0" r="r" b="b"/>
              <a:pathLst>
                <a:path w="40" h="28">
                  <a:moveTo>
                    <a:pt x="4" y="14"/>
                  </a:moveTo>
                  <a:lnTo>
                    <a:pt x="4" y="14"/>
                  </a:lnTo>
                  <a:lnTo>
                    <a:pt x="16" y="18"/>
                  </a:lnTo>
                  <a:lnTo>
                    <a:pt x="16" y="18"/>
                  </a:lnTo>
                  <a:lnTo>
                    <a:pt x="40" y="28"/>
                  </a:lnTo>
                  <a:lnTo>
                    <a:pt x="40" y="28"/>
                  </a:lnTo>
                  <a:lnTo>
                    <a:pt x="34" y="14"/>
                  </a:lnTo>
                  <a:lnTo>
                    <a:pt x="34" y="14"/>
                  </a:lnTo>
                  <a:lnTo>
                    <a:pt x="32" y="12"/>
                  </a:lnTo>
                  <a:lnTo>
                    <a:pt x="28" y="10"/>
                  </a:lnTo>
                  <a:lnTo>
                    <a:pt x="28" y="10"/>
                  </a:lnTo>
                  <a:lnTo>
                    <a:pt x="0" y="0"/>
                  </a:lnTo>
                  <a:lnTo>
                    <a:pt x="0" y="0"/>
                  </a:lnTo>
                  <a:lnTo>
                    <a:pt x="2"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69" name="Freeform 90"/>
            <p:cNvSpPr/>
            <p:nvPr/>
          </p:nvSpPr>
          <p:spPr bwMode="auto">
            <a:xfrm>
              <a:off x="3621088" y="1268413"/>
              <a:ext cx="66675" cy="44450"/>
            </a:xfrm>
            <a:custGeom>
              <a:avLst/>
              <a:gdLst/>
              <a:ahLst/>
              <a:cxnLst>
                <a:cxn ang="0">
                  <a:pos x="42" y="28"/>
                </a:cxn>
                <a:cxn ang="0">
                  <a:pos x="42" y="28"/>
                </a:cxn>
                <a:cxn ang="0">
                  <a:pos x="36" y="16"/>
                </a:cxn>
                <a:cxn ang="0">
                  <a:pos x="36" y="16"/>
                </a:cxn>
                <a:cxn ang="0">
                  <a:pos x="32" y="14"/>
                </a:cxn>
                <a:cxn ang="0">
                  <a:pos x="28" y="12"/>
                </a:cxn>
                <a:cxn ang="0">
                  <a:pos x="28" y="12"/>
                </a:cxn>
                <a:cxn ang="0">
                  <a:pos x="0" y="0"/>
                </a:cxn>
                <a:cxn ang="0">
                  <a:pos x="0" y="0"/>
                </a:cxn>
                <a:cxn ang="0">
                  <a:pos x="6" y="12"/>
                </a:cxn>
                <a:cxn ang="0">
                  <a:pos x="16" y="22"/>
                </a:cxn>
                <a:cxn ang="0">
                  <a:pos x="28" y="28"/>
                </a:cxn>
                <a:cxn ang="0">
                  <a:pos x="34" y="28"/>
                </a:cxn>
                <a:cxn ang="0">
                  <a:pos x="42" y="28"/>
                </a:cxn>
                <a:cxn ang="0">
                  <a:pos x="42" y="28"/>
                </a:cxn>
              </a:cxnLst>
              <a:rect l="0" t="0" r="r" b="b"/>
              <a:pathLst>
                <a:path w="42" h="28">
                  <a:moveTo>
                    <a:pt x="42" y="28"/>
                  </a:moveTo>
                  <a:lnTo>
                    <a:pt x="42" y="28"/>
                  </a:lnTo>
                  <a:lnTo>
                    <a:pt x="36" y="16"/>
                  </a:lnTo>
                  <a:lnTo>
                    <a:pt x="36" y="16"/>
                  </a:lnTo>
                  <a:lnTo>
                    <a:pt x="32" y="14"/>
                  </a:lnTo>
                  <a:lnTo>
                    <a:pt x="28" y="12"/>
                  </a:lnTo>
                  <a:lnTo>
                    <a:pt x="28" y="12"/>
                  </a:lnTo>
                  <a:lnTo>
                    <a:pt x="0" y="0"/>
                  </a:lnTo>
                  <a:lnTo>
                    <a:pt x="0" y="0"/>
                  </a:lnTo>
                  <a:lnTo>
                    <a:pt x="6" y="12"/>
                  </a:lnTo>
                  <a:lnTo>
                    <a:pt x="16" y="22"/>
                  </a:lnTo>
                  <a:lnTo>
                    <a:pt x="28" y="28"/>
                  </a:lnTo>
                  <a:lnTo>
                    <a:pt x="34"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0" name="Freeform 91"/>
            <p:cNvSpPr/>
            <p:nvPr/>
          </p:nvSpPr>
          <p:spPr bwMode="auto">
            <a:xfrm>
              <a:off x="3484563" y="1106488"/>
              <a:ext cx="34925" cy="50800"/>
            </a:xfrm>
            <a:custGeom>
              <a:avLst/>
              <a:gdLst/>
              <a:ahLst/>
              <a:cxnLst>
                <a:cxn ang="0">
                  <a:pos x="22" y="14"/>
                </a:cxn>
                <a:cxn ang="0">
                  <a:pos x="22" y="14"/>
                </a:cxn>
                <a:cxn ang="0">
                  <a:pos x="22" y="12"/>
                </a:cxn>
                <a:cxn ang="0">
                  <a:pos x="22" y="12"/>
                </a:cxn>
                <a:cxn ang="0">
                  <a:pos x="14" y="8"/>
                </a:cxn>
                <a:cxn ang="0">
                  <a:pos x="14" y="8"/>
                </a:cxn>
                <a:cxn ang="0">
                  <a:pos x="8" y="4"/>
                </a:cxn>
                <a:cxn ang="0">
                  <a:pos x="0" y="0"/>
                </a:cxn>
                <a:cxn ang="0">
                  <a:pos x="0" y="0"/>
                </a:cxn>
                <a:cxn ang="0">
                  <a:pos x="16" y="32"/>
                </a:cxn>
                <a:cxn ang="0">
                  <a:pos x="16" y="32"/>
                </a:cxn>
                <a:cxn ang="0">
                  <a:pos x="22" y="14"/>
                </a:cxn>
                <a:cxn ang="0">
                  <a:pos x="22" y="14"/>
                </a:cxn>
              </a:cxnLst>
              <a:rect l="0" t="0" r="r" b="b"/>
              <a:pathLst>
                <a:path w="22" h="32">
                  <a:moveTo>
                    <a:pt x="22" y="14"/>
                  </a:moveTo>
                  <a:lnTo>
                    <a:pt x="22" y="14"/>
                  </a:lnTo>
                  <a:lnTo>
                    <a:pt x="22" y="12"/>
                  </a:lnTo>
                  <a:lnTo>
                    <a:pt x="22" y="12"/>
                  </a:lnTo>
                  <a:lnTo>
                    <a:pt x="14" y="8"/>
                  </a:lnTo>
                  <a:lnTo>
                    <a:pt x="14" y="8"/>
                  </a:lnTo>
                  <a:lnTo>
                    <a:pt x="8" y="4"/>
                  </a:lnTo>
                  <a:lnTo>
                    <a:pt x="0" y="0"/>
                  </a:lnTo>
                  <a:lnTo>
                    <a:pt x="0" y="0"/>
                  </a:lnTo>
                  <a:lnTo>
                    <a:pt x="16" y="32"/>
                  </a:lnTo>
                  <a:lnTo>
                    <a:pt x="16" y="32"/>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1" name="Freeform 92"/>
            <p:cNvSpPr/>
            <p:nvPr/>
          </p:nvSpPr>
          <p:spPr bwMode="auto">
            <a:xfrm>
              <a:off x="3513138" y="1128713"/>
              <a:ext cx="28575" cy="63500"/>
            </a:xfrm>
            <a:custGeom>
              <a:avLst/>
              <a:gdLst/>
              <a:ahLst/>
              <a:cxnLst>
                <a:cxn ang="0">
                  <a:pos x="8" y="40"/>
                </a:cxn>
                <a:cxn ang="0">
                  <a:pos x="8" y="40"/>
                </a:cxn>
                <a:cxn ang="0">
                  <a:pos x="10" y="34"/>
                </a:cxn>
                <a:cxn ang="0">
                  <a:pos x="10" y="34"/>
                </a:cxn>
                <a:cxn ang="0">
                  <a:pos x="16" y="20"/>
                </a:cxn>
                <a:cxn ang="0">
                  <a:pos x="16" y="20"/>
                </a:cxn>
                <a:cxn ang="0">
                  <a:pos x="18" y="10"/>
                </a:cxn>
                <a:cxn ang="0">
                  <a:pos x="18" y="10"/>
                </a:cxn>
                <a:cxn ang="0">
                  <a:pos x="18" y="8"/>
                </a:cxn>
                <a:cxn ang="0">
                  <a:pos x="14" y="4"/>
                </a:cxn>
                <a:cxn ang="0">
                  <a:pos x="8" y="0"/>
                </a:cxn>
                <a:cxn ang="0">
                  <a:pos x="8" y="0"/>
                </a:cxn>
                <a:cxn ang="0">
                  <a:pos x="0" y="22"/>
                </a:cxn>
                <a:cxn ang="0">
                  <a:pos x="0" y="22"/>
                </a:cxn>
                <a:cxn ang="0">
                  <a:pos x="2" y="26"/>
                </a:cxn>
                <a:cxn ang="0">
                  <a:pos x="4" y="30"/>
                </a:cxn>
                <a:cxn ang="0">
                  <a:pos x="4" y="30"/>
                </a:cxn>
                <a:cxn ang="0">
                  <a:pos x="8" y="40"/>
                </a:cxn>
                <a:cxn ang="0">
                  <a:pos x="8" y="40"/>
                </a:cxn>
              </a:cxnLst>
              <a:rect l="0" t="0" r="r" b="b"/>
              <a:pathLst>
                <a:path w="18" h="40">
                  <a:moveTo>
                    <a:pt x="8" y="40"/>
                  </a:moveTo>
                  <a:lnTo>
                    <a:pt x="8" y="40"/>
                  </a:lnTo>
                  <a:lnTo>
                    <a:pt x="10" y="34"/>
                  </a:lnTo>
                  <a:lnTo>
                    <a:pt x="10" y="34"/>
                  </a:lnTo>
                  <a:lnTo>
                    <a:pt x="16" y="20"/>
                  </a:lnTo>
                  <a:lnTo>
                    <a:pt x="16" y="20"/>
                  </a:lnTo>
                  <a:lnTo>
                    <a:pt x="18" y="10"/>
                  </a:lnTo>
                  <a:lnTo>
                    <a:pt x="18" y="10"/>
                  </a:lnTo>
                  <a:lnTo>
                    <a:pt x="18" y="8"/>
                  </a:lnTo>
                  <a:lnTo>
                    <a:pt x="14" y="4"/>
                  </a:lnTo>
                  <a:lnTo>
                    <a:pt x="8" y="0"/>
                  </a:lnTo>
                  <a:lnTo>
                    <a:pt x="8" y="0"/>
                  </a:lnTo>
                  <a:lnTo>
                    <a:pt x="0" y="22"/>
                  </a:lnTo>
                  <a:lnTo>
                    <a:pt x="0" y="22"/>
                  </a:lnTo>
                  <a:lnTo>
                    <a:pt x="2" y="26"/>
                  </a:lnTo>
                  <a:lnTo>
                    <a:pt x="4" y="30"/>
                  </a:lnTo>
                  <a:lnTo>
                    <a:pt x="4" y="30"/>
                  </a:lnTo>
                  <a:lnTo>
                    <a:pt x="8" y="40"/>
                  </a:lnTo>
                  <a:lnTo>
                    <a:pt x="8"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2" name="Freeform 93"/>
            <p:cNvSpPr/>
            <p:nvPr/>
          </p:nvSpPr>
          <p:spPr bwMode="auto">
            <a:xfrm>
              <a:off x="3532188" y="1150938"/>
              <a:ext cx="28575" cy="76200"/>
            </a:xfrm>
            <a:custGeom>
              <a:avLst/>
              <a:gdLst/>
              <a:ahLst/>
              <a:cxnLst>
                <a:cxn ang="0">
                  <a:pos x="18" y="12"/>
                </a:cxn>
                <a:cxn ang="0">
                  <a:pos x="18" y="12"/>
                </a:cxn>
                <a:cxn ang="0">
                  <a:pos x="18" y="8"/>
                </a:cxn>
                <a:cxn ang="0">
                  <a:pos x="16" y="4"/>
                </a:cxn>
                <a:cxn ang="0">
                  <a:pos x="10" y="0"/>
                </a:cxn>
                <a:cxn ang="0">
                  <a:pos x="10" y="0"/>
                </a:cxn>
                <a:cxn ang="0">
                  <a:pos x="0" y="26"/>
                </a:cxn>
                <a:cxn ang="0">
                  <a:pos x="0" y="26"/>
                </a:cxn>
                <a:cxn ang="0">
                  <a:pos x="0" y="30"/>
                </a:cxn>
                <a:cxn ang="0">
                  <a:pos x="0" y="34"/>
                </a:cxn>
                <a:cxn ang="0">
                  <a:pos x="0" y="34"/>
                </a:cxn>
                <a:cxn ang="0">
                  <a:pos x="6" y="48"/>
                </a:cxn>
                <a:cxn ang="0">
                  <a:pos x="6" y="48"/>
                </a:cxn>
                <a:cxn ang="0">
                  <a:pos x="14" y="24"/>
                </a:cxn>
                <a:cxn ang="0">
                  <a:pos x="14" y="24"/>
                </a:cxn>
                <a:cxn ang="0">
                  <a:pos x="18" y="12"/>
                </a:cxn>
                <a:cxn ang="0">
                  <a:pos x="18" y="12"/>
                </a:cxn>
              </a:cxnLst>
              <a:rect l="0" t="0" r="r" b="b"/>
              <a:pathLst>
                <a:path w="18" h="48">
                  <a:moveTo>
                    <a:pt x="18" y="12"/>
                  </a:moveTo>
                  <a:lnTo>
                    <a:pt x="18" y="12"/>
                  </a:lnTo>
                  <a:lnTo>
                    <a:pt x="18" y="8"/>
                  </a:lnTo>
                  <a:lnTo>
                    <a:pt x="16" y="4"/>
                  </a:lnTo>
                  <a:lnTo>
                    <a:pt x="10" y="0"/>
                  </a:lnTo>
                  <a:lnTo>
                    <a:pt x="10" y="0"/>
                  </a:lnTo>
                  <a:lnTo>
                    <a:pt x="0" y="26"/>
                  </a:lnTo>
                  <a:lnTo>
                    <a:pt x="0" y="26"/>
                  </a:lnTo>
                  <a:lnTo>
                    <a:pt x="0" y="30"/>
                  </a:lnTo>
                  <a:lnTo>
                    <a:pt x="0" y="34"/>
                  </a:lnTo>
                  <a:lnTo>
                    <a:pt x="0" y="34"/>
                  </a:lnTo>
                  <a:lnTo>
                    <a:pt x="6" y="48"/>
                  </a:lnTo>
                  <a:lnTo>
                    <a:pt x="6" y="48"/>
                  </a:lnTo>
                  <a:lnTo>
                    <a:pt x="14" y="24"/>
                  </a:lnTo>
                  <a:lnTo>
                    <a:pt x="14" y="2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3" name="Freeform 94"/>
            <p:cNvSpPr/>
            <p:nvPr/>
          </p:nvSpPr>
          <p:spPr bwMode="auto">
            <a:xfrm>
              <a:off x="3544888" y="1176338"/>
              <a:ext cx="28575" cy="79375"/>
            </a:xfrm>
            <a:custGeom>
              <a:avLst/>
              <a:gdLst/>
              <a:ahLst/>
              <a:cxnLst>
                <a:cxn ang="0">
                  <a:pos x="6" y="50"/>
                </a:cxn>
                <a:cxn ang="0">
                  <a:pos x="6" y="50"/>
                </a:cxn>
                <a:cxn ang="0">
                  <a:pos x="12" y="44"/>
                </a:cxn>
                <a:cxn ang="0">
                  <a:pos x="14" y="38"/>
                </a:cxn>
                <a:cxn ang="0">
                  <a:pos x="18" y="26"/>
                </a:cxn>
                <a:cxn ang="0">
                  <a:pos x="18" y="12"/>
                </a:cxn>
                <a:cxn ang="0">
                  <a:pos x="14" y="0"/>
                </a:cxn>
                <a:cxn ang="0">
                  <a:pos x="14" y="0"/>
                </a:cxn>
                <a:cxn ang="0">
                  <a:pos x="4" y="28"/>
                </a:cxn>
                <a:cxn ang="0">
                  <a:pos x="4" y="28"/>
                </a:cxn>
                <a:cxn ang="0">
                  <a:pos x="2" y="32"/>
                </a:cxn>
                <a:cxn ang="0">
                  <a:pos x="0" y="36"/>
                </a:cxn>
                <a:cxn ang="0">
                  <a:pos x="0" y="36"/>
                </a:cxn>
                <a:cxn ang="0">
                  <a:pos x="6" y="50"/>
                </a:cxn>
                <a:cxn ang="0">
                  <a:pos x="6" y="50"/>
                </a:cxn>
              </a:cxnLst>
              <a:rect l="0" t="0" r="r" b="b"/>
              <a:pathLst>
                <a:path w="18" h="50">
                  <a:moveTo>
                    <a:pt x="6" y="50"/>
                  </a:moveTo>
                  <a:lnTo>
                    <a:pt x="6" y="50"/>
                  </a:lnTo>
                  <a:lnTo>
                    <a:pt x="12" y="44"/>
                  </a:lnTo>
                  <a:lnTo>
                    <a:pt x="14" y="38"/>
                  </a:lnTo>
                  <a:lnTo>
                    <a:pt x="18" y="26"/>
                  </a:lnTo>
                  <a:lnTo>
                    <a:pt x="18" y="12"/>
                  </a:lnTo>
                  <a:lnTo>
                    <a:pt x="14" y="0"/>
                  </a:lnTo>
                  <a:lnTo>
                    <a:pt x="14" y="0"/>
                  </a:lnTo>
                  <a:lnTo>
                    <a:pt x="4" y="28"/>
                  </a:lnTo>
                  <a:lnTo>
                    <a:pt x="4" y="28"/>
                  </a:lnTo>
                  <a:lnTo>
                    <a:pt x="2" y="32"/>
                  </a:lnTo>
                  <a:lnTo>
                    <a:pt x="0" y="36"/>
                  </a:lnTo>
                  <a:lnTo>
                    <a:pt x="0" y="36"/>
                  </a:lnTo>
                  <a:lnTo>
                    <a:pt x="6" y="50"/>
                  </a:lnTo>
                  <a:lnTo>
                    <a:pt x="6"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4" name="Freeform 95"/>
            <p:cNvSpPr/>
            <p:nvPr/>
          </p:nvSpPr>
          <p:spPr bwMode="auto">
            <a:xfrm>
              <a:off x="3471863" y="1109663"/>
              <a:ext cx="28575" cy="50800"/>
            </a:xfrm>
            <a:custGeom>
              <a:avLst/>
              <a:gdLst/>
              <a:ahLst/>
              <a:cxnLst>
                <a:cxn ang="0">
                  <a:pos x="2" y="16"/>
                </a:cxn>
                <a:cxn ang="0">
                  <a:pos x="2" y="16"/>
                </a:cxn>
                <a:cxn ang="0">
                  <a:pos x="0" y="24"/>
                </a:cxn>
                <a:cxn ang="0">
                  <a:pos x="0" y="24"/>
                </a:cxn>
                <a:cxn ang="0">
                  <a:pos x="2" y="24"/>
                </a:cxn>
                <a:cxn ang="0">
                  <a:pos x="2" y="24"/>
                </a:cxn>
                <a:cxn ang="0">
                  <a:pos x="18" y="32"/>
                </a:cxn>
                <a:cxn ang="0">
                  <a:pos x="18" y="32"/>
                </a:cxn>
                <a:cxn ang="0">
                  <a:pos x="4" y="0"/>
                </a:cxn>
                <a:cxn ang="0">
                  <a:pos x="4" y="0"/>
                </a:cxn>
                <a:cxn ang="0">
                  <a:pos x="4" y="8"/>
                </a:cxn>
                <a:cxn ang="0">
                  <a:pos x="2" y="16"/>
                </a:cxn>
                <a:cxn ang="0">
                  <a:pos x="2" y="16"/>
                </a:cxn>
              </a:cxnLst>
              <a:rect l="0" t="0" r="r" b="b"/>
              <a:pathLst>
                <a:path w="18" h="32">
                  <a:moveTo>
                    <a:pt x="2" y="16"/>
                  </a:moveTo>
                  <a:lnTo>
                    <a:pt x="2" y="16"/>
                  </a:lnTo>
                  <a:lnTo>
                    <a:pt x="0" y="24"/>
                  </a:lnTo>
                  <a:lnTo>
                    <a:pt x="0" y="24"/>
                  </a:lnTo>
                  <a:lnTo>
                    <a:pt x="2" y="24"/>
                  </a:lnTo>
                  <a:lnTo>
                    <a:pt x="2" y="24"/>
                  </a:lnTo>
                  <a:lnTo>
                    <a:pt x="18" y="32"/>
                  </a:lnTo>
                  <a:lnTo>
                    <a:pt x="18" y="32"/>
                  </a:lnTo>
                  <a:lnTo>
                    <a:pt x="4" y="0"/>
                  </a:lnTo>
                  <a:lnTo>
                    <a:pt x="4" y="0"/>
                  </a:lnTo>
                  <a:lnTo>
                    <a:pt x="4" y="8"/>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5" name="Freeform 96"/>
            <p:cNvSpPr/>
            <p:nvPr/>
          </p:nvSpPr>
          <p:spPr bwMode="auto">
            <a:xfrm>
              <a:off x="3468688" y="1154113"/>
              <a:ext cx="47625" cy="41275"/>
            </a:xfrm>
            <a:custGeom>
              <a:avLst/>
              <a:gdLst/>
              <a:ahLst/>
              <a:cxnLst>
                <a:cxn ang="0">
                  <a:pos x="10" y="18"/>
                </a:cxn>
                <a:cxn ang="0">
                  <a:pos x="10" y="18"/>
                </a:cxn>
                <a:cxn ang="0">
                  <a:pos x="24" y="24"/>
                </a:cxn>
                <a:cxn ang="0">
                  <a:pos x="24" y="24"/>
                </a:cxn>
                <a:cxn ang="0">
                  <a:pos x="30" y="26"/>
                </a:cxn>
                <a:cxn ang="0">
                  <a:pos x="30" y="26"/>
                </a:cxn>
                <a:cxn ang="0">
                  <a:pos x="26" y="18"/>
                </a:cxn>
                <a:cxn ang="0">
                  <a:pos x="26" y="18"/>
                </a:cxn>
                <a:cxn ang="0">
                  <a:pos x="24" y="12"/>
                </a:cxn>
                <a:cxn ang="0">
                  <a:pos x="22" y="10"/>
                </a:cxn>
                <a:cxn ang="0">
                  <a:pos x="22" y="10"/>
                </a:cxn>
                <a:cxn ang="0">
                  <a:pos x="2" y="0"/>
                </a:cxn>
                <a:cxn ang="0">
                  <a:pos x="2" y="0"/>
                </a:cxn>
                <a:cxn ang="0">
                  <a:pos x="0" y="8"/>
                </a:cxn>
                <a:cxn ang="0">
                  <a:pos x="0" y="12"/>
                </a:cxn>
                <a:cxn ang="0">
                  <a:pos x="0" y="14"/>
                </a:cxn>
                <a:cxn ang="0">
                  <a:pos x="0" y="14"/>
                </a:cxn>
                <a:cxn ang="0">
                  <a:pos x="10" y="18"/>
                </a:cxn>
                <a:cxn ang="0">
                  <a:pos x="10" y="18"/>
                </a:cxn>
              </a:cxnLst>
              <a:rect l="0" t="0" r="r" b="b"/>
              <a:pathLst>
                <a:path w="30" h="26">
                  <a:moveTo>
                    <a:pt x="10" y="18"/>
                  </a:moveTo>
                  <a:lnTo>
                    <a:pt x="10" y="18"/>
                  </a:lnTo>
                  <a:lnTo>
                    <a:pt x="24" y="24"/>
                  </a:lnTo>
                  <a:lnTo>
                    <a:pt x="24" y="24"/>
                  </a:lnTo>
                  <a:lnTo>
                    <a:pt x="30" y="26"/>
                  </a:lnTo>
                  <a:lnTo>
                    <a:pt x="30" y="26"/>
                  </a:lnTo>
                  <a:lnTo>
                    <a:pt x="26" y="18"/>
                  </a:lnTo>
                  <a:lnTo>
                    <a:pt x="26" y="18"/>
                  </a:lnTo>
                  <a:lnTo>
                    <a:pt x="24" y="12"/>
                  </a:lnTo>
                  <a:lnTo>
                    <a:pt x="22" y="10"/>
                  </a:lnTo>
                  <a:lnTo>
                    <a:pt x="22" y="10"/>
                  </a:lnTo>
                  <a:lnTo>
                    <a:pt x="2" y="0"/>
                  </a:lnTo>
                  <a:lnTo>
                    <a:pt x="2" y="0"/>
                  </a:lnTo>
                  <a:lnTo>
                    <a:pt x="0" y="8"/>
                  </a:lnTo>
                  <a:lnTo>
                    <a:pt x="0" y="12"/>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6" name="Freeform 97"/>
            <p:cNvSpPr/>
            <p:nvPr/>
          </p:nvSpPr>
          <p:spPr bwMode="auto">
            <a:xfrm>
              <a:off x="3468688" y="1185863"/>
              <a:ext cx="60325" cy="44450"/>
            </a:xfrm>
            <a:custGeom>
              <a:avLst/>
              <a:gdLst/>
              <a:ahLst/>
              <a:cxnLst>
                <a:cxn ang="0">
                  <a:pos x="4" y="14"/>
                </a:cxn>
                <a:cxn ang="0">
                  <a:pos x="4" y="14"/>
                </a:cxn>
                <a:cxn ang="0">
                  <a:pos x="16" y="18"/>
                </a:cxn>
                <a:cxn ang="0">
                  <a:pos x="16" y="18"/>
                </a:cxn>
                <a:cxn ang="0">
                  <a:pos x="38" y="28"/>
                </a:cxn>
                <a:cxn ang="0">
                  <a:pos x="38" y="28"/>
                </a:cxn>
                <a:cxn ang="0">
                  <a:pos x="34" y="16"/>
                </a:cxn>
                <a:cxn ang="0">
                  <a:pos x="34" y="16"/>
                </a:cxn>
                <a:cxn ang="0">
                  <a:pos x="32" y="12"/>
                </a:cxn>
                <a:cxn ang="0">
                  <a:pos x="28" y="10"/>
                </a:cxn>
                <a:cxn ang="0">
                  <a:pos x="28" y="10"/>
                </a:cxn>
                <a:cxn ang="0">
                  <a:pos x="0" y="0"/>
                </a:cxn>
                <a:cxn ang="0">
                  <a:pos x="0" y="0"/>
                </a:cxn>
                <a:cxn ang="0">
                  <a:pos x="0" y="8"/>
                </a:cxn>
                <a:cxn ang="0">
                  <a:pos x="2" y="12"/>
                </a:cxn>
                <a:cxn ang="0">
                  <a:pos x="4" y="14"/>
                </a:cxn>
                <a:cxn ang="0">
                  <a:pos x="4" y="14"/>
                </a:cxn>
              </a:cxnLst>
              <a:rect l="0" t="0" r="r" b="b"/>
              <a:pathLst>
                <a:path w="38" h="28">
                  <a:moveTo>
                    <a:pt x="4" y="14"/>
                  </a:moveTo>
                  <a:lnTo>
                    <a:pt x="4" y="14"/>
                  </a:lnTo>
                  <a:lnTo>
                    <a:pt x="16" y="18"/>
                  </a:lnTo>
                  <a:lnTo>
                    <a:pt x="16" y="18"/>
                  </a:lnTo>
                  <a:lnTo>
                    <a:pt x="38" y="28"/>
                  </a:lnTo>
                  <a:lnTo>
                    <a:pt x="38" y="28"/>
                  </a:lnTo>
                  <a:lnTo>
                    <a:pt x="34" y="16"/>
                  </a:lnTo>
                  <a:lnTo>
                    <a:pt x="34" y="16"/>
                  </a:lnTo>
                  <a:lnTo>
                    <a:pt x="32" y="12"/>
                  </a:lnTo>
                  <a:lnTo>
                    <a:pt x="28" y="10"/>
                  </a:lnTo>
                  <a:lnTo>
                    <a:pt x="28" y="10"/>
                  </a:lnTo>
                  <a:lnTo>
                    <a:pt x="0" y="0"/>
                  </a:lnTo>
                  <a:lnTo>
                    <a:pt x="0" y="0"/>
                  </a:lnTo>
                  <a:lnTo>
                    <a:pt x="0" y="8"/>
                  </a:lnTo>
                  <a:lnTo>
                    <a:pt x="2" y="12"/>
                  </a:lnTo>
                  <a:lnTo>
                    <a:pt x="4" y="14"/>
                  </a:lnTo>
                  <a:lnTo>
                    <a:pt x="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7" name="Freeform 98"/>
            <p:cNvSpPr/>
            <p:nvPr/>
          </p:nvSpPr>
          <p:spPr bwMode="auto">
            <a:xfrm>
              <a:off x="3475038" y="1214438"/>
              <a:ext cx="66675" cy="44450"/>
            </a:xfrm>
            <a:custGeom>
              <a:avLst/>
              <a:gdLst/>
              <a:ahLst/>
              <a:cxnLst>
                <a:cxn ang="0">
                  <a:pos x="42" y="28"/>
                </a:cxn>
                <a:cxn ang="0">
                  <a:pos x="42" y="28"/>
                </a:cxn>
                <a:cxn ang="0">
                  <a:pos x="38" y="16"/>
                </a:cxn>
                <a:cxn ang="0">
                  <a:pos x="38" y="16"/>
                </a:cxn>
                <a:cxn ang="0">
                  <a:pos x="34" y="14"/>
                </a:cxn>
                <a:cxn ang="0">
                  <a:pos x="28" y="12"/>
                </a:cxn>
                <a:cxn ang="0">
                  <a:pos x="28" y="12"/>
                </a:cxn>
                <a:cxn ang="0">
                  <a:pos x="0" y="0"/>
                </a:cxn>
                <a:cxn ang="0">
                  <a:pos x="0" y="0"/>
                </a:cxn>
                <a:cxn ang="0">
                  <a:pos x="8" y="12"/>
                </a:cxn>
                <a:cxn ang="0">
                  <a:pos x="18" y="22"/>
                </a:cxn>
                <a:cxn ang="0">
                  <a:pos x="30" y="28"/>
                </a:cxn>
                <a:cxn ang="0">
                  <a:pos x="36" y="28"/>
                </a:cxn>
                <a:cxn ang="0">
                  <a:pos x="42" y="28"/>
                </a:cxn>
                <a:cxn ang="0">
                  <a:pos x="42" y="28"/>
                </a:cxn>
              </a:cxnLst>
              <a:rect l="0" t="0" r="r" b="b"/>
              <a:pathLst>
                <a:path w="42" h="28">
                  <a:moveTo>
                    <a:pt x="42" y="28"/>
                  </a:moveTo>
                  <a:lnTo>
                    <a:pt x="42" y="28"/>
                  </a:lnTo>
                  <a:lnTo>
                    <a:pt x="38" y="16"/>
                  </a:lnTo>
                  <a:lnTo>
                    <a:pt x="38" y="16"/>
                  </a:lnTo>
                  <a:lnTo>
                    <a:pt x="34" y="14"/>
                  </a:lnTo>
                  <a:lnTo>
                    <a:pt x="28" y="12"/>
                  </a:lnTo>
                  <a:lnTo>
                    <a:pt x="28" y="12"/>
                  </a:lnTo>
                  <a:lnTo>
                    <a:pt x="0" y="0"/>
                  </a:lnTo>
                  <a:lnTo>
                    <a:pt x="0" y="0"/>
                  </a:lnTo>
                  <a:lnTo>
                    <a:pt x="8" y="12"/>
                  </a:lnTo>
                  <a:lnTo>
                    <a:pt x="18" y="22"/>
                  </a:lnTo>
                  <a:lnTo>
                    <a:pt x="30" y="28"/>
                  </a:lnTo>
                  <a:lnTo>
                    <a:pt x="36" y="28"/>
                  </a:lnTo>
                  <a:lnTo>
                    <a:pt x="42" y="28"/>
                  </a:lnTo>
                  <a:lnTo>
                    <a:pt x="4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8" name="Freeform 99"/>
            <p:cNvSpPr/>
            <p:nvPr/>
          </p:nvSpPr>
          <p:spPr bwMode="auto">
            <a:xfrm>
              <a:off x="3449638" y="1373188"/>
              <a:ext cx="34925" cy="63500"/>
            </a:xfrm>
            <a:custGeom>
              <a:avLst/>
              <a:gdLst/>
              <a:ahLst/>
              <a:cxnLst>
                <a:cxn ang="0">
                  <a:pos x="14" y="12"/>
                </a:cxn>
                <a:cxn ang="0">
                  <a:pos x="14" y="12"/>
                </a:cxn>
                <a:cxn ang="0">
                  <a:pos x="8" y="8"/>
                </a:cxn>
                <a:cxn ang="0">
                  <a:pos x="0" y="0"/>
                </a:cxn>
                <a:cxn ang="0">
                  <a:pos x="0" y="0"/>
                </a:cxn>
                <a:cxn ang="0">
                  <a:pos x="10" y="40"/>
                </a:cxn>
                <a:cxn ang="0">
                  <a:pos x="10" y="40"/>
                </a:cxn>
                <a:cxn ang="0">
                  <a:pos x="20" y="22"/>
                </a:cxn>
                <a:cxn ang="0">
                  <a:pos x="20" y="22"/>
                </a:cxn>
                <a:cxn ang="0">
                  <a:pos x="22" y="20"/>
                </a:cxn>
                <a:cxn ang="0">
                  <a:pos x="22" y="20"/>
                </a:cxn>
                <a:cxn ang="0">
                  <a:pos x="14" y="12"/>
                </a:cxn>
                <a:cxn ang="0">
                  <a:pos x="14" y="12"/>
                </a:cxn>
              </a:cxnLst>
              <a:rect l="0" t="0" r="r" b="b"/>
              <a:pathLst>
                <a:path w="22" h="40">
                  <a:moveTo>
                    <a:pt x="14" y="12"/>
                  </a:moveTo>
                  <a:lnTo>
                    <a:pt x="14" y="12"/>
                  </a:lnTo>
                  <a:lnTo>
                    <a:pt x="8" y="8"/>
                  </a:lnTo>
                  <a:lnTo>
                    <a:pt x="0" y="0"/>
                  </a:lnTo>
                  <a:lnTo>
                    <a:pt x="0" y="0"/>
                  </a:lnTo>
                  <a:lnTo>
                    <a:pt x="10" y="40"/>
                  </a:lnTo>
                  <a:lnTo>
                    <a:pt x="10" y="40"/>
                  </a:lnTo>
                  <a:lnTo>
                    <a:pt x="20" y="22"/>
                  </a:lnTo>
                  <a:lnTo>
                    <a:pt x="20" y="22"/>
                  </a:lnTo>
                  <a:lnTo>
                    <a:pt x="22" y="20"/>
                  </a:lnTo>
                  <a:lnTo>
                    <a:pt x="22" y="20"/>
                  </a:lnTo>
                  <a:lnTo>
                    <a:pt x="14" y="12"/>
                  </a:lnTo>
                  <a:lnTo>
                    <a:pt x="1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79" name="Freeform 100"/>
            <p:cNvSpPr/>
            <p:nvPr/>
          </p:nvSpPr>
          <p:spPr bwMode="auto">
            <a:xfrm>
              <a:off x="3468688" y="1411288"/>
              <a:ext cx="38100" cy="69850"/>
            </a:xfrm>
            <a:custGeom>
              <a:avLst/>
              <a:gdLst/>
              <a:ahLst/>
              <a:cxnLst>
                <a:cxn ang="0">
                  <a:pos x="14" y="0"/>
                </a:cxn>
                <a:cxn ang="0">
                  <a:pos x="14" y="0"/>
                </a:cxn>
                <a:cxn ang="0">
                  <a:pos x="0" y="22"/>
                </a:cxn>
                <a:cxn ang="0">
                  <a:pos x="0" y="22"/>
                </a:cxn>
                <a:cxn ang="0">
                  <a:pos x="0" y="28"/>
                </a:cxn>
                <a:cxn ang="0">
                  <a:pos x="2" y="32"/>
                </a:cxn>
                <a:cxn ang="0">
                  <a:pos x="2" y="32"/>
                </a:cxn>
                <a:cxn ang="0">
                  <a:pos x="4" y="44"/>
                </a:cxn>
                <a:cxn ang="0">
                  <a:pos x="4" y="44"/>
                </a:cxn>
                <a:cxn ang="0">
                  <a:pos x="6" y="40"/>
                </a:cxn>
                <a:cxn ang="0">
                  <a:pos x="8" y="36"/>
                </a:cxn>
                <a:cxn ang="0">
                  <a:pos x="8" y="36"/>
                </a:cxn>
                <a:cxn ang="0">
                  <a:pos x="18" y="22"/>
                </a:cxn>
                <a:cxn ang="0">
                  <a:pos x="18" y="22"/>
                </a:cxn>
                <a:cxn ang="0">
                  <a:pos x="24" y="12"/>
                </a:cxn>
                <a:cxn ang="0">
                  <a:pos x="24" y="12"/>
                </a:cxn>
                <a:cxn ang="0">
                  <a:pos x="22" y="10"/>
                </a:cxn>
                <a:cxn ang="0">
                  <a:pos x="20" y="6"/>
                </a:cxn>
                <a:cxn ang="0">
                  <a:pos x="14" y="0"/>
                </a:cxn>
                <a:cxn ang="0">
                  <a:pos x="14" y="0"/>
                </a:cxn>
              </a:cxnLst>
              <a:rect l="0" t="0" r="r" b="b"/>
              <a:pathLst>
                <a:path w="24" h="44">
                  <a:moveTo>
                    <a:pt x="14" y="0"/>
                  </a:moveTo>
                  <a:lnTo>
                    <a:pt x="14" y="0"/>
                  </a:lnTo>
                  <a:lnTo>
                    <a:pt x="0" y="22"/>
                  </a:lnTo>
                  <a:lnTo>
                    <a:pt x="0" y="22"/>
                  </a:lnTo>
                  <a:lnTo>
                    <a:pt x="0" y="28"/>
                  </a:lnTo>
                  <a:lnTo>
                    <a:pt x="2" y="32"/>
                  </a:lnTo>
                  <a:lnTo>
                    <a:pt x="2" y="32"/>
                  </a:lnTo>
                  <a:lnTo>
                    <a:pt x="4" y="44"/>
                  </a:lnTo>
                  <a:lnTo>
                    <a:pt x="4" y="44"/>
                  </a:lnTo>
                  <a:lnTo>
                    <a:pt x="6" y="40"/>
                  </a:lnTo>
                  <a:lnTo>
                    <a:pt x="8" y="36"/>
                  </a:lnTo>
                  <a:lnTo>
                    <a:pt x="8" y="36"/>
                  </a:lnTo>
                  <a:lnTo>
                    <a:pt x="18" y="22"/>
                  </a:lnTo>
                  <a:lnTo>
                    <a:pt x="18" y="22"/>
                  </a:lnTo>
                  <a:lnTo>
                    <a:pt x="24" y="12"/>
                  </a:lnTo>
                  <a:lnTo>
                    <a:pt x="24" y="12"/>
                  </a:lnTo>
                  <a:lnTo>
                    <a:pt x="22" y="10"/>
                  </a:lnTo>
                  <a:lnTo>
                    <a:pt x="20" y="6"/>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0" name="Freeform 101"/>
            <p:cNvSpPr/>
            <p:nvPr/>
          </p:nvSpPr>
          <p:spPr bwMode="auto">
            <a:xfrm>
              <a:off x="3478213" y="1439863"/>
              <a:ext cx="44450" cy="82550"/>
            </a:xfrm>
            <a:custGeom>
              <a:avLst/>
              <a:gdLst/>
              <a:ahLst/>
              <a:cxnLst>
                <a:cxn ang="0">
                  <a:pos x="4" y="28"/>
                </a:cxn>
                <a:cxn ang="0">
                  <a:pos x="4" y="28"/>
                </a:cxn>
                <a:cxn ang="0">
                  <a:pos x="0" y="32"/>
                </a:cxn>
                <a:cxn ang="0">
                  <a:pos x="0" y="36"/>
                </a:cxn>
                <a:cxn ang="0">
                  <a:pos x="0" y="36"/>
                </a:cxn>
                <a:cxn ang="0">
                  <a:pos x="4" y="52"/>
                </a:cxn>
                <a:cxn ang="0">
                  <a:pos x="4" y="52"/>
                </a:cxn>
                <a:cxn ang="0">
                  <a:pos x="18" y="28"/>
                </a:cxn>
                <a:cxn ang="0">
                  <a:pos x="18" y="28"/>
                </a:cxn>
                <a:cxn ang="0">
                  <a:pos x="26" y="16"/>
                </a:cxn>
                <a:cxn ang="0">
                  <a:pos x="26" y="16"/>
                </a:cxn>
                <a:cxn ang="0">
                  <a:pos x="28" y="12"/>
                </a:cxn>
                <a:cxn ang="0">
                  <a:pos x="26" y="6"/>
                </a:cxn>
                <a:cxn ang="0">
                  <a:pos x="22" y="0"/>
                </a:cxn>
                <a:cxn ang="0">
                  <a:pos x="22" y="0"/>
                </a:cxn>
                <a:cxn ang="0">
                  <a:pos x="4" y="28"/>
                </a:cxn>
                <a:cxn ang="0">
                  <a:pos x="4" y="28"/>
                </a:cxn>
              </a:cxnLst>
              <a:rect l="0" t="0" r="r" b="b"/>
              <a:pathLst>
                <a:path w="28" h="52">
                  <a:moveTo>
                    <a:pt x="4" y="28"/>
                  </a:moveTo>
                  <a:lnTo>
                    <a:pt x="4" y="28"/>
                  </a:lnTo>
                  <a:lnTo>
                    <a:pt x="0" y="32"/>
                  </a:lnTo>
                  <a:lnTo>
                    <a:pt x="0" y="36"/>
                  </a:lnTo>
                  <a:lnTo>
                    <a:pt x="0" y="36"/>
                  </a:lnTo>
                  <a:lnTo>
                    <a:pt x="4" y="52"/>
                  </a:lnTo>
                  <a:lnTo>
                    <a:pt x="4" y="52"/>
                  </a:lnTo>
                  <a:lnTo>
                    <a:pt x="18" y="28"/>
                  </a:lnTo>
                  <a:lnTo>
                    <a:pt x="18" y="28"/>
                  </a:lnTo>
                  <a:lnTo>
                    <a:pt x="26" y="16"/>
                  </a:lnTo>
                  <a:lnTo>
                    <a:pt x="26" y="16"/>
                  </a:lnTo>
                  <a:lnTo>
                    <a:pt x="28" y="12"/>
                  </a:lnTo>
                  <a:lnTo>
                    <a:pt x="26" y="6"/>
                  </a:lnTo>
                  <a:lnTo>
                    <a:pt x="22" y="0"/>
                  </a:lnTo>
                  <a:lnTo>
                    <a:pt x="22" y="0"/>
                  </a:lnTo>
                  <a:lnTo>
                    <a:pt x="4" y="28"/>
                  </a:lnTo>
                  <a:lnTo>
                    <a:pt x="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1" name="Freeform 102"/>
            <p:cNvSpPr/>
            <p:nvPr/>
          </p:nvSpPr>
          <p:spPr bwMode="auto">
            <a:xfrm>
              <a:off x="3487738" y="1471613"/>
              <a:ext cx="38100" cy="85725"/>
            </a:xfrm>
            <a:custGeom>
              <a:avLst/>
              <a:gdLst/>
              <a:ahLst/>
              <a:cxnLst>
                <a:cxn ang="0">
                  <a:pos x="0" y="38"/>
                </a:cxn>
                <a:cxn ang="0">
                  <a:pos x="0" y="38"/>
                </a:cxn>
                <a:cxn ang="0">
                  <a:pos x="2" y="54"/>
                </a:cxn>
                <a:cxn ang="0">
                  <a:pos x="2" y="54"/>
                </a:cxn>
                <a:cxn ang="0">
                  <a:pos x="10" y="50"/>
                </a:cxn>
                <a:cxn ang="0">
                  <a:pos x="14" y="44"/>
                </a:cxn>
                <a:cxn ang="0">
                  <a:pos x="18" y="38"/>
                </a:cxn>
                <a:cxn ang="0">
                  <a:pos x="22" y="30"/>
                </a:cxn>
                <a:cxn ang="0">
                  <a:pos x="24" y="16"/>
                </a:cxn>
                <a:cxn ang="0">
                  <a:pos x="24" y="0"/>
                </a:cxn>
                <a:cxn ang="0">
                  <a:pos x="24" y="0"/>
                </a:cxn>
                <a:cxn ang="0">
                  <a:pos x="4" y="30"/>
                </a:cxn>
                <a:cxn ang="0">
                  <a:pos x="4" y="30"/>
                </a:cxn>
                <a:cxn ang="0">
                  <a:pos x="2" y="34"/>
                </a:cxn>
                <a:cxn ang="0">
                  <a:pos x="0" y="38"/>
                </a:cxn>
                <a:cxn ang="0">
                  <a:pos x="0" y="38"/>
                </a:cxn>
              </a:cxnLst>
              <a:rect l="0" t="0" r="r" b="b"/>
              <a:pathLst>
                <a:path w="24" h="54">
                  <a:moveTo>
                    <a:pt x="0" y="38"/>
                  </a:moveTo>
                  <a:lnTo>
                    <a:pt x="0" y="38"/>
                  </a:lnTo>
                  <a:lnTo>
                    <a:pt x="2" y="54"/>
                  </a:lnTo>
                  <a:lnTo>
                    <a:pt x="2" y="54"/>
                  </a:lnTo>
                  <a:lnTo>
                    <a:pt x="10" y="50"/>
                  </a:lnTo>
                  <a:lnTo>
                    <a:pt x="14" y="44"/>
                  </a:lnTo>
                  <a:lnTo>
                    <a:pt x="18" y="38"/>
                  </a:lnTo>
                  <a:lnTo>
                    <a:pt x="22" y="30"/>
                  </a:lnTo>
                  <a:lnTo>
                    <a:pt x="24" y="16"/>
                  </a:lnTo>
                  <a:lnTo>
                    <a:pt x="24" y="0"/>
                  </a:lnTo>
                  <a:lnTo>
                    <a:pt x="24" y="0"/>
                  </a:lnTo>
                  <a:lnTo>
                    <a:pt x="4" y="30"/>
                  </a:lnTo>
                  <a:lnTo>
                    <a:pt x="4" y="30"/>
                  </a:lnTo>
                  <a:lnTo>
                    <a:pt x="2" y="34"/>
                  </a:lnTo>
                  <a:lnTo>
                    <a:pt x="0" y="38"/>
                  </a:lnTo>
                  <a:lnTo>
                    <a:pt x="0"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2" name="Freeform 103"/>
            <p:cNvSpPr/>
            <p:nvPr/>
          </p:nvSpPr>
          <p:spPr bwMode="auto">
            <a:xfrm>
              <a:off x="3424238" y="1376363"/>
              <a:ext cx="31750" cy="63500"/>
            </a:xfrm>
            <a:custGeom>
              <a:avLst/>
              <a:gdLst/>
              <a:ahLst/>
              <a:cxnLst>
                <a:cxn ang="0">
                  <a:pos x="4" y="16"/>
                </a:cxn>
                <a:cxn ang="0">
                  <a:pos x="4" y="16"/>
                </a:cxn>
                <a:cxn ang="0">
                  <a:pos x="0" y="26"/>
                </a:cxn>
                <a:cxn ang="0">
                  <a:pos x="0" y="26"/>
                </a:cxn>
                <a:cxn ang="0">
                  <a:pos x="2" y="26"/>
                </a:cxn>
                <a:cxn ang="0">
                  <a:pos x="2" y="26"/>
                </a:cxn>
                <a:cxn ang="0">
                  <a:pos x="20" y="40"/>
                </a:cxn>
                <a:cxn ang="0">
                  <a:pos x="20" y="40"/>
                </a:cxn>
                <a:cxn ang="0">
                  <a:pos x="12" y="0"/>
                </a:cxn>
                <a:cxn ang="0">
                  <a:pos x="12" y="0"/>
                </a:cxn>
                <a:cxn ang="0">
                  <a:pos x="8" y="8"/>
                </a:cxn>
                <a:cxn ang="0">
                  <a:pos x="4" y="16"/>
                </a:cxn>
                <a:cxn ang="0">
                  <a:pos x="4" y="16"/>
                </a:cxn>
              </a:cxnLst>
              <a:rect l="0" t="0" r="r" b="b"/>
              <a:pathLst>
                <a:path w="20" h="40">
                  <a:moveTo>
                    <a:pt x="4" y="16"/>
                  </a:moveTo>
                  <a:lnTo>
                    <a:pt x="4" y="16"/>
                  </a:lnTo>
                  <a:lnTo>
                    <a:pt x="0" y="26"/>
                  </a:lnTo>
                  <a:lnTo>
                    <a:pt x="0" y="26"/>
                  </a:lnTo>
                  <a:lnTo>
                    <a:pt x="2" y="26"/>
                  </a:lnTo>
                  <a:lnTo>
                    <a:pt x="2" y="26"/>
                  </a:lnTo>
                  <a:lnTo>
                    <a:pt x="20" y="40"/>
                  </a:lnTo>
                  <a:lnTo>
                    <a:pt x="20" y="40"/>
                  </a:lnTo>
                  <a:lnTo>
                    <a:pt x="12" y="0"/>
                  </a:lnTo>
                  <a:lnTo>
                    <a:pt x="12" y="0"/>
                  </a:lnTo>
                  <a:lnTo>
                    <a:pt x="8" y="8"/>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3" name="Freeform 104"/>
            <p:cNvSpPr/>
            <p:nvPr/>
          </p:nvSpPr>
          <p:spPr bwMode="auto">
            <a:xfrm>
              <a:off x="3414713" y="1423988"/>
              <a:ext cx="47625" cy="60325"/>
            </a:xfrm>
            <a:custGeom>
              <a:avLst/>
              <a:gdLst/>
              <a:ahLst/>
              <a:cxnLst>
                <a:cxn ang="0">
                  <a:pos x="0" y="16"/>
                </a:cxn>
                <a:cxn ang="0">
                  <a:pos x="0" y="16"/>
                </a:cxn>
                <a:cxn ang="0">
                  <a:pos x="10" y="22"/>
                </a:cxn>
                <a:cxn ang="0">
                  <a:pos x="10" y="22"/>
                </a:cxn>
                <a:cxn ang="0">
                  <a:pos x="24" y="32"/>
                </a:cxn>
                <a:cxn ang="0">
                  <a:pos x="24" y="32"/>
                </a:cxn>
                <a:cxn ang="0">
                  <a:pos x="26" y="36"/>
                </a:cxn>
                <a:cxn ang="0">
                  <a:pos x="30" y="38"/>
                </a:cxn>
                <a:cxn ang="0">
                  <a:pos x="30" y="38"/>
                </a:cxn>
                <a:cxn ang="0">
                  <a:pos x="28" y="26"/>
                </a:cxn>
                <a:cxn ang="0">
                  <a:pos x="28" y="26"/>
                </a:cxn>
                <a:cxn ang="0">
                  <a:pos x="28" y="20"/>
                </a:cxn>
                <a:cxn ang="0">
                  <a:pos x="26" y="16"/>
                </a:cxn>
                <a:cxn ang="0">
                  <a:pos x="26" y="16"/>
                </a:cxn>
                <a:cxn ang="0">
                  <a:pos x="4" y="0"/>
                </a:cxn>
                <a:cxn ang="0">
                  <a:pos x="4" y="0"/>
                </a:cxn>
                <a:cxn ang="0">
                  <a:pos x="2" y="8"/>
                </a:cxn>
                <a:cxn ang="0">
                  <a:pos x="0" y="12"/>
                </a:cxn>
                <a:cxn ang="0">
                  <a:pos x="0" y="16"/>
                </a:cxn>
                <a:cxn ang="0">
                  <a:pos x="0" y="16"/>
                </a:cxn>
              </a:cxnLst>
              <a:rect l="0" t="0" r="r" b="b"/>
              <a:pathLst>
                <a:path w="30" h="38">
                  <a:moveTo>
                    <a:pt x="0" y="16"/>
                  </a:moveTo>
                  <a:lnTo>
                    <a:pt x="0" y="16"/>
                  </a:lnTo>
                  <a:lnTo>
                    <a:pt x="10" y="22"/>
                  </a:lnTo>
                  <a:lnTo>
                    <a:pt x="10" y="22"/>
                  </a:lnTo>
                  <a:lnTo>
                    <a:pt x="24" y="32"/>
                  </a:lnTo>
                  <a:lnTo>
                    <a:pt x="24" y="32"/>
                  </a:lnTo>
                  <a:lnTo>
                    <a:pt x="26" y="36"/>
                  </a:lnTo>
                  <a:lnTo>
                    <a:pt x="30" y="38"/>
                  </a:lnTo>
                  <a:lnTo>
                    <a:pt x="30" y="38"/>
                  </a:lnTo>
                  <a:lnTo>
                    <a:pt x="28" y="26"/>
                  </a:lnTo>
                  <a:lnTo>
                    <a:pt x="28" y="26"/>
                  </a:lnTo>
                  <a:lnTo>
                    <a:pt x="28" y="20"/>
                  </a:lnTo>
                  <a:lnTo>
                    <a:pt x="26" y="16"/>
                  </a:lnTo>
                  <a:lnTo>
                    <a:pt x="26" y="16"/>
                  </a:lnTo>
                  <a:lnTo>
                    <a:pt x="4" y="0"/>
                  </a:lnTo>
                  <a:lnTo>
                    <a:pt x="4" y="0"/>
                  </a:lnTo>
                  <a:lnTo>
                    <a:pt x="2" y="8"/>
                  </a:lnTo>
                  <a:lnTo>
                    <a:pt x="0" y="12"/>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4" name="Freeform 105"/>
            <p:cNvSpPr/>
            <p:nvPr/>
          </p:nvSpPr>
          <p:spPr bwMode="auto">
            <a:xfrm>
              <a:off x="3411538" y="1458913"/>
              <a:ext cx="57150" cy="66675"/>
            </a:xfrm>
            <a:custGeom>
              <a:avLst/>
              <a:gdLst/>
              <a:ahLst/>
              <a:cxnLst>
                <a:cxn ang="0">
                  <a:pos x="2" y="16"/>
                </a:cxn>
                <a:cxn ang="0">
                  <a:pos x="2" y="16"/>
                </a:cxn>
                <a:cxn ang="0">
                  <a:pos x="14" y="26"/>
                </a:cxn>
                <a:cxn ang="0">
                  <a:pos x="14" y="26"/>
                </a:cxn>
                <a:cxn ang="0">
                  <a:pos x="36" y="42"/>
                </a:cxn>
                <a:cxn ang="0">
                  <a:pos x="36" y="42"/>
                </a:cxn>
                <a:cxn ang="0">
                  <a:pos x="34" y="26"/>
                </a:cxn>
                <a:cxn ang="0">
                  <a:pos x="34" y="26"/>
                </a:cxn>
                <a:cxn ang="0">
                  <a:pos x="32" y="22"/>
                </a:cxn>
                <a:cxn ang="0">
                  <a:pos x="28" y="18"/>
                </a:cxn>
                <a:cxn ang="0">
                  <a:pos x="28" y="18"/>
                </a:cxn>
                <a:cxn ang="0">
                  <a:pos x="0" y="0"/>
                </a:cxn>
                <a:cxn ang="0">
                  <a:pos x="0" y="0"/>
                </a:cxn>
                <a:cxn ang="0">
                  <a:pos x="0" y="8"/>
                </a:cxn>
                <a:cxn ang="0">
                  <a:pos x="0" y="14"/>
                </a:cxn>
                <a:cxn ang="0">
                  <a:pos x="2" y="16"/>
                </a:cxn>
                <a:cxn ang="0">
                  <a:pos x="2" y="16"/>
                </a:cxn>
              </a:cxnLst>
              <a:rect l="0" t="0" r="r" b="b"/>
              <a:pathLst>
                <a:path w="36" h="42">
                  <a:moveTo>
                    <a:pt x="2" y="16"/>
                  </a:moveTo>
                  <a:lnTo>
                    <a:pt x="2" y="16"/>
                  </a:lnTo>
                  <a:lnTo>
                    <a:pt x="14" y="26"/>
                  </a:lnTo>
                  <a:lnTo>
                    <a:pt x="14" y="26"/>
                  </a:lnTo>
                  <a:lnTo>
                    <a:pt x="36" y="42"/>
                  </a:lnTo>
                  <a:lnTo>
                    <a:pt x="36" y="42"/>
                  </a:lnTo>
                  <a:lnTo>
                    <a:pt x="34" y="26"/>
                  </a:lnTo>
                  <a:lnTo>
                    <a:pt x="34" y="26"/>
                  </a:lnTo>
                  <a:lnTo>
                    <a:pt x="32" y="22"/>
                  </a:lnTo>
                  <a:lnTo>
                    <a:pt x="28" y="18"/>
                  </a:lnTo>
                  <a:lnTo>
                    <a:pt x="28" y="18"/>
                  </a:lnTo>
                  <a:lnTo>
                    <a:pt x="0" y="0"/>
                  </a:lnTo>
                  <a:lnTo>
                    <a:pt x="0" y="0"/>
                  </a:lnTo>
                  <a:lnTo>
                    <a:pt x="0" y="8"/>
                  </a:lnTo>
                  <a:lnTo>
                    <a:pt x="0" y="14"/>
                  </a:lnTo>
                  <a:lnTo>
                    <a:pt x="2" y="16"/>
                  </a:lnTo>
                  <a:lnTo>
                    <a:pt x="2"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5" name="Freeform 106"/>
            <p:cNvSpPr/>
            <p:nvPr/>
          </p:nvSpPr>
          <p:spPr bwMode="auto">
            <a:xfrm>
              <a:off x="3411538" y="1493838"/>
              <a:ext cx="63500" cy="66675"/>
            </a:xfrm>
            <a:custGeom>
              <a:avLst/>
              <a:gdLst/>
              <a:ahLst/>
              <a:cxnLst>
                <a:cxn ang="0">
                  <a:pos x="30" y="20"/>
                </a:cxn>
                <a:cxn ang="0">
                  <a:pos x="30" y="20"/>
                </a:cxn>
                <a:cxn ang="0">
                  <a:pos x="0" y="0"/>
                </a:cxn>
                <a:cxn ang="0">
                  <a:pos x="0" y="0"/>
                </a:cxn>
                <a:cxn ang="0">
                  <a:pos x="6" y="16"/>
                </a:cxn>
                <a:cxn ang="0">
                  <a:pos x="14" y="28"/>
                </a:cxn>
                <a:cxn ang="0">
                  <a:pos x="20" y="34"/>
                </a:cxn>
                <a:cxn ang="0">
                  <a:pos x="26" y="38"/>
                </a:cxn>
                <a:cxn ang="0">
                  <a:pos x="34" y="40"/>
                </a:cxn>
                <a:cxn ang="0">
                  <a:pos x="40" y="42"/>
                </a:cxn>
                <a:cxn ang="0">
                  <a:pos x="40" y="42"/>
                </a:cxn>
                <a:cxn ang="0">
                  <a:pos x="38" y="26"/>
                </a:cxn>
                <a:cxn ang="0">
                  <a:pos x="38" y="26"/>
                </a:cxn>
                <a:cxn ang="0">
                  <a:pos x="34" y="24"/>
                </a:cxn>
                <a:cxn ang="0">
                  <a:pos x="30" y="20"/>
                </a:cxn>
                <a:cxn ang="0">
                  <a:pos x="30" y="20"/>
                </a:cxn>
              </a:cxnLst>
              <a:rect l="0" t="0" r="r" b="b"/>
              <a:pathLst>
                <a:path w="40" h="42">
                  <a:moveTo>
                    <a:pt x="30" y="20"/>
                  </a:moveTo>
                  <a:lnTo>
                    <a:pt x="30" y="20"/>
                  </a:lnTo>
                  <a:lnTo>
                    <a:pt x="0" y="0"/>
                  </a:lnTo>
                  <a:lnTo>
                    <a:pt x="0" y="0"/>
                  </a:lnTo>
                  <a:lnTo>
                    <a:pt x="6" y="16"/>
                  </a:lnTo>
                  <a:lnTo>
                    <a:pt x="14" y="28"/>
                  </a:lnTo>
                  <a:lnTo>
                    <a:pt x="20" y="34"/>
                  </a:lnTo>
                  <a:lnTo>
                    <a:pt x="26" y="38"/>
                  </a:lnTo>
                  <a:lnTo>
                    <a:pt x="34" y="40"/>
                  </a:lnTo>
                  <a:lnTo>
                    <a:pt x="40" y="42"/>
                  </a:lnTo>
                  <a:lnTo>
                    <a:pt x="40" y="42"/>
                  </a:lnTo>
                  <a:lnTo>
                    <a:pt x="38" y="26"/>
                  </a:lnTo>
                  <a:lnTo>
                    <a:pt x="38" y="26"/>
                  </a:lnTo>
                  <a:lnTo>
                    <a:pt x="34" y="24"/>
                  </a:lnTo>
                  <a:lnTo>
                    <a:pt x="30" y="20"/>
                  </a:lnTo>
                  <a:lnTo>
                    <a:pt x="3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6" name="Freeform 107"/>
            <p:cNvSpPr/>
            <p:nvPr/>
          </p:nvSpPr>
          <p:spPr bwMode="auto">
            <a:xfrm>
              <a:off x="3595688" y="1408113"/>
              <a:ext cx="38100" cy="69850"/>
            </a:xfrm>
            <a:custGeom>
              <a:avLst/>
              <a:gdLst/>
              <a:ahLst/>
              <a:cxnLst>
                <a:cxn ang="0">
                  <a:pos x="16" y="12"/>
                </a:cxn>
                <a:cxn ang="0">
                  <a:pos x="16" y="12"/>
                </a:cxn>
                <a:cxn ang="0">
                  <a:pos x="8" y="6"/>
                </a:cxn>
                <a:cxn ang="0">
                  <a:pos x="0" y="0"/>
                </a:cxn>
                <a:cxn ang="0">
                  <a:pos x="0" y="0"/>
                </a:cxn>
                <a:cxn ang="0">
                  <a:pos x="10" y="44"/>
                </a:cxn>
                <a:cxn ang="0">
                  <a:pos x="10" y="44"/>
                </a:cxn>
                <a:cxn ang="0">
                  <a:pos x="22" y="22"/>
                </a:cxn>
                <a:cxn ang="0">
                  <a:pos x="22" y="22"/>
                </a:cxn>
                <a:cxn ang="0">
                  <a:pos x="24" y="20"/>
                </a:cxn>
                <a:cxn ang="0">
                  <a:pos x="24" y="20"/>
                </a:cxn>
                <a:cxn ang="0">
                  <a:pos x="16" y="12"/>
                </a:cxn>
                <a:cxn ang="0">
                  <a:pos x="16" y="12"/>
                </a:cxn>
              </a:cxnLst>
              <a:rect l="0" t="0" r="r" b="b"/>
              <a:pathLst>
                <a:path w="24" h="44">
                  <a:moveTo>
                    <a:pt x="16" y="12"/>
                  </a:moveTo>
                  <a:lnTo>
                    <a:pt x="16" y="12"/>
                  </a:lnTo>
                  <a:lnTo>
                    <a:pt x="8" y="6"/>
                  </a:lnTo>
                  <a:lnTo>
                    <a:pt x="0" y="0"/>
                  </a:lnTo>
                  <a:lnTo>
                    <a:pt x="0" y="0"/>
                  </a:lnTo>
                  <a:lnTo>
                    <a:pt x="10" y="44"/>
                  </a:lnTo>
                  <a:lnTo>
                    <a:pt x="10" y="44"/>
                  </a:lnTo>
                  <a:lnTo>
                    <a:pt x="22" y="22"/>
                  </a:lnTo>
                  <a:lnTo>
                    <a:pt x="22" y="22"/>
                  </a:lnTo>
                  <a:lnTo>
                    <a:pt x="24" y="20"/>
                  </a:lnTo>
                  <a:lnTo>
                    <a:pt x="24" y="20"/>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7" name="Freeform 108"/>
            <p:cNvSpPr/>
            <p:nvPr/>
          </p:nvSpPr>
          <p:spPr bwMode="auto">
            <a:xfrm>
              <a:off x="3614738" y="1446213"/>
              <a:ext cx="41275" cy="79375"/>
            </a:xfrm>
            <a:custGeom>
              <a:avLst/>
              <a:gdLst/>
              <a:ahLst/>
              <a:cxnLst>
                <a:cxn ang="0">
                  <a:pos x="16" y="0"/>
                </a:cxn>
                <a:cxn ang="0">
                  <a:pos x="16" y="0"/>
                </a:cxn>
                <a:cxn ang="0">
                  <a:pos x="0" y="26"/>
                </a:cxn>
                <a:cxn ang="0">
                  <a:pos x="0" y="26"/>
                </a:cxn>
                <a:cxn ang="0">
                  <a:pos x="0" y="32"/>
                </a:cxn>
                <a:cxn ang="0">
                  <a:pos x="2" y="36"/>
                </a:cxn>
                <a:cxn ang="0">
                  <a:pos x="2" y="36"/>
                </a:cxn>
                <a:cxn ang="0">
                  <a:pos x="4" y="50"/>
                </a:cxn>
                <a:cxn ang="0">
                  <a:pos x="4" y="50"/>
                </a:cxn>
                <a:cxn ang="0">
                  <a:pos x="8" y="46"/>
                </a:cxn>
                <a:cxn ang="0">
                  <a:pos x="10" y="42"/>
                </a:cxn>
                <a:cxn ang="0">
                  <a:pos x="10" y="42"/>
                </a:cxn>
                <a:cxn ang="0">
                  <a:pos x="20" y="26"/>
                </a:cxn>
                <a:cxn ang="0">
                  <a:pos x="20" y="26"/>
                </a:cxn>
                <a:cxn ang="0">
                  <a:pos x="26" y="16"/>
                </a:cxn>
                <a:cxn ang="0">
                  <a:pos x="26" y="16"/>
                </a:cxn>
                <a:cxn ang="0">
                  <a:pos x="26" y="12"/>
                </a:cxn>
                <a:cxn ang="0">
                  <a:pos x="22" y="8"/>
                </a:cxn>
                <a:cxn ang="0">
                  <a:pos x="16" y="0"/>
                </a:cxn>
                <a:cxn ang="0">
                  <a:pos x="16" y="0"/>
                </a:cxn>
              </a:cxnLst>
              <a:rect l="0" t="0" r="r" b="b"/>
              <a:pathLst>
                <a:path w="26" h="50">
                  <a:moveTo>
                    <a:pt x="16" y="0"/>
                  </a:moveTo>
                  <a:lnTo>
                    <a:pt x="16" y="0"/>
                  </a:lnTo>
                  <a:lnTo>
                    <a:pt x="0" y="26"/>
                  </a:lnTo>
                  <a:lnTo>
                    <a:pt x="0" y="26"/>
                  </a:lnTo>
                  <a:lnTo>
                    <a:pt x="0" y="32"/>
                  </a:lnTo>
                  <a:lnTo>
                    <a:pt x="2" y="36"/>
                  </a:lnTo>
                  <a:lnTo>
                    <a:pt x="2" y="36"/>
                  </a:lnTo>
                  <a:lnTo>
                    <a:pt x="4" y="50"/>
                  </a:lnTo>
                  <a:lnTo>
                    <a:pt x="4" y="50"/>
                  </a:lnTo>
                  <a:lnTo>
                    <a:pt x="8" y="46"/>
                  </a:lnTo>
                  <a:lnTo>
                    <a:pt x="10" y="42"/>
                  </a:lnTo>
                  <a:lnTo>
                    <a:pt x="10" y="42"/>
                  </a:lnTo>
                  <a:lnTo>
                    <a:pt x="20" y="26"/>
                  </a:lnTo>
                  <a:lnTo>
                    <a:pt x="20" y="26"/>
                  </a:lnTo>
                  <a:lnTo>
                    <a:pt x="26" y="16"/>
                  </a:lnTo>
                  <a:lnTo>
                    <a:pt x="26" y="16"/>
                  </a:lnTo>
                  <a:lnTo>
                    <a:pt x="26" y="12"/>
                  </a:lnTo>
                  <a:lnTo>
                    <a:pt x="22" y="8"/>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8" name="Freeform 109"/>
            <p:cNvSpPr/>
            <p:nvPr/>
          </p:nvSpPr>
          <p:spPr bwMode="auto">
            <a:xfrm>
              <a:off x="3627438" y="1477963"/>
              <a:ext cx="47625" cy="95250"/>
            </a:xfrm>
            <a:custGeom>
              <a:avLst/>
              <a:gdLst/>
              <a:ahLst/>
              <a:cxnLst>
                <a:cxn ang="0">
                  <a:pos x="2" y="32"/>
                </a:cxn>
                <a:cxn ang="0">
                  <a:pos x="2" y="32"/>
                </a:cxn>
                <a:cxn ang="0">
                  <a:pos x="0" y="36"/>
                </a:cxn>
                <a:cxn ang="0">
                  <a:pos x="0" y="42"/>
                </a:cxn>
                <a:cxn ang="0">
                  <a:pos x="0" y="42"/>
                </a:cxn>
                <a:cxn ang="0">
                  <a:pos x="4" y="60"/>
                </a:cxn>
                <a:cxn ang="0">
                  <a:pos x="4" y="60"/>
                </a:cxn>
                <a:cxn ang="0">
                  <a:pos x="20" y="32"/>
                </a:cxn>
                <a:cxn ang="0">
                  <a:pos x="20" y="32"/>
                </a:cxn>
                <a:cxn ang="0">
                  <a:pos x="30" y="18"/>
                </a:cxn>
                <a:cxn ang="0">
                  <a:pos x="30" y="18"/>
                </a:cxn>
                <a:cxn ang="0">
                  <a:pos x="30" y="14"/>
                </a:cxn>
                <a:cxn ang="0">
                  <a:pos x="28" y="10"/>
                </a:cxn>
                <a:cxn ang="0">
                  <a:pos x="22" y="0"/>
                </a:cxn>
                <a:cxn ang="0">
                  <a:pos x="22" y="0"/>
                </a:cxn>
                <a:cxn ang="0">
                  <a:pos x="2" y="32"/>
                </a:cxn>
                <a:cxn ang="0">
                  <a:pos x="2" y="32"/>
                </a:cxn>
              </a:cxnLst>
              <a:rect l="0" t="0" r="r" b="b"/>
              <a:pathLst>
                <a:path w="30" h="60">
                  <a:moveTo>
                    <a:pt x="2" y="32"/>
                  </a:moveTo>
                  <a:lnTo>
                    <a:pt x="2" y="32"/>
                  </a:lnTo>
                  <a:lnTo>
                    <a:pt x="0" y="36"/>
                  </a:lnTo>
                  <a:lnTo>
                    <a:pt x="0" y="42"/>
                  </a:lnTo>
                  <a:lnTo>
                    <a:pt x="0" y="42"/>
                  </a:lnTo>
                  <a:lnTo>
                    <a:pt x="4" y="60"/>
                  </a:lnTo>
                  <a:lnTo>
                    <a:pt x="4" y="60"/>
                  </a:lnTo>
                  <a:lnTo>
                    <a:pt x="20" y="32"/>
                  </a:lnTo>
                  <a:lnTo>
                    <a:pt x="20" y="32"/>
                  </a:lnTo>
                  <a:lnTo>
                    <a:pt x="30" y="18"/>
                  </a:lnTo>
                  <a:lnTo>
                    <a:pt x="30" y="18"/>
                  </a:lnTo>
                  <a:lnTo>
                    <a:pt x="30" y="14"/>
                  </a:lnTo>
                  <a:lnTo>
                    <a:pt x="28" y="10"/>
                  </a:lnTo>
                  <a:lnTo>
                    <a:pt x="22" y="0"/>
                  </a:lnTo>
                  <a:lnTo>
                    <a:pt x="22" y="0"/>
                  </a:lnTo>
                  <a:lnTo>
                    <a:pt x="2" y="32"/>
                  </a:lnTo>
                  <a:lnTo>
                    <a:pt x="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9" name="Freeform 110"/>
            <p:cNvSpPr/>
            <p:nvPr/>
          </p:nvSpPr>
          <p:spPr bwMode="auto">
            <a:xfrm>
              <a:off x="3636963" y="1516063"/>
              <a:ext cx="44450" cy="95250"/>
            </a:xfrm>
            <a:custGeom>
              <a:avLst/>
              <a:gdLst/>
              <a:ahLst/>
              <a:cxnLst>
                <a:cxn ang="0">
                  <a:pos x="0" y="44"/>
                </a:cxn>
                <a:cxn ang="0">
                  <a:pos x="0" y="44"/>
                </a:cxn>
                <a:cxn ang="0">
                  <a:pos x="4" y="60"/>
                </a:cxn>
                <a:cxn ang="0">
                  <a:pos x="4" y="60"/>
                </a:cxn>
                <a:cxn ang="0">
                  <a:pos x="10" y="56"/>
                </a:cxn>
                <a:cxn ang="0">
                  <a:pos x="16" y="50"/>
                </a:cxn>
                <a:cxn ang="0">
                  <a:pos x="20" y="42"/>
                </a:cxn>
                <a:cxn ang="0">
                  <a:pos x="24" y="34"/>
                </a:cxn>
                <a:cxn ang="0">
                  <a:pos x="26" y="26"/>
                </a:cxn>
                <a:cxn ang="0">
                  <a:pos x="28" y="18"/>
                </a:cxn>
                <a:cxn ang="0">
                  <a:pos x="26" y="0"/>
                </a:cxn>
                <a:cxn ang="0">
                  <a:pos x="26" y="0"/>
                </a:cxn>
                <a:cxn ang="0">
                  <a:pos x="6" y="32"/>
                </a:cxn>
                <a:cxn ang="0">
                  <a:pos x="6" y="32"/>
                </a:cxn>
                <a:cxn ang="0">
                  <a:pos x="2" y="38"/>
                </a:cxn>
                <a:cxn ang="0">
                  <a:pos x="0" y="44"/>
                </a:cxn>
                <a:cxn ang="0">
                  <a:pos x="0" y="44"/>
                </a:cxn>
              </a:cxnLst>
              <a:rect l="0" t="0" r="r" b="b"/>
              <a:pathLst>
                <a:path w="28" h="60">
                  <a:moveTo>
                    <a:pt x="0" y="44"/>
                  </a:moveTo>
                  <a:lnTo>
                    <a:pt x="0" y="44"/>
                  </a:lnTo>
                  <a:lnTo>
                    <a:pt x="4" y="60"/>
                  </a:lnTo>
                  <a:lnTo>
                    <a:pt x="4" y="60"/>
                  </a:lnTo>
                  <a:lnTo>
                    <a:pt x="10" y="56"/>
                  </a:lnTo>
                  <a:lnTo>
                    <a:pt x="16" y="50"/>
                  </a:lnTo>
                  <a:lnTo>
                    <a:pt x="20" y="42"/>
                  </a:lnTo>
                  <a:lnTo>
                    <a:pt x="24" y="34"/>
                  </a:lnTo>
                  <a:lnTo>
                    <a:pt x="26" y="26"/>
                  </a:lnTo>
                  <a:lnTo>
                    <a:pt x="28" y="18"/>
                  </a:lnTo>
                  <a:lnTo>
                    <a:pt x="26" y="0"/>
                  </a:lnTo>
                  <a:lnTo>
                    <a:pt x="26" y="0"/>
                  </a:lnTo>
                  <a:lnTo>
                    <a:pt x="6" y="32"/>
                  </a:lnTo>
                  <a:lnTo>
                    <a:pt x="6" y="32"/>
                  </a:lnTo>
                  <a:lnTo>
                    <a:pt x="2" y="38"/>
                  </a:lnTo>
                  <a:lnTo>
                    <a:pt x="0" y="44"/>
                  </a:lnTo>
                  <a:lnTo>
                    <a:pt x="0" y="4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0" name="Freeform 111"/>
            <p:cNvSpPr/>
            <p:nvPr/>
          </p:nvSpPr>
          <p:spPr bwMode="auto">
            <a:xfrm>
              <a:off x="3567113" y="1408113"/>
              <a:ext cx="34925" cy="69850"/>
            </a:xfrm>
            <a:custGeom>
              <a:avLst/>
              <a:gdLst/>
              <a:ahLst/>
              <a:cxnLst>
                <a:cxn ang="0">
                  <a:pos x="4" y="18"/>
                </a:cxn>
                <a:cxn ang="0">
                  <a:pos x="4" y="18"/>
                </a:cxn>
                <a:cxn ang="0">
                  <a:pos x="0" y="28"/>
                </a:cxn>
                <a:cxn ang="0">
                  <a:pos x="0" y="28"/>
                </a:cxn>
                <a:cxn ang="0">
                  <a:pos x="2" y="30"/>
                </a:cxn>
                <a:cxn ang="0">
                  <a:pos x="2" y="30"/>
                </a:cxn>
                <a:cxn ang="0">
                  <a:pos x="22" y="44"/>
                </a:cxn>
                <a:cxn ang="0">
                  <a:pos x="22" y="44"/>
                </a:cxn>
                <a:cxn ang="0">
                  <a:pos x="12" y="0"/>
                </a:cxn>
                <a:cxn ang="0">
                  <a:pos x="12" y="0"/>
                </a:cxn>
                <a:cxn ang="0">
                  <a:pos x="10" y="10"/>
                </a:cxn>
                <a:cxn ang="0">
                  <a:pos x="4" y="18"/>
                </a:cxn>
                <a:cxn ang="0">
                  <a:pos x="4" y="18"/>
                </a:cxn>
              </a:cxnLst>
              <a:rect l="0" t="0" r="r" b="b"/>
              <a:pathLst>
                <a:path w="22" h="44">
                  <a:moveTo>
                    <a:pt x="4" y="18"/>
                  </a:moveTo>
                  <a:lnTo>
                    <a:pt x="4" y="18"/>
                  </a:lnTo>
                  <a:lnTo>
                    <a:pt x="0" y="28"/>
                  </a:lnTo>
                  <a:lnTo>
                    <a:pt x="0" y="28"/>
                  </a:lnTo>
                  <a:lnTo>
                    <a:pt x="2" y="30"/>
                  </a:lnTo>
                  <a:lnTo>
                    <a:pt x="2" y="30"/>
                  </a:lnTo>
                  <a:lnTo>
                    <a:pt x="22" y="44"/>
                  </a:lnTo>
                  <a:lnTo>
                    <a:pt x="22" y="44"/>
                  </a:lnTo>
                  <a:lnTo>
                    <a:pt x="12" y="0"/>
                  </a:lnTo>
                  <a:lnTo>
                    <a:pt x="12" y="0"/>
                  </a:lnTo>
                  <a:lnTo>
                    <a:pt x="10" y="10"/>
                  </a:lnTo>
                  <a:lnTo>
                    <a:pt x="4" y="18"/>
                  </a:lnTo>
                  <a:lnTo>
                    <a:pt x="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1" name="Freeform 112"/>
            <p:cNvSpPr/>
            <p:nvPr/>
          </p:nvSpPr>
          <p:spPr bwMode="auto">
            <a:xfrm>
              <a:off x="3554413" y="1462088"/>
              <a:ext cx="53975" cy="66675"/>
            </a:xfrm>
            <a:custGeom>
              <a:avLst/>
              <a:gdLst/>
              <a:ahLst/>
              <a:cxnLst>
                <a:cxn ang="0">
                  <a:pos x="0" y="18"/>
                </a:cxn>
                <a:cxn ang="0">
                  <a:pos x="0" y="18"/>
                </a:cxn>
                <a:cxn ang="0">
                  <a:pos x="12" y="26"/>
                </a:cxn>
                <a:cxn ang="0">
                  <a:pos x="12" y="26"/>
                </a:cxn>
                <a:cxn ang="0">
                  <a:pos x="26" y="36"/>
                </a:cxn>
                <a:cxn ang="0">
                  <a:pos x="26" y="36"/>
                </a:cxn>
                <a:cxn ang="0">
                  <a:pos x="30" y="40"/>
                </a:cxn>
                <a:cxn ang="0">
                  <a:pos x="34" y="42"/>
                </a:cxn>
                <a:cxn ang="0">
                  <a:pos x="34" y="42"/>
                </a:cxn>
                <a:cxn ang="0">
                  <a:pos x="32" y="28"/>
                </a:cxn>
                <a:cxn ang="0">
                  <a:pos x="32" y="28"/>
                </a:cxn>
                <a:cxn ang="0">
                  <a:pos x="32" y="22"/>
                </a:cxn>
                <a:cxn ang="0">
                  <a:pos x="30" y="18"/>
                </a:cxn>
                <a:cxn ang="0">
                  <a:pos x="30" y="18"/>
                </a:cxn>
                <a:cxn ang="0">
                  <a:pos x="6" y="0"/>
                </a:cxn>
                <a:cxn ang="0">
                  <a:pos x="6" y="0"/>
                </a:cxn>
                <a:cxn ang="0">
                  <a:pos x="2" y="10"/>
                </a:cxn>
                <a:cxn ang="0">
                  <a:pos x="0" y="14"/>
                </a:cxn>
                <a:cxn ang="0">
                  <a:pos x="0" y="18"/>
                </a:cxn>
                <a:cxn ang="0">
                  <a:pos x="0" y="18"/>
                </a:cxn>
              </a:cxnLst>
              <a:rect l="0" t="0" r="r" b="b"/>
              <a:pathLst>
                <a:path w="34" h="42">
                  <a:moveTo>
                    <a:pt x="0" y="18"/>
                  </a:moveTo>
                  <a:lnTo>
                    <a:pt x="0" y="18"/>
                  </a:lnTo>
                  <a:lnTo>
                    <a:pt x="12" y="26"/>
                  </a:lnTo>
                  <a:lnTo>
                    <a:pt x="12" y="26"/>
                  </a:lnTo>
                  <a:lnTo>
                    <a:pt x="26" y="36"/>
                  </a:lnTo>
                  <a:lnTo>
                    <a:pt x="26" y="36"/>
                  </a:lnTo>
                  <a:lnTo>
                    <a:pt x="30" y="40"/>
                  </a:lnTo>
                  <a:lnTo>
                    <a:pt x="34" y="42"/>
                  </a:lnTo>
                  <a:lnTo>
                    <a:pt x="34" y="42"/>
                  </a:lnTo>
                  <a:lnTo>
                    <a:pt x="32" y="28"/>
                  </a:lnTo>
                  <a:lnTo>
                    <a:pt x="32" y="28"/>
                  </a:lnTo>
                  <a:lnTo>
                    <a:pt x="32" y="22"/>
                  </a:lnTo>
                  <a:lnTo>
                    <a:pt x="30" y="18"/>
                  </a:lnTo>
                  <a:lnTo>
                    <a:pt x="30" y="18"/>
                  </a:lnTo>
                  <a:lnTo>
                    <a:pt x="6" y="0"/>
                  </a:lnTo>
                  <a:lnTo>
                    <a:pt x="6" y="0"/>
                  </a:lnTo>
                  <a:lnTo>
                    <a:pt x="2" y="10"/>
                  </a:lnTo>
                  <a:lnTo>
                    <a:pt x="0" y="14"/>
                  </a:lnTo>
                  <a:lnTo>
                    <a:pt x="0" y="18"/>
                  </a:lnTo>
                  <a:lnTo>
                    <a:pt x="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2" name="Freeform 113"/>
            <p:cNvSpPr/>
            <p:nvPr/>
          </p:nvSpPr>
          <p:spPr bwMode="auto">
            <a:xfrm>
              <a:off x="3551238" y="1500188"/>
              <a:ext cx="66675" cy="76200"/>
            </a:xfrm>
            <a:custGeom>
              <a:avLst/>
              <a:gdLst/>
              <a:ahLst/>
              <a:cxnLst>
                <a:cxn ang="0">
                  <a:pos x="2" y="20"/>
                </a:cxn>
                <a:cxn ang="0">
                  <a:pos x="2" y="20"/>
                </a:cxn>
                <a:cxn ang="0">
                  <a:pos x="16" y="30"/>
                </a:cxn>
                <a:cxn ang="0">
                  <a:pos x="16" y="30"/>
                </a:cxn>
                <a:cxn ang="0">
                  <a:pos x="42" y="48"/>
                </a:cxn>
                <a:cxn ang="0">
                  <a:pos x="42" y="48"/>
                </a:cxn>
                <a:cxn ang="0">
                  <a:pos x="38" y="30"/>
                </a:cxn>
                <a:cxn ang="0">
                  <a:pos x="38" y="30"/>
                </a:cxn>
                <a:cxn ang="0">
                  <a:pos x="36" y="24"/>
                </a:cxn>
                <a:cxn ang="0">
                  <a:pos x="32" y="22"/>
                </a:cxn>
                <a:cxn ang="0">
                  <a:pos x="32" y="22"/>
                </a:cxn>
                <a:cxn ang="0">
                  <a:pos x="0" y="0"/>
                </a:cxn>
                <a:cxn ang="0">
                  <a:pos x="0" y="0"/>
                </a:cxn>
                <a:cxn ang="0">
                  <a:pos x="0" y="10"/>
                </a:cxn>
                <a:cxn ang="0">
                  <a:pos x="0" y="16"/>
                </a:cxn>
                <a:cxn ang="0">
                  <a:pos x="2" y="20"/>
                </a:cxn>
                <a:cxn ang="0">
                  <a:pos x="2" y="20"/>
                </a:cxn>
              </a:cxnLst>
              <a:rect l="0" t="0" r="r" b="b"/>
              <a:pathLst>
                <a:path w="42" h="48">
                  <a:moveTo>
                    <a:pt x="2" y="20"/>
                  </a:moveTo>
                  <a:lnTo>
                    <a:pt x="2" y="20"/>
                  </a:lnTo>
                  <a:lnTo>
                    <a:pt x="16" y="30"/>
                  </a:lnTo>
                  <a:lnTo>
                    <a:pt x="16" y="30"/>
                  </a:lnTo>
                  <a:lnTo>
                    <a:pt x="42" y="48"/>
                  </a:lnTo>
                  <a:lnTo>
                    <a:pt x="42" y="48"/>
                  </a:lnTo>
                  <a:lnTo>
                    <a:pt x="38" y="30"/>
                  </a:lnTo>
                  <a:lnTo>
                    <a:pt x="38" y="30"/>
                  </a:lnTo>
                  <a:lnTo>
                    <a:pt x="36" y="24"/>
                  </a:lnTo>
                  <a:lnTo>
                    <a:pt x="32" y="22"/>
                  </a:lnTo>
                  <a:lnTo>
                    <a:pt x="32" y="22"/>
                  </a:lnTo>
                  <a:lnTo>
                    <a:pt x="0" y="0"/>
                  </a:lnTo>
                  <a:lnTo>
                    <a:pt x="0" y="0"/>
                  </a:lnTo>
                  <a:lnTo>
                    <a:pt x="0" y="10"/>
                  </a:lnTo>
                  <a:lnTo>
                    <a:pt x="0" y="16"/>
                  </a:lnTo>
                  <a:lnTo>
                    <a:pt x="2" y="20"/>
                  </a:lnTo>
                  <a:lnTo>
                    <a:pt x="2"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3" name="Freeform 114"/>
            <p:cNvSpPr/>
            <p:nvPr/>
          </p:nvSpPr>
          <p:spPr bwMode="auto">
            <a:xfrm>
              <a:off x="3554413" y="1541463"/>
              <a:ext cx="69850" cy="73025"/>
            </a:xfrm>
            <a:custGeom>
              <a:avLst/>
              <a:gdLst/>
              <a:ahLst/>
              <a:cxnLst>
                <a:cxn ang="0">
                  <a:pos x="30" y="22"/>
                </a:cxn>
                <a:cxn ang="0">
                  <a:pos x="30" y="22"/>
                </a:cxn>
                <a:cxn ang="0">
                  <a:pos x="0" y="0"/>
                </a:cxn>
                <a:cxn ang="0">
                  <a:pos x="0" y="0"/>
                </a:cxn>
                <a:cxn ang="0">
                  <a:pos x="4" y="16"/>
                </a:cxn>
                <a:cxn ang="0">
                  <a:pos x="10" y="24"/>
                </a:cxn>
                <a:cxn ang="0">
                  <a:pos x="14" y="30"/>
                </a:cxn>
                <a:cxn ang="0">
                  <a:pos x="20" y="36"/>
                </a:cxn>
                <a:cxn ang="0">
                  <a:pos x="28" y="42"/>
                </a:cxn>
                <a:cxn ang="0">
                  <a:pos x="36" y="44"/>
                </a:cxn>
                <a:cxn ang="0">
                  <a:pos x="44" y="46"/>
                </a:cxn>
                <a:cxn ang="0">
                  <a:pos x="44" y="46"/>
                </a:cxn>
                <a:cxn ang="0">
                  <a:pos x="40" y="30"/>
                </a:cxn>
                <a:cxn ang="0">
                  <a:pos x="40" y="30"/>
                </a:cxn>
                <a:cxn ang="0">
                  <a:pos x="36" y="26"/>
                </a:cxn>
                <a:cxn ang="0">
                  <a:pos x="30" y="22"/>
                </a:cxn>
                <a:cxn ang="0">
                  <a:pos x="30" y="22"/>
                </a:cxn>
              </a:cxnLst>
              <a:rect l="0" t="0" r="r" b="b"/>
              <a:pathLst>
                <a:path w="44" h="46">
                  <a:moveTo>
                    <a:pt x="30" y="22"/>
                  </a:moveTo>
                  <a:lnTo>
                    <a:pt x="30" y="22"/>
                  </a:lnTo>
                  <a:lnTo>
                    <a:pt x="0" y="0"/>
                  </a:lnTo>
                  <a:lnTo>
                    <a:pt x="0" y="0"/>
                  </a:lnTo>
                  <a:lnTo>
                    <a:pt x="4" y="16"/>
                  </a:lnTo>
                  <a:lnTo>
                    <a:pt x="10" y="24"/>
                  </a:lnTo>
                  <a:lnTo>
                    <a:pt x="14" y="30"/>
                  </a:lnTo>
                  <a:lnTo>
                    <a:pt x="20" y="36"/>
                  </a:lnTo>
                  <a:lnTo>
                    <a:pt x="28" y="42"/>
                  </a:lnTo>
                  <a:lnTo>
                    <a:pt x="36" y="44"/>
                  </a:lnTo>
                  <a:lnTo>
                    <a:pt x="44" y="46"/>
                  </a:lnTo>
                  <a:lnTo>
                    <a:pt x="44" y="46"/>
                  </a:lnTo>
                  <a:lnTo>
                    <a:pt x="40" y="30"/>
                  </a:lnTo>
                  <a:lnTo>
                    <a:pt x="40" y="30"/>
                  </a:lnTo>
                  <a:lnTo>
                    <a:pt x="36" y="26"/>
                  </a:lnTo>
                  <a:lnTo>
                    <a:pt x="30" y="22"/>
                  </a:lnTo>
                  <a:lnTo>
                    <a:pt x="3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4" name="Freeform 115"/>
            <p:cNvSpPr/>
            <p:nvPr/>
          </p:nvSpPr>
          <p:spPr bwMode="auto">
            <a:xfrm>
              <a:off x="3675063" y="884238"/>
              <a:ext cx="28575" cy="38100"/>
            </a:xfrm>
            <a:custGeom>
              <a:avLst/>
              <a:gdLst/>
              <a:ahLst/>
              <a:cxnLst>
                <a:cxn ang="0">
                  <a:pos x="16" y="10"/>
                </a:cxn>
                <a:cxn ang="0">
                  <a:pos x="16" y="10"/>
                </a:cxn>
                <a:cxn ang="0">
                  <a:pos x="18" y="10"/>
                </a:cxn>
                <a:cxn ang="0">
                  <a:pos x="18" y="10"/>
                </a:cxn>
                <a:cxn ang="0">
                  <a:pos x="12" y="6"/>
                </a:cxn>
                <a:cxn ang="0">
                  <a:pos x="12" y="6"/>
                </a:cxn>
                <a:cxn ang="0">
                  <a:pos x="6" y="2"/>
                </a:cxn>
                <a:cxn ang="0">
                  <a:pos x="0" y="0"/>
                </a:cxn>
                <a:cxn ang="0">
                  <a:pos x="0" y="0"/>
                </a:cxn>
                <a:cxn ang="0">
                  <a:pos x="12" y="24"/>
                </a:cxn>
                <a:cxn ang="0">
                  <a:pos x="12" y="24"/>
                </a:cxn>
                <a:cxn ang="0">
                  <a:pos x="16" y="10"/>
                </a:cxn>
                <a:cxn ang="0">
                  <a:pos x="16" y="10"/>
                </a:cxn>
              </a:cxnLst>
              <a:rect l="0" t="0" r="r" b="b"/>
              <a:pathLst>
                <a:path w="18" h="24">
                  <a:moveTo>
                    <a:pt x="16" y="10"/>
                  </a:moveTo>
                  <a:lnTo>
                    <a:pt x="16" y="10"/>
                  </a:lnTo>
                  <a:lnTo>
                    <a:pt x="18" y="10"/>
                  </a:lnTo>
                  <a:lnTo>
                    <a:pt x="18" y="10"/>
                  </a:lnTo>
                  <a:lnTo>
                    <a:pt x="12" y="6"/>
                  </a:lnTo>
                  <a:lnTo>
                    <a:pt x="12" y="6"/>
                  </a:lnTo>
                  <a:lnTo>
                    <a:pt x="6" y="2"/>
                  </a:lnTo>
                  <a:lnTo>
                    <a:pt x="0" y="0"/>
                  </a:lnTo>
                  <a:lnTo>
                    <a:pt x="0" y="0"/>
                  </a:lnTo>
                  <a:lnTo>
                    <a:pt x="12" y="24"/>
                  </a:lnTo>
                  <a:lnTo>
                    <a:pt x="12" y="24"/>
                  </a:lnTo>
                  <a:lnTo>
                    <a:pt x="16" y="10"/>
                  </a:lnTo>
                  <a:lnTo>
                    <a:pt x="1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5" name="Freeform 116"/>
            <p:cNvSpPr/>
            <p:nvPr/>
          </p:nvSpPr>
          <p:spPr bwMode="auto">
            <a:xfrm>
              <a:off x="3697288" y="903288"/>
              <a:ext cx="25400" cy="47625"/>
            </a:xfrm>
            <a:custGeom>
              <a:avLst/>
              <a:gdLst/>
              <a:ahLst/>
              <a:cxnLst>
                <a:cxn ang="0">
                  <a:pos x="6" y="30"/>
                </a:cxn>
                <a:cxn ang="0">
                  <a:pos x="6" y="30"/>
                </a:cxn>
                <a:cxn ang="0">
                  <a:pos x="8" y="26"/>
                </a:cxn>
                <a:cxn ang="0">
                  <a:pos x="8" y="26"/>
                </a:cxn>
                <a:cxn ang="0">
                  <a:pos x="12" y="14"/>
                </a:cxn>
                <a:cxn ang="0">
                  <a:pos x="12" y="14"/>
                </a:cxn>
                <a:cxn ang="0">
                  <a:pos x="16" y="6"/>
                </a:cxn>
                <a:cxn ang="0">
                  <a:pos x="16" y="6"/>
                </a:cxn>
                <a:cxn ang="0">
                  <a:pos x="14" y="4"/>
                </a:cxn>
                <a:cxn ang="0">
                  <a:pos x="12" y="2"/>
                </a:cxn>
                <a:cxn ang="0">
                  <a:pos x="6" y="0"/>
                </a:cxn>
                <a:cxn ang="0">
                  <a:pos x="6" y="0"/>
                </a:cxn>
                <a:cxn ang="0">
                  <a:pos x="0" y="16"/>
                </a:cxn>
                <a:cxn ang="0">
                  <a:pos x="0" y="16"/>
                </a:cxn>
                <a:cxn ang="0">
                  <a:pos x="2" y="20"/>
                </a:cxn>
                <a:cxn ang="0">
                  <a:pos x="2" y="24"/>
                </a:cxn>
                <a:cxn ang="0">
                  <a:pos x="2" y="24"/>
                </a:cxn>
                <a:cxn ang="0">
                  <a:pos x="6" y="30"/>
                </a:cxn>
                <a:cxn ang="0">
                  <a:pos x="6" y="30"/>
                </a:cxn>
              </a:cxnLst>
              <a:rect l="0" t="0" r="r" b="b"/>
              <a:pathLst>
                <a:path w="16" h="30">
                  <a:moveTo>
                    <a:pt x="6" y="30"/>
                  </a:moveTo>
                  <a:lnTo>
                    <a:pt x="6" y="30"/>
                  </a:lnTo>
                  <a:lnTo>
                    <a:pt x="8" y="26"/>
                  </a:lnTo>
                  <a:lnTo>
                    <a:pt x="8" y="26"/>
                  </a:lnTo>
                  <a:lnTo>
                    <a:pt x="12" y="14"/>
                  </a:lnTo>
                  <a:lnTo>
                    <a:pt x="12" y="14"/>
                  </a:lnTo>
                  <a:lnTo>
                    <a:pt x="16" y="6"/>
                  </a:lnTo>
                  <a:lnTo>
                    <a:pt x="16" y="6"/>
                  </a:lnTo>
                  <a:lnTo>
                    <a:pt x="14" y="4"/>
                  </a:lnTo>
                  <a:lnTo>
                    <a:pt x="12" y="2"/>
                  </a:lnTo>
                  <a:lnTo>
                    <a:pt x="6" y="0"/>
                  </a:lnTo>
                  <a:lnTo>
                    <a:pt x="6" y="0"/>
                  </a:lnTo>
                  <a:lnTo>
                    <a:pt x="0" y="16"/>
                  </a:lnTo>
                  <a:lnTo>
                    <a:pt x="0" y="16"/>
                  </a:lnTo>
                  <a:lnTo>
                    <a:pt x="2" y="20"/>
                  </a:lnTo>
                  <a:lnTo>
                    <a:pt x="2" y="24"/>
                  </a:lnTo>
                  <a:lnTo>
                    <a:pt x="2" y="24"/>
                  </a:lnTo>
                  <a:lnTo>
                    <a:pt x="6" y="30"/>
                  </a:lnTo>
                  <a:lnTo>
                    <a:pt x="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6" name="Freeform 117"/>
            <p:cNvSpPr/>
            <p:nvPr/>
          </p:nvSpPr>
          <p:spPr bwMode="auto">
            <a:xfrm>
              <a:off x="3713163" y="915988"/>
              <a:ext cx="22225" cy="63500"/>
            </a:xfrm>
            <a:custGeom>
              <a:avLst/>
              <a:gdLst/>
              <a:ahLst/>
              <a:cxnLst>
                <a:cxn ang="0">
                  <a:pos x="14" y="12"/>
                </a:cxn>
                <a:cxn ang="0">
                  <a:pos x="14" y="12"/>
                </a:cxn>
                <a:cxn ang="0">
                  <a:pos x="14" y="8"/>
                </a:cxn>
                <a:cxn ang="0">
                  <a:pos x="12" y="6"/>
                </a:cxn>
                <a:cxn ang="0">
                  <a:pos x="8" y="0"/>
                </a:cxn>
                <a:cxn ang="0">
                  <a:pos x="8" y="0"/>
                </a:cxn>
                <a:cxn ang="0">
                  <a:pos x="0" y="24"/>
                </a:cxn>
                <a:cxn ang="0">
                  <a:pos x="0" y="24"/>
                </a:cxn>
                <a:cxn ang="0">
                  <a:pos x="0" y="26"/>
                </a:cxn>
                <a:cxn ang="0">
                  <a:pos x="0" y="30"/>
                </a:cxn>
                <a:cxn ang="0">
                  <a:pos x="0" y="30"/>
                </a:cxn>
                <a:cxn ang="0">
                  <a:pos x="4" y="40"/>
                </a:cxn>
                <a:cxn ang="0">
                  <a:pos x="4" y="40"/>
                </a:cxn>
                <a:cxn ang="0">
                  <a:pos x="12" y="22"/>
                </a:cxn>
                <a:cxn ang="0">
                  <a:pos x="12" y="22"/>
                </a:cxn>
                <a:cxn ang="0">
                  <a:pos x="14" y="12"/>
                </a:cxn>
                <a:cxn ang="0">
                  <a:pos x="14" y="12"/>
                </a:cxn>
              </a:cxnLst>
              <a:rect l="0" t="0" r="r" b="b"/>
              <a:pathLst>
                <a:path w="14" h="40">
                  <a:moveTo>
                    <a:pt x="14" y="12"/>
                  </a:moveTo>
                  <a:lnTo>
                    <a:pt x="14" y="12"/>
                  </a:lnTo>
                  <a:lnTo>
                    <a:pt x="14" y="8"/>
                  </a:lnTo>
                  <a:lnTo>
                    <a:pt x="12" y="6"/>
                  </a:lnTo>
                  <a:lnTo>
                    <a:pt x="8" y="0"/>
                  </a:lnTo>
                  <a:lnTo>
                    <a:pt x="8" y="0"/>
                  </a:lnTo>
                  <a:lnTo>
                    <a:pt x="0" y="24"/>
                  </a:lnTo>
                  <a:lnTo>
                    <a:pt x="0" y="24"/>
                  </a:lnTo>
                  <a:lnTo>
                    <a:pt x="0" y="26"/>
                  </a:lnTo>
                  <a:lnTo>
                    <a:pt x="0" y="30"/>
                  </a:lnTo>
                  <a:lnTo>
                    <a:pt x="0" y="30"/>
                  </a:lnTo>
                  <a:lnTo>
                    <a:pt x="4" y="40"/>
                  </a:lnTo>
                  <a:lnTo>
                    <a:pt x="4" y="40"/>
                  </a:lnTo>
                  <a:lnTo>
                    <a:pt x="12" y="22"/>
                  </a:lnTo>
                  <a:lnTo>
                    <a:pt x="12" y="22"/>
                  </a:lnTo>
                  <a:lnTo>
                    <a:pt x="14" y="12"/>
                  </a:lnTo>
                  <a:lnTo>
                    <a:pt x="1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7" name="Freeform 118"/>
            <p:cNvSpPr/>
            <p:nvPr/>
          </p:nvSpPr>
          <p:spPr bwMode="auto">
            <a:xfrm>
              <a:off x="3722688" y="938213"/>
              <a:ext cx="22225" cy="63500"/>
            </a:xfrm>
            <a:custGeom>
              <a:avLst/>
              <a:gdLst/>
              <a:ahLst/>
              <a:cxnLst>
                <a:cxn ang="0">
                  <a:pos x="6" y="40"/>
                </a:cxn>
                <a:cxn ang="0">
                  <a:pos x="6" y="40"/>
                </a:cxn>
                <a:cxn ang="0">
                  <a:pos x="12" y="32"/>
                </a:cxn>
                <a:cxn ang="0">
                  <a:pos x="14" y="22"/>
                </a:cxn>
                <a:cxn ang="0">
                  <a:pos x="14" y="10"/>
                </a:cxn>
                <a:cxn ang="0">
                  <a:pos x="12" y="0"/>
                </a:cxn>
                <a:cxn ang="0">
                  <a:pos x="12" y="0"/>
                </a:cxn>
                <a:cxn ang="0">
                  <a:pos x="4" y="24"/>
                </a:cxn>
                <a:cxn ang="0">
                  <a:pos x="4" y="24"/>
                </a:cxn>
                <a:cxn ang="0">
                  <a:pos x="2" y="26"/>
                </a:cxn>
                <a:cxn ang="0">
                  <a:pos x="0" y="30"/>
                </a:cxn>
                <a:cxn ang="0">
                  <a:pos x="0" y="30"/>
                </a:cxn>
                <a:cxn ang="0">
                  <a:pos x="6" y="40"/>
                </a:cxn>
                <a:cxn ang="0">
                  <a:pos x="6" y="40"/>
                </a:cxn>
              </a:cxnLst>
              <a:rect l="0" t="0" r="r" b="b"/>
              <a:pathLst>
                <a:path w="14" h="40">
                  <a:moveTo>
                    <a:pt x="6" y="40"/>
                  </a:moveTo>
                  <a:lnTo>
                    <a:pt x="6" y="40"/>
                  </a:lnTo>
                  <a:lnTo>
                    <a:pt x="12" y="32"/>
                  </a:lnTo>
                  <a:lnTo>
                    <a:pt x="14" y="22"/>
                  </a:lnTo>
                  <a:lnTo>
                    <a:pt x="14" y="10"/>
                  </a:lnTo>
                  <a:lnTo>
                    <a:pt x="12" y="0"/>
                  </a:lnTo>
                  <a:lnTo>
                    <a:pt x="12" y="0"/>
                  </a:lnTo>
                  <a:lnTo>
                    <a:pt x="4" y="24"/>
                  </a:lnTo>
                  <a:lnTo>
                    <a:pt x="4" y="24"/>
                  </a:lnTo>
                  <a:lnTo>
                    <a:pt x="2" y="26"/>
                  </a:lnTo>
                  <a:lnTo>
                    <a:pt x="0" y="30"/>
                  </a:lnTo>
                  <a:lnTo>
                    <a:pt x="0" y="30"/>
                  </a:lnTo>
                  <a:lnTo>
                    <a:pt x="6" y="40"/>
                  </a:lnTo>
                  <a:lnTo>
                    <a:pt x="6" y="4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8" name="Freeform 119"/>
            <p:cNvSpPr/>
            <p:nvPr/>
          </p:nvSpPr>
          <p:spPr bwMode="auto">
            <a:xfrm>
              <a:off x="3662363" y="884238"/>
              <a:ext cx="25400" cy="41275"/>
            </a:xfrm>
            <a:custGeom>
              <a:avLst/>
              <a:gdLst/>
              <a:ahLst/>
              <a:cxnLst>
                <a:cxn ang="0">
                  <a:pos x="2" y="12"/>
                </a:cxn>
                <a:cxn ang="0">
                  <a:pos x="2" y="12"/>
                </a:cxn>
                <a:cxn ang="0">
                  <a:pos x="0" y="20"/>
                </a:cxn>
                <a:cxn ang="0">
                  <a:pos x="0" y="20"/>
                </a:cxn>
                <a:cxn ang="0">
                  <a:pos x="2" y="20"/>
                </a:cxn>
                <a:cxn ang="0">
                  <a:pos x="2" y="20"/>
                </a:cxn>
                <a:cxn ang="0">
                  <a:pos x="16" y="26"/>
                </a:cxn>
                <a:cxn ang="0">
                  <a:pos x="16" y="26"/>
                </a:cxn>
                <a:cxn ang="0">
                  <a:pos x="4" y="0"/>
                </a:cxn>
                <a:cxn ang="0">
                  <a:pos x="4" y="0"/>
                </a:cxn>
                <a:cxn ang="0">
                  <a:pos x="4" y="6"/>
                </a:cxn>
                <a:cxn ang="0">
                  <a:pos x="2" y="12"/>
                </a:cxn>
                <a:cxn ang="0">
                  <a:pos x="2" y="12"/>
                </a:cxn>
              </a:cxnLst>
              <a:rect l="0" t="0" r="r" b="b"/>
              <a:pathLst>
                <a:path w="16" h="26">
                  <a:moveTo>
                    <a:pt x="2" y="12"/>
                  </a:moveTo>
                  <a:lnTo>
                    <a:pt x="2" y="12"/>
                  </a:lnTo>
                  <a:lnTo>
                    <a:pt x="0" y="20"/>
                  </a:lnTo>
                  <a:lnTo>
                    <a:pt x="0" y="20"/>
                  </a:lnTo>
                  <a:lnTo>
                    <a:pt x="2" y="20"/>
                  </a:lnTo>
                  <a:lnTo>
                    <a:pt x="2" y="20"/>
                  </a:lnTo>
                  <a:lnTo>
                    <a:pt x="16" y="26"/>
                  </a:lnTo>
                  <a:lnTo>
                    <a:pt x="16" y="26"/>
                  </a:lnTo>
                  <a:lnTo>
                    <a:pt x="4" y="0"/>
                  </a:lnTo>
                  <a:lnTo>
                    <a:pt x="4" y="0"/>
                  </a:lnTo>
                  <a:lnTo>
                    <a:pt x="4"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9" name="Freeform 120"/>
            <p:cNvSpPr/>
            <p:nvPr/>
          </p:nvSpPr>
          <p:spPr bwMode="auto">
            <a:xfrm>
              <a:off x="3659188" y="922338"/>
              <a:ext cx="41275" cy="31750"/>
            </a:xfrm>
            <a:custGeom>
              <a:avLst/>
              <a:gdLst/>
              <a:ahLst/>
              <a:cxnLst>
                <a:cxn ang="0">
                  <a:pos x="10" y="14"/>
                </a:cxn>
                <a:cxn ang="0">
                  <a:pos x="10" y="14"/>
                </a:cxn>
                <a:cxn ang="0">
                  <a:pos x="20" y="18"/>
                </a:cxn>
                <a:cxn ang="0">
                  <a:pos x="20" y="18"/>
                </a:cxn>
                <a:cxn ang="0">
                  <a:pos x="26" y="20"/>
                </a:cxn>
                <a:cxn ang="0">
                  <a:pos x="26" y="20"/>
                </a:cxn>
                <a:cxn ang="0">
                  <a:pos x="22" y="14"/>
                </a:cxn>
                <a:cxn ang="0">
                  <a:pos x="22" y="14"/>
                </a:cxn>
                <a:cxn ang="0">
                  <a:pos x="22" y="10"/>
                </a:cxn>
                <a:cxn ang="0">
                  <a:pos x="20" y="6"/>
                </a:cxn>
                <a:cxn ang="0">
                  <a:pos x="20" y="6"/>
                </a:cxn>
                <a:cxn ang="0">
                  <a:pos x="2" y="0"/>
                </a:cxn>
                <a:cxn ang="0">
                  <a:pos x="2" y="0"/>
                </a:cxn>
                <a:cxn ang="0">
                  <a:pos x="2" y="6"/>
                </a:cxn>
                <a:cxn ang="0">
                  <a:pos x="0" y="10"/>
                </a:cxn>
                <a:cxn ang="0">
                  <a:pos x="2" y="10"/>
                </a:cxn>
                <a:cxn ang="0">
                  <a:pos x="2" y="10"/>
                </a:cxn>
                <a:cxn ang="0">
                  <a:pos x="10" y="14"/>
                </a:cxn>
                <a:cxn ang="0">
                  <a:pos x="10" y="14"/>
                </a:cxn>
              </a:cxnLst>
              <a:rect l="0" t="0" r="r" b="b"/>
              <a:pathLst>
                <a:path w="26" h="20">
                  <a:moveTo>
                    <a:pt x="10" y="14"/>
                  </a:moveTo>
                  <a:lnTo>
                    <a:pt x="10" y="14"/>
                  </a:lnTo>
                  <a:lnTo>
                    <a:pt x="20" y="18"/>
                  </a:lnTo>
                  <a:lnTo>
                    <a:pt x="20" y="18"/>
                  </a:lnTo>
                  <a:lnTo>
                    <a:pt x="26" y="20"/>
                  </a:lnTo>
                  <a:lnTo>
                    <a:pt x="26" y="20"/>
                  </a:lnTo>
                  <a:lnTo>
                    <a:pt x="22" y="14"/>
                  </a:lnTo>
                  <a:lnTo>
                    <a:pt x="22" y="14"/>
                  </a:lnTo>
                  <a:lnTo>
                    <a:pt x="22" y="10"/>
                  </a:lnTo>
                  <a:lnTo>
                    <a:pt x="20" y="6"/>
                  </a:lnTo>
                  <a:lnTo>
                    <a:pt x="20" y="6"/>
                  </a:lnTo>
                  <a:lnTo>
                    <a:pt x="2" y="0"/>
                  </a:lnTo>
                  <a:lnTo>
                    <a:pt x="2" y="0"/>
                  </a:lnTo>
                  <a:lnTo>
                    <a:pt x="2" y="6"/>
                  </a:lnTo>
                  <a:lnTo>
                    <a:pt x="0" y="10"/>
                  </a:lnTo>
                  <a:lnTo>
                    <a:pt x="2" y="10"/>
                  </a:lnTo>
                  <a:lnTo>
                    <a:pt x="2" y="10"/>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0" name="Freeform 121"/>
            <p:cNvSpPr/>
            <p:nvPr/>
          </p:nvSpPr>
          <p:spPr bwMode="auto">
            <a:xfrm>
              <a:off x="3662363" y="947738"/>
              <a:ext cx="47625" cy="34925"/>
            </a:xfrm>
            <a:custGeom>
              <a:avLst/>
              <a:gdLst/>
              <a:ahLst/>
              <a:cxnLst>
                <a:cxn ang="0">
                  <a:pos x="2" y="10"/>
                </a:cxn>
                <a:cxn ang="0">
                  <a:pos x="2" y="10"/>
                </a:cxn>
                <a:cxn ang="0">
                  <a:pos x="12" y="14"/>
                </a:cxn>
                <a:cxn ang="0">
                  <a:pos x="12" y="14"/>
                </a:cxn>
                <a:cxn ang="0">
                  <a:pos x="30" y="22"/>
                </a:cxn>
                <a:cxn ang="0">
                  <a:pos x="30" y="22"/>
                </a:cxn>
                <a:cxn ang="0">
                  <a:pos x="26" y="12"/>
                </a:cxn>
                <a:cxn ang="0">
                  <a:pos x="26" y="12"/>
                </a:cxn>
                <a:cxn ang="0">
                  <a:pos x="24" y="10"/>
                </a:cxn>
                <a:cxn ang="0">
                  <a:pos x="22" y="8"/>
                </a:cxn>
                <a:cxn ang="0">
                  <a:pos x="22" y="8"/>
                </a:cxn>
                <a:cxn ang="0">
                  <a:pos x="0" y="0"/>
                </a:cxn>
                <a:cxn ang="0">
                  <a:pos x="0" y="0"/>
                </a:cxn>
                <a:cxn ang="0">
                  <a:pos x="0" y="6"/>
                </a:cxn>
                <a:cxn ang="0">
                  <a:pos x="0" y="8"/>
                </a:cxn>
                <a:cxn ang="0">
                  <a:pos x="2" y="10"/>
                </a:cxn>
                <a:cxn ang="0">
                  <a:pos x="2" y="10"/>
                </a:cxn>
              </a:cxnLst>
              <a:rect l="0" t="0" r="r" b="b"/>
              <a:pathLst>
                <a:path w="30" h="22">
                  <a:moveTo>
                    <a:pt x="2" y="10"/>
                  </a:moveTo>
                  <a:lnTo>
                    <a:pt x="2" y="10"/>
                  </a:lnTo>
                  <a:lnTo>
                    <a:pt x="12" y="14"/>
                  </a:lnTo>
                  <a:lnTo>
                    <a:pt x="12" y="14"/>
                  </a:lnTo>
                  <a:lnTo>
                    <a:pt x="30" y="22"/>
                  </a:lnTo>
                  <a:lnTo>
                    <a:pt x="30" y="22"/>
                  </a:lnTo>
                  <a:lnTo>
                    <a:pt x="26" y="12"/>
                  </a:lnTo>
                  <a:lnTo>
                    <a:pt x="26" y="12"/>
                  </a:lnTo>
                  <a:lnTo>
                    <a:pt x="24" y="10"/>
                  </a:lnTo>
                  <a:lnTo>
                    <a:pt x="22" y="8"/>
                  </a:lnTo>
                  <a:lnTo>
                    <a:pt x="22" y="8"/>
                  </a:lnTo>
                  <a:lnTo>
                    <a:pt x="0" y="0"/>
                  </a:lnTo>
                  <a:lnTo>
                    <a:pt x="0" y="0"/>
                  </a:lnTo>
                  <a:lnTo>
                    <a:pt x="0" y="6"/>
                  </a:lnTo>
                  <a:lnTo>
                    <a:pt x="0" y="8"/>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1" name="Freeform 122"/>
            <p:cNvSpPr/>
            <p:nvPr/>
          </p:nvSpPr>
          <p:spPr bwMode="auto">
            <a:xfrm>
              <a:off x="3668713" y="969963"/>
              <a:ext cx="53975" cy="38100"/>
            </a:xfrm>
            <a:custGeom>
              <a:avLst/>
              <a:gdLst/>
              <a:ahLst/>
              <a:cxnLst>
                <a:cxn ang="0">
                  <a:pos x="34" y="24"/>
                </a:cxn>
                <a:cxn ang="0">
                  <a:pos x="34" y="24"/>
                </a:cxn>
                <a:cxn ang="0">
                  <a:pos x="28" y="14"/>
                </a:cxn>
                <a:cxn ang="0">
                  <a:pos x="28" y="14"/>
                </a:cxn>
                <a:cxn ang="0">
                  <a:pos x="26" y="12"/>
                </a:cxn>
                <a:cxn ang="0">
                  <a:pos x="22" y="10"/>
                </a:cxn>
                <a:cxn ang="0">
                  <a:pos x="22" y="10"/>
                </a:cxn>
                <a:cxn ang="0">
                  <a:pos x="0" y="0"/>
                </a:cxn>
                <a:cxn ang="0">
                  <a:pos x="0" y="0"/>
                </a:cxn>
                <a:cxn ang="0">
                  <a:pos x="4" y="10"/>
                </a:cxn>
                <a:cxn ang="0">
                  <a:pos x="12" y="18"/>
                </a:cxn>
                <a:cxn ang="0">
                  <a:pos x="22" y="22"/>
                </a:cxn>
                <a:cxn ang="0">
                  <a:pos x="34" y="24"/>
                </a:cxn>
                <a:cxn ang="0">
                  <a:pos x="34" y="24"/>
                </a:cxn>
              </a:cxnLst>
              <a:rect l="0" t="0" r="r" b="b"/>
              <a:pathLst>
                <a:path w="34" h="24">
                  <a:moveTo>
                    <a:pt x="34" y="24"/>
                  </a:moveTo>
                  <a:lnTo>
                    <a:pt x="34" y="24"/>
                  </a:lnTo>
                  <a:lnTo>
                    <a:pt x="28" y="14"/>
                  </a:lnTo>
                  <a:lnTo>
                    <a:pt x="28" y="14"/>
                  </a:lnTo>
                  <a:lnTo>
                    <a:pt x="26" y="12"/>
                  </a:lnTo>
                  <a:lnTo>
                    <a:pt x="22" y="10"/>
                  </a:lnTo>
                  <a:lnTo>
                    <a:pt x="22" y="10"/>
                  </a:lnTo>
                  <a:lnTo>
                    <a:pt x="0" y="0"/>
                  </a:lnTo>
                  <a:lnTo>
                    <a:pt x="0" y="0"/>
                  </a:lnTo>
                  <a:lnTo>
                    <a:pt x="4" y="10"/>
                  </a:lnTo>
                  <a:lnTo>
                    <a:pt x="12" y="18"/>
                  </a:lnTo>
                  <a:lnTo>
                    <a:pt x="22" y="22"/>
                  </a:lnTo>
                  <a:lnTo>
                    <a:pt x="34" y="24"/>
                  </a:lnTo>
                  <a:lnTo>
                    <a:pt x="3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2" name="Freeform 123"/>
            <p:cNvSpPr/>
            <p:nvPr/>
          </p:nvSpPr>
          <p:spPr bwMode="auto">
            <a:xfrm>
              <a:off x="3729038" y="576263"/>
              <a:ext cx="19050" cy="25400"/>
            </a:xfrm>
            <a:custGeom>
              <a:avLst/>
              <a:gdLst/>
              <a:ahLst/>
              <a:cxnLst>
                <a:cxn ang="0">
                  <a:pos x="0" y="0"/>
                </a:cxn>
                <a:cxn ang="0">
                  <a:pos x="0" y="0"/>
                </a:cxn>
                <a:cxn ang="0">
                  <a:pos x="8" y="16"/>
                </a:cxn>
                <a:cxn ang="0">
                  <a:pos x="8" y="16"/>
                </a:cxn>
                <a:cxn ang="0">
                  <a:pos x="10" y="8"/>
                </a:cxn>
                <a:cxn ang="0">
                  <a:pos x="10" y="8"/>
                </a:cxn>
                <a:cxn ang="0">
                  <a:pos x="12" y="6"/>
                </a:cxn>
                <a:cxn ang="0">
                  <a:pos x="12" y="6"/>
                </a:cxn>
                <a:cxn ang="0">
                  <a:pos x="8" y="4"/>
                </a:cxn>
                <a:cxn ang="0">
                  <a:pos x="8" y="4"/>
                </a:cxn>
                <a:cxn ang="0">
                  <a:pos x="0" y="0"/>
                </a:cxn>
                <a:cxn ang="0">
                  <a:pos x="0" y="0"/>
                </a:cxn>
              </a:cxnLst>
              <a:rect l="0" t="0" r="r" b="b"/>
              <a:pathLst>
                <a:path w="12" h="16">
                  <a:moveTo>
                    <a:pt x="0" y="0"/>
                  </a:moveTo>
                  <a:lnTo>
                    <a:pt x="0" y="0"/>
                  </a:lnTo>
                  <a:lnTo>
                    <a:pt x="8" y="16"/>
                  </a:lnTo>
                  <a:lnTo>
                    <a:pt x="8" y="16"/>
                  </a:lnTo>
                  <a:lnTo>
                    <a:pt x="10" y="8"/>
                  </a:lnTo>
                  <a:lnTo>
                    <a:pt x="10" y="8"/>
                  </a:lnTo>
                  <a:lnTo>
                    <a:pt x="12" y="6"/>
                  </a:lnTo>
                  <a:lnTo>
                    <a:pt x="12" y="6"/>
                  </a:lnTo>
                  <a:lnTo>
                    <a:pt x="8" y="4"/>
                  </a:lnTo>
                  <a:lnTo>
                    <a:pt x="8" y="4"/>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3" name="Freeform 124"/>
            <p:cNvSpPr/>
            <p:nvPr/>
          </p:nvSpPr>
          <p:spPr bwMode="auto">
            <a:xfrm>
              <a:off x="3744913" y="588963"/>
              <a:ext cx="12700" cy="28575"/>
            </a:xfrm>
            <a:custGeom>
              <a:avLst/>
              <a:gdLst/>
              <a:ahLst/>
              <a:cxnLst>
                <a:cxn ang="0">
                  <a:pos x="2" y="0"/>
                </a:cxn>
                <a:cxn ang="0">
                  <a:pos x="2" y="0"/>
                </a:cxn>
                <a:cxn ang="0">
                  <a:pos x="0" y="10"/>
                </a:cxn>
                <a:cxn ang="0">
                  <a:pos x="0" y="10"/>
                </a:cxn>
                <a:cxn ang="0">
                  <a:pos x="0" y="14"/>
                </a:cxn>
                <a:cxn ang="0">
                  <a:pos x="0" y="14"/>
                </a:cxn>
                <a:cxn ang="0">
                  <a:pos x="4" y="18"/>
                </a:cxn>
                <a:cxn ang="0">
                  <a:pos x="4" y="18"/>
                </a:cxn>
                <a:cxn ang="0">
                  <a:pos x="4" y="16"/>
                </a:cxn>
                <a:cxn ang="0">
                  <a:pos x="4" y="16"/>
                </a:cxn>
                <a:cxn ang="0">
                  <a:pos x="6" y="8"/>
                </a:cxn>
                <a:cxn ang="0">
                  <a:pos x="6" y="8"/>
                </a:cxn>
                <a:cxn ang="0">
                  <a:pos x="8" y="4"/>
                </a:cxn>
                <a:cxn ang="0">
                  <a:pos x="8" y="4"/>
                </a:cxn>
                <a:cxn ang="0">
                  <a:pos x="6" y="2"/>
                </a:cxn>
                <a:cxn ang="0">
                  <a:pos x="2" y="0"/>
                </a:cxn>
                <a:cxn ang="0">
                  <a:pos x="2" y="0"/>
                </a:cxn>
              </a:cxnLst>
              <a:rect l="0" t="0" r="r" b="b"/>
              <a:pathLst>
                <a:path w="8" h="18">
                  <a:moveTo>
                    <a:pt x="2" y="0"/>
                  </a:moveTo>
                  <a:lnTo>
                    <a:pt x="2" y="0"/>
                  </a:lnTo>
                  <a:lnTo>
                    <a:pt x="0" y="10"/>
                  </a:lnTo>
                  <a:lnTo>
                    <a:pt x="0" y="10"/>
                  </a:lnTo>
                  <a:lnTo>
                    <a:pt x="0" y="14"/>
                  </a:lnTo>
                  <a:lnTo>
                    <a:pt x="0" y="14"/>
                  </a:lnTo>
                  <a:lnTo>
                    <a:pt x="4" y="18"/>
                  </a:lnTo>
                  <a:lnTo>
                    <a:pt x="4" y="18"/>
                  </a:lnTo>
                  <a:lnTo>
                    <a:pt x="4" y="16"/>
                  </a:lnTo>
                  <a:lnTo>
                    <a:pt x="4" y="16"/>
                  </a:lnTo>
                  <a:lnTo>
                    <a:pt x="6" y="8"/>
                  </a:lnTo>
                  <a:lnTo>
                    <a:pt x="6" y="8"/>
                  </a:lnTo>
                  <a:lnTo>
                    <a:pt x="8" y="4"/>
                  </a:lnTo>
                  <a:lnTo>
                    <a:pt x="8" y="4"/>
                  </a:lnTo>
                  <a:lnTo>
                    <a:pt x="6" y="2"/>
                  </a:lnTo>
                  <a:lnTo>
                    <a:pt x="2" y="0"/>
                  </a:lnTo>
                  <a:lnTo>
                    <a:pt x="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4" name="Freeform 125"/>
            <p:cNvSpPr/>
            <p:nvPr/>
          </p:nvSpPr>
          <p:spPr bwMode="auto">
            <a:xfrm>
              <a:off x="3751263" y="598488"/>
              <a:ext cx="15875" cy="38100"/>
            </a:xfrm>
            <a:custGeom>
              <a:avLst/>
              <a:gdLst/>
              <a:ahLst/>
              <a:cxnLst>
                <a:cxn ang="0">
                  <a:pos x="10" y="6"/>
                </a:cxn>
                <a:cxn ang="0">
                  <a:pos x="10" y="6"/>
                </a:cxn>
                <a:cxn ang="0">
                  <a:pos x="8" y="2"/>
                </a:cxn>
                <a:cxn ang="0">
                  <a:pos x="6" y="0"/>
                </a:cxn>
                <a:cxn ang="0">
                  <a:pos x="6" y="0"/>
                </a:cxn>
                <a:cxn ang="0">
                  <a:pos x="2" y="14"/>
                </a:cxn>
                <a:cxn ang="0">
                  <a:pos x="2" y="14"/>
                </a:cxn>
                <a:cxn ang="0">
                  <a:pos x="0" y="16"/>
                </a:cxn>
                <a:cxn ang="0">
                  <a:pos x="0" y="18"/>
                </a:cxn>
                <a:cxn ang="0">
                  <a:pos x="0" y="18"/>
                </a:cxn>
                <a:cxn ang="0">
                  <a:pos x="4" y="24"/>
                </a:cxn>
                <a:cxn ang="0">
                  <a:pos x="4" y="24"/>
                </a:cxn>
                <a:cxn ang="0">
                  <a:pos x="8" y="12"/>
                </a:cxn>
                <a:cxn ang="0">
                  <a:pos x="8" y="12"/>
                </a:cxn>
                <a:cxn ang="0">
                  <a:pos x="10" y="6"/>
                </a:cxn>
                <a:cxn ang="0">
                  <a:pos x="10" y="6"/>
                </a:cxn>
              </a:cxnLst>
              <a:rect l="0" t="0" r="r" b="b"/>
              <a:pathLst>
                <a:path w="10" h="24">
                  <a:moveTo>
                    <a:pt x="10" y="6"/>
                  </a:moveTo>
                  <a:lnTo>
                    <a:pt x="10" y="6"/>
                  </a:lnTo>
                  <a:lnTo>
                    <a:pt x="8" y="2"/>
                  </a:lnTo>
                  <a:lnTo>
                    <a:pt x="6" y="0"/>
                  </a:lnTo>
                  <a:lnTo>
                    <a:pt x="6" y="0"/>
                  </a:lnTo>
                  <a:lnTo>
                    <a:pt x="2" y="14"/>
                  </a:lnTo>
                  <a:lnTo>
                    <a:pt x="2" y="14"/>
                  </a:lnTo>
                  <a:lnTo>
                    <a:pt x="0" y="16"/>
                  </a:lnTo>
                  <a:lnTo>
                    <a:pt x="0" y="18"/>
                  </a:lnTo>
                  <a:lnTo>
                    <a:pt x="0" y="18"/>
                  </a:lnTo>
                  <a:lnTo>
                    <a:pt x="4" y="24"/>
                  </a:lnTo>
                  <a:lnTo>
                    <a:pt x="4" y="24"/>
                  </a:lnTo>
                  <a:lnTo>
                    <a:pt x="8" y="12"/>
                  </a:lnTo>
                  <a:lnTo>
                    <a:pt x="8" y="12"/>
                  </a:lnTo>
                  <a:lnTo>
                    <a:pt x="10" y="6"/>
                  </a:lnTo>
                  <a:lnTo>
                    <a:pt x="1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5" name="Freeform 126"/>
            <p:cNvSpPr/>
            <p:nvPr/>
          </p:nvSpPr>
          <p:spPr bwMode="auto">
            <a:xfrm>
              <a:off x="3760788" y="611188"/>
              <a:ext cx="12700" cy="38100"/>
            </a:xfrm>
            <a:custGeom>
              <a:avLst/>
              <a:gdLst/>
              <a:ahLst/>
              <a:cxnLst>
                <a:cxn ang="0">
                  <a:pos x="6" y="0"/>
                </a:cxn>
                <a:cxn ang="0">
                  <a:pos x="6" y="0"/>
                </a:cxn>
                <a:cxn ang="0">
                  <a:pos x="0" y="14"/>
                </a:cxn>
                <a:cxn ang="0">
                  <a:pos x="0" y="14"/>
                </a:cxn>
                <a:cxn ang="0">
                  <a:pos x="0" y="18"/>
                </a:cxn>
                <a:cxn ang="0">
                  <a:pos x="0" y="18"/>
                </a:cxn>
                <a:cxn ang="0">
                  <a:pos x="2" y="24"/>
                </a:cxn>
                <a:cxn ang="0">
                  <a:pos x="2" y="24"/>
                </a:cxn>
                <a:cxn ang="0">
                  <a:pos x="6" y="18"/>
                </a:cxn>
                <a:cxn ang="0">
                  <a:pos x="8" y="12"/>
                </a:cxn>
                <a:cxn ang="0">
                  <a:pos x="8" y="6"/>
                </a:cxn>
                <a:cxn ang="0">
                  <a:pos x="6" y="0"/>
                </a:cxn>
                <a:cxn ang="0">
                  <a:pos x="6" y="0"/>
                </a:cxn>
              </a:cxnLst>
              <a:rect l="0" t="0" r="r" b="b"/>
              <a:pathLst>
                <a:path w="8" h="24">
                  <a:moveTo>
                    <a:pt x="6" y="0"/>
                  </a:moveTo>
                  <a:lnTo>
                    <a:pt x="6" y="0"/>
                  </a:lnTo>
                  <a:lnTo>
                    <a:pt x="0" y="14"/>
                  </a:lnTo>
                  <a:lnTo>
                    <a:pt x="0" y="14"/>
                  </a:lnTo>
                  <a:lnTo>
                    <a:pt x="0" y="18"/>
                  </a:lnTo>
                  <a:lnTo>
                    <a:pt x="0" y="18"/>
                  </a:lnTo>
                  <a:lnTo>
                    <a:pt x="2" y="24"/>
                  </a:lnTo>
                  <a:lnTo>
                    <a:pt x="2" y="24"/>
                  </a:lnTo>
                  <a:lnTo>
                    <a:pt x="6" y="18"/>
                  </a:lnTo>
                  <a:lnTo>
                    <a:pt x="8" y="12"/>
                  </a:lnTo>
                  <a:lnTo>
                    <a:pt x="8" y="6"/>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6" name="Freeform 127"/>
            <p:cNvSpPr/>
            <p:nvPr/>
          </p:nvSpPr>
          <p:spPr bwMode="auto">
            <a:xfrm>
              <a:off x="3722688" y="579438"/>
              <a:ext cx="15875" cy="25400"/>
            </a:xfrm>
            <a:custGeom>
              <a:avLst/>
              <a:gdLst/>
              <a:ahLst/>
              <a:cxnLst>
                <a:cxn ang="0">
                  <a:pos x="2" y="8"/>
                </a:cxn>
                <a:cxn ang="0">
                  <a:pos x="2" y="8"/>
                </a:cxn>
                <a:cxn ang="0">
                  <a:pos x="0" y="12"/>
                </a:cxn>
                <a:cxn ang="0">
                  <a:pos x="0" y="12"/>
                </a:cxn>
                <a:cxn ang="0">
                  <a:pos x="2" y="12"/>
                </a:cxn>
                <a:cxn ang="0">
                  <a:pos x="2" y="12"/>
                </a:cxn>
                <a:cxn ang="0">
                  <a:pos x="10" y="16"/>
                </a:cxn>
                <a:cxn ang="0">
                  <a:pos x="10" y="16"/>
                </a:cxn>
                <a:cxn ang="0">
                  <a:pos x="2" y="0"/>
                </a:cxn>
                <a:cxn ang="0">
                  <a:pos x="2" y="0"/>
                </a:cxn>
                <a:cxn ang="0">
                  <a:pos x="2" y="8"/>
                </a:cxn>
                <a:cxn ang="0">
                  <a:pos x="2" y="8"/>
                </a:cxn>
              </a:cxnLst>
              <a:rect l="0" t="0" r="r" b="b"/>
              <a:pathLst>
                <a:path w="10" h="16">
                  <a:moveTo>
                    <a:pt x="2" y="8"/>
                  </a:moveTo>
                  <a:lnTo>
                    <a:pt x="2" y="8"/>
                  </a:lnTo>
                  <a:lnTo>
                    <a:pt x="0" y="12"/>
                  </a:lnTo>
                  <a:lnTo>
                    <a:pt x="0" y="12"/>
                  </a:lnTo>
                  <a:lnTo>
                    <a:pt x="2" y="12"/>
                  </a:lnTo>
                  <a:lnTo>
                    <a:pt x="2" y="12"/>
                  </a:lnTo>
                  <a:lnTo>
                    <a:pt x="10" y="16"/>
                  </a:lnTo>
                  <a:lnTo>
                    <a:pt x="10" y="16"/>
                  </a:lnTo>
                  <a:lnTo>
                    <a:pt x="2" y="0"/>
                  </a:lnTo>
                  <a:lnTo>
                    <a:pt x="2"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7" name="Freeform 128"/>
            <p:cNvSpPr/>
            <p:nvPr/>
          </p:nvSpPr>
          <p:spPr bwMode="auto">
            <a:xfrm>
              <a:off x="3722688" y="601663"/>
              <a:ext cx="22225" cy="19050"/>
            </a:xfrm>
            <a:custGeom>
              <a:avLst/>
              <a:gdLst/>
              <a:ahLst/>
              <a:cxnLst>
                <a:cxn ang="0">
                  <a:pos x="0" y="6"/>
                </a:cxn>
                <a:cxn ang="0">
                  <a:pos x="0" y="6"/>
                </a:cxn>
                <a:cxn ang="0">
                  <a:pos x="4" y="8"/>
                </a:cxn>
                <a:cxn ang="0">
                  <a:pos x="4" y="8"/>
                </a:cxn>
                <a:cxn ang="0">
                  <a:pos x="10" y="10"/>
                </a:cxn>
                <a:cxn ang="0">
                  <a:pos x="10" y="10"/>
                </a:cxn>
                <a:cxn ang="0">
                  <a:pos x="14" y="12"/>
                </a:cxn>
                <a:cxn ang="0">
                  <a:pos x="14" y="12"/>
                </a:cxn>
                <a:cxn ang="0">
                  <a:pos x="12" y="8"/>
                </a:cxn>
                <a:cxn ang="0">
                  <a:pos x="12" y="8"/>
                </a:cxn>
                <a:cxn ang="0">
                  <a:pos x="10" y="4"/>
                </a:cxn>
                <a:cxn ang="0">
                  <a:pos x="10" y="4"/>
                </a:cxn>
                <a:cxn ang="0">
                  <a:pos x="0" y="0"/>
                </a:cxn>
                <a:cxn ang="0">
                  <a:pos x="0" y="0"/>
                </a:cxn>
                <a:cxn ang="0">
                  <a:pos x="0" y="4"/>
                </a:cxn>
                <a:cxn ang="0">
                  <a:pos x="0" y="6"/>
                </a:cxn>
                <a:cxn ang="0">
                  <a:pos x="0" y="6"/>
                </a:cxn>
              </a:cxnLst>
              <a:rect l="0" t="0" r="r" b="b"/>
              <a:pathLst>
                <a:path w="14" h="12">
                  <a:moveTo>
                    <a:pt x="0" y="6"/>
                  </a:moveTo>
                  <a:lnTo>
                    <a:pt x="0" y="6"/>
                  </a:lnTo>
                  <a:lnTo>
                    <a:pt x="4" y="8"/>
                  </a:lnTo>
                  <a:lnTo>
                    <a:pt x="4" y="8"/>
                  </a:lnTo>
                  <a:lnTo>
                    <a:pt x="10" y="10"/>
                  </a:lnTo>
                  <a:lnTo>
                    <a:pt x="10" y="10"/>
                  </a:lnTo>
                  <a:lnTo>
                    <a:pt x="14" y="12"/>
                  </a:lnTo>
                  <a:lnTo>
                    <a:pt x="14" y="12"/>
                  </a:lnTo>
                  <a:lnTo>
                    <a:pt x="12" y="8"/>
                  </a:lnTo>
                  <a:lnTo>
                    <a:pt x="12" y="8"/>
                  </a:lnTo>
                  <a:lnTo>
                    <a:pt x="10" y="4"/>
                  </a:lnTo>
                  <a:lnTo>
                    <a:pt x="10" y="4"/>
                  </a:lnTo>
                  <a:lnTo>
                    <a:pt x="0" y="0"/>
                  </a:lnTo>
                  <a:lnTo>
                    <a:pt x="0" y="0"/>
                  </a:lnTo>
                  <a:lnTo>
                    <a:pt x="0"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8" name="Freeform 129"/>
            <p:cNvSpPr/>
            <p:nvPr/>
          </p:nvSpPr>
          <p:spPr bwMode="auto">
            <a:xfrm>
              <a:off x="3722688" y="614363"/>
              <a:ext cx="28575" cy="22225"/>
            </a:xfrm>
            <a:custGeom>
              <a:avLst/>
              <a:gdLst/>
              <a:ahLst/>
              <a:cxnLst>
                <a:cxn ang="0">
                  <a:pos x="16" y="8"/>
                </a:cxn>
                <a:cxn ang="0">
                  <a:pos x="16" y="8"/>
                </a:cxn>
                <a:cxn ang="0">
                  <a:pos x="14" y="6"/>
                </a:cxn>
                <a:cxn ang="0">
                  <a:pos x="12" y="6"/>
                </a:cxn>
                <a:cxn ang="0">
                  <a:pos x="12" y="6"/>
                </a:cxn>
                <a:cxn ang="0">
                  <a:pos x="0" y="0"/>
                </a:cxn>
                <a:cxn ang="0">
                  <a:pos x="0" y="0"/>
                </a:cxn>
                <a:cxn ang="0">
                  <a:pos x="0" y="4"/>
                </a:cxn>
                <a:cxn ang="0">
                  <a:pos x="2" y="8"/>
                </a:cxn>
                <a:cxn ang="0">
                  <a:pos x="2" y="8"/>
                </a:cxn>
                <a:cxn ang="0">
                  <a:pos x="8" y="10"/>
                </a:cxn>
                <a:cxn ang="0">
                  <a:pos x="8" y="10"/>
                </a:cxn>
                <a:cxn ang="0">
                  <a:pos x="18" y="14"/>
                </a:cxn>
                <a:cxn ang="0">
                  <a:pos x="18" y="14"/>
                </a:cxn>
                <a:cxn ang="0">
                  <a:pos x="16" y="8"/>
                </a:cxn>
                <a:cxn ang="0">
                  <a:pos x="16" y="8"/>
                </a:cxn>
              </a:cxnLst>
              <a:rect l="0" t="0" r="r" b="b"/>
              <a:pathLst>
                <a:path w="18" h="14">
                  <a:moveTo>
                    <a:pt x="16" y="8"/>
                  </a:moveTo>
                  <a:lnTo>
                    <a:pt x="16" y="8"/>
                  </a:lnTo>
                  <a:lnTo>
                    <a:pt x="14" y="6"/>
                  </a:lnTo>
                  <a:lnTo>
                    <a:pt x="12" y="6"/>
                  </a:lnTo>
                  <a:lnTo>
                    <a:pt x="12" y="6"/>
                  </a:lnTo>
                  <a:lnTo>
                    <a:pt x="0" y="0"/>
                  </a:lnTo>
                  <a:lnTo>
                    <a:pt x="0" y="0"/>
                  </a:lnTo>
                  <a:lnTo>
                    <a:pt x="0" y="4"/>
                  </a:lnTo>
                  <a:lnTo>
                    <a:pt x="2" y="8"/>
                  </a:lnTo>
                  <a:lnTo>
                    <a:pt x="2" y="8"/>
                  </a:lnTo>
                  <a:lnTo>
                    <a:pt x="8" y="10"/>
                  </a:lnTo>
                  <a:lnTo>
                    <a:pt x="8" y="10"/>
                  </a:lnTo>
                  <a:lnTo>
                    <a:pt x="18" y="14"/>
                  </a:lnTo>
                  <a:lnTo>
                    <a:pt x="18" y="14"/>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9" name="Freeform 130"/>
            <p:cNvSpPr/>
            <p:nvPr/>
          </p:nvSpPr>
          <p:spPr bwMode="auto">
            <a:xfrm>
              <a:off x="3725863" y="630238"/>
              <a:ext cx="31750" cy="22225"/>
            </a:xfrm>
            <a:custGeom>
              <a:avLst/>
              <a:gdLst/>
              <a:ahLst/>
              <a:cxnLst>
                <a:cxn ang="0">
                  <a:pos x="14" y="6"/>
                </a:cxn>
                <a:cxn ang="0">
                  <a:pos x="14" y="6"/>
                </a:cxn>
                <a:cxn ang="0">
                  <a:pos x="0" y="0"/>
                </a:cxn>
                <a:cxn ang="0">
                  <a:pos x="0" y="0"/>
                </a:cxn>
                <a:cxn ang="0">
                  <a:pos x="4" y="6"/>
                </a:cxn>
                <a:cxn ang="0">
                  <a:pos x="8" y="10"/>
                </a:cxn>
                <a:cxn ang="0">
                  <a:pos x="14" y="12"/>
                </a:cxn>
                <a:cxn ang="0">
                  <a:pos x="20" y="14"/>
                </a:cxn>
                <a:cxn ang="0">
                  <a:pos x="20" y="14"/>
                </a:cxn>
                <a:cxn ang="0">
                  <a:pos x="18" y="8"/>
                </a:cxn>
                <a:cxn ang="0">
                  <a:pos x="18" y="8"/>
                </a:cxn>
                <a:cxn ang="0">
                  <a:pos x="14" y="6"/>
                </a:cxn>
                <a:cxn ang="0">
                  <a:pos x="14" y="6"/>
                </a:cxn>
              </a:cxnLst>
              <a:rect l="0" t="0" r="r" b="b"/>
              <a:pathLst>
                <a:path w="20" h="14">
                  <a:moveTo>
                    <a:pt x="14" y="6"/>
                  </a:moveTo>
                  <a:lnTo>
                    <a:pt x="14" y="6"/>
                  </a:lnTo>
                  <a:lnTo>
                    <a:pt x="0" y="0"/>
                  </a:lnTo>
                  <a:lnTo>
                    <a:pt x="0" y="0"/>
                  </a:lnTo>
                  <a:lnTo>
                    <a:pt x="4" y="6"/>
                  </a:lnTo>
                  <a:lnTo>
                    <a:pt x="8" y="10"/>
                  </a:lnTo>
                  <a:lnTo>
                    <a:pt x="14" y="12"/>
                  </a:lnTo>
                  <a:lnTo>
                    <a:pt x="20" y="14"/>
                  </a:lnTo>
                  <a:lnTo>
                    <a:pt x="20" y="14"/>
                  </a:lnTo>
                  <a:lnTo>
                    <a:pt x="18" y="8"/>
                  </a:lnTo>
                  <a:lnTo>
                    <a:pt x="18" y="8"/>
                  </a:lnTo>
                  <a:lnTo>
                    <a:pt x="14" y="6"/>
                  </a:lnTo>
                  <a:lnTo>
                    <a:pt x="1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0" name="Freeform 131"/>
            <p:cNvSpPr/>
            <p:nvPr/>
          </p:nvSpPr>
          <p:spPr bwMode="auto">
            <a:xfrm>
              <a:off x="3627438" y="681038"/>
              <a:ext cx="19050" cy="19050"/>
            </a:xfrm>
            <a:custGeom>
              <a:avLst/>
              <a:gdLst/>
              <a:ahLst/>
              <a:cxnLst>
                <a:cxn ang="0">
                  <a:pos x="12" y="0"/>
                </a:cxn>
                <a:cxn ang="0">
                  <a:pos x="12" y="0"/>
                </a:cxn>
                <a:cxn ang="0">
                  <a:pos x="8" y="0"/>
                </a:cxn>
                <a:cxn ang="0">
                  <a:pos x="8" y="0"/>
                </a:cxn>
                <a:cxn ang="0">
                  <a:pos x="0" y="0"/>
                </a:cxn>
                <a:cxn ang="0">
                  <a:pos x="0" y="0"/>
                </a:cxn>
                <a:cxn ang="0">
                  <a:pos x="12" y="12"/>
                </a:cxn>
                <a:cxn ang="0">
                  <a:pos x="12" y="12"/>
                </a:cxn>
                <a:cxn ang="0">
                  <a:pos x="12" y="2"/>
                </a:cxn>
                <a:cxn ang="0">
                  <a:pos x="12" y="2"/>
                </a:cxn>
                <a:cxn ang="0">
                  <a:pos x="12" y="0"/>
                </a:cxn>
                <a:cxn ang="0">
                  <a:pos x="12" y="0"/>
                </a:cxn>
              </a:cxnLst>
              <a:rect l="0" t="0" r="r" b="b"/>
              <a:pathLst>
                <a:path w="12" h="12">
                  <a:moveTo>
                    <a:pt x="12" y="0"/>
                  </a:moveTo>
                  <a:lnTo>
                    <a:pt x="12" y="0"/>
                  </a:lnTo>
                  <a:lnTo>
                    <a:pt x="8" y="0"/>
                  </a:lnTo>
                  <a:lnTo>
                    <a:pt x="8" y="0"/>
                  </a:lnTo>
                  <a:lnTo>
                    <a:pt x="0" y="0"/>
                  </a:lnTo>
                  <a:lnTo>
                    <a:pt x="0" y="0"/>
                  </a:lnTo>
                  <a:lnTo>
                    <a:pt x="12" y="12"/>
                  </a:lnTo>
                  <a:lnTo>
                    <a:pt x="12" y="12"/>
                  </a:lnTo>
                  <a:lnTo>
                    <a:pt x="12" y="2"/>
                  </a:lnTo>
                  <a:lnTo>
                    <a:pt x="12"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1" name="Freeform 132"/>
            <p:cNvSpPr/>
            <p:nvPr/>
          </p:nvSpPr>
          <p:spPr bwMode="auto">
            <a:xfrm>
              <a:off x="3649663" y="684213"/>
              <a:ext cx="9525" cy="28575"/>
            </a:xfrm>
            <a:custGeom>
              <a:avLst/>
              <a:gdLst/>
              <a:ahLst/>
              <a:cxnLst>
                <a:cxn ang="0">
                  <a:pos x="6" y="6"/>
                </a:cxn>
                <a:cxn ang="0">
                  <a:pos x="6" y="6"/>
                </a:cxn>
                <a:cxn ang="0">
                  <a:pos x="6" y="2"/>
                </a:cxn>
                <a:cxn ang="0">
                  <a:pos x="6" y="2"/>
                </a:cxn>
                <a:cxn ang="0">
                  <a:pos x="2" y="0"/>
                </a:cxn>
                <a:cxn ang="0">
                  <a:pos x="0" y="0"/>
                </a:cxn>
                <a:cxn ang="0">
                  <a:pos x="0" y="0"/>
                </a:cxn>
                <a:cxn ang="0">
                  <a:pos x="0" y="10"/>
                </a:cxn>
                <a:cxn ang="0">
                  <a:pos x="0" y="10"/>
                </a:cxn>
                <a:cxn ang="0">
                  <a:pos x="2" y="14"/>
                </a:cxn>
                <a:cxn ang="0">
                  <a:pos x="2" y="14"/>
                </a:cxn>
                <a:cxn ang="0">
                  <a:pos x="6" y="18"/>
                </a:cxn>
                <a:cxn ang="0">
                  <a:pos x="6" y="18"/>
                </a:cxn>
                <a:cxn ang="0">
                  <a:pos x="6" y="14"/>
                </a:cxn>
                <a:cxn ang="0">
                  <a:pos x="6" y="14"/>
                </a:cxn>
                <a:cxn ang="0">
                  <a:pos x="6" y="6"/>
                </a:cxn>
                <a:cxn ang="0">
                  <a:pos x="6" y="6"/>
                </a:cxn>
              </a:cxnLst>
              <a:rect l="0" t="0" r="r" b="b"/>
              <a:pathLst>
                <a:path w="6" h="18">
                  <a:moveTo>
                    <a:pt x="6" y="6"/>
                  </a:moveTo>
                  <a:lnTo>
                    <a:pt x="6" y="6"/>
                  </a:lnTo>
                  <a:lnTo>
                    <a:pt x="6" y="2"/>
                  </a:lnTo>
                  <a:lnTo>
                    <a:pt x="6" y="2"/>
                  </a:lnTo>
                  <a:lnTo>
                    <a:pt x="2" y="0"/>
                  </a:lnTo>
                  <a:lnTo>
                    <a:pt x="0" y="0"/>
                  </a:lnTo>
                  <a:lnTo>
                    <a:pt x="0" y="0"/>
                  </a:lnTo>
                  <a:lnTo>
                    <a:pt x="0" y="10"/>
                  </a:lnTo>
                  <a:lnTo>
                    <a:pt x="0" y="10"/>
                  </a:lnTo>
                  <a:lnTo>
                    <a:pt x="2" y="14"/>
                  </a:lnTo>
                  <a:lnTo>
                    <a:pt x="2" y="14"/>
                  </a:lnTo>
                  <a:lnTo>
                    <a:pt x="6" y="18"/>
                  </a:lnTo>
                  <a:lnTo>
                    <a:pt x="6" y="18"/>
                  </a:lnTo>
                  <a:lnTo>
                    <a:pt x="6" y="14"/>
                  </a:lnTo>
                  <a:lnTo>
                    <a:pt x="6" y="14"/>
                  </a:lnTo>
                  <a:lnTo>
                    <a:pt x="6" y="6"/>
                  </a:lnTo>
                  <a:lnTo>
                    <a:pt x="6"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2" name="Freeform 133"/>
            <p:cNvSpPr/>
            <p:nvPr/>
          </p:nvSpPr>
          <p:spPr bwMode="auto">
            <a:xfrm>
              <a:off x="3662363" y="687388"/>
              <a:ext cx="9525" cy="34925"/>
            </a:xfrm>
            <a:custGeom>
              <a:avLst/>
              <a:gdLst/>
              <a:ahLst/>
              <a:cxnLst>
                <a:cxn ang="0">
                  <a:pos x="2" y="18"/>
                </a:cxn>
                <a:cxn ang="0">
                  <a:pos x="2" y="18"/>
                </a:cxn>
                <a:cxn ang="0">
                  <a:pos x="6" y="22"/>
                </a:cxn>
                <a:cxn ang="0">
                  <a:pos x="6" y="22"/>
                </a:cxn>
                <a:cxn ang="0">
                  <a:pos x="6" y="10"/>
                </a:cxn>
                <a:cxn ang="0">
                  <a:pos x="6" y="10"/>
                </a:cxn>
                <a:cxn ang="0">
                  <a:pos x="6" y="4"/>
                </a:cxn>
                <a:cxn ang="0">
                  <a:pos x="6" y="4"/>
                </a:cxn>
                <a:cxn ang="0">
                  <a:pos x="4" y="2"/>
                </a:cxn>
                <a:cxn ang="0">
                  <a:pos x="0" y="0"/>
                </a:cxn>
                <a:cxn ang="0">
                  <a:pos x="0" y="0"/>
                </a:cxn>
                <a:cxn ang="0">
                  <a:pos x="0" y="14"/>
                </a:cxn>
                <a:cxn ang="0">
                  <a:pos x="0" y="14"/>
                </a:cxn>
                <a:cxn ang="0">
                  <a:pos x="0" y="16"/>
                </a:cxn>
                <a:cxn ang="0">
                  <a:pos x="2" y="18"/>
                </a:cxn>
                <a:cxn ang="0">
                  <a:pos x="2" y="18"/>
                </a:cxn>
              </a:cxnLst>
              <a:rect l="0" t="0" r="r" b="b"/>
              <a:pathLst>
                <a:path w="6" h="22">
                  <a:moveTo>
                    <a:pt x="2" y="18"/>
                  </a:moveTo>
                  <a:lnTo>
                    <a:pt x="2" y="18"/>
                  </a:lnTo>
                  <a:lnTo>
                    <a:pt x="6" y="22"/>
                  </a:lnTo>
                  <a:lnTo>
                    <a:pt x="6" y="22"/>
                  </a:lnTo>
                  <a:lnTo>
                    <a:pt x="6" y="10"/>
                  </a:lnTo>
                  <a:lnTo>
                    <a:pt x="6" y="10"/>
                  </a:lnTo>
                  <a:lnTo>
                    <a:pt x="6" y="4"/>
                  </a:lnTo>
                  <a:lnTo>
                    <a:pt x="6" y="4"/>
                  </a:lnTo>
                  <a:lnTo>
                    <a:pt x="4" y="2"/>
                  </a:lnTo>
                  <a:lnTo>
                    <a:pt x="0" y="0"/>
                  </a:lnTo>
                  <a:lnTo>
                    <a:pt x="0" y="0"/>
                  </a:lnTo>
                  <a:lnTo>
                    <a:pt x="0" y="14"/>
                  </a:lnTo>
                  <a:lnTo>
                    <a:pt x="0" y="14"/>
                  </a:lnTo>
                  <a:lnTo>
                    <a:pt x="0" y="16"/>
                  </a:lnTo>
                  <a:lnTo>
                    <a:pt x="2" y="18"/>
                  </a:lnTo>
                  <a:lnTo>
                    <a:pt x="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3" name="Freeform 134"/>
            <p:cNvSpPr/>
            <p:nvPr/>
          </p:nvSpPr>
          <p:spPr bwMode="auto">
            <a:xfrm>
              <a:off x="3675063" y="696913"/>
              <a:ext cx="12700" cy="38100"/>
            </a:xfrm>
            <a:custGeom>
              <a:avLst/>
              <a:gdLst/>
              <a:ahLst/>
              <a:cxnLst>
                <a:cxn ang="0">
                  <a:pos x="0" y="14"/>
                </a:cxn>
                <a:cxn ang="0">
                  <a:pos x="0" y="14"/>
                </a:cxn>
                <a:cxn ang="0">
                  <a:pos x="0" y="18"/>
                </a:cxn>
                <a:cxn ang="0">
                  <a:pos x="0" y="18"/>
                </a:cxn>
                <a:cxn ang="0">
                  <a:pos x="6" y="24"/>
                </a:cxn>
                <a:cxn ang="0">
                  <a:pos x="6" y="24"/>
                </a:cxn>
                <a:cxn ang="0">
                  <a:pos x="8" y="18"/>
                </a:cxn>
                <a:cxn ang="0">
                  <a:pos x="6" y="10"/>
                </a:cxn>
                <a:cxn ang="0">
                  <a:pos x="4" y="4"/>
                </a:cxn>
                <a:cxn ang="0">
                  <a:pos x="0" y="0"/>
                </a:cxn>
                <a:cxn ang="0">
                  <a:pos x="0" y="0"/>
                </a:cxn>
                <a:cxn ang="0">
                  <a:pos x="0" y="14"/>
                </a:cxn>
                <a:cxn ang="0">
                  <a:pos x="0" y="14"/>
                </a:cxn>
              </a:cxnLst>
              <a:rect l="0" t="0" r="r" b="b"/>
              <a:pathLst>
                <a:path w="8" h="24">
                  <a:moveTo>
                    <a:pt x="0" y="14"/>
                  </a:moveTo>
                  <a:lnTo>
                    <a:pt x="0" y="14"/>
                  </a:lnTo>
                  <a:lnTo>
                    <a:pt x="0" y="18"/>
                  </a:lnTo>
                  <a:lnTo>
                    <a:pt x="0" y="18"/>
                  </a:lnTo>
                  <a:lnTo>
                    <a:pt x="6" y="24"/>
                  </a:lnTo>
                  <a:lnTo>
                    <a:pt x="6" y="24"/>
                  </a:lnTo>
                  <a:lnTo>
                    <a:pt x="8" y="18"/>
                  </a:lnTo>
                  <a:lnTo>
                    <a:pt x="6" y="10"/>
                  </a:lnTo>
                  <a:lnTo>
                    <a:pt x="4" y="4"/>
                  </a:lnTo>
                  <a:lnTo>
                    <a:pt x="0" y="0"/>
                  </a:lnTo>
                  <a:lnTo>
                    <a:pt x="0"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4" name="Freeform 135"/>
            <p:cNvSpPr/>
            <p:nvPr/>
          </p:nvSpPr>
          <p:spPr bwMode="auto">
            <a:xfrm>
              <a:off x="3624263" y="681038"/>
              <a:ext cx="19050" cy="19050"/>
            </a:xfrm>
            <a:custGeom>
              <a:avLst/>
              <a:gdLst/>
              <a:ahLst/>
              <a:cxnLst>
                <a:cxn ang="0">
                  <a:pos x="2" y="8"/>
                </a:cxn>
                <a:cxn ang="0">
                  <a:pos x="2" y="8"/>
                </a:cxn>
                <a:cxn ang="0">
                  <a:pos x="2" y="12"/>
                </a:cxn>
                <a:cxn ang="0">
                  <a:pos x="2" y="12"/>
                </a:cxn>
                <a:cxn ang="0">
                  <a:pos x="2" y="12"/>
                </a:cxn>
                <a:cxn ang="0">
                  <a:pos x="2" y="12"/>
                </a:cxn>
                <a:cxn ang="0">
                  <a:pos x="12" y="12"/>
                </a:cxn>
                <a:cxn ang="0">
                  <a:pos x="12" y="12"/>
                </a:cxn>
                <a:cxn ang="0">
                  <a:pos x="0" y="0"/>
                </a:cxn>
                <a:cxn ang="0">
                  <a:pos x="0" y="0"/>
                </a:cxn>
                <a:cxn ang="0">
                  <a:pos x="2" y="8"/>
                </a:cxn>
                <a:cxn ang="0">
                  <a:pos x="2" y="8"/>
                </a:cxn>
              </a:cxnLst>
              <a:rect l="0" t="0" r="r" b="b"/>
              <a:pathLst>
                <a:path w="12" h="12">
                  <a:moveTo>
                    <a:pt x="2" y="8"/>
                  </a:moveTo>
                  <a:lnTo>
                    <a:pt x="2" y="8"/>
                  </a:lnTo>
                  <a:lnTo>
                    <a:pt x="2" y="12"/>
                  </a:lnTo>
                  <a:lnTo>
                    <a:pt x="2" y="12"/>
                  </a:lnTo>
                  <a:lnTo>
                    <a:pt x="2" y="12"/>
                  </a:lnTo>
                  <a:lnTo>
                    <a:pt x="2" y="12"/>
                  </a:lnTo>
                  <a:lnTo>
                    <a:pt x="12" y="12"/>
                  </a:lnTo>
                  <a:lnTo>
                    <a:pt x="12" y="12"/>
                  </a:lnTo>
                  <a:lnTo>
                    <a:pt x="0" y="0"/>
                  </a:lnTo>
                  <a:lnTo>
                    <a:pt x="0"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5" name="Freeform 136"/>
            <p:cNvSpPr/>
            <p:nvPr/>
          </p:nvSpPr>
          <p:spPr bwMode="auto">
            <a:xfrm>
              <a:off x="3627438" y="703263"/>
              <a:ext cx="28575" cy="12700"/>
            </a:xfrm>
            <a:custGeom>
              <a:avLst/>
              <a:gdLst/>
              <a:ahLst/>
              <a:cxnLst>
                <a:cxn ang="0">
                  <a:pos x="12" y="0"/>
                </a:cxn>
                <a:cxn ang="0">
                  <a:pos x="12" y="0"/>
                </a:cxn>
                <a:cxn ang="0">
                  <a:pos x="0" y="0"/>
                </a:cxn>
                <a:cxn ang="0">
                  <a:pos x="0" y="0"/>
                </a:cxn>
                <a:cxn ang="0">
                  <a:pos x="2" y="4"/>
                </a:cxn>
                <a:cxn ang="0">
                  <a:pos x="2" y="6"/>
                </a:cxn>
                <a:cxn ang="0">
                  <a:pos x="2" y="6"/>
                </a:cxn>
                <a:cxn ang="0">
                  <a:pos x="8" y="8"/>
                </a:cxn>
                <a:cxn ang="0">
                  <a:pos x="8" y="8"/>
                </a:cxn>
                <a:cxn ang="0">
                  <a:pos x="14" y="8"/>
                </a:cxn>
                <a:cxn ang="0">
                  <a:pos x="14" y="8"/>
                </a:cxn>
                <a:cxn ang="0">
                  <a:pos x="18" y="8"/>
                </a:cxn>
                <a:cxn ang="0">
                  <a:pos x="18" y="8"/>
                </a:cxn>
                <a:cxn ang="0">
                  <a:pos x="14" y="4"/>
                </a:cxn>
                <a:cxn ang="0">
                  <a:pos x="14" y="4"/>
                </a:cxn>
                <a:cxn ang="0">
                  <a:pos x="12" y="0"/>
                </a:cxn>
                <a:cxn ang="0">
                  <a:pos x="12" y="0"/>
                </a:cxn>
              </a:cxnLst>
              <a:rect l="0" t="0" r="r" b="b"/>
              <a:pathLst>
                <a:path w="18" h="8">
                  <a:moveTo>
                    <a:pt x="12" y="0"/>
                  </a:moveTo>
                  <a:lnTo>
                    <a:pt x="12" y="0"/>
                  </a:lnTo>
                  <a:lnTo>
                    <a:pt x="0" y="0"/>
                  </a:lnTo>
                  <a:lnTo>
                    <a:pt x="0" y="0"/>
                  </a:lnTo>
                  <a:lnTo>
                    <a:pt x="2" y="4"/>
                  </a:lnTo>
                  <a:lnTo>
                    <a:pt x="2" y="6"/>
                  </a:lnTo>
                  <a:lnTo>
                    <a:pt x="2" y="6"/>
                  </a:lnTo>
                  <a:lnTo>
                    <a:pt x="8" y="8"/>
                  </a:lnTo>
                  <a:lnTo>
                    <a:pt x="8" y="8"/>
                  </a:lnTo>
                  <a:lnTo>
                    <a:pt x="14" y="8"/>
                  </a:lnTo>
                  <a:lnTo>
                    <a:pt x="14" y="8"/>
                  </a:lnTo>
                  <a:lnTo>
                    <a:pt x="18" y="8"/>
                  </a:lnTo>
                  <a:lnTo>
                    <a:pt x="18" y="8"/>
                  </a:lnTo>
                  <a:lnTo>
                    <a:pt x="14" y="4"/>
                  </a:lnTo>
                  <a:lnTo>
                    <a:pt x="14" y="4"/>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6" name="Freeform 137"/>
            <p:cNvSpPr/>
            <p:nvPr/>
          </p:nvSpPr>
          <p:spPr bwMode="auto">
            <a:xfrm>
              <a:off x="3633788" y="719138"/>
              <a:ext cx="34925" cy="9525"/>
            </a:xfrm>
            <a:custGeom>
              <a:avLst/>
              <a:gdLst/>
              <a:ahLst/>
              <a:cxnLst>
                <a:cxn ang="0">
                  <a:pos x="14" y="0"/>
                </a:cxn>
                <a:cxn ang="0">
                  <a:pos x="14" y="0"/>
                </a:cxn>
                <a:cxn ang="0">
                  <a:pos x="0" y="0"/>
                </a:cxn>
                <a:cxn ang="0">
                  <a:pos x="0" y="0"/>
                </a:cxn>
                <a:cxn ang="0">
                  <a:pos x="2" y="2"/>
                </a:cxn>
                <a:cxn ang="0">
                  <a:pos x="4" y="6"/>
                </a:cxn>
                <a:cxn ang="0">
                  <a:pos x="4" y="6"/>
                </a:cxn>
                <a:cxn ang="0">
                  <a:pos x="10" y="6"/>
                </a:cxn>
                <a:cxn ang="0">
                  <a:pos x="10" y="6"/>
                </a:cxn>
                <a:cxn ang="0">
                  <a:pos x="22" y="6"/>
                </a:cxn>
                <a:cxn ang="0">
                  <a:pos x="22" y="6"/>
                </a:cxn>
                <a:cxn ang="0">
                  <a:pos x="18" y="0"/>
                </a:cxn>
                <a:cxn ang="0">
                  <a:pos x="18" y="0"/>
                </a:cxn>
                <a:cxn ang="0">
                  <a:pos x="16" y="0"/>
                </a:cxn>
                <a:cxn ang="0">
                  <a:pos x="14" y="0"/>
                </a:cxn>
                <a:cxn ang="0">
                  <a:pos x="14" y="0"/>
                </a:cxn>
              </a:cxnLst>
              <a:rect l="0" t="0" r="r" b="b"/>
              <a:pathLst>
                <a:path w="22" h="6">
                  <a:moveTo>
                    <a:pt x="14" y="0"/>
                  </a:moveTo>
                  <a:lnTo>
                    <a:pt x="14" y="0"/>
                  </a:lnTo>
                  <a:lnTo>
                    <a:pt x="0" y="0"/>
                  </a:lnTo>
                  <a:lnTo>
                    <a:pt x="0" y="0"/>
                  </a:lnTo>
                  <a:lnTo>
                    <a:pt x="2" y="2"/>
                  </a:lnTo>
                  <a:lnTo>
                    <a:pt x="4" y="6"/>
                  </a:lnTo>
                  <a:lnTo>
                    <a:pt x="4" y="6"/>
                  </a:lnTo>
                  <a:lnTo>
                    <a:pt x="10" y="6"/>
                  </a:lnTo>
                  <a:lnTo>
                    <a:pt x="10" y="6"/>
                  </a:lnTo>
                  <a:lnTo>
                    <a:pt x="22" y="6"/>
                  </a:lnTo>
                  <a:lnTo>
                    <a:pt x="22" y="6"/>
                  </a:lnTo>
                  <a:lnTo>
                    <a:pt x="18" y="0"/>
                  </a:lnTo>
                  <a:lnTo>
                    <a:pt x="18" y="0"/>
                  </a:lnTo>
                  <a:lnTo>
                    <a:pt x="16"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7" name="Freeform 138"/>
            <p:cNvSpPr/>
            <p:nvPr/>
          </p:nvSpPr>
          <p:spPr bwMode="auto">
            <a:xfrm>
              <a:off x="3640138" y="731838"/>
              <a:ext cx="38100" cy="9525"/>
            </a:xfrm>
            <a:custGeom>
              <a:avLst/>
              <a:gdLst/>
              <a:ahLst/>
              <a:cxnLst>
                <a:cxn ang="0">
                  <a:pos x="24" y="4"/>
                </a:cxn>
                <a:cxn ang="0">
                  <a:pos x="24" y="4"/>
                </a:cxn>
                <a:cxn ang="0">
                  <a:pos x="20" y="0"/>
                </a:cxn>
                <a:cxn ang="0">
                  <a:pos x="20" y="0"/>
                </a:cxn>
                <a:cxn ang="0">
                  <a:pos x="16" y="0"/>
                </a:cxn>
                <a:cxn ang="0">
                  <a:pos x="16" y="0"/>
                </a:cxn>
                <a:cxn ang="0">
                  <a:pos x="0" y="0"/>
                </a:cxn>
                <a:cxn ang="0">
                  <a:pos x="0" y="0"/>
                </a:cxn>
                <a:cxn ang="0">
                  <a:pos x="6" y="4"/>
                </a:cxn>
                <a:cxn ang="0">
                  <a:pos x="12" y="6"/>
                </a:cxn>
                <a:cxn ang="0">
                  <a:pos x="18" y="6"/>
                </a:cxn>
                <a:cxn ang="0">
                  <a:pos x="24" y="4"/>
                </a:cxn>
                <a:cxn ang="0">
                  <a:pos x="24" y="4"/>
                </a:cxn>
              </a:cxnLst>
              <a:rect l="0" t="0" r="r" b="b"/>
              <a:pathLst>
                <a:path w="24" h="6">
                  <a:moveTo>
                    <a:pt x="24" y="4"/>
                  </a:moveTo>
                  <a:lnTo>
                    <a:pt x="24" y="4"/>
                  </a:lnTo>
                  <a:lnTo>
                    <a:pt x="20" y="0"/>
                  </a:lnTo>
                  <a:lnTo>
                    <a:pt x="20" y="0"/>
                  </a:lnTo>
                  <a:lnTo>
                    <a:pt x="16" y="0"/>
                  </a:lnTo>
                  <a:lnTo>
                    <a:pt x="16" y="0"/>
                  </a:lnTo>
                  <a:lnTo>
                    <a:pt x="0" y="0"/>
                  </a:lnTo>
                  <a:lnTo>
                    <a:pt x="0" y="0"/>
                  </a:lnTo>
                  <a:lnTo>
                    <a:pt x="6" y="4"/>
                  </a:lnTo>
                  <a:lnTo>
                    <a:pt x="12" y="6"/>
                  </a:lnTo>
                  <a:lnTo>
                    <a:pt x="18" y="6"/>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8" name="Freeform 139"/>
            <p:cNvSpPr/>
            <p:nvPr/>
          </p:nvSpPr>
          <p:spPr bwMode="auto">
            <a:xfrm>
              <a:off x="3582988" y="731838"/>
              <a:ext cx="19050" cy="19050"/>
            </a:xfrm>
            <a:custGeom>
              <a:avLst/>
              <a:gdLst/>
              <a:ahLst/>
              <a:cxnLst>
                <a:cxn ang="0">
                  <a:pos x="12" y="2"/>
                </a:cxn>
                <a:cxn ang="0">
                  <a:pos x="12" y="2"/>
                </a:cxn>
                <a:cxn ang="0">
                  <a:pos x="8" y="2"/>
                </a:cxn>
                <a:cxn ang="0">
                  <a:pos x="8" y="2"/>
                </a:cxn>
                <a:cxn ang="0">
                  <a:pos x="0" y="0"/>
                </a:cxn>
                <a:cxn ang="0">
                  <a:pos x="0" y="0"/>
                </a:cxn>
                <a:cxn ang="0">
                  <a:pos x="12" y="12"/>
                </a:cxn>
                <a:cxn ang="0">
                  <a:pos x="12" y="12"/>
                </a:cxn>
                <a:cxn ang="0">
                  <a:pos x="12" y="2"/>
                </a:cxn>
                <a:cxn ang="0">
                  <a:pos x="12" y="2"/>
                </a:cxn>
                <a:cxn ang="0">
                  <a:pos x="12" y="2"/>
                </a:cxn>
                <a:cxn ang="0">
                  <a:pos x="12" y="2"/>
                </a:cxn>
              </a:cxnLst>
              <a:rect l="0" t="0" r="r" b="b"/>
              <a:pathLst>
                <a:path w="12" h="12">
                  <a:moveTo>
                    <a:pt x="12" y="2"/>
                  </a:moveTo>
                  <a:lnTo>
                    <a:pt x="12" y="2"/>
                  </a:lnTo>
                  <a:lnTo>
                    <a:pt x="8" y="2"/>
                  </a:lnTo>
                  <a:lnTo>
                    <a:pt x="8" y="2"/>
                  </a:lnTo>
                  <a:lnTo>
                    <a:pt x="0" y="0"/>
                  </a:lnTo>
                  <a:lnTo>
                    <a:pt x="0" y="0"/>
                  </a:lnTo>
                  <a:lnTo>
                    <a:pt x="12" y="12"/>
                  </a:lnTo>
                  <a:lnTo>
                    <a:pt x="12" y="12"/>
                  </a:lnTo>
                  <a:lnTo>
                    <a:pt x="12" y="2"/>
                  </a:lnTo>
                  <a:lnTo>
                    <a:pt x="12" y="2"/>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9" name="Freeform 140"/>
            <p:cNvSpPr/>
            <p:nvPr/>
          </p:nvSpPr>
          <p:spPr bwMode="auto">
            <a:xfrm>
              <a:off x="3605213" y="735013"/>
              <a:ext cx="9525" cy="28575"/>
            </a:xfrm>
            <a:custGeom>
              <a:avLst/>
              <a:gdLst/>
              <a:ahLst/>
              <a:cxnLst>
                <a:cxn ang="0">
                  <a:pos x="6" y="8"/>
                </a:cxn>
                <a:cxn ang="0">
                  <a:pos x="6" y="8"/>
                </a:cxn>
                <a:cxn ang="0">
                  <a:pos x="6" y="2"/>
                </a:cxn>
                <a:cxn ang="0">
                  <a:pos x="6" y="2"/>
                </a:cxn>
                <a:cxn ang="0">
                  <a:pos x="4" y="2"/>
                </a:cxn>
                <a:cxn ang="0">
                  <a:pos x="0" y="0"/>
                </a:cxn>
                <a:cxn ang="0">
                  <a:pos x="0" y="0"/>
                </a:cxn>
                <a:cxn ang="0">
                  <a:pos x="0" y="12"/>
                </a:cxn>
                <a:cxn ang="0">
                  <a:pos x="0" y="12"/>
                </a:cxn>
                <a:cxn ang="0">
                  <a:pos x="2" y="14"/>
                </a:cxn>
                <a:cxn ang="0">
                  <a:pos x="2" y="14"/>
                </a:cxn>
                <a:cxn ang="0">
                  <a:pos x="6" y="18"/>
                </a:cxn>
                <a:cxn ang="0">
                  <a:pos x="6" y="18"/>
                </a:cxn>
                <a:cxn ang="0">
                  <a:pos x="6" y="14"/>
                </a:cxn>
                <a:cxn ang="0">
                  <a:pos x="6" y="14"/>
                </a:cxn>
                <a:cxn ang="0">
                  <a:pos x="6" y="8"/>
                </a:cxn>
                <a:cxn ang="0">
                  <a:pos x="6" y="8"/>
                </a:cxn>
              </a:cxnLst>
              <a:rect l="0" t="0" r="r" b="b"/>
              <a:pathLst>
                <a:path w="6" h="18">
                  <a:moveTo>
                    <a:pt x="6" y="8"/>
                  </a:moveTo>
                  <a:lnTo>
                    <a:pt x="6" y="8"/>
                  </a:lnTo>
                  <a:lnTo>
                    <a:pt x="6" y="2"/>
                  </a:lnTo>
                  <a:lnTo>
                    <a:pt x="6" y="2"/>
                  </a:lnTo>
                  <a:lnTo>
                    <a:pt x="4" y="2"/>
                  </a:lnTo>
                  <a:lnTo>
                    <a:pt x="0" y="0"/>
                  </a:lnTo>
                  <a:lnTo>
                    <a:pt x="0" y="0"/>
                  </a:lnTo>
                  <a:lnTo>
                    <a:pt x="0" y="12"/>
                  </a:lnTo>
                  <a:lnTo>
                    <a:pt x="0" y="12"/>
                  </a:lnTo>
                  <a:lnTo>
                    <a:pt x="2" y="14"/>
                  </a:lnTo>
                  <a:lnTo>
                    <a:pt x="2" y="14"/>
                  </a:lnTo>
                  <a:lnTo>
                    <a:pt x="6" y="18"/>
                  </a:lnTo>
                  <a:lnTo>
                    <a:pt x="6" y="18"/>
                  </a:lnTo>
                  <a:lnTo>
                    <a:pt x="6" y="14"/>
                  </a:lnTo>
                  <a:lnTo>
                    <a:pt x="6" y="14"/>
                  </a:lnTo>
                  <a:lnTo>
                    <a:pt x="6" y="8"/>
                  </a:lnTo>
                  <a:lnTo>
                    <a:pt x="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0" name="Freeform 141"/>
            <p:cNvSpPr/>
            <p:nvPr/>
          </p:nvSpPr>
          <p:spPr bwMode="auto">
            <a:xfrm>
              <a:off x="3617913" y="741363"/>
              <a:ext cx="9525" cy="34925"/>
            </a:xfrm>
            <a:custGeom>
              <a:avLst/>
              <a:gdLst/>
              <a:ahLst/>
              <a:cxnLst>
                <a:cxn ang="0">
                  <a:pos x="0" y="14"/>
                </a:cxn>
                <a:cxn ang="0">
                  <a:pos x="0" y="14"/>
                </a:cxn>
                <a:cxn ang="0">
                  <a:pos x="0" y="16"/>
                </a:cxn>
                <a:cxn ang="0">
                  <a:pos x="2" y="18"/>
                </a:cxn>
                <a:cxn ang="0">
                  <a:pos x="2" y="18"/>
                </a:cxn>
                <a:cxn ang="0">
                  <a:pos x="6" y="22"/>
                </a:cxn>
                <a:cxn ang="0">
                  <a:pos x="6" y="22"/>
                </a:cxn>
                <a:cxn ang="0">
                  <a:pos x="6" y="10"/>
                </a:cxn>
                <a:cxn ang="0">
                  <a:pos x="6" y="10"/>
                </a:cxn>
                <a:cxn ang="0">
                  <a:pos x="6" y="4"/>
                </a:cxn>
                <a:cxn ang="0">
                  <a:pos x="6" y="4"/>
                </a:cxn>
                <a:cxn ang="0">
                  <a:pos x="4" y="0"/>
                </a:cxn>
                <a:cxn ang="0">
                  <a:pos x="0" y="0"/>
                </a:cxn>
                <a:cxn ang="0">
                  <a:pos x="0" y="0"/>
                </a:cxn>
                <a:cxn ang="0">
                  <a:pos x="0" y="14"/>
                </a:cxn>
                <a:cxn ang="0">
                  <a:pos x="0" y="14"/>
                </a:cxn>
              </a:cxnLst>
              <a:rect l="0" t="0" r="r" b="b"/>
              <a:pathLst>
                <a:path w="6" h="22">
                  <a:moveTo>
                    <a:pt x="0" y="14"/>
                  </a:moveTo>
                  <a:lnTo>
                    <a:pt x="0" y="14"/>
                  </a:lnTo>
                  <a:lnTo>
                    <a:pt x="0" y="16"/>
                  </a:lnTo>
                  <a:lnTo>
                    <a:pt x="2" y="18"/>
                  </a:lnTo>
                  <a:lnTo>
                    <a:pt x="2" y="18"/>
                  </a:lnTo>
                  <a:lnTo>
                    <a:pt x="6" y="22"/>
                  </a:lnTo>
                  <a:lnTo>
                    <a:pt x="6" y="22"/>
                  </a:lnTo>
                  <a:lnTo>
                    <a:pt x="6" y="10"/>
                  </a:lnTo>
                  <a:lnTo>
                    <a:pt x="6" y="10"/>
                  </a:lnTo>
                  <a:lnTo>
                    <a:pt x="6" y="4"/>
                  </a:lnTo>
                  <a:lnTo>
                    <a:pt x="6" y="4"/>
                  </a:lnTo>
                  <a:lnTo>
                    <a:pt x="4" y="0"/>
                  </a:lnTo>
                  <a:lnTo>
                    <a:pt x="0" y="0"/>
                  </a:lnTo>
                  <a:lnTo>
                    <a:pt x="0"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1" name="Freeform 142"/>
            <p:cNvSpPr/>
            <p:nvPr/>
          </p:nvSpPr>
          <p:spPr bwMode="auto">
            <a:xfrm>
              <a:off x="3630613" y="747713"/>
              <a:ext cx="12700" cy="38100"/>
            </a:xfrm>
            <a:custGeom>
              <a:avLst/>
              <a:gdLst/>
              <a:ahLst/>
              <a:cxnLst>
                <a:cxn ang="0">
                  <a:pos x="0" y="0"/>
                </a:cxn>
                <a:cxn ang="0">
                  <a:pos x="0" y="0"/>
                </a:cxn>
                <a:cxn ang="0">
                  <a:pos x="0" y="16"/>
                </a:cxn>
                <a:cxn ang="0">
                  <a:pos x="0" y="16"/>
                </a:cxn>
                <a:cxn ang="0">
                  <a:pos x="2" y="20"/>
                </a:cxn>
                <a:cxn ang="0">
                  <a:pos x="2" y="20"/>
                </a:cxn>
                <a:cxn ang="0">
                  <a:pos x="6" y="24"/>
                </a:cxn>
                <a:cxn ang="0">
                  <a:pos x="6" y="24"/>
                </a:cxn>
                <a:cxn ang="0">
                  <a:pos x="8" y="18"/>
                </a:cxn>
                <a:cxn ang="0">
                  <a:pos x="6" y="12"/>
                </a:cxn>
                <a:cxn ang="0">
                  <a:pos x="4" y="6"/>
                </a:cxn>
                <a:cxn ang="0">
                  <a:pos x="0" y="0"/>
                </a:cxn>
                <a:cxn ang="0">
                  <a:pos x="0" y="0"/>
                </a:cxn>
              </a:cxnLst>
              <a:rect l="0" t="0" r="r" b="b"/>
              <a:pathLst>
                <a:path w="8" h="24">
                  <a:moveTo>
                    <a:pt x="0" y="0"/>
                  </a:moveTo>
                  <a:lnTo>
                    <a:pt x="0" y="0"/>
                  </a:lnTo>
                  <a:lnTo>
                    <a:pt x="0" y="16"/>
                  </a:lnTo>
                  <a:lnTo>
                    <a:pt x="0" y="16"/>
                  </a:lnTo>
                  <a:lnTo>
                    <a:pt x="2" y="20"/>
                  </a:lnTo>
                  <a:lnTo>
                    <a:pt x="2" y="20"/>
                  </a:lnTo>
                  <a:lnTo>
                    <a:pt x="6" y="24"/>
                  </a:lnTo>
                  <a:lnTo>
                    <a:pt x="6" y="24"/>
                  </a:lnTo>
                  <a:lnTo>
                    <a:pt x="8" y="18"/>
                  </a:lnTo>
                  <a:lnTo>
                    <a:pt x="6" y="12"/>
                  </a:lnTo>
                  <a:lnTo>
                    <a:pt x="4"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2" name="Freeform 143"/>
            <p:cNvSpPr/>
            <p:nvPr/>
          </p:nvSpPr>
          <p:spPr bwMode="auto">
            <a:xfrm>
              <a:off x="3579813" y="735013"/>
              <a:ext cx="19050" cy="19050"/>
            </a:xfrm>
            <a:custGeom>
              <a:avLst/>
              <a:gdLst/>
              <a:ahLst/>
              <a:cxnLst>
                <a:cxn ang="0">
                  <a:pos x="2" y="8"/>
                </a:cxn>
                <a:cxn ang="0">
                  <a:pos x="2" y="8"/>
                </a:cxn>
                <a:cxn ang="0">
                  <a:pos x="2" y="12"/>
                </a:cxn>
                <a:cxn ang="0">
                  <a:pos x="2" y="12"/>
                </a:cxn>
                <a:cxn ang="0">
                  <a:pos x="4" y="12"/>
                </a:cxn>
                <a:cxn ang="0">
                  <a:pos x="4" y="12"/>
                </a:cxn>
                <a:cxn ang="0">
                  <a:pos x="12" y="12"/>
                </a:cxn>
                <a:cxn ang="0">
                  <a:pos x="12" y="12"/>
                </a:cxn>
                <a:cxn ang="0">
                  <a:pos x="0" y="0"/>
                </a:cxn>
                <a:cxn ang="0">
                  <a:pos x="0" y="0"/>
                </a:cxn>
                <a:cxn ang="0">
                  <a:pos x="2" y="8"/>
                </a:cxn>
                <a:cxn ang="0">
                  <a:pos x="2" y="8"/>
                </a:cxn>
              </a:cxnLst>
              <a:rect l="0" t="0" r="r" b="b"/>
              <a:pathLst>
                <a:path w="12" h="12">
                  <a:moveTo>
                    <a:pt x="2" y="8"/>
                  </a:moveTo>
                  <a:lnTo>
                    <a:pt x="2" y="8"/>
                  </a:lnTo>
                  <a:lnTo>
                    <a:pt x="2" y="12"/>
                  </a:lnTo>
                  <a:lnTo>
                    <a:pt x="2" y="12"/>
                  </a:lnTo>
                  <a:lnTo>
                    <a:pt x="4" y="12"/>
                  </a:lnTo>
                  <a:lnTo>
                    <a:pt x="4" y="12"/>
                  </a:lnTo>
                  <a:lnTo>
                    <a:pt x="12" y="12"/>
                  </a:lnTo>
                  <a:lnTo>
                    <a:pt x="12" y="12"/>
                  </a:lnTo>
                  <a:lnTo>
                    <a:pt x="0" y="0"/>
                  </a:lnTo>
                  <a:lnTo>
                    <a:pt x="0"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3" name="Freeform 144"/>
            <p:cNvSpPr/>
            <p:nvPr/>
          </p:nvSpPr>
          <p:spPr bwMode="auto">
            <a:xfrm>
              <a:off x="3582988" y="757238"/>
              <a:ext cx="28575" cy="9525"/>
            </a:xfrm>
            <a:custGeom>
              <a:avLst/>
              <a:gdLst/>
              <a:ahLst/>
              <a:cxnLst>
                <a:cxn ang="0">
                  <a:pos x="12" y="0"/>
                </a:cxn>
                <a:cxn ang="0">
                  <a:pos x="12" y="0"/>
                </a:cxn>
                <a:cxn ang="0">
                  <a:pos x="0" y="0"/>
                </a:cxn>
                <a:cxn ang="0">
                  <a:pos x="0" y="0"/>
                </a:cxn>
                <a:cxn ang="0">
                  <a:pos x="2" y="4"/>
                </a:cxn>
                <a:cxn ang="0">
                  <a:pos x="2" y="6"/>
                </a:cxn>
                <a:cxn ang="0">
                  <a:pos x="2" y="6"/>
                </a:cxn>
                <a:cxn ang="0">
                  <a:pos x="8" y="6"/>
                </a:cxn>
                <a:cxn ang="0">
                  <a:pos x="8" y="6"/>
                </a:cxn>
                <a:cxn ang="0">
                  <a:pos x="14" y="6"/>
                </a:cxn>
                <a:cxn ang="0">
                  <a:pos x="14" y="6"/>
                </a:cxn>
                <a:cxn ang="0">
                  <a:pos x="18" y="6"/>
                </a:cxn>
                <a:cxn ang="0">
                  <a:pos x="18" y="6"/>
                </a:cxn>
                <a:cxn ang="0">
                  <a:pos x="14" y="2"/>
                </a:cxn>
                <a:cxn ang="0">
                  <a:pos x="14" y="2"/>
                </a:cxn>
                <a:cxn ang="0">
                  <a:pos x="12" y="0"/>
                </a:cxn>
                <a:cxn ang="0">
                  <a:pos x="12" y="0"/>
                </a:cxn>
              </a:cxnLst>
              <a:rect l="0" t="0" r="r" b="b"/>
              <a:pathLst>
                <a:path w="18" h="6">
                  <a:moveTo>
                    <a:pt x="12" y="0"/>
                  </a:moveTo>
                  <a:lnTo>
                    <a:pt x="12" y="0"/>
                  </a:lnTo>
                  <a:lnTo>
                    <a:pt x="0" y="0"/>
                  </a:lnTo>
                  <a:lnTo>
                    <a:pt x="0" y="0"/>
                  </a:lnTo>
                  <a:lnTo>
                    <a:pt x="2" y="4"/>
                  </a:lnTo>
                  <a:lnTo>
                    <a:pt x="2" y="6"/>
                  </a:lnTo>
                  <a:lnTo>
                    <a:pt x="2" y="6"/>
                  </a:lnTo>
                  <a:lnTo>
                    <a:pt x="8" y="6"/>
                  </a:lnTo>
                  <a:lnTo>
                    <a:pt x="8" y="6"/>
                  </a:lnTo>
                  <a:lnTo>
                    <a:pt x="14" y="6"/>
                  </a:lnTo>
                  <a:lnTo>
                    <a:pt x="14" y="6"/>
                  </a:lnTo>
                  <a:lnTo>
                    <a:pt x="18" y="6"/>
                  </a:lnTo>
                  <a:lnTo>
                    <a:pt x="18" y="6"/>
                  </a:lnTo>
                  <a:lnTo>
                    <a:pt x="14" y="2"/>
                  </a:lnTo>
                  <a:lnTo>
                    <a:pt x="14"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4" name="Freeform 145"/>
            <p:cNvSpPr/>
            <p:nvPr/>
          </p:nvSpPr>
          <p:spPr bwMode="auto">
            <a:xfrm>
              <a:off x="3589338" y="769938"/>
              <a:ext cx="34925" cy="9525"/>
            </a:xfrm>
            <a:custGeom>
              <a:avLst/>
              <a:gdLst/>
              <a:ahLst/>
              <a:cxnLst>
                <a:cxn ang="0">
                  <a:pos x="14" y="0"/>
                </a:cxn>
                <a:cxn ang="0">
                  <a:pos x="14" y="0"/>
                </a:cxn>
                <a:cxn ang="0">
                  <a:pos x="0" y="0"/>
                </a:cxn>
                <a:cxn ang="0">
                  <a:pos x="0" y="0"/>
                </a:cxn>
                <a:cxn ang="0">
                  <a:pos x="2" y="4"/>
                </a:cxn>
                <a:cxn ang="0">
                  <a:pos x="4" y="6"/>
                </a:cxn>
                <a:cxn ang="0">
                  <a:pos x="4" y="6"/>
                </a:cxn>
                <a:cxn ang="0">
                  <a:pos x="10" y="6"/>
                </a:cxn>
                <a:cxn ang="0">
                  <a:pos x="10" y="6"/>
                </a:cxn>
                <a:cxn ang="0">
                  <a:pos x="22" y="6"/>
                </a:cxn>
                <a:cxn ang="0">
                  <a:pos x="22" y="6"/>
                </a:cxn>
                <a:cxn ang="0">
                  <a:pos x="18" y="2"/>
                </a:cxn>
                <a:cxn ang="0">
                  <a:pos x="18" y="2"/>
                </a:cxn>
                <a:cxn ang="0">
                  <a:pos x="16" y="0"/>
                </a:cxn>
                <a:cxn ang="0">
                  <a:pos x="14" y="0"/>
                </a:cxn>
                <a:cxn ang="0">
                  <a:pos x="14" y="0"/>
                </a:cxn>
              </a:cxnLst>
              <a:rect l="0" t="0" r="r" b="b"/>
              <a:pathLst>
                <a:path w="22" h="6">
                  <a:moveTo>
                    <a:pt x="14" y="0"/>
                  </a:moveTo>
                  <a:lnTo>
                    <a:pt x="14" y="0"/>
                  </a:lnTo>
                  <a:lnTo>
                    <a:pt x="0" y="0"/>
                  </a:lnTo>
                  <a:lnTo>
                    <a:pt x="0" y="0"/>
                  </a:lnTo>
                  <a:lnTo>
                    <a:pt x="2" y="4"/>
                  </a:lnTo>
                  <a:lnTo>
                    <a:pt x="4" y="6"/>
                  </a:lnTo>
                  <a:lnTo>
                    <a:pt x="4" y="6"/>
                  </a:lnTo>
                  <a:lnTo>
                    <a:pt x="10" y="6"/>
                  </a:lnTo>
                  <a:lnTo>
                    <a:pt x="10" y="6"/>
                  </a:lnTo>
                  <a:lnTo>
                    <a:pt x="22" y="6"/>
                  </a:lnTo>
                  <a:lnTo>
                    <a:pt x="22" y="6"/>
                  </a:lnTo>
                  <a:lnTo>
                    <a:pt x="18" y="2"/>
                  </a:lnTo>
                  <a:lnTo>
                    <a:pt x="18" y="2"/>
                  </a:lnTo>
                  <a:lnTo>
                    <a:pt x="16"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5" name="Freeform 146"/>
            <p:cNvSpPr/>
            <p:nvPr/>
          </p:nvSpPr>
          <p:spPr bwMode="auto">
            <a:xfrm>
              <a:off x="3598863" y="782638"/>
              <a:ext cx="34925" cy="12700"/>
            </a:xfrm>
            <a:custGeom>
              <a:avLst/>
              <a:gdLst/>
              <a:ahLst/>
              <a:cxnLst>
                <a:cxn ang="0">
                  <a:pos x="14" y="0"/>
                </a:cxn>
                <a:cxn ang="0">
                  <a:pos x="14" y="0"/>
                </a:cxn>
                <a:cxn ang="0">
                  <a:pos x="0" y="0"/>
                </a:cxn>
                <a:cxn ang="0">
                  <a:pos x="0" y="0"/>
                </a:cxn>
                <a:cxn ang="0">
                  <a:pos x="4" y="4"/>
                </a:cxn>
                <a:cxn ang="0">
                  <a:pos x="10" y="6"/>
                </a:cxn>
                <a:cxn ang="0">
                  <a:pos x="16" y="8"/>
                </a:cxn>
                <a:cxn ang="0">
                  <a:pos x="22" y="6"/>
                </a:cxn>
                <a:cxn ang="0">
                  <a:pos x="22" y="6"/>
                </a:cxn>
                <a:cxn ang="0">
                  <a:pos x="18" y="0"/>
                </a:cxn>
                <a:cxn ang="0">
                  <a:pos x="18" y="0"/>
                </a:cxn>
                <a:cxn ang="0">
                  <a:pos x="14" y="0"/>
                </a:cxn>
                <a:cxn ang="0">
                  <a:pos x="14" y="0"/>
                </a:cxn>
              </a:cxnLst>
              <a:rect l="0" t="0" r="r" b="b"/>
              <a:pathLst>
                <a:path w="22" h="8">
                  <a:moveTo>
                    <a:pt x="14" y="0"/>
                  </a:moveTo>
                  <a:lnTo>
                    <a:pt x="14" y="0"/>
                  </a:lnTo>
                  <a:lnTo>
                    <a:pt x="0" y="0"/>
                  </a:lnTo>
                  <a:lnTo>
                    <a:pt x="0" y="0"/>
                  </a:lnTo>
                  <a:lnTo>
                    <a:pt x="4" y="4"/>
                  </a:lnTo>
                  <a:lnTo>
                    <a:pt x="10" y="6"/>
                  </a:lnTo>
                  <a:lnTo>
                    <a:pt x="16" y="8"/>
                  </a:lnTo>
                  <a:lnTo>
                    <a:pt x="22" y="6"/>
                  </a:lnTo>
                  <a:lnTo>
                    <a:pt x="22" y="6"/>
                  </a:lnTo>
                  <a:lnTo>
                    <a:pt x="18" y="0"/>
                  </a:lnTo>
                  <a:lnTo>
                    <a:pt x="18"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6" name="Freeform 147"/>
            <p:cNvSpPr/>
            <p:nvPr/>
          </p:nvSpPr>
          <p:spPr bwMode="auto">
            <a:xfrm>
              <a:off x="3716338" y="661988"/>
              <a:ext cx="19050" cy="31750"/>
            </a:xfrm>
            <a:custGeom>
              <a:avLst/>
              <a:gdLst/>
              <a:ahLst/>
              <a:cxnLst>
                <a:cxn ang="0">
                  <a:pos x="8" y="20"/>
                </a:cxn>
                <a:cxn ang="0">
                  <a:pos x="8" y="20"/>
                </a:cxn>
                <a:cxn ang="0">
                  <a:pos x="12" y="8"/>
                </a:cxn>
                <a:cxn ang="0">
                  <a:pos x="12" y="8"/>
                </a:cxn>
                <a:cxn ang="0">
                  <a:pos x="12" y="8"/>
                </a:cxn>
                <a:cxn ang="0">
                  <a:pos x="12" y="8"/>
                </a:cxn>
                <a:cxn ang="0">
                  <a:pos x="8" y="4"/>
                </a:cxn>
                <a:cxn ang="0">
                  <a:pos x="8" y="4"/>
                </a:cxn>
                <a:cxn ang="0">
                  <a:pos x="0" y="0"/>
                </a:cxn>
                <a:cxn ang="0">
                  <a:pos x="0" y="0"/>
                </a:cxn>
                <a:cxn ang="0">
                  <a:pos x="8" y="20"/>
                </a:cxn>
                <a:cxn ang="0">
                  <a:pos x="8" y="20"/>
                </a:cxn>
              </a:cxnLst>
              <a:rect l="0" t="0" r="r" b="b"/>
              <a:pathLst>
                <a:path w="12" h="20">
                  <a:moveTo>
                    <a:pt x="8" y="20"/>
                  </a:moveTo>
                  <a:lnTo>
                    <a:pt x="8" y="20"/>
                  </a:lnTo>
                  <a:lnTo>
                    <a:pt x="12" y="8"/>
                  </a:lnTo>
                  <a:lnTo>
                    <a:pt x="12" y="8"/>
                  </a:lnTo>
                  <a:lnTo>
                    <a:pt x="12" y="8"/>
                  </a:lnTo>
                  <a:lnTo>
                    <a:pt x="12" y="8"/>
                  </a:lnTo>
                  <a:lnTo>
                    <a:pt x="8" y="4"/>
                  </a:lnTo>
                  <a:lnTo>
                    <a:pt x="8" y="4"/>
                  </a:lnTo>
                  <a:lnTo>
                    <a:pt x="0" y="0"/>
                  </a:lnTo>
                  <a:lnTo>
                    <a:pt x="0" y="0"/>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7" name="Freeform 148"/>
            <p:cNvSpPr/>
            <p:nvPr/>
          </p:nvSpPr>
          <p:spPr bwMode="auto">
            <a:xfrm>
              <a:off x="3732213" y="677863"/>
              <a:ext cx="15875" cy="34925"/>
            </a:xfrm>
            <a:custGeom>
              <a:avLst/>
              <a:gdLst/>
              <a:ahLst/>
              <a:cxnLst>
                <a:cxn ang="0">
                  <a:pos x="6" y="18"/>
                </a:cxn>
                <a:cxn ang="0">
                  <a:pos x="6" y="18"/>
                </a:cxn>
                <a:cxn ang="0">
                  <a:pos x="8" y="10"/>
                </a:cxn>
                <a:cxn ang="0">
                  <a:pos x="8" y="10"/>
                </a:cxn>
                <a:cxn ang="0">
                  <a:pos x="10" y="4"/>
                </a:cxn>
                <a:cxn ang="0">
                  <a:pos x="10" y="4"/>
                </a:cxn>
                <a:cxn ang="0">
                  <a:pos x="8" y="2"/>
                </a:cxn>
                <a:cxn ang="0">
                  <a:pos x="4" y="0"/>
                </a:cxn>
                <a:cxn ang="0">
                  <a:pos x="4" y="0"/>
                </a:cxn>
                <a:cxn ang="0">
                  <a:pos x="0" y="12"/>
                </a:cxn>
                <a:cxn ang="0">
                  <a:pos x="0" y="12"/>
                </a:cxn>
                <a:cxn ang="0">
                  <a:pos x="0" y="14"/>
                </a:cxn>
                <a:cxn ang="0">
                  <a:pos x="2" y="16"/>
                </a:cxn>
                <a:cxn ang="0">
                  <a:pos x="2" y="16"/>
                </a:cxn>
                <a:cxn ang="0">
                  <a:pos x="4" y="22"/>
                </a:cxn>
                <a:cxn ang="0">
                  <a:pos x="4" y="22"/>
                </a:cxn>
                <a:cxn ang="0">
                  <a:pos x="6" y="18"/>
                </a:cxn>
                <a:cxn ang="0">
                  <a:pos x="6" y="18"/>
                </a:cxn>
              </a:cxnLst>
              <a:rect l="0" t="0" r="r" b="b"/>
              <a:pathLst>
                <a:path w="10" h="22">
                  <a:moveTo>
                    <a:pt x="6" y="18"/>
                  </a:moveTo>
                  <a:lnTo>
                    <a:pt x="6" y="18"/>
                  </a:lnTo>
                  <a:lnTo>
                    <a:pt x="8" y="10"/>
                  </a:lnTo>
                  <a:lnTo>
                    <a:pt x="8" y="10"/>
                  </a:lnTo>
                  <a:lnTo>
                    <a:pt x="10" y="4"/>
                  </a:lnTo>
                  <a:lnTo>
                    <a:pt x="10" y="4"/>
                  </a:lnTo>
                  <a:lnTo>
                    <a:pt x="8" y="2"/>
                  </a:lnTo>
                  <a:lnTo>
                    <a:pt x="4" y="0"/>
                  </a:lnTo>
                  <a:lnTo>
                    <a:pt x="4" y="0"/>
                  </a:lnTo>
                  <a:lnTo>
                    <a:pt x="0" y="12"/>
                  </a:lnTo>
                  <a:lnTo>
                    <a:pt x="0" y="12"/>
                  </a:lnTo>
                  <a:lnTo>
                    <a:pt x="0" y="14"/>
                  </a:lnTo>
                  <a:lnTo>
                    <a:pt x="2" y="16"/>
                  </a:lnTo>
                  <a:lnTo>
                    <a:pt x="2" y="16"/>
                  </a:lnTo>
                  <a:lnTo>
                    <a:pt x="4" y="22"/>
                  </a:lnTo>
                  <a:lnTo>
                    <a:pt x="4" y="22"/>
                  </a:lnTo>
                  <a:lnTo>
                    <a:pt x="6" y="18"/>
                  </a:lnTo>
                  <a:lnTo>
                    <a:pt x="6"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8" name="Freeform 149"/>
            <p:cNvSpPr/>
            <p:nvPr/>
          </p:nvSpPr>
          <p:spPr bwMode="auto">
            <a:xfrm>
              <a:off x="3741738" y="687388"/>
              <a:ext cx="19050" cy="44450"/>
            </a:xfrm>
            <a:custGeom>
              <a:avLst/>
              <a:gdLst/>
              <a:ahLst/>
              <a:cxnLst>
                <a:cxn ang="0">
                  <a:pos x="12" y="8"/>
                </a:cxn>
                <a:cxn ang="0">
                  <a:pos x="12" y="8"/>
                </a:cxn>
                <a:cxn ang="0">
                  <a:pos x="10" y="4"/>
                </a:cxn>
                <a:cxn ang="0">
                  <a:pos x="8" y="0"/>
                </a:cxn>
                <a:cxn ang="0">
                  <a:pos x="8" y="0"/>
                </a:cxn>
                <a:cxn ang="0">
                  <a:pos x="2" y="16"/>
                </a:cxn>
                <a:cxn ang="0">
                  <a:pos x="2" y="16"/>
                </a:cxn>
                <a:cxn ang="0">
                  <a:pos x="0" y="18"/>
                </a:cxn>
                <a:cxn ang="0">
                  <a:pos x="0" y="20"/>
                </a:cxn>
                <a:cxn ang="0">
                  <a:pos x="0" y="20"/>
                </a:cxn>
                <a:cxn ang="0">
                  <a:pos x="4" y="28"/>
                </a:cxn>
                <a:cxn ang="0">
                  <a:pos x="4" y="28"/>
                </a:cxn>
                <a:cxn ang="0">
                  <a:pos x="8" y="16"/>
                </a:cxn>
                <a:cxn ang="0">
                  <a:pos x="8" y="16"/>
                </a:cxn>
                <a:cxn ang="0">
                  <a:pos x="12" y="8"/>
                </a:cxn>
                <a:cxn ang="0">
                  <a:pos x="12" y="8"/>
                </a:cxn>
              </a:cxnLst>
              <a:rect l="0" t="0" r="r" b="b"/>
              <a:pathLst>
                <a:path w="12" h="28">
                  <a:moveTo>
                    <a:pt x="12" y="8"/>
                  </a:moveTo>
                  <a:lnTo>
                    <a:pt x="12" y="8"/>
                  </a:lnTo>
                  <a:lnTo>
                    <a:pt x="10" y="4"/>
                  </a:lnTo>
                  <a:lnTo>
                    <a:pt x="8" y="0"/>
                  </a:lnTo>
                  <a:lnTo>
                    <a:pt x="8" y="0"/>
                  </a:lnTo>
                  <a:lnTo>
                    <a:pt x="2" y="16"/>
                  </a:lnTo>
                  <a:lnTo>
                    <a:pt x="2" y="16"/>
                  </a:lnTo>
                  <a:lnTo>
                    <a:pt x="0" y="18"/>
                  </a:lnTo>
                  <a:lnTo>
                    <a:pt x="0" y="20"/>
                  </a:lnTo>
                  <a:lnTo>
                    <a:pt x="0" y="20"/>
                  </a:lnTo>
                  <a:lnTo>
                    <a:pt x="4" y="28"/>
                  </a:lnTo>
                  <a:lnTo>
                    <a:pt x="4" y="28"/>
                  </a:lnTo>
                  <a:lnTo>
                    <a:pt x="8" y="16"/>
                  </a:lnTo>
                  <a:lnTo>
                    <a:pt x="8" y="16"/>
                  </a:lnTo>
                  <a:lnTo>
                    <a:pt x="12" y="8"/>
                  </a:lnTo>
                  <a:lnTo>
                    <a:pt x="1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9" name="Freeform 150"/>
            <p:cNvSpPr/>
            <p:nvPr/>
          </p:nvSpPr>
          <p:spPr bwMode="auto">
            <a:xfrm>
              <a:off x="3751263" y="703263"/>
              <a:ext cx="15875" cy="47625"/>
            </a:xfrm>
            <a:custGeom>
              <a:avLst/>
              <a:gdLst/>
              <a:ahLst/>
              <a:cxnLst>
                <a:cxn ang="0">
                  <a:pos x="8" y="0"/>
                </a:cxn>
                <a:cxn ang="0">
                  <a:pos x="8" y="0"/>
                </a:cxn>
                <a:cxn ang="0">
                  <a:pos x="2" y="16"/>
                </a:cxn>
                <a:cxn ang="0">
                  <a:pos x="2" y="16"/>
                </a:cxn>
                <a:cxn ang="0">
                  <a:pos x="0" y="22"/>
                </a:cxn>
                <a:cxn ang="0">
                  <a:pos x="0" y="22"/>
                </a:cxn>
                <a:cxn ang="0">
                  <a:pos x="2" y="30"/>
                </a:cxn>
                <a:cxn ang="0">
                  <a:pos x="2" y="30"/>
                </a:cxn>
                <a:cxn ang="0">
                  <a:pos x="8" y="22"/>
                </a:cxn>
                <a:cxn ang="0">
                  <a:pos x="10" y="16"/>
                </a:cxn>
                <a:cxn ang="0">
                  <a:pos x="10" y="8"/>
                </a:cxn>
                <a:cxn ang="0">
                  <a:pos x="8" y="0"/>
                </a:cxn>
                <a:cxn ang="0">
                  <a:pos x="8" y="0"/>
                </a:cxn>
              </a:cxnLst>
              <a:rect l="0" t="0" r="r" b="b"/>
              <a:pathLst>
                <a:path w="10" h="30">
                  <a:moveTo>
                    <a:pt x="8" y="0"/>
                  </a:moveTo>
                  <a:lnTo>
                    <a:pt x="8" y="0"/>
                  </a:lnTo>
                  <a:lnTo>
                    <a:pt x="2" y="16"/>
                  </a:lnTo>
                  <a:lnTo>
                    <a:pt x="2" y="16"/>
                  </a:lnTo>
                  <a:lnTo>
                    <a:pt x="0" y="22"/>
                  </a:lnTo>
                  <a:lnTo>
                    <a:pt x="0" y="22"/>
                  </a:lnTo>
                  <a:lnTo>
                    <a:pt x="2" y="30"/>
                  </a:lnTo>
                  <a:lnTo>
                    <a:pt x="2" y="30"/>
                  </a:lnTo>
                  <a:lnTo>
                    <a:pt x="8" y="22"/>
                  </a:lnTo>
                  <a:lnTo>
                    <a:pt x="10" y="16"/>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0" name="Freeform 151"/>
            <p:cNvSpPr/>
            <p:nvPr/>
          </p:nvSpPr>
          <p:spPr bwMode="auto">
            <a:xfrm>
              <a:off x="3706813" y="665163"/>
              <a:ext cx="19050" cy="28575"/>
            </a:xfrm>
            <a:custGeom>
              <a:avLst/>
              <a:gdLst/>
              <a:ahLst/>
              <a:cxnLst>
                <a:cxn ang="0">
                  <a:pos x="2" y="8"/>
                </a:cxn>
                <a:cxn ang="0">
                  <a:pos x="2" y="8"/>
                </a:cxn>
                <a:cxn ang="0">
                  <a:pos x="0" y="14"/>
                </a:cxn>
                <a:cxn ang="0">
                  <a:pos x="0" y="14"/>
                </a:cxn>
                <a:cxn ang="0">
                  <a:pos x="2" y="14"/>
                </a:cxn>
                <a:cxn ang="0">
                  <a:pos x="2" y="14"/>
                </a:cxn>
                <a:cxn ang="0">
                  <a:pos x="12" y="18"/>
                </a:cxn>
                <a:cxn ang="0">
                  <a:pos x="12" y="18"/>
                </a:cxn>
                <a:cxn ang="0">
                  <a:pos x="4" y="0"/>
                </a:cxn>
                <a:cxn ang="0">
                  <a:pos x="4" y="0"/>
                </a:cxn>
                <a:cxn ang="0">
                  <a:pos x="2" y="8"/>
                </a:cxn>
                <a:cxn ang="0">
                  <a:pos x="2" y="8"/>
                </a:cxn>
              </a:cxnLst>
              <a:rect l="0" t="0" r="r" b="b"/>
              <a:pathLst>
                <a:path w="12" h="18">
                  <a:moveTo>
                    <a:pt x="2" y="8"/>
                  </a:moveTo>
                  <a:lnTo>
                    <a:pt x="2" y="8"/>
                  </a:lnTo>
                  <a:lnTo>
                    <a:pt x="0" y="14"/>
                  </a:lnTo>
                  <a:lnTo>
                    <a:pt x="0" y="14"/>
                  </a:lnTo>
                  <a:lnTo>
                    <a:pt x="2" y="14"/>
                  </a:lnTo>
                  <a:lnTo>
                    <a:pt x="2" y="14"/>
                  </a:lnTo>
                  <a:lnTo>
                    <a:pt x="12" y="18"/>
                  </a:lnTo>
                  <a:lnTo>
                    <a:pt x="12" y="18"/>
                  </a:lnTo>
                  <a:lnTo>
                    <a:pt x="4" y="0"/>
                  </a:lnTo>
                  <a:lnTo>
                    <a:pt x="4" y="0"/>
                  </a:lnTo>
                  <a:lnTo>
                    <a:pt x="2" y="8"/>
                  </a:lnTo>
                  <a:lnTo>
                    <a:pt x="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1" name="Freeform 152"/>
            <p:cNvSpPr/>
            <p:nvPr/>
          </p:nvSpPr>
          <p:spPr bwMode="auto">
            <a:xfrm>
              <a:off x="3706813" y="690563"/>
              <a:ext cx="25400" cy="25400"/>
            </a:xfrm>
            <a:custGeom>
              <a:avLst/>
              <a:gdLst/>
              <a:ahLst/>
              <a:cxnLst>
                <a:cxn ang="0">
                  <a:pos x="0" y="8"/>
                </a:cxn>
                <a:cxn ang="0">
                  <a:pos x="0" y="8"/>
                </a:cxn>
                <a:cxn ang="0">
                  <a:pos x="4" y="10"/>
                </a:cxn>
                <a:cxn ang="0">
                  <a:pos x="4" y="10"/>
                </a:cxn>
                <a:cxn ang="0">
                  <a:pos x="12" y="14"/>
                </a:cxn>
                <a:cxn ang="0">
                  <a:pos x="12" y="14"/>
                </a:cxn>
                <a:cxn ang="0">
                  <a:pos x="16" y="16"/>
                </a:cxn>
                <a:cxn ang="0">
                  <a:pos x="16" y="16"/>
                </a:cxn>
                <a:cxn ang="0">
                  <a:pos x="14" y="10"/>
                </a:cxn>
                <a:cxn ang="0">
                  <a:pos x="14" y="10"/>
                </a:cxn>
                <a:cxn ang="0">
                  <a:pos x="12" y="6"/>
                </a:cxn>
                <a:cxn ang="0">
                  <a:pos x="12" y="6"/>
                </a:cxn>
                <a:cxn ang="0">
                  <a:pos x="0" y="0"/>
                </a:cxn>
                <a:cxn ang="0">
                  <a:pos x="0" y="0"/>
                </a:cxn>
                <a:cxn ang="0">
                  <a:pos x="0" y="4"/>
                </a:cxn>
                <a:cxn ang="0">
                  <a:pos x="0" y="8"/>
                </a:cxn>
                <a:cxn ang="0">
                  <a:pos x="0" y="8"/>
                </a:cxn>
              </a:cxnLst>
              <a:rect l="0" t="0" r="r" b="b"/>
              <a:pathLst>
                <a:path w="16" h="16">
                  <a:moveTo>
                    <a:pt x="0" y="8"/>
                  </a:moveTo>
                  <a:lnTo>
                    <a:pt x="0" y="8"/>
                  </a:lnTo>
                  <a:lnTo>
                    <a:pt x="4" y="10"/>
                  </a:lnTo>
                  <a:lnTo>
                    <a:pt x="4" y="10"/>
                  </a:lnTo>
                  <a:lnTo>
                    <a:pt x="12" y="14"/>
                  </a:lnTo>
                  <a:lnTo>
                    <a:pt x="12" y="14"/>
                  </a:lnTo>
                  <a:lnTo>
                    <a:pt x="16" y="16"/>
                  </a:lnTo>
                  <a:lnTo>
                    <a:pt x="16" y="16"/>
                  </a:lnTo>
                  <a:lnTo>
                    <a:pt x="14" y="10"/>
                  </a:lnTo>
                  <a:lnTo>
                    <a:pt x="14" y="10"/>
                  </a:lnTo>
                  <a:lnTo>
                    <a:pt x="12" y="6"/>
                  </a:lnTo>
                  <a:lnTo>
                    <a:pt x="12" y="6"/>
                  </a:lnTo>
                  <a:lnTo>
                    <a:pt x="0" y="0"/>
                  </a:lnTo>
                  <a:lnTo>
                    <a:pt x="0" y="0"/>
                  </a:lnTo>
                  <a:lnTo>
                    <a:pt x="0"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2" name="Freeform 153"/>
            <p:cNvSpPr/>
            <p:nvPr/>
          </p:nvSpPr>
          <p:spPr bwMode="auto">
            <a:xfrm>
              <a:off x="3706813" y="709613"/>
              <a:ext cx="34925" cy="25400"/>
            </a:xfrm>
            <a:custGeom>
              <a:avLst/>
              <a:gdLst/>
              <a:ahLst/>
              <a:cxnLst>
                <a:cxn ang="0">
                  <a:pos x="0" y="0"/>
                </a:cxn>
                <a:cxn ang="0">
                  <a:pos x="0" y="0"/>
                </a:cxn>
                <a:cxn ang="0">
                  <a:pos x="0" y="4"/>
                </a:cxn>
                <a:cxn ang="0">
                  <a:pos x="2" y="8"/>
                </a:cxn>
                <a:cxn ang="0">
                  <a:pos x="2" y="8"/>
                </a:cxn>
                <a:cxn ang="0">
                  <a:pos x="8" y="10"/>
                </a:cxn>
                <a:cxn ang="0">
                  <a:pos x="8" y="10"/>
                </a:cxn>
                <a:cxn ang="0">
                  <a:pos x="22" y="16"/>
                </a:cxn>
                <a:cxn ang="0">
                  <a:pos x="22" y="16"/>
                </a:cxn>
                <a:cxn ang="0">
                  <a:pos x="18" y="8"/>
                </a:cxn>
                <a:cxn ang="0">
                  <a:pos x="18" y="8"/>
                </a:cxn>
                <a:cxn ang="0">
                  <a:pos x="18" y="6"/>
                </a:cxn>
                <a:cxn ang="0">
                  <a:pos x="14" y="6"/>
                </a:cxn>
                <a:cxn ang="0">
                  <a:pos x="14" y="6"/>
                </a:cxn>
                <a:cxn ang="0">
                  <a:pos x="0" y="0"/>
                </a:cxn>
                <a:cxn ang="0">
                  <a:pos x="0" y="0"/>
                </a:cxn>
              </a:cxnLst>
              <a:rect l="0" t="0" r="r" b="b"/>
              <a:pathLst>
                <a:path w="22" h="16">
                  <a:moveTo>
                    <a:pt x="0" y="0"/>
                  </a:moveTo>
                  <a:lnTo>
                    <a:pt x="0" y="0"/>
                  </a:lnTo>
                  <a:lnTo>
                    <a:pt x="0" y="4"/>
                  </a:lnTo>
                  <a:lnTo>
                    <a:pt x="2" y="8"/>
                  </a:lnTo>
                  <a:lnTo>
                    <a:pt x="2" y="8"/>
                  </a:lnTo>
                  <a:lnTo>
                    <a:pt x="8" y="10"/>
                  </a:lnTo>
                  <a:lnTo>
                    <a:pt x="8" y="10"/>
                  </a:lnTo>
                  <a:lnTo>
                    <a:pt x="22" y="16"/>
                  </a:lnTo>
                  <a:lnTo>
                    <a:pt x="22" y="16"/>
                  </a:lnTo>
                  <a:lnTo>
                    <a:pt x="18" y="8"/>
                  </a:lnTo>
                  <a:lnTo>
                    <a:pt x="18" y="8"/>
                  </a:lnTo>
                  <a:lnTo>
                    <a:pt x="18" y="6"/>
                  </a:lnTo>
                  <a:lnTo>
                    <a:pt x="14" y="6"/>
                  </a:lnTo>
                  <a:lnTo>
                    <a:pt x="14"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3" name="Freeform 154"/>
            <p:cNvSpPr/>
            <p:nvPr/>
          </p:nvSpPr>
          <p:spPr bwMode="auto">
            <a:xfrm>
              <a:off x="3709988" y="725488"/>
              <a:ext cx="38100" cy="28575"/>
            </a:xfrm>
            <a:custGeom>
              <a:avLst/>
              <a:gdLst/>
              <a:ahLst/>
              <a:cxnLst>
                <a:cxn ang="0">
                  <a:pos x="16" y="8"/>
                </a:cxn>
                <a:cxn ang="0">
                  <a:pos x="16" y="8"/>
                </a:cxn>
                <a:cxn ang="0">
                  <a:pos x="0" y="0"/>
                </a:cxn>
                <a:cxn ang="0">
                  <a:pos x="0" y="0"/>
                </a:cxn>
                <a:cxn ang="0">
                  <a:pos x="4" y="8"/>
                </a:cxn>
                <a:cxn ang="0">
                  <a:pos x="10" y="12"/>
                </a:cxn>
                <a:cxn ang="0">
                  <a:pos x="16" y="16"/>
                </a:cxn>
                <a:cxn ang="0">
                  <a:pos x="24" y="18"/>
                </a:cxn>
                <a:cxn ang="0">
                  <a:pos x="24" y="18"/>
                </a:cxn>
                <a:cxn ang="0">
                  <a:pos x="22" y="10"/>
                </a:cxn>
                <a:cxn ang="0">
                  <a:pos x="22" y="10"/>
                </a:cxn>
                <a:cxn ang="0">
                  <a:pos x="16" y="8"/>
                </a:cxn>
                <a:cxn ang="0">
                  <a:pos x="16" y="8"/>
                </a:cxn>
              </a:cxnLst>
              <a:rect l="0" t="0" r="r" b="b"/>
              <a:pathLst>
                <a:path w="24" h="18">
                  <a:moveTo>
                    <a:pt x="16" y="8"/>
                  </a:moveTo>
                  <a:lnTo>
                    <a:pt x="16" y="8"/>
                  </a:lnTo>
                  <a:lnTo>
                    <a:pt x="0" y="0"/>
                  </a:lnTo>
                  <a:lnTo>
                    <a:pt x="0" y="0"/>
                  </a:lnTo>
                  <a:lnTo>
                    <a:pt x="4" y="8"/>
                  </a:lnTo>
                  <a:lnTo>
                    <a:pt x="10" y="12"/>
                  </a:lnTo>
                  <a:lnTo>
                    <a:pt x="16" y="16"/>
                  </a:lnTo>
                  <a:lnTo>
                    <a:pt x="24" y="18"/>
                  </a:lnTo>
                  <a:lnTo>
                    <a:pt x="24" y="18"/>
                  </a:lnTo>
                  <a:lnTo>
                    <a:pt x="22" y="10"/>
                  </a:lnTo>
                  <a:lnTo>
                    <a:pt x="22" y="10"/>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4" name="Freeform 155"/>
            <p:cNvSpPr/>
            <p:nvPr/>
          </p:nvSpPr>
          <p:spPr bwMode="auto">
            <a:xfrm>
              <a:off x="3614738" y="817563"/>
              <a:ext cx="15875" cy="31750"/>
            </a:xfrm>
            <a:custGeom>
              <a:avLst/>
              <a:gdLst/>
              <a:ahLst/>
              <a:cxnLst>
                <a:cxn ang="0">
                  <a:pos x="10" y="14"/>
                </a:cxn>
                <a:cxn ang="0">
                  <a:pos x="10" y="14"/>
                </a:cxn>
                <a:cxn ang="0">
                  <a:pos x="10" y="10"/>
                </a:cxn>
                <a:cxn ang="0">
                  <a:pos x="10" y="10"/>
                </a:cxn>
                <a:cxn ang="0">
                  <a:pos x="6" y="0"/>
                </a:cxn>
                <a:cxn ang="0">
                  <a:pos x="6" y="0"/>
                </a:cxn>
                <a:cxn ang="0">
                  <a:pos x="0" y="20"/>
                </a:cxn>
                <a:cxn ang="0">
                  <a:pos x="0" y="20"/>
                </a:cxn>
                <a:cxn ang="0">
                  <a:pos x="10" y="14"/>
                </a:cxn>
                <a:cxn ang="0">
                  <a:pos x="10" y="14"/>
                </a:cxn>
                <a:cxn ang="0">
                  <a:pos x="10" y="14"/>
                </a:cxn>
                <a:cxn ang="0">
                  <a:pos x="10" y="14"/>
                </a:cxn>
              </a:cxnLst>
              <a:rect l="0" t="0" r="r" b="b"/>
              <a:pathLst>
                <a:path w="10" h="20">
                  <a:moveTo>
                    <a:pt x="10" y="14"/>
                  </a:moveTo>
                  <a:lnTo>
                    <a:pt x="10" y="14"/>
                  </a:lnTo>
                  <a:lnTo>
                    <a:pt x="10" y="10"/>
                  </a:lnTo>
                  <a:lnTo>
                    <a:pt x="10" y="10"/>
                  </a:lnTo>
                  <a:lnTo>
                    <a:pt x="6" y="0"/>
                  </a:lnTo>
                  <a:lnTo>
                    <a:pt x="6" y="0"/>
                  </a:lnTo>
                  <a:lnTo>
                    <a:pt x="0" y="20"/>
                  </a:lnTo>
                  <a:lnTo>
                    <a:pt x="0" y="20"/>
                  </a:lnTo>
                  <a:lnTo>
                    <a:pt x="10" y="14"/>
                  </a:lnTo>
                  <a:lnTo>
                    <a:pt x="10" y="14"/>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5" name="Freeform 156"/>
            <p:cNvSpPr/>
            <p:nvPr/>
          </p:nvSpPr>
          <p:spPr bwMode="auto">
            <a:xfrm>
              <a:off x="3611563" y="842963"/>
              <a:ext cx="25400" cy="28575"/>
            </a:xfrm>
            <a:custGeom>
              <a:avLst/>
              <a:gdLst/>
              <a:ahLst/>
              <a:cxnLst>
                <a:cxn ang="0">
                  <a:pos x="10" y="12"/>
                </a:cxn>
                <a:cxn ang="0">
                  <a:pos x="10" y="12"/>
                </a:cxn>
                <a:cxn ang="0">
                  <a:pos x="16" y="8"/>
                </a:cxn>
                <a:cxn ang="0">
                  <a:pos x="16" y="8"/>
                </a:cxn>
                <a:cxn ang="0">
                  <a:pos x="16" y="4"/>
                </a:cxn>
                <a:cxn ang="0">
                  <a:pos x="14" y="0"/>
                </a:cxn>
                <a:cxn ang="0">
                  <a:pos x="14" y="0"/>
                </a:cxn>
                <a:cxn ang="0">
                  <a:pos x="2" y="8"/>
                </a:cxn>
                <a:cxn ang="0">
                  <a:pos x="2" y="8"/>
                </a:cxn>
                <a:cxn ang="0">
                  <a:pos x="2" y="10"/>
                </a:cxn>
                <a:cxn ang="0">
                  <a:pos x="2" y="12"/>
                </a:cxn>
                <a:cxn ang="0">
                  <a:pos x="2" y="12"/>
                </a:cxn>
                <a:cxn ang="0">
                  <a:pos x="0" y="18"/>
                </a:cxn>
                <a:cxn ang="0">
                  <a:pos x="0" y="18"/>
                </a:cxn>
                <a:cxn ang="0">
                  <a:pos x="4" y="16"/>
                </a:cxn>
                <a:cxn ang="0">
                  <a:pos x="4" y="16"/>
                </a:cxn>
                <a:cxn ang="0">
                  <a:pos x="10" y="12"/>
                </a:cxn>
                <a:cxn ang="0">
                  <a:pos x="10" y="12"/>
                </a:cxn>
              </a:cxnLst>
              <a:rect l="0" t="0" r="r" b="b"/>
              <a:pathLst>
                <a:path w="16" h="18">
                  <a:moveTo>
                    <a:pt x="10" y="12"/>
                  </a:moveTo>
                  <a:lnTo>
                    <a:pt x="10" y="12"/>
                  </a:lnTo>
                  <a:lnTo>
                    <a:pt x="16" y="8"/>
                  </a:lnTo>
                  <a:lnTo>
                    <a:pt x="16" y="8"/>
                  </a:lnTo>
                  <a:lnTo>
                    <a:pt x="16" y="4"/>
                  </a:lnTo>
                  <a:lnTo>
                    <a:pt x="14" y="0"/>
                  </a:lnTo>
                  <a:lnTo>
                    <a:pt x="14" y="0"/>
                  </a:lnTo>
                  <a:lnTo>
                    <a:pt x="2" y="8"/>
                  </a:lnTo>
                  <a:lnTo>
                    <a:pt x="2" y="8"/>
                  </a:lnTo>
                  <a:lnTo>
                    <a:pt x="2" y="10"/>
                  </a:lnTo>
                  <a:lnTo>
                    <a:pt x="2" y="12"/>
                  </a:lnTo>
                  <a:lnTo>
                    <a:pt x="2" y="12"/>
                  </a:lnTo>
                  <a:lnTo>
                    <a:pt x="0" y="18"/>
                  </a:lnTo>
                  <a:lnTo>
                    <a:pt x="0" y="18"/>
                  </a:lnTo>
                  <a:lnTo>
                    <a:pt x="4" y="16"/>
                  </a:lnTo>
                  <a:lnTo>
                    <a:pt x="4" y="16"/>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6" name="Freeform 157"/>
            <p:cNvSpPr/>
            <p:nvPr/>
          </p:nvSpPr>
          <p:spPr bwMode="auto">
            <a:xfrm>
              <a:off x="3605213" y="862013"/>
              <a:ext cx="31750" cy="31750"/>
            </a:xfrm>
            <a:custGeom>
              <a:avLst/>
              <a:gdLst/>
              <a:ahLst/>
              <a:cxnLst>
                <a:cxn ang="0">
                  <a:pos x="20" y="0"/>
                </a:cxn>
                <a:cxn ang="0">
                  <a:pos x="20" y="0"/>
                </a:cxn>
                <a:cxn ang="0">
                  <a:pos x="6" y="8"/>
                </a:cxn>
                <a:cxn ang="0">
                  <a:pos x="6" y="8"/>
                </a:cxn>
                <a:cxn ang="0">
                  <a:pos x="4" y="10"/>
                </a:cxn>
                <a:cxn ang="0">
                  <a:pos x="2" y="12"/>
                </a:cxn>
                <a:cxn ang="0">
                  <a:pos x="2" y="12"/>
                </a:cxn>
                <a:cxn ang="0">
                  <a:pos x="0" y="20"/>
                </a:cxn>
                <a:cxn ang="0">
                  <a:pos x="0" y="20"/>
                </a:cxn>
                <a:cxn ang="0">
                  <a:pos x="14" y="12"/>
                </a:cxn>
                <a:cxn ang="0">
                  <a:pos x="14" y="12"/>
                </a:cxn>
                <a:cxn ang="0">
                  <a:pos x="20" y="8"/>
                </a:cxn>
                <a:cxn ang="0">
                  <a:pos x="20" y="8"/>
                </a:cxn>
                <a:cxn ang="0">
                  <a:pos x="20" y="4"/>
                </a:cxn>
                <a:cxn ang="0">
                  <a:pos x="20" y="0"/>
                </a:cxn>
                <a:cxn ang="0">
                  <a:pos x="20" y="0"/>
                </a:cxn>
              </a:cxnLst>
              <a:rect l="0" t="0" r="r" b="b"/>
              <a:pathLst>
                <a:path w="20" h="20">
                  <a:moveTo>
                    <a:pt x="20" y="0"/>
                  </a:moveTo>
                  <a:lnTo>
                    <a:pt x="20" y="0"/>
                  </a:lnTo>
                  <a:lnTo>
                    <a:pt x="6" y="8"/>
                  </a:lnTo>
                  <a:lnTo>
                    <a:pt x="6" y="8"/>
                  </a:lnTo>
                  <a:lnTo>
                    <a:pt x="4" y="10"/>
                  </a:lnTo>
                  <a:lnTo>
                    <a:pt x="2" y="12"/>
                  </a:lnTo>
                  <a:lnTo>
                    <a:pt x="2" y="12"/>
                  </a:lnTo>
                  <a:lnTo>
                    <a:pt x="0" y="20"/>
                  </a:lnTo>
                  <a:lnTo>
                    <a:pt x="0" y="20"/>
                  </a:lnTo>
                  <a:lnTo>
                    <a:pt x="14" y="12"/>
                  </a:lnTo>
                  <a:lnTo>
                    <a:pt x="14" y="12"/>
                  </a:lnTo>
                  <a:lnTo>
                    <a:pt x="20" y="8"/>
                  </a:lnTo>
                  <a:lnTo>
                    <a:pt x="20" y="8"/>
                  </a:lnTo>
                  <a:lnTo>
                    <a:pt x="20" y="4"/>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7" name="Freeform 158"/>
            <p:cNvSpPr/>
            <p:nvPr/>
          </p:nvSpPr>
          <p:spPr bwMode="auto">
            <a:xfrm>
              <a:off x="3602038" y="877888"/>
              <a:ext cx="34925" cy="34925"/>
            </a:xfrm>
            <a:custGeom>
              <a:avLst/>
              <a:gdLst/>
              <a:ahLst/>
              <a:cxnLst>
                <a:cxn ang="0">
                  <a:pos x="22" y="0"/>
                </a:cxn>
                <a:cxn ang="0">
                  <a:pos x="22" y="0"/>
                </a:cxn>
                <a:cxn ang="0">
                  <a:pos x="6" y="10"/>
                </a:cxn>
                <a:cxn ang="0">
                  <a:pos x="6" y="10"/>
                </a:cxn>
                <a:cxn ang="0">
                  <a:pos x="2" y="14"/>
                </a:cxn>
                <a:cxn ang="0">
                  <a:pos x="2" y="14"/>
                </a:cxn>
                <a:cxn ang="0">
                  <a:pos x="0" y="22"/>
                </a:cxn>
                <a:cxn ang="0">
                  <a:pos x="0" y="22"/>
                </a:cxn>
                <a:cxn ang="0">
                  <a:pos x="8" y="20"/>
                </a:cxn>
                <a:cxn ang="0">
                  <a:pos x="14" y="14"/>
                </a:cxn>
                <a:cxn ang="0">
                  <a:pos x="18" y="8"/>
                </a:cxn>
                <a:cxn ang="0">
                  <a:pos x="22" y="0"/>
                </a:cxn>
                <a:cxn ang="0">
                  <a:pos x="22" y="0"/>
                </a:cxn>
              </a:cxnLst>
              <a:rect l="0" t="0" r="r" b="b"/>
              <a:pathLst>
                <a:path w="22" h="22">
                  <a:moveTo>
                    <a:pt x="22" y="0"/>
                  </a:moveTo>
                  <a:lnTo>
                    <a:pt x="22" y="0"/>
                  </a:lnTo>
                  <a:lnTo>
                    <a:pt x="6" y="10"/>
                  </a:lnTo>
                  <a:lnTo>
                    <a:pt x="6" y="10"/>
                  </a:lnTo>
                  <a:lnTo>
                    <a:pt x="2" y="14"/>
                  </a:lnTo>
                  <a:lnTo>
                    <a:pt x="2" y="14"/>
                  </a:lnTo>
                  <a:lnTo>
                    <a:pt x="0" y="22"/>
                  </a:lnTo>
                  <a:lnTo>
                    <a:pt x="0" y="22"/>
                  </a:lnTo>
                  <a:lnTo>
                    <a:pt x="8" y="20"/>
                  </a:lnTo>
                  <a:lnTo>
                    <a:pt x="14" y="14"/>
                  </a:lnTo>
                  <a:lnTo>
                    <a:pt x="18" y="8"/>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8" name="Freeform 159"/>
            <p:cNvSpPr/>
            <p:nvPr/>
          </p:nvSpPr>
          <p:spPr bwMode="auto">
            <a:xfrm>
              <a:off x="3602038" y="817563"/>
              <a:ext cx="19050" cy="31750"/>
            </a:xfrm>
            <a:custGeom>
              <a:avLst/>
              <a:gdLst/>
              <a:ahLst/>
              <a:cxnLst>
                <a:cxn ang="0">
                  <a:pos x="12" y="0"/>
                </a:cxn>
                <a:cxn ang="0">
                  <a:pos x="12" y="0"/>
                </a:cxn>
                <a:cxn ang="0">
                  <a:pos x="4" y="6"/>
                </a:cxn>
                <a:cxn ang="0">
                  <a:pos x="4" y="6"/>
                </a:cxn>
                <a:cxn ang="0">
                  <a:pos x="0" y="10"/>
                </a:cxn>
                <a:cxn ang="0">
                  <a:pos x="0" y="10"/>
                </a:cxn>
                <a:cxn ang="0">
                  <a:pos x="0" y="10"/>
                </a:cxn>
                <a:cxn ang="0">
                  <a:pos x="0" y="10"/>
                </a:cxn>
                <a:cxn ang="0">
                  <a:pos x="6" y="20"/>
                </a:cxn>
                <a:cxn ang="0">
                  <a:pos x="6" y="20"/>
                </a:cxn>
                <a:cxn ang="0">
                  <a:pos x="12" y="0"/>
                </a:cxn>
                <a:cxn ang="0">
                  <a:pos x="12" y="0"/>
                </a:cxn>
              </a:cxnLst>
              <a:rect l="0" t="0" r="r" b="b"/>
              <a:pathLst>
                <a:path w="12" h="20">
                  <a:moveTo>
                    <a:pt x="12" y="0"/>
                  </a:moveTo>
                  <a:lnTo>
                    <a:pt x="12" y="0"/>
                  </a:lnTo>
                  <a:lnTo>
                    <a:pt x="4" y="6"/>
                  </a:lnTo>
                  <a:lnTo>
                    <a:pt x="4" y="6"/>
                  </a:lnTo>
                  <a:lnTo>
                    <a:pt x="0" y="10"/>
                  </a:lnTo>
                  <a:lnTo>
                    <a:pt x="0" y="10"/>
                  </a:lnTo>
                  <a:lnTo>
                    <a:pt x="0" y="10"/>
                  </a:lnTo>
                  <a:lnTo>
                    <a:pt x="0" y="10"/>
                  </a:lnTo>
                  <a:lnTo>
                    <a:pt x="6" y="20"/>
                  </a:lnTo>
                  <a:lnTo>
                    <a:pt x="6" y="2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9" name="Freeform 160"/>
            <p:cNvSpPr/>
            <p:nvPr/>
          </p:nvSpPr>
          <p:spPr bwMode="auto">
            <a:xfrm>
              <a:off x="3589338" y="836613"/>
              <a:ext cx="19050" cy="34925"/>
            </a:xfrm>
            <a:custGeom>
              <a:avLst/>
              <a:gdLst/>
              <a:ahLst/>
              <a:cxnLst>
                <a:cxn ang="0">
                  <a:pos x="0" y="6"/>
                </a:cxn>
                <a:cxn ang="0">
                  <a:pos x="0" y="6"/>
                </a:cxn>
                <a:cxn ang="0">
                  <a:pos x="4" y="10"/>
                </a:cxn>
                <a:cxn ang="0">
                  <a:pos x="4" y="10"/>
                </a:cxn>
                <a:cxn ang="0">
                  <a:pos x="8" y="18"/>
                </a:cxn>
                <a:cxn ang="0">
                  <a:pos x="8" y="18"/>
                </a:cxn>
                <a:cxn ang="0">
                  <a:pos x="10" y="22"/>
                </a:cxn>
                <a:cxn ang="0">
                  <a:pos x="10" y="22"/>
                </a:cxn>
                <a:cxn ang="0">
                  <a:pos x="12" y="16"/>
                </a:cxn>
                <a:cxn ang="0">
                  <a:pos x="12" y="16"/>
                </a:cxn>
                <a:cxn ang="0">
                  <a:pos x="12" y="14"/>
                </a:cxn>
                <a:cxn ang="0">
                  <a:pos x="12" y="10"/>
                </a:cxn>
                <a:cxn ang="0">
                  <a:pos x="12" y="10"/>
                </a:cxn>
                <a:cxn ang="0">
                  <a:pos x="6" y="0"/>
                </a:cxn>
                <a:cxn ang="0">
                  <a:pos x="6" y="0"/>
                </a:cxn>
                <a:cxn ang="0">
                  <a:pos x="2" y="2"/>
                </a:cxn>
                <a:cxn ang="0">
                  <a:pos x="0" y="6"/>
                </a:cxn>
                <a:cxn ang="0">
                  <a:pos x="0" y="6"/>
                </a:cxn>
              </a:cxnLst>
              <a:rect l="0" t="0" r="r" b="b"/>
              <a:pathLst>
                <a:path w="12" h="22">
                  <a:moveTo>
                    <a:pt x="0" y="6"/>
                  </a:moveTo>
                  <a:lnTo>
                    <a:pt x="0" y="6"/>
                  </a:lnTo>
                  <a:lnTo>
                    <a:pt x="4" y="10"/>
                  </a:lnTo>
                  <a:lnTo>
                    <a:pt x="4" y="10"/>
                  </a:lnTo>
                  <a:lnTo>
                    <a:pt x="8" y="18"/>
                  </a:lnTo>
                  <a:lnTo>
                    <a:pt x="8" y="18"/>
                  </a:lnTo>
                  <a:lnTo>
                    <a:pt x="10" y="22"/>
                  </a:lnTo>
                  <a:lnTo>
                    <a:pt x="10" y="22"/>
                  </a:lnTo>
                  <a:lnTo>
                    <a:pt x="12" y="16"/>
                  </a:lnTo>
                  <a:lnTo>
                    <a:pt x="12" y="16"/>
                  </a:lnTo>
                  <a:lnTo>
                    <a:pt x="12" y="14"/>
                  </a:lnTo>
                  <a:lnTo>
                    <a:pt x="12" y="10"/>
                  </a:lnTo>
                  <a:lnTo>
                    <a:pt x="12" y="10"/>
                  </a:lnTo>
                  <a:lnTo>
                    <a:pt x="6" y="0"/>
                  </a:lnTo>
                  <a:lnTo>
                    <a:pt x="6" y="0"/>
                  </a:lnTo>
                  <a:lnTo>
                    <a:pt x="2"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0" name="Freeform 161"/>
            <p:cNvSpPr/>
            <p:nvPr/>
          </p:nvSpPr>
          <p:spPr bwMode="auto">
            <a:xfrm>
              <a:off x="3582988" y="849313"/>
              <a:ext cx="19050" cy="41275"/>
            </a:xfrm>
            <a:custGeom>
              <a:avLst/>
              <a:gdLst/>
              <a:ahLst/>
              <a:cxnLst>
                <a:cxn ang="0">
                  <a:pos x="12" y="18"/>
                </a:cxn>
                <a:cxn ang="0">
                  <a:pos x="12" y="18"/>
                </a:cxn>
                <a:cxn ang="0">
                  <a:pos x="12" y="16"/>
                </a:cxn>
                <a:cxn ang="0">
                  <a:pos x="12" y="14"/>
                </a:cxn>
                <a:cxn ang="0">
                  <a:pos x="12" y="14"/>
                </a:cxn>
                <a:cxn ang="0">
                  <a:pos x="2" y="0"/>
                </a:cxn>
                <a:cxn ang="0">
                  <a:pos x="2" y="0"/>
                </a:cxn>
                <a:cxn ang="0">
                  <a:pos x="0" y="4"/>
                </a:cxn>
                <a:cxn ang="0">
                  <a:pos x="0" y="8"/>
                </a:cxn>
                <a:cxn ang="0">
                  <a:pos x="0" y="8"/>
                </a:cxn>
                <a:cxn ang="0">
                  <a:pos x="4" y="14"/>
                </a:cxn>
                <a:cxn ang="0">
                  <a:pos x="4" y="14"/>
                </a:cxn>
                <a:cxn ang="0">
                  <a:pos x="10" y="26"/>
                </a:cxn>
                <a:cxn ang="0">
                  <a:pos x="10" y="26"/>
                </a:cxn>
                <a:cxn ang="0">
                  <a:pos x="12" y="18"/>
                </a:cxn>
                <a:cxn ang="0">
                  <a:pos x="12" y="18"/>
                </a:cxn>
              </a:cxnLst>
              <a:rect l="0" t="0" r="r" b="b"/>
              <a:pathLst>
                <a:path w="12" h="26">
                  <a:moveTo>
                    <a:pt x="12" y="18"/>
                  </a:moveTo>
                  <a:lnTo>
                    <a:pt x="12" y="18"/>
                  </a:lnTo>
                  <a:lnTo>
                    <a:pt x="12" y="16"/>
                  </a:lnTo>
                  <a:lnTo>
                    <a:pt x="12" y="14"/>
                  </a:lnTo>
                  <a:lnTo>
                    <a:pt x="12" y="14"/>
                  </a:lnTo>
                  <a:lnTo>
                    <a:pt x="2" y="0"/>
                  </a:lnTo>
                  <a:lnTo>
                    <a:pt x="2" y="0"/>
                  </a:lnTo>
                  <a:lnTo>
                    <a:pt x="0" y="4"/>
                  </a:lnTo>
                  <a:lnTo>
                    <a:pt x="0" y="8"/>
                  </a:lnTo>
                  <a:lnTo>
                    <a:pt x="0" y="8"/>
                  </a:lnTo>
                  <a:lnTo>
                    <a:pt x="4" y="14"/>
                  </a:lnTo>
                  <a:lnTo>
                    <a:pt x="4" y="14"/>
                  </a:lnTo>
                  <a:lnTo>
                    <a:pt x="10" y="26"/>
                  </a:lnTo>
                  <a:lnTo>
                    <a:pt x="10" y="26"/>
                  </a:lnTo>
                  <a:lnTo>
                    <a:pt x="12" y="18"/>
                  </a:lnTo>
                  <a:lnTo>
                    <a:pt x="1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1" name="Freeform 162"/>
            <p:cNvSpPr/>
            <p:nvPr/>
          </p:nvSpPr>
          <p:spPr bwMode="auto">
            <a:xfrm>
              <a:off x="3579813" y="865188"/>
              <a:ext cx="19050" cy="44450"/>
            </a:xfrm>
            <a:custGeom>
              <a:avLst/>
              <a:gdLst/>
              <a:ahLst/>
              <a:cxnLst>
                <a:cxn ang="0">
                  <a:pos x="10" y="28"/>
                </a:cxn>
                <a:cxn ang="0">
                  <a:pos x="10" y="28"/>
                </a:cxn>
                <a:cxn ang="0">
                  <a:pos x="12" y="20"/>
                </a:cxn>
                <a:cxn ang="0">
                  <a:pos x="12" y="20"/>
                </a:cxn>
                <a:cxn ang="0">
                  <a:pos x="8" y="16"/>
                </a:cxn>
                <a:cxn ang="0">
                  <a:pos x="8" y="16"/>
                </a:cxn>
                <a:cxn ang="0">
                  <a:pos x="0" y="0"/>
                </a:cxn>
                <a:cxn ang="0">
                  <a:pos x="0" y="0"/>
                </a:cxn>
                <a:cxn ang="0">
                  <a:pos x="0" y="8"/>
                </a:cxn>
                <a:cxn ang="0">
                  <a:pos x="0" y="16"/>
                </a:cxn>
                <a:cxn ang="0">
                  <a:pos x="4" y="22"/>
                </a:cxn>
                <a:cxn ang="0">
                  <a:pos x="10" y="28"/>
                </a:cxn>
                <a:cxn ang="0">
                  <a:pos x="10" y="28"/>
                </a:cxn>
              </a:cxnLst>
              <a:rect l="0" t="0" r="r" b="b"/>
              <a:pathLst>
                <a:path w="12" h="28">
                  <a:moveTo>
                    <a:pt x="10" y="28"/>
                  </a:moveTo>
                  <a:lnTo>
                    <a:pt x="10" y="28"/>
                  </a:lnTo>
                  <a:lnTo>
                    <a:pt x="12" y="20"/>
                  </a:lnTo>
                  <a:lnTo>
                    <a:pt x="12" y="20"/>
                  </a:lnTo>
                  <a:lnTo>
                    <a:pt x="8" y="16"/>
                  </a:lnTo>
                  <a:lnTo>
                    <a:pt x="8" y="16"/>
                  </a:lnTo>
                  <a:lnTo>
                    <a:pt x="0" y="0"/>
                  </a:lnTo>
                  <a:lnTo>
                    <a:pt x="0" y="0"/>
                  </a:lnTo>
                  <a:lnTo>
                    <a:pt x="0" y="8"/>
                  </a:lnTo>
                  <a:lnTo>
                    <a:pt x="0" y="16"/>
                  </a:lnTo>
                  <a:lnTo>
                    <a:pt x="4" y="22"/>
                  </a:lnTo>
                  <a:lnTo>
                    <a:pt x="10" y="28"/>
                  </a:lnTo>
                  <a:lnTo>
                    <a:pt x="10"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2" name="Freeform 163"/>
            <p:cNvSpPr/>
            <p:nvPr/>
          </p:nvSpPr>
          <p:spPr bwMode="auto">
            <a:xfrm>
              <a:off x="3376613" y="1071563"/>
              <a:ext cx="28575" cy="41275"/>
            </a:xfrm>
            <a:custGeom>
              <a:avLst/>
              <a:gdLst/>
              <a:ahLst/>
              <a:cxnLst>
                <a:cxn ang="0">
                  <a:pos x="18" y="12"/>
                </a:cxn>
                <a:cxn ang="0">
                  <a:pos x="18" y="12"/>
                </a:cxn>
                <a:cxn ang="0">
                  <a:pos x="18" y="10"/>
                </a:cxn>
                <a:cxn ang="0">
                  <a:pos x="18" y="10"/>
                </a:cxn>
                <a:cxn ang="0">
                  <a:pos x="12" y="6"/>
                </a:cxn>
                <a:cxn ang="0">
                  <a:pos x="12" y="6"/>
                </a:cxn>
                <a:cxn ang="0">
                  <a:pos x="6" y="4"/>
                </a:cxn>
                <a:cxn ang="0">
                  <a:pos x="0" y="0"/>
                </a:cxn>
                <a:cxn ang="0">
                  <a:pos x="0" y="0"/>
                </a:cxn>
                <a:cxn ang="0">
                  <a:pos x="12" y="26"/>
                </a:cxn>
                <a:cxn ang="0">
                  <a:pos x="12" y="26"/>
                </a:cxn>
                <a:cxn ang="0">
                  <a:pos x="18" y="12"/>
                </a:cxn>
                <a:cxn ang="0">
                  <a:pos x="18" y="12"/>
                </a:cxn>
              </a:cxnLst>
              <a:rect l="0" t="0" r="r" b="b"/>
              <a:pathLst>
                <a:path w="18" h="26">
                  <a:moveTo>
                    <a:pt x="18" y="12"/>
                  </a:moveTo>
                  <a:lnTo>
                    <a:pt x="18" y="12"/>
                  </a:lnTo>
                  <a:lnTo>
                    <a:pt x="18" y="10"/>
                  </a:lnTo>
                  <a:lnTo>
                    <a:pt x="18" y="10"/>
                  </a:lnTo>
                  <a:lnTo>
                    <a:pt x="12" y="6"/>
                  </a:lnTo>
                  <a:lnTo>
                    <a:pt x="12" y="6"/>
                  </a:lnTo>
                  <a:lnTo>
                    <a:pt x="6" y="4"/>
                  </a:lnTo>
                  <a:lnTo>
                    <a:pt x="0" y="0"/>
                  </a:lnTo>
                  <a:lnTo>
                    <a:pt x="0" y="0"/>
                  </a:lnTo>
                  <a:lnTo>
                    <a:pt x="12" y="26"/>
                  </a:lnTo>
                  <a:lnTo>
                    <a:pt x="12" y="26"/>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3" name="Freeform 164"/>
            <p:cNvSpPr/>
            <p:nvPr/>
          </p:nvSpPr>
          <p:spPr bwMode="auto">
            <a:xfrm>
              <a:off x="3402013" y="1090613"/>
              <a:ext cx="22225" cy="53975"/>
            </a:xfrm>
            <a:custGeom>
              <a:avLst/>
              <a:gdLst/>
              <a:ahLst/>
              <a:cxnLst>
                <a:cxn ang="0">
                  <a:pos x="6" y="34"/>
                </a:cxn>
                <a:cxn ang="0">
                  <a:pos x="6" y="34"/>
                </a:cxn>
                <a:cxn ang="0">
                  <a:pos x="8" y="28"/>
                </a:cxn>
                <a:cxn ang="0">
                  <a:pos x="8" y="28"/>
                </a:cxn>
                <a:cxn ang="0">
                  <a:pos x="12" y="16"/>
                </a:cxn>
                <a:cxn ang="0">
                  <a:pos x="12" y="16"/>
                </a:cxn>
                <a:cxn ang="0">
                  <a:pos x="14" y="8"/>
                </a:cxn>
                <a:cxn ang="0">
                  <a:pos x="14" y="8"/>
                </a:cxn>
                <a:cxn ang="0">
                  <a:pos x="14" y="6"/>
                </a:cxn>
                <a:cxn ang="0">
                  <a:pos x="10" y="4"/>
                </a:cxn>
                <a:cxn ang="0">
                  <a:pos x="6" y="0"/>
                </a:cxn>
                <a:cxn ang="0">
                  <a:pos x="6" y="0"/>
                </a:cxn>
                <a:cxn ang="0">
                  <a:pos x="0" y="18"/>
                </a:cxn>
                <a:cxn ang="0">
                  <a:pos x="0" y="18"/>
                </a:cxn>
                <a:cxn ang="0">
                  <a:pos x="0" y="22"/>
                </a:cxn>
                <a:cxn ang="0">
                  <a:pos x="2" y="26"/>
                </a:cxn>
                <a:cxn ang="0">
                  <a:pos x="2" y="26"/>
                </a:cxn>
                <a:cxn ang="0">
                  <a:pos x="6" y="34"/>
                </a:cxn>
                <a:cxn ang="0">
                  <a:pos x="6" y="34"/>
                </a:cxn>
              </a:cxnLst>
              <a:rect l="0" t="0" r="r" b="b"/>
              <a:pathLst>
                <a:path w="14" h="34">
                  <a:moveTo>
                    <a:pt x="6" y="34"/>
                  </a:moveTo>
                  <a:lnTo>
                    <a:pt x="6" y="34"/>
                  </a:lnTo>
                  <a:lnTo>
                    <a:pt x="8" y="28"/>
                  </a:lnTo>
                  <a:lnTo>
                    <a:pt x="8" y="28"/>
                  </a:lnTo>
                  <a:lnTo>
                    <a:pt x="12" y="16"/>
                  </a:lnTo>
                  <a:lnTo>
                    <a:pt x="12" y="16"/>
                  </a:lnTo>
                  <a:lnTo>
                    <a:pt x="14" y="8"/>
                  </a:lnTo>
                  <a:lnTo>
                    <a:pt x="14" y="8"/>
                  </a:lnTo>
                  <a:lnTo>
                    <a:pt x="14" y="6"/>
                  </a:lnTo>
                  <a:lnTo>
                    <a:pt x="10" y="4"/>
                  </a:lnTo>
                  <a:lnTo>
                    <a:pt x="6" y="0"/>
                  </a:lnTo>
                  <a:lnTo>
                    <a:pt x="6" y="0"/>
                  </a:lnTo>
                  <a:lnTo>
                    <a:pt x="0" y="18"/>
                  </a:lnTo>
                  <a:lnTo>
                    <a:pt x="0" y="18"/>
                  </a:lnTo>
                  <a:lnTo>
                    <a:pt x="0" y="22"/>
                  </a:lnTo>
                  <a:lnTo>
                    <a:pt x="2" y="26"/>
                  </a:lnTo>
                  <a:lnTo>
                    <a:pt x="2" y="26"/>
                  </a:lnTo>
                  <a:lnTo>
                    <a:pt x="6" y="34"/>
                  </a:lnTo>
                  <a:lnTo>
                    <a:pt x="6"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4" name="Freeform 165"/>
            <p:cNvSpPr/>
            <p:nvPr/>
          </p:nvSpPr>
          <p:spPr bwMode="auto">
            <a:xfrm>
              <a:off x="3414713" y="1106488"/>
              <a:ext cx="25400" cy="63500"/>
            </a:xfrm>
            <a:custGeom>
              <a:avLst/>
              <a:gdLst/>
              <a:ahLst/>
              <a:cxnLst>
                <a:cxn ang="0">
                  <a:pos x="16" y="12"/>
                </a:cxn>
                <a:cxn ang="0">
                  <a:pos x="16" y="12"/>
                </a:cxn>
                <a:cxn ang="0">
                  <a:pos x="16" y="8"/>
                </a:cxn>
                <a:cxn ang="0">
                  <a:pos x="14" y="6"/>
                </a:cxn>
                <a:cxn ang="0">
                  <a:pos x="10" y="0"/>
                </a:cxn>
                <a:cxn ang="0">
                  <a:pos x="10" y="0"/>
                </a:cxn>
                <a:cxn ang="0">
                  <a:pos x="2" y="24"/>
                </a:cxn>
                <a:cxn ang="0">
                  <a:pos x="2" y="24"/>
                </a:cxn>
                <a:cxn ang="0">
                  <a:pos x="0" y="26"/>
                </a:cxn>
                <a:cxn ang="0">
                  <a:pos x="0" y="30"/>
                </a:cxn>
                <a:cxn ang="0">
                  <a:pos x="0" y="30"/>
                </a:cxn>
                <a:cxn ang="0">
                  <a:pos x="6" y="40"/>
                </a:cxn>
                <a:cxn ang="0">
                  <a:pos x="6" y="40"/>
                </a:cxn>
                <a:cxn ang="0">
                  <a:pos x="12" y="22"/>
                </a:cxn>
                <a:cxn ang="0">
                  <a:pos x="12" y="22"/>
                </a:cxn>
                <a:cxn ang="0">
                  <a:pos x="16" y="12"/>
                </a:cxn>
                <a:cxn ang="0">
                  <a:pos x="16" y="12"/>
                </a:cxn>
              </a:cxnLst>
              <a:rect l="0" t="0" r="r" b="b"/>
              <a:pathLst>
                <a:path w="16" h="40">
                  <a:moveTo>
                    <a:pt x="16" y="12"/>
                  </a:moveTo>
                  <a:lnTo>
                    <a:pt x="16" y="12"/>
                  </a:lnTo>
                  <a:lnTo>
                    <a:pt x="16" y="8"/>
                  </a:lnTo>
                  <a:lnTo>
                    <a:pt x="14" y="6"/>
                  </a:lnTo>
                  <a:lnTo>
                    <a:pt x="10" y="0"/>
                  </a:lnTo>
                  <a:lnTo>
                    <a:pt x="10" y="0"/>
                  </a:lnTo>
                  <a:lnTo>
                    <a:pt x="2" y="24"/>
                  </a:lnTo>
                  <a:lnTo>
                    <a:pt x="2" y="24"/>
                  </a:lnTo>
                  <a:lnTo>
                    <a:pt x="0" y="26"/>
                  </a:lnTo>
                  <a:lnTo>
                    <a:pt x="0" y="30"/>
                  </a:lnTo>
                  <a:lnTo>
                    <a:pt x="0" y="30"/>
                  </a:lnTo>
                  <a:lnTo>
                    <a:pt x="6" y="40"/>
                  </a:lnTo>
                  <a:lnTo>
                    <a:pt x="6" y="40"/>
                  </a:lnTo>
                  <a:lnTo>
                    <a:pt x="12" y="22"/>
                  </a:lnTo>
                  <a:lnTo>
                    <a:pt x="12" y="22"/>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5" name="Freeform 166"/>
            <p:cNvSpPr/>
            <p:nvPr/>
          </p:nvSpPr>
          <p:spPr bwMode="auto">
            <a:xfrm>
              <a:off x="3427413" y="1128713"/>
              <a:ext cx="22225" cy="66675"/>
            </a:xfrm>
            <a:custGeom>
              <a:avLst/>
              <a:gdLst/>
              <a:ahLst/>
              <a:cxnLst>
                <a:cxn ang="0">
                  <a:pos x="4" y="42"/>
                </a:cxn>
                <a:cxn ang="0">
                  <a:pos x="4" y="42"/>
                </a:cxn>
                <a:cxn ang="0">
                  <a:pos x="12" y="32"/>
                </a:cxn>
                <a:cxn ang="0">
                  <a:pos x="14" y="22"/>
                </a:cxn>
                <a:cxn ang="0">
                  <a:pos x="14" y="10"/>
                </a:cxn>
                <a:cxn ang="0">
                  <a:pos x="10" y="0"/>
                </a:cxn>
                <a:cxn ang="0">
                  <a:pos x="10" y="0"/>
                </a:cxn>
                <a:cxn ang="0">
                  <a:pos x="2" y="24"/>
                </a:cxn>
                <a:cxn ang="0">
                  <a:pos x="2" y="24"/>
                </a:cxn>
                <a:cxn ang="0">
                  <a:pos x="0" y="28"/>
                </a:cxn>
                <a:cxn ang="0">
                  <a:pos x="0" y="32"/>
                </a:cxn>
                <a:cxn ang="0">
                  <a:pos x="0" y="32"/>
                </a:cxn>
                <a:cxn ang="0">
                  <a:pos x="4" y="42"/>
                </a:cxn>
                <a:cxn ang="0">
                  <a:pos x="4" y="42"/>
                </a:cxn>
              </a:cxnLst>
              <a:rect l="0" t="0" r="r" b="b"/>
              <a:pathLst>
                <a:path w="14" h="42">
                  <a:moveTo>
                    <a:pt x="4" y="42"/>
                  </a:moveTo>
                  <a:lnTo>
                    <a:pt x="4" y="42"/>
                  </a:lnTo>
                  <a:lnTo>
                    <a:pt x="12" y="32"/>
                  </a:lnTo>
                  <a:lnTo>
                    <a:pt x="14" y="22"/>
                  </a:lnTo>
                  <a:lnTo>
                    <a:pt x="14" y="10"/>
                  </a:lnTo>
                  <a:lnTo>
                    <a:pt x="10" y="0"/>
                  </a:lnTo>
                  <a:lnTo>
                    <a:pt x="10" y="0"/>
                  </a:lnTo>
                  <a:lnTo>
                    <a:pt x="2" y="24"/>
                  </a:lnTo>
                  <a:lnTo>
                    <a:pt x="2" y="24"/>
                  </a:lnTo>
                  <a:lnTo>
                    <a:pt x="0" y="28"/>
                  </a:lnTo>
                  <a:lnTo>
                    <a:pt x="0" y="32"/>
                  </a:lnTo>
                  <a:lnTo>
                    <a:pt x="0" y="32"/>
                  </a:lnTo>
                  <a:lnTo>
                    <a:pt x="4" y="42"/>
                  </a:lnTo>
                  <a:lnTo>
                    <a:pt x="4" y="4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6" name="Freeform 167"/>
            <p:cNvSpPr/>
            <p:nvPr/>
          </p:nvSpPr>
          <p:spPr bwMode="auto">
            <a:xfrm>
              <a:off x="3363913" y="1074738"/>
              <a:ext cx="25400" cy="41275"/>
            </a:xfrm>
            <a:custGeom>
              <a:avLst/>
              <a:gdLst/>
              <a:ahLst/>
              <a:cxnLst>
                <a:cxn ang="0">
                  <a:pos x="2" y="12"/>
                </a:cxn>
                <a:cxn ang="0">
                  <a:pos x="2" y="12"/>
                </a:cxn>
                <a:cxn ang="0">
                  <a:pos x="0" y="20"/>
                </a:cxn>
                <a:cxn ang="0">
                  <a:pos x="0" y="20"/>
                </a:cxn>
                <a:cxn ang="0">
                  <a:pos x="2" y="20"/>
                </a:cxn>
                <a:cxn ang="0">
                  <a:pos x="2" y="20"/>
                </a:cxn>
                <a:cxn ang="0">
                  <a:pos x="16" y="26"/>
                </a:cxn>
                <a:cxn ang="0">
                  <a:pos x="16" y="26"/>
                </a:cxn>
                <a:cxn ang="0">
                  <a:pos x="6" y="0"/>
                </a:cxn>
                <a:cxn ang="0">
                  <a:pos x="6" y="0"/>
                </a:cxn>
                <a:cxn ang="0">
                  <a:pos x="4" y="6"/>
                </a:cxn>
                <a:cxn ang="0">
                  <a:pos x="2" y="12"/>
                </a:cxn>
                <a:cxn ang="0">
                  <a:pos x="2" y="12"/>
                </a:cxn>
              </a:cxnLst>
              <a:rect l="0" t="0" r="r" b="b"/>
              <a:pathLst>
                <a:path w="16" h="26">
                  <a:moveTo>
                    <a:pt x="2" y="12"/>
                  </a:moveTo>
                  <a:lnTo>
                    <a:pt x="2" y="12"/>
                  </a:lnTo>
                  <a:lnTo>
                    <a:pt x="0" y="20"/>
                  </a:lnTo>
                  <a:lnTo>
                    <a:pt x="0" y="20"/>
                  </a:lnTo>
                  <a:lnTo>
                    <a:pt x="2" y="20"/>
                  </a:lnTo>
                  <a:lnTo>
                    <a:pt x="2" y="20"/>
                  </a:lnTo>
                  <a:lnTo>
                    <a:pt x="16" y="26"/>
                  </a:lnTo>
                  <a:lnTo>
                    <a:pt x="16" y="26"/>
                  </a:lnTo>
                  <a:lnTo>
                    <a:pt x="6" y="0"/>
                  </a:lnTo>
                  <a:lnTo>
                    <a:pt x="6" y="0"/>
                  </a:lnTo>
                  <a:lnTo>
                    <a:pt x="4"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7" name="Freeform 168"/>
            <p:cNvSpPr/>
            <p:nvPr/>
          </p:nvSpPr>
          <p:spPr bwMode="auto">
            <a:xfrm>
              <a:off x="3363913" y="1112838"/>
              <a:ext cx="38100" cy="34925"/>
            </a:xfrm>
            <a:custGeom>
              <a:avLst/>
              <a:gdLst/>
              <a:ahLst/>
              <a:cxnLst>
                <a:cxn ang="0">
                  <a:pos x="8" y="14"/>
                </a:cxn>
                <a:cxn ang="0">
                  <a:pos x="8" y="14"/>
                </a:cxn>
                <a:cxn ang="0">
                  <a:pos x="18" y="18"/>
                </a:cxn>
                <a:cxn ang="0">
                  <a:pos x="18" y="18"/>
                </a:cxn>
                <a:cxn ang="0">
                  <a:pos x="24" y="22"/>
                </a:cxn>
                <a:cxn ang="0">
                  <a:pos x="24" y="22"/>
                </a:cxn>
                <a:cxn ang="0">
                  <a:pos x="22" y="14"/>
                </a:cxn>
                <a:cxn ang="0">
                  <a:pos x="22" y="14"/>
                </a:cxn>
                <a:cxn ang="0">
                  <a:pos x="20" y="10"/>
                </a:cxn>
                <a:cxn ang="0">
                  <a:pos x="18" y="6"/>
                </a:cxn>
                <a:cxn ang="0">
                  <a:pos x="18" y="6"/>
                </a:cxn>
                <a:cxn ang="0">
                  <a:pos x="0" y="0"/>
                </a:cxn>
                <a:cxn ang="0">
                  <a:pos x="0" y="0"/>
                </a:cxn>
                <a:cxn ang="0">
                  <a:pos x="0" y="6"/>
                </a:cxn>
                <a:cxn ang="0">
                  <a:pos x="0" y="10"/>
                </a:cxn>
                <a:cxn ang="0">
                  <a:pos x="0" y="10"/>
                </a:cxn>
                <a:cxn ang="0">
                  <a:pos x="0" y="10"/>
                </a:cxn>
                <a:cxn ang="0">
                  <a:pos x="8" y="14"/>
                </a:cxn>
                <a:cxn ang="0">
                  <a:pos x="8" y="14"/>
                </a:cxn>
              </a:cxnLst>
              <a:rect l="0" t="0" r="r" b="b"/>
              <a:pathLst>
                <a:path w="24" h="22">
                  <a:moveTo>
                    <a:pt x="8" y="14"/>
                  </a:moveTo>
                  <a:lnTo>
                    <a:pt x="8" y="14"/>
                  </a:lnTo>
                  <a:lnTo>
                    <a:pt x="18" y="18"/>
                  </a:lnTo>
                  <a:lnTo>
                    <a:pt x="18" y="18"/>
                  </a:lnTo>
                  <a:lnTo>
                    <a:pt x="24" y="22"/>
                  </a:lnTo>
                  <a:lnTo>
                    <a:pt x="24" y="22"/>
                  </a:lnTo>
                  <a:lnTo>
                    <a:pt x="22" y="14"/>
                  </a:lnTo>
                  <a:lnTo>
                    <a:pt x="22" y="14"/>
                  </a:lnTo>
                  <a:lnTo>
                    <a:pt x="20" y="10"/>
                  </a:lnTo>
                  <a:lnTo>
                    <a:pt x="18" y="6"/>
                  </a:lnTo>
                  <a:lnTo>
                    <a:pt x="18" y="6"/>
                  </a:lnTo>
                  <a:lnTo>
                    <a:pt x="0" y="0"/>
                  </a:lnTo>
                  <a:lnTo>
                    <a:pt x="0" y="0"/>
                  </a:lnTo>
                  <a:lnTo>
                    <a:pt x="0" y="6"/>
                  </a:lnTo>
                  <a:lnTo>
                    <a:pt x="0" y="10"/>
                  </a:lnTo>
                  <a:lnTo>
                    <a:pt x="0" y="10"/>
                  </a:lnTo>
                  <a:lnTo>
                    <a:pt x="0" y="10"/>
                  </a:lnTo>
                  <a:lnTo>
                    <a:pt x="8" y="14"/>
                  </a:lnTo>
                  <a:lnTo>
                    <a:pt x="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8" name="Freeform 169"/>
            <p:cNvSpPr/>
            <p:nvPr/>
          </p:nvSpPr>
          <p:spPr bwMode="auto">
            <a:xfrm>
              <a:off x="3363913" y="1138238"/>
              <a:ext cx="50800" cy="38100"/>
            </a:xfrm>
            <a:custGeom>
              <a:avLst/>
              <a:gdLst/>
              <a:ahLst/>
              <a:cxnLst>
                <a:cxn ang="0">
                  <a:pos x="4" y="12"/>
                </a:cxn>
                <a:cxn ang="0">
                  <a:pos x="4" y="12"/>
                </a:cxn>
                <a:cxn ang="0">
                  <a:pos x="12" y="16"/>
                </a:cxn>
                <a:cxn ang="0">
                  <a:pos x="12" y="16"/>
                </a:cxn>
                <a:cxn ang="0">
                  <a:pos x="32" y="24"/>
                </a:cxn>
                <a:cxn ang="0">
                  <a:pos x="32" y="24"/>
                </a:cxn>
                <a:cxn ang="0">
                  <a:pos x="28" y="12"/>
                </a:cxn>
                <a:cxn ang="0">
                  <a:pos x="28" y="12"/>
                </a:cxn>
                <a:cxn ang="0">
                  <a:pos x="26" y="10"/>
                </a:cxn>
                <a:cxn ang="0">
                  <a:pos x="22" y="8"/>
                </a:cxn>
                <a:cxn ang="0">
                  <a:pos x="22" y="8"/>
                </a:cxn>
                <a:cxn ang="0">
                  <a:pos x="0" y="0"/>
                </a:cxn>
                <a:cxn ang="0">
                  <a:pos x="0" y="0"/>
                </a:cxn>
                <a:cxn ang="0">
                  <a:pos x="0" y="6"/>
                </a:cxn>
                <a:cxn ang="0">
                  <a:pos x="2" y="10"/>
                </a:cxn>
                <a:cxn ang="0">
                  <a:pos x="4" y="12"/>
                </a:cxn>
                <a:cxn ang="0">
                  <a:pos x="4" y="12"/>
                </a:cxn>
              </a:cxnLst>
              <a:rect l="0" t="0" r="r" b="b"/>
              <a:pathLst>
                <a:path w="32" h="24">
                  <a:moveTo>
                    <a:pt x="4" y="12"/>
                  </a:moveTo>
                  <a:lnTo>
                    <a:pt x="4" y="12"/>
                  </a:lnTo>
                  <a:lnTo>
                    <a:pt x="12" y="16"/>
                  </a:lnTo>
                  <a:lnTo>
                    <a:pt x="12" y="16"/>
                  </a:lnTo>
                  <a:lnTo>
                    <a:pt x="32" y="24"/>
                  </a:lnTo>
                  <a:lnTo>
                    <a:pt x="32" y="24"/>
                  </a:lnTo>
                  <a:lnTo>
                    <a:pt x="28" y="12"/>
                  </a:lnTo>
                  <a:lnTo>
                    <a:pt x="28" y="12"/>
                  </a:lnTo>
                  <a:lnTo>
                    <a:pt x="26" y="10"/>
                  </a:lnTo>
                  <a:lnTo>
                    <a:pt x="22" y="8"/>
                  </a:lnTo>
                  <a:lnTo>
                    <a:pt x="22" y="8"/>
                  </a:lnTo>
                  <a:lnTo>
                    <a:pt x="0" y="0"/>
                  </a:lnTo>
                  <a:lnTo>
                    <a:pt x="0" y="0"/>
                  </a:lnTo>
                  <a:lnTo>
                    <a:pt x="0" y="6"/>
                  </a:lnTo>
                  <a:lnTo>
                    <a:pt x="2" y="10"/>
                  </a:lnTo>
                  <a:lnTo>
                    <a:pt x="4" y="12"/>
                  </a:lnTo>
                  <a:lnTo>
                    <a:pt x="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9" name="Freeform 170"/>
            <p:cNvSpPr/>
            <p:nvPr/>
          </p:nvSpPr>
          <p:spPr bwMode="auto">
            <a:xfrm>
              <a:off x="3370263" y="1163638"/>
              <a:ext cx="53975" cy="34925"/>
            </a:xfrm>
            <a:custGeom>
              <a:avLst/>
              <a:gdLst/>
              <a:ahLst/>
              <a:cxnLst>
                <a:cxn ang="0">
                  <a:pos x="34" y="22"/>
                </a:cxn>
                <a:cxn ang="0">
                  <a:pos x="34" y="22"/>
                </a:cxn>
                <a:cxn ang="0">
                  <a:pos x="30" y="12"/>
                </a:cxn>
                <a:cxn ang="0">
                  <a:pos x="30" y="12"/>
                </a:cxn>
                <a:cxn ang="0">
                  <a:pos x="26" y="10"/>
                </a:cxn>
                <a:cxn ang="0">
                  <a:pos x="22" y="8"/>
                </a:cxn>
                <a:cxn ang="0">
                  <a:pos x="22" y="8"/>
                </a:cxn>
                <a:cxn ang="0">
                  <a:pos x="0" y="0"/>
                </a:cxn>
                <a:cxn ang="0">
                  <a:pos x="0" y="0"/>
                </a:cxn>
                <a:cxn ang="0">
                  <a:pos x="6" y="8"/>
                </a:cxn>
                <a:cxn ang="0">
                  <a:pos x="14" y="16"/>
                </a:cxn>
                <a:cxn ang="0">
                  <a:pos x="24" y="22"/>
                </a:cxn>
                <a:cxn ang="0">
                  <a:pos x="34" y="22"/>
                </a:cxn>
                <a:cxn ang="0">
                  <a:pos x="34" y="22"/>
                </a:cxn>
              </a:cxnLst>
              <a:rect l="0" t="0" r="r" b="b"/>
              <a:pathLst>
                <a:path w="34" h="22">
                  <a:moveTo>
                    <a:pt x="34" y="22"/>
                  </a:moveTo>
                  <a:lnTo>
                    <a:pt x="34" y="22"/>
                  </a:lnTo>
                  <a:lnTo>
                    <a:pt x="30" y="12"/>
                  </a:lnTo>
                  <a:lnTo>
                    <a:pt x="30" y="12"/>
                  </a:lnTo>
                  <a:lnTo>
                    <a:pt x="26" y="10"/>
                  </a:lnTo>
                  <a:lnTo>
                    <a:pt x="22" y="8"/>
                  </a:lnTo>
                  <a:lnTo>
                    <a:pt x="22" y="8"/>
                  </a:lnTo>
                  <a:lnTo>
                    <a:pt x="0" y="0"/>
                  </a:lnTo>
                  <a:lnTo>
                    <a:pt x="0" y="0"/>
                  </a:lnTo>
                  <a:lnTo>
                    <a:pt x="6" y="8"/>
                  </a:lnTo>
                  <a:lnTo>
                    <a:pt x="14" y="16"/>
                  </a:lnTo>
                  <a:lnTo>
                    <a:pt x="24" y="22"/>
                  </a:lnTo>
                  <a:lnTo>
                    <a:pt x="34" y="22"/>
                  </a:lnTo>
                  <a:lnTo>
                    <a:pt x="34"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0" name="Freeform 171"/>
            <p:cNvSpPr/>
            <p:nvPr/>
          </p:nvSpPr>
          <p:spPr bwMode="auto">
            <a:xfrm>
              <a:off x="3214688" y="1169988"/>
              <a:ext cx="41275" cy="19050"/>
            </a:xfrm>
            <a:custGeom>
              <a:avLst/>
              <a:gdLst/>
              <a:ahLst/>
              <a:cxnLst>
                <a:cxn ang="0">
                  <a:pos x="16" y="0"/>
                </a:cxn>
                <a:cxn ang="0">
                  <a:pos x="16" y="0"/>
                </a:cxn>
                <a:cxn ang="0">
                  <a:pos x="16" y="0"/>
                </a:cxn>
                <a:cxn ang="0">
                  <a:pos x="16" y="0"/>
                </a:cxn>
                <a:cxn ang="0">
                  <a:pos x="10" y="4"/>
                </a:cxn>
                <a:cxn ang="0">
                  <a:pos x="10" y="4"/>
                </a:cxn>
                <a:cxn ang="0">
                  <a:pos x="6" y="8"/>
                </a:cxn>
                <a:cxn ang="0">
                  <a:pos x="0" y="12"/>
                </a:cxn>
                <a:cxn ang="0">
                  <a:pos x="0" y="12"/>
                </a:cxn>
                <a:cxn ang="0">
                  <a:pos x="26" y="12"/>
                </a:cxn>
                <a:cxn ang="0">
                  <a:pos x="26" y="12"/>
                </a:cxn>
                <a:cxn ang="0">
                  <a:pos x="16" y="0"/>
                </a:cxn>
                <a:cxn ang="0">
                  <a:pos x="16" y="0"/>
                </a:cxn>
              </a:cxnLst>
              <a:rect l="0" t="0" r="r" b="b"/>
              <a:pathLst>
                <a:path w="26" h="12">
                  <a:moveTo>
                    <a:pt x="16" y="0"/>
                  </a:moveTo>
                  <a:lnTo>
                    <a:pt x="16" y="0"/>
                  </a:lnTo>
                  <a:lnTo>
                    <a:pt x="16" y="0"/>
                  </a:lnTo>
                  <a:lnTo>
                    <a:pt x="16" y="0"/>
                  </a:lnTo>
                  <a:lnTo>
                    <a:pt x="10" y="4"/>
                  </a:lnTo>
                  <a:lnTo>
                    <a:pt x="10" y="4"/>
                  </a:lnTo>
                  <a:lnTo>
                    <a:pt x="6" y="8"/>
                  </a:lnTo>
                  <a:lnTo>
                    <a:pt x="0" y="12"/>
                  </a:lnTo>
                  <a:lnTo>
                    <a:pt x="0" y="12"/>
                  </a:lnTo>
                  <a:lnTo>
                    <a:pt x="26" y="12"/>
                  </a:lnTo>
                  <a:lnTo>
                    <a:pt x="26" y="12"/>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1" name="Freeform 172"/>
            <p:cNvSpPr/>
            <p:nvPr/>
          </p:nvSpPr>
          <p:spPr bwMode="auto">
            <a:xfrm>
              <a:off x="3243263" y="1157288"/>
              <a:ext cx="41275" cy="31750"/>
            </a:xfrm>
            <a:custGeom>
              <a:avLst/>
              <a:gdLst/>
              <a:ahLst/>
              <a:cxnLst>
                <a:cxn ang="0">
                  <a:pos x="18" y="20"/>
                </a:cxn>
                <a:cxn ang="0">
                  <a:pos x="18" y="20"/>
                </a:cxn>
                <a:cxn ang="0">
                  <a:pos x="26" y="20"/>
                </a:cxn>
                <a:cxn ang="0">
                  <a:pos x="26" y="20"/>
                </a:cxn>
                <a:cxn ang="0">
                  <a:pos x="24" y="16"/>
                </a:cxn>
                <a:cxn ang="0">
                  <a:pos x="24" y="16"/>
                </a:cxn>
                <a:cxn ang="0">
                  <a:pos x="16" y="6"/>
                </a:cxn>
                <a:cxn ang="0">
                  <a:pos x="16" y="6"/>
                </a:cxn>
                <a:cxn ang="0">
                  <a:pos x="10" y="0"/>
                </a:cxn>
                <a:cxn ang="0">
                  <a:pos x="10" y="0"/>
                </a:cxn>
                <a:cxn ang="0">
                  <a:pos x="6" y="2"/>
                </a:cxn>
                <a:cxn ang="0">
                  <a:pos x="0" y="6"/>
                </a:cxn>
                <a:cxn ang="0">
                  <a:pos x="0" y="6"/>
                </a:cxn>
                <a:cxn ang="0">
                  <a:pos x="12" y="20"/>
                </a:cxn>
                <a:cxn ang="0">
                  <a:pos x="12" y="20"/>
                </a:cxn>
                <a:cxn ang="0">
                  <a:pos x="16" y="20"/>
                </a:cxn>
                <a:cxn ang="0">
                  <a:pos x="18" y="20"/>
                </a:cxn>
                <a:cxn ang="0">
                  <a:pos x="18" y="20"/>
                </a:cxn>
              </a:cxnLst>
              <a:rect l="0" t="0" r="r" b="b"/>
              <a:pathLst>
                <a:path w="26" h="20">
                  <a:moveTo>
                    <a:pt x="18" y="20"/>
                  </a:moveTo>
                  <a:lnTo>
                    <a:pt x="18" y="20"/>
                  </a:lnTo>
                  <a:lnTo>
                    <a:pt x="26" y="20"/>
                  </a:lnTo>
                  <a:lnTo>
                    <a:pt x="26" y="20"/>
                  </a:lnTo>
                  <a:lnTo>
                    <a:pt x="24" y="16"/>
                  </a:lnTo>
                  <a:lnTo>
                    <a:pt x="24" y="16"/>
                  </a:lnTo>
                  <a:lnTo>
                    <a:pt x="16" y="6"/>
                  </a:lnTo>
                  <a:lnTo>
                    <a:pt x="16" y="6"/>
                  </a:lnTo>
                  <a:lnTo>
                    <a:pt x="10" y="0"/>
                  </a:lnTo>
                  <a:lnTo>
                    <a:pt x="10" y="0"/>
                  </a:lnTo>
                  <a:lnTo>
                    <a:pt x="6" y="2"/>
                  </a:lnTo>
                  <a:lnTo>
                    <a:pt x="0" y="6"/>
                  </a:lnTo>
                  <a:lnTo>
                    <a:pt x="0" y="6"/>
                  </a:lnTo>
                  <a:lnTo>
                    <a:pt x="12" y="20"/>
                  </a:lnTo>
                  <a:lnTo>
                    <a:pt x="12" y="20"/>
                  </a:lnTo>
                  <a:lnTo>
                    <a:pt x="16" y="2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2" name="Freeform 173"/>
            <p:cNvSpPr/>
            <p:nvPr/>
          </p:nvSpPr>
          <p:spPr bwMode="auto">
            <a:xfrm>
              <a:off x="3265488" y="1150938"/>
              <a:ext cx="47625" cy="38100"/>
            </a:xfrm>
            <a:custGeom>
              <a:avLst/>
              <a:gdLst/>
              <a:ahLst/>
              <a:cxnLst>
                <a:cxn ang="0">
                  <a:pos x="20" y="24"/>
                </a:cxn>
                <a:cxn ang="0">
                  <a:pos x="20" y="24"/>
                </a:cxn>
                <a:cxn ang="0">
                  <a:pos x="30" y="24"/>
                </a:cxn>
                <a:cxn ang="0">
                  <a:pos x="30" y="24"/>
                </a:cxn>
                <a:cxn ang="0">
                  <a:pos x="18" y="10"/>
                </a:cxn>
                <a:cxn ang="0">
                  <a:pos x="18" y="10"/>
                </a:cxn>
                <a:cxn ang="0">
                  <a:pos x="12" y="2"/>
                </a:cxn>
                <a:cxn ang="0">
                  <a:pos x="12" y="2"/>
                </a:cxn>
                <a:cxn ang="0">
                  <a:pos x="10" y="0"/>
                </a:cxn>
                <a:cxn ang="0">
                  <a:pos x="6" y="2"/>
                </a:cxn>
                <a:cxn ang="0">
                  <a:pos x="0" y="4"/>
                </a:cxn>
                <a:cxn ang="0">
                  <a:pos x="0" y="4"/>
                </a:cxn>
                <a:cxn ang="0">
                  <a:pos x="14" y="20"/>
                </a:cxn>
                <a:cxn ang="0">
                  <a:pos x="14" y="20"/>
                </a:cxn>
                <a:cxn ang="0">
                  <a:pos x="16" y="22"/>
                </a:cxn>
                <a:cxn ang="0">
                  <a:pos x="20" y="24"/>
                </a:cxn>
                <a:cxn ang="0">
                  <a:pos x="20" y="24"/>
                </a:cxn>
              </a:cxnLst>
              <a:rect l="0" t="0" r="r" b="b"/>
              <a:pathLst>
                <a:path w="30" h="24">
                  <a:moveTo>
                    <a:pt x="20" y="24"/>
                  </a:moveTo>
                  <a:lnTo>
                    <a:pt x="20" y="24"/>
                  </a:lnTo>
                  <a:lnTo>
                    <a:pt x="30" y="24"/>
                  </a:lnTo>
                  <a:lnTo>
                    <a:pt x="30" y="24"/>
                  </a:lnTo>
                  <a:lnTo>
                    <a:pt x="18" y="10"/>
                  </a:lnTo>
                  <a:lnTo>
                    <a:pt x="18" y="10"/>
                  </a:lnTo>
                  <a:lnTo>
                    <a:pt x="12" y="2"/>
                  </a:lnTo>
                  <a:lnTo>
                    <a:pt x="12" y="2"/>
                  </a:lnTo>
                  <a:lnTo>
                    <a:pt x="10" y="0"/>
                  </a:lnTo>
                  <a:lnTo>
                    <a:pt x="6" y="2"/>
                  </a:lnTo>
                  <a:lnTo>
                    <a:pt x="0" y="4"/>
                  </a:lnTo>
                  <a:lnTo>
                    <a:pt x="0" y="4"/>
                  </a:lnTo>
                  <a:lnTo>
                    <a:pt x="14" y="20"/>
                  </a:lnTo>
                  <a:lnTo>
                    <a:pt x="14" y="20"/>
                  </a:lnTo>
                  <a:lnTo>
                    <a:pt x="16" y="22"/>
                  </a:lnTo>
                  <a:lnTo>
                    <a:pt x="20" y="24"/>
                  </a:lnTo>
                  <a:lnTo>
                    <a:pt x="2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3" name="Freeform 174"/>
            <p:cNvSpPr/>
            <p:nvPr/>
          </p:nvSpPr>
          <p:spPr bwMode="auto">
            <a:xfrm>
              <a:off x="3290888" y="1150938"/>
              <a:ext cx="47625" cy="38100"/>
            </a:xfrm>
            <a:custGeom>
              <a:avLst/>
              <a:gdLst/>
              <a:ahLst/>
              <a:cxnLst>
                <a:cxn ang="0">
                  <a:pos x="20" y="24"/>
                </a:cxn>
                <a:cxn ang="0">
                  <a:pos x="20" y="24"/>
                </a:cxn>
                <a:cxn ang="0">
                  <a:pos x="30" y="24"/>
                </a:cxn>
                <a:cxn ang="0">
                  <a:pos x="30" y="24"/>
                </a:cxn>
                <a:cxn ang="0">
                  <a:pos x="26" y="14"/>
                </a:cxn>
                <a:cxn ang="0">
                  <a:pos x="18" y="8"/>
                </a:cxn>
                <a:cxn ang="0">
                  <a:pos x="10" y="2"/>
                </a:cxn>
                <a:cxn ang="0">
                  <a:pos x="0" y="0"/>
                </a:cxn>
                <a:cxn ang="0">
                  <a:pos x="0" y="0"/>
                </a:cxn>
                <a:cxn ang="0">
                  <a:pos x="14" y="18"/>
                </a:cxn>
                <a:cxn ang="0">
                  <a:pos x="14" y="18"/>
                </a:cxn>
                <a:cxn ang="0">
                  <a:pos x="16" y="22"/>
                </a:cxn>
                <a:cxn ang="0">
                  <a:pos x="20" y="24"/>
                </a:cxn>
                <a:cxn ang="0">
                  <a:pos x="20" y="24"/>
                </a:cxn>
              </a:cxnLst>
              <a:rect l="0" t="0" r="r" b="b"/>
              <a:pathLst>
                <a:path w="30" h="24">
                  <a:moveTo>
                    <a:pt x="20" y="24"/>
                  </a:moveTo>
                  <a:lnTo>
                    <a:pt x="20" y="24"/>
                  </a:lnTo>
                  <a:lnTo>
                    <a:pt x="30" y="24"/>
                  </a:lnTo>
                  <a:lnTo>
                    <a:pt x="30" y="24"/>
                  </a:lnTo>
                  <a:lnTo>
                    <a:pt x="26" y="14"/>
                  </a:lnTo>
                  <a:lnTo>
                    <a:pt x="18" y="8"/>
                  </a:lnTo>
                  <a:lnTo>
                    <a:pt x="10" y="2"/>
                  </a:lnTo>
                  <a:lnTo>
                    <a:pt x="0" y="0"/>
                  </a:lnTo>
                  <a:lnTo>
                    <a:pt x="0" y="0"/>
                  </a:lnTo>
                  <a:lnTo>
                    <a:pt x="14" y="18"/>
                  </a:lnTo>
                  <a:lnTo>
                    <a:pt x="14" y="18"/>
                  </a:lnTo>
                  <a:lnTo>
                    <a:pt x="16" y="22"/>
                  </a:lnTo>
                  <a:lnTo>
                    <a:pt x="20" y="24"/>
                  </a:lnTo>
                  <a:lnTo>
                    <a:pt x="2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4" name="Freeform 175"/>
            <p:cNvSpPr/>
            <p:nvPr/>
          </p:nvSpPr>
          <p:spPr bwMode="auto">
            <a:xfrm>
              <a:off x="3214688" y="1192213"/>
              <a:ext cx="41275" cy="19050"/>
            </a:xfrm>
            <a:custGeom>
              <a:avLst/>
              <a:gdLst/>
              <a:ahLst/>
              <a:cxnLst>
                <a:cxn ang="0">
                  <a:pos x="8" y="8"/>
                </a:cxn>
                <a:cxn ang="0">
                  <a:pos x="8" y="8"/>
                </a:cxn>
                <a:cxn ang="0">
                  <a:pos x="14" y="12"/>
                </a:cxn>
                <a:cxn ang="0">
                  <a:pos x="14" y="12"/>
                </a:cxn>
                <a:cxn ang="0">
                  <a:pos x="14" y="12"/>
                </a:cxn>
                <a:cxn ang="0">
                  <a:pos x="14" y="12"/>
                </a:cxn>
                <a:cxn ang="0">
                  <a:pos x="26" y="2"/>
                </a:cxn>
                <a:cxn ang="0">
                  <a:pos x="26" y="2"/>
                </a:cxn>
                <a:cxn ang="0">
                  <a:pos x="0" y="0"/>
                </a:cxn>
                <a:cxn ang="0">
                  <a:pos x="0" y="0"/>
                </a:cxn>
                <a:cxn ang="0">
                  <a:pos x="4" y="4"/>
                </a:cxn>
                <a:cxn ang="0">
                  <a:pos x="8" y="8"/>
                </a:cxn>
                <a:cxn ang="0">
                  <a:pos x="8" y="8"/>
                </a:cxn>
              </a:cxnLst>
              <a:rect l="0" t="0" r="r" b="b"/>
              <a:pathLst>
                <a:path w="26" h="12">
                  <a:moveTo>
                    <a:pt x="8" y="8"/>
                  </a:moveTo>
                  <a:lnTo>
                    <a:pt x="8" y="8"/>
                  </a:lnTo>
                  <a:lnTo>
                    <a:pt x="14" y="12"/>
                  </a:lnTo>
                  <a:lnTo>
                    <a:pt x="14" y="12"/>
                  </a:lnTo>
                  <a:lnTo>
                    <a:pt x="14" y="12"/>
                  </a:lnTo>
                  <a:lnTo>
                    <a:pt x="14" y="12"/>
                  </a:lnTo>
                  <a:lnTo>
                    <a:pt x="26" y="2"/>
                  </a:lnTo>
                  <a:lnTo>
                    <a:pt x="26" y="2"/>
                  </a:lnTo>
                  <a:lnTo>
                    <a:pt x="0" y="0"/>
                  </a:lnTo>
                  <a:lnTo>
                    <a:pt x="0" y="0"/>
                  </a:lnTo>
                  <a:lnTo>
                    <a:pt x="4" y="4"/>
                  </a:lnTo>
                  <a:lnTo>
                    <a:pt x="8" y="8"/>
                  </a:lnTo>
                  <a:lnTo>
                    <a:pt x="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5" name="Freeform 176"/>
            <p:cNvSpPr/>
            <p:nvPr/>
          </p:nvSpPr>
          <p:spPr bwMode="auto">
            <a:xfrm>
              <a:off x="3240088" y="1195388"/>
              <a:ext cx="44450" cy="28575"/>
            </a:xfrm>
            <a:custGeom>
              <a:avLst/>
              <a:gdLst/>
              <a:ahLst/>
              <a:cxnLst>
                <a:cxn ang="0">
                  <a:pos x="14" y="0"/>
                </a:cxn>
                <a:cxn ang="0">
                  <a:pos x="14" y="0"/>
                </a:cxn>
                <a:cxn ang="0">
                  <a:pos x="0" y="14"/>
                </a:cxn>
                <a:cxn ang="0">
                  <a:pos x="0" y="14"/>
                </a:cxn>
                <a:cxn ang="0">
                  <a:pos x="4" y="16"/>
                </a:cxn>
                <a:cxn ang="0">
                  <a:pos x="8" y="18"/>
                </a:cxn>
                <a:cxn ang="0">
                  <a:pos x="10" y="18"/>
                </a:cxn>
                <a:cxn ang="0">
                  <a:pos x="10" y="18"/>
                </a:cxn>
                <a:cxn ang="0">
                  <a:pos x="16" y="12"/>
                </a:cxn>
                <a:cxn ang="0">
                  <a:pos x="16" y="12"/>
                </a:cxn>
                <a:cxn ang="0">
                  <a:pos x="24" y="6"/>
                </a:cxn>
                <a:cxn ang="0">
                  <a:pos x="24" y="6"/>
                </a:cxn>
                <a:cxn ang="0">
                  <a:pos x="28" y="2"/>
                </a:cxn>
                <a:cxn ang="0">
                  <a:pos x="28" y="2"/>
                </a:cxn>
                <a:cxn ang="0">
                  <a:pos x="20" y="0"/>
                </a:cxn>
                <a:cxn ang="0">
                  <a:pos x="20" y="0"/>
                </a:cxn>
                <a:cxn ang="0">
                  <a:pos x="18" y="0"/>
                </a:cxn>
                <a:cxn ang="0">
                  <a:pos x="14" y="0"/>
                </a:cxn>
                <a:cxn ang="0">
                  <a:pos x="14" y="0"/>
                </a:cxn>
              </a:cxnLst>
              <a:rect l="0" t="0" r="r" b="b"/>
              <a:pathLst>
                <a:path w="28" h="18">
                  <a:moveTo>
                    <a:pt x="14" y="0"/>
                  </a:moveTo>
                  <a:lnTo>
                    <a:pt x="14" y="0"/>
                  </a:lnTo>
                  <a:lnTo>
                    <a:pt x="0" y="14"/>
                  </a:lnTo>
                  <a:lnTo>
                    <a:pt x="0" y="14"/>
                  </a:lnTo>
                  <a:lnTo>
                    <a:pt x="4" y="16"/>
                  </a:lnTo>
                  <a:lnTo>
                    <a:pt x="8" y="18"/>
                  </a:lnTo>
                  <a:lnTo>
                    <a:pt x="10" y="18"/>
                  </a:lnTo>
                  <a:lnTo>
                    <a:pt x="10" y="18"/>
                  </a:lnTo>
                  <a:lnTo>
                    <a:pt x="16" y="12"/>
                  </a:lnTo>
                  <a:lnTo>
                    <a:pt x="16" y="12"/>
                  </a:lnTo>
                  <a:lnTo>
                    <a:pt x="24" y="6"/>
                  </a:lnTo>
                  <a:lnTo>
                    <a:pt x="24" y="6"/>
                  </a:lnTo>
                  <a:lnTo>
                    <a:pt x="28" y="2"/>
                  </a:lnTo>
                  <a:lnTo>
                    <a:pt x="28" y="2"/>
                  </a:lnTo>
                  <a:lnTo>
                    <a:pt x="20" y="0"/>
                  </a:lnTo>
                  <a:lnTo>
                    <a:pt x="20" y="0"/>
                  </a:lnTo>
                  <a:lnTo>
                    <a:pt x="18" y="0"/>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6" name="Freeform 177"/>
            <p:cNvSpPr/>
            <p:nvPr/>
          </p:nvSpPr>
          <p:spPr bwMode="auto">
            <a:xfrm>
              <a:off x="3259138" y="1198563"/>
              <a:ext cx="53975" cy="34925"/>
            </a:xfrm>
            <a:custGeom>
              <a:avLst/>
              <a:gdLst/>
              <a:ahLst/>
              <a:cxnLst>
                <a:cxn ang="0">
                  <a:pos x="18" y="2"/>
                </a:cxn>
                <a:cxn ang="0">
                  <a:pos x="18" y="2"/>
                </a:cxn>
                <a:cxn ang="0">
                  <a:pos x="0" y="18"/>
                </a:cxn>
                <a:cxn ang="0">
                  <a:pos x="0" y="18"/>
                </a:cxn>
                <a:cxn ang="0">
                  <a:pos x="6" y="20"/>
                </a:cxn>
                <a:cxn ang="0">
                  <a:pos x="8" y="22"/>
                </a:cxn>
                <a:cxn ang="0">
                  <a:pos x="12" y="20"/>
                </a:cxn>
                <a:cxn ang="0">
                  <a:pos x="12" y="20"/>
                </a:cxn>
                <a:cxn ang="0">
                  <a:pos x="20" y="14"/>
                </a:cxn>
                <a:cxn ang="0">
                  <a:pos x="20" y="14"/>
                </a:cxn>
                <a:cxn ang="0">
                  <a:pos x="34" y="0"/>
                </a:cxn>
                <a:cxn ang="0">
                  <a:pos x="34" y="0"/>
                </a:cxn>
                <a:cxn ang="0">
                  <a:pos x="24" y="0"/>
                </a:cxn>
                <a:cxn ang="0">
                  <a:pos x="24" y="0"/>
                </a:cxn>
                <a:cxn ang="0">
                  <a:pos x="20" y="0"/>
                </a:cxn>
                <a:cxn ang="0">
                  <a:pos x="18" y="2"/>
                </a:cxn>
                <a:cxn ang="0">
                  <a:pos x="18" y="2"/>
                </a:cxn>
              </a:cxnLst>
              <a:rect l="0" t="0" r="r" b="b"/>
              <a:pathLst>
                <a:path w="34" h="22">
                  <a:moveTo>
                    <a:pt x="18" y="2"/>
                  </a:moveTo>
                  <a:lnTo>
                    <a:pt x="18" y="2"/>
                  </a:lnTo>
                  <a:lnTo>
                    <a:pt x="0" y="18"/>
                  </a:lnTo>
                  <a:lnTo>
                    <a:pt x="0" y="18"/>
                  </a:lnTo>
                  <a:lnTo>
                    <a:pt x="6" y="20"/>
                  </a:lnTo>
                  <a:lnTo>
                    <a:pt x="8" y="22"/>
                  </a:lnTo>
                  <a:lnTo>
                    <a:pt x="12" y="20"/>
                  </a:lnTo>
                  <a:lnTo>
                    <a:pt x="12" y="20"/>
                  </a:lnTo>
                  <a:lnTo>
                    <a:pt x="20" y="14"/>
                  </a:lnTo>
                  <a:lnTo>
                    <a:pt x="20" y="14"/>
                  </a:lnTo>
                  <a:lnTo>
                    <a:pt x="34" y="0"/>
                  </a:lnTo>
                  <a:lnTo>
                    <a:pt x="34" y="0"/>
                  </a:lnTo>
                  <a:lnTo>
                    <a:pt x="24" y="0"/>
                  </a:lnTo>
                  <a:lnTo>
                    <a:pt x="24" y="0"/>
                  </a:lnTo>
                  <a:lnTo>
                    <a:pt x="20" y="0"/>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7" name="Freeform 178"/>
            <p:cNvSpPr/>
            <p:nvPr/>
          </p:nvSpPr>
          <p:spPr bwMode="auto">
            <a:xfrm>
              <a:off x="3281363" y="1198563"/>
              <a:ext cx="53975" cy="34925"/>
            </a:xfrm>
            <a:custGeom>
              <a:avLst/>
              <a:gdLst/>
              <a:ahLst/>
              <a:cxnLst>
                <a:cxn ang="0">
                  <a:pos x="0" y="22"/>
                </a:cxn>
                <a:cxn ang="0">
                  <a:pos x="0" y="22"/>
                </a:cxn>
                <a:cxn ang="0">
                  <a:pos x="12" y="22"/>
                </a:cxn>
                <a:cxn ang="0">
                  <a:pos x="20" y="18"/>
                </a:cxn>
                <a:cxn ang="0">
                  <a:pos x="28" y="10"/>
                </a:cxn>
                <a:cxn ang="0">
                  <a:pos x="34" y="2"/>
                </a:cxn>
                <a:cxn ang="0">
                  <a:pos x="34" y="2"/>
                </a:cxn>
                <a:cxn ang="0">
                  <a:pos x="24" y="0"/>
                </a:cxn>
                <a:cxn ang="0">
                  <a:pos x="24" y="0"/>
                </a:cxn>
                <a:cxn ang="0">
                  <a:pos x="22" y="2"/>
                </a:cxn>
                <a:cxn ang="0">
                  <a:pos x="18" y="6"/>
                </a:cxn>
                <a:cxn ang="0">
                  <a:pos x="18" y="6"/>
                </a:cxn>
                <a:cxn ang="0">
                  <a:pos x="0" y="22"/>
                </a:cxn>
                <a:cxn ang="0">
                  <a:pos x="0" y="22"/>
                </a:cxn>
              </a:cxnLst>
              <a:rect l="0" t="0" r="r" b="b"/>
              <a:pathLst>
                <a:path w="34" h="22">
                  <a:moveTo>
                    <a:pt x="0" y="22"/>
                  </a:moveTo>
                  <a:lnTo>
                    <a:pt x="0" y="22"/>
                  </a:lnTo>
                  <a:lnTo>
                    <a:pt x="12" y="22"/>
                  </a:lnTo>
                  <a:lnTo>
                    <a:pt x="20" y="18"/>
                  </a:lnTo>
                  <a:lnTo>
                    <a:pt x="28" y="10"/>
                  </a:lnTo>
                  <a:lnTo>
                    <a:pt x="34" y="2"/>
                  </a:lnTo>
                  <a:lnTo>
                    <a:pt x="34" y="2"/>
                  </a:lnTo>
                  <a:lnTo>
                    <a:pt x="24" y="0"/>
                  </a:lnTo>
                  <a:lnTo>
                    <a:pt x="24" y="0"/>
                  </a:lnTo>
                  <a:lnTo>
                    <a:pt x="22" y="2"/>
                  </a:lnTo>
                  <a:lnTo>
                    <a:pt x="18" y="6"/>
                  </a:lnTo>
                  <a:lnTo>
                    <a:pt x="18" y="6"/>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8" name="Freeform 179"/>
            <p:cNvSpPr/>
            <p:nvPr/>
          </p:nvSpPr>
          <p:spPr bwMode="auto">
            <a:xfrm>
              <a:off x="3484563" y="785813"/>
              <a:ext cx="22225" cy="31750"/>
            </a:xfrm>
            <a:custGeom>
              <a:avLst/>
              <a:gdLst/>
              <a:ahLst/>
              <a:cxnLst>
                <a:cxn ang="0">
                  <a:pos x="14" y="8"/>
                </a:cxn>
                <a:cxn ang="0">
                  <a:pos x="14" y="8"/>
                </a:cxn>
                <a:cxn ang="0">
                  <a:pos x="14" y="8"/>
                </a:cxn>
                <a:cxn ang="0">
                  <a:pos x="14" y="8"/>
                </a:cxn>
                <a:cxn ang="0">
                  <a:pos x="10" y="6"/>
                </a:cxn>
                <a:cxn ang="0">
                  <a:pos x="10" y="6"/>
                </a:cxn>
                <a:cxn ang="0">
                  <a:pos x="0" y="0"/>
                </a:cxn>
                <a:cxn ang="0">
                  <a:pos x="0" y="0"/>
                </a:cxn>
                <a:cxn ang="0">
                  <a:pos x="10" y="20"/>
                </a:cxn>
                <a:cxn ang="0">
                  <a:pos x="10" y="20"/>
                </a:cxn>
                <a:cxn ang="0">
                  <a:pos x="14" y="8"/>
                </a:cxn>
                <a:cxn ang="0">
                  <a:pos x="14" y="8"/>
                </a:cxn>
              </a:cxnLst>
              <a:rect l="0" t="0" r="r" b="b"/>
              <a:pathLst>
                <a:path w="14" h="20">
                  <a:moveTo>
                    <a:pt x="14" y="8"/>
                  </a:moveTo>
                  <a:lnTo>
                    <a:pt x="14" y="8"/>
                  </a:lnTo>
                  <a:lnTo>
                    <a:pt x="14" y="8"/>
                  </a:lnTo>
                  <a:lnTo>
                    <a:pt x="14" y="8"/>
                  </a:lnTo>
                  <a:lnTo>
                    <a:pt x="10" y="6"/>
                  </a:lnTo>
                  <a:lnTo>
                    <a:pt x="10" y="6"/>
                  </a:lnTo>
                  <a:lnTo>
                    <a:pt x="0" y="0"/>
                  </a:lnTo>
                  <a:lnTo>
                    <a:pt x="0" y="0"/>
                  </a:lnTo>
                  <a:lnTo>
                    <a:pt x="10" y="20"/>
                  </a:lnTo>
                  <a:lnTo>
                    <a:pt x="10" y="20"/>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9" name="Freeform 180"/>
            <p:cNvSpPr/>
            <p:nvPr/>
          </p:nvSpPr>
          <p:spPr bwMode="auto">
            <a:xfrm>
              <a:off x="3503613" y="801688"/>
              <a:ext cx="15875" cy="34925"/>
            </a:xfrm>
            <a:custGeom>
              <a:avLst/>
              <a:gdLst/>
              <a:ahLst/>
              <a:cxnLst>
                <a:cxn ang="0">
                  <a:pos x="4" y="0"/>
                </a:cxn>
                <a:cxn ang="0">
                  <a:pos x="4" y="0"/>
                </a:cxn>
                <a:cxn ang="0">
                  <a:pos x="0" y="12"/>
                </a:cxn>
                <a:cxn ang="0">
                  <a:pos x="0" y="12"/>
                </a:cxn>
                <a:cxn ang="0">
                  <a:pos x="0" y="14"/>
                </a:cxn>
                <a:cxn ang="0">
                  <a:pos x="2" y="16"/>
                </a:cxn>
                <a:cxn ang="0">
                  <a:pos x="2" y="16"/>
                </a:cxn>
                <a:cxn ang="0">
                  <a:pos x="4" y="22"/>
                </a:cxn>
                <a:cxn ang="0">
                  <a:pos x="4" y="22"/>
                </a:cxn>
                <a:cxn ang="0">
                  <a:pos x="6" y="18"/>
                </a:cxn>
                <a:cxn ang="0">
                  <a:pos x="6" y="18"/>
                </a:cxn>
                <a:cxn ang="0">
                  <a:pos x="8" y="10"/>
                </a:cxn>
                <a:cxn ang="0">
                  <a:pos x="8" y="10"/>
                </a:cxn>
                <a:cxn ang="0">
                  <a:pos x="10" y="4"/>
                </a:cxn>
                <a:cxn ang="0">
                  <a:pos x="10" y="4"/>
                </a:cxn>
                <a:cxn ang="0">
                  <a:pos x="8" y="2"/>
                </a:cxn>
                <a:cxn ang="0">
                  <a:pos x="4" y="0"/>
                </a:cxn>
                <a:cxn ang="0">
                  <a:pos x="4" y="0"/>
                </a:cxn>
              </a:cxnLst>
              <a:rect l="0" t="0" r="r" b="b"/>
              <a:pathLst>
                <a:path w="10" h="22">
                  <a:moveTo>
                    <a:pt x="4" y="0"/>
                  </a:moveTo>
                  <a:lnTo>
                    <a:pt x="4" y="0"/>
                  </a:lnTo>
                  <a:lnTo>
                    <a:pt x="0" y="12"/>
                  </a:lnTo>
                  <a:lnTo>
                    <a:pt x="0" y="12"/>
                  </a:lnTo>
                  <a:lnTo>
                    <a:pt x="0" y="14"/>
                  </a:lnTo>
                  <a:lnTo>
                    <a:pt x="2" y="16"/>
                  </a:lnTo>
                  <a:lnTo>
                    <a:pt x="2" y="16"/>
                  </a:lnTo>
                  <a:lnTo>
                    <a:pt x="4" y="22"/>
                  </a:lnTo>
                  <a:lnTo>
                    <a:pt x="4" y="22"/>
                  </a:lnTo>
                  <a:lnTo>
                    <a:pt x="6" y="18"/>
                  </a:lnTo>
                  <a:lnTo>
                    <a:pt x="6" y="18"/>
                  </a:lnTo>
                  <a:lnTo>
                    <a:pt x="8" y="10"/>
                  </a:lnTo>
                  <a:lnTo>
                    <a:pt x="8" y="10"/>
                  </a:lnTo>
                  <a:lnTo>
                    <a:pt x="10" y="4"/>
                  </a:lnTo>
                  <a:lnTo>
                    <a:pt x="10" y="4"/>
                  </a:lnTo>
                  <a:lnTo>
                    <a:pt x="8" y="2"/>
                  </a:lnTo>
                  <a:lnTo>
                    <a:pt x="4" y="0"/>
                  </a:lnTo>
                  <a:lnTo>
                    <a:pt x="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0" name="Freeform 181"/>
            <p:cNvSpPr/>
            <p:nvPr/>
          </p:nvSpPr>
          <p:spPr bwMode="auto">
            <a:xfrm>
              <a:off x="3513138" y="811213"/>
              <a:ext cx="15875" cy="44450"/>
            </a:xfrm>
            <a:custGeom>
              <a:avLst/>
              <a:gdLst/>
              <a:ahLst/>
              <a:cxnLst>
                <a:cxn ang="0">
                  <a:pos x="0" y="22"/>
                </a:cxn>
                <a:cxn ang="0">
                  <a:pos x="0" y="22"/>
                </a:cxn>
                <a:cxn ang="0">
                  <a:pos x="4" y="28"/>
                </a:cxn>
                <a:cxn ang="0">
                  <a:pos x="4" y="28"/>
                </a:cxn>
                <a:cxn ang="0">
                  <a:pos x="8" y="14"/>
                </a:cxn>
                <a:cxn ang="0">
                  <a:pos x="8" y="14"/>
                </a:cxn>
                <a:cxn ang="0">
                  <a:pos x="10" y="8"/>
                </a:cxn>
                <a:cxn ang="0">
                  <a:pos x="10" y="8"/>
                </a:cxn>
                <a:cxn ang="0">
                  <a:pos x="10" y="4"/>
                </a:cxn>
                <a:cxn ang="0">
                  <a:pos x="6" y="0"/>
                </a:cxn>
                <a:cxn ang="0">
                  <a:pos x="6" y="0"/>
                </a:cxn>
                <a:cxn ang="0">
                  <a:pos x="0" y="16"/>
                </a:cxn>
                <a:cxn ang="0">
                  <a:pos x="0" y="16"/>
                </a:cxn>
                <a:cxn ang="0">
                  <a:pos x="0" y="18"/>
                </a:cxn>
                <a:cxn ang="0">
                  <a:pos x="0" y="22"/>
                </a:cxn>
                <a:cxn ang="0">
                  <a:pos x="0" y="22"/>
                </a:cxn>
              </a:cxnLst>
              <a:rect l="0" t="0" r="r" b="b"/>
              <a:pathLst>
                <a:path w="10" h="28">
                  <a:moveTo>
                    <a:pt x="0" y="22"/>
                  </a:moveTo>
                  <a:lnTo>
                    <a:pt x="0" y="22"/>
                  </a:lnTo>
                  <a:lnTo>
                    <a:pt x="4" y="28"/>
                  </a:lnTo>
                  <a:lnTo>
                    <a:pt x="4" y="28"/>
                  </a:lnTo>
                  <a:lnTo>
                    <a:pt x="8" y="14"/>
                  </a:lnTo>
                  <a:lnTo>
                    <a:pt x="8" y="14"/>
                  </a:lnTo>
                  <a:lnTo>
                    <a:pt x="10" y="8"/>
                  </a:lnTo>
                  <a:lnTo>
                    <a:pt x="10" y="8"/>
                  </a:lnTo>
                  <a:lnTo>
                    <a:pt x="10" y="4"/>
                  </a:lnTo>
                  <a:lnTo>
                    <a:pt x="6" y="0"/>
                  </a:lnTo>
                  <a:lnTo>
                    <a:pt x="6" y="0"/>
                  </a:lnTo>
                  <a:lnTo>
                    <a:pt x="0" y="16"/>
                  </a:lnTo>
                  <a:lnTo>
                    <a:pt x="0" y="16"/>
                  </a:lnTo>
                  <a:lnTo>
                    <a:pt x="0" y="18"/>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1" name="Freeform 182"/>
            <p:cNvSpPr/>
            <p:nvPr/>
          </p:nvSpPr>
          <p:spPr bwMode="auto">
            <a:xfrm>
              <a:off x="3522663" y="827088"/>
              <a:ext cx="15875" cy="47625"/>
            </a:xfrm>
            <a:custGeom>
              <a:avLst/>
              <a:gdLst/>
              <a:ahLst/>
              <a:cxnLst>
                <a:cxn ang="0">
                  <a:pos x="6" y="0"/>
                </a:cxn>
                <a:cxn ang="0">
                  <a:pos x="6" y="0"/>
                </a:cxn>
                <a:cxn ang="0">
                  <a:pos x="2" y="16"/>
                </a:cxn>
                <a:cxn ang="0">
                  <a:pos x="2" y="16"/>
                </a:cxn>
                <a:cxn ang="0">
                  <a:pos x="0" y="22"/>
                </a:cxn>
                <a:cxn ang="0">
                  <a:pos x="0" y="22"/>
                </a:cxn>
                <a:cxn ang="0">
                  <a:pos x="2" y="30"/>
                </a:cxn>
                <a:cxn ang="0">
                  <a:pos x="2" y="30"/>
                </a:cxn>
                <a:cxn ang="0">
                  <a:pos x="8" y="22"/>
                </a:cxn>
                <a:cxn ang="0">
                  <a:pos x="10" y="16"/>
                </a:cxn>
                <a:cxn ang="0">
                  <a:pos x="10" y="8"/>
                </a:cxn>
                <a:cxn ang="0">
                  <a:pos x="6" y="0"/>
                </a:cxn>
                <a:cxn ang="0">
                  <a:pos x="6" y="0"/>
                </a:cxn>
              </a:cxnLst>
              <a:rect l="0" t="0" r="r" b="b"/>
              <a:pathLst>
                <a:path w="10" h="30">
                  <a:moveTo>
                    <a:pt x="6" y="0"/>
                  </a:moveTo>
                  <a:lnTo>
                    <a:pt x="6" y="0"/>
                  </a:lnTo>
                  <a:lnTo>
                    <a:pt x="2" y="16"/>
                  </a:lnTo>
                  <a:lnTo>
                    <a:pt x="2" y="16"/>
                  </a:lnTo>
                  <a:lnTo>
                    <a:pt x="0" y="22"/>
                  </a:lnTo>
                  <a:lnTo>
                    <a:pt x="0" y="22"/>
                  </a:lnTo>
                  <a:lnTo>
                    <a:pt x="2" y="30"/>
                  </a:lnTo>
                  <a:lnTo>
                    <a:pt x="2" y="30"/>
                  </a:lnTo>
                  <a:lnTo>
                    <a:pt x="8" y="22"/>
                  </a:lnTo>
                  <a:lnTo>
                    <a:pt x="10" y="16"/>
                  </a:lnTo>
                  <a:lnTo>
                    <a:pt x="10" y="8"/>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2" name="Freeform 183"/>
            <p:cNvSpPr/>
            <p:nvPr/>
          </p:nvSpPr>
          <p:spPr bwMode="auto">
            <a:xfrm>
              <a:off x="3478213" y="788988"/>
              <a:ext cx="15875" cy="28575"/>
            </a:xfrm>
            <a:custGeom>
              <a:avLst/>
              <a:gdLst/>
              <a:ahLst/>
              <a:cxnLst>
                <a:cxn ang="0">
                  <a:pos x="10" y="18"/>
                </a:cxn>
                <a:cxn ang="0">
                  <a:pos x="10" y="18"/>
                </a:cxn>
                <a:cxn ang="0">
                  <a:pos x="2" y="0"/>
                </a:cxn>
                <a:cxn ang="0">
                  <a:pos x="2" y="0"/>
                </a:cxn>
                <a:cxn ang="0">
                  <a:pos x="0" y="8"/>
                </a:cxn>
                <a:cxn ang="0">
                  <a:pos x="0" y="8"/>
                </a:cxn>
                <a:cxn ang="0">
                  <a:pos x="0" y="14"/>
                </a:cxn>
                <a:cxn ang="0">
                  <a:pos x="0" y="14"/>
                </a:cxn>
                <a:cxn ang="0">
                  <a:pos x="0" y="14"/>
                </a:cxn>
                <a:cxn ang="0">
                  <a:pos x="0" y="14"/>
                </a:cxn>
                <a:cxn ang="0">
                  <a:pos x="10" y="18"/>
                </a:cxn>
                <a:cxn ang="0">
                  <a:pos x="10" y="18"/>
                </a:cxn>
              </a:cxnLst>
              <a:rect l="0" t="0" r="r" b="b"/>
              <a:pathLst>
                <a:path w="10" h="18">
                  <a:moveTo>
                    <a:pt x="10" y="18"/>
                  </a:moveTo>
                  <a:lnTo>
                    <a:pt x="10" y="18"/>
                  </a:lnTo>
                  <a:lnTo>
                    <a:pt x="2" y="0"/>
                  </a:lnTo>
                  <a:lnTo>
                    <a:pt x="2" y="0"/>
                  </a:lnTo>
                  <a:lnTo>
                    <a:pt x="0" y="8"/>
                  </a:lnTo>
                  <a:lnTo>
                    <a:pt x="0" y="8"/>
                  </a:lnTo>
                  <a:lnTo>
                    <a:pt x="0" y="14"/>
                  </a:lnTo>
                  <a:lnTo>
                    <a:pt x="0" y="14"/>
                  </a:lnTo>
                  <a:lnTo>
                    <a:pt x="0" y="14"/>
                  </a:lnTo>
                  <a:lnTo>
                    <a:pt x="0" y="14"/>
                  </a:lnTo>
                  <a:lnTo>
                    <a:pt x="10" y="18"/>
                  </a:lnTo>
                  <a:lnTo>
                    <a:pt x="1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3" name="Freeform 184"/>
            <p:cNvSpPr/>
            <p:nvPr/>
          </p:nvSpPr>
          <p:spPr bwMode="auto">
            <a:xfrm>
              <a:off x="3475038" y="814388"/>
              <a:ext cx="28575" cy="25400"/>
            </a:xfrm>
            <a:custGeom>
              <a:avLst/>
              <a:gdLst/>
              <a:ahLst/>
              <a:cxnLst>
                <a:cxn ang="0">
                  <a:pos x="6" y="10"/>
                </a:cxn>
                <a:cxn ang="0">
                  <a:pos x="6" y="10"/>
                </a:cxn>
                <a:cxn ang="0">
                  <a:pos x="14" y="14"/>
                </a:cxn>
                <a:cxn ang="0">
                  <a:pos x="14" y="14"/>
                </a:cxn>
                <a:cxn ang="0">
                  <a:pos x="18" y="16"/>
                </a:cxn>
                <a:cxn ang="0">
                  <a:pos x="18" y="16"/>
                </a:cxn>
                <a:cxn ang="0">
                  <a:pos x="16" y="10"/>
                </a:cxn>
                <a:cxn ang="0">
                  <a:pos x="16" y="10"/>
                </a:cxn>
                <a:cxn ang="0">
                  <a:pos x="14" y="6"/>
                </a:cxn>
                <a:cxn ang="0">
                  <a:pos x="14" y="6"/>
                </a:cxn>
                <a:cxn ang="0">
                  <a:pos x="2" y="0"/>
                </a:cxn>
                <a:cxn ang="0">
                  <a:pos x="2" y="0"/>
                </a:cxn>
                <a:cxn ang="0">
                  <a:pos x="0" y="4"/>
                </a:cxn>
                <a:cxn ang="0">
                  <a:pos x="0" y="8"/>
                </a:cxn>
                <a:cxn ang="0">
                  <a:pos x="0" y="8"/>
                </a:cxn>
                <a:cxn ang="0">
                  <a:pos x="6" y="10"/>
                </a:cxn>
                <a:cxn ang="0">
                  <a:pos x="6" y="10"/>
                </a:cxn>
              </a:cxnLst>
              <a:rect l="0" t="0" r="r" b="b"/>
              <a:pathLst>
                <a:path w="18" h="16">
                  <a:moveTo>
                    <a:pt x="6" y="10"/>
                  </a:moveTo>
                  <a:lnTo>
                    <a:pt x="6" y="10"/>
                  </a:lnTo>
                  <a:lnTo>
                    <a:pt x="14" y="14"/>
                  </a:lnTo>
                  <a:lnTo>
                    <a:pt x="14" y="14"/>
                  </a:lnTo>
                  <a:lnTo>
                    <a:pt x="18" y="16"/>
                  </a:lnTo>
                  <a:lnTo>
                    <a:pt x="18" y="16"/>
                  </a:lnTo>
                  <a:lnTo>
                    <a:pt x="16" y="10"/>
                  </a:lnTo>
                  <a:lnTo>
                    <a:pt x="16" y="10"/>
                  </a:lnTo>
                  <a:lnTo>
                    <a:pt x="14" y="6"/>
                  </a:lnTo>
                  <a:lnTo>
                    <a:pt x="14" y="6"/>
                  </a:lnTo>
                  <a:lnTo>
                    <a:pt x="2" y="0"/>
                  </a:lnTo>
                  <a:lnTo>
                    <a:pt x="2" y="0"/>
                  </a:lnTo>
                  <a:lnTo>
                    <a:pt x="0" y="4"/>
                  </a:lnTo>
                  <a:lnTo>
                    <a:pt x="0" y="8"/>
                  </a:lnTo>
                  <a:lnTo>
                    <a:pt x="0" y="8"/>
                  </a:lnTo>
                  <a:lnTo>
                    <a:pt x="6" y="10"/>
                  </a:lnTo>
                  <a:lnTo>
                    <a:pt x="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4" name="Freeform 185"/>
            <p:cNvSpPr/>
            <p:nvPr/>
          </p:nvSpPr>
          <p:spPr bwMode="auto">
            <a:xfrm>
              <a:off x="3475038" y="833438"/>
              <a:ext cx="38100" cy="25400"/>
            </a:xfrm>
            <a:custGeom>
              <a:avLst/>
              <a:gdLst/>
              <a:ahLst/>
              <a:cxnLst>
                <a:cxn ang="0">
                  <a:pos x="0" y="0"/>
                </a:cxn>
                <a:cxn ang="0">
                  <a:pos x="0" y="0"/>
                </a:cxn>
                <a:cxn ang="0">
                  <a:pos x="2" y="4"/>
                </a:cxn>
                <a:cxn ang="0">
                  <a:pos x="4" y="8"/>
                </a:cxn>
                <a:cxn ang="0">
                  <a:pos x="4" y="8"/>
                </a:cxn>
                <a:cxn ang="0">
                  <a:pos x="10" y="10"/>
                </a:cxn>
                <a:cxn ang="0">
                  <a:pos x="10" y="10"/>
                </a:cxn>
                <a:cxn ang="0">
                  <a:pos x="24" y="16"/>
                </a:cxn>
                <a:cxn ang="0">
                  <a:pos x="24" y="16"/>
                </a:cxn>
                <a:cxn ang="0">
                  <a:pos x="20" y="8"/>
                </a:cxn>
                <a:cxn ang="0">
                  <a:pos x="20" y="8"/>
                </a:cxn>
                <a:cxn ang="0">
                  <a:pos x="18" y="6"/>
                </a:cxn>
                <a:cxn ang="0">
                  <a:pos x="16" y="6"/>
                </a:cxn>
                <a:cxn ang="0">
                  <a:pos x="16" y="6"/>
                </a:cxn>
                <a:cxn ang="0">
                  <a:pos x="0" y="0"/>
                </a:cxn>
                <a:cxn ang="0">
                  <a:pos x="0" y="0"/>
                </a:cxn>
              </a:cxnLst>
              <a:rect l="0" t="0" r="r" b="b"/>
              <a:pathLst>
                <a:path w="24" h="16">
                  <a:moveTo>
                    <a:pt x="0" y="0"/>
                  </a:moveTo>
                  <a:lnTo>
                    <a:pt x="0" y="0"/>
                  </a:lnTo>
                  <a:lnTo>
                    <a:pt x="2" y="4"/>
                  </a:lnTo>
                  <a:lnTo>
                    <a:pt x="4" y="8"/>
                  </a:lnTo>
                  <a:lnTo>
                    <a:pt x="4" y="8"/>
                  </a:lnTo>
                  <a:lnTo>
                    <a:pt x="10" y="10"/>
                  </a:lnTo>
                  <a:lnTo>
                    <a:pt x="10" y="10"/>
                  </a:lnTo>
                  <a:lnTo>
                    <a:pt x="24" y="16"/>
                  </a:lnTo>
                  <a:lnTo>
                    <a:pt x="24" y="16"/>
                  </a:lnTo>
                  <a:lnTo>
                    <a:pt x="20" y="8"/>
                  </a:lnTo>
                  <a:lnTo>
                    <a:pt x="20" y="8"/>
                  </a:lnTo>
                  <a:lnTo>
                    <a:pt x="18" y="6"/>
                  </a:lnTo>
                  <a:lnTo>
                    <a:pt x="16" y="6"/>
                  </a:lnTo>
                  <a:lnTo>
                    <a:pt x="16" y="6"/>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5" name="Freeform 186"/>
            <p:cNvSpPr/>
            <p:nvPr/>
          </p:nvSpPr>
          <p:spPr bwMode="auto">
            <a:xfrm>
              <a:off x="3481388" y="849313"/>
              <a:ext cx="38100" cy="28575"/>
            </a:xfrm>
            <a:custGeom>
              <a:avLst/>
              <a:gdLst/>
              <a:ahLst/>
              <a:cxnLst>
                <a:cxn ang="0">
                  <a:pos x="24" y="18"/>
                </a:cxn>
                <a:cxn ang="0">
                  <a:pos x="24" y="18"/>
                </a:cxn>
                <a:cxn ang="0">
                  <a:pos x="20" y="10"/>
                </a:cxn>
                <a:cxn ang="0">
                  <a:pos x="20" y="10"/>
                </a:cxn>
                <a:cxn ang="0">
                  <a:pos x="16" y="8"/>
                </a:cxn>
                <a:cxn ang="0">
                  <a:pos x="16" y="8"/>
                </a:cxn>
                <a:cxn ang="0">
                  <a:pos x="0" y="0"/>
                </a:cxn>
                <a:cxn ang="0">
                  <a:pos x="0" y="0"/>
                </a:cxn>
                <a:cxn ang="0">
                  <a:pos x="4" y="8"/>
                </a:cxn>
                <a:cxn ang="0">
                  <a:pos x="10" y="12"/>
                </a:cxn>
                <a:cxn ang="0">
                  <a:pos x="16" y="16"/>
                </a:cxn>
                <a:cxn ang="0">
                  <a:pos x="24" y="18"/>
                </a:cxn>
                <a:cxn ang="0">
                  <a:pos x="24" y="18"/>
                </a:cxn>
              </a:cxnLst>
              <a:rect l="0" t="0" r="r" b="b"/>
              <a:pathLst>
                <a:path w="24" h="18">
                  <a:moveTo>
                    <a:pt x="24" y="18"/>
                  </a:moveTo>
                  <a:lnTo>
                    <a:pt x="24" y="18"/>
                  </a:lnTo>
                  <a:lnTo>
                    <a:pt x="20" y="10"/>
                  </a:lnTo>
                  <a:lnTo>
                    <a:pt x="20" y="10"/>
                  </a:lnTo>
                  <a:lnTo>
                    <a:pt x="16" y="8"/>
                  </a:lnTo>
                  <a:lnTo>
                    <a:pt x="16" y="8"/>
                  </a:lnTo>
                  <a:lnTo>
                    <a:pt x="0" y="0"/>
                  </a:lnTo>
                  <a:lnTo>
                    <a:pt x="0" y="0"/>
                  </a:lnTo>
                  <a:lnTo>
                    <a:pt x="4" y="8"/>
                  </a:lnTo>
                  <a:lnTo>
                    <a:pt x="10" y="12"/>
                  </a:lnTo>
                  <a:lnTo>
                    <a:pt x="16" y="16"/>
                  </a:lnTo>
                  <a:lnTo>
                    <a:pt x="24" y="18"/>
                  </a:lnTo>
                  <a:lnTo>
                    <a:pt x="2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6" name="Freeform 187"/>
            <p:cNvSpPr/>
            <p:nvPr/>
          </p:nvSpPr>
          <p:spPr bwMode="auto">
            <a:xfrm>
              <a:off x="3344863" y="992188"/>
              <a:ext cx="31750" cy="19050"/>
            </a:xfrm>
            <a:custGeom>
              <a:avLst/>
              <a:gdLst/>
              <a:ahLst/>
              <a:cxnLst>
                <a:cxn ang="0">
                  <a:pos x="10" y="0"/>
                </a:cxn>
                <a:cxn ang="0">
                  <a:pos x="10" y="0"/>
                </a:cxn>
                <a:cxn ang="0">
                  <a:pos x="8" y="0"/>
                </a:cxn>
                <a:cxn ang="0">
                  <a:pos x="8" y="0"/>
                </a:cxn>
                <a:cxn ang="0">
                  <a:pos x="4" y="4"/>
                </a:cxn>
                <a:cxn ang="0">
                  <a:pos x="4" y="4"/>
                </a:cxn>
                <a:cxn ang="0">
                  <a:pos x="0" y="12"/>
                </a:cxn>
                <a:cxn ang="0">
                  <a:pos x="0" y="12"/>
                </a:cxn>
                <a:cxn ang="0">
                  <a:pos x="20" y="4"/>
                </a:cxn>
                <a:cxn ang="0">
                  <a:pos x="20" y="4"/>
                </a:cxn>
                <a:cxn ang="0">
                  <a:pos x="10" y="0"/>
                </a:cxn>
                <a:cxn ang="0">
                  <a:pos x="10" y="0"/>
                </a:cxn>
              </a:cxnLst>
              <a:rect l="0" t="0" r="r" b="b"/>
              <a:pathLst>
                <a:path w="20" h="12">
                  <a:moveTo>
                    <a:pt x="10" y="0"/>
                  </a:moveTo>
                  <a:lnTo>
                    <a:pt x="10" y="0"/>
                  </a:lnTo>
                  <a:lnTo>
                    <a:pt x="8" y="0"/>
                  </a:lnTo>
                  <a:lnTo>
                    <a:pt x="8" y="0"/>
                  </a:lnTo>
                  <a:lnTo>
                    <a:pt x="4" y="4"/>
                  </a:lnTo>
                  <a:lnTo>
                    <a:pt x="4" y="4"/>
                  </a:lnTo>
                  <a:lnTo>
                    <a:pt x="0" y="12"/>
                  </a:lnTo>
                  <a:lnTo>
                    <a:pt x="0" y="12"/>
                  </a:lnTo>
                  <a:lnTo>
                    <a:pt x="20" y="4"/>
                  </a:lnTo>
                  <a:lnTo>
                    <a:pt x="20"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7" name="Freeform 188"/>
            <p:cNvSpPr/>
            <p:nvPr/>
          </p:nvSpPr>
          <p:spPr bwMode="auto">
            <a:xfrm>
              <a:off x="3360738" y="979488"/>
              <a:ext cx="34925" cy="15875"/>
            </a:xfrm>
            <a:custGeom>
              <a:avLst/>
              <a:gdLst/>
              <a:ahLst/>
              <a:cxnLst>
                <a:cxn ang="0">
                  <a:pos x="16" y="10"/>
                </a:cxn>
                <a:cxn ang="0">
                  <a:pos x="16" y="10"/>
                </a:cxn>
                <a:cxn ang="0">
                  <a:pos x="22" y="8"/>
                </a:cxn>
                <a:cxn ang="0">
                  <a:pos x="22" y="8"/>
                </a:cxn>
                <a:cxn ang="0">
                  <a:pos x="18" y="6"/>
                </a:cxn>
                <a:cxn ang="0">
                  <a:pos x="18" y="6"/>
                </a:cxn>
                <a:cxn ang="0">
                  <a:pos x="10" y="2"/>
                </a:cxn>
                <a:cxn ang="0">
                  <a:pos x="10" y="2"/>
                </a:cxn>
                <a:cxn ang="0">
                  <a:pos x="6" y="0"/>
                </a:cxn>
                <a:cxn ang="0">
                  <a:pos x="6" y="0"/>
                </a:cxn>
                <a:cxn ang="0">
                  <a:pos x="2" y="2"/>
                </a:cxn>
                <a:cxn ang="0">
                  <a:pos x="0" y="6"/>
                </a:cxn>
                <a:cxn ang="0">
                  <a:pos x="0" y="6"/>
                </a:cxn>
                <a:cxn ang="0">
                  <a:pos x="12" y="10"/>
                </a:cxn>
                <a:cxn ang="0">
                  <a:pos x="12" y="10"/>
                </a:cxn>
                <a:cxn ang="0">
                  <a:pos x="14" y="10"/>
                </a:cxn>
                <a:cxn ang="0">
                  <a:pos x="16" y="10"/>
                </a:cxn>
                <a:cxn ang="0">
                  <a:pos x="16" y="10"/>
                </a:cxn>
              </a:cxnLst>
              <a:rect l="0" t="0" r="r" b="b"/>
              <a:pathLst>
                <a:path w="22" h="10">
                  <a:moveTo>
                    <a:pt x="16" y="10"/>
                  </a:moveTo>
                  <a:lnTo>
                    <a:pt x="16" y="10"/>
                  </a:lnTo>
                  <a:lnTo>
                    <a:pt x="22" y="8"/>
                  </a:lnTo>
                  <a:lnTo>
                    <a:pt x="22" y="8"/>
                  </a:lnTo>
                  <a:lnTo>
                    <a:pt x="18" y="6"/>
                  </a:lnTo>
                  <a:lnTo>
                    <a:pt x="18" y="6"/>
                  </a:lnTo>
                  <a:lnTo>
                    <a:pt x="10" y="2"/>
                  </a:lnTo>
                  <a:lnTo>
                    <a:pt x="10" y="2"/>
                  </a:lnTo>
                  <a:lnTo>
                    <a:pt x="6" y="0"/>
                  </a:lnTo>
                  <a:lnTo>
                    <a:pt x="6" y="0"/>
                  </a:lnTo>
                  <a:lnTo>
                    <a:pt x="2" y="2"/>
                  </a:lnTo>
                  <a:lnTo>
                    <a:pt x="0" y="6"/>
                  </a:lnTo>
                  <a:lnTo>
                    <a:pt x="0" y="6"/>
                  </a:lnTo>
                  <a:lnTo>
                    <a:pt x="12" y="10"/>
                  </a:lnTo>
                  <a:lnTo>
                    <a:pt x="12" y="10"/>
                  </a:lnTo>
                  <a:lnTo>
                    <a:pt x="14" y="10"/>
                  </a:lnTo>
                  <a:lnTo>
                    <a:pt x="16" y="10"/>
                  </a:lnTo>
                  <a:lnTo>
                    <a:pt x="1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8" name="Freeform 189"/>
            <p:cNvSpPr/>
            <p:nvPr/>
          </p:nvSpPr>
          <p:spPr bwMode="auto">
            <a:xfrm>
              <a:off x="3373438" y="969963"/>
              <a:ext cx="44450" cy="19050"/>
            </a:xfrm>
            <a:custGeom>
              <a:avLst/>
              <a:gdLst/>
              <a:ahLst/>
              <a:cxnLst>
                <a:cxn ang="0">
                  <a:pos x="20" y="12"/>
                </a:cxn>
                <a:cxn ang="0">
                  <a:pos x="20" y="12"/>
                </a:cxn>
                <a:cxn ang="0">
                  <a:pos x="28" y="8"/>
                </a:cxn>
                <a:cxn ang="0">
                  <a:pos x="28" y="8"/>
                </a:cxn>
                <a:cxn ang="0">
                  <a:pos x="14" y="2"/>
                </a:cxn>
                <a:cxn ang="0">
                  <a:pos x="14" y="2"/>
                </a:cxn>
                <a:cxn ang="0">
                  <a:pos x="8" y="0"/>
                </a:cxn>
                <a:cxn ang="0">
                  <a:pos x="8" y="0"/>
                </a:cxn>
                <a:cxn ang="0">
                  <a:pos x="2" y="0"/>
                </a:cxn>
                <a:cxn ang="0">
                  <a:pos x="0" y="4"/>
                </a:cxn>
                <a:cxn ang="0">
                  <a:pos x="0" y="4"/>
                </a:cxn>
                <a:cxn ang="0">
                  <a:pos x="14" y="10"/>
                </a:cxn>
                <a:cxn ang="0">
                  <a:pos x="14" y="10"/>
                </a:cxn>
                <a:cxn ang="0">
                  <a:pos x="18" y="12"/>
                </a:cxn>
                <a:cxn ang="0">
                  <a:pos x="20" y="12"/>
                </a:cxn>
                <a:cxn ang="0">
                  <a:pos x="20" y="12"/>
                </a:cxn>
              </a:cxnLst>
              <a:rect l="0" t="0" r="r" b="b"/>
              <a:pathLst>
                <a:path w="28" h="12">
                  <a:moveTo>
                    <a:pt x="20" y="12"/>
                  </a:moveTo>
                  <a:lnTo>
                    <a:pt x="20" y="12"/>
                  </a:lnTo>
                  <a:lnTo>
                    <a:pt x="28" y="8"/>
                  </a:lnTo>
                  <a:lnTo>
                    <a:pt x="28" y="8"/>
                  </a:lnTo>
                  <a:lnTo>
                    <a:pt x="14" y="2"/>
                  </a:lnTo>
                  <a:lnTo>
                    <a:pt x="14" y="2"/>
                  </a:lnTo>
                  <a:lnTo>
                    <a:pt x="8" y="0"/>
                  </a:lnTo>
                  <a:lnTo>
                    <a:pt x="8" y="0"/>
                  </a:lnTo>
                  <a:lnTo>
                    <a:pt x="2" y="0"/>
                  </a:lnTo>
                  <a:lnTo>
                    <a:pt x="0" y="4"/>
                  </a:lnTo>
                  <a:lnTo>
                    <a:pt x="0" y="4"/>
                  </a:lnTo>
                  <a:lnTo>
                    <a:pt x="14" y="10"/>
                  </a:lnTo>
                  <a:lnTo>
                    <a:pt x="14" y="10"/>
                  </a:lnTo>
                  <a:lnTo>
                    <a:pt x="18" y="12"/>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9" name="Freeform 190"/>
            <p:cNvSpPr/>
            <p:nvPr/>
          </p:nvSpPr>
          <p:spPr bwMode="auto">
            <a:xfrm>
              <a:off x="3389313" y="963613"/>
              <a:ext cx="44450" cy="19050"/>
            </a:xfrm>
            <a:custGeom>
              <a:avLst/>
              <a:gdLst/>
              <a:ahLst/>
              <a:cxnLst>
                <a:cxn ang="0">
                  <a:pos x="20" y="12"/>
                </a:cxn>
                <a:cxn ang="0">
                  <a:pos x="20" y="12"/>
                </a:cxn>
                <a:cxn ang="0">
                  <a:pos x="28" y="8"/>
                </a:cxn>
                <a:cxn ang="0">
                  <a:pos x="28" y="8"/>
                </a:cxn>
                <a:cxn ang="0">
                  <a:pos x="22" y="4"/>
                </a:cxn>
                <a:cxn ang="0">
                  <a:pos x="14" y="0"/>
                </a:cxn>
                <a:cxn ang="0">
                  <a:pos x="8" y="0"/>
                </a:cxn>
                <a:cxn ang="0">
                  <a:pos x="0" y="2"/>
                </a:cxn>
                <a:cxn ang="0">
                  <a:pos x="0" y="2"/>
                </a:cxn>
                <a:cxn ang="0">
                  <a:pos x="16" y="8"/>
                </a:cxn>
                <a:cxn ang="0">
                  <a:pos x="16" y="8"/>
                </a:cxn>
                <a:cxn ang="0">
                  <a:pos x="20" y="12"/>
                </a:cxn>
                <a:cxn ang="0">
                  <a:pos x="20" y="12"/>
                </a:cxn>
              </a:cxnLst>
              <a:rect l="0" t="0" r="r" b="b"/>
              <a:pathLst>
                <a:path w="28" h="12">
                  <a:moveTo>
                    <a:pt x="20" y="12"/>
                  </a:moveTo>
                  <a:lnTo>
                    <a:pt x="20" y="12"/>
                  </a:lnTo>
                  <a:lnTo>
                    <a:pt x="28" y="8"/>
                  </a:lnTo>
                  <a:lnTo>
                    <a:pt x="28" y="8"/>
                  </a:lnTo>
                  <a:lnTo>
                    <a:pt x="22" y="4"/>
                  </a:lnTo>
                  <a:lnTo>
                    <a:pt x="14" y="0"/>
                  </a:lnTo>
                  <a:lnTo>
                    <a:pt x="8" y="0"/>
                  </a:lnTo>
                  <a:lnTo>
                    <a:pt x="0" y="2"/>
                  </a:lnTo>
                  <a:lnTo>
                    <a:pt x="0" y="2"/>
                  </a:lnTo>
                  <a:lnTo>
                    <a:pt x="16" y="8"/>
                  </a:lnTo>
                  <a:lnTo>
                    <a:pt x="16" y="8"/>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0" name="Freeform 191"/>
            <p:cNvSpPr/>
            <p:nvPr/>
          </p:nvSpPr>
          <p:spPr bwMode="auto">
            <a:xfrm>
              <a:off x="3344863" y="1004888"/>
              <a:ext cx="31750" cy="15875"/>
            </a:xfrm>
            <a:custGeom>
              <a:avLst/>
              <a:gdLst/>
              <a:ahLst/>
              <a:cxnLst>
                <a:cxn ang="0">
                  <a:pos x="10" y="8"/>
                </a:cxn>
                <a:cxn ang="0">
                  <a:pos x="10" y="8"/>
                </a:cxn>
                <a:cxn ang="0">
                  <a:pos x="14" y="10"/>
                </a:cxn>
                <a:cxn ang="0">
                  <a:pos x="14" y="10"/>
                </a:cxn>
                <a:cxn ang="0">
                  <a:pos x="14" y="8"/>
                </a:cxn>
                <a:cxn ang="0">
                  <a:pos x="14" y="8"/>
                </a:cxn>
                <a:cxn ang="0">
                  <a:pos x="20" y="0"/>
                </a:cxn>
                <a:cxn ang="0">
                  <a:pos x="20" y="0"/>
                </a:cxn>
                <a:cxn ang="0">
                  <a:pos x="0" y="6"/>
                </a:cxn>
                <a:cxn ang="0">
                  <a:pos x="0" y="6"/>
                </a:cxn>
                <a:cxn ang="0">
                  <a:pos x="10" y="8"/>
                </a:cxn>
                <a:cxn ang="0">
                  <a:pos x="10" y="8"/>
                </a:cxn>
              </a:cxnLst>
              <a:rect l="0" t="0" r="r" b="b"/>
              <a:pathLst>
                <a:path w="20" h="10">
                  <a:moveTo>
                    <a:pt x="10" y="8"/>
                  </a:moveTo>
                  <a:lnTo>
                    <a:pt x="10" y="8"/>
                  </a:lnTo>
                  <a:lnTo>
                    <a:pt x="14" y="10"/>
                  </a:lnTo>
                  <a:lnTo>
                    <a:pt x="14" y="10"/>
                  </a:lnTo>
                  <a:lnTo>
                    <a:pt x="14" y="8"/>
                  </a:lnTo>
                  <a:lnTo>
                    <a:pt x="14" y="8"/>
                  </a:lnTo>
                  <a:lnTo>
                    <a:pt x="20" y="0"/>
                  </a:lnTo>
                  <a:lnTo>
                    <a:pt x="20" y="0"/>
                  </a:lnTo>
                  <a:lnTo>
                    <a:pt x="0" y="6"/>
                  </a:lnTo>
                  <a:lnTo>
                    <a:pt x="0" y="6"/>
                  </a:lnTo>
                  <a:lnTo>
                    <a:pt x="10" y="8"/>
                  </a:lnTo>
                  <a:lnTo>
                    <a:pt x="1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1" name="Freeform 192"/>
            <p:cNvSpPr/>
            <p:nvPr/>
          </p:nvSpPr>
          <p:spPr bwMode="auto">
            <a:xfrm>
              <a:off x="3370263" y="995363"/>
              <a:ext cx="28575" cy="28575"/>
            </a:xfrm>
            <a:custGeom>
              <a:avLst/>
              <a:gdLst/>
              <a:ahLst/>
              <a:cxnLst>
                <a:cxn ang="0">
                  <a:pos x="8" y="4"/>
                </a:cxn>
                <a:cxn ang="0">
                  <a:pos x="8" y="4"/>
                </a:cxn>
                <a:cxn ang="0">
                  <a:pos x="0" y="16"/>
                </a:cxn>
                <a:cxn ang="0">
                  <a:pos x="0" y="16"/>
                </a:cxn>
                <a:cxn ang="0">
                  <a:pos x="6" y="18"/>
                </a:cxn>
                <a:cxn ang="0">
                  <a:pos x="8" y="18"/>
                </a:cxn>
                <a:cxn ang="0">
                  <a:pos x="8" y="18"/>
                </a:cxn>
                <a:cxn ang="0">
                  <a:pos x="12" y="12"/>
                </a:cxn>
                <a:cxn ang="0">
                  <a:pos x="12" y="12"/>
                </a:cxn>
                <a:cxn ang="0">
                  <a:pos x="16" y="4"/>
                </a:cxn>
                <a:cxn ang="0">
                  <a:pos x="16" y="4"/>
                </a:cxn>
                <a:cxn ang="0">
                  <a:pos x="18" y="0"/>
                </a:cxn>
                <a:cxn ang="0">
                  <a:pos x="18" y="0"/>
                </a:cxn>
                <a:cxn ang="0">
                  <a:pos x="12" y="2"/>
                </a:cxn>
                <a:cxn ang="0">
                  <a:pos x="12" y="2"/>
                </a:cxn>
                <a:cxn ang="0">
                  <a:pos x="8" y="4"/>
                </a:cxn>
                <a:cxn ang="0">
                  <a:pos x="8" y="4"/>
                </a:cxn>
              </a:cxnLst>
              <a:rect l="0" t="0" r="r" b="b"/>
              <a:pathLst>
                <a:path w="18" h="18">
                  <a:moveTo>
                    <a:pt x="8" y="4"/>
                  </a:moveTo>
                  <a:lnTo>
                    <a:pt x="8" y="4"/>
                  </a:lnTo>
                  <a:lnTo>
                    <a:pt x="0" y="16"/>
                  </a:lnTo>
                  <a:lnTo>
                    <a:pt x="0" y="16"/>
                  </a:lnTo>
                  <a:lnTo>
                    <a:pt x="6" y="18"/>
                  </a:lnTo>
                  <a:lnTo>
                    <a:pt x="8" y="18"/>
                  </a:lnTo>
                  <a:lnTo>
                    <a:pt x="8" y="18"/>
                  </a:lnTo>
                  <a:lnTo>
                    <a:pt x="12" y="12"/>
                  </a:lnTo>
                  <a:lnTo>
                    <a:pt x="12" y="12"/>
                  </a:lnTo>
                  <a:lnTo>
                    <a:pt x="16" y="4"/>
                  </a:lnTo>
                  <a:lnTo>
                    <a:pt x="16" y="4"/>
                  </a:lnTo>
                  <a:lnTo>
                    <a:pt x="18" y="0"/>
                  </a:lnTo>
                  <a:lnTo>
                    <a:pt x="18" y="0"/>
                  </a:lnTo>
                  <a:lnTo>
                    <a:pt x="12" y="2"/>
                  </a:lnTo>
                  <a:lnTo>
                    <a:pt x="12" y="2"/>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2" name="Freeform 193"/>
            <p:cNvSpPr/>
            <p:nvPr/>
          </p:nvSpPr>
          <p:spPr bwMode="auto">
            <a:xfrm>
              <a:off x="3389313" y="989013"/>
              <a:ext cx="28575" cy="34925"/>
            </a:xfrm>
            <a:custGeom>
              <a:avLst/>
              <a:gdLst/>
              <a:ahLst/>
              <a:cxnLst>
                <a:cxn ang="0">
                  <a:pos x="8" y="6"/>
                </a:cxn>
                <a:cxn ang="0">
                  <a:pos x="8" y="6"/>
                </a:cxn>
                <a:cxn ang="0">
                  <a:pos x="0" y="22"/>
                </a:cxn>
                <a:cxn ang="0">
                  <a:pos x="0" y="22"/>
                </a:cxn>
                <a:cxn ang="0">
                  <a:pos x="4" y="22"/>
                </a:cxn>
                <a:cxn ang="0">
                  <a:pos x="8" y="20"/>
                </a:cxn>
                <a:cxn ang="0">
                  <a:pos x="8" y="20"/>
                </a:cxn>
                <a:cxn ang="0">
                  <a:pos x="12" y="14"/>
                </a:cxn>
                <a:cxn ang="0">
                  <a:pos x="12" y="14"/>
                </a:cxn>
                <a:cxn ang="0">
                  <a:pos x="18" y="0"/>
                </a:cxn>
                <a:cxn ang="0">
                  <a:pos x="18" y="0"/>
                </a:cxn>
                <a:cxn ang="0">
                  <a:pos x="10" y="4"/>
                </a:cxn>
                <a:cxn ang="0">
                  <a:pos x="10" y="4"/>
                </a:cxn>
                <a:cxn ang="0">
                  <a:pos x="8" y="4"/>
                </a:cxn>
                <a:cxn ang="0">
                  <a:pos x="8" y="6"/>
                </a:cxn>
                <a:cxn ang="0">
                  <a:pos x="8" y="6"/>
                </a:cxn>
              </a:cxnLst>
              <a:rect l="0" t="0" r="r" b="b"/>
              <a:pathLst>
                <a:path w="18" h="22">
                  <a:moveTo>
                    <a:pt x="8" y="6"/>
                  </a:moveTo>
                  <a:lnTo>
                    <a:pt x="8" y="6"/>
                  </a:lnTo>
                  <a:lnTo>
                    <a:pt x="0" y="22"/>
                  </a:lnTo>
                  <a:lnTo>
                    <a:pt x="0" y="22"/>
                  </a:lnTo>
                  <a:lnTo>
                    <a:pt x="4" y="22"/>
                  </a:lnTo>
                  <a:lnTo>
                    <a:pt x="8" y="20"/>
                  </a:lnTo>
                  <a:lnTo>
                    <a:pt x="8" y="20"/>
                  </a:lnTo>
                  <a:lnTo>
                    <a:pt x="12" y="14"/>
                  </a:lnTo>
                  <a:lnTo>
                    <a:pt x="12" y="14"/>
                  </a:lnTo>
                  <a:lnTo>
                    <a:pt x="18" y="0"/>
                  </a:lnTo>
                  <a:lnTo>
                    <a:pt x="18" y="0"/>
                  </a:lnTo>
                  <a:lnTo>
                    <a:pt x="10" y="4"/>
                  </a:lnTo>
                  <a:lnTo>
                    <a:pt x="10" y="4"/>
                  </a:lnTo>
                  <a:lnTo>
                    <a:pt x="8" y="4"/>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3" name="Freeform 194"/>
            <p:cNvSpPr/>
            <p:nvPr/>
          </p:nvSpPr>
          <p:spPr bwMode="auto">
            <a:xfrm>
              <a:off x="3408363" y="985838"/>
              <a:ext cx="28575" cy="34925"/>
            </a:xfrm>
            <a:custGeom>
              <a:avLst/>
              <a:gdLst/>
              <a:ahLst/>
              <a:cxnLst>
                <a:cxn ang="0">
                  <a:pos x="10" y="2"/>
                </a:cxn>
                <a:cxn ang="0">
                  <a:pos x="10" y="2"/>
                </a:cxn>
                <a:cxn ang="0">
                  <a:pos x="8" y="6"/>
                </a:cxn>
                <a:cxn ang="0">
                  <a:pos x="8" y="6"/>
                </a:cxn>
                <a:cxn ang="0">
                  <a:pos x="0" y="22"/>
                </a:cxn>
                <a:cxn ang="0">
                  <a:pos x="0" y="22"/>
                </a:cxn>
                <a:cxn ang="0">
                  <a:pos x="6" y="18"/>
                </a:cxn>
                <a:cxn ang="0">
                  <a:pos x="12" y="14"/>
                </a:cxn>
                <a:cxn ang="0">
                  <a:pos x="16" y="6"/>
                </a:cxn>
                <a:cxn ang="0">
                  <a:pos x="18" y="0"/>
                </a:cxn>
                <a:cxn ang="0">
                  <a:pos x="18" y="0"/>
                </a:cxn>
                <a:cxn ang="0">
                  <a:pos x="10" y="2"/>
                </a:cxn>
                <a:cxn ang="0">
                  <a:pos x="10" y="2"/>
                </a:cxn>
              </a:cxnLst>
              <a:rect l="0" t="0" r="r" b="b"/>
              <a:pathLst>
                <a:path w="18" h="22">
                  <a:moveTo>
                    <a:pt x="10" y="2"/>
                  </a:moveTo>
                  <a:lnTo>
                    <a:pt x="10" y="2"/>
                  </a:lnTo>
                  <a:lnTo>
                    <a:pt x="8" y="6"/>
                  </a:lnTo>
                  <a:lnTo>
                    <a:pt x="8" y="6"/>
                  </a:lnTo>
                  <a:lnTo>
                    <a:pt x="0" y="22"/>
                  </a:lnTo>
                  <a:lnTo>
                    <a:pt x="0" y="22"/>
                  </a:lnTo>
                  <a:lnTo>
                    <a:pt x="6" y="18"/>
                  </a:lnTo>
                  <a:lnTo>
                    <a:pt x="12" y="14"/>
                  </a:lnTo>
                  <a:lnTo>
                    <a:pt x="16" y="6"/>
                  </a:lnTo>
                  <a:lnTo>
                    <a:pt x="18" y="0"/>
                  </a:lnTo>
                  <a:lnTo>
                    <a:pt x="18" y="0"/>
                  </a:lnTo>
                  <a:lnTo>
                    <a:pt x="10" y="2"/>
                  </a:lnTo>
                  <a:lnTo>
                    <a:pt x="1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4" name="Freeform 195"/>
            <p:cNvSpPr/>
            <p:nvPr/>
          </p:nvSpPr>
          <p:spPr bwMode="auto">
            <a:xfrm>
              <a:off x="3297238" y="1039813"/>
              <a:ext cx="19050" cy="31750"/>
            </a:xfrm>
            <a:custGeom>
              <a:avLst/>
              <a:gdLst/>
              <a:ahLst/>
              <a:cxnLst>
                <a:cxn ang="0">
                  <a:pos x="10" y="10"/>
                </a:cxn>
                <a:cxn ang="0">
                  <a:pos x="10" y="10"/>
                </a:cxn>
                <a:cxn ang="0">
                  <a:pos x="12" y="8"/>
                </a:cxn>
                <a:cxn ang="0">
                  <a:pos x="12" y="8"/>
                </a:cxn>
                <a:cxn ang="0">
                  <a:pos x="6" y="6"/>
                </a:cxn>
                <a:cxn ang="0">
                  <a:pos x="6" y="6"/>
                </a:cxn>
                <a:cxn ang="0">
                  <a:pos x="0" y="0"/>
                </a:cxn>
                <a:cxn ang="0">
                  <a:pos x="0" y="0"/>
                </a:cxn>
                <a:cxn ang="0">
                  <a:pos x="6" y="20"/>
                </a:cxn>
                <a:cxn ang="0">
                  <a:pos x="6" y="20"/>
                </a:cxn>
                <a:cxn ang="0">
                  <a:pos x="10" y="10"/>
                </a:cxn>
                <a:cxn ang="0">
                  <a:pos x="10" y="10"/>
                </a:cxn>
              </a:cxnLst>
              <a:rect l="0" t="0" r="r" b="b"/>
              <a:pathLst>
                <a:path w="12" h="20">
                  <a:moveTo>
                    <a:pt x="10" y="10"/>
                  </a:moveTo>
                  <a:lnTo>
                    <a:pt x="10" y="10"/>
                  </a:lnTo>
                  <a:lnTo>
                    <a:pt x="12" y="8"/>
                  </a:lnTo>
                  <a:lnTo>
                    <a:pt x="12" y="8"/>
                  </a:lnTo>
                  <a:lnTo>
                    <a:pt x="6" y="6"/>
                  </a:lnTo>
                  <a:lnTo>
                    <a:pt x="6" y="6"/>
                  </a:lnTo>
                  <a:lnTo>
                    <a:pt x="0" y="0"/>
                  </a:lnTo>
                  <a:lnTo>
                    <a:pt x="0" y="0"/>
                  </a:lnTo>
                  <a:lnTo>
                    <a:pt x="6" y="20"/>
                  </a:lnTo>
                  <a:lnTo>
                    <a:pt x="6" y="20"/>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5" name="Freeform 196"/>
            <p:cNvSpPr/>
            <p:nvPr/>
          </p:nvSpPr>
          <p:spPr bwMode="auto">
            <a:xfrm>
              <a:off x="3309938" y="1055688"/>
              <a:ext cx="19050" cy="38100"/>
            </a:xfrm>
            <a:custGeom>
              <a:avLst/>
              <a:gdLst/>
              <a:ahLst/>
              <a:cxnLst>
                <a:cxn ang="0">
                  <a:pos x="2" y="18"/>
                </a:cxn>
                <a:cxn ang="0">
                  <a:pos x="2" y="18"/>
                </a:cxn>
                <a:cxn ang="0">
                  <a:pos x="4" y="24"/>
                </a:cxn>
                <a:cxn ang="0">
                  <a:pos x="4" y="24"/>
                </a:cxn>
                <a:cxn ang="0">
                  <a:pos x="6" y="20"/>
                </a:cxn>
                <a:cxn ang="0">
                  <a:pos x="6" y="20"/>
                </a:cxn>
                <a:cxn ang="0">
                  <a:pos x="8" y="12"/>
                </a:cxn>
                <a:cxn ang="0">
                  <a:pos x="8" y="12"/>
                </a:cxn>
                <a:cxn ang="0">
                  <a:pos x="12" y="6"/>
                </a:cxn>
                <a:cxn ang="0">
                  <a:pos x="12" y="6"/>
                </a:cxn>
                <a:cxn ang="0">
                  <a:pos x="8" y="2"/>
                </a:cxn>
                <a:cxn ang="0">
                  <a:pos x="6" y="0"/>
                </a:cxn>
                <a:cxn ang="0">
                  <a:pos x="6" y="0"/>
                </a:cxn>
                <a:cxn ang="0">
                  <a:pos x="0" y="12"/>
                </a:cxn>
                <a:cxn ang="0">
                  <a:pos x="0" y="12"/>
                </a:cxn>
                <a:cxn ang="0">
                  <a:pos x="0" y="16"/>
                </a:cxn>
                <a:cxn ang="0">
                  <a:pos x="2" y="18"/>
                </a:cxn>
                <a:cxn ang="0">
                  <a:pos x="2" y="18"/>
                </a:cxn>
              </a:cxnLst>
              <a:rect l="0" t="0" r="r" b="b"/>
              <a:pathLst>
                <a:path w="12" h="24">
                  <a:moveTo>
                    <a:pt x="2" y="18"/>
                  </a:moveTo>
                  <a:lnTo>
                    <a:pt x="2" y="18"/>
                  </a:lnTo>
                  <a:lnTo>
                    <a:pt x="4" y="24"/>
                  </a:lnTo>
                  <a:lnTo>
                    <a:pt x="4" y="24"/>
                  </a:lnTo>
                  <a:lnTo>
                    <a:pt x="6" y="20"/>
                  </a:lnTo>
                  <a:lnTo>
                    <a:pt x="6" y="20"/>
                  </a:lnTo>
                  <a:lnTo>
                    <a:pt x="8" y="12"/>
                  </a:lnTo>
                  <a:lnTo>
                    <a:pt x="8" y="12"/>
                  </a:lnTo>
                  <a:lnTo>
                    <a:pt x="12" y="6"/>
                  </a:lnTo>
                  <a:lnTo>
                    <a:pt x="12" y="6"/>
                  </a:lnTo>
                  <a:lnTo>
                    <a:pt x="8" y="2"/>
                  </a:lnTo>
                  <a:lnTo>
                    <a:pt x="6" y="0"/>
                  </a:lnTo>
                  <a:lnTo>
                    <a:pt x="6" y="0"/>
                  </a:lnTo>
                  <a:lnTo>
                    <a:pt x="0" y="12"/>
                  </a:lnTo>
                  <a:lnTo>
                    <a:pt x="0" y="12"/>
                  </a:lnTo>
                  <a:lnTo>
                    <a:pt x="0" y="16"/>
                  </a:lnTo>
                  <a:lnTo>
                    <a:pt x="2" y="18"/>
                  </a:lnTo>
                  <a:lnTo>
                    <a:pt x="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6" name="Freeform 197"/>
            <p:cNvSpPr/>
            <p:nvPr/>
          </p:nvSpPr>
          <p:spPr bwMode="auto">
            <a:xfrm>
              <a:off x="3319463" y="1068388"/>
              <a:ext cx="19050" cy="44450"/>
            </a:xfrm>
            <a:custGeom>
              <a:avLst/>
              <a:gdLst/>
              <a:ahLst/>
              <a:cxnLst>
                <a:cxn ang="0">
                  <a:pos x="0" y="20"/>
                </a:cxn>
                <a:cxn ang="0">
                  <a:pos x="0" y="20"/>
                </a:cxn>
                <a:cxn ang="0">
                  <a:pos x="2" y="28"/>
                </a:cxn>
                <a:cxn ang="0">
                  <a:pos x="2" y="28"/>
                </a:cxn>
                <a:cxn ang="0">
                  <a:pos x="8" y="14"/>
                </a:cxn>
                <a:cxn ang="0">
                  <a:pos x="8" y="14"/>
                </a:cxn>
                <a:cxn ang="0">
                  <a:pos x="12" y="8"/>
                </a:cxn>
                <a:cxn ang="0">
                  <a:pos x="12" y="8"/>
                </a:cxn>
                <a:cxn ang="0">
                  <a:pos x="10" y="4"/>
                </a:cxn>
                <a:cxn ang="0">
                  <a:pos x="8" y="0"/>
                </a:cxn>
                <a:cxn ang="0">
                  <a:pos x="8" y="0"/>
                </a:cxn>
                <a:cxn ang="0">
                  <a:pos x="0" y="16"/>
                </a:cxn>
                <a:cxn ang="0">
                  <a:pos x="0" y="16"/>
                </a:cxn>
                <a:cxn ang="0">
                  <a:pos x="0" y="18"/>
                </a:cxn>
                <a:cxn ang="0">
                  <a:pos x="0" y="20"/>
                </a:cxn>
                <a:cxn ang="0">
                  <a:pos x="0" y="20"/>
                </a:cxn>
              </a:cxnLst>
              <a:rect l="0" t="0" r="r" b="b"/>
              <a:pathLst>
                <a:path w="12" h="28">
                  <a:moveTo>
                    <a:pt x="0" y="20"/>
                  </a:moveTo>
                  <a:lnTo>
                    <a:pt x="0" y="20"/>
                  </a:lnTo>
                  <a:lnTo>
                    <a:pt x="2" y="28"/>
                  </a:lnTo>
                  <a:lnTo>
                    <a:pt x="2" y="28"/>
                  </a:lnTo>
                  <a:lnTo>
                    <a:pt x="8" y="14"/>
                  </a:lnTo>
                  <a:lnTo>
                    <a:pt x="8" y="14"/>
                  </a:lnTo>
                  <a:lnTo>
                    <a:pt x="12" y="8"/>
                  </a:lnTo>
                  <a:lnTo>
                    <a:pt x="12" y="8"/>
                  </a:lnTo>
                  <a:lnTo>
                    <a:pt x="10" y="4"/>
                  </a:lnTo>
                  <a:lnTo>
                    <a:pt x="8" y="0"/>
                  </a:lnTo>
                  <a:lnTo>
                    <a:pt x="8" y="0"/>
                  </a:lnTo>
                  <a:lnTo>
                    <a:pt x="0" y="16"/>
                  </a:lnTo>
                  <a:lnTo>
                    <a:pt x="0" y="16"/>
                  </a:lnTo>
                  <a:lnTo>
                    <a:pt x="0" y="18"/>
                  </a:lnTo>
                  <a:lnTo>
                    <a:pt x="0" y="20"/>
                  </a:lnTo>
                  <a:lnTo>
                    <a:pt x="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7" name="Freeform 198"/>
            <p:cNvSpPr/>
            <p:nvPr/>
          </p:nvSpPr>
          <p:spPr bwMode="auto">
            <a:xfrm>
              <a:off x="3325813" y="1084263"/>
              <a:ext cx="15875" cy="44450"/>
            </a:xfrm>
            <a:custGeom>
              <a:avLst/>
              <a:gdLst/>
              <a:ahLst/>
              <a:cxnLst>
                <a:cxn ang="0">
                  <a:pos x="0" y="22"/>
                </a:cxn>
                <a:cxn ang="0">
                  <a:pos x="0" y="22"/>
                </a:cxn>
                <a:cxn ang="0">
                  <a:pos x="2" y="28"/>
                </a:cxn>
                <a:cxn ang="0">
                  <a:pos x="2" y="28"/>
                </a:cxn>
                <a:cxn ang="0">
                  <a:pos x="8" y="22"/>
                </a:cxn>
                <a:cxn ang="0">
                  <a:pos x="10" y="16"/>
                </a:cxn>
                <a:cxn ang="0">
                  <a:pos x="10" y="8"/>
                </a:cxn>
                <a:cxn ang="0">
                  <a:pos x="8" y="0"/>
                </a:cxn>
                <a:cxn ang="0">
                  <a:pos x="8" y="0"/>
                </a:cxn>
                <a:cxn ang="0">
                  <a:pos x="2" y="16"/>
                </a:cxn>
                <a:cxn ang="0">
                  <a:pos x="2" y="16"/>
                </a:cxn>
                <a:cxn ang="0">
                  <a:pos x="0" y="22"/>
                </a:cxn>
                <a:cxn ang="0">
                  <a:pos x="0" y="22"/>
                </a:cxn>
              </a:cxnLst>
              <a:rect l="0" t="0" r="r" b="b"/>
              <a:pathLst>
                <a:path w="10" h="28">
                  <a:moveTo>
                    <a:pt x="0" y="22"/>
                  </a:moveTo>
                  <a:lnTo>
                    <a:pt x="0" y="22"/>
                  </a:lnTo>
                  <a:lnTo>
                    <a:pt x="2" y="28"/>
                  </a:lnTo>
                  <a:lnTo>
                    <a:pt x="2" y="28"/>
                  </a:lnTo>
                  <a:lnTo>
                    <a:pt x="8" y="22"/>
                  </a:lnTo>
                  <a:lnTo>
                    <a:pt x="10" y="16"/>
                  </a:lnTo>
                  <a:lnTo>
                    <a:pt x="10" y="8"/>
                  </a:lnTo>
                  <a:lnTo>
                    <a:pt x="8" y="0"/>
                  </a:lnTo>
                  <a:lnTo>
                    <a:pt x="8" y="0"/>
                  </a:lnTo>
                  <a:lnTo>
                    <a:pt x="2" y="16"/>
                  </a:lnTo>
                  <a:lnTo>
                    <a:pt x="2" y="16"/>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8" name="Freeform 199"/>
            <p:cNvSpPr/>
            <p:nvPr/>
          </p:nvSpPr>
          <p:spPr bwMode="auto">
            <a:xfrm>
              <a:off x="3284538" y="1042988"/>
              <a:ext cx="19050" cy="28575"/>
            </a:xfrm>
            <a:custGeom>
              <a:avLst/>
              <a:gdLst/>
              <a:ahLst/>
              <a:cxnLst>
                <a:cxn ang="0">
                  <a:pos x="12" y="18"/>
                </a:cxn>
                <a:cxn ang="0">
                  <a:pos x="12" y="18"/>
                </a:cxn>
                <a:cxn ang="0">
                  <a:pos x="4" y="0"/>
                </a:cxn>
                <a:cxn ang="0">
                  <a:pos x="4" y="0"/>
                </a:cxn>
                <a:cxn ang="0">
                  <a:pos x="2" y="8"/>
                </a:cxn>
                <a:cxn ang="0">
                  <a:pos x="2" y="8"/>
                </a:cxn>
                <a:cxn ang="0">
                  <a:pos x="0" y="12"/>
                </a:cxn>
                <a:cxn ang="0">
                  <a:pos x="0" y="12"/>
                </a:cxn>
                <a:cxn ang="0">
                  <a:pos x="2" y="14"/>
                </a:cxn>
                <a:cxn ang="0">
                  <a:pos x="2" y="14"/>
                </a:cxn>
                <a:cxn ang="0">
                  <a:pos x="12" y="18"/>
                </a:cxn>
                <a:cxn ang="0">
                  <a:pos x="12" y="18"/>
                </a:cxn>
              </a:cxnLst>
              <a:rect l="0" t="0" r="r" b="b"/>
              <a:pathLst>
                <a:path w="12" h="18">
                  <a:moveTo>
                    <a:pt x="12" y="18"/>
                  </a:moveTo>
                  <a:lnTo>
                    <a:pt x="12" y="18"/>
                  </a:lnTo>
                  <a:lnTo>
                    <a:pt x="4" y="0"/>
                  </a:lnTo>
                  <a:lnTo>
                    <a:pt x="4" y="0"/>
                  </a:lnTo>
                  <a:lnTo>
                    <a:pt x="2" y="8"/>
                  </a:lnTo>
                  <a:lnTo>
                    <a:pt x="2" y="8"/>
                  </a:lnTo>
                  <a:lnTo>
                    <a:pt x="0" y="12"/>
                  </a:lnTo>
                  <a:lnTo>
                    <a:pt x="0" y="12"/>
                  </a:lnTo>
                  <a:lnTo>
                    <a:pt x="2" y="14"/>
                  </a:lnTo>
                  <a:lnTo>
                    <a:pt x="2" y="14"/>
                  </a:lnTo>
                  <a:lnTo>
                    <a:pt x="12" y="18"/>
                  </a:lnTo>
                  <a:lnTo>
                    <a:pt x="12"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9" name="Freeform 200"/>
            <p:cNvSpPr/>
            <p:nvPr/>
          </p:nvSpPr>
          <p:spPr bwMode="auto">
            <a:xfrm>
              <a:off x="3281363" y="1068388"/>
              <a:ext cx="28575" cy="25400"/>
            </a:xfrm>
            <a:custGeom>
              <a:avLst/>
              <a:gdLst/>
              <a:ahLst/>
              <a:cxnLst>
                <a:cxn ang="0">
                  <a:pos x="6" y="10"/>
                </a:cxn>
                <a:cxn ang="0">
                  <a:pos x="6" y="10"/>
                </a:cxn>
                <a:cxn ang="0">
                  <a:pos x="14" y="14"/>
                </a:cxn>
                <a:cxn ang="0">
                  <a:pos x="14" y="14"/>
                </a:cxn>
                <a:cxn ang="0">
                  <a:pos x="18" y="16"/>
                </a:cxn>
                <a:cxn ang="0">
                  <a:pos x="18" y="16"/>
                </a:cxn>
                <a:cxn ang="0">
                  <a:pos x="16" y="10"/>
                </a:cxn>
                <a:cxn ang="0">
                  <a:pos x="16" y="10"/>
                </a:cxn>
                <a:cxn ang="0">
                  <a:pos x="16" y="8"/>
                </a:cxn>
                <a:cxn ang="0">
                  <a:pos x="14" y="6"/>
                </a:cxn>
                <a:cxn ang="0">
                  <a:pos x="14" y="6"/>
                </a:cxn>
                <a:cxn ang="0">
                  <a:pos x="2" y="0"/>
                </a:cxn>
                <a:cxn ang="0">
                  <a:pos x="2" y="0"/>
                </a:cxn>
                <a:cxn ang="0">
                  <a:pos x="0" y="4"/>
                </a:cxn>
                <a:cxn ang="0">
                  <a:pos x="2" y="8"/>
                </a:cxn>
                <a:cxn ang="0">
                  <a:pos x="2" y="8"/>
                </a:cxn>
                <a:cxn ang="0">
                  <a:pos x="6" y="10"/>
                </a:cxn>
                <a:cxn ang="0">
                  <a:pos x="6" y="10"/>
                </a:cxn>
              </a:cxnLst>
              <a:rect l="0" t="0" r="r" b="b"/>
              <a:pathLst>
                <a:path w="18" h="16">
                  <a:moveTo>
                    <a:pt x="6" y="10"/>
                  </a:moveTo>
                  <a:lnTo>
                    <a:pt x="6" y="10"/>
                  </a:lnTo>
                  <a:lnTo>
                    <a:pt x="14" y="14"/>
                  </a:lnTo>
                  <a:lnTo>
                    <a:pt x="14" y="14"/>
                  </a:lnTo>
                  <a:lnTo>
                    <a:pt x="18" y="16"/>
                  </a:lnTo>
                  <a:lnTo>
                    <a:pt x="18" y="16"/>
                  </a:lnTo>
                  <a:lnTo>
                    <a:pt x="16" y="10"/>
                  </a:lnTo>
                  <a:lnTo>
                    <a:pt x="16" y="10"/>
                  </a:lnTo>
                  <a:lnTo>
                    <a:pt x="16" y="8"/>
                  </a:lnTo>
                  <a:lnTo>
                    <a:pt x="14" y="6"/>
                  </a:lnTo>
                  <a:lnTo>
                    <a:pt x="14" y="6"/>
                  </a:lnTo>
                  <a:lnTo>
                    <a:pt x="2" y="0"/>
                  </a:lnTo>
                  <a:lnTo>
                    <a:pt x="2" y="0"/>
                  </a:lnTo>
                  <a:lnTo>
                    <a:pt x="0" y="4"/>
                  </a:lnTo>
                  <a:lnTo>
                    <a:pt x="2" y="8"/>
                  </a:lnTo>
                  <a:lnTo>
                    <a:pt x="2" y="8"/>
                  </a:lnTo>
                  <a:lnTo>
                    <a:pt x="6" y="10"/>
                  </a:lnTo>
                  <a:lnTo>
                    <a:pt x="6"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0" name="Freeform 201"/>
            <p:cNvSpPr/>
            <p:nvPr/>
          </p:nvSpPr>
          <p:spPr bwMode="auto">
            <a:xfrm>
              <a:off x="3281363" y="1084263"/>
              <a:ext cx="34925" cy="31750"/>
            </a:xfrm>
            <a:custGeom>
              <a:avLst/>
              <a:gdLst/>
              <a:ahLst/>
              <a:cxnLst>
                <a:cxn ang="0">
                  <a:pos x="2" y="10"/>
                </a:cxn>
                <a:cxn ang="0">
                  <a:pos x="2" y="10"/>
                </a:cxn>
                <a:cxn ang="0">
                  <a:pos x="10" y="12"/>
                </a:cxn>
                <a:cxn ang="0">
                  <a:pos x="10" y="12"/>
                </a:cxn>
                <a:cxn ang="0">
                  <a:pos x="22" y="20"/>
                </a:cxn>
                <a:cxn ang="0">
                  <a:pos x="22" y="20"/>
                </a:cxn>
                <a:cxn ang="0">
                  <a:pos x="20" y="12"/>
                </a:cxn>
                <a:cxn ang="0">
                  <a:pos x="20" y="12"/>
                </a:cxn>
                <a:cxn ang="0">
                  <a:pos x="18" y="10"/>
                </a:cxn>
                <a:cxn ang="0">
                  <a:pos x="16" y="8"/>
                </a:cxn>
                <a:cxn ang="0">
                  <a:pos x="16" y="8"/>
                </a:cxn>
                <a:cxn ang="0">
                  <a:pos x="0" y="0"/>
                </a:cxn>
                <a:cxn ang="0">
                  <a:pos x="0" y="0"/>
                </a:cxn>
                <a:cxn ang="0">
                  <a:pos x="0" y="6"/>
                </a:cxn>
                <a:cxn ang="0">
                  <a:pos x="2" y="10"/>
                </a:cxn>
                <a:cxn ang="0">
                  <a:pos x="2" y="10"/>
                </a:cxn>
              </a:cxnLst>
              <a:rect l="0" t="0" r="r" b="b"/>
              <a:pathLst>
                <a:path w="22" h="20">
                  <a:moveTo>
                    <a:pt x="2" y="10"/>
                  </a:moveTo>
                  <a:lnTo>
                    <a:pt x="2" y="10"/>
                  </a:lnTo>
                  <a:lnTo>
                    <a:pt x="10" y="12"/>
                  </a:lnTo>
                  <a:lnTo>
                    <a:pt x="10" y="12"/>
                  </a:lnTo>
                  <a:lnTo>
                    <a:pt x="22" y="20"/>
                  </a:lnTo>
                  <a:lnTo>
                    <a:pt x="22" y="20"/>
                  </a:lnTo>
                  <a:lnTo>
                    <a:pt x="20" y="12"/>
                  </a:lnTo>
                  <a:lnTo>
                    <a:pt x="20" y="12"/>
                  </a:lnTo>
                  <a:lnTo>
                    <a:pt x="18" y="10"/>
                  </a:lnTo>
                  <a:lnTo>
                    <a:pt x="16" y="8"/>
                  </a:lnTo>
                  <a:lnTo>
                    <a:pt x="16" y="8"/>
                  </a:lnTo>
                  <a:lnTo>
                    <a:pt x="0" y="0"/>
                  </a:lnTo>
                  <a:lnTo>
                    <a:pt x="0" y="0"/>
                  </a:lnTo>
                  <a:lnTo>
                    <a:pt x="0" y="6"/>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1" name="Freeform 202"/>
            <p:cNvSpPr/>
            <p:nvPr/>
          </p:nvSpPr>
          <p:spPr bwMode="auto">
            <a:xfrm>
              <a:off x="3284538" y="1103313"/>
              <a:ext cx="38100" cy="28575"/>
            </a:xfrm>
            <a:custGeom>
              <a:avLst/>
              <a:gdLst/>
              <a:ahLst/>
              <a:cxnLst>
                <a:cxn ang="0">
                  <a:pos x="22" y="10"/>
                </a:cxn>
                <a:cxn ang="0">
                  <a:pos x="22" y="10"/>
                </a:cxn>
                <a:cxn ang="0">
                  <a:pos x="16" y="8"/>
                </a:cxn>
                <a:cxn ang="0">
                  <a:pos x="16" y="8"/>
                </a:cxn>
                <a:cxn ang="0">
                  <a:pos x="0" y="0"/>
                </a:cxn>
                <a:cxn ang="0">
                  <a:pos x="0" y="0"/>
                </a:cxn>
                <a:cxn ang="0">
                  <a:pos x="4" y="8"/>
                </a:cxn>
                <a:cxn ang="0">
                  <a:pos x="10" y="14"/>
                </a:cxn>
                <a:cxn ang="0">
                  <a:pos x="16" y="18"/>
                </a:cxn>
                <a:cxn ang="0">
                  <a:pos x="24" y="18"/>
                </a:cxn>
                <a:cxn ang="0">
                  <a:pos x="24" y="18"/>
                </a:cxn>
                <a:cxn ang="0">
                  <a:pos x="22" y="10"/>
                </a:cxn>
                <a:cxn ang="0">
                  <a:pos x="22" y="10"/>
                </a:cxn>
              </a:cxnLst>
              <a:rect l="0" t="0" r="r" b="b"/>
              <a:pathLst>
                <a:path w="24" h="18">
                  <a:moveTo>
                    <a:pt x="22" y="10"/>
                  </a:moveTo>
                  <a:lnTo>
                    <a:pt x="22" y="10"/>
                  </a:lnTo>
                  <a:lnTo>
                    <a:pt x="16" y="8"/>
                  </a:lnTo>
                  <a:lnTo>
                    <a:pt x="16" y="8"/>
                  </a:lnTo>
                  <a:lnTo>
                    <a:pt x="0" y="0"/>
                  </a:lnTo>
                  <a:lnTo>
                    <a:pt x="0" y="0"/>
                  </a:lnTo>
                  <a:lnTo>
                    <a:pt x="4" y="8"/>
                  </a:lnTo>
                  <a:lnTo>
                    <a:pt x="10" y="14"/>
                  </a:lnTo>
                  <a:lnTo>
                    <a:pt x="16" y="18"/>
                  </a:lnTo>
                  <a:lnTo>
                    <a:pt x="24" y="18"/>
                  </a:lnTo>
                  <a:lnTo>
                    <a:pt x="24" y="18"/>
                  </a:lnTo>
                  <a:lnTo>
                    <a:pt x="22" y="10"/>
                  </a:lnTo>
                  <a:lnTo>
                    <a:pt x="2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2" name="Freeform 203"/>
            <p:cNvSpPr/>
            <p:nvPr/>
          </p:nvSpPr>
          <p:spPr bwMode="auto">
            <a:xfrm>
              <a:off x="3694113" y="763588"/>
              <a:ext cx="25400" cy="38100"/>
            </a:xfrm>
            <a:custGeom>
              <a:avLst/>
              <a:gdLst/>
              <a:ahLst/>
              <a:cxnLst>
                <a:cxn ang="0">
                  <a:pos x="12" y="24"/>
                </a:cxn>
                <a:cxn ang="0">
                  <a:pos x="12" y="24"/>
                </a:cxn>
                <a:cxn ang="0">
                  <a:pos x="16" y="10"/>
                </a:cxn>
                <a:cxn ang="0">
                  <a:pos x="16" y="10"/>
                </a:cxn>
                <a:cxn ang="0">
                  <a:pos x="16" y="10"/>
                </a:cxn>
                <a:cxn ang="0">
                  <a:pos x="16" y="10"/>
                </a:cxn>
                <a:cxn ang="0">
                  <a:pos x="12" y="6"/>
                </a:cxn>
                <a:cxn ang="0">
                  <a:pos x="12" y="6"/>
                </a:cxn>
                <a:cxn ang="0">
                  <a:pos x="6" y="2"/>
                </a:cxn>
                <a:cxn ang="0">
                  <a:pos x="0" y="0"/>
                </a:cxn>
                <a:cxn ang="0">
                  <a:pos x="0" y="0"/>
                </a:cxn>
                <a:cxn ang="0">
                  <a:pos x="12" y="24"/>
                </a:cxn>
                <a:cxn ang="0">
                  <a:pos x="12" y="24"/>
                </a:cxn>
              </a:cxnLst>
              <a:rect l="0" t="0" r="r" b="b"/>
              <a:pathLst>
                <a:path w="16" h="24">
                  <a:moveTo>
                    <a:pt x="12" y="24"/>
                  </a:moveTo>
                  <a:lnTo>
                    <a:pt x="12" y="24"/>
                  </a:lnTo>
                  <a:lnTo>
                    <a:pt x="16" y="10"/>
                  </a:lnTo>
                  <a:lnTo>
                    <a:pt x="16" y="10"/>
                  </a:lnTo>
                  <a:lnTo>
                    <a:pt x="16" y="10"/>
                  </a:lnTo>
                  <a:lnTo>
                    <a:pt x="16" y="10"/>
                  </a:lnTo>
                  <a:lnTo>
                    <a:pt x="12" y="6"/>
                  </a:lnTo>
                  <a:lnTo>
                    <a:pt x="12" y="6"/>
                  </a:lnTo>
                  <a:lnTo>
                    <a:pt x="6" y="2"/>
                  </a:lnTo>
                  <a:lnTo>
                    <a:pt x="0" y="0"/>
                  </a:lnTo>
                  <a:lnTo>
                    <a:pt x="0" y="0"/>
                  </a:lnTo>
                  <a:lnTo>
                    <a:pt x="12" y="24"/>
                  </a:lnTo>
                  <a:lnTo>
                    <a:pt x="1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3" name="Freeform 204"/>
            <p:cNvSpPr/>
            <p:nvPr/>
          </p:nvSpPr>
          <p:spPr bwMode="auto">
            <a:xfrm>
              <a:off x="3716338" y="779463"/>
              <a:ext cx="22225" cy="47625"/>
            </a:xfrm>
            <a:custGeom>
              <a:avLst/>
              <a:gdLst/>
              <a:ahLst/>
              <a:cxnLst>
                <a:cxn ang="0">
                  <a:pos x="14" y="8"/>
                </a:cxn>
                <a:cxn ang="0">
                  <a:pos x="14" y="8"/>
                </a:cxn>
                <a:cxn ang="0">
                  <a:pos x="10" y="4"/>
                </a:cxn>
                <a:cxn ang="0">
                  <a:pos x="6" y="0"/>
                </a:cxn>
                <a:cxn ang="0">
                  <a:pos x="6" y="0"/>
                </a:cxn>
                <a:cxn ang="0">
                  <a:pos x="0" y="18"/>
                </a:cxn>
                <a:cxn ang="0">
                  <a:pos x="0" y="18"/>
                </a:cxn>
                <a:cxn ang="0">
                  <a:pos x="0" y="20"/>
                </a:cxn>
                <a:cxn ang="0">
                  <a:pos x="2" y="24"/>
                </a:cxn>
                <a:cxn ang="0">
                  <a:pos x="2" y="24"/>
                </a:cxn>
                <a:cxn ang="0">
                  <a:pos x="6" y="30"/>
                </a:cxn>
                <a:cxn ang="0">
                  <a:pos x="6" y="30"/>
                </a:cxn>
                <a:cxn ang="0">
                  <a:pos x="8" y="26"/>
                </a:cxn>
                <a:cxn ang="0">
                  <a:pos x="8" y="26"/>
                </a:cxn>
                <a:cxn ang="0">
                  <a:pos x="12" y="14"/>
                </a:cxn>
                <a:cxn ang="0">
                  <a:pos x="12" y="14"/>
                </a:cxn>
                <a:cxn ang="0">
                  <a:pos x="14" y="8"/>
                </a:cxn>
                <a:cxn ang="0">
                  <a:pos x="14" y="8"/>
                </a:cxn>
              </a:cxnLst>
              <a:rect l="0" t="0" r="r" b="b"/>
              <a:pathLst>
                <a:path w="14" h="30">
                  <a:moveTo>
                    <a:pt x="14" y="8"/>
                  </a:moveTo>
                  <a:lnTo>
                    <a:pt x="14" y="8"/>
                  </a:lnTo>
                  <a:lnTo>
                    <a:pt x="10" y="4"/>
                  </a:lnTo>
                  <a:lnTo>
                    <a:pt x="6" y="0"/>
                  </a:lnTo>
                  <a:lnTo>
                    <a:pt x="6" y="0"/>
                  </a:lnTo>
                  <a:lnTo>
                    <a:pt x="0" y="18"/>
                  </a:lnTo>
                  <a:lnTo>
                    <a:pt x="0" y="18"/>
                  </a:lnTo>
                  <a:lnTo>
                    <a:pt x="0" y="20"/>
                  </a:lnTo>
                  <a:lnTo>
                    <a:pt x="2" y="24"/>
                  </a:lnTo>
                  <a:lnTo>
                    <a:pt x="2" y="24"/>
                  </a:lnTo>
                  <a:lnTo>
                    <a:pt x="6" y="30"/>
                  </a:lnTo>
                  <a:lnTo>
                    <a:pt x="6" y="30"/>
                  </a:lnTo>
                  <a:lnTo>
                    <a:pt x="8" y="26"/>
                  </a:lnTo>
                  <a:lnTo>
                    <a:pt x="8" y="26"/>
                  </a:lnTo>
                  <a:lnTo>
                    <a:pt x="12" y="14"/>
                  </a:lnTo>
                  <a:lnTo>
                    <a:pt x="12" y="14"/>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4" name="Freeform 205"/>
            <p:cNvSpPr/>
            <p:nvPr/>
          </p:nvSpPr>
          <p:spPr bwMode="auto">
            <a:xfrm>
              <a:off x="3729038" y="795338"/>
              <a:ext cx="22225" cy="57150"/>
            </a:xfrm>
            <a:custGeom>
              <a:avLst/>
              <a:gdLst/>
              <a:ahLst/>
              <a:cxnLst>
                <a:cxn ang="0">
                  <a:pos x="14" y="10"/>
                </a:cxn>
                <a:cxn ang="0">
                  <a:pos x="14" y="10"/>
                </a:cxn>
                <a:cxn ang="0">
                  <a:pos x="14" y="8"/>
                </a:cxn>
                <a:cxn ang="0">
                  <a:pos x="14" y="4"/>
                </a:cxn>
                <a:cxn ang="0">
                  <a:pos x="10" y="0"/>
                </a:cxn>
                <a:cxn ang="0">
                  <a:pos x="10" y="0"/>
                </a:cxn>
                <a:cxn ang="0">
                  <a:pos x="2" y="20"/>
                </a:cxn>
                <a:cxn ang="0">
                  <a:pos x="2" y="20"/>
                </a:cxn>
                <a:cxn ang="0">
                  <a:pos x="0" y="24"/>
                </a:cxn>
                <a:cxn ang="0">
                  <a:pos x="0" y="26"/>
                </a:cxn>
                <a:cxn ang="0">
                  <a:pos x="0" y="26"/>
                </a:cxn>
                <a:cxn ang="0">
                  <a:pos x="6" y="36"/>
                </a:cxn>
                <a:cxn ang="0">
                  <a:pos x="6" y="36"/>
                </a:cxn>
                <a:cxn ang="0">
                  <a:pos x="12" y="20"/>
                </a:cxn>
                <a:cxn ang="0">
                  <a:pos x="12" y="20"/>
                </a:cxn>
                <a:cxn ang="0">
                  <a:pos x="14" y="10"/>
                </a:cxn>
                <a:cxn ang="0">
                  <a:pos x="14" y="10"/>
                </a:cxn>
              </a:cxnLst>
              <a:rect l="0" t="0" r="r" b="b"/>
              <a:pathLst>
                <a:path w="14" h="36">
                  <a:moveTo>
                    <a:pt x="14" y="10"/>
                  </a:moveTo>
                  <a:lnTo>
                    <a:pt x="14" y="10"/>
                  </a:lnTo>
                  <a:lnTo>
                    <a:pt x="14" y="8"/>
                  </a:lnTo>
                  <a:lnTo>
                    <a:pt x="14" y="4"/>
                  </a:lnTo>
                  <a:lnTo>
                    <a:pt x="10" y="0"/>
                  </a:lnTo>
                  <a:lnTo>
                    <a:pt x="10" y="0"/>
                  </a:lnTo>
                  <a:lnTo>
                    <a:pt x="2" y="20"/>
                  </a:lnTo>
                  <a:lnTo>
                    <a:pt x="2" y="20"/>
                  </a:lnTo>
                  <a:lnTo>
                    <a:pt x="0" y="24"/>
                  </a:lnTo>
                  <a:lnTo>
                    <a:pt x="0" y="26"/>
                  </a:lnTo>
                  <a:lnTo>
                    <a:pt x="0" y="26"/>
                  </a:lnTo>
                  <a:lnTo>
                    <a:pt x="6" y="36"/>
                  </a:lnTo>
                  <a:lnTo>
                    <a:pt x="6" y="36"/>
                  </a:lnTo>
                  <a:lnTo>
                    <a:pt x="12" y="20"/>
                  </a:lnTo>
                  <a:lnTo>
                    <a:pt x="12" y="20"/>
                  </a:lnTo>
                  <a:lnTo>
                    <a:pt x="14" y="10"/>
                  </a:lnTo>
                  <a:lnTo>
                    <a:pt x="1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nvGrpSpPr>
            <p:cNvPr id="585" name="Group 407"/>
            <p:cNvGrpSpPr/>
            <p:nvPr/>
          </p:nvGrpSpPr>
          <p:grpSpPr bwMode="auto">
            <a:xfrm>
              <a:off x="3290888" y="576263"/>
              <a:ext cx="1260475" cy="1409700"/>
              <a:chOff x="2073" y="363"/>
              <a:chExt cx="794" cy="888"/>
            </a:xfrm>
            <a:grpFill/>
          </p:grpSpPr>
          <p:sp>
            <p:nvSpPr>
              <p:cNvPr id="631" name="Freeform 207"/>
              <p:cNvSpPr/>
              <p:nvPr/>
            </p:nvSpPr>
            <p:spPr bwMode="auto">
              <a:xfrm>
                <a:off x="2357" y="513"/>
                <a:ext cx="12" cy="38"/>
              </a:xfrm>
              <a:custGeom>
                <a:avLst/>
                <a:gdLst/>
                <a:ahLst/>
                <a:cxnLst>
                  <a:cxn ang="0">
                    <a:pos x="10" y="0"/>
                  </a:cxn>
                  <a:cxn ang="0">
                    <a:pos x="10" y="0"/>
                  </a:cxn>
                  <a:cxn ang="0">
                    <a:pos x="2" y="22"/>
                  </a:cxn>
                  <a:cxn ang="0">
                    <a:pos x="2" y="22"/>
                  </a:cxn>
                  <a:cxn ang="0">
                    <a:pos x="0" y="26"/>
                  </a:cxn>
                  <a:cxn ang="0">
                    <a:pos x="0" y="28"/>
                  </a:cxn>
                  <a:cxn ang="0">
                    <a:pos x="0" y="28"/>
                  </a:cxn>
                  <a:cxn ang="0">
                    <a:pos x="4" y="38"/>
                  </a:cxn>
                  <a:cxn ang="0">
                    <a:pos x="4" y="38"/>
                  </a:cxn>
                  <a:cxn ang="0">
                    <a:pos x="10" y="30"/>
                  </a:cxn>
                  <a:cxn ang="0">
                    <a:pos x="12" y="20"/>
                  </a:cxn>
                  <a:cxn ang="0">
                    <a:pos x="12" y="10"/>
                  </a:cxn>
                  <a:cxn ang="0">
                    <a:pos x="10" y="0"/>
                  </a:cxn>
                  <a:cxn ang="0">
                    <a:pos x="10" y="0"/>
                  </a:cxn>
                </a:cxnLst>
                <a:rect l="0" t="0" r="r" b="b"/>
                <a:pathLst>
                  <a:path w="12" h="38">
                    <a:moveTo>
                      <a:pt x="10" y="0"/>
                    </a:moveTo>
                    <a:lnTo>
                      <a:pt x="10" y="0"/>
                    </a:lnTo>
                    <a:lnTo>
                      <a:pt x="2" y="22"/>
                    </a:lnTo>
                    <a:lnTo>
                      <a:pt x="2" y="22"/>
                    </a:lnTo>
                    <a:lnTo>
                      <a:pt x="0" y="26"/>
                    </a:lnTo>
                    <a:lnTo>
                      <a:pt x="0" y="28"/>
                    </a:lnTo>
                    <a:lnTo>
                      <a:pt x="0" y="28"/>
                    </a:lnTo>
                    <a:lnTo>
                      <a:pt x="4" y="38"/>
                    </a:lnTo>
                    <a:lnTo>
                      <a:pt x="4" y="38"/>
                    </a:lnTo>
                    <a:lnTo>
                      <a:pt x="10" y="30"/>
                    </a:lnTo>
                    <a:lnTo>
                      <a:pt x="12" y="20"/>
                    </a:lnTo>
                    <a:lnTo>
                      <a:pt x="12" y="10"/>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2" name="Freeform 208"/>
              <p:cNvSpPr/>
              <p:nvPr/>
            </p:nvSpPr>
            <p:spPr bwMode="auto">
              <a:xfrm>
                <a:off x="2321" y="481"/>
                <a:ext cx="14" cy="26"/>
              </a:xfrm>
              <a:custGeom>
                <a:avLst/>
                <a:gdLst/>
                <a:ahLst/>
                <a:cxnLst>
                  <a:cxn ang="0">
                    <a:pos x="2" y="12"/>
                  </a:cxn>
                  <a:cxn ang="0">
                    <a:pos x="2" y="12"/>
                  </a:cxn>
                  <a:cxn ang="0">
                    <a:pos x="0" y="20"/>
                  </a:cxn>
                  <a:cxn ang="0">
                    <a:pos x="0" y="20"/>
                  </a:cxn>
                  <a:cxn ang="0">
                    <a:pos x="2" y="20"/>
                  </a:cxn>
                  <a:cxn ang="0">
                    <a:pos x="2" y="20"/>
                  </a:cxn>
                  <a:cxn ang="0">
                    <a:pos x="14" y="26"/>
                  </a:cxn>
                  <a:cxn ang="0">
                    <a:pos x="14" y="26"/>
                  </a:cxn>
                  <a:cxn ang="0">
                    <a:pos x="4" y="0"/>
                  </a:cxn>
                  <a:cxn ang="0">
                    <a:pos x="4" y="0"/>
                  </a:cxn>
                  <a:cxn ang="0">
                    <a:pos x="2" y="6"/>
                  </a:cxn>
                  <a:cxn ang="0">
                    <a:pos x="2" y="12"/>
                  </a:cxn>
                  <a:cxn ang="0">
                    <a:pos x="2" y="12"/>
                  </a:cxn>
                </a:cxnLst>
                <a:rect l="0" t="0" r="r" b="b"/>
                <a:pathLst>
                  <a:path w="14" h="26">
                    <a:moveTo>
                      <a:pt x="2" y="12"/>
                    </a:moveTo>
                    <a:lnTo>
                      <a:pt x="2" y="12"/>
                    </a:lnTo>
                    <a:lnTo>
                      <a:pt x="0" y="20"/>
                    </a:lnTo>
                    <a:lnTo>
                      <a:pt x="0" y="20"/>
                    </a:lnTo>
                    <a:lnTo>
                      <a:pt x="2" y="20"/>
                    </a:lnTo>
                    <a:lnTo>
                      <a:pt x="2" y="20"/>
                    </a:lnTo>
                    <a:lnTo>
                      <a:pt x="14" y="26"/>
                    </a:lnTo>
                    <a:lnTo>
                      <a:pt x="14" y="26"/>
                    </a:lnTo>
                    <a:lnTo>
                      <a:pt x="4" y="0"/>
                    </a:lnTo>
                    <a:lnTo>
                      <a:pt x="4" y="0"/>
                    </a:lnTo>
                    <a:lnTo>
                      <a:pt x="2" y="6"/>
                    </a:lnTo>
                    <a:lnTo>
                      <a:pt x="2" y="12"/>
                    </a:lnTo>
                    <a:lnTo>
                      <a:pt x="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3" name="Freeform 209"/>
              <p:cNvSpPr/>
              <p:nvPr/>
            </p:nvSpPr>
            <p:spPr bwMode="auto">
              <a:xfrm>
                <a:off x="2319" y="503"/>
                <a:ext cx="24" cy="20"/>
              </a:xfrm>
              <a:custGeom>
                <a:avLst/>
                <a:gdLst/>
                <a:ahLst/>
                <a:cxnLst>
                  <a:cxn ang="0">
                    <a:pos x="18" y="8"/>
                  </a:cxn>
                  <a:cxn ang="0">
                    <a:pos x="18" y="8"/>
                  </a:cxn>
                  <a:cxn ang="0">
                    <a:pos x="2" y="0"/>
                  </a:cxn>
                  <a:cxn ang="0">
                    <a:pos x="2" y="0"/>
                  </a:cxn>
                  <a:cxn ang="0">
                    <a:pos x="0" y="6"/>
                  </a:cxn>
                  <a:cxn ang="0">
                    <a:pos x="0" y="12"/>
                  </a:cxn>
                  <a:cxn ang="0">
                    <a:pos x="0" y="12"/>
                  </a:cxn>
                  <a:cxn ang="0">
                    <a:pos x="8" y="14"/>
                  </a:cxn>
                  <a:cxn ang="0">
                    <a:pos x="8" y="14"/>
                  </a:cxn>
                  <a:cxn ang="0">
                    <a:pos x="18" y="18"/>
                  </a:cxn>
                  <a:cxn ang="0">
                    <a:pos x="18" y="18"/>
                  </a:cxn>
                  <a:cxn ang="0">
                    <a:pos x="24" y="20"/>
                  </a:cxn>
                  <a:cxn ang="0">
                    <a:pos x="24" y="20"/>
                  </a:cxn>
                  <a:cxn ang="0">
                    <a:pos x="20" y="14"/>
                  </a:cxn>
                  <a:cxn ang="0">
                    <a:pos x="20" y="14"/>
                  </a:cxn>
                  <a:cxn ang="0">
                    <a:pos x="20" y="10"/>
                  </a:cxn>
                  <a:cxn ang="0">
                    <a:pos x="18" y="8"/>
                  </a:cxn>
                  <a:cxn ang="0">
                    <a:pos x="18" y="8"/>
                  </a:cxn>
                </a:cxnLst>
                <a:rect l="0" t="0" r="r" b="b"/>
                <a:pathLst>
                  <a:path w="24" h="20">
                    <a:moveTo>
                      <a:pt x="18" y="8"/>
                    </a:moveTo>
                    <a:lnTo>
                      <a:pt x="18" y="8"/>
                    </a:lnTo>
                    <a:lnTo>
                      <a:pt x="2" y="0"/>
                    </a:lnTo>
                    <a:lnTo>
                      <a:pt x="2" y="0"/>
                    </a:lnTo>
                    <a:lnTo>
                      <a:pt x="0" y="6"/>
                    </a:lnTo>
                    <a:lnTo>
                      <a:pt x="0" y="12"/>
                    </a:lnTo>
                    <a:lnTo>
                      <a:pt x="0" y="12"/>
                    </a:lnTo>
                    <a:lnTo>
                      <a:pt x="8" y="14"/>
                    </a:lnTo>
                    <a:lnTo>
                      <a:pt x="8" y="14"/>
                    </a:lnTo>
                    <a:lnTo>
                      <a:pt x="18" y="18"/>
                    </a:lnTo>
                    <a:lnTo>
                      <a:pt x="18" y="18"/>
                    </a:lnTo>
                    <a:lnTo>
                      <a:pt x="24" y="20"/>
                    </a:lnTo>
                    <a:lnTo>
                      <a:pt x="24" y="20"/>
                    </a:lnTo>
                    <a:lnTo>
                      <a:pt x="20" y="14"/>
                    </a:lnTo>
                    <a:lnTo>
                      <a:pt x="20" y="14"/>
                    </a:lnTo>
                    <a:lnTo>
                      <a:pt x="20" y="10"/>
                    </a:lnTo>
                    <a:lnTo>
                      <a:pt x="18" y="8"/>
                    </a:lnTo>
                    <a:lnTo>
                      <a:pt x="1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4" name="Freeform 210"/>
              <p:cNvSpPr/>
              <p:nvPr/>
            </p:nvSpPr>
            <p:spPr bwMode="auto">
              <a:xfrm>
                <a:off x="2319" y="519"/>
                <a:ext cx="30" cy="22"/>
              </a:xfrm>
              <a:custGeom>
                <a:avLst/>
                <a:gdLst/>
                <a:ahLst/>
                <a:cxnLst>
                  <a:cxn ang="0">
                    <a:pos x="20" y="8"/>
                  </a:cxn>
                  <a:cxn ang="0">
                    <a:pos x="20" y="8"/>
                  </a:cxn>
                  <a:cxn ang="0">
                    <a:pos x="0" y="0"/>
                  </a:cxn>
                  <a:cxn ang="0">
                    <a:pos x="0" y="0"/>
                  </a:cxn>
                  <a:cxn ang="0">
                    <a:pos x="2" y="6"/>
                  </a:cxn>
                  <a:cxn ang="0">
                    <a:pos x="2" y="8"/>
                  </a:cxn>
                  <a:cxn ang="0">
                    <a:pos x="4" y="10"/>
                  </a:cxn>
                  <a:cxn ang="0">
                    <a:pos x="4" y="10"/>
                  </a:cxn>
                  <a:cxn ang="0">
                    <a:pos x="12" y="14"/>
                  </a:cxn>
                  <a:cxn ang="0">
                    <a:pos x="12" y="14"/>
                  </a:cxn>
                  <a:cxn ang="0">
                    <a:pos x="30" y="22"/>
                  </a:cxn>
                  <a:cxn ang="0">
                    <a:pos x="30" y="22"/>
                  </a:cxn>
                  <a:cxn ang="0">
                    <a:pos x="26" y="12"/>
                  </a:cxn>
                  <a:cxn ang="0">
                    <a:pos x="26" y="12"/>
                  </a:cxn>
                  <a:cxn ang="0">
                    <a:pos x="24" y="8"/>
                  </a:cxn>
                  <a:cxn ang="0">
                    <a:pos x="20" y="8"/>
                  </a:cxn>
                  <a:cxn ang="0">
                    <a:pos x="20" y="8"/>
                  </a:cxn>
                </a:cxnLst>
                <a:rect l="0" t="0" r="r" b="b"/>
                <a:pathLst>
                  <a:path w="30" h="22">
                    <a:moveTo>
                      <a:pt x="20" y="8"/>
                    </a:moveTo>
                    <a:lnTo>
                      <a:pt x="20" y="8"/>
                    </a:lnTo>
                    <a:lnTo>
                      <a:pt x="0" y="0"/>
                    </a:lnTo>
                    <a:lnTo>
                      <a:pt x="0" y="0"/>
                    </a:lnTo>
                    <a:lnTo>
                      <a:pt x="2" y="6"/>
                    </a:lnTo>
                    <a:lnTo>
                      <a:pt x="2" y="8"/>
                    </a:lnTo>
                    <a:lnTo>
                      <a:pt x="4" y="10"/>
                    </a:lnTo>
                    <a:lnTo>
                      <a:pt x="4" y="10"/>
                    </a:lnTo>
                    <a:lnTo>
                      <a:pt x="12" y="14"/>
                    </a:lnTo>
                    <a:lnTo>
                      <a:pt x="12" y="14"/>
                    </a:lnTo>
                    <a:lnTo>
                      <a:pt x="30" y="22"/>
                    </a:lnTo>
                    <a:lnTo>
                      <a:pt x="30" y="22"/>
                    </a:lnTo>
                    <a:lnTo>
                      <a:pt x="26" y="12"/>
                    </a:lnTo>
                    <a:lnTo>
                      <a:pt x="26" y="12"/>
                    </a:lnTo>
                    <a:lnTo>
                      <a:pt x="24" y="8"/>
                    </a:lnTo>
                    <a:lnTo>
                      <a:pt x="20" y="8"/>
                    </a:lnTo>
                    <a:lnTo>
                      <a:pt x="2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5" name="Freeform 211"/>
              <p:cNvSpPr/>
              <p:nvPr/>
            </p:nvSpPr>
            <p:spPr bwMode="auto">
              <a:xfrm>
                <a:off x="2323" y="533"/>
                <a:ext cx="32" cy="22"/>
              </a:xfrm>
              <a:custGeom>
                <a:avLst/>
                <a:gdLst/>
                <a:ahLst/>
                <a:cxnLst>
                  <a:cxn ang="0">
                    <a:pos x="28" y="12"/>
                  </a:cxn>
                  <a:cxn ang="0">
                    <a:pos x="28" y="12"/>
                  </a:cxn>
                  <a:cxn ang="0">
                    <a:pos x="24" y="10"/>
                  </a:cxn>
                  <a:cxn ang="0">
                    <a:pos x="22" y="8"/>
                  </a:cxn>
                  <a:cxn ang="0">
                    <a:pos x="22" y="8"/>
                  </a:cxn>
                  <a:cxn ang="0">
                    <a:pos x="0" y="0"/>
                  </a:cxn>
                  <a:cxn ang="0">
                    <a:pos x="0" y="0"/>
                  </a:cxn>
                  <a:cxn ang="0">
                    <a:pos x="6" y="8"/>
                  </a:cxn>
                  <a:cxn ang="0">
                    <a:pos x="12" y="16"/>
                  </a:cxn>
                  <a:cxn ang="0">
                    <a:pos x="22" y="20"/>
                  </a:cxn>
                  <a:cxn ang="0">
                    <a:pos x="32" y="22"/>
                  </a:cxn>
                  <a:cxn ang="0">
                    <a:pos x="32" y="22"/>
                  </a:cxn>
                  <a:cxn ang="0">
                    <a:pos x="28" y="12"/>
                  </a:cxn>
                  <a:cxn ang="0">
                    <a:pos x="28" y="12"/>
                  </a:cxn>
                </a:cxnLst>
                <a:rect l="0" t="0" r="r" b="b"/>
                <a:pathLst>
                  <a:path w="32" h="22">
                    <a:moveTo>
                      <a:pt x="28" y="12"/>
                    </a:moveTo>
                    <a:lnTo>
                      <a:pt x="28" y="12"/>
                    </a:lnTo>
                    <a:lnTo>
                      <a:pt x="24" y="10"/>
                    </a:lnTo>
                    <a:lnTo>
                      <a:pt x="22" y="8"/>
                    </a:lnTo>
                    <a:lnTo>
                      <a:pt x="22" y="8"/>
                    </a:lnTo>
                    <a:lnTo>
                      <a:pt x="0" y="0"/>
                    </a:lnTo>
                    <a:lnTo>
                      <a:pt x="0" y="0"/>
                    </a:lnTo>
                    <a:lnTo>
                      <a:pt x="6" y="8"/>
                    </a:lnTo>
                    <a:lnTo>
                      <a:pt x="12" y="16"/>
                    </a:lnTo>
                    <a:lnTo>
                      <a:pt x="22" y="20"/>
                    </a:lnTo>
                    <a:lnTo>
                      <a:pt x="32" y="22"/>
                    </a:lnTo>
                    <a:lnTo>
                      <a:pt x="32" y="22"/>
                    </a:lnTo>
                    <a:lnTo>
                      <a:pt x="28" y="12"/>
                    </a:lnTo>
                    <a:lnTo>
                      <a:pt x="2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6" name="Freeform 212"/>
              <p:cNvSpPr/>
              <p:nvPr/>
            </p:nvSpPr>
            <p:spPr bwMode="auto">
              <a:xfrm>
                <a:off x="2177" y="629"/>
                <a:ext cx="24" cy="18"/>
              </a:xfrm>
              <a:custGeom>
                <a:avLst/>
                <a:gdLst/>
                <a:ahLst/>
                <a:cxnLst>
                  <a:cxn ang="0">
                    <a:pos x="10" y="0"/>
                  </a:cxn>
                  <a:cxn ang="0">
                    <a:pos x="10" y="0"/>
                  </a:cxn>
                  <a:cxn ang="0">
                    <a:pos x="8" y="0"/>
                  </a:cxn>
                  <a:cxn ang="0">
                    <a:pos x="8" y="0"/>
                  </a:cxn>
                  <a:cxn ang="0">
                    <a:pos x="6" y="6"/>
                  </a:cxn>
                  <a:cxn ang="0">
                    <a:pos x="6" y="6"/>
                  </a:cxn>
                  <a:cxn ang="0">
                    <a:pos x="2" y="12"/>
                  </a:cxn>
                  <a:cxn ang="0">
                    <a:pos x="0" y="18"/>
                  </a:cxn>
                  <a:cxn ang="0">
                    <a:pos x="0" y="18"/>
                  </a:cxn>
                  <a:cxn ang="0">
                    <a:pos x="24" y="4"/>
                  </a:cxn>
                  <a:cxn ang="0">
                    <a:pos x="24" y="4"/>
                  </a:cxn>
                  <a:cxn ang="0">
                    <a:pos x="10" y="0"/>
                  </a:cxn>
                  <a:cxn ang="0">
                    <a:pos x="10" y="0"/>
                  </a:cxn>
                </a:cxnLst>
                <a:rect l="0" t="0" r="r" b="b"/>
                <a:pathLst>
                  <a:path w="24" h="18">
                    <a:moveTo>
                      <a:pt x="10" y="0"/>
                    </a:moveTo>
                    <a:lnTo>
                      <a:pt x="10" y="0"/>
                    </a:lnTo>
                    <a:lnTo>
                      <a:pt x="8" y="0"/>
                    </a:lnTo>
                    <a:lnTo>
                      <a:pt x="8" y="0"/>
                    </a:lnTo>
                    <a:lnTo>
                      <a:pt x="6" y="6"/>
                    </a:lnTo>
                    <a:lnTo>
                      <a:pt x="6" y="6"/>
                    </a:lnTo>
                    <a:lnTo>
                      <a:pt x="2" y="12"/>
                    </a:lnTo>
                    <a:lnTo>
                      <a:pt x="0" y="18"/>
                    </a:lnTo>
                    <a:lnTo>
                      <a:pt x="0" y="18"/>
                    </a:lnTo>
                    <a:lnTo>
                      <a:pt x="24" y="4"/>
                    </a:lnTo>
                    <a:lnTo>
                      <a:pt x="24"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7" name="Freeform 213"/>
              <p:cNvSpPr/>
              <p:nvPr/>
            </p:nvSpPr>
            <p:spPr bwMode="auto">
              <a:xfrm>
                <a:off x="2187" y="617"/>
                <a:ext cx="32" cy="12"/>
              </a:xfrm>
              <a:custGeom>
                <a:avLst/>
                <a:gdLst/>
                <a:ahLst/>
                <a:cxnLst>
                  <a:cxn ang="0">
                    <a:pos x="32" y="6"/>
                  </a:cxn>
                  <a:cxn ang="0">
                    <a:pos x="32" y="6"/>
                  </a:cxn>
                  <a:cxn ang="0">
                    <a:pos x="26" y="4"/>
                  </a:cxn>
                  <a:cxn ang="0">
                    <a:pos x="26" y="4"/>
                  </a:cxn>
                  <a:cxn ang="0">
                    <a:pos x="14" y="0"/>
                  </a:cxn>
                  <a:cxn ang="0">
                    <a:pos x="14" y="0"/>
                  </a:cxn>
                  <a:cxn ang="0">
                    <a:pos x="6" y="0"/>
                  </a:cxn>
                  <a:cxn ang="0">
                    <a:pos x="6" y="0"/>
                  </a:cxn>
                  <a:cxn ang="0">
                    <a:pos x="4" y="0"/>
                  </a:cxn>
                  <a:cxn ang="0">
                    <a:pos x="2" y="4"/>
                  </a:cxn>
                  <a:cxn ang="0">
                    <a:pos x="0" y="8"/>
                  </a:cxn>
                  <a:cxn ang="0">
                    <a:pos x="0" y="8"/>
                  </a:cxn>
                  <a:cxn ang="0">
                    <a:pos x="18" y="12"/>
                  </a:cxn>
                  <a:cxn ang="0">
                    <a:pos x="18" y="12"/>
                  </a:cxn>
                  <a:cxn ang="0">
                    <a:pos x="22" y="12"/>
                  </a:cxn>
                  <a:cxn ang="0">
                    <a:pos x="24" y="10"/>
                  </a:cxn>
                  <a:cxn ang="0">
                    <a:pos x="24" y="10"/>
                  </a:cxn>
                  <a:cxn ang="0">
                    <a:pos x="32" y="6"/>
                  </a:cxn>
                  <a:cxn ang="0">
                    <a:pos x="32" y="6"/>
                  </a:cxn>
                </a:cxnLst>
                <a:rect l="0" t="0" r="r" b="b"/>
                <a:pathLst>
                  <a:path w="32" h="12">
                    <a:moveTo>
                      <a:pt x="32" y="6"/>
                    </a:moveTo>
                    <a:lnTo>
                      <a:pt x="32" y="6"/>
                    </a:lnTo>
                    <a:lnTo>
                      <a:pt x="26" y="4"/>
                    </a:lnTo>
                    <a:lnTo>
                      <a:pt x="26" y="4"/>
                    </a:lnTo>
                    <a:lnTo>
                      <a:pt x="14" y="0"/>
                    </a:lnTo>
                    <a:lnTo>
                      <a:pt x="14" y="0"/>
                    </a:lnTo>
                    <a:lnTo>
                      <a:pt x="6" y="0"/>
                    </a:lnTo>
                    <a:lnTo>
                      <a:pt x="6" y="0"/>
                    </a:lnTo>
                    <a:lnTo>
                      <a:pt x="4" y="0"/>
                    </a:lnTo>
                    <a:lnTo>
                      <a:pt x="2" y="4"/>
                    </a:lnTo>
                    <a:lnTo>
                      <a:pt x="0" y="8"/>
                    </a:lnTo>
                    <a:lnTo>
                      <a:pt x="0" y="8"/>
                    </a:lnTo>
                    <a:lnTo>
                      <a:pt x="18" y="12"/>
                    </a:lnTo>
                    <a:lnTo>
                      <a:pt x="18" y="12"/>
                    </a:lnTo>
                    <a:lnTo>
                      <a:pt x="22" y="12"/>
                    </a:lnTo>
                    <a:lnTo>
                      <a:pt x="24" y="10"/>
                    </a:lnTo>
                    <a:lnTo>
                      <a:pt x="24" y="10"/>
                    </a:lnTo>
                    <a:lnTo>
                      <a:pt x="32" y="6"/>
                    </a:lnTo>
                    <a:lnTo>
                      <a:pt x="32"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8" name="Freeform 214"/>
              <p:cNvSpPr/>
              <p:nvPr/>
            </p:nvSpPr>
            <p:spPr bwMode="auto">
              <a:xfrm>
                <a:off x="2195" y="605"/>
                <a:ext cx="40" cy="14"/>
              </a:xfrm>
              <a:custGeom>
                <a:avLst/>
                <a:gdLst/>
                <a:ahLst/>
                <a:cxnLst>
                  <a:cxn ang="0">
                    <a:pos x="10" y="0"/>
                  </a:cxn>
                  <a:cxn ang="0">
                    <a:pos x="10" y="0"/>
                  </a:cxn>
                  <a:cxn ang="0">
                    <a:pos x="8" y="0"/>
                  </a:cxn>
                  <a:cxn ang="0">
                    <a:pos x="4" y="2"/>
                  </a:cxn>
                  <a:cxn ang="0">
                    <a:pos x="0" y="8"/>
                  </a:cxn>
                  <a:cxn ang="0">
                    <a:pos x="0" y="8"/>
                  </a:cxn>
                  <a:cxn ang="0">
                    <a:pos x="24" y="14"/>
                  </a:cxn>
                  <a:cxn ang="0">
                    <a:pos x="24" y="14"/>
                  </a:cxn>
                  <a:cxn ang="0">
                    <a:pos x="26" y="14"/>
                  </a:cxn>
                  <a:cxn ang="0">
                    <a:pos x="30" y="14"/>
                  </a:cxn>
                  <a:cxn ang="0">
                    <a:pos x="30" y="14"/>
                  </a:cxn>
                  <a:cxn ang="0">
                    <a:pos x="40" y="8"/>
                  </a:cxn>
                  <a:cxn ang="0">
                    <a:pos x="40" y="8"/>
                  </a:cxn>
                  <a:cxn ang="0">
                    <a:pos x="20" y="2"/>
                  </a:cxn>
                  <a:cxn ang="0">
                    <a:pos x="20" y="2"/>
                  </a:cxn>
                  <a:cxn ang="0">
                    <a:pos x="10" y="0"/>
                  </a:cxn>
                  <a:cxn ang="0">
                    <a:pos x="10" y="0"/>
                  </a:cxn>
                </a:cxnLst>
                <a:rect l="0" t="0" r="r" b="b"/>
                <a:pathLst>
                  <a:path w="40" h="14">
                    <a:moveTo>
                      <a:pt x="10" y="0"/>
                    </a:moveTo>
                    <a:lnTo>
                      <a:pt x="10" y="0"/>
                    </a:lnTo>
                    <a:lnTo>
                      <a:pt x="8" y="0"/>
                    </a:lnTo>
                    <a:lnTo>
                      <a:pt x="4" y="2"/>
                    </a:lnTo>
                    <a:lnTo>
                      <a:pt x="0" y="8"/>
                    </a:lnTo>
                    <a:lnTo>
                      <a:pt x="0" y="8"/>
                    </a:lnTo>
                    <a:lnTo>
                      <a:pt x="24" y="14"/>
                    </a:lnTo>
                    <a:lnTo>
                      <a:pt x="24" y="14"/>
                    </a:lnTo>
                    <a:lnTo>
                      <a:pt x="26" y="14"/>
                    </a:lnTo>
                    <a:lnTo>
                      <a:pt x="30" y="14"/>
                    </a:lnTo>
                    <a:lnTo>
                      <a:pt x="30" y="14"/>
                    </a:lnTo>
                    <a:lnTo>
                      <a:pt x="40" y="8"/>
                    </a:lnTo>
                    <a:lnTo>
                      <a:pt x="40" y="8"/>
                    </a:lnTo>
                    <a:lnTo>
                      <a:pt x="20" y="2"/>
                    </a:lnTo>
                    <a:lnTo>
                      <a:pt x="20" y="2"/>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9" name="Freeform 215"/>
              <p:cNvSpPr/>
              <p:nvPr/>
            </p:nvSpPr>
            <p:spPr bwMode="auto">
              <a:xfrm>
                <a:off x="2207" y="597"/>
                <a:ext cx="42" cy="12"/>
              </a:xfrm>
              <a:custGeom>
                <a:avLst/>
                <a:gdLst/>
                <a:ahLst/>
                <a:cxnLst>
                  <a:cxn ang="0">
                    <a:pos x="0" y="6"/>
                  </a:cxn>
                  <a:cxn ang="0">
                    <a:pos x="0" y="6"/>
                  </a:cxn>
                  <a:cxn ang="0">
                    <a:pos x="24" y="10"/>
                  </a:cxn>
                  <a:cxn ang="0">
                    <a:pos x="24" y="10"/>
                  </a:cxn>
                  <a:cxn ang="0">
                    <a:pos x="28" y="12"/>
                  </a:cxn>
                  <a:cxn ang="0">
                    <a:pos x="32" y="12"/>
                  </a:cxn>
                  <a:cxn ang="0">
                    <a:pos x="32" y="12"/>
                  </a:cxn>
                  <a:cxn ang="0">
                    <a:pos x="42" y="6"/>
                  </a:cxn>
                  <a:cxn ang="0">
                    <a:pos x="42" y="6"/>
                  </a:cxn>
                  <a:cxn ang="0">
                    <a:pos x="32" y="2"/>
                  </a:cxn>
                  <a:cxn ang="0">
                    <a:pos x="22" y="0"/>
                  </a:cxn>
                  <a:cxn ang="0">
                    <a:pos x="10" y="0"/>
                  </a:cxn>
                  <a:cxn ang="0">
                    <a:pos x="0" y="6"/>
                  </a:cxn>
                  <a:cxn ang="0">
                    <a:pos x="0" y="6"/>
                  </a:cxn>
                </a:cxnLst>
                <a:rect l="0" t="0" r="r" b="b"/>
                <a:pathLst>
                  <a:path w="42" h="12">
                    <a:moveTo>
                      <a:pt x="0" y="6"/>
                    </a:moveTo>
                    <a:lnTo>
                      <a:pt x="0" y="6"/>
                    </a:lnTo>
                    <a:lnTo>
                      <a:pt x="24" y="10"/>
                    </a:lnTo>
                    <a:lnTo>
                      <a:pt x="24" y="10"/>
                    </a:lnTo>
                    <a:lnTo>
                      <a:pt x="28" y="12"/>
                    </a:lnTo>
                    <a:lnTo>
                      <a:pt x="32" y="12"/>
                    </a:lnTo>
                    <a:lnTo>
                      <a:pt x="32" y="12"/>
                    </a:lnTo>
                    <a:lnTo>
                      <a:pt x="42" y="6"/>
                    </a:lnTo>
                    <a:lnTo>
                      <a:pt x="42" y="6"/>
                    </a:lnTo>
                    <a:lnTo>
                      <a:pt x="32" y="2"/>
                    </a:lnTo>
                    <a:lnTo>
                      <a:pt x="22" y="0"/>
                    </a:lnTo>
                    <a:lnTo>
                      <a:pt x="10"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0" name="Freeform 216"/>
              <p:cNvSpPr/>
              <p:nvPr/>
            </p:nvSpPr>
            <p:spPr bwMode="auto">
              <a:xfrm>
                <a:off x="2179" y="637"/>
                <a:ext cx="24" cy="16"/>
              </a:xfrm>
              <a:custGeom>
                <a:avLst/>
                <a:gdLst/>
                <a:ahLst/>
                <a:cxnLst>
                  <a:cxn ang="0">
                    <a:pos x="12" y="14"/>
                  </a:cxn>
                  <a:cxn ang="0">
                    <a:pos x="12" y="14"/>
                  </a:cxn>
                  <a:cxn ang="0">
                    <a:pos x="20" y="16"/>
                  </a:cxn>
                  <a:cxn ang="0">
                    <a:pos x="20" y="16"/>
                  </a:cxn>
                  <a:cxn ang="0">
                    <a:pos x="20" y="14"/>
                  </a:cxn>
                  <a:cxn ang="0">
                    <a:pos x="20" y="14"/>
                  </a:cxn>
                  <a:cxn ang="0">
                    <a:pos x="24" y="0"/>
                  </a:cxn>
                  <a:cxn ang="0">
                    <a:pos x="24" y="0"/>
                  </a:cxn>
                  <a:cxn ang="0">
                    <a:pos x="0" y="12"/>
                  </a:cxn>
                  <a:cxn ang="0">
                    <a:pos x="0" y="12"/>
                  </a:cxn>
                  <a:cxn ang="0">
                    <a:pos x="6" y="14"/>
                  </a:cxn>
                  <a:cxn ang="0">
                    <a:pos x="12" y="14"/>
                  </a:cxn>
                  <a:cxn ang="0">
                    <a:pos x="12" y="14"/>
                  </a:cxn>
                </a:cxnLst>
                <a:rect l="0" t="0" r="r" b="b"/>
                <a:pathLst>
                  <a:path w="24" h="16">
                    <a:moveTo>
                      <a:pt x="12" y="14"/>
                    </a:moveTo>
                    <a:lnTo>
                      <a:pt x="12" y="14"/>
                    </a:lnTo>
                    <a:lnTo>
                      <a:pt x="20" y="16"/>
                    </a:lnTo>
                    <a:lnTo>
                      <a:pt x="20" y="16"/>
                    </a:lnTo>
                    <a:lnTo>
                      <a:pt x="20" y="14"/>
                    </a:lnTo>
                    <a:lnTo>
                      <a:pt x="20" y="14"/>
                    </a:lnTo>
                    <a:lnTo>
                      <a:pt x="24" y="0"/>
                    </a:lnTo>
                    <a:lnTo>
                      <a:pt x="24" y="0"/>
                    </a:lnTo>
                    <a:lnTo>
                      <a:pt x="0" y="12"/>
                    </a:lnTo>
                    <a:lnTo>
                      <a:pt x="0" y="12"/>
                    </a:lnTo>
                    <a:lnTo>
                      <a:pt x="6" y="14"/>
                    </a:lnTo>
                    <a:lnTo>
                      <a:pt x="12" y="14"/>
                    </a:lnTo>
                    <a:lnTo>
                      <a:pt x="1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1" name="Freeform 217"/>
              <p:cNvSpPr/>
              <p:nvPr/>
            </p:nvSpPr>
            <p:spPr bwMode="auto">
              <a:xfrm>
                <a:off x="2203" y="627"/>
                <a:ext cx="18" cy="26"/>
              </a:xfrm>
              <a:custGeom>
                <a:avLst/>
                <a:gdLst/>
                <a:ahLst/>
                <a:cxnLst>
                  <a:cxn ang="0">
                    <a:pos x="10" y="24"/>
                  </a:cxn>
                  <a:cxn ang="0">
                    <a:pos x="10" y="24"/>
                  </a:cxn>
                  <a:cxn ang="0">
                    <a:pos x="12" y="16"/>
                  </a:cxn>
                  <a:cxn ang="0">
                    <a:pos x="12" y="16"/>
                  </a:cxn>
                  <a:cxn ang="0">
                    <a:pos x="16" y="6"/>
                  </a:cxn>
                  <a:cxn ang="0">
                    <a:pos x="16" y="6"/>
                  </a:cxn>
                  <a:cxn ang="0">
                    <a:pos x="18" y="0"/>
                  </a:cxn>
                  <a:cxn ang="0">
                    <a:pos x="18" y="0"/>
                  </a:cxn>
                  <a:cxn ang="0">
                    <a:pos x="10" y="4"/>
                  </a:cxn>
                  <a:cxn ang="0">
                    <a:pos x="10" y="4"/>
                  </a:cxn>
                  <a:cxn ang="0">
                    <a:pos x="8" y="6"/>
                  </a:cxn>
                  <a:cxn ang="0">
                    <a:pos x="4" y="8"/>
                  </a:cxn>
                  <a:cxn ang="0">
                    <a:pos x="4" y="8"/>
                  </a:cxn>
                  <a:cxn ang="0">
                    <a:pos x="0" y="26"/>
                  </a:cxn>
                  <a:cxn ang="0">
                    <a:pos x="0" y="26"/>
                  </a:cxn>
                  <a:cxn ang="0">
                    <a:pos x="6" y="26"/>
                  </a:cxn>
                  <a:cxn ang="0">
                    <a:pos x="8" y="26"/>
                  </a:cxn>
                  <a:cxn ang="0">
                    <a:pos x="10" y="24"/>
                  </a:cxn>
                  <a:cxn ang="0">
                    <a:pos x="10" y="24"/>
                  </a:cxn>
                </a:cxnLst>
                <a:rect l="0" t="0" r="r" b="b"/>
                <a:pathLst>
                  <a:path w="18" h="26">
                    <a:moveTo>
                      <a:pt x="10" y="24"/>
                    </a:moveTo>
                    <a:lnTo>
                      <a:pt x="10" y="24"/>
                    </a:lnTo>
                    <a:lnTo>
                      <a:pt x="12" y="16"/>
                    </a:lnTo>
                    <a:lnTo>
                      <a:pt x="12" y="16"/>
                    </a:lnTo>
                    <a:lnTo>
                      <a:pt x="16" y="6"/>
                    </a:lnTo>
                    <a:lnTo>
                      <a:pt x="16" y="6"/>
                    </a:lnTo>
                    <a:lnTo>
                      <a:pt x="18" y="0"/>
                    </a:lnTo>
                    <a:lnTo>
                      <a:pt x="18" y="0"/>
                    </a:lnTo>
                    <a:lnTo>
                      <a:pt x="10" y="4"/>
                    </a:lnTo>
                    <a:lnTo>
                      <a:pt x="10" y="4"/>
                    </a:lnTo>
                    <a:lnTo>
                      <a:pt x="8" y="6"/>
                    </a:lnTo>
                    <a:lnTo>
                      <a:pt x="4" y="8"/>
                    </a:lnTo>
                    <a:lnTo>
                      <a:pt x="4" y="8"/>
                    </a:lnTo>
                    <a:lnTo>
                      <a:pt x="0" y="26"/>
                    </a:lnTo>
                    <a:lnTo>
                      <a:pt x="0" y="26"/>
                    </a:lnTo>
                    <a:lnTo>
                      <a:pt x="6" y="26"/>
                    </a:lnTo>
                    <a:lnTo>
                      <a:pt x="8" y="26"/>
                    </a:lnTo>
                    <a:lnTo>
                      <a:pt x="10" y="24"/>
                    </a:lnTo>
                    <a:lnTo>
                      <a:pt x="1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2" name="Freeform 218"/>
              <p:cNvSpPr/>
              <p:nvPr/>
            </p:nvSpPr>
            <p:spPr bwMode="auto">
              <a:xfrm>
                <a:off x="2217" y="617"/>
                <a:ext cx="20" cy="34"/>
              </a:xfrm>
              <a:custGeom>
                <a:avLst/>
                <a:gdLst/>
                <a:ahLst/>
                <a:cxnLst>
                  <a:cxn ang="0">
                    <a:pos x="20" y="0"/>
                  </a:cxn>
                  <a:cxn ang="0">
                    <a:pos x="20" y="0"/>
                  </a:cxn>
                  <a:cxn ang="0">
                    <a:pos x="10" y="6"/>
                  </a:cxn>
                  <a:cxn ang="0">
                    <a:pos x="10" y="6"/>
                  </a:cxn>
                  <a:cxn ang="0">
                    <a:pos x="8" y="8"/>
                  </a:cxn>
                  <a:cxn ang="0">
                    <a:pos x="8" y="12"/>
                  </a:cxn>
                  <a:cxn ang="0">
                    <a:pos x="8" y="12"/>
                  </a:cxn>
                  <a:cxn ang="0">
                    <a:pos x="0" y="34"/>
                  </a:cxn>
                  <a:cxn ang="0">
                    <a:pos x="0" y="34"/>
                  </a:cxn>
                  <a:cxn ang="0">
                    <a:pos x="8" y="34"/>
                  </a:cxn>
                  <a:cxn ang="0">
                    <a:pos x="10" y="32"/>
                  </a:cxn>
                  <a:cxn ang="0">
                    <a:pos x="12" y="30"/>
                  </a:cxn>
                  <a:cxn ang="0">
                    <a:pos x="12" y="30"/>
                  </a:cxn>
                  <a:cxn ang="0">
                    <a:pos x="14" y="20"/>
                  </a:cxn>
                  <a:cxn ang="0">
                    <a:pos x="14" y="20"/>
                  </a:cxn>
                  <a:cxn ang="0">
                    <a:pos x="20" y="0"/>
                  </a:cxn>
                  <a:cxn ang="0">
                    <a:pos x="20" y="0"/>
                  </a:cxn>
                </a:cxnLst>
                <a:rect l="0" t="0" r="r" b="b"/>
                <a:pathLst>
                  <a:path w="20" h="34">
                    <a:moveTo>
                      <a:pt x="20" y="0"/>
                    </a:moveTo>
                    <a:lnTo>
                      <a:pt x="20" y="0"/>
                    </a:lnTo>
                    <a:lnTo>
                      <a:pt x="10" y="6"/>
                    </a:lnTo>
                    <a:lnTo>
                      <a:pt x="10" y="6"/>
                    </a:lnTo>
                    <a:lnTo>
                      <a:pt x="8" y="8"/>
                    </a:lnTo>
                    <a:lnTo>
                      <a:pt x="8" y="12"/>
                    </a:lnTo>
                    <a:lnTo>
                      <a:pt x="8" y="12"/>
                    </a:lnTo>
                    <a:lnTo>
                      <a:pt x="0" y="34"/>
                    </a:lnTo>
                    <a:lnTo>
                      <a:pt x="0" y="34"/>
                    </a:lnTo>
                    <a:lnTo>
                      <a:pt x="8" y="34"/>
                    </a:lnTo>
                    <a:lnTo>
                      <a:pt x="10" y="32"/>
                    </a:lnTo>
                    <a:lnTo>
                      <a:pt x="12" y="30"/>
                    </a:lnTo>
                    <a:lnTo>
                      <a:pt x="12" y="30"/>
                    </a:lnTo>
                    <a:lnTo>
                      <a:pt x="14" y="20"/>
                    </a:lnTo>
                    <a:lnTo>
                      <a:pt x="14" y="20"/>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3" name="Freeform 219"/>
              <p:cNvSpPr/>
              <p:nvPr/>
            </p:nvSpPr>
            <p:spPr bwMode="auto">
              <a:xfrm>
                <a:off x="2233" y="609"/>
                <a:ext cx="18" cy="36"/>
              </a:xfrm>
              <a:custGeom>
                <a:avLst/>
                <a:gdLst/>
                <a:ahLst/>
                <a:cxnLst>
                  <a:cxn ang="0">
                    <a:pos x="10" y="6"/>
                  </a:cxn>
                  <a:cxn ang="0">
                    <a:pos x="10" y="6"/>
                  </a:cxn>
                  <a:cxn ang="0">
                    <a:pos x="8" y="10"/>
                  </a:cxn>
                  <a:cxn ang="0">
                    <a:pos x="6" y="14"/>
                  </a:cxn>
                  <a:cxn ang="0">
                    <a:pos x="6" y="14"/>
                  </a:cxn>
                  <a:cxn ang="0">
                    <a:pos x="0" y="36"/>
                  </a:cxn>
                  <a:cxn ang="0">
                    <a:pos x="0" y="36"/>
                  </a:cxn>
                  <a:cxn ang="0">
                    <a:pos x="8" y="30"/>
                  </a:cxn>
                  <a:cxn ang="0">
                    <a:pos x="16" y="22"/>
                  </a:cxn>
                  <a:cxn ang="0">
                    <a:pos x="18" y="12"/>
                  </a:cxn>
                  <a:cxn ang="0">
                    <a:pos x="18" y="0"/>
                  </a:cxn>
                  <a:cxn ang="0">
                    <a:pos x="18" y="0"/>
                  </a:cxn>
                  <a:cxn ang="0">
                    <a:pos x="10" y="6"/>
                  </a:cxn>
                  <a:cxn ang="0">
                    <a:pos x="10" y="6"/>
                  </a:cxn>
                </a:cxnLst>
                <a:rect l="0" t="0" r="r" b="b"/>
                <a:pathLst>
                  <a:path w="18" h="36">
                    <a:moveTo>
                      <a:pt x="10" y="6"/>
                    </a:moveTo>
                    <a:lnTo>
                      <a:pt x="10" y="6"/>
                    </a:lnTo>
                    <a:lnTo>
                      <a:pt x="8" y="10"/>
                    </a:lnTo>
                    <a:lnTo>
                      <a:pt x="6" y="14"/>
                    </a:lnTo>
                    <a:lnTo>
                      <a:pt x="6" y="14"/>
                    </a:lnTo>
                    <a:lnTo>
                      <a:pt x="0" y="36"/>
                    </a:lnTo>
                    <a:lnTo>
                      <a:pt x="0" y="36"/>
                    </a:lnTo>
                    <a:lnTo>
                      <a:pt x="8" y="30"/>
                    </a:lnTo>
                    <a:lnTo>
                      <a:pt x="16" y="22"/>
                    </a:lnTo>
                    <a:lnTo>
                      <a:pt x="18" y="12"/>
                    </a:lnTo>
                    <a:lnTo>
                      <a:pt x="18" y="0"/>
                    </a:lnTo>
                    <a:lnTo>
                      <a:pt x="18" y="0"/>
                    </a:lnTo>
                    <a:lnTo>
                      <a:pt x="10" y="6"/>
                    </a:lnTo>
                    <a:lnTo>
                      <a:pt x="1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4" name="Freeform 220"/>
              <p:cNvSpPr/>
              <p:nvPr/>
            </p:nvSpPr>
            <p:spPr bwMode="auto">
              <a:xfrm>
                <a:off x="2137" y="567"/>
                <a:ext cx="24" cy="10"/>
              </a:xfrm>
              <a:custGeom>
                <a:avLst/>
                <a:gdLst/>
                <a:ahLst/>
                <a:cxnLst>
                  <a:cxn ang="0">
                    <a:pos x="14" y="2"/>
                  </a:cxn>
                  <a:cxn ang="0">
                    <a:pos x="14" y="2"/>
                  </a:cxn>
                  <a:cxn ang="0">
                    <a:pos x="14" y="0"/>
                  </a:cxn>
                  <a:cxn ang="0">
                    <a:pos x="14" y="0"/>
                  </a:cxn>
                  <a:cxn ang="0">
                    <a:pos x="8" y="4"/>
                  </a:cxn>
                  <a:cxn ang="0">
                    <a:pos x="8" y="4"/>
                  </a:cxn>
                  <a:cxn ang="0">
                    <a:pos x="4" y="8"/>
                  </a:cxn>
                  <a:cxn ang="0">
                    <a:pos x="0" y="10"/>
                  </a:cxn>
                  <a:cxn ang="0">
                    <a:pos x="0" y="10"/>
                  </a:cxn>
                  <a:cxn ang="0">
                    <a:pos x="24" y="10"/>
                  </a:cxn>
                  <a:cxn ang="0">
                    <a:pos x="24" y="10"/>
                  </a:cxn>
                  <a:cxn ang="0">
                    <a:pos x="14" y="2"/>
                  </a:cxn>
                  <a:cxn ang="0">
                    <a:pos x="14" y="2"/>
                  </a:cxn>
                </a:cxnLst>
                <a:rect l="0" t="0" r="r" b="b"/>
                <a:pathLst>
                  <a:path w="24" h="10">
                    <a:moveTo>
                      <a:pt x="14" y="2"/>
                    </a:moveTo>
                    <a:lnTo>
                      <a:pt x="14" y="2"/>
                    </a:lnTo>
                    <a:lnTo>
                      <a:pt x="14" y="0"/>
                    </a:lnTo>
                    <a:lnTo>
                      <a:pt x="14" y="0"/>
                    </a:lnTo>
                    <a:lnTo>
                      <a:pt x="8" y="4"/>
                    </a:lnTo>
                    <a:lnTo>
                      <a:pt x="8" y="4"/>
                    </a:lnTo>
                    <a:lnTo>
                      <a:pt x="4" y="8"/>
                    </a:lnTo>
                    <a:lnTo>
                      <a:pt x="0" y="10"/>
                    </a:lnTo>
                    <a:lnTo>
                      <a:pt x="0" y="10"/>
                    </a:lnTo>
                    <a:lnTo>
                      <a:pt x="24" y="10"/>
                    </a:lnTo>
                    <a:lnTo>
                      <a:pt x="24" y="10"/>
                    </a:lnTo>
                    <a:lnTo>
                      <a:pt x="14" y="2"/>
                    </a:lnTo>
                    <a:lnTo>
                      <a:pt x="14"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5" name="Freeform 221"/>
              <p:cNvSpPr/>
              <p:nvPr/>
            </p:nvSpPr>
            <p:spPr bwMode="auto">
              <a:xfrm>
                <a:off x="2153" y="561"/>
                <a:ext cx="26" cy="16"/>
              </a:xfrm>
              <a:custGeom>
                <a:avLst/>
                <a:gdLst/>
                <a:ahLst/>
                <a:cxnLst>
                  <a:cxn ang="0">
                    <a:pos x="18" y="16"/>
                  </a:cxn>
                  <a:cxn ang="0">
                    <a:pos x="18" y="16"/>
                  </a:cxn>
                  <a:cxn ang="0">
                    <a:pos x="26" y="16"/>
                  </a:cxn>
                  <a:cxn ang="0">
                    <a:pos x="26" y="16"/>
                  </a:cxn>
                  <a:cxn ang="0">
                    <a:pos x="22" y="12"/>
                  </a:cxn>
                  <a:cxn ang="0">
                    <a:pos x="22" y="12"/>
                  </a:cxn>
                  <a:cxn ang="0">
                    <a:pos x="14" y="4"/>
                  </a:cxn>
                  <a:cxn ang="0">
                    <a:pos x="14" y="4"/>
                  </a:cxn>
                  <a:cxn ang="0">
                    <a:pos x="8" y="0"/>
                  </a:cxn>
                  <a:cxn ang="0">
                    <a:pos x="8" y="0"/>
                  </a:cxn>
                  <a:cxn ang="0">
                    <a:pos x="4" y="2"/>
                  </a:cxn>
                  <a:cxn ang="0">
                    <a:pos x="0" y="4"/>
                  </a:cxn>
                  <a:cxn ang="0">
                    <a:pos x="0" y="4"/>
                  </a:cxn>
                  <a:cxn ang="0">
                    <a:pos x="12" y="16"/>
                  </a:cxn>
                  <a:cxn ang="0">
                    <a:pos x="12" y="16"/>
                  </a:cxn>
                  <a:cxn ang="0">
                    <a:pos x="14" y="16"/>
                  </a:cxn>
                  <a:cxn ang="0">
                    <a:pos x="18" y="16"/>
                  </a:cxn>
                  <a:cxn ang="0">
                    <a:pos x="18" y="16"/>
                  </a:cxn>
                </a:cxnLst>
                <a:rect l="0" t="0" r="r" b="b"/>
                <a:pathLst>
                  <a:path w="26" h="16">
                    <a:moveTo>
                      <a:pt x="18" y="16"/>
                    </a:moveTo>
                    <a:lnTo>
                      <a:pt x="18" y="16"/>
                    </a:lnTo>
                    <a:lnTo>
                      <a:pt x="26" y="16"/>
                    </a:lnTo>
                    <a:lnTo>
                      <a:pt x="26" y="16"/>
                    </a:lnTo>
                    <a:lnTo>
                      <a:pt x="22" y="12"/>
                    </a:lnTo>
                    <a:lnTo>
                      <a:pt x="22" y="12"/>
                    </a:lnTo>
                    <a:lnTo>
                      <a:pt x="14" y="4"/>
                    </a:lnTo>
                    <a:lnTo>
                      <a:pt x="14" y="4"/>
                    </a:lnTo>
                    <a:lnTo>
                      <a:pt x="8" y="0"/>
                    </a:lnTo>
                    <a:lnTo>
                      <a:pt x="8" y="0"/>
                    </a:lnTo>
                    <a:lnTo>
                      <a:pt x="4" y="2"/>
                    </a:lnTo>
                    <a:lnTo>
                      <a:pt x="0" y="4"/>
                    </a:lnTo>
                    <a:lnTo>
                      <a:pt x="0" y="4"/>
                    </a:lnTo>
                    <a:lnTo>
                      <a:pt x="12" y="16"/>
                    </a:lnTo>
                    <a:lnTo>
                      <a:pt x="12" y="16"/>
                    </a:lnTo>
                    <a:lnTo>
                      <a:pt x="14" y="16"/>
                    </a:lnTo>
                    <a:lnTo>
                      <a:pt x="18" y="16"/>
                    </a:lnTo>
                    <a:lnTo>
                      <a:pt x="18"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6" name="Freeform 222"/>
              <p:cNvSpPr/>
              <p:nvPr/>
            </p:nvSpPr>
            <p:spPr bwMode="auto">
              <a:xfrm>
                <a:off x="2165" y="557"/>
                <a:ext cx="30" cy="20"/>
              </a:xfrm>
              <a:custGeom>
                <a:avLst/>
                <a:gdLst/>
                <a:ahLst/>
                <a:cxnLst>
                  <a:cxn ang="0">
                    <a:pos x="20" y="20"/>
                  </a:cxn>
                  <a:cxn ang="0">
                    <a:pos x="20" y="20"/>
                  </a:cxn>
                  <a:cxn ang="0">
                    <a:pos x="30" y="18"/>
                  </a:cxn>
                  <a:cxn ang="0">
                    <a:pos x="30" y="18"/>
                  </a:cxn>
                  <a:cxn ang="0">
                    <a:pos x="16" y="8"/>
                  </a:cxn>
                  <a:cxn ang="0">
                    <a:pos x="16" y="8"/>
                  </a:cxn>
                  <a:cxn ang="0">
                    <a:pos x="10" y="2"/>
                  </a:cxn>
                  <a:cxn ang="0">
                    <a:pos x="10" y="2"/>
                  </a:cxn>
                  <a:cxn ang="0">
                    <a:pos x="8" y="0"/>
                  </a:cxn>
                  <a:cxn ang="0">
                    <a:pos x="6" y="0"/>
                  </a:cxn>
                  <a:cxn ang="0">
                    <a:pos x="0" y="2"/>
                  </a:cxn>
                  <a:cxn ang="0">
                    <a:pos x="0" y="2"/>
                  </a:cxn>
                  <a:cxn ang="0">
                    <a:pos x="14" y="16"/>
                  </a:cxn>
                  <a:cxn ang="0">
                    <a:pos x="14" y="16"/>
                  </a:cxn>
                  <a:cxn ang="0">
                    <a:pos x="16" y="18"/>
                  </a:cxn>
                  <a:cxn ang="0">
                    <a:pos x="20" y="20"/>
                  </a:cxn>
                  <a:cxn ang="0">
                    <a:pos x="20" y="20"/>
                  </a:cxn>
                </a:cxnLst>
                <a:rect l="0" t="0" r="r" b="b"/>
                <a:pathLst>
                  <a:path w="30" h="20">
                    <a:moveTo>
                      <a:pt x="20" y="20"/>
                    </a:moveTo>
                    <a:lnTo>
                      <a:pt x="20" y="20"/>
                    </a:lnTo>
                    <a:lnTo>
                      <a:pt x="30" y="18"/>
                    </a:lnTo>
                    <a:lnTo>
                      <a:pt x="30" y="18"/>
                    </a:lnTo>
                    <a:lnTo>
                      <a:pt x="16" y="8"/>
                    </a:lnTo>
                    <a:lnTo>
                      <a:pt x="16" y="8"/>
                    </a:lnTo>
                    <a:lnTo>
                      <a:pt x="10" y="2"/>
                    </a:lnTo>
                    <a:lnTo>
                      <a:pt x="10" y="2"/>
                    </a:lnTo>
                    <a:lnTo>
                      <a:pt x="8" y="0"/>
                    </a:lnTo>
                    <a:lnTo>
                      <a:pt x="6" y="0"/>
                    </a:lnTo>
                    <a:lnTo>
                      <a:pt x="0" y="2"/>
                    </a:lnTo>
                    <a:lnTo>
                      <a:pt x="0" y="2"/>
                    </a:lnTo>
                    <a:lnTo>
                      <a:pt x="14" y="16"/>
                    </a:lnTo>
                    <a:lnTo>
                      <a:pt x="14" y="16"/>
                    </a:lnTo>
                    <a:lnTo>
                      <a:pt x="16" y="18"/>
                    </a:lnTo>
                    <a:lnTo>
                      <a:pt x="20" y="20"/>
                    </a:lnTo>
                    <a:lnTo>
                      <a:pt x="20"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7" name="Freeform 223"/>
              <p:cNvSpPr/>
              <p:nvPr/>
            </p:nvSpPr>
            <p:spPr bwMode="auto">
              <a:xfrm>
                <a:off x="2179" y="557"/>
                <a:ext cx="30" cy="18"/>
              </a:xfrm>
              <a:custGeom>
                <a:avLst/>
                <a:gdLst/>
                <a:ahLst/>
                <a:cxnLst>
                  <a:cxn ang="0">
                    <a:pos x="20" y="18"/>
                  </a:cxn>
                  <a:cxn ang="0">
                    <a:pos x="20" y="18"/>
                  </a:cxn>
                  <a:cxn ang="0">
                    <a:pos x="30" y="18"/>
                  </a:cxn>
                  <a:cxn ang="0">
                    <a:pos x="30" y="18"/>
                  </a:cxn>
                  <a:cxn ang="0">
                    <a:pos x="24" y="10"/>
                  </a:cxn>
                  <a:cxn ang="0">
                    <a:pos x="18" y="4"/>
                  </a:cxn>
                  <a:cxn ang="0">
                    <a:pos x="8" y="2"/>
                  </a:cxn>
                  <a:cxn ang="0">
                    <a:pos x="0" y="0"/>
                  </a:cxn>
                  <a:cxn ang="0">
                    <a:pos x="0" y="0"/>
                  </a:cxn>
                  <a:cxn ang="0">
                    <a:pos x="14" y="14"/>
                  </a:cxn>
                  <a:cxn ang="0">
                    <a:pos x="14" y="14"/>
                  </a:cxn>
                  <a:cxn ang="0">
                    <a:pos x="20" y="18"/>
                  </a:cxn>
                  <a:cxn ang="0">
                    <a:pos x="20" y="18"/>
                  </a:cxn>
                </a:cxnLst>
                <a:rect l="0" t="0" r="r" b="b"/>
                <a:pathLst>
                  <a:path w="30" h="18">
                    <a:moveTo>
                      <a:pt x="20" y="18"/>
                    </a:moveTo>
                    <a:lnTo>
                      <a:pt x="20" y="18"/>
                    </a:lnTo>
                    <a:lnTo>
                      <a:pt x="30" y="18"/>
                    </a:lnTo>
                    <a:lnTo>
                      <a:pt x="30" y="18"/>
                    </a:lnTo>
                    <a:lnTo>
                      <a:pt x="24" y="10"/>
                    </a:lnTo>
                    <a:lnTo>
                      <a:pt x="18" y="4"/>
                    </a:lnTo>
                    <a:lnTo>
                      <a:pt x="8" y="2"/>
                    </a:lnTo>
                    <a:lnTo>
                      <a:pt x="0" y="0"/>
                    </a:lnTo>
                    <a:lnTo>
                      <a:pt x="0" y="0"/>
                    </a:lnTo>
                    <a:lnTo>
                      <a:pt x="14" y="14"/>
                    </a:lnTo>
                    <a:lnTo>
                      <a:pt x="14" y="14"/>
                    </a:lnTo>
                    <a:lnTo>
                      <a:pt x="20" y="18"/>
                    </a:lnTo>
                    <a:lnTo>
                      <a:pt x="2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8" name="Freeform 224"/>
              <p:cNvSpPr/>
              <p:nvPr/>
            </p:nvSpPr>
            <p:spPr bwMode="auto">
              <a:xfrm>
                <a:off x="2137" y="581"/>
                <a:ext cx="24" cy="10"/>
              </a:xfrm>
              <a:custGeom>
                <a:avLst/>
                <a:gdLst/>
                <a:ahLst/>
                <a:cxnLst>
                  <a:cxn ang="0">
                    <a:pos x="8" y="6"/>
                  </a:cxn>
                  <a:cxn ang="0">
                    <a:pos x="8" y="6"/>
                  </a:cxn>
                  <a:cxn ang="0">
                    <a:pos x="14" y="10"/>
                  </a:cxn>
                  <a:cxn ang="0">
                    <a:pos x="14" y="10"/>
                  </a:cxn>
                  <a:cxn ang="0">
                    <a:pos x="14" y="8"/>
                  </a:cxn>
                  <a:cxn ang="0">
                    <a:pos x="14" y="8"/>
                  </a:cxn>
                  <a:cxn ang="0">
                    <a:pos x="24" y="0"/>
                  </a:cxn>
                  <a:cxn ang="0">
                    <a:pos x="24" y="0"/>
                  </a:cxn>
                  <a:cxn ang="0">
                    <a:pos x="0" y="0"/>
                  </a:cxn>
                  <a:cxn ang="0">
                    <a:pos x="0" y="0"/>
                  </a:cxn>
                  <a:cxn ang="0">
                    <a:pos x="4" y="2"/>
                  </a:cxn>
                  <a:cxn ang="0">
                    <a:pos x="8" y="6"/>
                  </a:cxn>
                  <a:cxn ang="0">
                    <a:pos x="8" y="6"/>
                  </a:cxn>
                </a:cxnLst>
                <a:rect l="0" t="0" r="r" b="b"/>
                <a:pathLst>
                  <a:path w="24" h="10">
                    <a:moveTo>
                      <a:pt x="8" y="6"/>
                    </a:moveTo>
                    <a:lnTo>
                      <a:pt x="8" y="6"/>
                    </a:lnTo>
                    <a:lnTo>
                      <a:pt x="14" y="10"/>
                    </a:lnTo>
                    <a:lnTo>
                      <a:pt x="14" y="10"/>
                    </a:lnTo>
                    <a:lnTo>
                      <a:pt x="14" y="8"/>
                    </a:lnTo>
                    <a:lnTo>
                      <a:pt x="14" y="8"/>
                    </a:lnTo>
                    <a:lnTo>
                      <a:pt x="24" y="0"/>
                    </a:lnTo>
                    <a:lnTo>
                      <a:pt x="24" y="0"/>
                    </a:lnTo>
                    <a:lnTo>
                      <a:pt x="0" y="0"/>
                    </a:lnTo>
                    <a:lnTo>
                      <a:pt x="0" y="0"/>
                    </a:lnTo>
                    <a:lnTo>
                      <a:pt x="4" y="2"/>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9" name="Freeform 225"/>
              <p:cNvSpPr/>
              <p:nvPr/>
            </p:nvSpPr>
            <p:spPr bwMode="auto">
              <a:xfrm>
                <a:off x="2153" y="581"/>
                <a:ext cx="26" cy="16"/>
              </a:xfrm>
              <a:custGeom>
                <a:avLst/>
                <a:gdLst/>
                <a:ahLst/>
                <a:cxnLst>
                  <a:cxn ang="0">
                    <a:pos x="10" y="16"/>
                  </a:cxn>
                  <a:cxn ang="0">
                    <a:pos x="10" y="16"/>
                  </a:cxn>
                  <a:cxn ang="0">
                    <a:pos x="14" y="10"/>
                  </a:cxn>
                  <a:cxn ang="0">
                    <a:pos x="14" y="10"/>
                  </a:cxn>
                  <a:cxn ang="0">
                    <a:pos x="22" y="4"/>
                  </a:cxn>
                  <a:cxn ang="0">
                    <a:pos x="22" y="4"/>
                  </a:cxn>
                  <a:cxn ang="0">
                    <a:pos x="26" y="0"/>
                  </a:cxn>
                  <a:cxn ang="0">
                    <a:pos x="26" y="0"/>
                  </a:cxn>
                  <a:cxn ang="0">
                    <a:pos x="18" y="0"/>
                  </a:cxn>
                  <a:cxn ang="0">
                    <a:pos x="18" y="0"/>
                  </a:cxn>
                  <a:cxn ang="0">
                    <a:pos x="14" y="0"/>
                  </a:cxn>
                  <a:cxn ang="0">
                    <a:pos x="12" y="0"/>
                  </a:cxn>
                  <a:cxn ang="0">
                    <a:pos x="12" y="0"/>
                  </a:cxn>
                  <a:cxn ang="0">
                    <a:pos x="0" y="10"/>
                  </a:cxn>
                  <a:cxn ang="0">
                    <a:pos x="0" y="10"/>
                  </a:cxn>
                  <a:cxn ang="0">
                    <a:pos x="4" y="14"/>
                  </a:cxn>
                  <a:cxn ang="0">
                    <a:pos x="10" y="16"/>
                  </a:cxn>
                  <a:cxn ang="0">
                    <a:pos x="10" y="16"/>
                  </a:cxn>
                </a:cxnLst>
                <a:rect l="0" t="0" r="r" b="b"/>
                <a:pathLst>
                  <a:path w="26" h="16">
                    <a:moveTo>
                      <a:pt x="10" y="16"/>
                    </a:moveTo>
                    <a:lnTo>
                      <a:pt x="10" y="16"/>
                    </a:lnTo>
                    <a:lnTo>
                      <a:pt x="14" y="10"/>
                    </a:lnTo>
                    <a:lnTo>
                      <a:pt x="14" y="10"/>
                    </a:lnTo>
                    <a:lnTo>
                      <a:pt x="22" y="4"/>
                    </a:lnTo>
                    <a:lnTo>
                      <a:pt x="22" y="4"/>
                    </a:lnTo>
                    <a:lnTo>
                      <a:pt x="26" y="0"/>
                    </a:lnTo>
                    <a:lnTo>
                      <a:pt x="26" y="0"/>
                    </a:lnTo>
                    <a:lnTo>
                      <a:pt x="18" y="0"/>
                    </a:lnTo>
                    <a:lnTo>
                      <a:pt x="18" y="0"/>
                    </a:lnTo>
                    <a:lnTo>
                      <a:pt x="14" y="0"/>
                    </a:lnTo>
                    <a:lnTo>
                      <a:pt x="12" y="0"/>
                    </a:lnTo>
                    <a:lnTo>
                      <a:pt x="12" y="0"/>
                    </a:lnTo>
                    <a:lnTo>
                      <a:pt x="0" y="10"/>
                    </a:lnTo>
                    <a:lnTo>
                      <a:pt x="0" y="10"/>
                    </a:lnTo>
                    <a:lnTo>
                      <a:pt x="4" y="14"/>
                    </a:lnTo>
                    <a:lnTo>
                      <a:pt x="10" y="16"/>
                    </a:lnTo>
                    <a:lnTo>
                      <a:pt x="1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0" name="Freeform 226"/>
              <p:cNvSpPr/>
              <p:nvPr/>
            </p:nvSpPr>
            <p:spPr bwMode="auto">
              <a:xfrm>
                <a:off x="2165" y="581"/>
                <a:ext cx="30" cy="18"/>
              </a:xfrm>
              <a:custGeom>
                <a:avLst/>
                <a:gdLst/>
                <a:ahLst/>
                <a:cxnLst>
                  <a:cxn ang="0">
                    <a:pos x="18" y="12"/>
                  </a:cxn>
                  <a:cxn ang="0">
                    <a:pos x="18" y="12"/>
                  </a:cxn>
                  <a:cxn ang="0">
                    <a:pos x="30" y="0"/>
                  </a:cxn>
                  <a:cxn ang="0">
                    <a:pos x="30" y="0"/>
                  </a:cxn>
                  <a:cxn ang="0">
                    <a:pos x="20" y="0"/>
                  </a:cxn>
                  <a:cxn ang="0">
                    <a:pos x="20" y="0"/>
                  </a:cxn>
                  <a:cxn ang="0">
                    <a:pos x="16" y="0"/>
                  </a:cxn>
                  <a:cxn ang="0">
                    <a:pos x="14" y="2"/>
                  </a:cxn>
                  <a:cxn ang="0">
                    <a:pos x="14" y="2"/>
                  </a:cxn>
                  <a:cxn ang="0">
                    <a:pos x="0" y="16"/>
                  </a:cxn>
                  <a:cxn ang="0">
                    <a:pos x="0" y="16"/>
                  </a:cxn>
                  <a:cxn ang="0">
                    <a:pos x="6" y="18"/>
                  </a:cxn>
                  <a:cxn ang="0">
                    <a:pos x="8" y="18"/>
                  </a:cxn>
                  <a:cxn ang="0">
                    <a:pos x="10" y="18"/>
                  </a:cxn>
                  <a:cxn ang="0">
                    <a:pos x="10" y="18"/>
                  </a:cxn>
                  <a:cxn ang="0">
                    <a:pos x="18" y="12"/>
                  </a:cxn>
                  <a:cxn ang="0">
                    <a:pos x="18" y="12"/>
                  </a:cxn>
                </a:cxnLst>
                <a:rect l="0" t="0" r="r" b="b"/>
                <a:pathLst>
                  <a:path w="30" h="18">
                    <a:moveTo>
                      <a:pt x="18" y="12"/>
                    </a:moveTo>
                    <a:lnTo>
                      <a:pt x="18" y="12"/>
                    </a:lnTo>
                    <a:lnTo>
                      <a:pt x="30" y="0"/>
                    </a:lnTo>
                    <a:lnTo>
                      <a:pt x="30" y="0"/>
                    </a:lnTo>
                    <a:lnTo>
                      <a:pt x="20" y="0"/>
                    </a:lnTo>
                    <a:lnTo>
                      <a:pt x="20" y="0"/>
                    </a:lnTo>
                    <a:lnTo>
                      <a:pt x="16" y="0"/>
                    </a:lnTo>
                    <a:lnTo>
                      <a:pt x="14" y="2"/>
                    </a:lnTo>
                    <a:lnTo>
                      <a:pt x="14" y="2"/>
                    </a:lnTo>
                    <a:lnTo>
                      <a:pt x="0" y="16"/>
                    </a:lnTo>
                    <a:lnTo>
                      <a:pt x="0" y="16"/>
                    </a:lnTo>
                    <a:lnTo>
                      <a:pt x="6" y="18"/>
                    </a:lnTo>
                    <a:lnTo>
                      <a:pt x="8" y="18"/>
                    </a:lnTo>
                    <a:lnTo>
                      <a:pt x="10" y="18"/>
                    </a:lnTo>
                    <a:lnTo>
                      <a:pt x="10" y="18"/>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1" name="Freeform 227"/>
              <p:cNvSpPr/>
              <p:nvPr/>
            </p:nvSpPr>
            <p:spPr bwMode="auto">
              <a:xfrm>
                <a:off x="2179" y="581"/>
                <a:ext cx="30" cy="20"/>
              </a:xfrm>
              <a:custGeom>
                <a:avLst/>
                <a:gdLst/>
                <a:ahLst/>
                <a:cxnLst>
                  <a:cxn ang="0">
                    <a:pos x="20" y="0"/>
                  </a:cxn>
                  <a:cxn ang="0">
                    <a:pos x="20" y="0"/>
                  </a:cxn>
                  <a:cxn ang="0">
                    <a:pos x="14" y="4"/>
                  </a:cxn>
                  <a:cxn ang="0">
                    <a:pos x="14" y="4"/>
                  </a:cxn>
                  <a:cxn ang="0">
                    <a:pos x="0" y="20"/>
                  </a:cxn>
                  <a:cxn ang="0">
                    <a:pos x="0" y="20"/>
                  </a:cxn>
                  <a:cxn ang="0">
                    <a:pos x="10" y="18"/>
                  </a:cxn>
                  <a:cxn ang="0">
                    <a:pos x="18" y="14"/>
                  </a:cxn>
                  <a:cxn ang="0">
                    <a:pos x="24" y="8"/>
                  </a:cxn>
                  <a:cxn ang="0">
                    <a:pos x="30" y="0"/>
                  </a:cxn>
                  <a:cxn ang="0">
                    <a:pos x="30" y="0"/>
                  </a:cxn>
                  <a:cxn ang="0">
                    <a:pos x="20" y="0"/>
                  </a:cxn>
                  <a:cxn ang="0">
                    <a:pos x="20" y="0"/>
                  </a:cxn>
                </a:cxnLst>
                <a:rect l="0" t="0" r="r" b="b"/>
                <a:pathLst>
                  <a:path w="30" h="20">
                    <a:moveTo>
                      <a:pt x="20" y="0"/>
                    </a:moveTo>
                    <a:lnTo>
                      <a:pt x="20" y="0"/>
                    </a:lnTo>
                    <a:lnTo>
                      <a:pt x="14" y="4"/>
                    </a:lnTo>
                    <a:lnTo>
                      <a:pt x="14" y="4"/>
                    </a:lnTo>
                    <a:lnTo>
                      <a:pt x="0" y="20"/>
                    </a:lnTo>
                    <a:lnTo>
                      <a:pt x="0" y="20"/>
                    </a:lnTo>
                    <a:lnTo>
                      <a:pt x="10" y="18"/>
                    </a:lnTo>
                    <a:lnTo>
                      <a:pt x="18" y="14"/>
                    </a:lnTo>
                    <a:lnTo>
                      <a:pt x="24" y="8"/>
                    </a:lnTo>
                    <a:lnTo>
                      <a:pt x="30" y="0"/>
                    </a:lnTo>
                    <a:lnTo>
                      <a:pt x="30" y="0"/>
                    </a:lnTo>
                    <a:lnTo>
                      <a:pt x="20" y="0"/>
                    </a:lnTo>
                    <a:lnTo>
                      <a:pt x="2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2" name="Freeform 228"/>
              <p:cNvSpPr/>
              <p:nvPr/>
            </p:nvSpPr>
            <p:spPr bwMode="auto">
              <a:xfrm>
                <a:off x="2237" y="681"/>
                <a:ext cx="28" cy="16"/>
              </a:xfrm>
              <a:custGeom>
                <a:avLst/>
                <a:gdLst/>
                <a:ahLst/>
                <a:cxnLst>
                  <a:cxn ang="0">
                    <a:pos x="12" y="0"/>
                  </a:cxn>
                  <a:cxn ang="0">
                    <a:pos x="12" y="0"/>
                  </a:cxn>
                  <a:cxn ang="0">
                    <a:pos x="8" y="6"/>
                  </a:cxn>
                  <a:cxn ang="0">
                    <a:pos x="8" y="6"/>
                  </a:cxn>
                  <a:cxn ang="0">
                    <a:pos x="4" y="12"/>
                  </a:cxn>
                  <a:cxn ang="0">
                    <a:pos x="0" y="16"/>
                  </a:cxn>
                  <a:cxn ang="0">
                    <a:pos x="0" y="16"/>
                  </a:cxn>
                  <a:cxn ang="0">
                    <a:pos x="28" y="10"/>
                  </a:cxn>
                  <a:cxn ang="0">
                    <a:pos x="28" y="10"/>
                  </a:cxn>
                  <a:cxn ang="0">
                    <a:pos x="14" y="2"/>
                  </a:cxn>
                  <a:cxn ang="0">
                    <a:pos x="14" y="2"/>
                  </a:cxn>
                  <a:cxn ang="0">
                    <a:pos x="12" y="0"/>
                  </a:cxn>
                  <a:cxn ang="0">
                    <a:pos x="12" y="0"/>
                  </a:cxn>
                </a:cxnLst>
                <a:rect l="0" t="0" r="r" b="b"/>
                <a:pathLst>
                  <a:path w="28" h="16">
                    <a:moveTo>
                      <a:pt x="12" y="0"/>
                    </a:moveTo>
                    <a:lnTo>
                      <a:pt x="12" y="0"/>
                    </a:lnTo>
                    <a:lnTo>
                      <a:pt x="8" y="6"/>
                    </a:lnTo>
                    <a:lnTo>
                      <a:pt x="8" y="6"/>
                    </a:lnTo>
                    <a:lnTo>
                      <a:pt x="4" y="12"/>
                    </a:lnTo>
                    <a:lnTo>
                      <a:pt x="0" y="16"/>
                    </a:lnTo>
                    <a:lnTo>
                      <a:pt x="0" y="16"/>
                    </a:lnTo>
                    <a:lnTo>
                      <a:pt x="28" y="10"/>
                    </a:lnTo>
                    <a:lnTo>
                      <a:pt x="28" y="10"/>
                    </a:lnTo>
                    <a:lnTo>
                      <a:pt x="14" y="2"/>
                    </a:lnTo>
                    <a:lnTo>
                      <a:pt x="14" y="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3" name="Freeform 229"/>
              <p:cNvSpPr/>
              <p:nvPr/>
            </p:nvSpPr>
            <p:spPr bwMode="auto">
              <a:xfrm>
                <a:off x="2253" y="673"/>
                <a:ext cx="30" cy="16"/>
              </a:xfrm>
              <a:custGeom>
                <a:avLst/>
                <a:gdLst/>
                <a:ahLst/>
                <a:cxnLst>
                  <a:cxn ang="0">
                    <a:pos x="0" y="6"/>
                  </a:cxn>
                  <a:cxn ang="0">
                    <a:pos x="0" y="6"/>
                  </a:cxn>
                  <a:cxn ang="0">
                    <a:pos x="16" y="16"/>
                  </a:cxn>
                  <a:cxn ang="0">
                    <a:pos x="16" y="16"/>
                  </a:cxn>
                  <a:cxn ang="0">
                    <a:pos x="18" y="16"/>
                  </a:cxn>
                  <a:cxn ang="0">
                    <a:pos x="22" y="14"/>
                  </a:cxn>
                  <a:cxn ang="0">
                    <a:pos x="22" y="14"/>
                  </a:cxn>
                  <a:cxn ang="0">
                    <a:pos x="30" y="12"/>
                  </a:cxn>
                  <a:cxn ang="0">
                    <a:pos x="30" y="12"/>
                  </a:cxn>
                  <a:cxn ang="0">
                    <a:pos x="26" y="10"/>
                  </a:cxn>
                  <a:cxn ang="0">
                    <a:pos x="26" y="10"/>
                  </a:cxn>
                  <a:cxn ang="0">
                    <a:pos x="16" y="4"/>
                  </a:cxn>
                  <a:cxn ang="0">
                    <a:pos x="16" y="4"/>
                  </a:cxn>
                  <a:cxn ang="0">
                    <a:pos x="8" y="0"/>
                  </a:cxn>
                  <a:cxn ang="0">
                    <a:pos x="8" y="0"/>
                  </a:cxn>
                  <a:cxn ang="0">
                    <a:pos x="4" y="2"/>
                  </a:cxn>
                  <a:cxn ang="0">
                    <a:pos x="0" y="6"/>
                  </a:cxn>
                  <a:cxn ang="0">
                    <a:pos x="0" y="6"/>
                  </a:cxn>
                </a:cxnLst>
                <a:rect l="0" t="0" r="r" b="b"/>
                <a:pathLst>
                  <a:path w="30" h="16">
                    <a:moveTo>
                      <a:pt x="0" y="6"/>
                    </a:moveTo>
                    <a:lnTo>
                      <a:pt x="0" y="6"/>
                    </a:lnTo>
                    <a:lnTo>
                      <a:pt x="16" y="16"/>
                    </a:lnTo>
                    <a:lnTo>
                      <a:pt x="16" y="16"/>
                    </a:lnTo>
                    <a:lnTo>
                      <a:pt x="18" y="16"/>
                    </a:lnTo>
                    <a:lnTo>
                      <a:pt x="22" y="14"/>
                    </a:lnTo>
                    <a:lnTo>
                      <a:pt x="22" y="14"/>
                    </a:lnTo>
                    <a:lnTo>
                      <a:pt x="30" y="12"/>
                    </a:lnTo>
                    <a:lnTo>
                      <a:pt x="30" y="12"/>
                    </a:lnTo>
                    <a:lnTo>
                      <a:pt x="26" y="10"/>
                    </a:lnTo>
                    <a:lnTo>
                      <a:pt x="26" y="10"/>
                    </a:lnTo>
                    <a:lnTo>
                      <a:pt x="16" y="4"/>
                    </a:lnTo>
                    <a:lnTo>
                      <a:pt x="16" y="4"/>
                    </a:lnTo>
                    <a:lnTo>
                      <a:pt x="8" y="0"/>
                    </a:lnTo>
                    <a:lnTo>
                      <a:pt x="8" y="0"/>
                    </a:lnTo>
                    <a:lnTo>
                      <a:pt x="4"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4" name="Freeform 230"/>
              <p:cNvSpPr/>
              <p:nvPr/>
            </p:nvSpPr>
            <p:spPr bwMode="auto">
              <a:xfrm>
                <a:off x="2265" y="665"/>
                <a:ext cx="38" cy="20"/>
              </a:xfrm>
              <a:custGeom>
                <a:avLst/>
                <a:gdLst/>
                <a:ahLst/>
                <a:cxnLst>
                  <a:cxn ang="0">
                    <a:pos x="0" y="4"/>
                  </a:cxn>
                  <a:cxn ang="0">
                    <a:pos x="0" y="4"/>
                  </a:cxn>
                  <a:cxn ang="0">
                    <a:pos x="20" y="18"/>
                  </a:cxn>
                  <a:cxn ang="0">
                    <a:pos x="20" y="18"/>
                  </a:cxn>
                  <a:cxn ang="0">
                    <a:pos x="22" y="20"/>
                  </a:cxn>
                  <a:cxn ang="0">
                    <a:pos x="26" y="20"/>
                  </a:cxn>
                  <a:cxn ang="0">
                    <a:pos x="26" y="20"/>
                  </a:cxn>
                  <a:cxn ang="0">
                    <a:pos x="38" y="16"/>
                  </a:cxn>
                  <a:cxn ang="0">
                    <a:pos x="38" y="16"/>
                  </a:cxn>
                  <a:cxn ang="0">
                    <a:pos x="20" y="6"/>
                  </a:cxn>
                  <a:cxn ang="0">
                    <a:pos x="20" y="6"/>
                  </a:cxn>
                  <a:cxn ang="0">
                    <a:pos x="12" y="0"/>
                  </a:cxn>
                  <a:cxn ang="0">
                    <a:pos x="12" y="0"/>
                  </a:cxn>
                  <a:cxn ang="0">
                    <a:pos x="8" y="0"/>
                  </a:cxn>
                  <a:cxn ang="0">
                    <a:pos x="6" y="2"/>
                  </a:cxn>
                  <a:cxn ang="0">
                    <a:pos x="0" y="4"/>
                  </a:cxn>
                  <a:cxn ang="0">
                    <a:pos x="0" y="4"/>
                  </a:cxn>
                </a:cxnLst>
                <a:rect l="0" t="0" r="r" b="b"/>
                <a:pathLst>
                  <a:path w="38" h="20">
                    <a:moveTo>
                      <a:pt x="0" y="4"/>
                    </a:moveTo>
                    <a:lnTo>
                      <a:pt x="0" y="4"/>
                    </a:lnTo>
                    <a:lnTo>
                      <a:pt x="20" y="18"/>
                    </a:lnTo>
                    <a:lnTo>
                      <a:pt x="20" y="18"/>
                    </a:lnTo>
                    <a:lnTo>
                      <a:pt x="22" y="20"/>
                    </a:lnTo>
                    <a:lnTo>
                      <a:pt x="26" y="20"/>
                    </a:lnTo>
                    <a:lnTo>
                      <a:pt x="26" y="20"/>
                    </a:lnTo>
                    <a:lnTo>
                      <a:pt x="38" y="16"/>
                    </a:lnTo>
                    <a:lnTo>
                      <a:pt x="38" y="16"/>
                    </a:lnTo>
                    <a:lnTo>
                      <a:pt x="20" y="6"/>
                    </a:lnTo>
                    <a:lnTo>
                      <a:pt x="20" y="6"/>
                    </a:lnTo>
                    <a:lnTo>
                      <a:pt x="12" y="0"/>
                    </a:lnTo>
                    <a:lnTo>
                      <a:pt x="12" y="0"/>
                    </a:lnTo>
                    <a:lnTo>
                      <a:pt x="8" y="0"/>
                    </a:lnTo>
                    <a:lnTo>
                      <a:pt x="6"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5" name="Freeform 231"/>
              <p:cNvSpPr/>
              <p:nvPr/>
            </p:nvSpPr>
            <p:spPr bwMode="auto">
              <a:xfrm>
                <a:off x="2279" y="663"/>
                <a:ext cx="38" cy="18"/>
              </a:xfrm>
              <a:custGeom>
                <a:avLst/>
                <a:gdLst/>
                <a:ahLst/>
                <a:cxnLst>
                  <a:cxn ang="0">
                    <a:pos x="0" y="0"/>
                  </a:cxn>
                  <a:cxn ang="0">
                    <a:pos x="0" y="0"/>
                  </a:cxn>
                  <a:cxn ang="0">
                    <a:pos x="22" y="14"/>
                  </a:cxn>
                  <a:cxn ang="0">
                    <a:pos x="22" y="14"/>
                  </a:cxn>
                  <a:cxn ang="0">
                    <a:pos x="24" y="16"/>
                  </a:cxn>
                  <a:cxn ang="0">
                    <a:pos x="28" y="18"/>
                  </a:cxn>
                  <a:cxn ang="0">
                    <a:pos x="28" y="18"/>
                  </a:cxn>
                  <a:cxn ang="0">
                    <a:pos x="38" y="14"/>
                  </a:cxn>
                  <a:cxn ang="0">
                    <a:pos x="38" y="14"/>
                  </a:cxn>
                  <a:cxn ang="0">
                    <a:pos x="32" y="6"/>
                  </a:cxn>
                  <a:cxn ang="0">
                    <a:pos x="22" y="2"/>
                  </a:cxn>
                  <a:cxn ang="0">
                    <a:pos x="12" y="0"/>
                  </a:cxn>
                  <a:cxn ang="0">
                    <a:pos x="0" y="0"/>
                  </a:cxn>
                  <a:cxn ang="0">
                    <a:pos x="0" y="0"/>
                  </a:cxn>
                </a:cxnLst>
                <a:rect l="0" t="0" r="r" b="b"/>
                <a:pathLst>
                  <a:path w="38" h="18">
                    <a:moveTo>
                      <a:pt x="0" y="0"/>
                    </a:moveTo>
                    <a:lnTo>
                      <a:pt x="0" y="0"/>
                    </a:lnTo>
                    <a:lnTo>
                      <a:pt x="22" y="14"/>
                    </a:lnTo>
                    <a:lnTo>
                      <a:pt x="22" y="14"/>
                    </a:lnTo>
                    <a:lnTo>
                      <a:pt x="24" y="16"/>
                    </a:lnTo>
                    <a:lnTo>
                      <a:pt x="28" y="18"/>
                    </a:lnTo>
                    <a:lnTo>
                      <a:pt x="28" y="18"/>
                    </a:lnTo>
                    <a:lnTo>
                      <a:pt x="38" y="14"/>
                    </a:lnTo>
                    <a:lnTo>
                      <a:pt x="38" y="14"/>
                    </a:lnTo>
                    <a:lnTo>
                      <a:pt x="32" y="6"/>
                    </a:lnTo>
                    <a:lnTo>
                      <a:pt x="22" y="2"/>
                    </a:lnTo>
                    <a:lnTo>
                      <a:pt x="12" y="0"/>
                    </a:lnTo>
                    <a:lnTo>
                      <a:pt x="0" y="0"/>
                    </a:lnTo>
                    <a:lnTo>
                      <a:pt x="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6" name="Freeform 232"/>
              <p:cNvSpPr/>
              <p:nvPr/>
            </p:nvSpPr>
            <p:spPr bwMode="auto">
              <a:xfrm>
                <a:off x="2237" y="695"/>
                <a:ext cx="28" cy="14"/>
              </a:xfrm>
              <a:custGeom>
                <a:avLst/>
                <a:gdLst/>
                <a:ahLst/>
                <a:cxnLst>
                  <a:cxn ang="0">
                    <a:pos x="20" y="12"/>
                  </a:cxn>
                  <a:cxn ang="0">
                    <a:pos x="20" y="12"/>
                  </a:cxn>
                  <a:cxn ang="0">
                    <a:pos x="28" y="0"/>
                  </a:cxn>
                  <a:cxn ang="0">
                    <a:pos x="28" y="0"/>
                  </a:cxn>
                  <a:cxn ang="0">
                    <a:pos x="0" y="6"/>
                  </a:cxn>
                  <a:cxn ang="0">
                    <a:pos x="0" y="6"/>
                  </a:cxn>
                  <a:cxn ang="0">
                    <a:pos x="6" y="8"/>
                  </a:cxn>
                  <a:cxn ang="0">
                    <a:pos x="12" y="10"/>
                  </a:cxn>
                  <a:cxn ang="0">
                    <a:pos x="12" y="10"/>
                  </a:cxn>
                  <a:cxn ang="0">
                    <a:pos x="18" y="14"/>
                  </a:cxn>
                  <a:cxn ang="0">
                    <a:pos x="18" y="14"/>
                  </a:cxn>
                  <a:cxn ang="0">
                    <a:pos x="20" y="12"/>
                  </a:cxn>
                  <a:cxn ang="0">
                    <a:pos x="20" y="12"/>
                  </a:cxn>
                </a:cxnLst>
                <a:rect l="0" t="0" r="r" b="b"/>
                <a:pathLst>
                  <a:path w="28" h="14">
                    <a:moveTo>
                      <a:pt x="20" y="12"/>
                    </a:moveTo>
                    <a:lnTo>
                      <a:pt x="20" y="12"/>
                    </a:lnTo>
                    <a:lnTo>
                      <a:pt x="28" y="0"/>
                    </a:lnTo>
                    <a:lnTo>
                      <a:pt x="28" y="0"/>
                    </a:lnTo>
                    <a:lnTo>
                      <a:pt x="0" y="6"/>
                    </a:lnTo>
                    <a:lnTo>
                      <a:pt x="0" y="6"/>
                    </a:lnTo>
                    <a:lnTo>
                      <a:pt x="6" y="8"/>
                    </a:lnTo>
                    <a:lnTo>
                      <a:pt x="12" y="10"/>
                    </a:lnTo>
                    <a:lnTo>
                      <a:pt x="12" y="10"/>
                    </a:lnTo>
                    <a:lnTo>
                      <a:pt x="18" y="14"/>
                    </a:lnTo>
                    <a:lnTo>
                      <a:pt x="18" y="14"/>
                    </a:lnTo>
                    <a:lnTo>
                      <a:pt x="20" y="12"/>
                    </a:lnTo>
                    <a:lnTo>
                      <a:pt x="2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7" name="Freeform 233"/>
              <p:cNvSpPr/>
              <p:nvPr/>
            </p:nvSpPr>
            <p:spPr bwMode="auto">
              <a:xfrm>
                <a:off x="2259" y="691"/>
                <a:ext cx="26" cy="22"/>
              </a:xfrm>
              <a:custGeom>
                <a:avLst/>
                <a:gdLst/>
                <a:ahLst/>
                <a:cxnLst>
                  <a:cxn ang="0">
                    <a:pos x="10" y="22"/>
                  </a:cxn>
                  <a:cxn ang="0">
                    <a:pos x="10" y="22"/>
                  </a:cxn>
                  <a:cxn ang="0">
                    <a:pos x="16" y="14"/>
                  </a:cxn>
                  <a:cxn ang="0">
                    <a:pos x="16" y="14"/>
                  </a:cxn>
                  <a:cxn ang="0">
                    <a:pos x="22" y="4"/>
                  </a:cxn>
                  <a:cxn ang="0">
                    <a:pos x="22" y="4"/>
                  </a:cxn>
                  <a:cxn ang="0">
                    <a:pos x="26" y="0"/>
                  </a:cxn>
                  <a:cxn ang="0">
                    <a:pos x="26" y="0"/>
                  </a:cxn>
                  <a:cxn ang="0">
                    <a:pos x="18" y="2"/>
                  </a:cxn>
                  <a:cxn ang="0">
                    <a:pos x="18" y="2"/>
                  </a:cxn>
                  <a:cxn ang="0">
                    <a:pos x="14" y="2"/>
                  </a:cxn>
                  <a:cxn ang="0">
                    <a:pos x="10" y="4"/>
                  </a:cxn>
                  <a:cxn ang="0">
                    <a:pos x="10" y="4"/>
                  </a:cxn>
                  <a:cxn ang="0">
                    <a:pos x="0" y="18"/>
                  </a:cxn>
                  <a:cxn ang="0">
                    <a:pos x="0" y="18"/>
                  </a:cxn>
                  <a:cxn ang="0">
                    <a:pos x="6" y="20"/>
                  </a:cxn>
                  <a:cxn ang="0">
                    <a:pos x="10" y="22"/>
                  </a:cxn>
                  <a:cxn ang="0">
                    <a:pos x="10" y="22"/>
                  </a:cxn>
                </a:cxnLst>
                <a:rect l="0" t="0" r="r" b="b"/>
                <a:pathLst>
                  <a:path w="26" h="22">
                    <a:moveTo>
                      <a:pt x="10" y="22"/>
                    </a:moveTo>
                    <a:lnTo>
                      <a:pt x="10" y="22"/>
                    </a:lnTo>
                    <a:lnTo>
                      <a:pt x="16" y="14"/>
                    </a:lnTo>
                    <a:lnTo>
                      <a:pt x="16" y="14"/>
                    </a:lnTo>
                    <a:lnTo>
                      <a:pt x="22" y="4"/>
                    </a:lnTo>
                    <a:lnTo>
                      <a:pt x="22" y="4"/>
                    </a:lnTo>
                    <a:lnTo>
                      <a:pt x="26" y="0"/>
                    </a:lnTo>
                    <a:lnTo>
                      <a:pt x="26" y="0"/>
                    </a:lnTo>
                    <a:lnTo>
                      <a:pt x="18" y="2"/>
                    </a:lnTo>
                    <a:lnTo>
                      <a:pt x="18" y="2"/>
                    </a:lnTo>
                    <a:lnTo>
                      <a:pt x="14" y="2"/>
                    </a:lnTo>
                    <a:lnTo>
                      <a:pt x="10" y="4"/>
                    </a:lnTo>
                    <a:lnTo>
                      <a:pt x="10" y="4"/>
                    </a:lnTo>
                    <a:lnTo>
                      <a:pt x="0" y="18"/>
                    </a:lnTo>
                    <a:lnTo>
                      <a:pt x="0" y="18"/>
                    </a:lnTo>
                    <a:lnTo>
                      <a:pt x="6" y="20"/>
                    </a:lnTo>
                    <a:lnTo>
                      <a:pt x="10" y="22"/>
                    </a:lnTo>
                    <a:lnTo>
                      <a:pt x="1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8" name="Freeform 234"/>
              <p:cNvSpPr/>
              <p:nvPr/>
            </p:nvSpPr>
            <p:spPr bwMode="auto">
              <a:xfrm>
                <a:off x="2273" y="687"/>
                <a:ext cx="30" cy="28"/>
              </a:xfrm>
              <a:custGeom>
                <a:avLst/>
                <a:gdLst/>
                <a:ahLst/>
                <a:cxnLst>
                  <a:cxn ang="0">
                    <a:pos x="12" y="26"/>
                  </a:cxn>
                  <a:cxn ang="0">
                    <a:pos x="12" y="26"/>
                  </a:cxn>
                  <a:cxn ang="0">
                    <a:pos x="18" y="18"/>
                  </a:cxn>
                  <a:cxn ang="0">
                    <a:pos x="18" y="18"/>
                  </a:cxn>
                  <a:cxn ang="0">
                    <a:pos x="30" y="0"/>
                  </a:cxn>
                  <a:cxn ang="0">
                    <a:pos x="30" y="0"/>
                  </a:cxn>
                  <a:cxn ang="0">
                    <a:pos x="18" y="2"/>
                  </a:cxn>
                  <a:cxn ang="0">
                    <a:pos x="18" y="2"/>
                  </a:cxn>
                  <a:cxn ang="0">
                    <a:pos x="16" y="4"/>
                  </a:cxn>
                  <a:cxn ang="0">
                    <a:pos x="14" y="8"/>
                  </a:cxn>
                  <a:cxn ang="0">
                    <a:pos x="14" y="8"/>
                  </a:cxn>
                  <a:cxn ang="0">
                    <a:pos x="0" y="26"/>
                  </a:cxn>
                  <a:cxn ang="0">
                    <a:pos x="0" y="26"/>
                  </a:cxn>
                  <a:cxn ang="0">
                    <a:pos x="8" y="28"/>
                  </a:cxn>
                  <a:cxn ang="0">
                    <a:pos x="10" y="28"/>
                  </a:cxn>
                  <a:cxn ang="0">
                    <a:pos x="12" y="26"/>
                  </a:cxn>
                  <a:cxn ang="0">
                    <a:pos x="12" y="26"/>
                  </a:cxn>
                </a:cxnLst>
                <a:rect l="0" t="0" r="r" b="b"/>
                <a:pathLst>
                  <a:path w="30" h="28">
                    <a:moveTo>
                      <a:pt x="12" y="26"/>
                    </a:moveTo>
                    <a:lnTo>
                      <a:pt x="12" y="26"/>
                    </a:lnTo>
                    <a:lnTo>
                      <a:pt x="18" y="18"/>
                    </a:lnTo>
                    <a:lnTo>
                      <a:pt x="18" y="18"/>
                    </a:lnTo>
                    <a:lnTo>
                      <a:pt x="30" y="0"/>
                    </a:lnTo>
                    <a:lnTo>
                      <a:pt x="30" y="0"/>
                    </a:lnTo>
                    <a:lnTo>
                      <a:pt x="18" y="2"/>
                    </a:lnTo>
                    <a:lnTo>
                      <a:pt x="18" y="2"/>
                    </a:lnTo>
                    <a:lnTo>
                      <a:pt x="16" y="4"/>
                    </a:lnTo>
                    <a:lnTo>
                      <a:pt x="14" y="8"/>
                    </a:lnTo>
                    <a:lnTo>
                      <a:pt x="14" y="8"/>
                    </a:lnTo>
                    <a:lnTo>
                      <a:pt x="0" y="26"/>
                    </a:lnTo>
                    <a:lnTo>
                      <a:pt x="0" y="26"/>
                    </a:lnTo>
                    <a:lnTo>
                      <a:pt x="8" y="28"/>
                    </a:lnTo>
                    <a:lnTo>
                      <a:pt x="10" y="28"/>
                    </a:lnTo>
                    <a:lnTo>
                      <a:pt x="12" y="26"/>
                    </a:lnTo>
                    <a:lnTo>
                      <a:pt x="1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9" name="Freeform 235"/>
              <p:cNvSpPr/>
              <p:nvPr/>
            </p:nvSpPr>
            <p:spPr bwMode="auto">
              <a:xfrm>
                <a:off x="2289" y="685"/>
                <a:ext cx="30" cy="28"/>
              </a:xfrm>
              <a:custGeom>
                <a:avLst/>
                <a:gdLst/>
                <a:ahLst/>
                <a:cxnLst>
                  <a:cxn ang="0">
                    <a:pos x="14" y="8"/>
                  </a:cxn>
                  <a:cxn ang="0">
                    <a:pos x="14" y="8"/>
                  </a:cxn>
                  <a:cxn ang="0">
                    <a:pos x="0" y="28"/>
                  </a:cxn>
                  <a:cxn ang="0">
                    <a:pos x="0" y="28"/>
                  </a:cxn>
                  <a:cxn ang="0">
                    <a:pos x="12" y="24"/>
                  </a:cxn>
                  <a:cxn ang="0">
                    <a:pos x="20" y="18"/>
                  </a:cxn>
                  <a:cxn ang="0">
                    <a:pos x="26" y="10"/>
                  </a:cxn>
                  <a:cxn ang="0">
                    <a:pos x="30" y="0"/>
                  </a:cxn>
                  <a:cxn ang="0">
                    <a:pos x="30" y="0"/>
                  </a:cxn>
                  <a:cxn ang="0">
                    <a:pos x="20" y="2"/>
                  </a:cxn>
                  <a:cxn ang="0">
                    <a:pos x="20" y="2"/>
                  </a:cxn>
                  <a:cxn ang="0">
                    <a:pos x="16" y="4"/>
                  </a:cxn>
                  <a:cxn ang="0">
                    <a:pos x="14" y="8"/>
                  </a:cxn>
                  <a:cxn ang="0">
                    <a:pos x="14" y="8"/>
                  </a:cxn>
                </a:cxnLst>
                <a:rect l="0" t="0" r="r" b="b"/>
                <a:pathLst>
                  <a:path w="30" h="28">
                    <a:moveTo>
                      <a:pt x="14" y="8"/>
                    </a:moveTo>
                    <a:lnTo>
                      <a:pt x="14" y="8"/>
                    </a:lnTo>
                    <a:lnTo>
                      <a:pt x="0" y="28"/>
                    </a:lnTo>
                    <a:lnTo>
                      <a:pt x="0" y="28"/>
                    </a:lnTo>
                    <a:lnTo>
                      <a:pt x="12" y="24"/>
                    </a:lnTo>
                    <a:lnTo>
                      <a:pt x="20" y="18"/>
                    </a:lnTo>
                    <a:lnTo>
                      <a:pt x="26" y="10"/>
                    </a:lnTo>
                    <a:lnTo>
                      <a:pt x="30" y="0"/>
                    </a:lnTo>
                    <a:lnTo>
                      <a:pt x="30" y="0"/>
                    </a:lnTo>
                    <a:lnTo>
                      <a:pt x="20" y="2"/>
                    </a:lnTo>
                    <a:lnTo>
                      <a:pt x="20" y="2"/>
                    </a:lnTo>
                    <a:lnTo>
                      <a:pt x="16" y="4"/>
                    </a:lnTo>
                    <a:lnTo>
                      <a:pt x="14" y="8"/>
                    </a:lnTo>
                    <a:lnTo>
                      <a:pt x="1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0" name="Freeform 236"/>
              <p:cNvSpPr/>
              <p:nvPr/>
            </p:nvSpPr>
            <p:spPr bwMode="auto">
              <a:xfrm>
                <a:off x="2073" y="813"/>
                <a:ext cx="24" cy="18"/>
              </a:xfrm>
              <a:custGeom>
                <a:avLst/>
                <a:gdLst/>
                <a:ahLst/>
                <a:cxnLst>
                  <a:cxn ang="0">
                    <a:pos x="8" y="0"/>
                  </a:cxn>
                  <a:cxn ang="0">
                    <a:pos x="8" y="0"/>
                  </a:cxn>
                  <a:cxn ang="0">
                    <a:pos x="4" y="6"/>
                  </a:cxn>
                  <a:cxn ang="0">
                    <a:pos x="4" y="6"/>
                  </a:cxn>
                  <a:cxn ang="0">
                    <a:pos x="2" y="12"/>
                  </a:cxn>
                  <a:cxn ang="0">
                    <a:pos x="0" y="18"/>
                  </a:cxn>
                  <a:cxn ang="0">
                    <a:pos x="0" y="18"/>
                  </a:cxn>
                  <a:cxn ang="0">
                    <a:pos x="24" y="4"/>
                  </a:cxn>
                  <a:cxn ang="0">
                    <a:pos x="24" y="4"/>
                  </a:cxn>
                  <a:cxn ang="0">
                    <a:pos x="10" y="0"/>
                  </a:cxn>
                  <a:cxn ang="0">
                    <a:pos x="10" y="0"/>
                  </a:cxn>
                  <a:cxn ang="0">
                    <a:pos x="8" y="0"/>
                  </a:cxn>
                  <a:cxn ang="0">
                    <a:pos x="8" y="0"/>
                  </a:cxn>
                </a:cxnLst>
                <a:rect l="0" t="0" r="r" b="b"/>
                <a:pathLst>
                  <a:path w="24" h="18">
                    <a:moveTo>
                      <a:pt x="8" y="0"/>
                    </a:moveTo>
                    <a:lnTo>
                      <a:pt x="8" y="0"/>
                    </a:lnTo>
                    <a:lnTo>
                      <a:pt x="4" y="6"/>
                    </a:lnTo>
                    <a:lnTo>
                      <a:pt x="4" y="6"/>
                    </a:lnTo>
                    <a:lnTo>
                      <a:pt x="2" y="12"/>
                    </a:lnTo>
                    <a:lnTo>
                      <a:pt x="0" y="18"/>
                    </a:lnTo>
                    <a:lnTo>
                      <a:pt x="0" y="18"/>
                    </a:lnTo>
                    <a:lnTo>
                      <a:pt x="24" y="4"/>
                    </a:lnTo>
                    <a:lnTo>
                      <a:pt x="24" y="4"/>
                    </a:lnTo>
                    <a:lnTo>
                      <a:pt x="10" y="0"/>
                    </a:lnTo>
                    <a:lnTo>
                      <a:pt x="10"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1" name="Freeform 237"/>
              <p:cNvSpPr/>
              <p:nvPr/>
            </p:nvSpPr>
            <p:spPr bwMode="auto">
              <a:xfrm>
                <a:off x="2083" y="801"/>
                <a:ext cx="30" cy="14"/>
              </a:xfrm>
              <a:custGeom>
                <a:avLst/>
                <a:gdLst/>
                <a:ahLst/>
                <a:cxnLst>
                  <a:cxn ang="0">
                    <a:pos x="24" y="10"/>
                  </a:cxn>
                  <a:cxn ang="0">
                    <a:pos x="24" y="10"/>
                  </a:cxn>
                  <a:cxn ang="0">
                    <a:pos x="30" y="6"/>
                  </a:cxn>
                  <a:cxn ang="0">
                    <a:pos x="30" y="6"/>
                  </a:cxn>
                  <a:cxn ang="0">
                    <a:pos x="26" y="4"/>
                  </a:cxn>
                  <a:cxn ang="0">
                    <a:pos x="26" y="4"/>
                  </a:cxn>
                  <a:cxn ang="0">
                    <a:pos x="14" y="2"/>
                  </a:cxn>
                  <a:cxn ang="0">
                    <a:pos x="14" y="2"/>
                  </a:cxn>
                  <a:cxn ang="0">
                    <a:pos x="6" y="0"/>
                  </a:cxn>
                  <a:cxn ang="0">
                    <a:pos x="6" y="0"/>
                  </a:cxn>
                  <a:cxn ang="0">
                    <a:pos x="4" y="0"/>
                  </a:cxn>
                  <a:cxn ang="0">
                    <a:pos x="2" y="4"/>
                  </a:cxn>
                  <a:cxn ang="0">
                    <a:pos x="0" y="10"/>
                  </a:cxn>
                  <a:cxn ang="0">
                    <a:pos x="0" y="10"/>
                  </a:cxn>
                  <a:cxn ang="0">
                    <a:pos x="18" y="14"/>
                  </a:cxn>
                  <a:cxn ang="0">
                    <a:pos x="18" y="14"/>
                  </a:cxn>
                  <a:cxn ang="0">
                    <a:pos x="20" y="12"/>
                  </a:cxn>
                  <a:cxn ang="0">
                    <a:pos x="24" y="10"/>
                  </a:cxn>
                  <a:cxn ang="0">
                    <a:pos x="24" y="10"/>
                  </a:cxn>
                </a:cxnLst>
                <a:rect l="0" t="0" r="r" b="b"/>
                <a:pathLst>
                  <a:path w="30" h="14">
                    <a:moveTo>
                      <a:pt x="24" y="10"/>
                    </a:moveTo>
                    <a:lnTo>
                      <a:pt x="24" y="10"/>
                    </a:lnTo>
                    <a:lnTo>
                      <a:pt x="30" y="6"/>
                    </a:lnTo>
                    <a:lnTo>
                      <a:pt x="30" y="6"/>
                    </a:lnTo>
                    <a:lnTo>
                      <a:pt x="26" y="4"/>
                    </a:lnTo>
                    <a:lnTo>
                      <a:pt x="26" y="4"/>
                    </a:lnTo>
                    <a:lnTo>
                      <a:pt x="14" y="2"/>
                    </a:lnTo>
                    <a:lnTo>
                      <a:pt x="14" y="2"/>
                    </a:lnTo>
                    <a:lnTo>
                      <a:pt x="6" y="0"/>
                    </a:lnTo>
                    <a:lnTo>
                      <a:pt x="6" y="0"/>
                    </a:lnTo>
                    <a:lnTo>
                      <a:pt x="4" y="0"/>
                    </a:lnTo>
                    <a:lnTo>
                      <a:pt x="2" y="4"/>
                    </a:lnTo>
                    <a:lnTo>
                      <a:pt x="0" y="10"/>
                    </a:lnTo>
                    <a:lnTo>
                      <a:pt x="0" y="10"/>
                    </a:lnTo>
                    <a:lnTo>
                      <a:pt x="18" y="14"/>
                    </a:lnTo>
                    <a:lnTo>
                      <a:pt x="18" y="14"/>
                    </a:lnTo>
                    <a:lnTo>
                      <a:pt x="20" y="12"/>
                    </a:lnTo>
                    <a:lnTo>
                      <a:pt x="24" y="10"/>
                    </a:lnTo>
                    <a:lnTo>
                      <a:pt x="2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2" name="Freeform 238"/>
              <p:cNvSpPr/>
              <p:nvPr/>
            </p:nvSpPr>
            <p:spPr bwMode="auto">
              <a:xfrm>
                <a:off x="2091" y="789"/>
                <a:ext cx="38" cy="14"/>
              </a:xfrm>
              <a:custGeom>
                <a:avLst/>
                <a:gdLst/>
                <a:ahLst/>
                <a:cxnLst>
                  <a:cxn ang="0">
                    <a:pos x="30" y="14"/>
                  </a:cxn>
                  <a:cxn ang="0">
                    <a:pos x="30" y="14"/>
                  </a:cxn>
                  <a:cxn ang="0">
                    <a:pos x="38" y="8"/>
                  </a:cxn>
                  <a:cxn ang="0">
                    <a:pos x="38" y="8"/>
                  </a:cxn>
                  <a:cxn ang="0">
                    <a:pos x="20" y="4"/>
                  </a:cxn>
                  <a:cxn ang="0">
                    <a:pos x="20" y="4"/>
                  </a:cxn>
                  <a:cxn ang="0">
                    <a:pos x="10" y="0"/>
                  </a:cxn>
                  <a:cxn ang="0">
                    <a:pos x="10" y="0"/>
                  </a:cxn>
                  <a:cxn ang="0">
                    <a:pos x="6" y="2"/>
                  </a:cxn>
                  <a:cxn ang="0">
                    <a:pos x="4" y="4"/>
                  </a:cxn>
                  <a:cxn ang="0">
                    <a:pos x="0" y="8"/>
                  </a:cxn>
                  <a:cxn ang="0">
                    <a:pos x="0" y="8"/>
                  </a:cxn>
                  <a:cxn ang="0">
                    <a:pos x="22" y="14"/>
                  </a:cxn>
                  <a:cxn ang="0">
                    <a:pos x="22" y="14"/>
                  </a:cxn>
                  <a:cxn ang="0">
                    <a:pos x="26" y="14"/>
                  </a:cxn>
                  <a:cxn ang="0">
                    <a:pos x="30" y="14"/>
                  </a:cxn>
                  <a:cxn ang="0">
                    <a:pos x="30" y="14"/>
                  </a:cxn>
                </a:cxnLst>
                <a:rect l="0" t="0" r="r" b="b"/>
                <a:pathLst>
                  <a:path w="38" h="14">
                    <a:moveTo>
                      <a:pt x="30" y="14"/>
                    </a:moveTo>
                    <a:lnTo>
                      <a:pt x="30" y="14"/>
                    </a:lnTo>
                    <a:lnTo>
                      <a:pt x="38" y="8"/>
                    </a:lnTo>
                    <a:lnTo>
                      <a:pt x="38" y="8"/>
                    </a:lnTo>
                    <a:lnTo>
                      <a:pt x="20" y="4"/>
                    </a:lnTo>
                    <a:lnTo>
                      <a:pt x="20" y="4"/>
                    </a:lnTo>
                    <a:lnTo>
                      <a:pt x="10" y="0"/>
                    </a:lnTo>
                    <a:lnTo>
                      <a:pt x="10" y="0"/>
                    </a:lnTo>
                    <a:lnTo>
                      <a:pt x="6" y="2"/>
                    </a:lnTo>
                    <a:lnTo>
                      <a:pt x="4" y="4"/>
                    </a:lnTo>
                    <a:lnTo>
                      <a:pt x="0" y="8"/>
                    </a:lnTo>
                    <a:lnTo>
                      <a:pt x="0" y="8"/>
                    </a:lnTo>
                    <a:lnTo>
                      <a:pt x="22" y="14"/>
                    </a:lnTo>
                    <a:lnTo>
                      <a:pt x="22" y="14"/>
                    </a:lnTo>
                    <a:lnTo>
                      <a:pt x="26" y="14"/>
                    </a:lnTo>
                    <a:lnTo>
                      <a:pt x="30" y="14"/>
                    </a:lnTo>
                    <a:lnTo>
                      <a:pt x="3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3" name="Freeform 239"/>
              <p:cNvSpPr/>
              <p:nvPr/>
            </p:nvSpPr>
            <p:spPr bwMode="auto">
              <a:xfrm>
                <a:off x="2103" y="781"/>
                <a:ext cx="40" cy="14"/>
              </a:xfrm>
              <a:custGeom>
                <a:avLst/>
                <a:gdLst/>
                <a:ahLst/>
                <a:cxnLst>
                  <a:cxn ang="0">
                    <a:pos x="0" y="6"/>
                  </a:cxn>
                  <a:cxn ang="0">
                    <a:pos x="0" y="6"/>
                  </a:cxn>
                  <a:cxn ang="0">
                    <a:pos x="24" y="12"/>
                  </a:cxn>
                  <a:cxn ang="0">
                    <a:pos x="24" y="12"/>
                  </a:cxn>
                  <a:cxn ang="0">
                    <a:pos x="28" y="12"/>
                  </a:cxn>
                  <a:cxn ang="0">
                    <a:pos x="32" y="14"/>
                  </a:cxn>
                  <a:cxn ang="0">
                    <a:pos x="32" y="14"/>
                  </a:cxn>
                  <a:cxn ang="0">
                    <a:pos x="40" y="8"/>
                  </a:cxn>
                  <a:cxn ang="0">
                    <a:pos x="40" y="8"/>
                  </a:cxn>
                  <a:cxn ang="0">
                    <a:pos x="32" y="2"/>
                  </a:cxn>
                  <a:cxn ang="0">
                    <a:pos x="20" y="0"/>
                  </a:cxn>
                  <a:cxn ang="0">
                    <a:pos x="10" y="2"/>
                  </a:cxn>
                  <a:cxn ang="0">
                    <a:pos x="0" y="6"/>
                  </a:cxn>
                  <a:cxn ang="0">
                    <a:pos x="0" y="6"/>
                  </a:cxn>
                </a:cxnLst>
                <a:rect l="0" t="0" r="r" b="b"/>
                <a:pathLst>
                  <a:path w="40" h="14">
                    <a:moveTo>
                      <a:pt x="0" y="6"/>
                    </a:moveTo>
                    <a:lnTo>
                      <a:pt x="0" y="6"/>
                    </a:lnTo>
                    <a:lnTo>
                      <a:pt x="24" y="12"/>
                    </a:lnTo>
                    <a:lnTo>
                      <a:pt x="24" y="12"/>
                    </a:lnTo>
                    <a:lnTo>
                      <a:pt x="28" y="12"/>
                    </a:lnTo>
                    <a:lnTo>
                      <a:pt x="32" y="14"/>
                    </a:lnTo>
                    <a:lnTo>
                      <a:pt x="32" y="14"/>
                    </a:lnTo>
                    <a:lnTo>
                      <a:pt x="40" y="8"/>
                    </a:lnTo>
                    <a:lnTo>
                      <a:pt x="40" y="8"/>
                    </a:lnTo>
                    <a:lnTo>
                      <a:pt x="32" y="2"/>
                    </a:lnTo>
                    <a:lnTo>
                      <a:pt x="20" y="0"/>
                    </a:lnTo>
                    <a:lnTo>
                      <a:pt x="10"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4" name="Freeform 240"/>
              <p:cNvSpPr/>
              <p:nvPr/>
            </p:nvSpPr>
            <p:spPr bwMode="auto">
              <a:xfrm>
                <a:off x="2075" y="821"/>
                <a:ext cx="24" cy="16"/>
              </a:xfrm>
              <a:custGeom>
                <a:avLst/>
                <a:gdLst/>
                <a:ahLst/>
                <a:cxnLst>
                  <a:cxn ang="0">
                    <a:pos x="0" y="14"/>
                  </a:cxn>
                  <a:cxn ang="0">
                    <a:pos x="0" y="14"/>
                  </a:cxn>
                  <a:cxn ang="0">
                    <a:pos x="6" y="14"/>
                  </a:cxn>
                  <a:cxn ang="0">
                    <a:pos x="12" y="16"/>
                  </a:cxn>
                  <a:cxn ang="0">
                    <a:pos x="12" y="16"/>
                  </a:cxn>
                  <a:cxn ang="0">
                    <a:pos x="20" y="16"/>
                  </a:cxn>
                  <a:cxn ang="0">
                    <a:pos x="20" y="16"/>
                  </a:cxn>
                  <a:cxn ang="0">
                    <a:pos x="20" y="14"/>
                  </a:cxn>
                  <a:cxn ang="0">
                    <a:pos x="20" y="14"/>
                  </a:cxn>
                  <a:cxn ang="0">
                    <a:pos x="24" y="0"/>
                  </a:cxn>
                  <a:cxn ang="0">
                    <a:pos x="24" y="0"/>
                  </a:cxn>
                  <a:cxn ang="0">
                    <a:pos x="0" y="14"/>
                  </a:cxn>
                  <a:cxn ang="0">
                    <a:pos x="0" y="14"/>
                  </a:cxn>
                </a:cxnLst>
                <a:rect l="0" t="0" r="r" b="b"/>
                <a:pathLst>
                  <a:path w="24" h="16">
                    <a:moveTo>
                      <a:pt x="0" y="14"/>
                    </a:moveTo>
                    <a:lnTo>
                      <a:pt x="0" y="14"/>
                    </a:lnTo>
                    <a:lnTo>
                      <a:pt x="6" y="14"/>
                    </a:lnTo>
                    <a:lnTo>
                      <a:pt x="12" y="16"/>
                    </a:lnTo>
                    <a:lnTo>
                      <a:pt x="12" y="16"/>
                    </a:lnTo>
                    <a:lnTo>
                      <a:pt x="20" y="16"/>
                    </a:lnTo>
                    <a:lnTo>
                      <a:pt x="20" y="16"/>
                    </a:lnTo>
                    <a:lnTo>
                      <a:pt x="20" y="14"/>
                    </a:lnTo>
                    <a:lnTo>
                      <a:pt x="20" y="14"/>
                    </a:lnTo>
                    <a:lnTo>
                      <a:pt x="24" y="0"/>
                    </a:lnTo>
                    <a:lnTo>
                      <a:pt x="24" y="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5" name="Freeform 241"/>
              <p:cNvSpPr/>
              <p:nvPr/>
            </p:nvSpPr>
            <p:spPr bwMode="auto">
              <a:xfrm>
                <a:off x="2097" y="811"/>
                <a:ext cx="20" cy="26"/>
              </a:xfrm>
              <a:custGeom>
                <a:avLst/>
                <a:gdLst/>
                <a:ahLst/>
                <a:cxnLst>
                  <a:cxn ang="0">
                    <a:pos x="12" y="26"/>
                  </a:cxn>
                  <a:cxn ang="0">
                    <a:pos x="12" y="26"/>
                  </a:cxn>
                  <a:cxn ang="0">
                    <a:pos x="14" y="18"/>
                  </a:cxn>
                  <a:cxn ang="0">
                    <a:pos x="14" y="18"/>
                  </a:cxn>
                  <a:cxn ang="0">
                    <a:pos x="18" y="6"/>
                  </a:cxn>
                  <a:cxn ang="0">
                    <a:pos x="18" y="6"/>
                  </a:cxn>
                  <a:cxn ang="0">
                    <a:pos x="20" y="0"/>
                  </a:cxn>
                  <a:cxn ang="0">
                    <a:pos x="20" y="0"/>
                  </a:cxn>
                  <a:cxn ang="0">
                    <a:pos x="12" y="4"/>
                  </a:cxn>
                  <a:cxn ang="0">
                    <a:pos x="12" y="4"/>
                  </a:cxn>
                  <a:cxn ang="0">
                    <a:pos x="8" y="6"/>
                  </a:cxn>
                  <a:cxn ang="0">
                    <a:pos x="6" y="8"/>
                  </a:cxn>
                  <a:cxn ang="0">
                    <a:pos x="6" y="8"/>
                  </a:cxn>
                  <a:cxn ang="0">
                    <a:pos x="0" y="26"/>
                  </a:cxn>
                  <a:cxn ang="0">
                    <a:pos x="0" y="26"/>
                  </a:cxn>
                  <a:cxn ang="0">
                    <a:pos x="6" y="26"/>
                  </a:cxn>
                  <a:cxn ang="0">
                    <a:pos x="12" y="26"/>
                  </a:cxn>
                  <a:cxn ang="0">
                    <a:pos x="12" y="26"/>
                  </a:cxn>
                </a:cxnLst>
                <a:rect l="0" t="0" r="r" b="b"/>
                <a:pathLst>
                  <a:path w="20" h="26">
                    <a:moveTo>
                      <a:pt x="12" y="26"/>
                    </a:moveTo>
                    <a:lnTo>
                      <a:pt x="12" y="26"/>
                    </a:lnTo>
                    <a:lnTo>
                      <a:pt x="14" y="18"/>
                    </a:lnTo>
                    <a:lnTo>
                      <a:pt x="14" y="18"/>
                    </a:lnTo>
                    <a:lnTo>
                      <a:pt x="18" y="6"/>
                    </a:lnTo>
                    <a:lnTo>
                      <a:pt x="18" y="6"/>
                    </a:lnTo>
                    <a:lnTo>
                      <a:pt x="20" y="0"/>
                    </a:lnTo>
                    <a:lnTo>
                      <a:pt x="20" y="0"/>
                    </a:lnTo>
                    <a:lnTo>
                      <a:pt x="12" y="4"/>
                    </a:lnTo>
                    <a:lnTo>
                      <a:pt x="12" y="4"/>
                    </a:lnTo>
                    <a:lnTo>
                      <a:pt x="8" y="6"/>
                    </a:lnTo>
                    <a:lnTo>
                      <a:pt x="6" y="8"/>
                    </a:lnTo>
                    <a:lnTo>
                      <a:pt x="6" y="8"/>
                    </a:lnTo>
                    <a:lnTo>
                      <a:pt x="0" y="26"/>
                    </a:lnTo>
                    <a:lnTo>
                      <a:pt x="0" y="26"/>
                    </a:lnTo>
                    <a:lnTo>
                      <a:pt x="6" y="26"/>
                    </a:lnTo>
                    <a:lnTo>
                      <a:pt x="12" y="26"/>
                    </a:lnTo>
                    <a:lnTo>
                      <a:pt x="1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6" name="Freeform 242"/>
              <p:cNvSpPr/>
              <p:nvPr/>
            </p:nvSpPr>
            <p:spPr bwMode="auto">
              <a:xfrm>
                <a:off x="2113" y="803"/>
                <a:ext cx="20" cy="32"/>
              </a:xfrm>
              <a:custGeom>
                <a:avLst/>
                <a:gdLst/>
                <a:ahLst/>
                <a:cxnLst>
                  <a:cxn ang="0">
                    <a:pos x="12" y="28"/>
                  </a:cxn>
                  <a:cxn ang="0">
                    <a:pos x="12" y="28"/>
                  </a:cxn>
                  <a:cxn ang="0">
                    <a:pos x="14" y="18"/>
                  </a:cxn>
                  <a:cxn ang="0">
                    <a:pos x="14" y="18"/>
                  </a:cxn>
                  <a:cxn ang="0">
                    <a:pos x="20" y="0"/>
                  </a:cxn>
                  <a:cxn ang="0">
                    <a:pos x="20" y="0"/>
                  </a:cxn>
                  <a:cxn ang="0">
                    <a:pos x="10" y="4"/>
                  </a:cxn>
                  <a:cxn ang="0">
                    <a:pos x="10" y="4"/>
                  </a:cxn>
                  <a:cxn ang="0">
                    <a:pos x="8" y="6"/>
                  </a:cxn>
                  <a:cxn ang="0">
                    <a:pos x="6" y="10"/>
                  </a:cxn>
                  <a:cxn ang="0">
                    <a:pos x="6" y="10"/>
                  </a:cxn>
                  <a:cxn ang="0">
                    <a:pos x="0" y="32"/>
                  </a:cxn>
                  <a:cxn ang="0">
                    <a:pos x="0" y="32"/>
                  </a:cxn>
                  <a:cxn ang="0">
                    <a:pos x="6" y="32"/>
                  </a:cxn>
                  <a:cxn ang="0">
                    <a:pos x="10" y="30"/>
                  </a:cxn>
                  <a:cxn ang="0">
                    <a:pos x="12" y="28"/>
                  </a:cxn>
                  <a:cxn ang="0">
                    <a:pos x="12" y="28"/>
                  </a:cxn>
                </a:cxnLst>
                <a:rect l="0" t="0" r="r" b="b"/>
                <a:pathLst>
                  <a:path w="20" h="32">
                    <a:moveTo>
                      <a:pt x="12" y="28"/>
                    </a:moveTo>
                    <a:lnTo>
                      <a:pt x="12" y="28"/>
                    </a:lnTo>
                    <a:lnTo>
                      <a:pt x="14" y="18"/>
                    </a:lnTo>
                    <a:lnTo>
                      <a:pt x="14" y="18"/>
                    </a:lnTo>
                    <a:lnTo>
                      <a:pt x="20" y="0"/>
                    </a:lnTo>
                    <a:lnTo>
                      <a:pt x="20" y="0"/>
                    </a:lnTo>
                    <a:lnTo>
                      <a:pt x="10" y="4"/>
                    </a:lnTo>
                    <a:lnTo>
                      <a:pt x="10" y="4"/>
                    </a:lnTo>
                    <a:lnTo>
                      <a:pt x="8" y="6"/>
                    </a:lnTo>
                    <a:lnTo>
                      <a:pt x="6" y="10"/>
                    </a:lnTo>
                    <a:lnTo>
                      <a:pt x="6" y="10"/>
                    </a:lnTo>
                    <a:lnTo>
                      <a:pt x="0" y="32"/>
                    </a:lnTo>
                    <a:lnTo>
                      <a:pt x="0" y="32"/>
                    </a:lnTo>
                    <a:lnTo>
                      <a:pt x="6" y="32"/>
                    </a:lnTo>
                    <a:lnTo>
                      <a:pt x="10" y="30"/>
                    </a:lnTo>
                    <a:lnTo>
                      <a:pt x="12" y="28"/>
                    </a:lnTo>
                    <a:lnTo>
                      <a:pt x="1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7" name="Freeform 243"/>
              <p:cNvSpPr/>
              <p:nvPr/>
            </p:nvSpPr>
            <p:spPr bwMode="auto">
              <a:xfrm>
                <a:off x="2129" y="795"/>
                <a:ext cx="18" cy="36"/>
              </a:xfrm>
              <a:custGeom>
                <a:avLst/>
                <a:gdLst/>
                <a:ahLst/>
                <a:cxnLst>
                  <a:cxn ang="0">
                    <a:pos x="18" y="0"/>
                  </a:cxn>
                  <a:cxn ang="0">
                    <a:pos x="18" y="0"/>
                  </a:cxn>
                  <a:cxn ang="0">
                    <a:pos x="8" y="4"/>
                  </a:cxn>
                  <a:cxn ang="0">
                    <a:pos x="8" y="4"/>
                  </a:cxn>
                  <a:cxn ang="0">
                    <a:pos x="8" y="8"/>
                  </a:cxn>
                  <a:cxn ang="0">
                    <a:pos x="6" y="12"/>
                  </a:cxn>
                  <a:cxn ang="0">
                    <a:pos x="6" y="12"/>
                  </a:cxn>
                  <a:cxn ang="0">
                    <a:pos x="0" y="36"/>
                  </a:cxn>
                  <a:cxn ang="0">
                    <a:pos x="0" y="36"/>
                  </a:cxn>
                  <a:cxn ang="0">
                    <a:pos x="8" y="28"/>
                  </a:cxn>
                  <a:cxn ang="0">
                    <a:pos x="14" y="20"/>
                  </a:cxn>
                  <a:cxn ang="0">
                    <a:pos x="18" y="10"/>
                  </a:cxn>
                  <a:cxn ang="0">
                    <a:pos x="18" y="0"/>
                  </a:cxn>
                  <a:cxn ang="0">
                    <a:pos x="18" y="0"/>
                  </a:cxn>
                </a:cxnLst>
                <a:rect l="0" t="0" r="r" b="b"/>
                <a:pathLst>
                  <a:path w="18" h="36">
                    <a:moveTo>
                      <a:pt x="18" y="0"/>
                    </a:moveTo>
                    <a:lnTo>
                      <a:pt x="18" y="0"/>
                    </a:lnTo>
                    <a:lnTo>
                      <a:pt x="8" y="4"/>
                    </a:lnTo>
                    <a:lnTo>
                      <a:pt x="8" y="4"/>
                    </a:lnTo>
                    <a:lnTo>
                      <a:pt x="8" y="8"/>
                    </a:lnTo>
                    <a:lnTo>
                      <a:pt x="6" y="12"/>
                    </a:lnTo>
                    <a:lnTo>
                      <a:pt x="6" y="12"/>
                    </a:lnTo>
                    <a:lnTo>
                      <a:pt x="0" y="36"/>
                    </a:lnTo>
                    <a:lnTo>
                      <a:pt x="0" y="36"/>
                    </a:lnTo>
                    <a:lnTo>
                      <a:pt x="8" y="28"/>
                    </a:lnTo>
                    <a:lnTo>
                      <a:pt x="14" y="20"/>
                    </a:lnTo>
                    <a:lnTo>
                      <a:pt x="18" y="10"/>
                    </a:lnTo>
                    <a:lnTo>
                      <a:pt x="18" y="0"/>
                    </a:lnTo>
                    <a:lnTo>
                      <a:pt x="1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8" name="Freeform 244"/>
              <p:cNvSpPr/>
              <p:nvPr/>
            </p:nvSpPr>
            <p:spPr bwMode="auto">
              <a:xfrm>
                <a:off x="2143" y="1217"/>
                <a:ext cx="48" cy="34"/>
              </a:xfrm>
              <a:custGeom>
                <a:avLst/>
                <a:gdLst/>
                <a:ahLst/>
                <a:cxnLst>
                  <a:cxn ang="0">
                    <a:pos x="28" y="34"/>
                  </a:cxn>
                  <a:cxn ang="0">
                    <a:pos x="28" y="34"/>
                  </a:cxn>
                  <a:cxn ang="0">
                    <a:pos x="42" y="34"/>
                  </a:cxn>
                  <a:cxn ang="0">
                    <a:pos x="42" y="34"/>
                  </a:cxn>
                  <a:cxn ang="0">
                    <a:pos x="42" y="30"/>
                  </a:cxn>
                  <a:cxn ang="0">
                    <a:pos x="42" y="30"/>
                  </a:cxn>
                  <a:cxn ang="0">
                    <a:pos x="48" y="0"/>
                  </a:cxn>
                  <a:cxn ang="0">
                    <a:pos x="48" y="0"/>
                  </a:cxn>
                  <a:cxn ang="0">
                    <a:pos x="0" y="34"/>
                  </a:cxn>
                  <a:cxn ang="0">
                    <a:pos x="0" y="34"/>
                  </a:cxn>
                  <a:cxn ang="0">
                    <a:pos x="14" y="34"/>
                  </a:cxn>
                  <a:cxn ang="0">
                    <a:pos x="28" y="34"/>
                  </a:cxn>
                  <a:cxn ang="0">
                    <a:pos x="28" y="34"/>
                  </a:cxn>
                </a:cxnLst>
                <a:rect l="0" t="0" r="r" b="b"/>
                <a:pathLst>
                  <a:path w="48" h="34">
                    <a:moveTo>
                      <a:pt x="28" y="34"/>
                    </a:moveTo>
                    <a:lnTo>
                      <a:pt x="28" y="34"/>
                    </a:lnTo>
                    <a:lnTo>
                      <a:pt x="42" y="34"/>
                    </a:lnTo>
                    <a:lnTo>
                      <a:pt x="42" y="34"/>
                    </a:lnTo>
                    <a:lnTo>
                      <a:pt x="42" y="30"/>
                    </a:lnTo>
                    <a:lnTo>
                      <a:pt x="42" y="30"/>
                    </a:lnTo>
                    <a:lnTo>
                      <a:pt x="48" y="0"/>
                    </a:lnTo>
                    <a:lnTo>
                      <a:pt x="48" y="0"/>
                    </a:lnTo>
                    <a:lnTo>
                      <a:pt x="0" y="34"/>
                    </a:lnTo>
                    <a:lnTo>
                      <a:pt x="0" y="34"/>
                    </a:lnTo>
                    <a:lnTo>
                      <a:pt x="14" y="34"/>
                    </a:lnTo>
                    <a:lnTo>
                      <a:pt x="28" y="34"/>
                    </a:lnTo>
                    <a:lnTo>
                      <a:pt x="2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9" name="Freeform 245"/>
              <p:cNvSpPr/>
              <p:nvPr/>
            </p:nvSpPr>
            <p:spPr bwMode="auto">
              <a:xfrm>
                <a:off x="2193" y="1193"/>
                <a:ext cx="32" cy="56"/>
              </a:xfrm>
              <a:custGeom>
                <a:avLst/>
                <a:gdLst/>
                <a:ahLst/>
                <a:cxnLst>
                  <a:cxn ang="0">
                    <a:pos x="32" y="0"/>
                  </a:cxn>
                  <a:cxn ang="0">
                    <a:pos x="32" y="0"/>
                  </a:cxn>
                  <a:cxn ang="0">
                    <a:pos x="18" y="10"/>
                  </a:cxn>
                  <a:cxn ang="0">
                    <a:pos x="18" y="10"/>
                  </a:cxn>
                  <a:cxn ang="0">
                    <a:pos x="12" y="14"/>
                  </a:cxn>
                  <a:cxn ang="0">
                    <a:pos x="8" y="16"/>
                  </a:cxn>
                  <a:cxn ang="0">
                    <a:pos x="6" y="18"/>
                  </a:cxn>
                  <a:cxn ang="0">
                    <a:pos x="6" y="18"/>
                  </a:cxn>
                  <a:cxn ang="0">
                    <a:pos x="0" y="56"/>
                  </a:cxn>
                  <a:cxn ang="0">
                    <a:pos x="0" y="56"/>
                  </a:cxn>
                  <a:cxn ang="0">
                    <a:pos x="12" y="56"/>
                  </a:cxn>
                  <a:cxn ang="0">
                    <a:pos x="20" y="56"/>
                  </a:cxn>
                  <a:cxn ang="0">
                    <a:pos x="22" y="52"/>
                  </a:cxn>
                  <a:cxn ang="0">
                    <a:pos x="22" y="52"/>
                  </a:cxn>
                  <a:cxn ang="0">
                    <a:pos x="26" y="36"/>
                  </a:cxn>
                  <a:cxn ang="0">
                    <a:pos x="26" y="36"/>
                  </a:cxn>
                  <a:cxn ang="0">
                    <a:pos x="30" y="12"/>
                  </a:cxn>
                  <a:cxn ang="0">
                    <a:pos x="30" y="12"/>
                  </a:cxn>
                  <a:cxn ang="0">
                    <a:pos x="32" y="6"/>
                  </a:cxn>
                  <a:cxn ang="0">
                    <a:pos x="32" y="0"/>
                  </a:cxn>
                  <a:cxn ang="0">
                    <a:pos x="32" y="0"/>
                  </a:cxn>
                </a:cxnLst>
                <a:rect l="0" t="0" r="r" b="b"/>
                <a:pathLst>
                  <a:path w="32" h="56">
                    <a:moveTo>
                      <a:pt x="32" y="0"/>
                    </a:moveTo>
                    <a:lnTo>
                      <a:pt x="32" y="0"/>
                    </a:lnTo>
                    <a:lnTo>
                      <a:pt x="18" y="10"/>
                    </a:lnTo>
                    <a:lnTo>
                      <a:pt x="18" y="10"/>
                    </a:lnTo>
                    <a:lnTo>
                      <a:pt x="12" y="14"/>
                    </a:lnTo>
                    <a:lnTo>
                      <a:pt x="8" y="16"/>
                    </a:lnTo>
                    <a:lnTo>
                      <a:pt x="6" y="18"/>
                    </a:lnTo>
                    <a:lnTo>
                      <a:pt x="6" y="18"/>
                    </a:lnTo>
                    <a:lnTo>
                      <a:pt x="0" y="56"/>
                    </a:lnTo>
                    <a:lnTo>
                      <a:pt x="0" y="56"/>
                    </a:lnTo>
                    <a:lnTo>
                      <a:pt x="12" y="56"/>
                    </a:lnTo>
                    <a:lnTo>
                      <a:pt x="20" y="56"/>
                    </a:lnTo>
                    <a:lnTo>
                      <a:pt x="22" y="52"/>
                    </a:lnTo>
                    <a:lnTo>
                      <a:pt x="22" y="52"/>
                    </a:lnTo>
                    <a:lnTo>
                      <a:pt x="26" y="36"/>
                    </a:lnTo>
                    <a:lnTo>
                      <a:pt x="26" y="36"/>
                    </a:lnTo>
                    <a:lnTo>
                      <a:pt x="30" y="12"/>
                    </a:lnTo>
                    <a:lnTo>
                      <a:pt x="30" y="12"/>
                    </a:lnTo>
                    <a:lnTo>
                      <a:pt x="32" y="6"/>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0" name="Freeform 246"/>
              <p:cNvSpPr/>
              <p:nvPr/>
            </p:nvSpPr>
            <p:spPr bwMode="auto">
              <a:xfrm>
                <a:off x="2225" y="1171"/>
                <a:ext cx="32" cy="74"/>
              </a:xfrm>
              <a:custGeom>
                <a:avLst/>
                <a:gdLst/>
                <a:ahLst/>
                <a:cxnLst>
                  <a:cxn ang="0">
                    <a:pos x="12" y="14"/>
                  </a:cxn>
                  <a:cxn ang="0">
                    <a:pos x="12" y="14"/>
                  </a:cxn>
                  <a:cxn ang="0">
                    <a:pos x="10" y="16"/>
                  </a:cxn>
                  <a:cxn ang="0">
                    <a:pos x="8" y="18"/>
                  </a:cxn>
                  <a:cxn ang="0">
                    <a:pos x="8" y="26"/>
                  </a:cxn>
                  <a:cxn ang="0">
                    <a:pos x="8" y="26"/>
                  </a:cxn>
                  <a:cxn ang="0">
                    <a:pos x="0" y="74"/>
                  </a:cxn>
                  <a:cxn ang="0">
                    <a:pos x="0" y="74"/>
                  </a:cxn>
                  <a:cxn ang="0">
                    <a:pos x="12" y="70"/>
                  </a:cxn>
                  <a:cxn ang="0">
                    <a:pos x="18" y="66"/>
                  </a:cxn>
                  <a:cxn ang="0">
                    <a:pos x="22" y="62"/>
                  </a:cxn>
                  <a:cxn ang="0">
                    <a:pos x="22" y="62"/>
                  </a:cxn>
                  <a:cxn ang="0">
                    <a:pos x="26" y="40"/>
                  </a:cxn>
                  <a:cxn ang="0">
                    <a:pos x="26" y="40"/>
                  </a:cxn>
                  <a:cxn ang="0">
                    <a:pos x="32" y="0"/>
                  </a:cxn>
                  <a:cxn ang="0">
                    <a:pos x="32" y="0"/>
                  </a:cxn>
                  <a:cxn ang="0">
                    <a:pos x="12" y="14"/>
                  </a:cxn>
                  <a:cxn ang="0">
                    <a:pos x="12" y="14"/>
                  </a:cxn>
                </a:cxnLst>
                <a:rect l="0" t="0" r="r" b="b"/>
                <a:pathLst>
                  <a:path w="32" h="74">
                    <a:moveTo>
                      <a:pt x="12" y="14"/>
                    </a:moveTo>
                    <a:lnTo>
                      <a:pt x="12" y="14"/>
                    </a:lnTo>
                    <a:lnTo>
                      <a:pt x="10" y="16"/>
                    </a:lnTo>
                    <a:lnTo>
                      <a:pt x="8" y="18"/>
                    </a:lnTo>
                    <a:lnTo>
                      <a:pt x="8" y="26"/>
                    </a:lnTo>
                    <a:lnTo>
                      <a:pt x="8" y="26"/>
                    </a:lnTo>
                    <a:lnTo>
                      <a:pt x="0" y="74"/>
                    </a:lnTo>
                    <a:lnTo>
                      <a:pt x="0" y="74"/>
                    </a:lnTo>
                    <a:lnTo>
                      <a:pt x="12" y="70"/>
                    </a:lnTo>
                    <a:lnTo>
                      <a:pt x="18" y="66"/>
                    </a:lnTo>
                    <a:lnTo>
                      <a:pt x="22" y="62"/>
                    </a:lnTo>
                    <a:lnTo>
                      <a:pt x="22" y="62"/>
                    </a:lnTo>
                    <a:lnTo>
                      <a:pt x="26" y="40"/>
                    </a:lnTo>
                    <a:lnTo>
                      <a:pt x="26" y="40"/>
                    </a:lnTo>
                    <a:lnTo>
                      <a:pt x="32" y="0"/>
                    </a:lnTo>
                    <a:lnTo>
                      <a:pt x="32" y="0"/>
                    </a:lnTo>
                    <a:lnTo>
                      <a:pt x="12" y="14"/>
                    </a:lnTo>
                    <a:lnTo>
                      <a:pt x="1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1" name="Freeform 247"/>
              <p:cNvSpPr/>
              <p:nvPr/>
            </p:nvSpPr>
            <p:spPr bwMode="auto">
              <a:xfrm>
                <a:off x="2255" y="1151"/>
                <a:ext cx="32" cy="78"/>
              </a:xfrm>
              <a:custGeom>
                <a:avLst/>
                <a:gdLst/>
                <a:ahLst/>
                <a:cxnLst>
                  <a:cxn ang="0">
                    <a:pos x="10" y="14"/>
                  </a:cxn>
                  <a:cxn ang="0">
                    <a:pos x="10" y="14"/>
                  </a:cxn>
                  <a:cxn ang="0">
                    <a:pos x="10" y="16"/>
                  </a:cxn>
                  <a:cxn ang="0">
                    <a:pos x="8" y="20"/>
                  </a:cxn>
                  <a:cxn ang="0">
                    <a:pos x="8" y="30"/>
                  </a:cxn>
                  <a:cxn ang="0">
                    <a:pos x="8" y="30"/>
                  </a:cxn>
                  <a:cxn ang="0">
                    <a:pos x="0" y="78"/>
                  </a:cxn>
                  <a:cxn ang="0">
                    <a:pos x="0" y="78"/>
                  </a:cxn>
                  <a:cxn ang="0">
                    <a:pos x="8" y="72"/>
                  </a:cxn>
                  <a:cxn ang="0">
                    <a:pos x="16" y="64"/>
                  </a:cxn>
                  <a:cxn ang="0">
                    <a:pos x="22" y="54"/>
                  </a:cxn>
                  <a:cxn ang="0">
                    <a:pos x="28" y="44"/>
                  </a:cxn>
                  <a:cxn ang="0">
                    <a:pos x="30" y="34"/>
                  </a:cxn>
                  <a:cxn ang="0">
                    <a:pos x="32" y="22"/>
                  </a:cxn>
                  <a:cxn ang="0">
                    <a:pos x="32" y="12"/>
                  </a:cxn>
                  <a:cxn ang="0">
                    <a:pos x="30" y="0"/>
                  </a:cxn>
                  <a:cxn ang="0">
                    <a:pos x="30" y="0"/>
                  </a:cxn>
                  <a:cxn ang="0">
                    <a:pos x="10" y="14"/>
                  </a:cxn>
                  <a:cxn ang="0">
                    <a:pos x="10" y="14"/>
                  </a:cxn>
                </a:cxnLst>
                <a:rect l="0" t="0" r="r" b="b"/>
                <a:pathLst>
                  <a:path w="32" h="78">
                    <a:moveTo>
                      <a:pt x="10" y="14"/>
                    </a:moveTo>
                    <a:lnTo>
                      <a:pt x="10" y="14"/>
                    </a:lnTo>
                    <a:lnTo>
                      <a:pt x="10" y="16"/>
                    </a:lnTo>
                    <a:lnTo>
                      <a:pt x="8" y="20"/>
                    </a:lnTo>
                    <a:lnTo>
                      <a:pt x="8" y="30"/>
                    </a:lnTo>
                    <a:lnTo>
                      <a:pt x="8" y="30"/>
                    </a:lnTo>
                    <a:lnTo>
                      <a:pt x="0" y="78"/>
                    </a:lnTo>
                    <a:lnTo>
                      <a:pt x="0" y="78"/>
                    </a:lnTo>
                    <a:lnTo>
                      <a:pt x="8" y="72"/>
                    </a:lnTo>
                    <a:lnTo>
                      <a:pt x="16" y="64"/>
                    </a:lnTo>
                    <a:lnTo>
                      <a:pt x="22" y="54"/>
                    </a:lnTo>
                    <a:lnTo>
                      <a:pt x="28" y="44"/>
                    </a:lnTo>
                    <a:lnTo>
                      <a:pt x="30" y="34"/>
                    </a:lnTo>
                    <a:lnTo>
                      <a:pt x="32" y="22"/>
                    </a:lnTo>
                    <a:lnTo>
                      <a:pt x="32" y="12"/>
                    </a:lnTo>
                    <a:lnTo>
                      <a:pt x="30" y="0"/>
                    </a:lnTo>
                    <a:lnTo>
                      <a:pt x="30" y="0"/>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2" name="Freeform 248"/>
              <p:cNvSpPr/>
              <p:nvPr/>
            </p:nvSpPr>
            <p:spPr bwMode="auto">
              <a:xfrm>
                <a:off x="2139" y="1205"/>
                <a:ext cx="48" cy="40"/>
              </a:xfrm>
              <a:custGeom>
                <a:avLst/>
                <a:gdLst/>
                <a:ahLst/>
                <a:cxnLst>
                  <a:cxn ang="0">
                    <a:pos x="16" y="2"/>
                  </a:cxn>
                  <a:cxn ang="0">
                    <a:pos x="16" y="2"/>
                  </a:cxn>
                  <a:cxn ang="0">
                    <a:pos x="12" y="0"/>
                  </a:cxn>
                  <a:cxn ang="0">
                    <a:pos x="12" y="0"/>
                  </a:cxn>
                  <a:cxn ang="0">
                    <a:pos x="8" y="14"/>
                  </a:cxn>
                  <a:cxn ang="0">
                    <a:pos x="8" y="14"/>
                  </a:cxn>
                  <a:cxn ang="0">
                    <a:pos x="4" y="28"/>
                  </a:cxn>
                  <a:cxn ang="0">
                    <a:pos x="0" y="40"/>
                  </a:cxn>
                  <a:cxn ang="0">
                    <a:pos x="0" y="40"/>
                  </a:cxn>
                  <a:cxn ang="0">
                    <a:pos x="48" y="4"/>
                  </a:cxn>
                  <a:cxn ang="0">
                    <a:pos x="48" y="4"/>
                  </a:cxn>
                  <a:cxn ang="0">
                    <a:pos x="16" y="2"/>
                  </a:cxn>
                  <a:cxn ang="0">
                    <a:pos x="16" y="2"/>
                  </a:cxn>
                </a:cxnLst>
                <a:rect l="0" t="0" r="r" b="b"/>
                <a:pathLst>
                  <a:path w="48" h="40">
                    <a:moveTo>
                      <a:pt x="16" y="2"/>
                    </a:moveTo>
                    <a:lnTo>
                      <a:pt x="16" y="2"/>
                    </a:lnTo>
                    <a:lnTo>
                      <a:pt x="12" y="0"/>
                    </a:lnTo>
                    <a:lnTo>
                      <a:pt x="12" y="0"/>
                    </a:lnTo>
                    <a:lnTo>
                      <a:pt x="8" y="14"/>
                    </a:lnTo>
                    <a:lnTo>
                      <a:pt x="8" y="14"/>
                    </a:lnTo>
                    <a:lnTo>
                      <a:pt x="4" y="28"/>
                    </a:lnTo>
                    <a:lnTo>
                      <a:pt x="0" y="40"/>
                    </a:lnTo>
                    <a:lnTo>
                      <a:pt x="0" y="40"/>
                    </a:lnTo>
                    <a:lnTo>
                      <a:pt x="48" y="4"/>
                    </a:lnTo>
                    <a:lnTo>
                      <a:pt x="48" y="4"/>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3" name="Freeform 249"/>
              <p:cNvSpPr/>
              <p:nvPr/>
            </p:nvSpPr>
            <p:spPr bwMode="auto">
              <a:xfrm>
                <a:off x="2155" y="1177"/>
                <a:ext cx="64" cy="26"/>
              </a:xfrm>
              <a:custGeom>
                <a:avLst/>
                <a:gdLst/>
                <a:ahLst/>
                <a:cxnLst>
                  <a:cxn ang="0">
                    <a:pos x="28" y="2"/>
                  </a:cxn>
                  <a:cxn ang="0">
                    <a:pos x="28" y="2"/>
                  </a:cxn>
                  <a:cxn ang="0">
                    <a:pos x="10" y="0"/>
                  </a:cxn>
                  <a:cxn ang="0">
                    <a:pos x="10" y="0"/>
                  </a:cxn>
                  <a:cxn ang="0">
                    <a:pos x="8" y="4"/>
                  </a:cxn>
                  <a:cxn ang="0">
                    <a:pos x="4" y="10"/>
                  </a:cxn>
                  <a:cxn ang="0">
                    <a:pos x="0" y="22"/>
                  </a:cxn>
                  <a:cxn ang="0">
                    <a:pos x="0" y="22"/>
                  </a:cxn>
                  <a:cxn ang="0">
                    <a:pos x="38" y="26"/>
                  </a:cxn>
                  <a:cxn ang="0">
                    <a:pos x="38" y="26"/>
                  </a:cxn>
                  <a:cxn ang="0">
                    <a:pos x="42" y="26"/>
                  </a:cxn>
                  <a:cxn ang="0">
                    <a:pos x="44" y="22"/>
                  </a:cxn>
                  <a:cxn ang="0">
                    <a:pos x="50" y="18"/>
                  </a:cxn>
                  <a:cxn ang="0">
                    <a:pos x="50" y="18"/>
                  </a:cxn>
                  <a:cxn ang="0">
                    <a:pos x="64" y="8"/>
                  </a:cxn>
                  <a:cxn ang="0">
                    <a:pos x="64" y="8"/>
                  </a:cxn>
                  <a:cxn ang="0">
                    <a:pos x="58" y="6"/>
                  </a:cxn>
                  <a:cxn ang="0">
                    <a:pos x="52" y="6"/>
                  </a:cxn>
                  <a:cxn ang="0">
                    <a:pos x="52" y="6"/>
                  </a:cxn>
                  <a:cxn ang="0">
                    <a:pos x="28" y="2"/>
                  </a:cxn>
                  <a:cxn ang="0">
                    <a:pos x="28" y="2"/>
                  </a:cxn>
                </a:cxnLst>
                <a:rect l="0" t="0" r="r" b="b"/>
                <a:pathLst>
                  <a:path w="64" h="26">
                    <a:moveTo>
                      <a:pt x="28" y="2"/>
                    </a:moveTo>
                    <a:lnTo>
                      <a:pt x="28" y="2"/>
                    </a:lnTo>
                    <a:lnTo>
                      <a:pt x="10" y="0"/>
                    </a:lnTo>
                    <a:lnTo>
                      <a:pt x="10" y="0"/>
                    </a:lnTo>
                    <a:lnTo>
                      <a:pt x="8" y="4"/>
                    </a:lnTo>
                    <a:lnTo>
                      <a:pt x="4" y="10"/>
                    </a:lnTo>
                    <a:lnTo>
                      <a:pt x="0" y="22"/>
                    </a:lnTo>
                    <a:lnTo>
                      <a:pt x="0" y="22"/>
                    </a:lnTo>
                    <a:lnTo>
                      <a:pt x="38" y="26"/>
                    </a:lnTo>
                    <a:lnTo>
                      <a:pt x="38" y="26"/>
                    </a:lnTo>
                    <a:lnTo>
                      <a:pt x="42" y="26"/>
                    </a:lnTo>
                    <a:lnTo>
                      <a:pt x="44" y="22"/>
                    </a:lnTo>
                    <a:lnTo>
                      <a:pt x="50" y="18"/>
                    </a:lnTo>
                    <a:lnTo>
                      <a:pt x="50" y="18"/>
                    </a:lnTo>
                    <a:lnTo>
                      <a:pt x="64" y="8"/>
                    </a:lnTo>
                    <a:lnTo>
                      <a:pt x="64" y="8"/>
                    </a:lnTo>
                    <a:lnTo>
                      <a:pt x="58" y="6"/>
                    </a:lnTo>
                    <a:lnTo>
                      <a:pt x="52" y="6"/>
                    </a:lnTo>
                    <a:lnTo>
                      <a:pt x="52" y="6"/>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4" name="Freeform 250"/>
              <p:cNvSpPr/>
              <p:nvPr/>
            </p:nvSpPr>
            <p:spPr bwMode="auto">
              <a:xfrm>
                <a:off x="2169" y="1153"/>
                <a:ext cx="80" cy="24"/>
              </a:xfrm>
              <a:custGeom>
                <a:avLst/>
                <a:gdLst/>
                <a:ahLst/>
                <a:cxnLst>
                  <a:cxn ang="0">
                    <a:pos x="0" y="16"/>
                  </a:cxn>
                  <a:cxn ang="0">
                    <a:pos x="0" y="16"/>
                  </a:cxn>
                  <a:cxn ang="0">
                    <a:pos x="48" y="24"/>
                  </a:cxn>
                  <a:cxn ang="0">
                    <a:pos x="48" y="24"/>
                  </a:cxn>
                  <a:cxn ang="0">
                    <a:pos x="56" y="24"/>
                  </a:cxn>
                  <a:cxn ang="0">
                    <a:pos x="58" y="24"/>
                  </a:cxn>
                  <a:cxn ang="0">
                    <a:pos x="62" y="22"/>
                  </a:cxn>
                  <a:cxn ang="0">
                    <a:pos x="62" y="22"/>
                  </a:cxn>
                  <a:cxn ang="0">
                    <a:pos x="80" y="6"/>
                  </a:cxn>
                  <a:cxn ang="0">
                    <a:pos x="80" y="6"/>
                  </a:cxn>
                  <a:cxn ang="0">
                    <a:pos x="40" y="2"/>
                  </a:cxn>
                  <a:cxn ang="0">
                    <a:pos x="40" y="2"/>
                  </a:cxn>
                  <a:cxn ang="0">
                    <a:pos x="18" y="0"/>
                  </a:cxn>
                  <a:cxn ang="0">
                    <a:pos x="18" y="0"/>
                  </a:cxn>
                  <a:cxn ang="0">
                    <a:pos x="12" y="2"/>
                  </a:cxn>
                  <a:cxn ang="0">
                    <a:pos x="8" y="6"/>
                  </a:cxn>
                  <a:cxn ang="0">
                    <a:pos x="0" y="16"/>
                  </a:cxn>
                  <a:cxn ang="0">
                    <a:pos x="0" y="16"/>
                  </a:cxn>
                </a:cxnLst>
                <a:rect l="0" t="0" r="r" b="b"/>
                <a:pathLst>
                  <a:path w="80" h="24">
                    <a:moveTo>
                      <a:pt x="0" y="16"/>
                    </a:moveTo>
                    <a:lnTo>
                      <a:pt x="0" y="16"/>
                    </a:lnTo>
                    <a:lnTo>
                      <a:pt x="48" y="24"/>
                    </a:lnTo>
                    <a:lnTo>
                      <a:pt x="48" y="24"/>
                    </a:lnTo>
                    <a:lnTo>
                      <a:pt x="56" y="24"/>
                    </a:lnTo>
                    <a:lnTo>
                      <a:pt x="58" y="24"/>
                    </a:lnTo>
                    <a:lnTo>
                      <a:pt x="62" y="22"/>
                    </a:lnTo>
                    <a:lnTo>
                      <a:pt x="62" y="22"/>
                    </a:lnTo>
                    <a:lnTo>
                      <a:pt x="80" y="6"/>
                    </a:lnTo>
                    <a:lnTo>
                      <a:pt x="80" y="6"/>
                    </a:lnTo>
                    <a:lnTo>
                      <a:pt x="40" y="2"/>
                    </a:lnTo>
                    <a:lnTo>
                      <a:pt x="40" y="2"/>
                    </a:lnTo>
                    <a:lnTo>
                      <a:pt x="18" y="0"/>
                    </a:lnTo>
                    <a:lnTo>
                      <a:pt x="18" y="0"/>
                    </a:lnTo>
                    <a:lnTo>
                      <a:pt x="12" y="2"/>
                    </a:lnTo>
                    <a:lnTo>
                      <a:pt x="8" y="6"/>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5" name="Freeform 251"/>
              <p:cNvSpPr/>
              <p:nvPr/>
            </p:nvSpPr>
            <p:spPr bwMode="auto">
              <a:xfrm>
                <a:off x="2191" y="1129"/>
                <a:ext cx="86" cy="26"/>
              </a:xfrm>
              <a:custGeom>
                <a:avLst/>
                <a:gdLst/>
                <a:ahLst/>
                <a:cxnLst>
                  <a:cxn ang="0">
                    <a:pos x="66" y="24"/>
                  </a:cxn>
                  <a:cxn ang="0">
                    <a:pos x="66" y="24"/>
                  </a:cxn>
                  <a:cxn ang="0">
                    <a:pos x="86" y="10"/>
                  </a:cxn>
                  <a:cxn ang="0">
                    <a:pos x="86" y="10"/>
                  </a:cxn>
                  <a:cxn ang="0">
                    <a:pos x="74" y="4"/>
                  </a:cxn>
                  <a:cxn ang="0">
                    <a:pos x="64" y="2"/>
                  </a:cxn>
                  <a:cxn ang="0">
                    <a:pos x="54" y="0"/>
                  </a:cxn>
                  <a:cxn ang="0">
                    <a:pos x="42" y="0"/>
                  </a:cxn>
                  <a:cxn ang="0">
                    <a:pos x="32" y="2"/>
                  </a:cxn>
                  <a:cxn ang="0">
                    <a:pos x="20" y="6"/>
                  </a:cxn>
                  <a:cxn ang="0">
                    <a:pos x="10" y="10"/>
                  </a:cxn>
                  <a:cxn ang="0">
                    <a:pos x="0" y="16"/>
                  </a:cxn>
                  <a:cxn ang="0">
                    <a:pos x="0" y="16"/>
                  </a:cxn>
                  <a:cxn ang="0">
                    <a:pos x="50" y="22"/>
                  </a:cxn>
                  <a:cxn ang="0">
                    <a:pos x="50" y="22"/>
                  </a:cxn>
                  <a:cxn ang="0">
                    <a:pos x="60" y="24"/>
                  </a:cxn>
                  <a:cxn ang="0">
                    <a:pos x="64" y="26"/>
                  </a:cxn>
                  <a:cxn ang="0">
                    <a:pos x="66" y="24"/>
                  </a:cxn>
                  <a:cxn ang="0">
                    <a:pos x="66" y="24"/>
                  </a:cxn>
                </a:cxnLst>
                <a:rect l="0" t="0" r="r" b="b"/>
                <a:pathLst>
                  <a:path w="86" h="26">
                    <a:moveTo>
                      <a:pt x="66" y="24"/>
                    </a:moveTo>
                    <a:lnTo>
                      <a:pt x="66" y="24"/>
                    </a:lnTo>
                    <a:lnTo>
                      <a:pt x="86" y="10"/>
                    </a:lnTo>
                    <a:lnTo>
                      <a:pt x="86" y="10"/>
                    </a:lnTo>
                    <a:lnTo>
                      <a:pt x="74" y="4"/>
                    </a:lnTo>
                    <a:lnTo>
                      <a:pt x="64" y="2"/>
                    </a:lnTo>
                    <a:lnTo>
                      <a:pt x="54" y="0"/>
                    </a:lnTo>
                    <a:lnTo>
                      <a:pt x="42" y="0"/>
                    </a:lnTo>
                    <a:lnTo>
                      <a:pt x="32" y="2"/>
                    </a:lnTo>
                    <a:lnTo>
                      <a:pt x="20" y="6"/>
                    </a:lnTo>
                    <a:lnTo>
                      <a:pt x="10" y="10"/>
                    </a:lnTo>
                    <a:lnTo>
                      <a:pt x="0" y="16"/>
                    </a:lnTo>
                    <a:lnTo>
                      <a:pt x="0" y="16"/>
                    </a:lnTo>
                    <a:lnTo>
                      <a:pt x="50" y="22"/>
                    </a:lnTo>
                    <a:lnTo>
                      <a:pt x="50" y="22"/>
                    </a:lnTo>
                    <a:lnTo>
                      <a:pt x="60" y="24"/>
                    </a:lnTo>
                    <a:lnTo>
                      <a:pt x="64" y="26"/>
                    </a:lnTo>
                    <a:lnTo>
                      <a:pt x="66" y="24"/>
                    </a:lnTo>
                    <a:lnTo>
                      <a:pt x="6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6" name="Freeform 252"/>
              <p:cNvSpPr/>
              <p:nvPr/>
            </p:nvSpPr>
            <p:spPr bwMode="auto">
              <a:xfrm>
                <a:off x="2685" y="1119"/>
                <a:ext cx="40" cy="30"/>
              </a:xfrm>
              <a:custGeom>
                <a:avLst/>
                <a:gdLst/>
                <a:ahLst/>
                <a:cxnLst>
                  <a:cxn ang="0">
                    <a:pos x="6" y="26"/>
                  </a:cxn>
                  <a:cxn ang="0">
                    <a:pos x="6" y="26"/>
                  </a:cxn>
                  <a:cxn ang="0">
                    <a:pos x="6" y="28"/>
                  </a:cxn>
                  <a:cxn ang="0">
                    <a:pos x="6" y="28"/>
                  </a:cxn>
                  <a:cxn ang="0">
                    <a:pos x="18" y="30"/>
                  </a:cxn>
                  <a:cxn ang="0">
                    <a:pos x="18" y="30"/>
                  </a:cxn>
                  <a:cxn ang="0">
                    <a:pos x="30" y="28"/>
                  </a:cxn>
                  <a:cxn ang="0">
                    <a:pos x="40" y="30"/>
                  </a:cxn>
                  <a:cxn ang="0">
                    <a:pos x="40" y="30"/>
                  </a:cxn>
                  <a:cxn ang="0">
                    <a:pos x="0" y="0"/>
                  </a:cxn>
                  <a:cxn ang="0">
                    <a:pos x="0" y="0"/>
                  </a:cxn>
                  <a:cxn ang="0">
                    <a:pos x="6" y="26"/>
                  </a:cxn>
                  <a:cxn ang="0">
                    <a:pos x="6" y="26"/>
                  </a:cxn>
                </a:cxnLst>
                <a:rect l="0" t="0" r="r" b="b"/>
                <a:pathLst>
                  <a:path w="40" h="30">
                    <a:moveTo>
                      <a:pt x="6" y="26"/>
                    </a:moveTo>
                    <a:lnTo>
                      <a:pt x="6" y="26"/>
                    </a:lnTo>
                    <a:lnTo>
                      <a:pt x="6" y="28"/>
                    </a:lnTo>
                    <a:lnTo>
                      <a:pt x="6" y="28"/>
                    </a:lnTo>
                    <a:lnTo>
                      <a:pt x="18" y="30"/>
                    </a:lnTo>
                    <a:lnTo>
                      <a:pt x="18" y="30"/>
                    </a:lnTo>
                    <a:lnTo>
                      <a:pt x="30" y="28"/>
                    </a:lnTo>
                    <a:lnTo>
                      <a:pt x="40" y="30"/>
                    </a:lnTo>
                    <a:lnTo>
                      <a:pt x="40" y="30"/>
                    </a:lnTo>
                    <a:lnTo>
                      <a:pt x="0" y="0"/>
                    </a:lnTo>
                    <a:lnTo>
                      <a:pt x="0" y="0"/>
                    </a:lnTo>
                    <a:lnTo>
                      <a:pt x="6" y="26"/>
                    </a:lnTo>
                    <a:lnTo>
                      <a:pt x="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7" name="Freeform 253"/>
              <p:cNvSpPr/>
              <p:nvPr/>
            </p:nvSpPr>
            <p:spPr bwMode="auto">
              <a:xfrm>
                <a:off x="2657" y="1099"/>
                <a:ext cx="28" cy="48"/>
              </a:xfrm>
              <a:custGeom>
                <a:avLst/>
                <a:gdLst/>
                <a:ahLst/>
                <a:cxnLst>
                  <a:cxn ang="0">
                    <a:pos x="12" y="8"/>
                  </a:cxn>
                  <a:cxn ang="0">
                    <a:pos x="12" y="8"/>
                  </a:cxn>
                  <a:cxn ang="0">
                    <a:pos x="0" y="0"/>
                  </a:cxn>
                  <a:cxn ang="0">
                    <a:pos x="0" y="0"/>
                  </a:cxn>
                  <a:cxn ang="0">
                    <a:pos x="2" y="4"/>
                  </a:cxn>
                  <a:cxn ang="0">
                    <a:pos x="2" y="10"/>
                  </a:cxn>
                  <a:cxn ang="0">
                    <a:pos x="2" y="10"/>
                  </a:cxn>
                  <a:cxn ang="0">
                    <a:pos x="6" y="30"/>
                  </a:cxn>
                  <a:cxn ang="0">
                    <a:pos x="6" y="30"/>
                  </a:cxn>
                  <a:cxn ang="0">
                    <a:pos x="8" y="44"/>
                  </a:cxn>
                  <a:cxn ang="0">
                    <a:pos x="8" y="44"/>
                  </a:cxn>
                  <a:cxn ang="0">
                    <a:pos x="10" y="46"/>
                  </a:cxn>
                  <a:cxn ang="0">
                    <a:pos x="16" y="48"/>
                  </a:cxn>
                  <a:cxn ang="0">
                    <a:pos x="28" y="48"/>
                  </a:cxn>
                  <a:cxn ang="0">
                    <a:pos x="28" y="48"/>
                  </a:cxn>
                  <a:cxn ang="0">
                    <a:pos x="22" y="16"/>
                  </a:cxn>
                  <a:cxn ang="0">
                    <a:pos x="22" y="16"/>
                  </a:cxn>
                  <a:cxn ang="0">
                    <a:pos x="20" y="14"/>
                  </a:cxn>
                  <a:cxn ang="0">
                    <a:pos x="18" y="12"/>
                  </a:cxn>
                  <a:cxn ang="0">
                    <a:pos x="12" y="8"/>
                  </a:cxn>
                  <a:cxn ang="0">
                    <a:pos x="12" y="8"/>
                  </a:cxn>
                </a:cxnLst>
                <a:rect l="0" t="0" r="r" b="b"/>
                <a:pathLst>
                  <a:path w="28" h="48">
                    <a:moveTo>
                      <a:pt x="12" y="8"/>
                    </a:moveTo>
                    <a:lnTo>
                      <a:pt x="12" y="8"/>
                    </a:lnTo>
                    <a:lnTo>
                      <a:pt x="0" y="0"/>
                    </a:lnTo>
                    <a:lnTo>
                      <a:pt x="0" y="0"/>
                    </a:lnTo>
                    <a:lnTo>
                      <a:pt x="2" y="4"/>
                    </a:lnTo>
                    <a:lnTo>
                      <a:pt x="2" y="10"/>
                    </a:lnTo>
                    <a:lnTo>
                      <a:pt x="2" y="10"/>
                    </a:lnTo>
                    <a:lnTo>
                      <a:pt x="6" y="30"/>
                    </a:lnTo>
                    <a:lnTo>
                      <a:pt x="6" y="30"/>
                    </a:lnTo>
                    <a:lnTo>
                      <a:pt x="8" y="44"/>
                    </a:lnTo>
                    <a:lnTo>
                      <a:pt x="8" y="44"/>
                    </a:lnTo>
                    <a:lnTo>
                      <a:pt x="10" y="46"/>
                    </a:lnTo>
                    <a:lnTo>
                      <a:pt x="16" y="48"/>
                    </a:lnTo>
                    <a:lnTo>
                      <a:pt x="28" y="48"/>
                    </a:lnTo>
                    <a:lnTo>
                      <a:pt x="28" y="48"/>
                    </a:lnTo>
                    <a:lnTo>
                      <a:pt x="22" y="16"/>
                    </a:lnTo>
                    <a:lnTo>
                      <a:pt x="22" y="16"/>
                    </a:lnTo>
                    <a:lnTo>
                      <a:pt x="20" y="14"/>
                    </a:lnTo>
                    <a:lnTo>
                      <a:pt x="18" y="12"/>
                    </a:lnTo>
                    <a:lnTo>
                      <a:pt x="12" y="8"/>
                    </a:lnTo>
                    <a:lnTo>
                      <a:pt x="1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8" name="Freeform 254"/>
              <p:cNvSpPr/>
              <p:nvPr/>
            </p:nvSpPr>
            <p:spPr bwMode="auto">
              <a:xfrm>
                <a:off x="2631" y="1079"/>
                <a:ext cx="26" cy="64"/>
              </a:xfrm>
              <a:custGeom>
                <a:avLst/>
                <a:gdLst/>
                <a:ahLst/>
                <a:cxnLst>
                  <a:cxn ang="0">
                    <a:pos x="16" y="12"/>
                  </a:cxn>
                  <a:cxn ang="0">
                    <a:pos x="16" y="12"/>
                  </a:cxn>
                  <a:cxn ang="0">
                    <a:pos x="0" y="0"/>
                  </a:cxn>
                  <a:cxn ang="0">
                    <a:pos x="0" y="0"/>
                  </a:cxn>
                  <a:cxn ang="0">
                    <a:pos x="6" y="34"/>
                  </a:cxn>
                  <a:cxn ang="0">
                    <a:pos x="6" y="34"/>
                  </a:cxn>
                  <a:cxn ang="0">
                    <a:pos x="8" y="52"/>
                  </a:cxn>
                  <a:cxn ang="0">
                    <a:pos x="8" y="52"/>
                  </a:cxn>
                  <a:cxn ang="0">
                    <a:pos x="12" y="56"/>
                  </a:cxn>
                  <a:cxn ang="0">
                    <a:pos x="16" y="60"/>
                  </a:cxn>
                  <a:cxn ang="0">
                    <a:pos x="26" y="64"/>
                  </a:cxn>
                  <a:cxn ang="0">
                    <a:pos x="26" y="64"/>
                  </a:cxn>
                  <a:cxn ang="0">
                    <a:pos x="20" y="22"/>
                  </a:cxn>
                  <a:cxn ang="0">
                    <a:pos x="20" y="22"/>
                  </a:cxn>
                  <a:cxn ang="0">
                    <a:pos x="20" y="16"/>
                  </a:cxn>
                  <a:cxn ang="0">
                    <a:pos x="16" y="12"/>
                  </a:cxn>
                  <a:cxn ang="0">
                    <a:pos x="16" y="12"/>
                  </a:cxn>
                </a:cxnLst>
                <a:rect l="0" t="0" r="r" b="b"/>
                <a:pathLst>
                  <a:path w="26" h="64">
                    <a:moveTo>
                      <a:pt x="16" y="12"/>
                    </a:moveTo>
                    <a:lnTo>
                      <a:pt x="16" y="12"/>
                    </a:lnTo>
                    <a:lnTo>
                      <a:pt x="0" y="0"/>
                    </a:lnTo>
                    <a:lnTo>
                      <a:pt x="0" y="0"/>
                    </a:lnTo>
                    <a:lnTo>
                      <a:pt x="6" y="34"/>
                    </a:lnTo>
                    <a:lnTo>
                      <a:pt x="6" y="34"/>
                    </a:lnTo>
                    <a:lnTo>
                      <a:pt x="8" y="52"/>
                    </a:lnTo>
                    <a:lnTo>
                      <a:pt x="8" y="52"/>
                    </a:lnTo>
                    <a:lnTo>
                      <a:pt x="12" y="56"/>
                    </a:lnTo>
                    <a:lnTo>
                      <a:pt x="16" y="60"/>
                    </a:lnTo>
                    <a:lnTo>
                      <a:pt x="26" y="64"/>
                    </a:lnTo>
                    <a:lnTo>
                      <a:pt x="26" y="64"/>
                    </a:lnTo>
                    <a:lnTo>
                      <a:pt x="20" y="22"/>
                    </a:lnTo>
                    <a:lnTo>
                      <a:pt x="20" y="22"/>
                    </a:lnTo>
                    <a:lnTo>
                      <a:pt x="20" y="16"/>
                    </a:lnTo>
                    <a:lnTo>
                      <a:pt x="16" y="12"/>
                    </a:lnTo>
                    <a:lnTo>
                      <a:pt x="1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9" name="Freeform 255"/>
              <p:cNvSpPr/>
              <p:nvPr/>
            </p:nvSpPr>
            <p:spPr bwMode="auto">
              <a:xfrm>
                <a:off x="2605" y="1063"/>
                <a:ext cx="28" cy="66"/>
              </a:xfrm>
              <a:custGeom>
                <a:avLst/>
                <a:gdLst/>
                <a:ahLst/>
                <a:cxnLst>
                  <a:cxn ang="0">
                    <a:pos x="22" y="24"/>
                  </a:cxn>
                  <a:cxn ang="0">
                    <a:pos x="22" y="24"/>
                  </a:cxn>
                  <a:cxn ang="0">
                    <a:pos x="20" y="18"/>
                  </a:cxn>
                  <a:cxn ang="0">
                    <a:pos x="18" y="12"/>
                  </a:cxn>
                  <a:cxn ang="0">
                    <a:pos x="18" y="12"/>
                  </a:cxn>
                  <a:cxn ang="0">
                    <a:pos x="4" y="0"/>
                  </a:cxn>
                  <a:cxn ang="0">
                    <a:pos x="4" y="0"/>
                  </a:cxn>
                  <a:cxn ang="0">
                    <a:pos x="2" y="10"/>
                  </a:cxn>
                  <a:cxn ang="0">
                    <a:pos x="0" y="18"/>
                  </a:cxn>
                  <a:cxn ang="0">
                    <a:pos x="2" y="28"/>
                  </a:cxn>
                  <a:cxn ang="0">
                    <a:pos x="4" y="36"/>
                  </a:cxn>
                  <a:cxn ang="0">
                    <a:pos x="8" y="46"/>
                  </a:cxn>
                  <a:cxn ang="0">
                    <a:pos x="14" y="52"/>
                  </a:cxn>
                  <a:cxn ang="0">
                    <a:pos x="20" y="60"/>
                  </a:cxn>
                  <a:cxn ang="0">
                    <a:pos x="28" y="66"/>
                  </a:cxn>
                  <a:cxn ang="0">
                    <a:pos x="28" y="66"/>
                  </a:cxn>
                  <a:cxn ang="0">
                    <a:pos x="22" y="24"/>
                  </a:cxn>
                  <a:cxn ang="0">
                    <a:pos x="22" y="24"/>
                  </a:cxn>
                </a:cxnLst>
                <a:rect l="0" t="0" r="r" b="b"/>
                <a:pathLst>
                  <a:path w="28" h="66">
                    <a:moveTo>
                      <a:pt x="22" y="24"/>
                    </a:moveTo>
                    <a:lnTo>
                      <a:pt x="22" y="24"/>
                    </a:lnTo>
                    <a:lnTo>
                      <a:pt x="20" y="18"/>
                    </a:lnTo>
                    <a:lnTo>
                      <a:pt x="18" y="12"/>
                    </a:lnTo>
                    <a:lnTo>
                      <a:pt x="18" y="12"/>
                    </a:lnTo>
                    <a:lnTo>
                      <a:pt x="4" y="0"/>
                    </a:lnTo>
                    <a:lnTo>
                      <a:pt x="4" y="0"/>
                    </a:lnTo>
                    <a:lnTo>
                      <a:pt x="2" y="10"/>
                    </a:lnTo>
                    <a:lnTo>
                      <a:pt x="0" y="18"/>
                    </a:lnTo>
                    <a:lnTo>
                      <a:pt x="2" y="28"/>
                    </a:lnTo>
                    <a:lnTo>
                      <a:pt x="4" y="36"/>
                    </a:lnTo>
                    <a:lnTo>
                      <a:pt x="8" y="46"/>
                    </a:lnTo>
                    <a:lnTo>
                      <a:pt x="14" y="52"/>
                    </a:lnTo>
                    <a:lnTo>
                      <a:pt x="20" y="60"/>
                    </a:lnTo>
                    <a:lnTo>
                      <a:pt x="28" y="66"/>
                    </a:lnTo>
                    <a:lnTo>
                      <a:pt x="28" y="66"/>
                    </a:lnTo>
                    <a:lnTo>
                      <a:pt x="22" y="24"/>
                    </a:lnTo>
                    <a:lnTo>
                      <a:pt x="2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0" name="Freeform 256"/>
              <p:cNvSpPr/>
              <p:nvPr/>
            </p:nvSpPr>
            <p:spPr bwMode="auto">
              <a:xfrm>
                <a:off x="2689" y="1111"/>
                <a:ext cx="40" cy="32"/>
              </a:xfrm>
              <a:custGeom>
                <a:avLst/>
                <a:gdLst/>
                <a:ahLst/>
                <a:cxnLst>
                  <a:cxn ang="0">
                    <a:pos x="30" y="0"/>
                  </a:cxn>
                  <a:cxn ang="0">
                    <a:pos x="30" y="0"/>
                  </a:cxn>
                  <a:cxn ang="0">
                    <a:pos x="28" y="0"/>
                  </a:cxn>
                  <a:cxn ang="0">
                    <a:pos x="28" y="0"/>
                  </a:cxn>
                  <a:cxn ang="0">
                    <a:pos x="0" y="2"/>
                  </a:cxn>
                  <a:cxn ang="0">
                    <a:pos x="0" y="2"/>
                  </a:cxn>
                  <a:cxn ang="0">
                    <a:pos x="40" y="32"/>
                  </a:cxn>
                  <a:cxn ang="0">
                    <a:pos x="40" y="32"/>
                  </a:cxn>
                  <a:cxn ang="0">
                    <a:pos x="36" y="22"/>
                  </a:cxn>
                  <a:cxn ang="0">
                    <a:pos x="34" y="12"/>
                  </a:cxn>
                  <a:cxn ang="0">
                    <a:pos x="34" y="12"/>
                  </a:cxn>
                  <a:cxn ang="0">
                    <a:pos x="30" y="0"/>
                  </a:cxn>
                  <a:cxn ang="0">
                    <a:pos x="30" y="0"/>
                  </a:cxn>
                </a:cxnLst>
                <a:rect l="0" t="0" r="r" b="b"/>
                <a:pathLst>
                  <a:path w="40" h="32">
                    <a:moveTo>
                      <a:pt x="30" y="0"/>
                    </a:moveTo>
                    <a:lnTo>
                      <a:pt x="30" y="0"/>
                    </a:lnTo>
                    <a:lnTo>
                      <a:pt x="28" y="0"/>
                    </a:lnTo>
                    <a:lnTo>
                      <a:pt x="28" y="0"/>
                    </a:lnTo>
                    <a:lnTo>
                      <a:pt x="0" y="2"/>
                    </a:lnTo>
                    <a:lnTo>
                      <a:pt x="0" y="2"/>
                    </a:lnTo>
                    <a:lnTo>
                      <a:pt x="40" y="32"/>
                    </a:lnTo>
                    <a:lnTo>
                      <a:pt x="40" y="32"/>
                    </a:lnTo>
                    <a:lnTo>
                      <a:pt x="36" y="22"/>
                    </a:lnTo>
                    <a:lnTo>
                      <a:pt x="34" y="12"/>
                    </a:lnTo>
                    <a:lnTo>
                      <a:pt x="34" y="12"/>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1" name="Freeform 257"/>
              <p:cNvSpPr/>
              <p:nvPr/>
            </p:nvSpPr>
            <p:spPr bwMode="auto">
              <a:xfrm>
                <a:off x="2663" y="1087"/>
                <a:ext cx="54" cy="20"/>
              </a:xfrm>
              <a:custGeom>
                <a:avLst/>
                <a:gdLst/>
                <a:ahLst/>
                <a:cxnLst>
                  <a:cxn ang="0">
                    <a:pos x="46" y="0"/>
                  </a:cxn>
                  <a:cxn ang="0">
                    <a:pos x="46" y="0"/>
                  </a:cxn>
                  <a:cxn ang="0">
                    <a:pos x="32" y="2"/>
                  </a:cxn>
                  <a:cxn ang="0">
                    <a:pos x="32" y="2"/>
                  </a:cxn>
                  <a:cxn ang="0">
                    <a:pos x="10" y="4"/>
                  </a:cxn>
                  <a:cxn ang="0">
                    <a:pos x="10" y="4"/>
                  </a:cxn>
                  <a:cxn ang="0">
                    <a:pos x="6" y="4"/>
                  </a:cxn>
                  <a:cxn ang="0">
                    <a:pos x="0" y="4"/>
                  </a:cxn>
                  <a:cxn ang="0">
                    <a:pos x="0" y="4"/>
                  </a:cxn>
                  <a:cxn ang="0">
                    <a:pos x="12" y="14"/>
                  </a:cxn>
                  <a:cxn ang="0">
                    <a:pos x="12" y="14"/>
                  </a:cxn>
                  <a:cxn ang="0">
                    <a:pos x="16" y="18"/>
                  </a:cxn>
                  <a:cxn ang="0">
                    <a:pos x="20" y="20"/>
                  </a:cxn>
                  <a:cxn ang="0">
                    <a:pos x="22" y="20"/>
                  </a:cxn>
                  <a:cxn ang="0">
                    <a:pos x="22" y="20"/>
                  </a:cxn>
                  <a:cxn ang="0">
                    <a:pos x="54" y="18"/>
                  </a:cxn>
                  <a:cxn ang="0">
                    <a:pos x="54" y="18"/>
                  </a:cxn>
                  <a:cxn ang="0">
                    <a:pos x="50" y="8"/>
                  </a:cxn>
                  <a:cxn ang="0">
                    <a:pos x="48" y="2"/>
                  </a:cxn>
                  <a:cxn ang="0">
                    <a:pos x="46" y="0"/>
                  </a:cxn>
                  <a:cxn ang="0">
                    <a:pos x="46" y="0"/>
                  </a:cxn>
                </a:cxnLst>
                <a:rect l="0" t="0" r="r" b="b"/>
                <a:pathLst>
                  <a:path w="54" h="20">
                    <a:moveTo>
                      <a:pt x="46" y="0"/>
                    </a:moveTo>
                    <a:lnTo>
                      <a:pt x="46" y="0"/>
                    </a:lnTo>
                    <a:lnTo>
                      <a:pt x="32" y="2"/>
                    </a:lnTo>
                    <a:lnTo>
                      <a:pt x="32" y="2"/>
                    </a:lnTo>
                    <a:lnTo>
                      <a:pt x="10" y="4"/>
                    </a:lnTo>
                    <a:lnTo>
                      <a:pt x="10" y="4"/>
                    </a:lnTo>
                    <a:lnTo>
                      <a:pt x="6" y="4"/>
                    </a:lnTo>
                    <a:lnTo>
                      <a:pt x="0" y="4"/>
                    </a:lnTo>
                    <a:lnTo>
                      <a:pt x="0" y="4"/>
                    </a:lnTo>
                    <a:lnTo>
                      <a:pt x="12" y="14"/>
                    </a:lnTo>
                    <a:lnTo>
                      <a:pt x="12" y="14"/>
                    </a:lnTo>
                    <a:lnTo>
                      <a:pt x="16" y="18"/>
                    </a:lnTo>
                    <a:lnTo>
                      <a:pt x="20" y="20"/>
                    </a:lnTo>
                    <a:lnTo>
                      <a:pt x="22" y="20"/>
                    </a:lnTo>
                    <a:lnTo>
                      <a:pt x="22" y="20"/>
                    </a:lnTo>
                    <a:lnTo>
                      <a:pt x="54" y="18"/>
                    </a:lnTo>
                    <a:lnTo>
                      <a:pt x="54" y="18"/>
                    </a:lnTo>
                    <a:lnTo>
                      <a:pt x="50" y="8"/>
                    </a:lnTo>
                    <a:lnTo>
                      <a:pt x="48" y="2"/>
                    </a:lnTo>
                    <a:lnTo>
                      <a:pt x="46" y="0"/>
                    </a:lnTo>
                    <a:lnTo>
                      <a:pt x="4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2" name="Freeform 258"/>
              <p:cNvSpPr/>
              <p:nvPr/>
            </p:nvSpPr>
            <p:spPr bwMode="auto">
              <a:xfrm>
                <a:off x="2637" y="1065"/>
                <a:ext cx="68" cy="20"/>
              </a:xfrm>
              <a:custGeom>
                <a:avLst/>
                <a:gdLst/>
                <a:ahLst/>
                <a:cxnLst>
                  <a:cxn ang="0">
                    <a:pos x="28" y="20"/>
                  </a:cxn>
                  <a:cxn ang="0">
                    <a:pos x="28" y="20"/>
                  </a:cxn>
                  <a:cxn ang="0">
                    <a:pos x="68" y="14"/>
                  </a:cxn>
                  <a:cxn ang="0">
                    <a:pos x="68" y="14"/>
                  </a:cxn>
                  <a:cxn ang="0">
                    <a:pos x="62" y="6"/>
                  </a:cxn>
                  <a:cxn ang="0">
                    <a:pos x="58" y="2"/>
                  </a:cxn>
                  <a:cxn ang="0">
                    <a:pos x="54" y="0"/>
                  </a:cxn>
                  <a:cxn ang="0">
                    <a:pos x="54" y="0"/>
                  </a:cxn>
                  <a:cxn ang="0">
                    <a:pos x="36" y="2"/>
                  </a:cxn>
                  <a:cxn ang="0">
                    <a:pos x="36" y="2"/>
                  </a:cxn>
                  <a:cxn ang="0">
                    <a:pos x="0" y="6"/>
                  </a:cxn>
                  <a:cxn ang="0">
                    <a:pos x="0" y="6"/>
                  </a:cxn>
                  <a:cxn ang="0">
                    <a:pos x="16" y="18"/>
                  </a:cxn>
                  <a:cxn ang="0">
                    <a:pos x="16" y="18"/>
                  </a:cxn>
                  <a:cxn ang="0">
                    <a:pos x="22" y="20"/>
                  </a:cxn>
                  <a:cxn ang="0">
                    <a:pos x="28" y="20"/>
                  </a:cxn>
                  <a:cxn ang="0">
                    <a:pos x="28" y="20"/>
                  </a:cxn>
                </a:cxnLst>
                <a:rect l="0" t="0" r="r" b="b"/>
                <a:pathLst>
                  <a:path w="68" h="20">
                    <a:moveTo>
                      <a:pt x="28" y="20"/>
                    </a:moveTo>
                    <a:lnTo>
                      <a:pt x="28" y="20"/>
                    </a:lnTo>
                    <a:lnTo>
                      <a:pt x="68" y="14"/>
                    </a:lnTo>
                    <a:lnTo>
                      <a:pt x="68" y="14"/>
                    </a:lnTo>
                    <a:lnTo>
                      <a:pt x="62" y="6"/>
                    </a:lnTo>
                    <a:lnTo>
                      <a:pt x="58" y="2"/>
                    </a:lnTo>
                    <a:lnTo>
                      <a:pt x="54" y="0"/>
                    </a:lnTo>
                    <a:lnTo>
                      <a:pt x="54" y="0"/>
                    </a:lnTo>
                    <a:lnTo>
                      <a:pt x="36" y="2"/>
                    </a:lnTo>
                    <a:lnTo>
                      <a:pt x="36" y="2"/>
                    </a:lnTo>
                    <a:lnTo>
                      <a:pt x="0" y="6"/>
                    </a:lnTo>
                    <a:lnTo>
                      <a:pt x="0" y="6"/>
                    </a:lnTo>
                    <a:lnTo>
                      <a:pt x="16" y="18"/>
                    </a:lnTo>
                    <a:lnTo>
                      <a:pt x="16" y="18"/>
                    </a:lnTo>
                    <a:lnTo>
                      <a:pt x="22" y="20"/>
                    </a:lnTo>
                    <a:lnTo>
                      <a:pt x="28" y="20"/>
                    </a:lnTo>
                    <a:lnTo>
                      <a:pt x="2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3" name="Freeform 259"/>
              <p:cNvSpPr/>
              <p:nvPr/>
            </p:nvSpPr>
            <p:spPr bwMode="auto">
              <a:xfrm>
                <a:off x="2615" y="1045"/>
                <a:ext cx="72" cy="20"/>
              </a:xfrm>
              <a:custGeom>
                <a:avLst/>
                <a:gdLst/>
                <a:ahLst/>
                <a:cxnLst>
                  <a:cxn ang="0">
                    <a:pos x="30" y="18"/>
                  </a:cxn>
                  <a:cxn ang="0">
                    <a:pos x="30" y="18"/>
                  </a:cxn>
                  <a:cxn ang="0">
                    <a:pos x="72" y="14"/>
                  </a:cxn>
                  <a:cxn ang="0">
                    <a:pos x="72" y="14"/>
                  </a:cxn>
                  <a:cxn ang="0">
                    <a:pos x="64" y="8"/>
                  </a:cxn>
                  <a:cxn ang="0">
                    <a:pos x="54" y="4"/>
                  </a:cxn>
                  <a:cxn ang="0">
                    <a:pos x="46" y="2"/>
                  </a:cxn>
                  <a:cxn ang="0">
                    <a:pos x="36" y="0"/>
                  </a:cxn>
                  <a:cxn ang="0">
                    <a:pos x="28" y="0"/>
                  </a:cxn>
                  <a:cxn ang="0">
                    <a:pos x="18" y="0"/>
                  </a:cxn>
                  <a:cxn ang="0">
                    <a:pos x="10" y="4"/>
                  </a:cxn>
                  <a:cxn ang="0">
                    <a:pos x="0" y="8"/>
                  </a:cxn>
                  <a:cxn ang="0">
                    <a:pos x="0" y="8"/>
                  </a:cxn>
                  <a:cxn ang="0">
                    <a:pos x="16" y="20"/>
                  </a:cxn>
                  <a:cxn ang="0">
                    <a:pos x="16" y="20"/>
                  </a:cxn>
                  <a:cxn ang="0">
                    <a:pos x="22" y="20"/>
                  </a:cxn>
                  <a:cxn ang="0">
                    <a:pos x="30" y="18"/>
                  </a:cxn>
                  <a:cxn ang="0">
                    <a:pos x="30" y="18"/>
                  </a:cxn>
                </a:cxnLst>
                <a:rect l="0" t="0" r="r" b="b"/>
                <a:pathLst>
                  <a:path w="72" h="20">
                    <a:moveTo>
                      <a:pt x="30" y="18"/>
                    </a:moveTo>
                    <a:lnTo>
                      <a:pt x="30" y="18"/>
                    </a:lnTo>
                    <a:lnTo>
                      <a:pt x="72" y="14"/>
                    </a:lnTo>
                    <a:lnTo>
                      <a:pt x="72" y="14"/>
                    </a:lnTo>
                    <a:lnTo>
                      <a:pt x="64" y="8"/>
                    </a:lnTo>
                    <a:lnTo>
                      <a:pt x="54" y="4"/>
                    </a:lnTo>
                    <a:lnTo>
                      <a:pt x="46" y="2"/>
                    </a:lnTo>
                    <a:lnTo>
                      <a:pt x="36" y="0"/>
                    </a:lnTo>
                    <a:lnTo>
                      <a:pt x="28" y="0"/>
                    </a:lnTo>
                    <a:lnTo>
                      <a:pt x="18" y="0"/>
                    </a:lnTo>
                    <a:lnTo>
                      <a:pt x="10" y="4"/>
                    </a:lnTo>
                    <a:lnTo>
                      <a:pt x="0" y="8"/>
                    </a:lnTo>
                    <a:lnTo>
                      <a:pt x="0" y="8"/>
                    </a:lnTo>
                    <a:lnTo>
                      <a:pt x="16" y="20"/>
                    </a:lnTo>
                    <a:lnTo>
                      <a:pt x="16" y="20"/>
                    </a:lnTo>
                    <a:lnTo>
                      <a:pt x="22" y="20"/>
                    </a:lnTo>
                    <a:lnTo>
                      <a:pt x="30" y="18"/>
                    </a:lnTo>
                    <a:lnTo>
                      <a:pt x="3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4" name="Freeform 260"/>
              <p:cNvSpPr/>
              <p:nvPr/>
            </p:nvSpPr>
            <p:spPr bwMode="auto">
              <a:xfrm>
                <a:off x="2817" y="991"/>
                <a:ext cx="50" cy="24"/>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5" name="Freeform 261"/>
              <p:cNvSpPr/>
              <p:nvPr/>
            </p:nvSpPr>
            <p:spPr bwMode="auto">
              <a:xfrm>
                <a:off x="2783" y="987"/>
                <a:ext cx="48" cy="36"/>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6" name="Freeform 262"/>
              <p:cNvSpPr/>
              <p:nvPr/>
            </p:nvSpPr>
            <p:spPr bwMode="auto">
              <a:xfrm>
                <a:off x="2751" y="985"/>
                <a:ext cx="54" cy="42"/>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7" name="Freeform 263"/>
              <p:cNvSpPr/>
              <p:nvPr/>
            </p:nvSpPr>
            <p:spPr bwMode="auto">
              <a:xfrm>
                <a:off x="2723" y="981"/>
                <a:ext cx="54" cy="46"/>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8" name="Freeform 264"/>
              <p:cNvSpPr/>
              <p:nvPr/>
            </p:nvSpPr>
            <p:spPr bwMode="auto">
              <a:xfrm>
                <a:off x="2819" y="967"/>
                <a:ext cx="48" cy="24"/>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9" name="Freeform 265"/>
              <p:cNvSpPr/>
              <p:nvPr/>
            </p:nvSpPr>
            <p:spPr bwMode="auto">
              <a:xfrm>
                <a:off x="2785" y="953"/>
                <a:ext cx="52" cy="30"/>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0" name="Freeform 266"/>
              <p:cNvSpPr/>
              <p:nvPr/>
            </p:nvSpPr>
            <p:spPr bwMode="auto">
              <a:xfrm>
                <a:off x="2751" y="941"/>
                <a:ext cx="64" cy="36"/>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1" name="Freeform 267"/>
              <p:cNvSpPr/>
              <p:nvPr/>
            </p:nvSpPr>
            <p:spPr bwMode="auto">
              <a:xfrm>
                <a:off x="2725" y="939"/>
                <a:ext cx="64" cy="34"/>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2" name="Freeform 268"/>
              <p:cNvSpPr/>
              <p:nvPr/>
            </p:nvSpPr>
            <p:spPr bwMode="auto">
              <a:xfrm>
                <a:off x="2699" y="843"/>
                <a:ext cx="22" cy="32"/>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3" name="Freeform 269"/>
              <p:cNvSpPr/>
              <p:nvPr/>
            </p:nvSpPr>
            <p:spPr bwMode="auto">
              <a:xfrm>
                <a:off x="2685" y="857"/>
                <a:ext cx="18" cy="40"/>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4" name="Freeform 270"/>
              <p:cNvSpPr/>
              <p:nvPr/>
            </p:nvSpPr>
            <p:spPr bwMode="auto">
              <a:xfrm>
                <a:off x="2673" y="871"/>
                <a:ext cx="18" cy="48"/>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5" name="Freeform 271"/>
              <p:cNvSpPr/>
              <p:nvPr/>
            </p:nvSpPr>
            <p:spPr bwMode="auto">
              <a:xfrm>
                <a:off x="2665" y="887"/>
                <a:ext cx="18" cy="50"/>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6" name="Freeform 272"/>
              <p:cNvSpPr/>
              <p:nvPr/>
            </p:nvSpPr>
            <p:spPr bwMode="auto">
              <a:xfrm>
                <a:off x="2711" y="845"/>
                <a:ext cx="18" cy="32"/>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7" name="Freeform 273"/>
              <p:cNvSpPr/>
              <p:nvPr/>
            </p:nvSpPr>
            <p:spPr bwMode="auto">
              <a:xfrm>
                <a:off x="2701" y="873"/>
                <a:ext cx="30" cy="26"/>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8" name="Freeform 274"/>
              <p:cNvSpPr/>
              <p:nvPr/>
            </p:nvSpPr>
            <p:spPr bwMode="auto">
              <a:xfrm>
                <a:off x="2693" y="893"/>
                <a:ext cx="38" cy="28"/>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9" name="Freeform 275"/>
              <p:cNvSpPr/>
              <p:nvPr/>
            </p:nvSpPr>
            <p:spPr bwMode="auto">
              <a:xfrm>
                <a:off x="2685" y="911"/>
                <a:ext cx="42" cy="30"/>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0" name="Freeform 276"/>
              <p:cNvSpPr/>
              <p:nvPr/>
            </p:nvSpPr>
            <p:spPr bwMode="auto">
              <a:xfrm>
                <a:off x="2785" y="821"/>
                <a:ext cx="22" cy="32"/>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1" name="Freeform 277"/>
              <p:cNvSpPr/>
              <p:nvPr/>
            </p:nvSpPr>
            <p:spPr bwMode="auto">
              <a:xfrm>
                <a:off x="2771" y="835"/>
                <a:ext cx="18" cy="40"/>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2" name="Freeform 278"/>
              <p:cNvSpPr/>
              <p:nvPr/>
            </p:nvSpPr>
            <p:spPr bwMode="auto">
              <a:xfrm>
                <a:off x="2759" y="849"/>
                <a:ext cx="20" cy="48"/>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3" name="Freeform 279"/>
              <p:cNvSpPr/>
              <p:nvPr/>
            </p:nvSpPr>
            <p:spPr bwMode="auto">
              <a:xfrm>
                <a:off x="2751" y="865"/>
                <a:ext cx="18" cy="50"/>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4" name="Freeform 280"/>
              <p:cNvSpPr/>
              <p:nvPr/>
            </p:nvSpPr>
            <p:spPr bwMode="auto">
              <a:xfrm>
                <a:off x="2797" y="823"/>
                <a:ext cx="18" cy="32"/>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5" name="Freeform 281"/>
              <p:cNvSpPr/>
              <p:nvPr/>
            </p:nvSpPr>
            <p:spPr bwMode="auto">
              <a:xfrm>
                <a:off x="2787" y="851"/>
                <a:ext cx="30" cy="26"/>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6" name="Freeform 282"/>
              <p:cNvSpPr/>
              <p:nvPr/>
            </p:nvSpPr>
            <p:spPr bwMode="auto">
              <a:xfrm>
                <a:off x="2779" y="871"/>
                <a:ext cx="38" cy="28"/>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7" name="Freeform 283"/>
              <p:cNvSpPr/>
              <p:nvPr/>
            </p:nvSpPr>
            <p:spPr bwMode="auto">
              <a:xfrm>
                <a:off x="2771" y="889"/>
                <a:ext cx="42" cy="28"/>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8" name="Freeform 284"/>
              <p:cNvSpPr/>
              <p:nvPr/>
            </p:nvSpPr>
            <p:spPr bwMode="auto">
              <a:xfrm>
                <a:off x="2473" y="731"/>
                <a:ext cx="22" cy="32"/>
              </a:xfrm>
              <a:custGeom>
                <a:avLst/>
                <a:gdLst/>
                <a:ahLst/>
                <a:cxnLst>
                  <a:cxn ang="0">
                    <a:pos x="0" y="12"/>
                  </a:cxn>
                  <a:cxn ang="0">
                    <a:pos x="0" y="12"/>
                  </a:cxn>
                  <a:cxn ang="0">
                    <a:pos x="0" y="14"/>
                  </a:cxn>
                  <a:cxn ang="0">
                    <a:pos x="0" y="14"/>
                  </a:cxn>
                  <a:cxn ang="0">
                    <a:pos x="6" y="32"/>
                  </a:cxn>
                  <a:cxn ang="0">
                    <a:pos x="6" y="32"/>
                  </a:cxn>
                  <a:cxn ang="0">
                    <a:pos x="22" y="0"/>
                  </a:cxn>
                  <a:cxn ang="0">
                    <a:pos x="22" y="0"/>
                  </a:cxn>
                  <a:cxn ang="0">
                    <a:pos x="14" y="4"/>
                  </a:cxn>
                  <a:cxn ang="0">
                    <a:pos x="8" y="8"/>
                  </a:cxn>
                  <a:cxn ang="0">
                    <a:pos x="8" y="8"/>
                  </a:cxn>
                  <a:cxn ang="0">
                    <a:pos x="0" y="12"/>
                  </a:cxn>
                  <a:cxn ang="0">
                    <a:pos x="0" y="12"/>
                  </a:cxn>
                </a:cxnLst>
                <a:rect l="0" t="0" r="r" b="b"/>
                <a:pathLst>
                  <a:path w="22" h="32">
                    <a:moveTo>
                      <a:pt x="0" y="12"/>
                    </a:moveTo>
                    <a:lnTo>
                      <a:pt x="0" y="12"/>
                    </a:lnTo>
                    <a:lnTo>
                      <a:pt x="0" y="14"/>
                    </a:lnTo>
                    <a:lnTo>
                      <a:pt x="0" y="14"/>
                    </a:lnTo>
                    <a:lnTo>
                      <a:pt x="6" y="32"/>
                    </a:lnTo>
                    <a:lnTo>
                      <a:pt x="6" y="32"/>
                    </a:lnTo>
                    <a:lnTo>
                      <a:pt x="22" y="0"/>
                    </a:lnTo>
                    <a:lnTo>
                      <a:pt x="22" y="0"/>
                    </a:lnTo>
                    <a:lnTo>
                      <a:pt x="14" y="4"/>
                    </a:lnTo>
                    <a:lnTo>
                      <a:pt x="8" y="8"/>
                    </a:lnTo>
                    <a:lnTo>
                      <a:pt x="8" y="8"/>
                    </a:lnTo>
                    <a:lnTo>
                      <a:pt x="0" y="12"/>
                    </a:lnTo>
                    <a:lnTo>
                      <a:pt x="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9" name="Freeform 285"/>
              <p:cNvSpPr/>
              <p:nvPr/>
            </p:nvSpPr>
            <p:spPr bwMode="auto">
              <a:xfrm>
                <a:off x="2459" y="745"/>
                <a:ext cx="18" cy="40"/>
              </a:xfrm>
              <a:custGeom>
                <a:avLst/>
                <a:gdLst/>
                <a:ahLst/>
                <a:cxnLst>
                  <a:cxn ang="0">
                    <a:pos x="0" y="10"/>
                  </a:cxn>
                  <a:cxn ang="0">
                    <a:pos x="0" y="10"/>
                  </a:cxn>
                  <a:cxn ang="0">
                    <a:pos x="2" y="20"/>
                  </a:cxn>
                  <a:cxn ang="0">
                    <a:pos x="2" y="20"/>
                  </a:cxn>
                  <a:cxn ang="0">
                    <a:pos x="8" y="32"/>
                  </a:cxn>
                  <a:cxn ang="0">
                    <a:pos x="8" y="32"/>
                  </a:cxn>
                  <a:cxn ang="0">
                    <a:pos x="10" y="40"/>
                  </a:cxn>
                  <a:cxn ang="0">
                    <a:pos x="10" y="40"/>
                  </a:cxn>
                  <a:cxn ang="0">
                    <a:pos x="14" y="30"/>
                  </a:cxn>
                  <a:cxn ang="0">
                    <a:pos x="14" y="30"/>
                  </a:cxn>
                  <a:cxn ang="0">
                    <a:pos x="16" y="26"/>
                  </a:cxn>
                  <a:cxn ang="0">
                    <a:pos x="18" y="22"/>
                  </a:cxn>
                  <a:cxn ang="0">
                    <a:pos x="18" y="22"/>
                  </a:cxn>
                  <a:cxn ang="0">
                    <a:pos x="10" y="0"/>
                  </a:cxn>
                  <a:cxn ang="0">
                    <a:pos x="10" y="0"/>
                  </a:cxn>
                  <a:cxn ang="0">
                    <a:pos x="4" y="4"/>
                  </a:cxn>
                  <a:cxn ang="0">
                    <a:pos x="0" y="8"/>
                  </a:cxn>
                  <a:cxn ang="0">
                    <a:pos x="0" y="10"/>
                  </a:cxn>
                  <a:cxn ang="0">
                    <a:pos x="0" y="10"/>
                  </a:cxn>
                </a:cxnLst>
                <a:rect l="0" t="0" r="r" b="b"/>
                <a:pathLst>
                  <a:path w="18" h="40">
                    <a:moveTo>
                      <a:pt x="0" y="10"/>
                    </a:moveTo>
                    <a:lnTo>
                      <a:pt x="0" y="10"/>
                    </a:lnTo>
                    <a:lnTo>
                      <a:pt x="2" y="20"/>
                    </a:lnTo>
                    <a:lnTo>
                      <a:pt x="2" y="20"/>
                    </a:lnTo>
                    <a:lnTo>
                      <a:pt x="8" y="32"/>
                    </a:lnTo>
                    <a:lnTo>
                      <a:pt x="8" y="32"/>
                    </a:lnTo>
                    <a:lnTo>
                      <a:pt x="10" y="40"/>
                    </a:lnTo>
                    <a:lnTo>
                      <a:pt x="10" y="40"/>
                    </a:lnTo>
                    <a:lnTo>
                      <a:pt x="14" y="30"/>
                    </a:lnTo>
                    <a:lnTo>
                      <a:pt x="14" y="30"/>
                    </a:lnTo>
                    <a:lnTo>
                      <a:pt x="16" y="26"/>
                    </a:lnTo>
                    <a:lnTo>
                      <a:pt x="18" y="22"/>
                    </a:lnTo>
                    <a:lnTo>
                      <a:pt x="18" y="22"/>
                    </a:lnTo>
                    <a:lnTo>
                      <a:pt x="10" y="0"/>
                    </a:lnTo>
                    <a:lnTo>
                      <a:pt x="10" y="0"/>
                    </a:lnTo>
                    <a:lnTo>
                      <a:pt x="4" y="4"/>
                    </a:lnTo>
                    <a:lnTo>
                      <a:pt x="0" y="8"/>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0" name="Freeform 286"/>
              <p:cNvSpPr/>
              <p:nvPr/>
            </p:nvSpPr>
            <p:spPr bwMode="auto">
              <a:xfrm>
                <a:off x="2447" y="757"/>
                <a:ext cx="18" cy="48"/>
              </a:xfrm>
              <a:custGeom>
                <a:avLst/>
                <a:gdLst/>
                <a:ahLst/>
                <a:cxnLst>
                  <a:cxn ang="0">
                    <a:pos x="18" y="36"/>
                  </a:cxn>
                  <a:cxn ang="0">
                    <a:pos x="18" y="36"/>
                  </a:cxn>
                  <a:cxn ang="0">
                    <a:pos x="18" y="32"/>
                  </a:cxn>
                  <a:cxn ang="0">
                    <a:pos x="18" y="28"/>
                  </a:cxn>
                  <a:cxn ang="0">
                    <a:pos x="18" y="28"/>
                  </a:cxn>
                  <a:cxn ang="0">
                    <a:pos x="8" y="0"/>
                  </a:cxn>
                  <a:cxn ang="0">
                    <a:pos x="8" y="0"/>
                  </a:cxn>
                  <a:cxn ang="0">
                    <a:pos x="2" y="6"/>
                  </a:cxn>
                  <a:cxn ang="0">
                    <a:pos x="0" y="10"/>
                  </a:cxn>
                  <a:cxn ang="0">
                    <a:pos x="0" y="14"/>
                  </a:cxn>
                  <a:cxn ang="0">
                    <a:pos x="0" y="14"/>
                  </a:cxn>
                  <a:cxn ang="0">
                    <a:pos x="4" y="26"/>
                  </a:cxn>
                  <a:cxn ang="0">
                    <a:pos x="4" y="26"/>
                  </a:cxn>
                  <a:cxn ang="0">
                    <a:pos x="12" y="48"/>
                  </a:cxn>
                  <a:cxn ang="0">
                    <a:pos x="12" y="48"/>
                  </a:cxn>
                  <a:cxn ang="0">
                    <a:pos x="18" y="36"/>
                  </a:cxn>
                  <a:cxn ang="0">
                    <a:pos x="18" y="36"/>
                  </a:cxn>
                </a:cxnLst>
                <a:rect l="0" t="0" r="r" b="b"/>
                <a:pathLst>
                  <a:path w="18" h="48">
                    <a:moveTo>
                      <a:pt x="18" y="36"/>
                    </a:moveTo>
                    <a:lnTo>
                      <a:pt x="18" y="36"/>
                    </a:lnTo>
                    <a:lnTo>
                      <a:pt x="18" y="32"/>
                    </a:lnTo>
                    <a:lnTo>
                      <a:pt x="18" y="28"/>
                    </a:lnTo>
                    <a:lnTo>
                      <a:pt x="18" y="28"/>
                    </a:lnTo>
                    <a:lnTo>
                      <a:pt x="8" y="0"/>
                    </a:lnTo>
                    <a:lnTo>
                      <a:pt x="8" y="0"/>
                    </a:lnTo>
                    <a:lnTo>
                      <a:pt x="2" y="6"/>
                    </a:lnTo>
                    <a:lnTo>
                      <a:pt x="0" y="10"/>
                    </a:lnTo>
                    <a:lnTo>
                      <a:pt x="0" y="14"/>
                    </a:lnTo>
                    <a:lnTo>
                      <a:pt x="0" y="14"/>
                    </a:lnTo>
                    <a:lnTo>
                      <a:pt x="4" y="26"/>
                    </a:lnTo>
                    <a:lnTo>
                      <a:pt x="4" y="26"/>
                    </a:lnTo>
                    <a:lnTo>
                      <a:pt x="12" y="48"/>
                    </a:lnTo>
                    <a:lnTo>
                      <a:pt x="12" y="48"/>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1" name="Freeform 287"/>
              <p:cNvSpPr/>
              <p:nvPr/>
            </p:nvSpPr>
            <p:spPr bwMode="auto">
              <a:xfrm>
                <a:off x="2439" y="775"/>
                <a:ext cx="18" cy="50"/>
              </a:xfrm>
              <a:custGeom>
                <a:avLst/>
                <a:gdLst/>
                <a:ahLst/>
                <a:cxnLst>
                  <a:cxn ang="0">
                    <a:pos x="12" y="50"/>
                  </a:cxn>
                  <a:cxn ang="0">
                    <a:pos x="12" y="50"/>
                  </a:cxn>
                  <a:cxn ang="0">
                    <a:pos x="18" y="36"/>
                  </a:cxn>
                  <a:cxn ang="0">
                    <a:pos x="18" y="36"/>
                  </a:cxn>
                  <a:cxn ang="0">
                    <a:pos x="16" y="32"/>
                  </a:cxn>
                  <a:cxn ang="0">
                    <a:pos x="14" y="28"/>
                  </a:cxn>
                  <a:cxn ang="0">
                    <a:pos x="14" y="28"/>
                  </a:cxn>
                  <a:cxn ang="0">
                    <a:pos x="4" y="0"/>
                  </a:cxn>
                  <a:cxn ang="0">
                    <a:pos x="4" y="0"/>
                  </a:cxn>
                  <a:cxn ang="0">
                    <a:pos x="0" y="12"/>
                  </a:cxn>
                  <a:cxn ang="0">
                    <a:pos x="0" y="26"/>
                  </a:cxn>
                  <a:cxn ang="0">
                    <a:pos x="4" y="38"/>
                  </a:cxn>
                  <a:cxn ang="0">
                    <a:pos x="6" y="44"/>
                  </a:cxn>
                  <a:cxn ang="0">
                    <a:pos x="12" y="50"/>
                  </a:cxn>
                  <a:cxn ang="0">
                    <a:pos x="12" y="50"/>
                  </a:cxn>
                </a:cxnLst>
                <a:rect l="0" t="0" r="r" b="b"/>
                <a:pathLst>
                  <a:path w="18" h="50">
                    <a:moveTo>
                      <a:pt x="12" y="50"/>
                    </a:moveTo>
                    <a:lnTo>
                      <a:pt x="12" y="50"/>
                    </a:lnTo>
                    <a:lnTo>
                      <a:pt x="18" y="36"/>
                    </a:lnTo>
                    <a:lnTo>
                      <a:pt x="18" y="36"/>
                    </a:lnTo>
                    <a:lnTo>
                      <a:pt x="16" y="32"/>
                    </a:lnTo>
                    <a:lnTo>
                      <a:pt x="14" y="28"/>
                    </a:lnTo>
                    <a:lnTo>
                      <a:pt x="14" y="28"/>
                    </a:lnTo>
                    <a:lnTo>
                      <a:pt x="4" y="0"/>
                    </a:lnTo>
                    <a:lnTo>
                      <a:pt x="4" y="0"/>
                    </a:lnTo>
                    <a:lnTo>
                      <a:pt x="0" y="12"/>
                    </a:lnTo>
                    <a:lnTo>
                      <a:pt x="0" y="26"/>
                    </a:lnTo>
                    <a:lnTo>
                      <a:pt x="4" y="38"/>
                    </a:lnTo>
                    <a:lnTo>
                      <a:pt x="6" y="44"/>
                    </a:lnTo>
                    <a:lnTo>
                      <a:pt x="12" y="50"/>
                    </a:lnTo>
                    <a:lnTo>
                      <a:pt x="12"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2" name="Freeform 288"/>
              <p:cNvSpPr/>
              <p:nvPr/>
            </p:nvSpPr>
            <p:spPr bwMode="auto">
              <a:xfrm>
                <a:off x="2485" y="733"/>
                <a:ext cx="18" cy="32"/>
              </a:xfrm>
              <a:custGeom>
                <a:avLst/>
                <a:gdLst/>
                <a:ahLst/>
                <a:cxnLst>
                  <a:cxn ang="0">
                    <a:pos x="18" y="24"/>
                  </a:cxn>
                  <a:cxn ang="0">
                    <a:pos x="18" y="24"/>
                  </a:cxn>
                  <a:cxn ang="0">
                    <a:pos x="16" y="14"/>
                  </a:cxn>
                  <a:cxn ang="0">
                    <a:pos x="16" y="14"/>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4"/>
                    </a:lnTo>
                    <a:lnTo>
                      <a:pt x="16" y="14"/>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3" name="Freeform 289"/>
              <p:cNvSpPr/>
              <p:nvPr/>
            </p:nvSpPr>
            <p:spPr bwMode="auto">
              <a:xfrm>
                <a:off x="2475" y="761"/>
                <a:ext cx="30" cy="26"/>
              </a:xfrm>
              <a:custGeom>
                <a:avLst/>
                <a:gdLst/>
                <a:ahLst/>
                <a:cxnLst>
                  <a:cxn ang="0">
                    <a:pos x="28" y="0"/>
                  </a:cxn>
                  <a:cxn ang="0">
                    <a:pos x="28" y="0"/>
                  </a:cxn>
                  <a:cxn ang="0">
                    <a:pos x="8" y="10"/>
                  </a:cxn>
                  <a:cxn ang="0">
                    <a:pos x="8" y="10"/>
                  </a:cxn>
                  <a:cxn ang="0">
                    <a:pos x="6" y="12"/>
                  </a:cxn>
                  <a:cxn ang="0">
                    <a:pos x="4" y="16"/>
                  </a:cxn>
                  <a:cxn ang="0">
                    <a:pos x="4" y="16"/>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28" y="0"/>
                  </a:cxn>
                  <a:cxn ang="0">
                    <a:pos x="28" y="0"/>
                  </a:cxn>
                </a:cxnLst>
                <a:rect l="0" t="0" r="r" b="b"/>
                <a:pathLst>
                  <a:path w="30" h="26">
                    <a:moveTo>
                      <a:pt x="28" y="0"/>
                    </a:moveTo>
                    <a:lnTo>
                      <a:pt x="28" y="0"/>
                    </a:lnTo>
                    <a:lnTo>
                      <a:pt x="8" y="10"/>
                    </a:lnTo>
                    <a:lnTo>
                      <a:pt x="8" y="10"/>
                    </a:lnTo>
                    <a:lnTo>
                      <a:pt x="6" y="12"/>
                    </a:lnTo>
                    <a:lnTo>
                      <a:pt x="4" y="16"/>
                    </a:lnTo>
                    <a:lnTo>
                      <a:pt x="4" y="16"/>
                    </a:lnTo>
                    <a:lnTo>
                      <a:pt x="0" y="26"/>
                    </a:lnTo>
                    <a:lnTo>
                      <a:pt x="0" y="26"/>
                    </a:lnTo>
                    <a:lnTo>
                      <a:pt x="6" y="24"/>
                    </a:lnTo>
                    <a:lnTo>
                      <a:pt x="6" y="24"/>
                    </a:lnTo>
                    <a:lnTo>
                      <a:pt x="20" y="18"/>
                    </a:lnTo>
                    <a:lnTo>
                      <a:pt x="20" y="18"/>
                    </a:lnTo>
                    <a:lnTo>
                      <a:pt x="30" y="14"/>
                    </a:lnTo>
                    <a:lnTo>
                      <a:pt x="30" y="14"/>
                    </a:lnTo>
                    <a:lnTo>
                      <a:pt x="30" y="12"/>
                    </a:lnTo>
                    <a:lnTo>
                      <a:pt x="30" y="8"/>
                    </a:lnTo>
                    <a:lnTo>
                      <a:pt x="28" y="0"/>
                    </a:lnTo>
                    <a:lnTo>
                      <a:pt x="2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4" name="Freeform 290"/>
              <p:cNvSpPr/>
              <p:nvPr/>
            </p:nvSpPr>
            <p:spPr bwMode="auto">
              <a:xfrm>
                <a:off x="2467" y="781"/>
                <a:ext cx="38" cy="28"/>
              </a:xfrm>
              <a:custGeom>
                <a:avLst/>
                <a:gdLst/>
                <a:ahLst/>
                <a:cxnLst>
                  <a:cxn ang="0">
                    <a:pos x="38" y="0"/>
                  </a:cxn>
                  <a:cxn ang="0">
                    <a:pos x="38" y="0"/>
                  </a:cxn>
                  <a:cxn ang="0">
                    <a:pos x="10" y="10"/>
                  </a:cxn>
                  <a:cxn ang="0">
                    <a:pos x="10" y="10"/>
                  </a:cxn>
                  <a:cxn ang="0">
                    <a:pos x="6" y="12"/>
                  </a:cxn>
                  <a:cxn ang="0">
                    <a:pos x="4" y="14"/>
                  </a:cxn>
                  <a:cxn ang="0">
                    <a:pos x="4" y="14"/>
                  </a:cxn>
                  <a:cxn ang="0">
                    <a:pos x="0" y="28"/>
                  </a:cxn>
                  <a:cxn ang="0">
                    <a:pos x="0" y="28"/>
                  </a:cxn>
                  <a:cxn ang="0">
                    <a:pos x="22" y="18"/>
                  </a:cxn>
                  <a:cxn ang="0">
                    <a:pos x="22" y="18"/>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0" y="10"/>
                    </a:lnTo>
                    <a:lnTo>
                      <a:pt x="10" y="10"/>
                    </a:lnTo>
                    <a:lnTo>
                      <a:pt x="6" y="12"/>
                    </a:lnTo>
                    <a:lnTo>
                      <a:pt x="4" y="14"/>
                    </a:lnTo>
                    <a:lnTo>
                      <a:pt x="4" y="14"/>
                    </a:lnTo>
                    <a:lnTo>
                      <a:pt x="0" y="28"/>
                    </a:lnTo>
                    <a:lnTo>
                      <a:pt x="0" y="28"/>
                    </a:lnTo>
                    <a:lnTo>
                      <a:pt x="22" y="18"/>
                    </a:lnTo>
                    <a:lnTo>
                      <a:pt x="22" y="18"/>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5" name="Freeform 291"/>
              <p:cNvSpPr/>
              <p:nvPr/>
            </p:nvSpPr>
            <p:spPr bwMode="auto">
              <a:xfrm>
                <a:off x="2459" y="799"/>
                <a:ext cx="42" cy="28"/>
              </a:xfrm>
              <a:custGeom>
                <a:avLst/>
                <a:gdLst/>
                <a:ahLst/>
                <a:cxnLst>
                  <a:cxn ang="0">
                    <a:pos x="42" y="0"/>
                  </a:cxn>
                  <a:cxn ang="0">
                    <a:pos x="42" y="0"/>
                  </a:cxn>
                  <a:cxn ang="0">
                    <a:pos x="14" y="12"/>
                  </a:cxn>
                  <a:cxn ang="0">
                    <a:pos x="14" y="12"/>
                  </a:cxn>
                  <a:cxn ang="0">
                    <a:pos x="8" y="14"/>
                  </a:cxn>
                  <a:cxn ang="0">
                    <a:pos x="4" y="16"/>
                  </a:cxn>
                  <a:cxn ang="0">
                    <a:pos x="4" y="16"/>
                  </a:cxn>
                  <a:cxn ang="0">
                    <a:pos x="0" y="28"/>
                  </a:cxn>
                  <a:cxn ang="0">
                    <a:pos x="0" y="28"/>
                  </a:cxn>
                  <a:cxn ang="0">
                    <a:pos x="6" y="28"/>
                  </a:cxn>
                  <a:cxn ang="0">
                    <a:pos x="12" y="28"/>
                  </a:cxn>
                  <a:cxn ang="0">
                    <a:pos x="24" y="22"/>
                  </a:cxn>
                  <a:cxn ang="0">
                    <a:pos x="34" y="12"/>
                  </a:cxn>
                  <a:cxn ang="0">
                    <a:pos x="42" y="0"/>
                  </a:cxn>
                  <a:cxn ang="0">
                    <a:pos x="42" y="0"/>
                  </a:cxn>
                </a:cxnLst>
                <a:rect l="0" t="0" r="r" b="b"/>
                <a:pathLst>
                  <a:path w="42" h="28">
                    <a:moveTo>
                      <a:pt x="42" y="0"/>
                    </a:moveTo>
                    <a:lnTo>
                      <a:pt x="42" y="0"/>
                    </a:lnTo>
                    <a:lnTo>
                      <a:pt x="14" y="12"/>
                    </a:lnTo>
                    <a:lnTo>
                      <a:pt x="14" y="12"/>
                    </a:lnTo>
                    <a:lnTo>
                      <a:pt x="8" y="14"/>
                    </a:lnTo>
                    <a:lnTo>
                      <a:pt x="4" y="16"/>
                    </a:lnTo>
                    <a:lnTo>
                      <a:pt x="4" y="16"/>
                    </a:lnTo>
                    <a:lnTo>
                      <a:pt x="0" y="28"/>
                    </a:lnTo>
                    <a:lnTo>
                      <a:pt x="0" y="28"/>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6" name="Freeform 292"/>
              <p:cNvSpPr/>
              <p:nvPr/>
            </p:nvSpPr>
            <p:spPr bwMode="auto">
              <a:xfrm>
                <a:off x="2563" y="697"/>
                <a:ext cx="22" cy="32"/>
              </a:xfrm>
              <a:custGeom>
                <a:avLst/>
                <a:gdLst/>
                <a:ahLst/>
                <a:cxnLst>
                  <a:cxn ang="0">
                    <a:pos x="0" y="12"/>
                  </a:cxn>
                  <a:cxn ang="0">
                    <a:pos x="0" y="12"/>
                  </a:cxn>
                  <a:cxn ang="0">
                    <a:pos x="0" y="14"/>
                  </a:cxn>
                  <a:cxn ang="0">
                    <a:pos x="0" y="14"/>
                  </a:cxn>
                  <a:cxn ang="0">
                    <a:pos x="6" y="32"/>
                  </a:cxn>
                  <a:cxn ang="0">
                    <a:pos x="6" y="32"/>
                  </a:cxn>
                  <a:cxn ang="0">
                    <a:pos x="22" y="0"/>
                  </a:cxn>
                  <a:cxn ang="0">
                    <a:pos x="22" y="0"/>
                  </a:cxn>
                  <a:cxn ang="0">
                    <a:pos x="14" y="4"/>
                  </a:cxn>
                  <a:cxn ang="0">
                    <a:pos x="8" y="8"/>
                  </a:cxn>
                  <a:cxn ang="0">
                    <a:pos x="8" y="8"/>
                  </a:cxn>
                  <a:cxn ang="0">
                    <a:pos x="0" y="12"/>
                  </a:cxn>
                  <a:cxn ang="0">
                    <a:pos x="0" y="12"/>
                  </a:cxn>
                </a:cxnLst>
                <a:rect l="0" t="0" r="r" b="b"/>
                <a:pathLst>
                  <a:path w="22" h="32">
                    <a:moveTo>
                      <a:pt x="0" y="12"/>
                    </a:moveTo>
                    <a:lnTo>
                      <a:pt x="0" y="12"/>
                    </a:lnTo>
                    <a:lnTo>
                      <a:pt x="0" y="14"/>
                    </a:lnTo>
                    <a:lnTo>
                      <a:pt x="0" y="14"/>
                    </a:lnTo>
                    <a:lnTo>
                      <a:pt x="6" y="32"/>
                    </a:lnTo>
                    <a:lnTo>
                      <a:pt x="6" y="32"/>
                    </a:lnTo>
                    <a:lnTo>
                      <a:pt x="22" y="0"/>
                    </a:lnTo>
                    <a:lnTo>
                      <a:pt x="22" y="0"/>
                    </a:lnTo>
                    <a:lnTo>
                      <a:pt x="14" y="4"/>
                    </a:lnTo>
                    <a:lnTo>
                      <a:pt x="8" y="8"/>
                    </a:lnTo>
                    <a:lnTo>
                      <a:pt x="8" y="8"/>
                    </a:lnTo>
                    <a:lnTo>
                      <a:pt x="0" y="12"/>
                    </a:lnTo>
                    <a:lnTo>
                      <a:pt x="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7" name="Freeform 293"/>
              <p:cNvSpPr/>
              <p:nvPr/>
            </p:nvSpPr>
            <p:spPr bwMode="auto">
              <a:xfrm>
                <a:off x="2549" y="711"/>
                <a:ext cx="18" cy="40"/>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4"/>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4"/>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8" name="Freeform 294"/>
              <p:cNvSpPr/>
              <p:nvPr/>
            </p:nvSpPr>
            <p:spPr bwMode="auto">
              <a:xfrm>
                <a:off x="2537" y="725"/>
                <a:ext cx="18" cy="48"/>
              </a:xfrm>
              <a:custGeom>
                <a:avLst/>
                <a:gdLst/>
                <a:ahLst/>
                <a:cxnLst>
                  <a:cxn ang="0">
                    <a:pos x="18" y="34"/>
                  </a:cxn>
                  <a:cxn ang="0">
                    <a:pos x="18" y="34"/>
                  </a:cxn>
                  <a:cxn ang="0">
                    <a:pos x="18"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4"/>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19" name="Freeform 295"/>
              <p:cNvSpPr/>
              <p:nvPr/>
            </p:nvSpPr>
            <p:spPr bwMode="auto">
              <a:xfrm>
                <a:off x="2529" y="741"/>
                <a:ext cx="18" cy="50"/>
              </a:xfrm>
              <a:custGeom>
                <a:avLst/>
                <a:gdLst/>
                <a:ahLst/>
                <a:cxnLst>
                  <a:cxn ang="0">
                    <a:pos x="18" y="36"/>
                  </a:cxn>
                  <a:cxn ang="0">
                    <a:pos x="18" y="36"/>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Lst>
                <a:rect l="0" t="0" r="r" b="b"/>
                <a:pathLst>
                  <a:path w="18" h="50">
                    <a:moveTo>
                      <a:pt x="18" y="36"/>
                    </a:moveTo>
                    <a:lnTo>
                      <a:pt x="18" y="36"/>
                    </a:lnTo>
                    <a:lnTo>
                      <a:pt x="16" y="32"/>
                    </a:lnTo>
                    <a:lnTo>
                      <a:pt x="14" y="28"/>
                    </a:lnTo>
                    <a:lnTo>
                      <a:pt x="14" y="28"/>
                    </a:lnTo>
                    <a:lnTo>
                      <a:pt x="4" y="0"/>
                    </a:lnTo>
                    <a:lnTo>
                      <a:pt x="4" y="0"/>
                    </a:lnTo>
                    <a:lnTo>
                      <a:pt x="0" y="12"/>
                    </a:lnTo>
                    <a:lnTo>
                      <a:pt x="0" y="26"/>
                    </a:lnTo>
                    <a:lnTo>
                      <a:pt x="4" y="38"/>
                    </a:lnTo>
                    <a:lnTo>
                      <a:pt x="8" y="44"/>
                    </a:lnTo>
                    <a:lnTo>
                      <a:pt x="12" y="50"/>
                    </a:lnTo>
                    <a:lnTo>
                      <a:pt x="12" y="50"/>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0" name="Freeform 296"/>
              <p:cNvSpPr/>
              <p:nvPr/>
            </p:nvSpPr>
            <p:spPr bwMode="auto">
              <a:xfrm>
                <a:off x="2575" y="699"/>
                <a:ext cx="18" cy="32"/>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1" name="Freeform 297"/>
              <p:cNvSpPr/>
              <p:nvPr/>
            </p:nvSpPr>
            <p:spPr bwMode="auto">
              <a:xfrm>
                <a:off x="2565" y="727"/>
                <a:ext cx="30" cy="26"/>
              </a:xfrm>
              <a:custGeom>
                <a:avLst/>
                <a:gdLst/>
                <a:ahLst/>
                <a:cxnLst>
                  <a:cxn ang="0">
                    <a:pos x="30" y="0"/>
                  </a:cxn>
                  <a:cxn ang="0">
                    <a:pos x="30" y="0"/>
                  </a:cxn>
                  <a:cxn ang="0">
                    <a:pos x="8" y="10"/>
                  </a:cxn>
                  <a:cxn ang="0">
                    <a:pos x="8" y="10"/>
                  </a:cxn>
                  <a:cxn ang="0">
                    <a:pos x="6" y="12"/>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2"/>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2" name="Freeform 298"/>
              <p:cNvSpPr/>
              <p:nvPr/>
            </p:nvSpPr>
            <p:spPr bwMode="auto">
              <a:xfrm>
                <a:off x="2557" y="747"/>
                <a:ext cx="38" cy="28"/>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3" name="Freeform 299"/>
              <p:cNvSpPr/>
              <p:nvPr/>
            </p:nvSpPr>
            <p:spPr bwMode="auto">
              <a:xfrm>
                <a:off x="2549" y="765"/>
                <a:ext cx="42" cy="28"/>
              </a:xfrm>
              <a:custGeom>
                <a:avLst/>
                <a:gdLst/>
                <a:ahLst/>
                <a:cxnLst>
                  <a:cxn ang="0">
                    <a:pos x="42" y="0"/>
                  </a:cxn>
                  <a:cxn ang="0">
                    <a:pos x="42" y="0"/>
                  </a:cxn>
                  <a:cxn ang="0">
                    <a:pos x="14" y="12"/>
                  </a:cxn>
                  <a:cxn ang="0">
                    <a:pos x="14" y="12"/>
                  </a:cxn>
                  <a:cxn ang="0">
                    <a:pos x="8" y="14"/>
                  </a:cxn>
                  <a:cxn ang="0">
                    <a:pos x="4" y="16"/>
                  </a:cxn>
                  <a:cxn ang="0">
                    <a:pos x="4" y="16"/>
                  </a:cxn>
                  <a:cxn ang="0">
                    <a:pos x="0" y="28"/>
                  </a:cxn>
                  <a:cxn ang="0">
                    <a:pos x="0" y="28"/>
                  </a:cxn>
                  <a:cxn ang="0">
                    <a:pos x="6" y="28"/>
                  </a:cxn>
                  <a:cxn ang="0">
                    <a:pos x="12" y="28"/>
                  </a:cxn>
                  <a:cxn ang="0">
                    <a:pos x="24" y="22"/>
                  </a:cxn>
                  <a:cxn ang="0">
                    <a:pos x="34" y="12"/>
                  </a:cxn>
                  <a:cxn ang="0">
                    <a:pos x="42" y="0"/>
                  </a:cxn>
                  <a:cxn ang="0">
                    <a:pos x="42" y="0"/>
                  </a:cxn>
                </a:cxnLst>
                <a:rect l="0" t="0" r="r" b="b"/>
                <a:pathLst>
                  <a:path w="42" h="28">
                    <a:moveTo>
                      <a:pt x="42" y="0"/>
                    </a:moveTo>
                    <a:lnTo>
                      <a:pt x="42" y="0"/>
                    </a:lnTo>
                    <a:lnTo>
                      <a:pt x="14" y="12"/>
                    </a:lnTo>
                    <a:lnTo>
                      <a:pt x="14" y="12"/>
                    </a:lnTo>
                    <a:lnTo>
                      <a:pt x="8" y="14"/>
                    </a:lnTo>
                    <a:lnTo>
                      <a:pt x="4" y="16"/>
                    </a:lnTo>
                    <a:lnTo>
                      <a:pt x="4" y="16"/>
                    </a:lnTo>
                    <a:lnTo>
                      <a:pt x="0" y="28"/>
                    </a:lnTo>
                    <a:lnTo>
                      <a:pt x="0" y="28"/>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4" name="Freeform 300"/>
              <p:cNvSpPr/>
              <p:nvPr/>
            </p:nvSpPr>
            <p:spPr bwMode="auto">
              <a:xfrm>
                <a:off x="2585" y="865"/>
                <a:ext cx="22" cy="40"/>
              </a:xfrm>
              <a:custGeom>
                <a:avLst/>
                <a:gdLst/>
                <a:ahLst/>
                <a:cxnLst>
                  <a:cxn ang="0">
                    <a:pos x="8" y="12"/>
                  </a:cxn>
                  <a:cxn ang="0">
                    <a:pos x="8" y="12"/>
                  </a:cxn>
                  <a:cxn ang="0">
                    <a:pos x="0" y="20"/>
                  </a:cxn>
                  <a:cxn ang="0">
                    <a:pos x="0" y="20"/>
                  </a:cxn>
                  <a:cxn ang="0">
                    <a:pos x="2" y="22"/>
                  </a:cxn>
                  <a:cxn ang="0">
                    <a:pos x="2" y="22"/>
                  </a:cxn>
                  <a:cxn ang="0">
                    <a:pos x="12" y="40"/>
                  </a:cxn>
                  <a:cxn ang="0">
                    <a:pos x="12" y="40"/>
                  </a:cxn>
                  <a:cxn ang="0">
                    <a:pos x="22" y="0"/>
                  </a:cxn>
                  <a:cxn ang="0">
                    <a:pos x="22" y="0"/>
                  </a:cxn>
                  <a:cxn ang="0">
                    <a:pos x="16" y="8"/>
                  </a:cxn>
                  <a:cxn ang="0">
                    <a:pos x="8" y="12"/>
                  </a:cxn>
                  <a:cxn ang="0">
                    <a:pos x="8" y="12"/>
                  </a:cxn>
                </a:cxnLst>
                <a:rect l="0" t="0" r="r" b="b"/>
                <a:pathLst>
                  <a:path w="22" h="40">
                    <a:moveTo>
                      <a:pt x="8" y="12"/>
                    </a:moveTo>
                    <a:lnTo>
                      <a:pt x="8" y="12"/>
                    </a:lnTo>
                    <a:lnTo>
                      <a:pt x="0" y="20"/>
                    </a:lnTo>
                    <a:lnTo>
                      <a:pt x="0" y="20"/>
                    </a:lnTo>
                    <a:lnTo>
                      <a:pt x="2" y="22"/>
                    </a:lnTo>
                    <a:lnTo>
                      <a:pt x="2" y="22"/>
                    </a:lnTo>
                    <a:lnTo>
                      <a:pt x="12" y="40"/>
                    </a:lnTo>
                    <a:lnTo>
                      <a:pt x="12" y="40"/>
                    </a:lnTo>
                    <a:lnTo>
                      <a:pt x="22" y="0"/>
                    </a:lnTo>
                    <a:lnTo>
                      <a:pt x="22" y="0"/>
                    </a:lnTo>
                    <a:lnTo>
                      <a:pt x="16" y="8"/>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5" name="Freeform 301"/>
              <p:cNvSpPr/>
              <p:nvPr/>
            </p:nvSpPr>
            <p:spPr bwMode="auto">
              <a:xfrm>
                <a:off x="2571" y="889"/>
                <a:ext cx="24" cy="44"/>
              </a:xfrm>
              <a:custGeom>
                <a:avLst/>
                <a:gdLst/>
                <a:ahLst/>
                <a:cxnLst>
                  <a:cxn ang="0">
                    <a:pos x="20" y="44"/>
                  </a:cxn>
                  <a:cxn ang="0">
                    <a:pos x="20" y="44"/>
                  </a:cxn>
                  <a:cxn ang="0">
                    <a:pos x="24" y="32"/>
                  </a:cxn>
                  <a:cxn ang="0">
                    <a:pos x="24" y="32"/>
                  </a:cxn>
                  <a:cxn ang="0">
                    <a:pos x="24" y="28"/>
                  </a:cxn>
                  <a:cxn ang="0">
                    <a:pos x="24" y="22"/>
                  </a:cxn>
                  <a:cxn ang="0">
                    <a:pos x="24" y="22"/>
                  </a:cxn>
                  <a:cxn ang="0">
                    <a:pos x="10" y="0"/>
                  </a:cxn>
                  <a:cxn ang="0">
                    <a:pos x="10" y="0"/>
                  </a:cxn>
                  <a:cxn ang="0">
                    <a:pos x="4" y="6"/>
                  </a:cxn>
                  <a:cxn ang="0">
                    <a:pos x="2" y="10"/>
                  </a:cxn>
                  <a:cxn ang="0">
                    <a:pos x="0" y="12"/>
                  </a:cxn>
                  <a:cxn ang="0">
                    <a:pos x="0" y="12"/>
                  </a:cxn>
                  <a:cxn ang="0">
                    <a:pos x="8" y="22"/>
                  </a:cxn>
                  <a:cxn ang="0">
                    <a:pos x="8" y="22"/>
                  </a:cxn>
                  <a:cxn ang="0">
                    <a:pos x="16" y="36"/>
                  </a:cxn>
                  <a:cxn ang="0">
                    <a:pos x="16" y="36"/>
                  </a:cxn>
                  <a:cxn ang="0">
                    <a:pos x="18" y="40"/>
                  </a:cxn>
                  <a:cxn ang="0">
                    <a:pos x="20" y="44"/>
                  </a:cxn>
                  <a:cxn ang="0">
                    <a:pos x="20" y="44"/>
                  </a:cxn>
                </a:cxnLst>
                <a:rect l="0" t="0" r="r" b="b"/>
                <a:pathLst>
                  <a:path w="24" h="44">
                    <a:moveTo>
                      <a:pt x="20" y="44"/>
                    </a:moveTo>
                    <a:lnTo>
                      <a:pt x="20" y="44"/>
                    </a:lnTo>
                    <a:lnTo>
                      <a:pt x="24" y="32"/>
                    </a:lnTo>
                    <a:lnTo>
                      <a:pt x="24" y="32"/>
                    </a:lnTo>
                    <a:lnTo>
                      <a:pt x="24" y="28"/>
                    </a:lnTo>
                    <a:lnTo>
                      <a:pt x="24" y="22"/>
                    </a:lnTo>
                    <a:lnTo>
                      <a:pt x="24" y="22"/>
                    </a:lnTo>
                    <a:lnTo>
                      <a:pt x="10" y="0"/>
                    </a:lnTo>
                    <a:lnTo>
                      <a:pt x="10" y="0"/>
                    </a:lnTo>
                    <a:lnTo>
                      <a:pt x="4" y="6"/>
                    </a:lnTo>
                    <a:lnTo>
                      <a:pt x="2" y="10"/>
                    </a:lnTo>
                    <a:lnTo>
                      <a:pt x="0" y="12"/>
                    </a:lnTo>
                    <a:lnTo>
                      <a:pt x="0" y="12"/>
                    </a:lnTo>
                    <a:lnTo>
                      <a:pt x="8" y="22"/>
                    </a:lnTo>
                    <a:lnTo>
                      <a:pt x="8" y="22"/>
                    </a:lnTo>
                    <a:lnTo>
                      <a:pt x="16" y="36"/>
                    </a:lnTo>
                    <a:lnTo>
                      <a:pt x="16" y="36"/>
                    </a:lnTo>
                    <a:lnTo>
                      <a:pt x="18" y="40"/>
                    </a:lnTo>
                    <a:lnTo>
                      <a:pt x="20" y="44"/>
                    </a:lnTo>
                    <a:lnTo>
                      <a:pt x="20" y="4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6" name="Freeform 302"/>
              <p:cNvSpPr/>
              <p:nvPr/>
            </p:nvSpPr>
            <p:spPr bwMode="auto">
              <a:xfrm>
                <a:off x="2563" y="907"/>
                <a:ext cx="26" cy="52"/>
              </a:xfrm>
              <a:custGeom>
                <a:avLst/>
                <a:gdLst/>
                <a:ahLst/>
                <a:cxnLst>
                  <a:cxn ang="0">
                    <a:pos x="26" y="36"/>
                  </a:cxn>
                  <a:cxn ang="0">
                    <a:pos x="26" y="36"/>
                  </a:cxn>
                  <a:cxn ang="0">
                    <a:pos x="26" y="32"/>
                  </a:cxn>
                  <a:cxn ang="0">
                    <a:pos x="24" y="28"/>
                  </a:cxn>
                  <a:cxn ang="0">
                    <a:pos x="24" y="28"/>
                  </a:cxn>
                  <a:cxn ang="0">
                    <a:pos x="6" y="0"/>
                  </a:cxn>
                  <a:cxn ang="0">
                    <a:pos x="6" y="0"/>
                  </a:cxn>
                  <a:cxn ang="0">
                    <a:pos x="0" y="6"/>
                  </a:cxn>
                  <a:cxn ang="0">
                    <a:pos x="0" y="12"/>
                  </a:cxn>
                  <a:cxn ang="0">
                    <a:pos x="0" y="16"/>
                  </a:cxn>
                  <a:cxn ang="0">
                    <a:pos x="0" y="16"/>
                  </a:cxn>
                  <a:cxn ang="0">
                    <a:pos x="8" y="28"/>
                  </a:cxn>
                  <a:cxn ang="0">
                    <a:pos x="8" y="28"/>
                  </a:cxn>
                  <a:cxn ang="0">
                    <a:pos x="22" y="52"/>
                  </a:cxn>
                  <a:cxn ang="0">
                    <a:pos x="22" y="52"/>
                  </a:cxn>
                  <a:cxn ang="0">
                    <a:pos x="26" y="36"/>
                  </a:cxn>
                  <a:cxn ang="0">
                    <a:pos x="26" y="36"/>
                  </a:cxn>
                </a:cxnLst>
                <a:rect l="0" t="0" r="r" b="b"/>
                <a:pathLst>
                  <a:path w="26" h="52">
                    <a:moveTo>
                      <a:pt x="26" y="36"/>
                    </a:moveTo>
                    <a:lnTo>
                      <a:pt x="26" y="36"/>
                    </a:lnTo>
                    <a:lnTo>
                      <a:pt x="26" y="32"/>
                    </a:lnTo>
                    <a:lnTo>
                      <a:pt x="24" y="28"/>
                    </a:lnTo>
                    <a:lnTo>
                      <a:pt x="24" y="28"/>
                    </a:lnTo>
                    <a:lnTo>
                      <a:pt x="6" y="0"/>
                    </a:lnTo>
                    <a:lnTo>
                      <a:pt x="6" y="0"/>
                    </a:lnTo>
                    <a:lnTo>
                      <a:pt x="0" y="6"/>
                    </a:lnTo>
                    <a:lnTo>
                      <a:pt x="0" y="12"/>
                    </a:lnTo>
                    <a:lnTo>
                      <a:pt x="0" y="16"/>
                    </a:lnTo>
                    <a:lnTo>
                      <a:pt x="0" y="16"/>
                    </a:lnTo>
                    <a:lnTo>
                      <a:pt x="8" y="28"/>
                    </a:lnTo>
                    <a:lnTo>
                      <a:pt x="8" y="28"/>
                    </a:lnTo>
                    <a:lnTo>
                      <a:pt x="22" y="52"/>
                    </a:lnTo>
                    <a:lnTo>
                      <a:pt x="22" y="52"/>
                    </a:lnTo>
                    <a:lnTo>
                      <a:pt x="26" y="36"/>
                    </a:lnTo>
                    <a:lnTo>
                      <a:pt x="26"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7" name="Freeform 303"/>
              <p:cNvSpPr/>
              <p:nvPr/>
            </p:nvSpPr>
            <p:spPr bwMode="auto">
              <a:xfrm>
                <a:off x="2559" y="927"/>
                <a:ext cx="26" cy="54"/>
              </a:xfrm>
              <a:custGeom>
                <a:avLst/>
                <a:gdLst/>
                <a:ahLst/>
                <a:cxnLst>
                  <a:cxn ang="0">
                    <a:pos x="22" y="54"/>
                  </a:cxn>
                  <a:cxn ang="0">
                    <a:pos x="22" y="54"/>
                  </a:cxn>
                  <a:cxn ang="0">
                    <a:pos x="26" y="38"/>
                  </a:cxn>
                  <a:cxn ang="0">
                    <a:pos x="26" y="38"/>
                  </a:cxn>
                  <a:cxn ang="0">
                    <a:pos x="22" y="34"/>
                  </a:cxn>
                  <a:cxn ang="0">
                    <a:pos x="20" y="30"/>
                  </a:cxn>
                  <a:cxn ang="0">
                    <a:pos x="20" y="30"/>
                  </a:cxn>
                  <a:cxn ang="0">
                    <a:pos x="0" y="0"/>
                  </a:cxn>
                  <a:cxn ang="0">
                    <a:pos x="0" y="0"/>
                  </a:cxn>
                  <a:cxn ang="0">
                    <a:pos x="0" y="16"/>
                  </a:cxn>
                  <a:cxn ang="0">
                    <a:pos x="2" y="30"/>
                  </a:cxn>
                  <a:cxn ang="0">
                    <a:pos x="6" y="38"/>
                  </a:cxn>
                  <a:cxn ang="0">
                    <a:pos x="10" y="44"/>
                  </a:cxn>
                  <a:cxn ang="0">
                    <a:pos x="16" y="50"/>
                  </a:cxn>
                  <a:cxn ang="0">
                    <a:pos x="22" y="54"/>
                  </a:cxn>
                  <a:cxn ang="0">
                    <a:pos x="22" y="54"/>
                  </a:cxn>
                </a:cxnLst>
                <a:rect l="0" t="0" r="r" b="b"/>
                <a:pathLst>
                  <a:path w="26" h="54">
                    <a:moveTo>
                      <a:pt x="22" y="54"/>
                    </a:moveTo>
                    <a:lnTo>
                      <a:pt x="22" y="54"/>
                    </a:lnTo>
                    <a:lnTo>
                      <a:pt x="26" y="38"/>
                    </a:lnTo>
                    <a:lnTo>
                      <a:pt x="26" y="38"/>
                    </a:lnTo>
                    <a:lnTo>
                      <a:pt x="22" y="34"/>
                    </a:lnTo>
                    <a:lnTo>
                      <a:pt x="20" y="30"/>
                    </a:lnTo>
                    <a:lnTo>
                      <a:pt x="20" y="30"/>
                    </a:lnTo>
                    <a:lnTo>
                      <a:pt x="0" y="0"/>
                    </a:lnTo>
                    <a:lnTo>
                      <a:pt x="0" y="0"/>
                    </a:lnTo>
                    <a:lnTo>
                      <a:pt x="0" y="16"/>
                    </a:lnTo>
                    <a:lnTo>
                      <a:pt x="2" y="30"/>
                    </a:lnTo>
                    <a:lnTo>
                      <a:pt x="6" y="38"/>
                    </a:lnTo>
                    <a:lnTo>
                      <a:pt x="10" y="44"/>
                    </a:lnTo>
                    <a:lnTo>
                      <a:pt x="16" y="50"/>
                    </a:lnTo>
                    <a:lnTo>
                      <a:pt x="22" y="54"/>
                    </a:lnTo>
                    <a:lnTo>
                      <a:pt x="22" y="5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8" name="Freeform 304"/>
              <p:cNvSpPr/>
              <p:nvPr/>
            </p:nvSpPr>
            <p:spPr bwMode="auto">
              <a:xfrm>
                <a:off x="2603" y="867"/>
                <a:ext cx="20" cy="40"/>
              </a:xfrm>
              <a:custGeom>
                <a:avLst/>
                <a:gdLst/>
                <a:ahLst/>
                <a:cxnLst>
                  <a:cxn ang="0">
                    <a:pos x="8" y="0"/>
                  </a:cxn>
                  <a:cxn ang="0">
                    <a:pos x="8" y="0"/>
                  </a:cxn>
                  <a:cxn ang="0">
                    <a:pos x="0" y="40"/>
                  </a:cxn>
                  <a:cxn ang="0">
                    <a:pos x="0" y="40"/>
                  </a:cxn>
                  <a:cxn ang="0">
                    <a:pos x="18" y="26"/>
                  </a:cxn>
                  <a:cxn ang="0">
                    <a:pos x="18" y="26"/>
                  </a:cxn>
                  <a:cxn ang="0">
                    <a:pos x="20" y="26"/>
                  </a:cxn>
                  <a:cxn ang="0">
                    <a:pos x="20" y="26"/>
                  </a:cxn>
                  <a:cxn ang="0">
                    <a:pos x="16" y="16"/>
                  </a:cxn>
                  <a:cxn ang="0">
                    <a:pos x="16" y="16"/>
                  </a:cxn>
                  <a:cxn ang="0">
                    <a:pos x="12" y="8"/>
                  </a:cxn>
                  <a:cxn ang="0">
                    <a:pos x="8" y="0"/>
                  </a:cxn>
                  <a:cxn ang="0">
                    <a:pos x="8" y="0"/>
                  </a:cxn>
                </a:cxnLst>
                <a:rect l="0" t="0" r="r" b="b"/>
                <a:pathLst>
                  <a:path w="20" h="40">
                    <a:moveTo>
                      <a:pt x="8" y="0"/>
                    </a:moveTo>
                    <a:lnTo>
                      <a:pt x="8" y="0"/>
                    </a:lnTo>
                    <a:lnTo>
                      <a:pt x="0" y="40"/>
                    </a:lnTo>
                    <a:lnTo>
                      <a:pt x="0" y="40"/>
                    </a:lnTo>
                    <a:lnTo>
                      <a:pt x="18" y="26"/>
                    </a:lnTo>
                    <a:lnTo>
                      <a:pt x="18" y="26"/>
                    </a:lnTo>
                    <a:lnTo>
                      <a:pt x="20" y="26"/>
                    </a:lnTo>
                    <a:lnTo>
                      <a:pt x="20" y="26"/>
                    </a:lnTo>
                    <a:lnTo>
                      <a:pt x="16" y="16"/>
                    </a:lnTo>
                    <a:lnTo>
                      <a:pt x="16" y="16"/>
                    </a:lnTo>
                    <a:lnTo>
                      <a:pt x="12"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29" name="Freeform 305"/>
              <p:cNvSpPr/>
              <p:nvPr/>
            </p:nvSpPr>
            <p:spPr bwMode="auto">
              <a:xfrm>
                <a:off x="2599" y="897"/>
                <a:ext cx="30" cy="38"/>
              </a:xfrm>
              <a:custGeom>
                <a:avLst/>
                <a:gdLst/>
                <a:ahLst/>
                <a:cxnLst>
                  <a:cxn ang="0">
                    <a:pos x="2" y="26"/>
                  </a:cxn>
                  <a:cxn ang="0">
                    <a:pos x="2" y="26"/>
                  </a:cxn>
                  <a:cxn ang="0">
                    <a:pos x="0" y="38"/>
                  </a:cxn>
                  <a:cxn ang="0">
                    <a:pos x="0" y="38"/>
                  </a:cxn>
                  <a:cxn ang="0">
                    <a:pos x="4" y="36"/>
                  </a:cxn>
                  <a:cxn ang="0">
                    <a:pos x="6" y="32"/>
                  </a:cxn>
                  <a:cxn ang="0">
                    <a:pos x="6" y="32"/>
                  </a:cxn>
                  <a:cxn ang="0">
                    <a:pos x="20" y="22"/>
                  </a:cxn>
                  <a:cxn ang="0">
                    <a:pos x="20" y="22"/>
                  </a:cxn>
                  <a:cxn ang="0">
                    <a:pos x="30" y="16"/>
                  </a:cxn>
                  <a:cxn ang="0">
                    <a:pos x="30" y="16"/>
                  </a:cxn>
                  <a:cxn ang="0">
                    <a:pos x="30" y="12"/>
                  </a:cxn>
                  <a:cxn ang="0">
                    <a:pos x="30" y="8"/>
                  </a:cxn>
                  <a:cxn ang="0">
                    <a:pos x="26" y="0"/>
                  </a:cxn>
                  <a:cxn ang="0">
                    <a:pos x="26" y="0"/>
                  </a:cxn>
                  <a:cxn ang="0">
                    <a:pos x="4" y="16"/>
                  </a:cxn>
                  <a:cxn ang="0">
                    <a:pos x="4" y="16"/>
                  </a:cxn>
                  <a:cxn ang="0">
                    <a:pos x="2" y="20"/>
                  </a:cxn>
                  <a:cxn ang="0">
                    <a:pos x="2" y="26"/>
                  </a:cxn>
                  <a:cxn ang="0">
                    <a:pos x="2" y="26"/>
                  </a:cxn>
                </a:cxnLst>
                <a:rect l="0" t="0" r="r" b="b"/>
                <a:pathLst>
                  <a:path w="30" h="38">
                    <a:moveTo>
                      <a:pt x="2" y="26"/>
                    </a:moveTo>
                    <a:lnTo>
                      <a:pt x="2" y="26"/>
                    </a:lnTo>
                    <a:lnTo>
                      <a:pt x="0" y="38"/>
                    </a:lnTo>
                    <a:lnTo>
                      <a:pt x="0" y="38"/>
                    </a:lnTo>
                    <a:lnTo>
                      <a:pt x="4" y="36"/>
                    </a:lnTo>
                    <a:lnTo>
                      <a:pt x="6" y="32"/>
                    </a:lnTo>
                    <a:lnTo>
                      <a:pt x="6" y="32"/>
                    </a:lnTo>
                    <a:lnTo>
                      <a:pt x="20" y="22"/>
                    </a:lnTo>
                    <a:lnTo>
                      <a:pt x="20" y="22"/>
                    </a:lnTo>
                    <a:lnTo>
                      <a:pt x="30" y="16"/>
                    </a:lnTo>
                    <a:lnTo>
                      <a:pt x="30" y="16"/>
                    </a:lnTo>
                    <a:lnTo>
                      <a:pt x="30" y="12"/>
                    </a:lnTo>
                    <a:lnTo>
                      <a:pt x="30" y="8"/>
                    </a:lnTo>
                    <a:lnTo>
                      <a:pt x="26" y="0"/>
                    </a:lnTo>
                    <a:lnTo>
                      <a:pt x="26" y="0"/>
                    </a:lnTo>
                    <a:lnTo>
                      <a:pt x="4" y="16"/>
                    </a:lnTo>
                    <a:lnTo>
                      <a:pt x="4" y="16"/>
                    </a:lnTo>
                    <a:lnTo>
                      <a:pt x="2" y="20"/>
                    </a:lnTo>
                    <a:lnTo>
                      <a:pt x="2" y="26"/>
                    </a:lnTo>
                    <a:lnTo>
                      <a:pt x="2"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0" name="Freeform 306"/>
              <p:cNvSpPr/>
              <p:nvPr/>
            </p:nvSpPr>
            <p:spPr bwMode="auto">
              <a:xfrm>
                <a:off x="2595" y="919"/>
                <a:ext cx="38" cy="42"/>
              </a:xfrm>
              <a:custGeom>
                <a:avLst/>
                <a:gdLst/>
                <a:ahLst/>
                <a:cxnLst>
                  <a:cxn ang="0">
                    <a:pos x="36" y="0"/>
                  </a:cxn>
                  <a:cxn ang="0">
                    <a:pos x="36" y="0"/>
                  </a:cxn>
                  <a:cxn ang="0">
                    <a:pos x="8" y="18"/>
                  </a:cxn>
                  <a:cxn ang="0">
                    <a:pos x="8" y="18"/>
                  </a:cxn>
                  <a:cxn ang="0">
                    <a:pos x="4" y="22"/>
                  </a:cxn>
                  <a:cxn ang="0">
                    <a:pos x="2" y="26"/>
                  </a:cxn>
                  <a:cxn ang="0">
                    <a:pos x="2" y="26"/>
                  </a:cxn>
                  <a:cxn ang="0">
                    <a:pos x="0" y="42"/>
                  </a:cxn>
                  <a:cxn ang="0">
                    <a:pos x="0" y="42"/>
                  </a:cxn>
                  <a:cxn ang="0">
                    <a:pos x="22" y="26"/>
                  </a:cxn>
                  <a:cxn ang="0">
                    <a:pos x="22" y="26"/>
                  </a:cxn>
                  <a:cxn ang="0">
                    <a:pos x="34" y="16"/>
                  </a:cxn>
                  <a:cxn ang="0">
                    <a:pos x="34" y="16"/>
                  </a:cxn>
                  <a:cxn ang="0">
                    <a:pos x="36" y="14"/>
                  </a:cxn>
                  <a:cxn ang="0">
                    <a:pos x="38" y="8"/>
                  </a:cxn>
                  <a:cxn ang="0">
                    <a:pos x="36" y="0"/>
                  </a:cxn>
                  <a:cxn ang="0">
                    <a:pos x="36" y="0"/>
                  </a:cxn>
                </a:cxnLst>
                <a:rect l="0" t="0" r="r" b="b"/>
                <a:pathLst>
                  <a:path w="38" h="42">
                    <a:moveTo>
                      <a:pt x="36" y="0"/>
                    </a:moveTo>
                    <a:lnTo>
                      <a:pt x="36" y="0"/>
                    </a:lnTo>
                    <a:lnTo>
                      <a:pt x="8" y="18"/>
                    </a:lnTo>
                    <a:lnTo>
                      <a:pt x="8" y="18"/>
                    </a:lnTo>
                    <a:lnTo>
                      <a:pt x="4" y="22"/>
                    </a:lnTo>
                    <a:lnTo>
                      <a:pt x="2" y="26"/>
                    </a:lnTo>
                    <a:lnTo>
                      <a:pt x="2" y="26"/>
                    </a:lnTo>
                    <a:lnTo>
                      <a:pt x="0" y="42"/>
                    </a:lnTo>
                    <a:lnTo>
                      <a:pt x="0" y="42"/>
                    </a:lnTo>
                    <a:lnTo>
                      <a:pt x="22" y="26"/>
                    </a:lnTo>
                    <a:lnTo>
                      <a:pt x="22" y="26"/>
                    </a:lnTo>
                    <a:lnTo>
                      <a:pt x="34" y="16"/>
                    </a:lnTo>
                    <a:lnTo>
                      <a:pt x="34" y="16"/>
                    </a:lnTo>
                    <a:lnTo>
                      <a:pt x="36" y="14"/>
                    </a:lnTo>
                    <a:lnTo>
                      <a:pt x="38" y="8"/>
                    </a:lnTo>
                    <a:lnTo>
                      <a:pt x="36" y="0"/>
                    </a:lnTo>
                    <a:lnTo>
                      <a:pt x="3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1" name="Freeform 307"/>
              <p:cNvSpPr/>
              <p:nvPr/>
            </p:nvSpPr>
            <p:spPr bwMode="auto">
              <a:xfrm>
                <a:off x="2591" y="941"/>
                <a:ext cx="40" cy="42"/>
              </a:xfrm>
              <a:custGeom>
                <a:avLst/>
                <a:gdLst/>
                <a:ahLst/>
                <a:cxnLst>
                  <a:cxn ang="0">
                    <a:pos x="40" y="0"/>
                  </a:cxn>
                  <a:cxn ang="0">
                    <a:pos x="40" y="0"/>
                  </a:cxn>
                  <a:cxn ang="0">
                    <a:pos x="12" y="20"/>
                  </a:cxn>
                  <a:cxn ang="0">
                    <a:pos x="12" y="20"/>
                  </a:cxn>
                  <a:cxn ang="0">
                    <a:pos x="6" y="24"/>
                  </a:cxn>
                  <a:cxn ang="0">
                    <a:pos x="2" y="26"/>
                  </a:cxn>
                  <a:cxn ang="0">
                    <a:pos x="2" y="26"/>
                  </a:cxn>
                  <a:cxn ang="0">
                    <a:pos x="0" y="42"/>
                  </a:cxn>
                  <a:cxn ang="0">
                    <a:pos x="0" y="42"/>
                  </a:cxn>
                  <a:cxn ang="0">
                    <a:pos x="8" y="40"/>
                  </a:cxn>
                  <a:cxn ang="0">
                    <a:pos x="14" y="38"/>
                  </a:cxn>
                  <a:cxn ang="0">
                    <a:pos x="20" y="34"/>
                  </a:cxn>
                  <a:cxn ang="0">
                    <a:pos x="26" y="28"/>
                  </a:cxn>
                  <a:cxn ang="0">
                    <a:pos x="34" y="16"/>
                  </a:cxn>
                  <a:cxn ang="0">
                    <a:pos x="40" y="0"/>
                  </a:cxn>
                  <a:cxn ang="0">
                    <a:pos x="40" y="0"/>
                  </a:cxn>
                </a:cxnLst>
                <a:rect l="0" t="0" r="r" b="b"/>
                <a:pathLst>
                  <a:path w="40" h="42">
                    <a:moveTo>
                      <a:pt x="40" y="0"/>
                    </a:moveTo>
                    <a:lnTo>
                      <a:pt x="40" y="0"/>
                    </a:lnTo>
                    <a:lnTo>
                      <a:pt x="12" y="20"/>
                    </a:lnTo>
                    <a:lnTo>
                      <a:pt x="12" y="20"/>
                    </a:lnTo>
                    <a:lnTo>
                      <a:pt x="6" y="24"/>
                    </a:lnTo>
                    <a:lnTo>
                      <a:pt x="2" y="26"/>
                    </a:lnTo>
                    <a:lnTo>
                      <a:pt x="2" y="26"/>
                    </a:lnTo>
                    <a:lnTo>
                      <a:pt x="0" y="42"/>
                    </a:lnTo>
                    <a:lnTo>
                      <a:pt x="0" y="42"/>
                    </a:lnTo>
                    <a:lnTo>
                      <a:pt x="8" y="40"/>
                    </a:lnTo>
                    <a:lnTo>
                      <a:pt x="14" y="38"/>
                    </a:lnTo>
                    <a:lnTo>
                      <a:pt x="20" y="34"/>
                    </a:lnTo>
                    <a:lnTo>
                      <a:pt x="26" y="28"/>
                    </a:lnTo>
                    <a:lnTo>
                      <a:pt x="34" y="16"/>
                    </a:lnTo>
                    <a:lnTo>
                      <a:pt x="40" y="0"/>
                    </a:lnTo>
                    <a:lnTo>
                      <a:pt x="4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2" name="Freeform 308"/>
              <p:cNvSpPr/>
              <p:nvPr/>
            </p:nvSpPr>
            <p:spPr bwMode="auto">
              <a:xfrm>
                <a:off x="2491" y="887"/>
                <a:ext cx="24" cy="44"/>
              </a:xfrm>
              <a:custGeom>
                <a:avLst/>
                <a:gdLst/>
                <a:ahLst/>
                <a:cxnLst>
                  <a:cxn ang="0">
                    <a:pos x="8" y="12"/>
                  </a:cxn>
                  <a:cxn ang="0">
                    <a:pos x="8" y="12"/>
                  </a:cxn>
                  <a:cxn ang="0">
                    <a:pos x="0" y="20"/>
                  </a:cxn>
                  <a:cxn ang="0">
                    <a:pos x="0" y="20"/>
                  </a:cxn>
                  <a:cxn ang="0">
                    <a:pos x="2" y="22"/>
                  </a:cxn>
                  <a:cxn ang="0">
                    <a:pos x="2" y="22"/>
                  </a:cxn>
                  <a:cxn ang="0">
                    <a:pos x="14" y="44"/>
                  </a:cxn>
                  <a:cxn ang="0">
                    <a:pos x="14" y="44"/>
                  </a:cxn>
                  <a:cxn ang="0">
                    <a:pos x="24" y="0"/>
                  </a:cxn>
                  <a:cxn ang="0">
                    <a:pos x="24" y="0"/>
                  </a:cxn>
                  <a:cxn ang="0">
                    <a:pos x="16" y="6"/>
                  </a:cxn>
                  <a:cxn ang="0">
                    <a:pos x="8" y="12"/>
                  </a:cxn>
                  <a:cxn ang="0">
                    <a:pos x="8" y="12"/>
                  </a:cxn>
                </a:cxnLst>
                <a:rect l="0" t="0" r="r" b="b"/>
                <a:pathLst>
                  <a:path w="24" h="44">
                    <a:moveTo>
                      <a:pt x="8" y="12"/>
                    </a:moveTo>
                    <a:lnTo>
                      <a:pt x="8" y="12"/>
                    </a:lnTo>
                    <a:lnTo>
                      <a:pt x="0" y="20"/>
                    </a:lnTo>
                    <a:lnTo>
                      <a:pt x="0" y="20"/>
                    </a:lnTo>
                    <a:lnTo>
                      <a:pt x="2" y="22"/>
                    </a:lnTo>
                    <a:lnTo>
                      <a:pt x="2" y="22"/>
                    </a:lnTo>
                    <a:lnTo>
                      <a:pt x="14" y="44"/>
                    </a:lnTo>
                    <a:lnTo>
                      <a:pt x="14" y="44"/>
                    </a:lnTo>
                    <a:lnTo>
                      <a:pt x="24" y="0"/>
                    </a:lnTo>
                    <a:lnTo>
                      <a:pt x="24" y="0"/>
                    </a:lnTo>
                    <a:lnTo>
                      <a:pt x="16" y="6"/>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3" name="Freeform 309"/>
              <p:cNvSpPr/>
              <p:nvPr/>
            </p:nvSpPr>
            <p:spPr bwMode="auto">
              <a:xfrm>
                <a:off x="2477" y="911"/>
                <a:ext cx="26" cy="50"/>
              </a:xfrm>
              <a:custGeom>
                <a:avLst/>
                <a:gdLst/>
                <a:ahLst/>
                <a:cxnLst>
                  <a:cxn ang="0">
                    <a:pos x="22" y="50"/>
                  </a:cxn>
                  <a:cxn ang="0">
                    <a:pos x="22" y="50"/>
                  </a:cxn>
                  <a:cxn ang="0">
                    <a:pos x="24" y="36"/>
                  </a:cxn>
                  <a:cxn ang="0">
                    <a:pos x="24" y="36"/>
                  </a:cxn>
                  <a:cxn ang="0">
                    <a:pos x="26" y="32"/>
                  </a:cxn>
                  <a:cxn ang="0">
                    <a:pos x="26" y="26"/>
                  </a:cxn>
                  <a:cxn ang="0">
                    <a:pos x="26" y="26"/>
                  </a:cxn>
                  <a:cxn ang="0">
                    <a:pos x="10" y="0"/>
                  </a:cxn>
                  <a:cxn ang="0">
                    <a:pos x="10" y="0"/>
                  </a:cxn>
                  <a:cxn ang="0">
                    <a:pos x="4" y="8"/>
                  </a:cxn>
                  <a:cxn ang="0">
                    <a:pos x="0" y="12"/>
                  </a:cxn>
                  <a:cxn ang="0">
                    <a:pos x="0" y="16"/>
                  </a:cxn>
                  <a:cxn ang="0">
                    <a:pos x="0" y="16"/>
                  </a:cxn>
                  <a:cxn ang="0">
                    <a:pos x="6" y="26"/>
                  </a:cxn>
                  <a:cxn ang="0">
                    <a:pos x="6" y="26"/>
                  </a:cxn>
                  <a:cxn ang="0">
                    <a:pos x="16" y="42"/>
                  </a:cxn>
                  <a:cxn ang="0">
                    <a:pos x="16" y="42"/>
                  </a:cxn>
                  <a:cxn ang="0">
                    <a:pos x="18" y="46"/>
                  </a:cxn>
                  <a:cxn ang="0">
                    <a:pos x="22" y="50"/>
                  </a:cxn>
                  <a:cxn ang="0">
                    <a:pos x="22" y="50"/>
                  </a:cxn>
                </a:cxnLst>
                <a:rect l="0" t="0" r="r" b="b"/>
                <a:pathLst>
                  <a:path w="26" h="50">
                    <a:moveTo>
                      <a:pt x="22" y="50"/>
                    </a:moveTo>
                    <a:lnTo>
                      <a:pt x="22" y="50"/>
                    </a:lnTo>
                    <a:lnTo>
                      <a:pt x="24" y="36"/>
                    </a:lnTo>
                    <a:lnTo>
                      <a:pt x="24" y="36"/>
                    </a:lnTo>
                    <a:lnTo>
                      <a:pt x="26" y="32"/>
                    </a:lnTo>
                    <a:lnTo>
                      <a:pt x="26" y="26"/>
                    </a:lnTo>
                    <a:lnTo>
                      <a:pt x="26" y="26"/>
                    </a:lnTo>
                    <a:lnTo>
                      <a:pt x="10" y="0"/>
                    </a:lnTo>
                    <a:lnTo>
                      <a:pt x="10" y="0"/>
                    </a:lnTo>
                    <a:lnTo>
                      <a:pt x="4" y="8"/>
                    </a:lnTo>
                    <a:lnTo>
                      <a:pt x="0" y="12"/>
                    </a:lnTo>
                    <a:lnTo>
                      <a:pt x="0" y="16"/>
                    </a:lnTo>
                    <a:lnTo>
                      <a:pt x="0" y="16"/>
                    </a:lnTo>
                    <a:lnTo>
                      <a:pt x="6" y="26"/>
                    </a:lnTo>
                    <a:lnTo>
                      <a:pt x="6" y="26"/>
                    </a:lnTo>
                    <a:lnTo>
                      <a:pt x="16" y="42"/>
                    </a:lnTo>
                    <a:lnTo>
                      <a:pt x="16" y="42"/>
                    </a:lnTo>
                    <a:lnTo>
                      <a:pt x="18" y="46"/>
                    </a:lnTo>
                    <a:lnTo>
                      <a:pt x="22" y="50"/>
                    </a:lnTo>
                    <a:lnTo>
                      <a:pt x="22" y="5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4" name="Freeform 310"/>
              <p:cNvSpPr/>
              <p:nvPr/>
            </p:nvSpPr>
            <p:spPr bwMode="auto">
              <a:xfrm>
                <a:off x="2465" y="931"/>
                <a:ext cx="32" cy="60"/>
              </a:xfrm>
              <a:custGeom>
                <a:avLst/>
                <a:gdLst/>
                <a:ahLst/>
                <a:cxnLst>
                  <a:cxn ang="0">
                    <a:pos x="32" y="42"/>
                  </a:cxn>
                  <a:cxn ang="0">
                    <a:pos x="32" y="42"/>
                  </a:cxn>
                  <a:cxn ang="0">
                    <a:pos x="30" y="36"/>
                  </a:cxn>
                  <a:cxn ang="0">
                    <a:pos x="28" y="32"/>
                  </a:cxn>
                  <a:cxn ang="0">
                    <a:pos x="28" y="32"/>
                  </a:cxn>
                  <a:cxn ang="0">
                    <a:pos x="8" y="0"/>
                  </a:cxn>
                  <a:cxn ang="0">
                    <a:pos x="8" y="0"/>
                  </a:cxn>
                  <a:cxn ang="0">
                    <a:pos x="2" y="10"/>
                  </a:cxn>
                  <a:cxn ang="0">
                    <a:pos x="0" y="14"/>
                  </a:cxn>
                  <a:cxn ang="0">
                    <a:pos x="2" y="18"/>
                  </a:cxn>
                  <a:cxn ang="0">
                    <a:pos x="2" y="18"/>
                  </a:cxn>
                  <a:cxn ang="0">
                    <a:pos x="10" y="32"/>
                  </a:cxn>
                  <a:cxn ang="0">
                    <a:pos x="10" y="32"/>
                  </a:cxn>
                  <a:cxn ang="0">
                    <a:pos x="26" y="60"/>
                  </a:cxn>
                  <a:cxn ang="0">
                    <a:pos x="26" y="60"/>
                  </a:cxn>
                  <a:cxn ang="0">
                    <a:pos x="32" y="42"/>
                  </a:cxn>
                  <a:cxn ang="0">
                    <a:pos x="32" y="42"/>
                  </a:cxn>
                </a:cxnLst>
                <a:rect l="0" t="0" r="r" b="b"/>
                <a:pathLst>
                  <a:path w="32" h="60">
                    <a:moveTo>
                      <a:pt x="32" y="42"/>
                    </a:moveTo>
                    <a:lnTo>
                      <a:pt x="32" y="42"/>
                    </a:lnTo>
                    <a:lnTo>
                      <a:pt x="30" y="36"/>
                    </a:lnTo>
                    <a:lnTo>
                      <a:pt x="28" y="32"/>
                    </a:lnTo>
                    <a:lnTo>
                      <a:pt x="28" y="32"/>
                    </a:lnTo>
                    <a:lnTo>
                      <a:pt x="8" y="0"/>
                    </a:lnTo>
                    <a:lnTo>
                      <a:pt x="8" y="0"/>
                    </a:lnTo>
                    <a:lnTo>
                      <a:pt x="2" y="10"/>
                    </a:lnTo>
                    <a:lnTo>
                      <a:pt x="0" y="14"/>
                    </a:lnTo>
                    <a:lnTo>
                      <a:pt x="2" y="18"/>
                    </a:lnTo>
                    <a:lnTo>
                      <a:pt x="2" y="18"/>
                    </a:lnTo>
                    <a:lnTo>
                      <a:pt x="10" y="32"/>
                    </a:lnTo>
                    <a:lnTo>
                      <a:pt x="10" y="32"/>
                    </a:lnTo>
                    <a:lnTo>
                      <a:pt x="26" y="60"/>
                    </a:lnTo>
                    <a:lnTo>
                      <a:pt x="26" y="60"/>
                    </a:lnTo>
                    <a:lnTo>
                      <a:pt x="32" y="42"/>
                    </a:lnTo>
                    <a:lnTo>
                      <a:pt x="32" y="4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5" name="Freeform 311"/>
              <p:cNvSpPr/>
              <p:nvPr/>
            </p:nvSpPr>
            <p:spPr bwMode="auto">
              <a:xfrm>
                <a:off x="2461" y="955"/>
                <a:ext cx="30" cy="60"/>
              </a:xfrm>
              <a:custGeom>
                <a:avLst/>
                <a:gdLst/>
                <a:ahLst/>
                <a:cxnLst>
                  <a:cxn ang="0">
                    <a:pos x="26" y="60"/>
                  </a:cxn>
                  <a:cxn ang="0">
                    <a:pos x="26" y="60"/>
                  </a:cxn>
                  <a:cxn ang="0">
                    <a:pos x="30" y="44"/>
                  </a:cxn>
                  <a:cxn ang="0">
                    <a:pos x="30" y="44"/>
                  </a:cxn>
                  <a:cxn ang="0">
                    <a:pos x="26" y="38"/>
                  </a:cxn>
                  <a:cxn ang="0">
                    <a:pos x="22" y="32"/>
                  </a:cxn>
                  <a:cxn ang="0">
                    <a:pos x="22" y="32"/>
                  </a:cxn>
                  <a:cxn ang="0">
                    <a:pos x="2" y="0"/>
                  </a:cxn>
                  <a:cxn ang="0">
                    <a:pos x="2" y="0"/>
                  </a:cxn>
                  <a:cxn ang="0">
                    <a:pos x="0" y="18"/>
                  </a:cxn>
                  <a:cxn ang="0">
                    <a:pos x="2" y="26"/>
                  </a:cxn>
                  <a:cxn ang="0">
                    <a:pos x="4" y="34"/>
                  </a:cxn>
                  <a:cxn ang="0">
                    <a:pos x="8" y="42"/>
                  </a:cxn>
                  <a:cxn ang="0">
                    <a:pos x="12" y="50"/>
                  </a:cxn>
                  <a:cxn ang="0">
                    <a:pos x="18" y="56"/>
                  </a:cxn>
                  <a:cxn ang="0">
                    <a:pos x="26" y="60"/>
                  </a:cxn>
                  <a:cxn ang="0">
                    <a:pos x="26" y="60"/>
                  </a:cxn>
                </a:cxnLst>
                <a:rect l="0" t="0" r="r" b="b"/>
                <a:pathLst>
                  <a:path w="30" h="60">
                    <a:moveTo>
                      <a:pt x="26" y="60"/>
                    </a:moveTo>
                    <a:lnTo>
                      <a:pt x="26" y="60"/>
                    </a:lnTo>
                    <a:lnTo>
                      <a:pt x="30" y="44"/>
                    </a:lnTo>
                    <a:lnTo>
                      <a:pt x="30" y="44"/>
                    </a:lnTo>
                    <a:lnTo>
                      <a:pt x="26" y="38"/>
                    </a:lnTo>
                    <a:lnTo>
                      <a:pt x="22" y="32"/>
                    </a:lnTo>
                    <a:lnTo>
                      <a:pt x="22" y="32"/>
                    </a:lnTo>
                    <a:lnTo>
                      <a:pt x="2" y="0"/>
                    </a:lnTo>
                    <a:lnTo>
                      <a:pt x="2" y="0"/>
                    </a:lnTo>
                    <a:lnTo>
                      <a:pt x="0" y="18"/>
                    </a:lnTo>
                    <a:lnTo>
                      <a:pt x="2" y="26"/>
                    </a:lnTo>
                    <a:lnTo>
                      <a:pt x="4" y="34"/>
                    </a:lnTo>
                    <a:lnTo>
                      <a:pt x="8" y="42"/>
                    </a:lnTo>
                    <a:lnTo>
                      <a:pt x="12" y="50"/>
                    </a:lnTo>
                    <a:lnTo>
                      <a:pt x="18" y="56"/>
                    </a:lnTo>
                    <a:lnTo>
                      <a:pt x="26" y="60"/>
                    </a:lnTo>
                    <a:lnTo>
                      <a:pt x="26" y="6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6" name="Freeform 312"/>
              <p:cNvSpPr/>
              <p:nvPr/>
            </p:nvSpPr>
            <p:spPr bwMode="auto">
              <a:xfrm>
                <a:off x="2513" y="887"/>
                <a:ext cx="20" cy="44"/>
              </a:xfrm>
              <a:custGeom>
                <a:avLst/>
                <a:gdLst/>
                <a:ahLst/>
                <a:cxnLst>
                  <a:cxn ang="0">
                    <a:pos x="8" y="0"/>
                  </a:cxn>
                  <a:cxn ang="0">
                    <a:pos x="8" y="0"/>
                  </a:cxn>
                  <a:cxn ang="0">
                    <a:pos x="0" y="44"/>
                  </a:cxn>
                  <a:cxn ang="0">
                    <a:pos x="0" y="44"/>
                  </a:cxn>
                  <a:cxn ang="0">
                    <a:pos x="18" y="30"/>
                  </a:cxn>
                  <a:cxn ang="0">
                    <a:pos x="18" y="30"/>
                  </a:cxn>
                  <a:cxn ang="0">
                    <a:pos x="20" y="28"/>
                  </a:cxn>
                  <a:cxn ang="0">
                    <a:pos x="20" y="28"/>
                  </a:cxn>
                  <a:cxn ang="0">
                    <a:pos x="16" y="18"/>
                  </a:cxn>
                  <a:cxn ang="0">
                    <a:pos x="16" y="18"/>
                  </a:cxn>
                  <a:cxn ang="0">
                    <a:pos x="12" y="10"/>
                  </a:cxn>
                  <a:cxn ang="0">
                    <a:pos x="8" y="0"/>
                  </a:cxn>
                  <a:cxn ang="0">
                    <a:pos x="8" y="0"/>
                  </a:cxn>
                </a:cxnLst>
                <a:rect l="0" t="0" r="r" b="b"/>
                <a:pathLst>
                  <a:path w="20" h="44">
                    <a:moveTo>
                      <a:pt x="8" y="0"/>
                    </a:moveTo>
                    <a:lnTo>
                      <a:pt x="8" y="0"/>
                    </a:lnTo>
                    <a:lnTo>
                      <a:pt x="0" y="44"/>
                    </a:lnTo>
                    <a:lnTo>
                      <a:pt x="0" y="44"/>
                    </a:lnTo>
                    <a:lnTo>
                      <a:pt x="18" y="30"/>
                    </a:lnTo>
                    <a:lnTo>
                      <a:pt x="18" y="30"/>
                    </a:lnTo>
                    <a:lnTo>
                      <a:pt x="20" y="28"/>
                    </a:lnTo>
                    <a:lnTo>
                      <a:pt x="20" y="28"/>
                    </a:lnTo>
                    <a:lnTo>
                      <a:pt x="16" y="18"/>
                    </a:lnTo>
                    <a:lnTo>
                      <a:pt x="16" y="18"/>
                    </a:lnTo>
                    <a:lnTo>
                      <a:pt x="12" y="1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7" name="Freeform 313"/>
              <p:cNvSpPr/>
              <p:nvPr/>
            </p:nvSpPr>
            <p:spPr bwMode="auto">
              <a:xfrm>
                <a:off x="2507" y="921"/>
                <a:ext cx="34" cy="42"/>
              </a:xfrm>
              <a:custGeom>
                <a:avLst/>
                <a:gdLst/>
                <a:ahLst/>
                <a:cxnLst>
                  <a:cxn ang="0">
                    <a:pos x="2" y="28"/>
                  </a:cxn>
                  <a:cxn ang="0">
                    <a:pos x="2" y="28"/>
                  </a:cxn>
                  <a:cxn ang="0">
                    <a:pos x="0" y="42"/>
                  </a:cxn>
                  <a:cxn ang="0">
                    <a:pos x="0" y="42"/>
                  </a:cxn>
                  <a:cxn ang="0">
                    <a:pos x="4" y="40"/>
                  </a:cxn>
                  <a:cxn ang="0">
                    <a:pos x="8" y="36"/>
                  </a:cxn>
                  <a:cxn ang="0">
                    <a:pos x="8" y="36"/>
                  </a:cxn>
                  <a:cxn ang="0">
                    <a:pos x="22" y="26"/>
                  </a:cxn>
                  <a:cxn ang="0">
                    <a:pos x="22" y="26"/>
                  </a:cxn>
                  <a:cxn ang="0">
                    <a:pos x="34" y="18"/>
                  </a:cxn>
                  <a:cxn ang="0">
                    <a:pos x="34" y="18"/>
                  </a:cxn>
                  <a:cxn ang="0">
                    <a:pos x="34" y="14"/>
                  </a:cxn>
                  <a:cxn ang="0">
                    <a:pos x="32" y="10"/>
                  </a:cxn>
                  <a:cxn ang="0">
                    <a:pos x="28" y="0"/>
                  </a:cxn>
                  <a:cxn ang="0">
                    <a:pos x="28" y="0"/>
                  </a:cxn>
                  <a:cxn ang="0">
                    <a:pos x="4" y="18"/>
                  </a:cxn>
                  <a:cxn ang="0">
                    <a:pos x="4" y="18"/>
                  </a:cxn>
                  <a:cxn ang="0">
                    <a:pos x="2" y="22"/>
                  </a:cxn>
                  <a:cxn ang="0">
                    <a:pos x="2" y="28"/>
                  </a:cxn>
                  <a:cxn ang="0">
                    <a:pos x="2" y="28"/>
                  </a:cxn>
                </a:cxnLst>
                <a:rect l="0" t="0" r="r" b="b"/>
                <a:pathLst>
                  <a:path w="34" h="42">
                    <a:moveTo>
                      <a:pt x="2" y="28"/>
                    </a:moveTo>
                    <a:lnTo>
                      <a:pt x="2" y="28"/>
                    </a:lnTo>
                    <a:lnTo>
                      <a:pt x="0" y="42"/>
                    </a:lnTo>
                    <a:lnTo>
                      <a:pt x="0" y="42"/>
                    </a:lnTo>
                    <a:lnTo>
                      <a:pt x="4" y="40"/>
                    </a:lnTo>
                    <a:lnTo>
                      <a:pt x="8" y="36"/>
                    </a:lnTo>
                    <a:lnTo>
                      <a:pt x="8" y="36"/>
                    </a:lnTo>
                    <a:lnTo>
                      <a:pt x="22" y="26"/>
                    </a:lnTo>
                    <a:lnTo>
                      <a:pt x="22" y="26"/>
                    </a:lnTo>
                    <a:lnTo>
                      <a:pt x="34" y="18"/>
                    </a:lnTo>
                    <a:lnTo>
                      <a:pt x="34" y="18"/>
                    </a:lnTo>
                    <a:lnTo>
                      <a:pt x="34" y="14"/>
                    </a:lnTo>
                    <a:lnTo>
                      <a:pt x="32" y="10"/>
                    </a:lnTo>
                    <a:lnTo>
                      <a:pt x="28" y="0"/>
                    </a:lnTo>
                    <a:lnTo>
                      <a:pt x="28" y="0"/>
                    </a:lnTo>
                    <a:lnTo>
                      <a:pt x="4" y="18"/>
                    </a:lnTo>
                    <a:lnTo>
                      <a:pt x="4" y="18"/>
                    </a:lnTo>
                    <a:lnTo>
                      <a:pt x="2" y="22"/>
                    </a:lnTo>
                    <a:lnTo>
                      <a:pt x="2" y="28"/>
                    </a:lnTo>
                    <a:lnTo>
                      <a:pt x="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8" name="Freeform 314"/>
              <p:cNvSpPr/>
              <p:nvPr/>
            </p:nvSpPr>
            <p:spPr bwMode="auto">
              <a:xfrm>
                <a:off x="2501" y="945"/>
                <a:ext cx="42" cy="48"/>
              </a:xfrm>
              <a:custGeom>
                <a:avLst/>
                <a:gdLst/>
                <a:ahLst/>
                <a:cxnLst>
                  <a:cxn ang="0">
                    <a:pos x="42" y="0"/>
                  </a:cxn>
                  <a:cxn ang="0">
                    <a:pos x="42" y="0"/>
                  </a:cxn>
                  <a:cxn ang="0">
                    <a:pos x="10" y="22"/>
                  </a:cxn>
                  <a:cxn ang="0">
                    <a:pos x="10" y="22"/>
                  </a:cxn>
                  <a:cxn ang="0">
                    <a:pos x="6" y="24"/>
                  </a:cxn>
                  <a:cxn ang="0">
                    <a:pos x="4" y="30"/>
                  </a:cxn>
                  <a:cxn ang="0">
                    <a:pos x="4" y="30"/>
                  </a:cxn>
                  <a:cxn ang="0">
                    <a:pos x="0" y="48"/>
                  </a:cxn>
                  <a:cxn ang="0">
                    <a:pos x="0" y="48"/>
                  </a:cxn>
                  <a:cxn ang="0">
                    <a:pos x="26" y="30"/>
                  </a:cxn>
                  <a:cxn ang="0">
                    <a:pos x="26" y="30"/>
                  </a:cxn>
                  <a:cxn ang="0">
                    <a:pos x="40" y="20"/>
                  </a:cxn>
                  <a:cxn ang="0">
                    <a:pos x="40" y="20"/>
                  </a:cxn>
                  <a:cxn ang="0">
                    <a:pos x="42" y="16"/>
                  </a:cxn>
                  <a:cxn ang="0">
                    <a:pos x="42" y="10"/>
                  </a:cxn>
                  <a:cxn ang="0">
                    <a:pos x="42" y="0"/>
                  </a:cxn>
                  <a:cxn ang="0">
                    <a:pos x="42" y="0"/>
                  </a:cxn>
                </a:cxnLst>
                <a:rect l="0" t="0" r="r" b="b"/>
                <a:pathLst>
                  <a:path w="42" h="48">
                    <a:moveTo>
                      <a:pt x="42" y="0"/>
                    </a:moveTo>
                    <a:lnTo>
                      <a:pt x="42" y="0"/>
                    </a:lnTo>
                    <a:lnTo>
                      <a:pt x="10" y="22"/>
                    </a:lnTo>
                    <a:lnTo>
                      <a:pt x="10" y="22"/>
                    </a:lnTo>
                    <a:lnTo>
                      <a:pt x="6" y="24"/>
                    </a:lnTo>
                    <a:lnTo>
                      <a:pt x="4" y="30"/>
                    </a:lnTo>
                    <a:lnTo>
                      <a:pt x="4" y="30"/>
                    </a:lnTo>
                    <a:lnTo>
                      <a:pt x="0" y="48"/>
                    </a:lnTo>
                    <a:lnTo>
                      <a:pt x="0" y="48"/>
                    </a:lnTo>
                    <a:lnTo>
                      <a:pt x="26" y="30"/>
                    </a:lnTo>
                    <a:lnTo>
                      <a:pt x="26" y="30"/>
                    </a:lnTo>
                    <a:lnTo>
                      <a:pt x="40" y="20"/>
                    </a:lnTo>
                    <a:lnTo>
                      <a:pt x="40" y="20"/>
                    </a:lnTo>
                    <a:lnTo>
                      <a:pt x="42" y="16"/>
                    </a:lnTo>
                    <a:lnTo>
                      <a:pt x="42" y="10"/>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39" name="Freeform 315"/>
              <p:cNvSpPr/>
              <p:nvPr/>
            </p:nvSpPr>
            <p:spPr bwMode="auto">
              <a:xfrm>
                <a:off x="2497" y="971"/>
                <a:ext cx="44" cy="46"/>
              </a:xfrm>
              <a:custGeom>
                <a:avLst/>
                <a:gdLst/>
                <a:ahLst/>
                <a:cxnLst>
                  <a:cxn ang="0">
                    <a:pos x="44" y="0"/>
                  </a:cxn>
                  <a:cxn ang="0">
                    <a:pos x="44" y="0"/>
                  </a:cxn>
                  <a:cxn ang="0">
                    <a:pos x="14" y="22"/>
                  </a:cxn>
                  <a:cxn ang="0">
                    <a:pos x="14" y="22"/>
                  </a:cxn>
                  <a:cxn ang="0">
                    <a:pos x="8" y="26"/>
                  </a:cxn>
                  <a:cxn ang="0">
                    <a:pos x="4" y="30"/>
                  </a:cxn>
                  <a:cxn ang="0">
                    <a:pos x="4" y="30"/>
                  </a:cxn>
                  <a:cxn ang="0">
                    <a:pos x="0" y="46"/>
                  </a:cxn>
                  <a:cxn ang="0">
                    <a:pos x="0" y="46"/>
                  </a:cxn>
                  <a:cxn ang="0">
                    <a:pos x="8" y="44"/>
                  </a:cxn>
                  <a:cxn ang="0">
                    <a:pos x="16" y="42"/>
                  </a:cxn>
                  <a:cxn ang="0">
                    <a:pos x="24" y="36"/>
                  </a:cxn>
                  <a:cxn ang="0">
                    <a:pos x="30" y="30"/>
                  </a:cxn>
                  <a:cxn ang="0">
                    <a:pos x="36" y="24"/>
                  </a:cxn>
                  <a:cxn ang="0">
                    <a:pos x="40" y="16"/>
                  </a:cxn>
                  <a:cxn ang="0">
                    <a:pos x="44" y="0"/>
                  </a:cxn>
                  <a:cxn ang="0">
                    <a:pos x="44" y="0"/>
                  </a:cxn>
                </a:cxnLst>
                <a:rect l="0" t="0" r="r" b="b"/>
                <a:pathLst>
                  <a:path w="44" h="46">
                    <a:moveTo>
                      <a:pt x="44" y="0"/>
                    </a:moveTo>
                    <a:lnTo>
                      <a:pt x="44" y="0"/>
                    </a:lnTo>
                    <a:lnTo>
                      <a:pt x="14" y="22"/>
                    </a:lnTo>
                    <a:lnTo>
                      <a:pt x="14" y="22"/>
                    </a:lnTo>
                    <a:lnTo>
                      <a:pt x="8" y="26"/>
                    </a:lnTo>
                    <a:lnTo>
                      <a:pt x="4" y="30"/>
                    </a:lnTo>
                    <a:lnTo>
                      <a:pt x="4" y="30"/>
                    </a:lnTo>
                    <a:lnTo>
                      <a:pt x="0" y="46"/>
                    </a:lnTo>
                    <a:lnTo>
                      <a:pt x="0" y="46"/>
                    </a:lnTo>
                    <a:lnTo>
                      <a:pt x="8" y="44"/>
                    </a:lnTo>
                    <a:lnTo>
                      <a:pt x="16" y="42"/>
                    </a:lnTo>
                    <a:lnTo>
                      <a:pt x="24" y="36"/>
                    </a:lnTo>
                    <a:lnTo>
                      <a:pt x="30" y="30"/>
                    </a:lnTo>
                    <a:lnTo>
                      <a:pt x="36" y="24"/>
                    </a:lnTo>
                    <a:lnTo>
                      <a:pt x="40" y="16"/>
                    </a:lnTo>
                    <a:lnTo>
                      <a:pt x="44" y="0"/>
                    </a:lnTo>
                    <a:lnTo>
                      <a:pt x="4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0" name="Freeform 316"/>
              <p:cNvSpPr/>
              <p:nvPr/>
            </p:nvSpPr>
            <p:spPr bwMode="auto">
              <a:xfrm>
                <a:off x="2449" y="557"/>
                <a:ext cx="16" cy="24"/>
              </a:xfrm>
              <a:custGeom>
                <a:avLst/>
                <a:gdLst/>
                <a:ahLst/>
                <a:cxnLst>
                  <a:cxn ang="0">
                    <a:pos x="0" y="10"/>
                  </a:cxn>
                  <a:cxn ang="0">
                    <a:pos x="0" y="10"/>
                  </a:cxn>
                  <a:cxn ang="0">
                    <a:pos x="0" y="10"/>
                  </a:cxn>
                  <a:cxn ang="0">
                    <a:pos x="0" y="10"/>
                  </a:cxn>
                  <a:cxn ang="0">
                    <a:pos x="4" y="24"/>
                  </a:cxn>
                  <a:cxn ang="0">
                    <a:pos x="4" y="24"/>
                  </a:cxn>
                  <a:cxn ang="0">
                    <a:pos x="16" y="0"/>
                  </a:cxn>
                  <a:cxn ang="0">
                    <a:pos x="16" y="0"/>
                  </a:cxn>
                  <a:cxn ang="0">
                    <a:pos x="10" y="2"/>
                  </a:cxn>
                  <a:cxn ang="0">
                    <a:pos x="6" y="6"/>
                  </a:cxn>
                  <a:cxn ang="0">
                    <a:pos x="6" y="6"/>
                  </a:cxn>
                  <a:cxn ang="0">
                    <a:pos x="0" y="10"/>
                  </a:cxn>
                  <a:cxn ang="0">
                    <a:pos x="0" y="10"/>
                  </a:cxn>
                </a:cxnLst>
                <a:rect l="0" t="0" r="r" b="b"/>
                <a:pathLst>
                  <a:path w="16" h="24">
                    <a:moveTo>
                      <a:pt x="0" y="10"/>
                    </a:moveTo>
                    <a:lnTo>
                      <a:pt x="0" y="10"/>
                    </a:lnTo>
                    <a:lnTo>
                      <a:pt x="0" y="10"/>
                    </a:lnTo>
                    <a:lnTo>
                      <a:pt x="0" y="10"/>
                    </a:lnTo>
                    <a:lnTo>
                      <a:pt x="4" y="24"/>
                    </a:lnTo>
                    <a:lnTo>
                      <a:pt x="4" y="24"/>
                    </a:lnTo>
                    <a:lnTo>
                      <a:pt x="16" y="0"/>
                    </a:lnTo>
                    <a:lnTo>
                      <a:pt x="16" y="0"/>
                    </a:lnTo>
                    <a:lnTo>
                      <a:pt x="10" y="2"/>
                    </a:lnTo>
                    <a:lnTo>
                      <a:pt x="6" y="6"/>
                    </a:lnTo>
                    <a:lnTo>
                      <a:pt x="6" y="6"/>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1" name="Freeform 317"/>
              <p:cNvSpPr/>
              <p:nvPr/>
            </p:nvSpPr>
            <p:spPr bwMode="auto">
              <a:xfrm>
                <a:off x="2437" y="569"/>
                <a:ext cx="14" cy="30"/>
              </a:xfrm>
              <a:custGeom>
                <a:avLst/>
                <a:gdLst/>
                <a:ahLst/>
                <a:cxnLst>
                  <a:cxn ang="0">
                    <a:pos x="6" y="26"/>
                  </a:cxn>
                  <a:cxn ang="0">
                    <a:pos x="6" y="26"/>
                  </a:cxn>
                  <a:cxn ang="0">
                    <a:pos x="8" y="30"/>
                  </a:cxn>
                  <a:cxn ang="0">
                    <a:pos x="8" y="30"/>
                  </a:cxn>
                  <a:cxn ang="0">
                    <a:pos x="12" y="24"/>
                  </a:cxn>
                  <a:cxn ang="0">
                    <a:pos x="12" y="24"/>
                  </a:cxn>
                  <a:cxn ang="0">
                    <a:pos x="14" y="20"/>
                  </a:cxn>
                  <a:cxn ang="0">
                    <a:pos x="14" y="16"/>
                  </a:cxn>
                  <a:cxn ang="0">
                    <a:pos x="14" y="16"/>
                  </a:cxn>
                  <a:cxn ang="0">
                    <a:pos x="8" y="0"/>
                  </a:cxn>
                  <a:cxn ang="0">
                    <a:pos x="8" y="0"/>
                  </a:cxn>
                  <a:cxn ang="0">
                    <a:pos x="2" y="2"/>
                  </a:cxn>
                  <a:cxn ang="0">
                    <a:pos x="0" y="4"/>
                  </a:cxn>
                  <a:cxn ang="0">
                    <a:pos x="0" y="6"/>
                  </a:cxn>
                  <a:cxn ang="0">
                    <a:pos x="0" y="6"/>
                  </a:cxn>
                  <a:cxn ang="0">
                    <a:pos x="2" y="14"/>
                  </a:cxn>
                  <a:cxn ang="0">
                    <a:pos x="2" y="14"/>
                  </a:cxn>
                  <a:cxn ang="0">
                    <a:pos x="6" y="26"/>
                  </a:cxn>
                  <a:cxn ang="0">
                    <a:pos x="6" y="26"/>
                  </a:cxn>
                </a:cxnLst>
                <a:rect l="0" t="0" r="r" b="b"/>
                <a:pathLst>
                  <a:path w="14" h="30">
                    <a:moveTo>
                      <a:pt x="6" y="26"/>
                    </a:moveTo>
                    <a:lnTo>
                      <a:pt x="6" y="26"/>
                    </a:lnTo>
                    <a:lnTo>
                      <a:pt x="8" y="30"/>
                    </a:lnTo>
                    <a:lnTo>
                      <a:pt x="8" y="30"/>
                    </a:lnTo>
                    <a:lnTo>
                      <a:pt x="12" y="24"/>
                    </a:lnTo>
                    <a:lnTo>
                      <a:pt x="12" y="24"/>
                    </a:lnTo>
                    <a:lnTo>
                      <a:pt x="14" y="20"/>
                    </a:lnTo>
                    <a:lnTo>
                      <a:pt x="14" y="16"/>
                    </a:lnTo>
                    <a:lnTo>
                      <a:pt x="14" y="16"/>
                    </a:lnTo>
                    <a:lnTo>
                      <a:pt x="8" y="0"/>
                    </a:lnTo>
                    <a:lnTo>
                      <a:pt x="8" y="0"/>
                    </a:lnTo>
                    <a:lnTo>
                      <a:pt x="2" y="2"/>
                    </a:lnTo>
                    <a:lnTo>
                      <a:pt x="0" y="4"/>
                    </a:lnTo>
                    <a:lnTo>
                      <a:pt x="0" y="6"/>
                    </a:lnTo>
                    <a:lnTo>
                      <a:pt x="0" y="6"/>
                    </a:lnTo>
                    <a:lnTo>
                      <a:pt x="2" y="14"/>
                    </a:lnTo>
                    <a:lnTo>
                      <a:pt x="2" y="14"/>
                    </a:lnTo>
                    <a:lnTo>
                      <a:pt x="6" y="26"/>
                    </a:lnTo>
                    <a:lnTo>
                      <a:pt x="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2" name="Freeform 318"/>
              <p:cNvSpPr/>
              <p:nvPr/>
            </p:nvSpPr>
            <p:spPr bwMode="auto">
              <a:xfrm>
                <a:off x="2427" y="577"/>
                <a:ext cx="16" cy="40"/>
              </a:xfrm>
              <a:custGeom>
                <a:avLst/>
                <a:gdLst/>
                <a:ahLst/>
                <a:cxnLst>
                  <a:cxn ang="0">
                    <a:pos x="14" y="30"/>
                  </a:cxn>
                  <a:cxn ang="0">
                    <a:pos x="14" y="30"/>
                  </a:cxn>
                  <a:cxn ang="0">
                    <a:pos x="16" y="26"/>
                  </a:cxn>
                  <a:cxn ang="0">
                    <a:pos x="14" y="24"/>
                  </a:cxn>
                  <a:cxn ang="0">
                    <a:pos x="14" y="24"/>
                  </a:cxn>
                  <a:cxn ang="0">
                    <a:pos x="6" y="0"/>
                  </a:cxn>
                  <a:cxn ang="0">
                    <a:pos x="6" y="0"/>
                  </a:cxn>
                  <a:cxn ang="0">
                    <a:pos x="2" y="6"/>
                  </a:cxn>
                  <a:cxn ang="0">
                    <a:pos x="0" y="8"/>
                  </a:cxn>
                  <a:cxn ang="0">
                    <a:pos x="0" y="12"/>
                  </a:cxn>
                  <a:cxn ang="0">
                    <a:pos x="0" y="12"/>
                  </a:cxn>
                  <a:cxn ang="0">
                    <a:pos x="4" y="22"/>
                  </a:cxn>
                  <a:cxn ang="0">
                    <a:pos x="4" y="22"/>
                  </a:cxn>
                  <a:cxn ang="0">
                    <a:pos x="10" y="40"/>
                  </a:cxn>
                  <a:cxn ang="0">
                    <a:pos x="10" y="40"/>
                  </a:cxn>
                  <a:cxn ang="0">
                    <a:pos x="14" y="30"/>
                  </a:cxn>
                  <a:cxn ang="0">
                    <a:pos x="14" y="30"/>
                  </a:cxn>
                </a:cxnLst>
                <a:rect l="0" t="0" r="r" b="b"/>
                <a:pathLst>
                  <a:path w="16" h="40">
                    <a:moveTo>
                      <a:pt x="14" y="30"/>
                    </a:moveTo>
                    <a:lnTo>
                      <a:pt x="14" y="30"/>
                    </a:lnTo>
                    <a:lnTo>
                      <a:pt x="16" y="26"/>
                    </a:lnTo>
                    <a:lnTo>
                      <a:pt x="14" y="24"/>
                    </a:lnTo>
                    <a:lnTo>
                      <a:pt x="14" y="24"/>
                    </a:lnTo>
                    <a:lnTo>
                      <a:pt x="6" y="0"/>
                    </a:lnTo>
                    <a:lnTo>
                      <a:pt x="6" y="0"/>
                    </a:lnTo>
                    <a:lnTo>
                      <a:pt x="2" y="6"/>
                    </a:lnTo>
                    <a:lnTo>
                      <a:pt x="0" y="8"/>
                    </a:lnTo>
                    <a:lnTo>
                      <a:pt x="0" y="12"/>
                    </a:lnTo>
                    <a:lnTo>
                      <a:pt x="0" y="12"/>
                    </a:lnTo>
                    <a:lnTo>
                      <a:pt x="4" y="22"/>
                    </a:lnTo>
                    <a:lnTo>
                      <a:pt x="4" y="22"/>
                    </a:lnTo>
                    <a:lnTo>
                      <a:pt x="10" y="40"/>
                    </a:lnTo>
                    <a:lnTo>
                      <a:pt x="10" y="40"/>
                    </a:lnTo>
                    <a:lnTo>
                      <a:pt x="14" y="30"/>
                    </a:lnTo>
                    <a:lnTo>
                      <a:pt x="1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3" name="Freeform 319"/>
              <p:cNvSpPr/>
              <p:nvPr/>
            </p:nvSpPr>
            <p:spPr bwMode="auto">
              <a:xfrm>
                <a:off x="2421" y="591"/>
                <a:ext cx="14" cy="40"/>
              </a:xfrm>
              <a:custGeom>
                <a:avLst/>
                <a:gdLst/>
                <a:ahLst/>
                <a:cxnLst>
                  <a:cxn ang="0">
                    <a:pos x="14" y="30"/>
                  </a:cxn>
                  <a:cxn ang="0">
                    <a:pos x="14" y="30"/>
                  </a:cxn>
                  <a:cxn ang="0">
                    <a:pos x="12" y="26"/>
                  </a:cxn>
                  <a:cxn ang="0">
                    <a:pos x="12" y="24"/>
                  </a:cxn>
                  <a:cxn ang="0">
                    <a:pos x="12" y="24"/>
                  </a:cxn>
                  <a:cxn ang="0">
                    <a:pos x="4" y="0"/>
                  </a:cxn>
                  <a:cxn ang="0">
                    <a:pos x="4" y="0"/>
                  </a:cxn>
                  <a:cxn ang="0">
                    <a:pos x="0" y="10"/>
                  </a:cxn>
                  <a:cxn ang="0">
                    <a:pos x="0" y="22"/>
                  </a:cxn>
                  <a:cxn ang="0">
                    <a:pos x="2" y="32"/>
                  </a:cxn>
                  <a:cxn ang="0">
                    <a:pos x="8" y="40"/>
                  </a:cxn>
                  <a:cxn ang="0">
                    <a:pos x="8" y="40"/>
                  </a:cxn>
                  <a:cxn ang="0">
                    <a:pos x="14" y="30"/>
                  </a:cxn>
                  <a:cxn ang="0">
                    <a:pos x="14" y="30"/>
                  </a:cxn>
                </a:cxnLst>
                <a:rect l="0" t="0" r="r" b="b"/>
                <a:pathLst>
                  <a:path w="14" h="40">
                    <a:moveTo>
                      <a:pt x="14" y="30"/>
                    </a:moveTo>
                    <a:lnTo>
                      <a:pt x="14" y="30"/>
                    </a:lnTo>
                    <a:lnTo>
                      <a:pt x="12" y="26"/>
                    </a:lnTo>
                    <a:lnTo>
                      <a:pt x="12" y="24"/>
                    </a:lnTo>
                    <a:lnTo>
                      <a:pt x="12" y="24"/>
                    </a:lnTo>
                    <a:lnTo>
                      <a:pt x="4" y="0"/>
                    </a:lnTo>
                    <a:lnTo>
                      <a:pt x="4" y="0"/>
                    </a:lnTo>
                    <a:lnTo>
                      <a:pt x="0" y="10"/>
                    </a:lnTo>
                    <a:lnTo>
                      <a:pt x="0" y="22"/>
                    </a:lnTo>
                    <a:lnTo>
                      <a:pt x="2" y="32"/>
                    </a:lnTo>
                    <a:lnTo>
                      <a:pt x="8" y="40"/>
                    </a:lnTo>
                    <a:lnTo>
                      <a:pt x="8" y="40"/>
                    </a:lnTo>
                    <a:lnTo>
                      <a:pt x="14" y="30"/>
                    </a:lnTo>
                    <a:lnTo>
                      <a:pt x="14"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4" name="Freeform 320"/>
              <p:cNvSpPr/>
              <p:nvPr/>
            </p:nvSpPr>
            <p:spPr bwMode="auto">
              <a:xfrm>
                <a:off x="2457" y="557"/>
                <a:ext cx="16" cy="26"/>
              </a:xfrm>
              <a:custGeom>
                <a:avLst/>
                <a:gdLst/>
                <a:ahLst/>
                <a:cxnLst>
                  <a:cxn ang="0">
                    <a:pos x="16" y="20"/>
                  </a:cxn>
                  <a:cxn ang="0">
                    <a:pos x="16" y="20"/>
                  </a:cxn>
                  <a:cxn ang="0">
                    <a:pos x="14" y="12"/>
                  </a:cxn>
                  <a:cxn ang="0">
                    <a:pos x="14" y="12"/>
                  </a:cxn>
                  <a:cxn ang="0">
                    <a:pos x="12" y="6"/>
                  </a:cxn>
                  <a:cxn ang="0">
                    <a:pos x="12" y="0"/>
                  </a:cxn>
                  <a:cxn ang="0">
                    <a:pos x="12" y="0"/>
                  </a:cxn>
                  <a:cxn ang="0">
                    <a:pos x="0" y="26"/>
                  </a:cxn>
                  <a:cxn ang="0">
                    <a:pos x="0" y="26"/>
                  </a:cxn>
                  <a:cxn ang="0">
                    <a:pos x="14" y="20"/>
                  </a:cxn>
                  <a:cxn ang="0">
                    <a:pos x="14" y="20"/>
                  </a:cxn>
                  <a:cxn ang="0">
                    <a:pos x="16" y="20"/>
                  </a:cxn>
                  <a:cxn ang="0">
                    <a:pos x="16" y="20"/>
                  </a:cxn>
                </a:cxnLst>
                <a:rect l="0" t="0" r="r" b="b"/>
                <a:pathLst>
                  <a:path w="16" h="26">
                    <a:moveTo>
                      <a:pt x="16" y="20"/>
                    </a:moveTo>
                    <a:lnTo>
                      <a:pt x="16" y="20"/>
                    </a:lnTo>
                    <a:lnTo>
                      <a:pt x="14" y="12"/>
                    </a:lnTo>
                    <a:lnTo>
                      <a:pt x="14" y="12"/>
                    </a:lnTo>
                    <a:lnTo>
                      <a:pt x="12" y="6"/>
                    </a:lnTo>
                    <a:lnTo>
                      <a:pt x="12" y="0"/>
                    </a:lnTo>
                    <a:lnTo>
                      <a:pt x="12" y="0"/>
                    </a:lnTo>
                    <a:lnTo>
                      <a:pt x="0" y="26"/>
                    </a:lnTo>
                    <a:lnTo>
                      <a:pt x="0" y="26"/>
                    </a:lnTo>
                    <a:lnTo>
                      <a:pt x="14" y="20"/>
                    </a:lnTo>
                    <a:lnTo>
                      <a:pt x="14" y="20"/>
                    </a:lnTo>
                    <a:lnTo>
                      <a:pt x="16" y="20"/>
                    </a:lnTo>
                    <a:lnTo>
                      <a:pt x="1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5" name="Freeform 321"/>
              <p:cNvSpPr/>
              <p:nvPr/>
            </p:nvSpPr>
            <p:spPr bwMode="auto">
              <a:xfrm>
                <a:off x="2449" y="581"/>
                <a:ext cx="26" cy="20"/>
              </a:xfrm>
              <a:custGeom>
                <a:avLst/>
                <a:gdLst/>
                <a:ahLst/>
                <a:cxnLst>
                  <a:cxn ang="0">
                    <a:pos x="24" y="0"/>
                  </a:cxn>
                  <a:cxn ang="0">
                    <a:pos x="24" y="0"/>
                  </a:cxn>
                  <a:cxn ang="0">
                    <a:pos x="6" y="6"/>
                  </a:cxn>
                  <a:cxn ang="0">
                    <a:pos x="6" y="6"/>
                  </a:cxn>
                  <a:cxn ang="0">
                    <a:pos x="6" y="10"/>
                  </a:cxn>
                  <a:cxn ang="0">
                    <a:pos x="4" y="14"/>
                  </a:cxn>
                  <a:cxn ang="0">
                    <a:pos x="4" y="14"/>
                  </a:cxn>
                  <a:cxn ang="0">
                    <a:pos x="0" y="20"/>
                  </a:cxn>
                  <a:cxn ang="0">
                    <a:pos x="0" y="20"/>
                  </a:cxn>
                  <a:cxn ang="0">
                    <a:pos x="6" y="18"/>
                  </a:cxn>
                  <a:cxn ang="0">
                    <a:pos x="6" y="18"/>
                  </a:cxn>
                  <a:cxn ang="0">
                    <a:pos x="18" y="14"/>
                  </a:cxn>
                  <a:cxn ang="0">
                    <a:pos x="18" y="14"/>
                  </a:cxn>
                  <a:cxn ang="0">
                    <a:pos x="24" y="10"/>
                  </a:cxn>
                  <a:cxn ang="0">
                    <a:pos x="24" y="10"/>
                  </a:cxn>
                  <a:cxn ang="0">
                    <a:pos x="26" y="10"/>
                  </a:cxn>
                  <a:cxn ang="0">
                    <a:pos x="26" y="6"/>
                  </a:cxn>
                  <a:cxn ang="0">
                    <a:pos x="24" y="0"/>
                  </a:cxn>
                  <a:cxn ang="0">
                    <a:pos x="24" y="0"/>
                  </a:cxn>
                </a:cxnLst>
                <a:rect l="0" t="0" r="r" b="b"/>
                <a:pathLst>
                  <a:path w="26" h="20">
                    <a:moveTo>
                      <a:pt x="24" y="0"/>
                    </a:moveTo>
                    <a:lnTo>
                      <a:pt x="24" y="0"/>
                    </a:lnTo>
                    <a:lnTo>
                      <a:pt x="6" y="6"/>
                    </a:lnTo>
                    <a:lnTo>
                      <a:pt x="6" y="6"/>
                    </a:lnTo>
                    <a:lnTo>
                      <a:pt x="6" y="10"/>
                    </a:lnTo>
                    <a:lnTo>
                      <a:pt x="4" y="14"/>
                    </a:lnTo>
                    <a:lnTo>
                      <a:pt x="4" y="14"/>
                    </a:lnTo>
                    <a:lnTo>
                      <a:pt x="0" y="20"/>
                    </a:lnTo>
                    <a:lnTo>
                      <a:pt x="0" y="20"/>
                    </a:lnTo>
                    <a:lnTo>
                      <a:pt x="6" y="18"/>
                    </a:lnTo>
                    <a:lnTo>
                      <a:pt x="6" y="18"/>
                    </a:lnTo>
                    <a:lnTo>
                      <a:pt x="18" y="14"/>
                    </a:lnTo>
                    <a:lnTo>
                      <a:pt x="18" y="14"/>
                    </a:lnTo>
                    <a:lnTo>
                      <a:pt x="24" y="10"/>
                    </a:lnTo>
                    <a:lnTo>
                      <a:pt x="24" y="10"/>
                    </a:lnTo>
                    <a:lnTo>
                      <a:pt x="26" y="10"/>
                    </a:lnTo>
                    <a:lnTo>
                      <a:pt x="26" y="6"/>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6" name="Freeform 322"/>
              <p:cNvSpPr/>
              <p:nvPr/>
            </p:nvSpPr>
            <p:spPr bwMode="auto">
              <a:xfrm>
                <a:off x="2443" y="597"/>
                <a:ext cx="30" cy="22"/>
              </a:xfrm>
              <a:custGeom>
                <a:avLst/>
                <a:gdLst/>
                <a:ahLst/>
                <a:cxnLst>
                  <a:cxn ang="0">
                    <a:pos x="30" y="0"/>
                  </a:cxn>
                  <a:cxn ang="0">
                    <a:pos x="30" y="0"/>
                  </a:cxn>
                  <a:cxn ang="0">
                    <a:pos x="10" y="8"/>
                  </a:cxn>
                  <a:cxn ang="0">
                    <a:pos x="10" y="8"/>
                  </a:cxn>
                  <a:cxn ang="0">
                    <a:pos x="6" y="10"/>
                  </a:cxn>
                  <a:cxn ang="0">
                    <a:pos x="4" y="12"/>
                  </a:cxn>
                  <a:cxn ang="0">
                    <a:pos x="4" y="12"/>
                  </a:cxn>
                  <a:cxn ang="0">
                    <a:pos x="0" y="22"/>
                  </a:cxn>
                  <a:cxn ang="0">
                    <a:pos x="0" y="22"/>
                  </a:cxn>
                  <a:cxn ang="0">
                    <a:pos x="18" y="14"/>
                  </a:cxn>
                  <a:cxn ang="0">
                    <a:pos x="18" y="14"/>
                  </a:cxn>
                  <a:cxn ang="0">
                    <a:pos x="28" y="10"/>
                  </a:cxn>
                  <a:cxn ang="0">
                    <a:pos x="28" y="10"/>
                  </a:cxn>
                  <a:cxn ang="0">
                    <a:pos x="30" y="8"/>
                  </a:cxn>
                  <a:cxn ang="0">
                    <a:pos x="30" y="6"/>
                  </a:cxn>
                  <a:cxn ang="0">
                    <a:pos x="30" y="0"/>
                  </a:cxn>
                  <a:cxn ang="0">
                    <a:pos x="30" y="0"/>
                  </a:cxn>
                </a:cxnLst>
                <a:rect l="0" t="0" r="r" b="b"/>
                <a:pathLst>
                  <a:path w="30" h="22">
                    <a:moveTo>
                      <a:pt x="30" y="0"/>
                    </a:moveTo>
                    <a:lnTo>
                      <a:pt x="30" y="0"/>
                    </a:lnTo>
                    <a:lnTo>
                      <a:pt x="10" y="8"/>
                    </a:lnTo>
                    <a:lnTo>
                      <a:pt x="10" y="8"/>
                    </a:lnTo>
                    <a:lnTo>
                      <a:pt x="6" y="10"/>
                    </a:lnTo>
                    <a:lnTo>
                      <a:pt x="4" y="12"/>
                    </a:lnTo>
                    <a:lnTo>
                      <a:pt x="4" y="12"/>
                    </a:lnTo>
                    <a:lnTo>
                      <a:pt x="0" y="22"/>
                    </a:lnTo>
                    <a:lnTo>
                      <a:pt x="0" y="22"/>
                    </a:lnTo>
                    <a:lnTo>
                      <a:pt x="18" y="14"/>
                    </a:lnTo>
                    <a:lnTo>
                      <a:pt x="18" y="14"/>
                    </a:lnTo>
                    <a:lnTo>
                      <a:pt x="28" y="10"/>
                    </a:lnTo>
                    <a:lnTo>
                      <a:pt x="28" y="10"/>
                    </a:lnTo>
                    <a:lnTo>
                      <a:pt x="30" y="8"/>
                    </a:lnTo>
                    <a:lnTo>
                      <a:pt x="30" y="6"/>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7" name="Freeform 323"/>
              <p:cNvSpPr/>
              <p:nvPr/>
            </p:nvSpPr>
            <p:spPr bwMode="auto">
              <a:xfrm>
                <a:off x="2437" y="611"/>
                <a:ext cx="34" cy="24"/>
              </a:xfrm>
              <a:custGeom>
                <a:avLst/>
                <a:gdLst/>
                <a:ahLst/>
                <a:cxnLst>
                  <a:cxn ang="0">
                    <a:pos x="34" y="0"/>
                  </a:cxn>
                  <a:cxn ang="0">
                    <a:pos x="34" y="0"/>
                  </a:cxn>
                  <a:cxn ang="0">
                    <a:pos x="10" y="10"/>
                  </a:cxn>
                  <a:cxn ang="0">
                    <a:pos x="10" y="10"/>
                  </a:cxn>
                  <a:cxn ang="0">
                    <a:pos x="6" y="12"/>
                  </a:cxn>
                  <a:cxn ang="0">
                    <a:pos x="4" y="14"/>
                  </a:cxn>
                  <a:cxn ang="0">
                    <a:pos x="4" y="14"/>
                  </a:cxn>
                  <a:cxn ang="0">
                    <a:pos x="0" y="24"/>
                  </a:cxn>
                  <a:cxn ang="0">
                    <a:pos x="0" y="24"/>
                  </a:cxn>
                  <a:cxn ang="0">
                    <a:pos x="10" y="22"/>
                  </a:cxn>
                  <a:cxn ang="0">
                    <a:pos x="20" y="18"/>
                  </a:cxn>
                  <a:cxn ang="0">
                    <a:pos x="28" y="10"/>
                  </a:cxn>
                  <a:cxn ang="0">
                    <a:pos x="34" y="0"/>
                  </a:cxn>
                  <a:cxn ang="0">
                    <a:pos x="34" y="0"/>
                  </a:cxn>
                </a:cxnLst>
                <a:rect l="0" t="0" r="r" b="b"/>
                <a:pathLst>
                  <a:path w="34" h="24">
                    <a:moveTo>
                      <a:pt x="34" y="0"/>
                    </a:moveTo>
                    <a:lnTo>
                      <a:pt x="34" y="0"/>
                    </a:lnTo>
                    <a:lnTo>
                      <a:pt x="10" y="10"/>
                    </a:lnTo>
                    <a:lnTo>
                      <a:pt x="10" y="10"/>
                    </a:lnTo>
                    <a:lnTo>
                      <a:pt x="6" y="12"/>
                    </a:lnTo>
                    <a:lnTo>
                      <a:pt x="4" y="14"/>
                    </a:lnTo>
                    <a:lnTo>
                      <a:pt x="4" y="14"/>
                    </a:lnTo>
                    <a:lnTo>
                      <a:pt x="0" y="24"/>
                    </a:lnTo>
                    <a:lnTo>
                      <a:pt x="0" y="24"/>
                    </a:lnTo>
                    <a:lnTo>
                      <a:pt x="10" y="22"/>
                    </a:lnTo>
                    <a:lnTo>
                      <a:pt x="20" y="18"/>
                    </a:lnTo>
                    <a:lnTo>
                      <a:pt x="28" y="10"/>
                    </a:lnTo>
                    <a:lnTo>
                      <a:pt x="34" y="0"/>
                    </a:lnTo>
                    <a:lnTo>
                      <a:pt x="3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8" name="Freeform 324"/>
              <p:cNvSpPr/>
              <p:nvPr/>
            </p:nvSpPr>
            <p:spPr bwMode="auto">
              <a:xfrm>
                <a:off x="2421" y="363"/>
                <a:ext cx="10" cy="16"/>
              </a:xfrm>
              <a:custGeom>
                <a:avLst/>
                <a:gdLst/>
                <a:ahLst/>
                <a:cxnLst>
                  <a:cxn ang="0">
                    <a:pos x="0" y="6"/>
                  </a:cxn>
                  <a:cxn ang="0">
                    <a:pos x="0" y="6"/>
                  </a:cxn>
                  <a:cxn ang="0">
                    <a:pos x="0" y="8"/>
                  </a:cxn>
                  <a:cxn ang="0">
                    <a:pos x="0" y="8"/>
                  </a:cxn>
                  <a:cxn ang="0">
                    <a:pos x="2" y="16"/>
                  </a:cxn>
                  <a:cxn ang="0">
                    <a:pos x="2" y="16"/>
                  </a:cxn>
                  <a:cxn ang="0">
                    <a:pos x="10" y="0"/>
                  </a:cxn>
                  <a:cxn ang="0">
                    <a:pos x="10" y="0"/>
                  </a:cxn>
                  <a:cxn ang="0">
                    <a:pos x="2" y="4"/>
                  </a:cxn>
                  <a:cxn ang="0">
                    <a:pos x="2" y="4"/>
                  </a:cxn>
                  <a:cxn ang="0">
                    <a:pos x="0" y="6"/>
                  </a:cxn>
                  <a:cxn ang="0">
                    <a:pos x="0" y="6"/>
                  </a:cxn>
                </a:cxnLst>
                <a:rect l="0" t="0" r="r" b="b"/>
                <a:pathLst>
                  <a:path w="10" h="16">
                    <a:moveTo>
                      <a:pt x="0" y="6"/>
                    </a:moveTo>
                    <a:lnTo>
                      <a:pt x="0" y="6"/>
                    </a:lnTo>
                    <a:lnTo>
                      <a:pt x="0" y="8"/>
                    </a:lnTo>
                    <a:lnTo>
                      <a:pt x="0" y="8"/>
                    </a:lnTo>
                    <a:lnTo>
                      <a:pt x="2" y="16"/>
                    </a:lnTo>
                    <a:lnTo>
                      <a:pt x="2" y="16"/>
                    </a:lnTo>
                    <a:lnTo>
                      <a:pt x="10" y="0"/>
                    </a:lnTo>
                    <a:lnTo>
                      <a:pt x="10" y="0"/>
                    </a:lnTo>
                    <a:lnTo>
                      <a:pt x="2" y="4"/>
                    </a:lnTo>
                    <a:lnTo>
                      <a:pt x="2"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49" name="Freeform 325"/>
              <p:cNvSpPr/>
              <p:nvPr/>
            </p:nvSpPr>
            <p:spPr bwMode="auto">
              <a:xfrm>
                <a:off x="2413" y="371"/>
                <a:ext cx="10" cy="18"/>
              </a:xfrm>
              <a:custGeom>
                <a:avLst/>
                <a:gdLst/>
                <a:ahLst/>
                <a:cxnLst>
                  <a:cxn ang="0">
                    <a:pos x="0" y="4"/>
                  </a:cxn>
                  <a:cxn ang="0">
                    <a:pos x="0" y="4"/>
                  </a:cxn>
                  <a:cxn ang="0">
                    <a:pos x="2" y="8"/>
                  </a:cxn>
                  <a:cxn ang="0">
                    <a:pos x="2" y="8"/>
                  </a:cxn>
                  <a:cxn ang="0">
                    <a:pos x="4" y="16"/>
                  </a:cxn>
                  <a:cxn ang="0">
                    <a:pos x="4" y="16"/>
                  </a:cxn>
                  <a:cxn ang="0">
                    <a:pos x="6" y="18"/>
                  </a:cxn>
                  <a:cxn ang="0">
                    <a:pos x="6" y="18"/>
                  </a:cxn>
                  <a:cxn ang="0">
                    <a:pos x="8" y="14"/>
                  </a:cxn>
                  <a:cxn ang="0">
                    <a:pos x="8" y="14"/>
                  </a:cxn>
                  <a:cxn ang="0">
                    <a:pos x="10" y="10"/>
                  </a:cxn>
                  <a:cxn ang="0">
                    <a:pos x="10" y="10"/>
                  </a:cxn>
                  <a:cxn ang="0">
                    <a:pos x="6" y="0"/>
                  </a:cxn>
                  <a:cxn ang="0">
                    <a:pos x="6" y="0"/>
                  </a:cxn>
                  <a:cxn ang="0">
                    <a:pos x="2" y="2"/>
                  </a:cxn>
                  <a:cxn ang="0">
                    <a:pos x="0" y="4"/>
                  </a:cxn>
                  <a:cxn ang="0">
                    <a:pos x="0" y="4"/>
                  </a:cxn>
                </a:cxnLst>
                <a:rect l="0" t="0" r="r" b="b"/>
                <a:pathLst>
                  <a:path w="10" h="18">
                    <a:moveTo>
                      <a:pt x="0" y="4"/>
                    </a:moveTo>
                    <a:lnTo>
                      <a:pt x="0" y="4"/>
                    </a:lnTo>
                    <a:lnTo>
                      <a:pt x="2" y="8"/>
                    </a:lnTo>
                    <a:lnTo>
                      <a:pt x="2" y="8"/>
                    </a:lnTo>
                    <a:lnTo>
                      <a:pt x="4" y="16"/>
                    </a:lnTo>
                    <a:lnTo>
                      <a:pt x="4" y="16"/>
                    </a:lnTo>
                    <a:lnTo>
                      <a:pt x="6" y="18"/>
                    </a:lnTo>
                    <a:lnTo>
                      <a:pt x="6" y="18"/>
                    </a:lnTo>
                    <a:lnTo>
                      <a:pt x="8" y="14"/>
                    </a:lnTo>
                    <a:lnTo>
                      <a:pt x="8" y="14"/>
                    </a:lnTo>
                    <a:lnTo>
                      <a:pt x="10" y="10"/>
                    </a:lnTo>
                    <a:lnTo>
                      <a:pt x="10" y="10"/>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0" name="Freeform 326"/>
              <p:cNvSpPr/>
              <p:nvPr/>
            </p:nvSpPr>
            <p:spPr bwMode="auto">
              <a:xfrm>
                <a:off x="2407" y="377"/>
                <a:ext cx="10" cy="24"/>
              </a:xfrm>
              <a:custGeom>
                <a:avLst/>
                <a:gdLst/>
                <a:ahLst/>
                <a:cxnLst>
                  <a:cxn ang="0">
                    <a:pos x="0" y="6"/>
                  </a:cxn>
                  <a:cxn ang="0">
                    <a:pos x="0" y="6"/>
                  </a:cxn>
                  <a:cxn ang="0">
                    <a:pos x="2" y="12"/>
                  </a:cxn>
                  <a:cxn ang="0">
                    <a:pos x="2" y="12"/>
                  </a:cxn>
                  <a:cxn ang="0">
                    <a:pos x="6" y="24"/>
                  </a:cxn>
                  <a:cxn ang="0">
                    <a:pos x="6" y="24"/>
                  </a:cxn>
                  <a:cxn ang="0">
                    <a:pos x="10" y="18"/>
                  </a:cxn>
                  <a:cxn ang="0">
                    <a:pos x="10" y="18"/>
                  </a:cxn>
                  <a:cxn ang="0">
                    <a:pos x="10" y="16"/>
                  </a:cxn>
                  <a:cxn ang="0">
                    <a:pos x="8" y="14"/>
                  </a:cxn>
                  <a:cxn ang="0">
                    <a:pos x="8" y="14"/>
                  </a:cxn>
                  <a:cxn ang="0">
                    <a:pos x="4" y="0"/>
                  </a:cxn>
                  <a:cxn ang="0">
                    <a:pos x="4" y="0"/>
                  </a:cxn>
                  <a:cxn ang="0">
                    <a:pos x="2" y="2"/>
                  </a:cxn>
                  <a:cxn ang="0">
                    <a:pos x="0" y="6"/>
                  </a:cxn>
                  <a:cxn ang="0">
                    <a:pos x="0" y="6"/>
                  </a:cxn>
                </a:cxnLst>
                <a:rect l="0" t="0" r="r" b="b"/>
                <a:pathLst>
                  <a:path w="10" h="24">
                    <a:moveTo>
                      <a:pt x="0" y="6"/>
                    </a:moveTo>
                    <a:lnTo>
                      <a:pt x="0" y="6"/>
                    </a:lnTo>
                    <a:lnTo>
                      <a:pt x="2" y="12"/>
                    </a:lnTo>
                    <a:lnTo>
                      <a:pt x="2" y="12"/>
                    </a:lnTo>
                    <a:lnTo>
                      <a:pt x="6" y="24"/>
                    </a:lnTo>
                    <a:lnTo>
                      <a:pt x="6" y="24"/>
                    </a:lnTo>
                    <a:lnTo>
                      <a:pt x="10" y="18"/>
                    </a:lnTo>
                    <a:lnTo>
                      <a:pt x="10" y="18"/>
                    </a:lnTo>
                    <a:lnTo>
                      <a:pt x="10" y="16"/>
                    </a:lnTo>
                    <a:lnTo>
                      <a:pt x="8" y="14"/>
                    </a:lnTo>
                    <a:lnTo>
                      <a:pt x="8" y="14"/>
                    </a:lnTo>
                    <a:lnTo>
                      <a:pt x="4" y="0"/>
                    </a:lnTo>
                    <a:lnTo>
                      <a:pt x="4" y="0"/>
                    </a:lnTo>
                    <a:lnTo>
                      <a:pt x="2"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1" name="Freeform 327"/>
              <p:cNvSpPr/>
              <p:nvPr/>
            </p:nvSpPr>
            <p:spPr bwMode="auto">
              <a:xfrm>
                <a:off x="2403" y="385"/>
                <a:ext cx="10" cy="24"/>
              </a:xfrm>
              <a:custGeom>
                <a:avLst/>
                <a:gdLst/>
                <a:ahLst/>
                <a:cxnLst>
                  <a:cxn ang="0">
                    <a:pos x="6" y="24"/>
                  </a:cxn>
                  <a:cxn ang="0">
                    <a:pos x="6" y="24"/>
                  </a:cxn>
                  <a:cxn ang="0">
                    <a:pos x="10" y="18"/>
                  </a:cxn>
                  <a:cxn ang="0">
                    <a:pos x="10" y="18"/>
                  </a:cxn>
                  <a:cxn ang="0">
                    <a:pos x="8" y="14"/>
                  </a:cxn>
                  <a:cxn ang="0">
                    <a:pos x="8" y="14"/>
                  </a:cxn>
                  <a:cxn ang="0">
                    <a:pos x="2" y="0"/>
                  </a:cxn>
                  <a:cxn ang="0">
                    <a:pos x="2" y="0"/>
                  </a:cxn>
                  <a:cxn ang="0">
                    <a:pos x="0" y="6"/>
                  </a:cxn>
                  <a:cxn ang="0">
                    <a:pos x="0" y="12"/>
                  </a:cxn>
                  <a:cxn ang="0">
                    <a:pos x="2" y="18"/>
                  </a:cxn>
                  <a:cxn ang="0">
                    <a:pos x="6" y="24"/>
                  </a:cxn>
                  <a:cxn ang="0">
                    <a:pos x="6" y="24"/>
                  </a:cxn>
                </a:cxnLst>
                <a:rect l="0" t="0" r="r" b="b"/>
                <a:pathLst>
                  <a:path w="10" h="24">
                    <a:moveTo>
                      <a:pt x="6" y="24"/>
                    </a:moveTo>
                    <a:lnTo>
                      <a:pt x="6" y="24"/>
                    </a:lnTo>
                    <a:lnTo>
                      <a:pt x="10" y="18"/>
                    </a:lnTo>
                    <a:lnTo>
                      <a:pt x="10" y="18"/>
                    </a:lnTo>
                    <a:lnTo>
                      <a:pt x="8" y="14"/>
                    </a:lnTo>
                    <a:lnTo>
                      <a:pt x="8" y="14"/>
                    </a:lnTo>
                    <a:lnTo>
                      <a:pt x="2" y="0"/>
                    </a:lnTo>
                    <a:lnTo>
                      <a:pt x="2" y="0"/>
                    </a:lnTo>
                    <a:lnTo>
                      <a:pt x="0" y="6"/>
                    </a:lnTo>
                    <a:lnTo>
                      <a:pt x="0" y="12"/>
                    </a:lnTo>
                    <a:lnTo>
                      <a:pt x="2" y="18"/>
                    </a:lnTo>
                    <a:lnTo>
                      <a:pt x="6" y="24"/>
                    </a:lnTo>
                    <a:lnTo>
                      <a:pt x="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2" name="Freeform 328"/>
              <p:cNvSpPr/>
              <p:nvPr/>
            </p:nvSpPr>
            <p:spPr bwMode="auto">
              <a:xfrm>
                <a:off x="2425" y="365"/>
                <a:ext cx="10" cy="16"/>
              </a:xfrm>
              <a:custGeom>
                <a:avLst/>
                <a:gdLst/>
                <a:ahLst/>
                <a:cxnLst>
                  <a:cxn ang="0">
                    <a:pos x="8" y="0"/>
                  </a:cxn>
                  <a:cxn ang="0">
                    <a:pos x="8" y="0"/>
                  </a:cxn>
                  <a:cxn ang="0">
                    <a:pos x="0" y="16"/>
                  </a:cxn>
                  <a:cxn ang="0">
                    <a:pos x="0" y="16"/>
                  </a:cxn>
                  <a:cxn ang="0">
                    <a:pos x="8" y="12"/>
                  </a:cxn>
                  <a:cxn ang="0">
                    <a:pos x="8" y="12"/>
                  </a:cxn>
                  <a:cxn ang="0">
                    <a:pos x="10" y="12"/>
                  </a:cxn>
                  <a:cxn ang="0">
                    <a:pos x="10" y="12"/>
                  </a:cxn>
                  <a:cxn ang="0">
                    <a:pos x="10" y="8"/>
                  </a:cxn>
                  <a:cxn ang="0">
                    <a:pos x="10" y="8"/>
                  </a:cxn>
                  <a:cxn ang="0">
                    <a:pos x="8" y="0"/>
                  </a:cxn>
                  <a:cxn ang="0">
                    <a:pos x="8" y="0"/>
                  </a:cxn>
                </a:cxnLst>
                <a:rect l="0" t="0" r="r" b="b"/>
                <a:pathLst>
                  <a:path w="10" h="16">
                    <a:moveTo>
                      <a:pt x="8" y="0"/>
                    </a:moveTo>
                    <a:lnTo>
                      <a:pt x="8" y="0"/>
                    </a:lnTo>
                    <a:lnTo>
                      <a:pt x="0" y="16"/>
                    </a:lnTo>
                    <a:lnTo>
                      <a:pt x="0" y="16"/>
                    </a:lnTo>
                    <a:lnTo>
                      <a:pt x="8" y="12"/>
                    </a:lnTo>
                    <a:lnTo>
                      <a:pt x="8" y="12"/>
                    </a:lnTo>
                    <a:lnTo>
                      <a:pt x="10" y="12"/>
                    </a:lnTo>
                    <a:lnTo>
                      <a:pt x="10" y="12"/>
                    </a:lnTo>
                    <a:lnTo>
                      <a:pt x="10" y="8"/>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3" name="Freeform 329"/>
              <p:cNvSpPr/>
              <p:nvPr/>
            </p:nvSpPr>
            <p:spPr bwMode="auto">
              <a:xfrm>
                <a:off x="2421" y="379"/>
                <a:ext cx="14" cy="12"/>
              </a:xfrm>
              <a:custGeom>
                <a:avLst/>
                <a:gdLst/>
                <a:ahLst/>
                <a:cxnLst>
                  <a:cxn ang="0">
                    <a:pos x="4" y="4"/>
                  </a:cxn>
                  <a:cxn ang="0">
                    <a:pos x="4" y="4"/>
                  </a:cxn>
                  <a:cxn ang="0">
                    <a:pos x="2" y="8"/>
                  </a:cxn>
                  <a:cxn ang="0">
                    <a:pos x="2" y="8"/>
                  </a:cxn>
                  <a:cxn ang="0">
                    <a:pos x="0" y="12"/>
                  </a:cxn>
                  <a:cxn ang="0">
                    <a:pos x="0" y="12"/>
                  </a:cxn>
                  <a:cxn ang="0">
                    <a:pos x="4" y="10"/>
                  </a:cxn>
                  <a:cxn ang="0">
                    <a:pos x="4" y="10"/>
                  </a:cxn>
                  <a:cxn ang="0">
                    <a:pos x="10" y="8"/>
                  </a:cxn>
                  <a:cxn ang="0">
                    <a:pos x="10" y="8"/>
                  </a:cxn>
                  <a:cxn ang="0">
                    <a:pos x="14" y="6"/>
                  </a:cxn>
                  <a:cxn ang="0">
                    <a:pos x="14" y="6"/>
                  </a:cxn>
                  <a:cxn ang="0">
                    <a:pos x="14" y="4"/>
                  </a:cxn>
                  <a:cxn ang="0">
                    <a:pos x="14" y="0"/>
                  </a:cxn>
                  <a:cxn ang="0">
                    <a:pos x="14" y="0"/>
                  </a:cxn>
                  <a:cxn ang="0">
                    <a:pos x="4" y="4"/>
                  </a:cxn>
                  <a:cxn ang="0">
                    <a:pos x="4" y="4"/>
                  </a:cxn>
                </a:cxnLst>
                <a:rect l="0" t="0" r="r" b="b"/>
                <a:pathLst>
                  <a:path w="14" h="12">
                    <a:moveTo>
                      <a:pt x="4" y="4"/>
                    </a:moveTo>
                    <a:lnTo>
                      <a:pt x="4" y="4"/>
                    </a:lnTo>
                    <a:lnTo>
                      <a:pt x="2" y="8"/>
                    </a:lnTo>
                    <a:lnTo>
                      <a:pt x="2" y="8"/>
                    </a:lnTo>
                    <a:lnTo>
                      <a:pt x="0" y="12"/>
                    </a:lnTo>
                    <a:lnTo>
                      <a:pt x="0" y="12"/>
                    </a:lnTo>
                    <a:lnTo>
                      <a:pt x="4" y="10"/>
                    </a:lnTo>
                    <a:lnTo>
                      <a:pt x="4" y="10"/>
                    </a:lnTo>
                    <a:lnTo>
                      <a:pt x="10" y="8"/>
                    </a:lnTo>
                    <a:lnTo>
                      <a:pt x="10" y="8"/>
                    </a:lnTo>
                    <a:lnTo>
                      <a:pt x="14" y="6"/>
                    </a:lnTo>
                    <a:lnTo>
                      <a:pt x="14" y="6"/>
                    </a:lnTo>
                    <a:lnTo>
                      <a:pt x="14" y="4"/>
                    </a:lnTo>
                    <a:lnTo>
                      <a:pt x="14" y="0"/>
                    </a:lnTo>
                    <a:lnTo>
                      <a:pt x="14" y="0"/>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4" name="Freeform 330"/>
              <p:cNvSpPr/>
              <p:nvPr/>
            </p:nvSpPr>
            <p:spPr bwMode="auto">
              <a:xfrm>
                <a:off x="2417" y="387"/>
                <a:ext cx="18" cy="14"/>
              </a:xfrm>
              <a:custGeom>
                <a:avLst/>
                <a:gdLst/>
                <a:ahLst/>
                <a:cxnLst>
                  <a:cxn ang="0">
                    <a:pos x="16" y="8"/>
                  </a:cxn>
                  <a:cxn ang="0">
                    <a:pos x="16" y="8"/>
                  </a:cxn>
                  <a:cxn ang="0">
                    <a:pos x="18" y="4"/>
                  </a:cxn>
                  <a:cxn ang="0">
                    <a:pos x="18" y="0"/>
                  </a:cxn>
                  <a:cxn ang="0">
                    <a:pos x="18" y="0"/>
                  </a:cxn>
                  <a:cxn ang="0">
                    <a:pos x="6" y="6"/>
                  </a:cxn>
                  <a:cxn ang="0">
                    <a:pos x="6" y="6"/>
                  </a:cxn>
                  <a:cxn ang="0">
                    <a:pos x="4" y="6"/>
                  </a:cxn>
                  <a:cxn ang="0">
                    <a:pos x="2" y="8"/>
                  </a:cxn>
                  <a:cxn ang="0">
                    <a:pos x="2" y="8"/>
                  </a:cxn>
                  <a:cxn ang="0">
                    <a:pos x="0" y="14"/>
                  </a:cxn>
                  <a:cxn ang="0">
                    <a:pos x="0" y="14"/>
                  </a:cxn>
                  <a:cxn ang="0">
                    <a:pos x="10" y="10"/>
                  </a:cxn>
                  <a:cxn ang="0">
                    <a:pos x="10" y="10"/>
                  </a:cxn>
                  <a:cxn ang="0">
                    <a:pos x="16" y="8"/>
                  </a:cxn>
                  <a:cxn ang="0">
                    <a:pos x="16" y="8"/>
                  </a:cxn>
                </a:cxnLst>
                <a:rect l="0" t="0" r="r" b="b"/>
                <a:pathLst>
                  <a:path w="18" h="14">
                    <a:moveTo>
                      <a:pt x="16" y="8"/>
                    </a:moveTo>
                    <a:lnTo>
                      <a:pt x="16" y="8"/>
                    </a:lnTo>
                    <a:lnTo>
                      <a:pt x="18" y="4"/>
                    </a:lnTo>
                    <a:lnTo>
                      <a:pt x="18" y="0"/>
                    </a:lnTo>
                    <a:lnTo>
                      <a:pt x="18" y="0"/>
                    </a:lnTo>
                    <a:lnTo>
                      <a:pt x="6" y="6"/>
                    </a:lnTo>
                    <a:lnTo>
                      <a:pt x="6" y="6"/>
                    </a:lnTo>
                    <a:lnTo>
                      <a:pt x="4" y="6"/>
                    </a:lnTo>
                    <a:lnTo>
                      <a:pt x="2" y="8"/>
                    </a:lnTo>
                    <a:lnTo>
                      <a:pt x="2" y="8"/>
                    </a:lnTo>
                    <a:lnTo>
                      <a:pt x="0" y="14"/>
                    </a:lnTo>
                    <a:lnTo>
                      <a:pt x="0" y="14"/>
                    </a:lnTo>
                    <a:lnTo>
                      <a:pt x="10" y="10"/>
                    </a:lnTo>
                    <a:lnTo>
                      <a:pt x="10" y="10"/>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5" name="Freeform 331"/>
              <p:cNvSpPr/>
              <p:nvPr/>
            </p:nvSpPr>
            <p:spPr bwMode="auto">
              <a:xfrm>
                <a:off x="2413" y="397"/>
                <a:ext cx="20" cy="14"/>
              </a:xfrm>
              <a:custGeom>
                <a:avLst/>
                <a:gdLst/>
                <a:ahLst/>
                <a:cxnLst>
                  <a:cxn ang="0">
                    <a:pos x="0" y="14"/>
                  </a:cxn>
                  <a:cxn ang="0">
                    <a:pos x="0" y="14"/>
                  </a:cxn>
                  <a:cxn ang="0">
                    <a:pos x="6" y="12"/>
                  </a:cxn>
                  <a:cxn ang="0">
                    <a:pos x="12" y="10"/>
                  </a:cxn>
                  <a:cxn ang="0">
                    <a:pos x="18" y="6"/>
                  </a:cxn>
                  <a:cxn ang="0">
                    <a:pos x="20" y="0"/>
                  </a:cxn>
                  <a:cxn ang="0">
                    <a:pos x="20" y="0"/>
                  </a:cxn>
                  <a:cxn ang="0">
                    <a:pos x="6" y="6"/>
                  </a:cxn>
                  <a:cxn ang="0">
                    <a:pos x="6" y="6"/>
                  </a:cxn>
                  <a:cxn ang="0">
                    <a:pos x="2" y="8"/>
                  </a:cxn>
                  <a:cxn ang="0">
                    <a:pos x="2" y="8"/>
                  </a:cxn>
                  <a:cxn ang="0">
                    <a:pos x="0" y="14"/>
                  </a:cxn>
                  <a:cxn ang="0">
                    <a:pos x="0" y="14"/>
                  </a:cxn>
                </a:cxnLst>
                <a:rect l="0" t="0" r="r" b="b"/>
                <a:pathLst>
                  <a:path w="20" h="14">
                    <a:moveTo>
                      <a:pt x="0" y="14"/>
                    </a:moveTo>
                    <a:lnTo>
                      <a:pt x="0" y="14"/>
                    </a:lnTo>
                    <a:lnTo>
                      <a:pt x="6" y="12"/>
                    </a:lnTo>
                    <a:lnTo>
                      <a:pt x="12" y="10"/>
                    </a:lnTo>
                    <a:lnTo>
                      <a:pt x="18" y="6"/>
                    </a:lnTo>
                    <a:lnTo>
                      <a:pt x="20" y="0"/>
                    </a:lnTo>
                    <a:lnTo>
                      <a:pt x="20" y="0"/>
                    </a:lnTo>
                    <a:lnTo>
                      <a:pt x="6" y="6"/>
                    </a:lnTo>
                    <a:lnTo>
                      <a:pt x="6" y="6"/>
                    </a:lnTo>
                    <a:lnTo>
                      <a:pt x="2" y="8"/>
                    </a:lnTo>
                    <a:lnTo>
                      <a:pt x="2" y="8"/>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6" name="Freeform 332"/>
              <p:cNvSpPr/>
              <p:nvPr/>
            </p:nvSpPr>
            <p:spPr bwMode="auto">
              <a:xfrm>
                <a:off x="2483" y="429"/>
                <a:ext cx="12" cy="10"/>
              </a:xfrm>
              <a:custGeom>
                <a:avLst/>
                <a:gdLst/>
                <a:ahLst/>
                <a:cxnLst>
                  <a:cxn ang="0">
                    <a:pos x="12" y="0"/>
                  </a:cxn>
                  <a:cxn ang="0">
                    <a:pos x="12" y="0"/>
                  </a:cxn>
                  <a:cxn ang="0">
                    <a:pos x="6" y="0"/>
                  </a:cxn>
                  <a:cxn ang="0">
                    <a:pos x="6" y="0"/>
                  </a:cxn>
                  <a:cxn ang="0">
                    <a:pos x="2" y="0"/>
                  </a:cxn>
                  <a:cxn ang="0">
                    <a:pos x="2" y="0"/>
                  </a:cxn>
                  <a:cxn ang="0">
                    <a:pos x="2" y="2"/>
                  </a:cxn>
                  <a:cxn ang="0">
                    <a:pos x="2" y="2"/>
                  </a:cxn>
                  <a:cxn ang="0">
                    <a:pos x="0" y="10"/>
                  </a:cxn>
                  <a:cxn ang="0">
                    <a:pos x="0" y="10"/>
                  </a:cxn>
                  <a:cxn ang="0">
                    <a:pos x="12" y="0"/>
                  </a:cxn>
                  <a:cxn ang="0">
                    <a:pos x="12" y="0"/>
                  </a:cxn>
                </a:cxnLst>
                <a:rect l="0" t="0" r="r" b="b"/>
                <a:pathLst>
                  <a:path w="12" h="10">
                    <a:moveTo>
                      <a:pt x="12" y="0"/>
                    </a:moveTo>
                    <a:lnTo>
                      <a:pt x="12" y="0"/>
                    </a:lnTo>
                    <a:lnTo>
                      <a:pt x="6" y="0"/>
                    </a:lnTo>
                    <a:lnTo>
                      <a:pt x="6" y="0"/>
                    </a:lnTo>
                    <a:lnTo>
                      <a:pt x="2" y="0"/>
                    </a:lnTo>
                    <a:lnTo>
                      <a:pt x="2" y="0"/>
                    </a:lnTo>
                    <a:lnTo>
                      <a:pt x="2" y="2"/>
                    </a:lnTo>
                    <a:lnTo>
                      <a:pt x="2" y="2"/>
                    </a:lnTo>
                    <a:lnTo>
                      <a:pt x="0" y="10"/>
                    </a:lnTo>
                    <a:lnTo>
                      <a:pt x="0" y="1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7" name="Freeform 333"/>
              <p:cNvSpPr/>
              <p:nvPr/>
            </p:nvSpPr>
            <p:spPr bwMode="auto">
              <a:xfrm>
                <a:off x="2475" y="431"/>
                <a:ext cx="6" cy="18"/>
              </a:xfrm>
              <a:custGeom>
                <a:avLst/>
                <a:gdLst/>
                <a:ahLst/>
                <a:cxnLst>
                  <a:cxn ang="0">
                    <a:pos x="0" y="2"/>
                  </a:cxn>
                  <a:cxn ang="0">
                    <a:pos x="0" y="2"/>
                  </a:cxn>
                  <a:cxn ang="0">
                    <a:pos x="0" y="6"/>
                  </a:cxn>
                  <a:cxn ang="0">
                    <a:pos x="0" y="6"/>
                  </a:cxn>
                  <a:cxn ang="0">
                    <a:pos x="0" y="14"/>
                  </a:cxn>
                  <a:cxn ang="0">
                    <a:pos x="0" y="14"/>
                  </a:cxn>
                  <a:cxn ang="0">
                    <a:pos x="0" y="18"/>
                  </a:cxn>
                  <a:cxn ang="0">
                    <a:pos x="0" y="18"/>
                  </a:cxn>
                  <a:cxn ang="0">
                    <a:pos x="4" y="14"/>
                  </a:cxn>
                  <a:cxn ang="0">
                    <a:pos x="4" y="14"/>
                  </a:cxn>
                  <a:cxn ang="0">
                    <a:pos x="6" y="10"/>
                  </a:cxn>
                  <a:cxn ang="0">
                    <a:pos x="6" y="10"/>
                  </a:cxn>
                  <a:cxn ang="0">
                    <a:pos x="6" y="0"/>
                  </a:cxn>
                  <a:cxn ang="0">
                    <a:pos x="6" y="0"/>
                  </a:cxn>
                  <a:cxn ang="0">
                    <a:pos x="4" y="0"/>
                  </a:cxn>
                  <a:cxn ang="0">
                    <a:pos x="0" y="2"/>
                  </a:cxn>
                  <a:cxn ang="0">
                    <a:pos x="0" y="2"/>
                  </a:cxn>
                </a:cxnLst>
                <a:rect l="0" t="0" r="r" b="b"/>
                <a:pathLst>
                  <a:path w="6" h="18">
                    <a:moveTo>
                      <a:pt x="0" y="2"/>
                    </a:moveTo>
                    <a:lnTo>
                      <a:pt x="0" y="2"/>
                    </a:lnTo>
                    <a:lnTo>
                      <a:pt x="0" y="6"/>
                    </a:lnTo>
                    <a:lnTo>
                      <a:pt x="0" y="6"/>
                    </a:lnTo>
                    <a:lnTo>
                      <a:pt x="0" y="14"/>
                    </a:lnTo>
                    <a:lnTo>
                      <a:pt x="0" y="14"/>
                    </a:lnTo>
                    <a:lnTo>
                      <a:pt x="0" y="18"/>
                    </a:lnTo>
                    <a:lnTo>
                      <a:pt x="0" y="18"/>
                    </a:lnTo>
                    <a:lnTo>
                      <a:pt x="4" y="14"/>
                    </a:lnTo>
                    <a:lnTo>
                      <a:pt x="4" y="14"/>
                    </a:lnTo>
                    <a:lnTo>
                      <a:pt x="6" y="10"/>
                    </a:lnTo>
                    <a:lnTo>
                      <a:pt x="6" y="10"/>
                    </a:lnTo>
                    <a:lnTo>
                      <a:pt x="6" y="0"/>
                    </a:lnTo>
                    <a:lnTo>
                      <a:pt x="6" y="0"/>
                    </a:lnTo>
                    <a:lnTo>
                      <a:pt x="4" y="0"/>
                    </a:lnTo>
                    <a:lnTo>
                      <a:pt x="0" y="2"/>
                    </a:lnTo>
                    <a:lnTo>
                      <a:pt x="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8" name="Freeform 334"/>
              <p:cNvSpPr/>
              <p:nvPr/>
            </p:nvSpPr>
            <p:spPr bwMode="auto">
              <a:xfrm>
                <a:off x="2467" y="433"/>
                <a:ext cx="6" cy="22"/>
              </a:xfrm>
              <a:custGeom>
                <a:avLst/>
                <a:gdLst/>
                <a:ahLst/>
                <a:cxnLst>
                  <a:cxn ang="0">
                    <a:pos x="0" y="4"/>
                  </a:cxn>
                  <a:cxn ang="0">
                    <a:pos x="0" y="4"/>
                  </a:cxn>
                  <a:cxn ang="0">
                    <a:pos x="0" y="10"/>
                  </a:cxn>
                  <a:cxn ang="0">
                    <a:pos x="0" y="10"/>
                  </a:cxn>
                  <a:cxn ang="0">
                    <a:pos x="0" y="22"/>
                  </a:cxn>
                  <a:cxn ang="0">
                    <a:pos x="0" y="22"/>
                  </a:cxn>
                  <a:cxn ang="0">
                    <a:pos x="4" y="18"/>
                  </a:cxn>
                  <a:cxn ang="0">
                    <a:pos x="4" y="18"/>
                  </a:cxn>
                  <a:cxn ang="0">
                    <a:pos x="6" y="16"/>
                  </a:cxn>
                  <a:cxn ang="0">
                    <a:pos x="6" y="14"/>
                  </a:cxn>
                  <a:cxn ang="0">
                    <a:pos x="6" y="14"/>
                  </a:cxn>
                  <a:cxn ang="0">
                    <a:pos x="6" y="0"/>
                  </a:cxn>
                  <a:cxn ang="0">
                    <a:pos x="6" y="0"/>
                  </a:cxn>
                  <a:cxn ang="0">
                    <a:pos x="2" y="2"/>
                  </a:cxn>
                  <a:cxn ang="0">
                    <a:pos x="0" y="4"/>
                  </a:cxn>
                  <a:cxn ang="0">
                    <a:pos x="0" y="4"/>
                  </a:cxn>
                </a:cxnLst>
                <a:rect l="0" t="0" r="r" b="b"/>
                <a:pathLst>
                  <a:path w="6" h="22">
                    <a:moveTo>
                      <a:pt x="0" y="4"/>
                    </a:moveTo>
                    <a:lnTo>
                      <a:pt x="0" y="4"/>
                    </a:lnTo>
                    <a:lnTo>
                      <a:pt x="0" y="10"/>
                    </a:lnTo>
                    <a:lnTo>
                      <a:pt x="0" y="10"/>
                    </a:lnTo>
                    <a:lnTo>
                      <a:pt x="0" y="22"/>
                    </a:lnTo>
                    <a:lnTo>
                      <a:pt x="0" y="22"/>
                    </a:lnTo>
                    <a:lnTo>
                      <a:pt x="4" y="18"/>
                    </a:lnTo>
                    <a:lnTo>
                      <a:pt x="4" y="18"/>
                    </a:lnTo>
                    <a:lnTo>
                      <a:pt x="6" y="16"/>
                    </a:lnTo>
                    <a:lnTo>
                      <a:pt x="6" y="14"/>
                    </a:lnTo>
                    <a:lnTo>
                      <a:pt x="6" y="14"/>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59" name="Freeform 335"/>
              <p:cNvSpPr/>
              <p:nvPr/>
            </p:nvSpPr>
            <p:spPr bwMode="auto">
              <a:xfrm>
                <a:off x="2457" y="439"/>
                <a:ext cx="8" cy="24"/>
              </a:xfrm>
              <a:custGeom>
                <a:avLst/>
                <a:gdLst/>
                <a:ahLst/>
                <a:cxnLst>
                  <a:cxn ang="0">
                    <a:pos x="2" y="24"/>
                  </a:cxn>
                  <a:cxn ang="0">
                    <a:pos x="2" y="24"/>
                  </a:cxn>
                  <a:cxn ang="0">
                    <a:pos x="8" y="18"/>
                  </a:cxn>
                  <a:cxn ang="0">
                    <a:pos x="8" y="18"/>
                  </a:cxn>
                  <a:cxn ang="0">
                    <a:pos x="8" y="14"/>
                  </a:cxn>
                  <a:cxn ang="0">
                    <a:pos x="8" y="14"/>
                  </a:cxn>
                  <a:cxn ang="0">
                    <a:pos x="8" y="0"/>
                  </a:cxn>
                  <a:cxn ang="0">
                    <a:pos x="8" y="0"/>
                  </a:cxn>
                  <a:cxn ang="0">
                    <a:pos x="4" y="4"/>
                  </a:cxn>
                  <a:cxn ang="0">
                    <a:pos x="2" y="10"/>
                  </a:cxn>
                  <a:cxn ang="0">
                    <a:pos x="0" y="18"/>
                  </a:cxn>
                  <a:cxn ang="0">
                    <a:pos x="2" y="24"/>
                  </a:cxn>
                  <a:cxn ang="0">
                    <a:pos x="2" y="24"/>
                  </a:cxn>
                </a:cxnLst>
                <a:rect l="0" t="0" r="r" b="b"/>
                <a:pathLst>
                  <a:path w="8" h="24">
                    <a:moveTo>
                      <a:pt x="2" y="24"/>
                    </a:moveTo>
                    <a:lnTo>
                      <a:pt x="2" y="24"/>
                    </a:lnTo>
                    <a:lnTo>
                      <a:pt x="8" y="18"/>
                    </a:lnTo>
                    <a:lnTo>
                      <a:pt x="8" y="18"/>
                    </a:lnTo>
                    <a:lnTo>
                      <a:pt x="8" y="14"/>
                    </a:lnTo>
                    <a:lnTo>
                      <a:pt x="8" y="14"/>
                    </a:lnTo>
                    <a:lnTo>
                      <a:pt x="8" y="0"/>
                    </a:lnTo>
                    <a:lnTo>
                      <a:pt x="8" y="0"/>
                    </a:lnTo>
                    <a:lnTo>
                      <a:pt x="4" y="4"/>
                    </a:lnTo>
                    <a:lnTo>
                      <a:pt x="2" y="10"/>
                    </a:lnTo>
                    <a:lnTo>
                      <a:pt x="0" y="18"/>
                    </a:lnTo>
                    <a:lnTo>
                      <a:pt x="2" y="24"/>
                    </a:lnTo>
                    <a:lnTo>
                      <a:pt x="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0" name="Freeform 336"/>
              <p:cNvSpPr/>
              <p:nvPr/>
            </p:nvSpPr>
            <p:spPr bwMode="auto">
              <a:xfrm>
                <a:off x="2485" y="429"/>
                <a:ext cx="12" cy="12"/>
              </a:xfrm>
              <a:custGeom>
                <a:avLst/>
                <a:gdLst/>
                <a:ahLst/>
                <a:cxnLst>
                  <a:cxn ang="0">
                    <a:pos x="10" y="12"/>
                  </a:cxn>
                  <a:cxn ang="0">
                    <a:pos x="10" y="12"/>
                  </a:cxn>
                  <a:cxn ang="0">
                    <a:pos x="10" y="12"/>
                  </a:cxn>
                  <a:cxn ang="0">
                    <a:pos x="10" y="12"/>
                  </a:cxn>
                  <a:cxn ang="0">
                    <a:pos x="12" y="8"/>
                  </a:cxn>
                  <a:cxn ang="0">
                    <a:pos x="12" y="8"/>
                  </a:cxn>
                  <a:cxn ang="0">
                    <a:pos x="12" y="0"/>
                  </a:cxn>
                  <a:cxn ang="0">
                    <a:pos x="12" y="0"/>
                  </a:cxn>
                  <a:cxn ang="0">
                    <a:pos x="0" y="12"/>
                  </a:cxn>
                  <a:cxn ang="0">
                    <a:pos x="0" y="12"/>
                  </a:cxn>
                  <a:cxn ang="0">
                    <a:pos x="10" y="12"/>
                  </a:cxn>
                  <a:cxn ang="0">
                    <a:pos x="10" y="12"/>
                  </a:cxn>
                </a:cxnLst>
                <a:rect l="0" t="0" r="r" b="b"/>
                <a:pathLst>
                  <a:path w="12" h="12">
                    <a:moveTo>
                      <a:pt x="10" y="12"/>
                    </a:moveTo>
                    <a:lnTo>
                      <a:pt x="10" y="12"/>
                    </a:lnTo>
                    <a:lnTo>
                      <a:pt x="10" y="12"/>
                    </a:lnTo>
                    <a:lnTo>
                      <a:pt x="10" y="12"/>
                    </a:lnTo>
                    <a:lnTo>
                      <a:pt x="12" y="8"/>
                    </a:lnTo>
                    <a:lnTo>
                      <a:pt x="12" y="8"/>
                    </a:lnTo>
                    <a:lnTo>
                      <a:pt x="12" y="0"/>
                    </a:lnTo>
                    <a:lnTo>
                      <a:pt x="12" y="0"/>
                    </a:lnTo>
                    <a:lnTo>
                      <a:pt x="0" y="12"/>
                    </a:lnTo>
                    <a:lnTo>
                      <a:pt x="0" y="12"/>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1" name="Freeform 337"/>
              <p:cNvSpPr/>
              <p:nvPr/>
            </p:nvSpPr>
            <p:spPr bwMode="auto">
              <a:xfrm>
                <a:off x="2477" y="443"/>
                <a:ext cx="18" cy="8"/>
              </a:xfrm>
              <a:custGeom>
                <a:avLst/>
                <a:gdLst/>
                <a:ahLst/>
                <a:cxnLst>
                  <a:cxn ang="0">
                    <a:pos x="4" y="4"/>
                  </a:cxn>
                  <a:cxn ang="0">
                    <a:pos x="4" y="4"/>
                  </a:cxn>
                  <a:cxn ang="0">
                    <a:pos x="0" y="8"/>
                  </a:cxn>
                  <a:cxn ang="0">
                    <a:pos x="0" y="8"/>
                  </a:cxn>
                  <a:cxn ang="0">
                    <a:pos x="4" y="8"/>
                  </a:cxn>
                  <a:cxn ang="0">
                    <a:pos x="4" y="8"/>
                  </a:cxn>
                  <a:cxn ang="0">
                    <a:pos x="10" y="8"/>
                  </a:cxn>
                  <a:cxn ang="0">
                    <a:pos x="10" y="8"/>
                  </a:cxn>
                  <a:cxn ang="0">
                    <a:pos x="16" y="6"/>
                  </a:cxn>
                  <a:cxn ang="0">
                    <a:pos x="16" y="6"/>
                  </a:cxn>
                  <a:cxn ang="0">
                    <a:pos x="18" y="4"/>
                  </a:cxn>
                  <a:cxn ang="0">
                    <a:pos x="18" y="0"/>
                  </a:cxn>
                  <a:cxn ang="0">
                    <a:pos x="18" y="0"/>
                  </a:cxn>
                  <a:cxn ang="0">
                    <a:pos x="6" y="0"/>
                  </a:cxn>
                  <a:cxn ang="0">
                    <a:pos x="6" y="0"/>
                  </a:cxn>
                  <a:cxn ang="0">
                    <a:pos x="4" y="4"/>
                  </a:cxn>
                  <a:cxn ang="0">
                    <a:pos x="4" y="4"/>
                  </a:cxn>
                </a:cxnLst>
                <a:rect l="0" t="0" r="r" b="b"/>
                <a:pathLst>
                  <a:path w="18" h="8">
                    <a:moveTo>
                      <a:pt x="4" y="4"/>
                    </a:moveTo>
                    <a:lnTo>
                      <a:pt x="4" y="4"/>
                    </a:lnTo>
                    <a:lnTo>
                      <a:pt x="0" y="8"/>
                    </a:lnTo>
                    <a:lnTo>
                      <a:pt x="0" y="8"/>
                    </a:lnTo>
                    <a:lnTo>
                      <a:pt x="4" y="8"/>
                    </a:lnTo>
                    <a:lnTo>
                      <a:pt x="4" y="8"/>
                    </a:lnTo>
                    <a:lnTo>
                      <a:pt x="10" y="8"/>
                    </a:lnTo>
                    <a:lnTo>
                      <a:pt x="10" y="8"/>
                    </a:lnTo>
                    <a:lnTo>
                      <a:pt x="16" y="6"/>
                    </a:lnTo>
                    <a:lnTo>
                      <a:pt x="16" y="6"/>
                    </a:lnTo>
                    <a:lnTo>
                      <a:pt x="18" y="4"/>
                    </a:lnTo>
                    <a:lnTo>
                      <a:pt x="18" y="0"/>
                    </a:lnTo>
                    <a:lnTo>
                      <a:pt x="18" y="0"/>
                    </a:lnTo>
                    <a:lnTo>
                      <a:pt x="6" y="0"/>
                    </a:lnTo>
                    <a:lnTo>
                      <a:pt x="6" y="0"/>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2" name="Freeform 338"/>
              <p:cNvSpPr/>
              <p:nvPr/>
            </p:nvSpPr>
            <p:spPr bwMode="auto">
              <a:xfrm>
                <a:off x="2469" y="453"/>
                <a:ext cx="22" cy="6"/>
              </a:xfrm>
              <a:custGeom>
                <a:avLst/>
                <a:gdLst/>
                <a:ahLst/>
                <a:cxnLst>
                  <a:cxn ang="0">
                    <a:pos x="0" y="6"/>
                  </a:cxn>
                  <a:cxn ang="0">
                    <a:pos x="0" y="6"/>
                  </a:cxn>
                  <a:cxn ang="0">
                    <a:pos x="12" y="6"/>
                  </a:cxn>
                  <a:cxn ang="0">
                    <a:pos x="12" y="6"/>
                  </a:cxn>
                  <a:cxn ang="0">
                    <a:pos x="18" y="6"/>
                  </a:cxn>
                  <a:cxn ang="0">
                    <a:pos x="18" y="6"/>
                  </a:cxn>
                  <a:cxn ang="0">
                    <a:pos x="22" y="2"/>
                  </a:cxn>
                  <a:cxn ang="0">
                    <a:pos x="22" y="0"/>
                  </a:cxn>
                  <a:cxn ang="0">
                    <a:pos x="22" y="0"/>
                  </a:cxn>
                  <a:cxn ang="0">
                    <a:pos x="8" y="0"/>
                  </a:cxn>
                  <a:cxn ang="0">
                    <a:pos x="8" y="0"/>
                  </a:cxn>
                  <a:cxn ang="0">
                    <a:pos x="6" y="0"/>
                  </a:cxn>
                  <a:cxn ang="0">
                    <a:pos x="6" y="0"/>
                  </a:cxn>
                  <a:cxn ang="0">
                    <a:pos x="6" y="0"/>
                  </a:cxn>
                  <a:cxn ang="0">
                    <a:pos x="0" y="6"/>
                  </a:cxn>
                  <a:cxn ang="0">
                    <a:pos x="0" y="6"/>
                  </a:cxn>
                </a:cxnLst>
                <a:rect l="0" t="0" r="r" b="b"/>
                <a:pathLst>
                  <a:path w="22" h="6">
                    <a:moveTo>
                      <a:pt x="0" y="6"/>
                    </a:moveTo>
                    <a:lnTo>
                      <a:pt x="0" y="6"/>
                    </a:lnTo>
                    <a:lnTo>
                      <a:pt x="12" y="6"/>
                    </a:lnTo>
                    <a:lnTo>
                      <a:pt x="12" y="6"/>
                    </a:lnTo>
                    <a:lnTo>
                      <a:pt x="18" y="6"/>
                    </a:lnTo>
                    <a:lnTo>
                      <a:pt x="18" y="6"/>
                    </a:lnTo>
                    <a:lnTo>
                      <a:pt x="22" y="2"/>
                    </a:lnTo>
                    <a:lnTo>
                      <a:pt x="22" y="0"/>
                    </a:lnTo>
                    <a:lnTo>
                      <a:pt x="22" y="0"/>
                    </a:lnTo>
                    <a:lnTo>
                      <a:pt x="8" y="0"/>
                    </a:lnTo>
                    <a:lnTo>
                      <a:pt x="8" y="0"/>
                    </a:lnTo>
                    <a:lnTo>
                      <a:pt x="6" y="0"/>
                    </a:lnTo>
                    <a:lnTo>
                      <a:pt x="6" y="0"/>
                    </a:lnTo>
                    <a:lnTo>
                      <a:pt x="6" y="0"/>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3" name="Freeform 339"/>
              <p:cNvSpPr/>
              <p:nvPr/>
            </p:nvSpPr>
            <p:spPr bwMode="auto">
              <a:xfrm>
                <a:off x="2463" y="461"/>
                <a:ext cx="24" cy="6"/>
              </a:xfrm>
              <a:custGeom>
                <a:avLst/>
                <a:gdLst/>
                <a:ahLst/>
                <a:cxnLst>
                  <a:cxn ang="0">
                    <a:pos x="8" y="0"/>
                  </a:cxn>
                  <a:cxn ang="0">
                    <a:pos x="8" y="0"/>
                  </a:cxn>
                  <a:cxn ang="0">
                    <a:pos x="4" y="0"/>
                  </a:cxn>
                  <a:cxn ang="0">
                    <a:pos x="4" y="0"/>
                  </a:cxn>
                  <a:cxn ang="0">
                    <a:pos x="0" y="4"/>
                  </a:cxn>
                  <a:cxn ang="0">
                    <a:pos x="0" y="4"/>
                  </a:cxn>
                  <a:cxn ang="0">
                    <a:pos x="6" y="6"/>
                  </a:cxn>
                  <a:cxn ang="0">
                    <a:pos x="12" y="6"/>
                  </a:cxn>
                  <a:cxn ang="0">
                    <a:pos x="18" y="4"/>
                  </a:cxn>
                  <a:cxn ang="0">
                    <a:pos x="24" y="0"/>
                  </a:cxn>
                  <a:cxn ang="0">
                    <a:pos x="24" y="0"/>
                  </a:cxn>
                  <a:cxn ang="0">
                    <a:pos x="8" y="0"/>
                  </a:cxn>
                  <a:cxn ang="0">
                    <a:pos x="8" y="0"/>
                  </a:cxn>
                </a:cxnLst>
                <a:rect l="0" t="0" r="r" b="b"/>
                <a:pathLst>
                  <a:path w="24" h="6">
                    <a:moveTo>
                      <a:pt x="8" y="0"/>
                    </a:moveTo>
                    <a:lnTo>
                      <a:pt x="8" y="0"/>
                    </a:lnTo>
                    <a:lnTo>
                      <a:pt x="4" y="0"/>
                    </a:lnTo>
                    <a:lnTo>
                      <a:pt x="4" y="0"/>
                    </a:lnTo>
                    <a:lnTo>
                      <a:pt x="0" y="4"/>
                    </a:lnTo>
                    <a:lnTo>
                      <a:pt x="0" y="4"/>
                    </a:lnTo>
                    <a:lnTo>
                      <a:pt x="6" y="6"/>
                    </a:lnTo>
                    <a:lnTo>
                      <a:pt x="12" y="6"/>
                    </a:lnTo>
                    <a:lnTo>
                      <a:pt x="18" y="4"/>
                    </a:lnTo>
                    <a:lnTo>
                      <a:pt x="24" y="0"/>
                    </a:lnTo>
                    <a:lnTo>
                      <a:pt x="24"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4" name="Freeform 340"/>
              <p:cNvSpPr/>
              <p:nvPr/>
            </p:nvSpPr>
            <p:spPr bwMode="auto">
              <a:xfrm>
                <a:off x="2511" y="461"/>
                <a:ext cx="12" cy="12"/>
              </a:xfrm>
              <a:custGeom>
                <a:avLst/>
                <a:gdLst/>
                <a:ahLst/>
                <a:cxnLst>
                  <a:cxn ang="0">
                    <a:pos x="12" y="0"/>
                  </a:cxn>
                  <a:cxn ang="0">
                    <a:pos x="12" y="0"/>
                  </a:cxn>
                  <a:cxn ang="0">
                    <a:pos x="6" y="2"/>
                  </a:cxn>
                  <a:cxn ang="0">
                    <a:pos x="6" y="2"/>
                  </a:cxn>
                  <a:cxn ang="0">
                    <a:pos x="0" y="2"/>
                  </a:cxn>
                  <a:cxn ang="0">
                    <a:pos x="0" y="2"/>
                  </a:cxn>
                  <a:cxn ang="0">
                    <a:pos x="0" y="2"/>
                  </a:cxn>
                  <a:cxn ang="0">
                    <a:pos x="0" y="2"/>
                  </a:cxn>
                  <a:cxn ang="0">
                    <a:pos x="0" y="12"/>
                  </a:cxn>
                  <a:cxn ang="0">
                    <a:pos x="0" y="12"/>
                  </a:cxn>
                  <a:cxn ang="0">
                    <a:pos x="12" y="0"/>
                  </a:cxn>
                  <a:cxn ang="0">
                    <a:pos x="12" y="0"/>
                  </a:cxn>
                </a:cxnLst>
                <a:rect l="0" t="0" r="r" b="b"/>
                <a:pathLst>
                  <a:path w="12" h="12">
                    <a:moveTo>
                      <a:pt x="12" y="0"/>
                    </a:moveTo>
                    <a:lnTo>
                      <a:pt x="12" y="0"/>
                    </a:lnTo>
                    <a:lnTo>
                      <a:pt x="6" y="2"/>
                    </a:lnTo>
                    <a:lnTo>
                      <a:pt x="6" y="2"/>
                    </a:lnTo>
                    <a:lnTo>
                      <a:pt x="0" y="2"/>
                    </a:lnTo>
                    <a:lnTo>
                      <a:pt x="0" y="2"/>
                    </a:lnTo>
                    <a:lnTo>
                      <a:pt x="0" y="2"/>
                    </a:lnTo>
                    <a:lnTo>
                      <a:pt x="0" y="2"/>
                    </a:lnTo>
                    <a:lnTo>
                      <a:pt x="0" y="12"/>
                    </a:lnTo>
                    <a:lnTo>
                      <a:pt x="0" y="12"/>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5" name="Freeform 341"/>
              <p:cNvSpPr/>
              <p:nvPr/>
            </p:nvSpPr>
            <p:spPr bwMode="auto">
              <a:xfrm>
                <a:off x="2503" y="463"/>
                <a:ext cx="6" cy="18"/>
              </a:xfrm>
              <a:custGeom>
                <a:avLst/>
                <a:gdLst/>
                <a:ahLst/>
                <a:cxnLst>
                  <a:cxn ang="0">
                    <a:pos x="0" y="2"/>
                  </a:cxn>
                  <a:cxn ang="0">
                    <a:pos x="0" y="2"/>
                  </a:cxn>
                  <a:cxn ang="0">
                    <a:pos x="0" y="8"/>
                  </a:cxn>
                  <a:cxn ang="0">
                    <a:pos x="0" y="8"/>
                  </a:cxn>
                  <a:cxn ang="0">
                    <a:pos x="0" y="14"/>
                  </a:cxn>
                  <a:cxn ang="0">
                    <a:pos x="0" y="14"/>
                  </a:cxn>
                  <a:cxn ang="0">
                    <a:pos x="0" y="18"/>
                  </a:cxn>
                  <a:cxn ang="0">
                    <a:pos x="0" y="18"/>
                  </a:cxn>
                  <a:cxn ang="0">
                    <a:pos x="4" y="14"/>
                  </a:cxn>
                  <a:cxn ang="0">
                    <a:pos x="4" y="14"/>
                  </a:cxn>
                  <a:cxn ang="0">
                    <a:pos x="6" y="12"/>
                  </a:cxn>
                  <a:cxn ang="0">
                    <a:pos x="6" y="12"/>
                  </a:cxn>
                  <a:cxn ang="0">
                    <a:pos x="6" y="0"/>
                  </a:cxn>
                  <a:cxn ang="0">
                    <a:pos x="6" y="0"/>
                  </a:cxn>
                  <a:cxn ang="0">
                    <a:pos x="4" y="2"/>
                  </a:cxn>
                  <a:cxn ang="0">
                    <a:pos x="0" y="2"/>
                  </a:cxn>
                  <a:cxn ang="0">
                    <a:pos x="0" y="2"/>
                  </a:cxn>
                </a:cxnLst>
                <a:rect l="0" t="0" r="r" b="b"/>
                <a:pathLst>
                  <a:path w="6" h="18">
                    <a:moveTo>
                      <a:pt x="0" y="2"/>
                    </a:moveTo>
                    <a:lnTo>
                      <a:pt x="0" y="2"/>
                    </a:lnTo>
                    <a:lnTo>
                      <a:pt x="0" y="8"/>
                    </a:lnTo>
                    <a:lnTo>
                      <a:pt x="0" y="8"/>
                    </a:lnTo>
                    <a:lnTo>
                      <a:pt x="0" y="14"/>
                    </a:lnTo>
                    <a:lnTo>
                      <a:pt x="0" y="14"/>
                    </a:lnTo>
                    <a:lnTo>
                      <a:pt x="0" y="18"/>
                    </a:lnTo>
                    <a:lnTo>
                      <a:pt x="0" y="18"/>
                    </a:lnTo>
                    <a:lnTo>
                      <a:pt x="4" y="14"/>
                    </a:lnTo>
                    <a:lnTo>
                      <a:pt x="4" y="14"/>
                    </a:lnTo>
                    <a:lnTo>
                      <a:pt x="6" y="12"/>
                    </a:lnTo>
                    <a:lnTo>
                      <a:pt x="6" y="12"/>
                    </a:lnTo>
                    <a:lnTo>
                      <a:pt x="6" y="0"/>
                    </a:lnTo>
                    <a:lnTo>
                      <a:pt x="6" y="0"/>
                    </a:lnTo>
                    <a:lnTo>
                      <a:pt x="4" y="2"/>
                    </a:lnTo>
                    <a:lnTo>
                      <a:pt x="0" y="2"/>
                    </a:lnTo>
                    <a:lnTo>
                      <a:pt x="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6" name="Freeform 342"/>
              <p:cNvSpPr/>
              <p:nvPr/>
            </p:nvSpPr>
            <p:spPr bwMode="auto">
              <a:xfrm>
                <a:off x="2495" y="467"/>
                <a:ext cx="6" cy="22"/>
              </a:xfrm>
              <a:custGeom>
                <a:avLst/>
                <a:gdLst/>
                <a:ahLst/>
                <a:cxnLst>
                  <a:cxn ang="0">
                    <a:pos x="0" y="4"/>
                  </a:cxn>
                  <a:cxn ang="0">
                    <a:pos x="0" y="4"/>
                  </a:cxn>
                  <a:cxn ang="0">
                    <a:pos x="0" y="10"/>
                  </a:cxn>
                  <a:cxn ang="0">
                    <a:pos x="0" y="10"/>
                  </a:cxn>
                  <a:cxn ang="0">
                    <a:pos x="0" y="22"/>
                  </a:cxn>
                  <a:cxn ang="0">
                    <a:pos x="0" y="22"/>
                  </a:cxn>
                  <a:cxn ang="0">
                    <a:pos x="4" y="18"/>
                  </a:cxn>
                  <a:cxn ang="0">
                    <a:pos x="4" y="18"/>
                  </a:cxn>
                  <a:cxn ang="0">
                    <a:pos x="6" y="16"/>
                  </a:cxn>
                  <a:cxn ang="0">
                    <a:pos x="6" y="14"/>
                  </a:cxn>
                  <a:cxn ang="0">
                    <a:pos x="6" y="14"/>
                  </a:cxn>
                  <a:cxn ang="0">
                    <a:pos x="6" y="0"/>
                  </a:cxn>
                  <a:cxn ang="0">
                    <a:pos x="6" y="0"/>
                  </a:cxn>
                  <a:cxn ang="0">
                    <a:pos x="2" y="0"/>
                  </a:cxn>
                  <a:cxn ang="0">
                    <a:pos x="0" y="4"/>
                  </a:cxn>
                  <a:cxn ang="0">
                    <a:pos x="0" y="4"/>
                  </a:cxn>
                </a:cxnLst>
                <a:rect l="0" t="0" r="r" b="b"/>
                <a:pathLst>
                  <a:path w="6" h="22">
                    <a:moveTo>
                      <a:pt x="0" y="4"/>
                    </a:moveTo>
                    <a:lnTo>
                      <a:pt x="0" y="4"/>
                    </a:lnTo>
                    <a:lnTo>
                      <a:pt x="0" y="10"/>
                    </a:lnTo>
                    <a:lnTo>
                      <a:pt x="0" y="10"/>
                    </a:lnTo>
                    <a:lnTo>
                      <a:pt x="0" y="22"/>
                    </a:lnTo>
                    <a:lnTo>
                      <a:pt x="0" y="22"/>
                    </a:lnTo>
                    <a:lnTo>
                      <a:pt x="4" y="18"/>
                    </a:lnTo>
                    <a:lnTo>
                      <a:pt x="4" y="18"/>
                    </a:lnTo>
                    <a:lnTo>
                      <a:pt x="6" y="16"/>
                    </a:lnTo>
                    <a:lnTo>
                      <a:pt x="6" y="14"/>
                    </a:lnTo>
                    <a:lnTo>
                      <a:pt x="6" y="14"/>
                    </a:lnTo>
                    <a:lnTo>
                      <a:pt x="6" y="0"/>
                    </a:lnTo>
                    <a:lnTo>
                      <a:pt x="6" y="0"/>
                    </a:lnTo>
                    <a:lnTo>
                      <a:pt x="2" y="0"/>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7" name="Freeform 343"/>
              <p:cNvSpPr/>
              <p:nvPr/>
            </p:nvSpPr>
            <p:spPr bwMode="auto">
              <a:xfrm>
                <a:off x="2485" y="471"/>
                <a:ext cx="8" cy="24"/>
              </a:xfrm>
              <a:custGeom>
                <a:avLst/>
                <a:gdLst/>
                <a:ahLst/>
                <a:cxnLst>
                  <a:cxn ang="0">
                    <a:pos x="8" y="20"/>
                  </a:cxn>
                  <a:cxn ang="0">
                    <a:pos x="8" y="20"/>
                  </a:cxn>
                  <a:cxn ang="0">
                    <a:pos x="8" y="16"/>
                  </a:cxn>
                  <a:cxn ang="0">
                    <a:pos x="8" y="16"/>
                  </a:cxn>
                  <a:cxn ang="0">
                    <a:pos x="8" y="0"/>
                  </a:cxn>
                  <a:cxn ang="0">
                    <a:pos x="8" y="0"/>
                  </a:cxn>
                  <a:cxn ang="0">
                    <a:pos x="4" y="6"/>
                  </a:cxn>
                  <a:cxn ang="0">
                    <a:pos x="2" y="12"/>
                  </a:cxn>
                  <a:cxn ang="0">
                    <a:pos x="0" y="18"/>
                  </a:cxn>
                  <a:cxn ang="0">
                    <a:pos x="2" y="24"/>
                  </a:cxn>
                  <a:cxn ang="0">
                    <a:pos x="2" y="24"/>
                  </a:cxn>
                  <a:cxn ang="0">
                    <a:pos x="8" y="20"/>
                  </a:cxn>
                  <a:cxn ang="0">
                    <a:pos x="8" y="20"/>
                  </a:cxn>
                </a:cxnLst>
                <a:rect l="0" t="0" r="r" b="b"/>
                <a:pathLst>
                  <a:path w="8" h="24">
                    <a:moveTo>
                      <a:pt x="8" y="20"/>
                    </a:moveTo>
                    <a:lnTo>
                      <a:pt x="8" y="20"/>
                    </a:lnTo>
                    <a:lnTo>
                      <a:pt x="8" y="16"/>
                    </a:lnTo>
                    <a:lnTo>
                      <a:pt x="8" y="16"/>
                    </a:lnTo>
                    <a:lnTo>
                      <a:pt x="8" y="0"/>
                    </a:lnTo>
                    <a:lnTo>
                      <a:pt x="8" y="0"/>
                    </a:lnTo>
                    <a:lnTo>
                      <a:pt x="4" y="6"/>
                    </a:lnTo>
                    <a:lnTo>
                      <a:pt x="2" y="12"/>
                    </a:lnTo>
                    <a:lnTo>
                      <a:pt x="0" y="18"/>
                    </a:lnTo>
                    <a:lnTo>
                      <a:pt x="2" y="24"/>
                    </a:lnTo>
                    <a:lnTo>
                      <a:pt x="2" y="24"/>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8" name="Freeform 344"/>
              <p:cNvSpPr/>
              <p:nvPr/>
            </p:nvSpPr>
            <p:spPr bwMode="auto">
              <a:xfrm>
                <a:off x="2513" y="463"/>
                <a:ext cx="12" cy="12"/>
              </a:xfrm>
              <a:custGeom>
                <a:avLst/>
                <a:gdLst/>
                <a:ahLst/>
                <a:cxnLst>
                  <a:cxn ang="0">
                    <a:pos x="10" y="12"/>
                  </a:cxn>
                  <a:cxn ang="0">
                    <a:pos x="10" y="12"/>
                  </a:cxn>
                  <a:cxn ang="0">
                    <a:pos x="10" y="8"/>
                  </a:cxn>
                  <a:cxn ang="0">
                    <a:pos x="10" y="8"/>
                  </a:cxn>
                  <a:cxn ang="0">
                    <a:pos x="12" y="0"/>
                  </a:cxn>
                  <a:cxn ang="0">
                    <a:pos x="12" y="0"/>
                  </a:cxn>
                  <a:cxn ang="0">
                    <a:pos x="0" y="12"/>
                  </a:cxn>
                  <a:cxn ang="0">
                    <a:pos x="0" y="12"/>
                  </a:cxn>
                  <a:cxn ang="0">
                    <a:pos x="10" y="12"/>
                  </a:cxn>
                  <a:cxn ang="0">
                    <a:pos x="10" y="12"/>
                  </a:cxn>
                  <a:cxn ang="0">
                    <a:pos x="10" y="12"/>
                  </a:cxn>
                  <a:cxn ang="0">
                    <a:pos x="10" y="12"/>
                  </a:cxn>
                </a:cxnLst>
                <a:rect l="0" t="0" r="r" b="b"/>
                <a:pathLst>
                  <a:path w="12" h="12">
                    <a:moveTo>
                      <a:pt x="10" y="12"/>
                    </a:moveTo>
                    <a:lnTo>
                      <a:pt x="10" y="12"/>
                    </a:lnTo>
                    <a:lnTo>
                      <a:pt x="10" y="8"/>
                    </a:lnTo>
                    <a:lnTo>
                      <a:pt x="10" y="8"/>
                    </a:lnTo>
                    <a:lnTo>
                      <a:pt x="12" y="0"/>
                    </a:lnTo>
                    <a:lnTo>
                      <a:pt x="12" y="0"/>
                    </a:lnTo>
                    <a:lnTo>
                      <a:pt x="0" y="12"/>
                    </a:lnTo>
                    <a:lnTo>
                      <a:pt x="0" y="12"/>
                    </a:lnTo>
                    <a:lnTo>
                      <a:pt x="10" y="12"/>
                    </a:lnTo>
                    <a:lnTo>
                      <a:pt x="10" y="12"/>
                    </a:lnTo>
                    <a:lnTo>
                      <a:pt x="10" y="12"/>
                    </a:lnTo>
                    <a:lnTo>
                      <a:pt x="10"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69" name="Freeform 345"/>
              <p:cNvSpPr/>
              <p:nvPr/>
            </p:nvSpPr>
            <p:spPr bwMode="auto">
              <a:xfrm>
                <a:off x="2505" y="477"/>
                <a:ext cx="18" cy="6"/>
              </a:xfrm>
              <a:custGeom>
                <a:avLst/>
                <a:gdLst/>
                <a:ahLst/>
                <a:cxnLst>
                  <a:cxn ang="0">
                    <a:pos x="4" y="2"/>
                  </a:cxn>
                  <a:cxn ang="0">
                    <a:pos x="4" y="2"/>
                  </a:cxn>
                  <a:cxn ang="0">
                    <a:pos x="0" y="6"/>
                  </a:cxn>
                  <a:cxn ang="0">
                    <a:pos x="0" y="6"/>
                  </a:cxn>
                  <a:cxn ang="0">
                    <a:pos x="4" y="6"/>
                  </a:cxn>
                  <a:cxn ang="0">
                    <a:pos x="4" y="6"/>
                  </a:cxn>
                  <a:cxn ang="0">
                    <a:pos x="10" y="6"/>
                  </a:cxn>
                  <a:cxn ang="0">
                    <a:pos x="10" y="6"/>
                  </a:cxn>
                  <a:cxn ang="0">
                    <a:pos x="16" y="6"/>
                  </a:cxn>
                  <a:cxn ang="0">
                    <a:pos x="16" y="6"/>
                  </a:cxn>
                  <a:cxn ang="0">
                    <a:pos x="16" y="4"/>
                  </a:cxn>
                  <a:cxn ang="0">
                    <a:pos x="18" y="0"/>
                  </a:cxn>
                  <a:cxn ang="0">
                    <a:pos x="18" y="0"/>
                  </a:cxn>
                  <a:cxn ang="0">
                    <a:pos x="6" y="0"/>
                  </a:cxn>
                  <a:cxn ang="0">
                    <a:pos x="6" y="0"/>
                  </a:cxn>
                  <a:cxn ang="0">
                    <a:pos x="4" y="2"/>
                  </a:cxn>
                  <a:cxn ang="0">
                    <a:pos x="4" y="2"/>
                  </a:cxn>
                </a:cxnLst>
                <a:rect l="0" t="0" r="r" b="b"/>
                <a:pathLst>
                  <a:path w="18" h="6">
                    <a:moveTo>
                      <a:pt x="4" y="2"/>
                    </a:moveTo>
                    <a:lnTo>
                      <a:pt x="4" y="2"/>
                    </a:lnTo>
                    <a:lnTo>
                      <a:pt x="0" y="6"/>
                    </a:lnTo>
                    <a:lnTo>
                      <a:pt x="0" y="6"/>
                    </a:lnTo>
                    <a:lnTo>
                      <a:pt x="4" y="6"/>
                    </a:lnTo>
                    <a:lnTo>
                      <a:pt x="4" y="6"/>
                    </a:lnTo>
                    <a:lnTo>
                      <a:pt x="10" y="6"/>
                    </a:lnTo>
                    <a:lnTo>
                      <a:pt x="10" y="6"/>
                    </a:lnTo>
                    <a:lnTo>
                      <a:pt x="16" y="6"/>
                    </a:lnTo>
                    <a:lnTo>
                      <a:pt x="16" y="6"/>
                    </a:lnTo>
                    <a:lnTo>
                      <a:pt x="16" y="4"/>
                    </a:lnTo>
                    <a:lnTo>
                      <a:pt x="18" y="0"/>
                    </a:lnTo>
                    <a:lnTo>
                      <a:pt x="18" y="0"/>
                    </a:lnTo>
                    <a:lnTo>
                      <a:pt x="6" y="0"/>
                    </a:lnTo>
                    <a:lnTo>
                      <a:pt x="6" y="0"/>
                    </a:lnTo>
                    <a:lnTo>
                      <a:pt x="4" y="2"/>
                    </a:lnTo>
                    <a:lnTo>
                      <a:pt x="4"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0" name="Freeform 346"/>
              <p:cNvSpPr/>
              <p:nvPr/>
            </p:nvSpPr>
            <p:spPr bwMode="auto">
              <a:xfrm>
                <a:off x="2497" y="485"/>
                <a:ext cx="22" cy="6"/>
              </a:xfrm>
              <a:custGeom>
                <a:avLst/>
                <a:gdLst/>
                <a:ahLst/>
                <a:cxnLst>
                  <a:cxn ang="0">
                    <a:pos x="0" y="6"/>
                  </a:cxn>
                  <a:cxn ang="0">
                    <a:pos x="0" y="6"/>
                  </a:cxn>
                  <a:cxn ang="0">
                    <a:pos x="12" y="6"/>
                  </a:cxn>
                  <a:cxn ang="0">
                    <a:pos x="12" y="6"/>
                  </a:cxn>
                  <a:cxn ang="0">
                    <a:pos x="18" y="6"/>
                  </a:cxn>
                  <a:cxn ang="0">
                    <a:pos x="18" y="6"/>
                  </a:cxn>
                  <a:cxn ang="0">
                    <a:pos x="22" y="4"/>
                  </a:cxn>
                  <a:cxn ang="0">
                    <a:pos x="22" y="0"/>
                  </a:cxn>
                  <a:cxn ang="0">
                    <a:pos x="22" y="0"/>
                  </a:cxn>
                  <a:cxn ang="0">
                    <a:pos x="8" y="0"/>
                  </a:cxn>
                  <a:cxn ang="0">
                    <a:pos x="8" y="0"/>
                  </a:cxn>
                  <a:cxn ang="0">
                    <a:pos x="6" y="0"/>
                  </a:cxn>
                  <a:cxn ang="0">
                    <a:pos x="4" y="2"/>
                  </a:cxn>
                  <a:cxn ang="0">
                    <a:pos x="4" y="2"/>
                  </a:cxn>
                  <a:cxn ang="0">
                    <a:pos x="0" y="6"/>
                  </a:cxn>
                  <a:cxn ang="0">
                    <a:pos x="0" y="6"/>
                  </a:cxn>
                </a:cxnLst>
                <a:rect l="0" t="0" r="r" b="b"/>
                <a:pathLst>
                  <a:path w="22" h="6">
                    <a:moveTo>
                      <a:pt x="0" y="6"/>
                    </a:moveTo>
                    <a:lnTo>
                      <a:pt x="0" y="6"/>
                    </a:lnTo>
                    <a:lnTo>
                      <a:pt x="12" y="6"/>
                    </a:lnTo>
                    <a:lnTo>
                      <a:pt x="12" y="6"/>
                    </a:lnTo>
                    <a:lnTo>
                      <a:pt x="18" y="6"/>
                    </a:lnTo>
                    <a:lnTo>
                      <a:pt x="18" y="6"/>
                    </a:lnTo>
                    <a:lnTo>
                      <a:pt x="22" y="4"/>
                    </a:lnTo>
                    <a:lnTo>
                      <a:pt x="22" y="0"/>
                    </a:lnTo>
                    <a:lnTo>
                      <a:pt x="22" y="0"/>
                    </a:lnTo>
                    <a:lnTo>
                      <a:pt x="8" y="0"/>
                    </a:lnTo>
                    <a:lnTo>
                      <a:pt x="8" y="0"/>
                    </a:lnTo>
                    <a:lnTo>
                      <a:pt x="6" y="0"/>
                    </a:lnTo>
                    <a:lnTo>
                      <a:pt x="4" y="2"/>
                    </a:lnTo>
                    <a:lnTo>
                      <a:pt x="4"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1" name="Freeform 347"/>
              <p:cNvSpPr/>
              <p:nvPr/>
            </p:nvSpPr>
            <p:spPr bwMode="auto">
              <a:xfrm>
                <a:off x="2491" y="493"/>
                <a:ext cx="24" cy="8"/>
              </a:xfrm>
              <a:custGeom>
                <a:avLst/>
                <a:gdLst/>
                <a:ahLst/>
                <a:cxnLst>
                  <a:cxn ang="0">
                    <a:pos x="8" y="0"/>
                  </a:cxn>
                  <a:cxn ang="0">
                    <a:pos x="8" y="0"/>
                  </a:cxn>
                  <a:cxn ang="0">
                    <a:pos x="4" y="0"/>
                  </a:cxn>
                  <a:cxn ang="0">
                    <a:pos x="4" y="0"/>
                  </a:cxn>
                  <a:cxn ang="0">
                    <a:pos x="0" y="6"/>
                  </a:cxn>
                  <a:cxn ang="0">
                    <a:pos x="0" y="6"/>
                  </a:cxn>
                  <a:cxn ang="0">
                    <a:pos x="6" y="8"/>
                  </a:cxn>
                  <a:cxn ang="0">
                    <a:pos x="12" y="6"/>
                  </a:cxn>
                  <a:cxn ang="0">
                    <a:pos x="18" y="4"/>
                  </a:cxn>
                  <a:cxn ang="0">
                    <a:pos x="24" y="0"/>
                  </a:cxn>
                  <a:cxn ang="0">
                    <a:pos x="24" y="0"/>
                  </a:cxn>
                  <a:cxn ang="0">
                    <a:pos x="8" y="0"/>
                  </a:cxn>
                  <a:cxn ang="0">
                    <a:pos x="8" y="0"/>
                  </a:cxn>
                </a:cxnLst>
                <a:rect l="0" t="0" r="r" b="b"/>
                <a:pathLst>
                  <a:path w="24" h="8">
                    <a:moveTo>
                      <a:pt x="8" y="0"/>
                    </a:moveTo>
                    <a:lnTo>
                      <a:pt x="8" y="0"/>
                    </a:lnTo>
                    <a:lnTo>
                      <a:pt x="4" y="0"/>
                    </a:lnTo>
                    <a:lnTo>
                      <a:pt x="4" y="0"/>
                    </a:lnTo>
                    <a:lnTo>
                      <a:pt x="0" y="6"/>
                    </a:lnTo>
                    <a:lnTo>
                      <a:pt x="0" y="6"/>
                    </a:lnTo>
                    <a:lnTo>
                      <a:pt x="6" y="8"/>
                    </a:lnTo>
                    <a:lnTo>
                      <a:pt x="12" y="6"/>
                    </a:lnTo>
                    <a:lnTo>
                      <a:pt x="18" y="4"/>
                    </a:lnTo>
                    <a:lnTo>
                      <a:pt x="24" y="0"/>
                    </a:lnTo>
                    <a:lnTo>
                      <a:pt x="24" y="0"/>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2" name="Freeform 348"/>
              <p:cNvSpPr/>
              <p:nvPr/>
            </p:nvSpPr>
            <p:spPr bwMode="auto">
              <a:xfrm>
                <a:off x="2427" y="417"/>
                <a:ext cx="12" cy="20"/>
              </a:xfrm>
              <a:custGeom>
                <a:avLst/>
                <a:gdLst/>
                <a:ahLst/>
                <a:cxnLst>
                  <a:cxn ang="0">
                    <a:pos x="0" y="8"/>
                  </a:cxn>
                  <a:cxn ang="0">
                    <a:pos x="0" y="8"/>
                  </a:cxn>
                  <a:cxn ang="0">
                    <a:pos x="0" y="8"/>
                  </a:cxn>
                  <a:cxn ang="0">
                    <a:pos x="0" y="8"/>
                  </a:cxn>
                  <a:cxn ang="0">
                    <a:pos x="4" y="20"/>
                  </a:cxn>
                  <a:cxn ang="0">
                    <a:pos x="4" y="20"/>
                  </a:cxn>
                  <a:cxn ang="0">
                    <a:pos x="12" y="0"/>
                  </a:cxn>
                  <a:cxn ang="0">
                    <a:pos x="12" y="0"/>
                  </a:cxn>
                  <a:cxn ang="0">
                    <a:pos x="4" y="4"/>
                  </a:cxn>
                  <a:cxn ang="0">
                    <a:pos x="4" y="4"/>
                  </a:cxn>
                  <a:cxn ang="0">
                    <a:pos x="0" y="8"/>
                  </a:cxn>
                  <a:cxn ang="0">
                    <a:pos x="0" y="8"/>
                  </a:cxn>
                </a:cxnLst>
                <a:rect l="0" t="0" r="r" b="b"/>
                <a:pathLst>
                  <a:path w="12" h="20">
                    <a:moveTo>
                      <a:pt x="0" y="8"/>
                    </a:moveTo>
                    <a:lnTo>
                      <a:pt x="0" y="8"/>
                    </a:lnTo>
                    <a:lnTo>
                      <a:pt x="0" y="8"/>
                    </a:lnTo>
                    <a:lnTo>
                      <a:pt x="0" y="8"/>
                    </a:lnTo>
                    <a:lnTo>
                      <a:pt x="4" y="20"/>
                    </a:lnTo>
                    <a:lnTo>
                      <a:pt x="4" y="20"/>
                    </a:lnTo>
                    <a:lnTo>
                      <a:pt x="12" y="0"/>
                    </a:lnTo>
                    <a:lnTo>
                      <a:pt x="12" y="0"/>
                    </a:lnTo>
                    <a:lnTo>
                      <a:pt x="4" y="4"/>
                    </a:lnTo>
                    <a:lnTo>
                      <a:pt x="4"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3" name="Freeform 349"/>
              <p:cNvSpPr/>
              <p:nvPr/>
            </p:nvSpPr>
            <p:spPr bwMode="auto">
              <a:xfrm>
                <a:off x="2419" y="427"/>
                <a:ext cx="10" cy="22"/>
              </a:xfrm>
              <a:custGeom>
                <a:avLst/>
                <a:gdLst/>
                <a:ahLst/>
                <a:cxnLst>
                  <a:cxn ang="0">
                    <a:pos x="6" y="0"/>
                  </a:cxn>
                  <a:cxn ang="0">
                    <a:pos x="6" y="0"/>
                  </a:cxn>
                  <a:cxn ang="0">
                    <a:pos x="2" y="2"/>
                  </a:cxn>
                  <a:cxn ang="0">
                    <a:pos x="0" y="4"/>
                  </a:cxn>
                  <a:cxn ang="0">
                    <a:pos x="0" y="4"/>
                  </a:cxn>
                  <a:cxn ang="0">
                    <a:pos x="2" y="10"/>
                  </a:cxn>
                  <a:cxn ang="0">
                    <a:pos x="2" y="10"/>
                  </a:cxn>
                  <a:cxn ang="0">
                    <a:pos x="4" y="18"/>
                  </a:cxn>
                  <a:cxn ang="0">
                    <a:pos x="4" y="18"/>
                  </a:cxn>
                  <a:cxn ang="0">
                    <a:pos x="6" y="22"/>
                  </a:cxn>
                  <a:cxn ang="0">
                    <a:pos x="6" y="22"/>
                  </a:cxn>
                  <a:cxn ang="0">
                    <a:pos x="8" y="16"/>
                  </a:cxn>
                  <a:cxn ang="0">
                    <a:pos x="8" y="16"/>
                  </a:cxn>
                  <a:cxn ang="0">
                    <a:pos x="10" y="14"/>
                  </a:cxn>
                  <a:cxn ang="0">
                    <a:pos x="10" y="12"/>
                  </a:cxn>
                  <a:cxn ang="0">
                    <a:pos x="10" y="12"/>
                  </a:cxn>
                  <a:cxn ang="0">
                    <a:pos x="6" y="0"/>
                  </a:cxn>
                  <a:cxn ang="0">
                    <a:pos x="6" y="0"/>
                  </a:cxn>
                </a:cxnLst>
                <a:rect l="0" t="0" r="r" b="b"/>
                <a:pathLst>
                  <a:path w="10" h="22">
                    <a:moveTo>
                      <a:pt x="6" y="0"/>
                    </a:moveTo>
                    <a:lnTo>
                      <a:pt x="6" y="0"/>
                    </a:lnTo>
                    <a:lnTo>
                      <a:pt x="2" y="2"/>
                    </a:lnTo>
                    <a:lnTo>
                      <a:pt x="0" y="4"/>
                    </a:lnTo>
                    <a:lnTo>
                      <a:pt x="0" y="4"/>
                    </a:lnTo>
                    <a:lnTo>
                      <a:pt x="2" y="10"/>
                    </a:lnTo>
                    <a:lnTo>
                      <a:pt x="2" y="10"/>
                    </a:lnTo>
                    <a:lnTo>
                      <a:pt x="4" y="18"/>
                    </a:lnTo>
                    <a:lnTo>
                      <a:pt x="4" y="18"/>
                    </a:lnTo>
                    <a:lnTo>
                      <a:pt x="6" y="22"/>
                    </a:lnTo>
                    <a:lnTo>
                      <a:pt x="6" y="22"/>
                    </a:lnTo>
                    <a:lnTo>
                      <a:pt x="8" y="16"/>
                    </a:lnTo>
                    <a:lnTo>
                      <a:pt x="8" y="16"/>
                    </a:lnTo>
                    <a:lnTo>
                      <a:pt x="10" y="14"/>
                    </a:lnTo>
                    <a:lnTo>
                      <a:pt x="10" y="12"/>
                    </a:lnTo>
                    <a:lnTo>
                      <a:pt x="10" y="12"/>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4" name="Freeform 350"/>
              <p:cNvSpPr/>
              <p:nvPr/>
            </p:nvSpPr>
            <p:spPr bwMode="auto">
              <a:xfrm>
                <a:off x="2411" y="433"/>
                <a:ext cx="12" cy="28"/>
              </a:xfrm>
              <a:custGeom>
                <a:avLst/>
                <a:gdLst/>
                <a:ahLst/>
                <a:cxnLst>
                  <a:cxn ang="0">
                    <a:pos x="0" y="8"/>
                  </a:cxn>
                  <a:cxn ang="0">
                    <a:pos x="0" y="8"/>
                  </a:cxn>
                  <a:cxn ang="0">
                    <a:pos x="4" y="16"/>
                  </a:cxn>
                  <a:cxn ang="0">
                    <a:pos x="4" y="16"/>
                  </a:cxn>
                  <a:cxn ang="0">
                    <a:pos x="8" y="28"/>
                  </a:cxn>
                  <a:cxn ang="0">
                    <a:pos x="8" y="28"/>
                  </a:cxn>
                  <a:cxn ang="0">
                    <a:pos x="12" y="20"/>
                  </a:cxn>
                  <a:cxn ang="0">
                    <a:pos x="12" y="20"/>
                  </a:cxn>
                  <a:cxn ang="0">
                    <a:pos x="12" y="18"/>
                  </a:cxn>
                  <a:cxn ang="0">
                    <a:pos x="12" y="16"/>
                  </a:cxn>
                  <a:cxn ang="0">
                    <a:pos x="12" y="16"/>
                  </a:cxn>
                  <a:cxn ang="0">
                    <a:pos x="6" y="0"/>
                  </a:cxn>
                  <a:cxn ang="0">
                    <a:pos x="6" y="0"/>
                  </a:cxn>
                  <a:cxn ang="0">
                    <a:pos x="2" y="4"/>
                  </a:cxn>
                  <a:cxn ang="0">
                    <a:pos x="0" y="8"/>
                  </a:cxn>
                  <a:cxn ang="0">
                    <a:pos x="0" y="8"/>
                  </a:cxn>
                </a:cxnLst>
                <a:rect l="0" t="0" r="r" b="b"/>
                <a:pathLst>
                  <a:path w="12" h="28">
                    <a:moveTo>
                      <a:pt x="0" y="8"/>
                    </a:moveTo>
                    <a:lnTo>
                      <a:pt x="0" y="8"/>
                    </a:lnTo>
                    <a:lnTo>
                      <a:pt x="4" y="16"/>
                    </a:lnTo>
                    <a:lnTo>
                      <a:pt x="4" y="16"/>
                    </a:lnTo>
                    <a:lnTo>
                      <a:pt x="8" y="28"/>
                    </a:lnTo>
                    <a:lnTo>
                      <a:pt x="8" y="28"/>
                    </a:lnTo>
                    <a:lnTo>
                      <a:pt x="12" y="20"/>
                    </a:lnTo>
                    <a:lnTo>
                      <a:pt x="12" y="20"/>
                    </a:lnTo>
                    <a:lnTo>
                      <a:pt x="12" y="18"/>
                    </a:lnTo>
                    <a:lnTo>
                      <a:pt x="12" y="16"/>
                    </a:lnTo>
                    <a:lnTo>
                      <a:pt x="12" y="16"/>
                    </a:lnTo>
                    <a:lnTo>
                      <a:pt x="6" y="0"/>
                    </a:lnTo>
                    <a:lnTo>
                      <a:pt x="6" y="0"/>
                    </a:lnTo>
                    <a:lnTo>
                      <a:pt x="2"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5" name="Freeform 351"/>
              <p:cNvSpPr/>
              <p:nvPr/>
            </p:nvSpPr>
            <p:spPr bwMode="auto">
              <a:xfrm>
                <a:off x="2407" y="443"/>
                <a:ext cx="10" cy="30"/>
              </a:xfrm>
              <a:custGeom>
                <a:avLst/>
                <a:gdLst/>
                <a:ahLst/>
                <a:cxnLst>
                  <a:cxn ang="0">
                    <a:pos x="10" y="22"/>
                  </a:cxn>
                  <a:cxn ang="0">
                    <a:pos x="10" y="22"/>
                  </a:cxn>
                  <a:cxn ang="0">
                    <a:pos x="8" y="16"/>
                  </a:cxn>
                  <a:cxn ang="0">
                    <a:pos x="8" y="16"/>
                  </a:cxn>
                  <a:cxn ang="0">
                    <a:pos x="2" y="0"/>
                  </a:cxn>
                  <a:cxn ang="0">
                    <a:pos x="2" y="0"/>
                  </a:cxn>
                  <a:cxn ang="0">
                    <a:pos x="0" y="8"/>
                  </a:cxn>
                  <a:cxn ang="0">
                    <a:pos x="0" y="16"/>
                  </a:cxn>
                  <a:cxn ang="0">
                    <a:pos x="2" y="22"/>
                  </a:cxn>
                  <a:cxn ang="0">
                    <a:pos x="8" y="30"/>
                  </a:cxn>
                  <a:cxn ang="0">
                    <a:pos x="8" y="30"/>
                  </a:cxn>
                  <a:cxn ang="0">
                    <a:pos x="10" y="22"/>
                  </a:cxn>
                  <a:cxn ang="0">
                    <a:pos x="10" y="22"/>
                  </a:cxn>
                </a:cxnLst>
                <a:rect l="0" t="0" r="r" b="b"/>
                <a:pathLst>
                  <a:path w="10" h="30">
                    <a:moveTo>
                      <a:pt x="10" y="22"/>
                    </a:moveTo>
                    <a:lnTo>
                      <a:pt x="10" y="22"/>
                    </a:lnTo>
                    <a:lnTo>
                      <a:pt x="8" y="16"/>
                    </a:lnTo>
                    <a:lnTo>
                      <a:pt x="8" y="16"/>
                    </a:lnTo>
                    <a:lnTo>
                      <a:pt x="2" y="0"/>
                    </a:lnTo>
                    <a:lnTo>
                      <a:pt x="2" y="0"/>
                    </a:lnTo>
                    <a:lnTo>
                      <a:pt x="0" y="8"/>
                    </a:lnTo>
                    <a:lnTo>
                      <a:pt x="0" y="16"/>
                    </a:lnTo>
                    <a:lnTo>
                      <a:pt x="2" y="22"/>
                    </a:lnTo>
                    <a:lnTo>
                      <a:pt x="8" y="30"/>
                    </a:lnTo>
                    <a:lnTo>
                      <a:pt x="8" y="30"/>
                    </a:lnTo>
                    <a:lnTo>
                      <a:pt x="10" y="22"/>
                    </a:lnTo>
                    <a:lnTo>
                      <a:pt x="1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6" name="Freeform 352"/>
              <p:cNvSpPr/>
              <p:nvPr/>
            </p:nvSpPr>
            <p:spPr bwMode="auto">
              <a:xfrm>
                <a:off x="2433" y="419"/>
                <a:ext cx="12" cy="18"/>
              </a:xfrm>
              <a:custGeom>
                <a:avLst/>
                <a:gdLst/>
                <a:ahLst/>
                <a:cxnLst>
                  <a:cxn ang="0">
                    <a:pos x="8" y="0"/>
                  </a:cxn>
                  <a:cxn ang="0">
                    <a:pos x="8" y="0"/>
                  </a:cxn>
                  <a:cxn ang="0">
                    <a:pos x="0" y="18"/>
                  </a:cxn>
                  <a:cxn ang="0">
                    <a:pos x="0" y="18"/>
                  </a:cxn>
                  <a:cxn ang="0">
                    <a:pos x="10" y="14"/>
                  </a:cxn>
                  <a:cxn ang="0">
                    <a:pos x="10" y="14"/>
                  </a:cxn>
                  <a:cxn ang="0">
                    <a:pos x="12" y="14"/>
                  </a:cxn>
                  <a:cxn ang="0">
                    <a:pos x="12" y="14"/>
                  </a:cxn>
                  <a:cxn ang="0">
                    <a:pos x="12" y="8"/>
                  </a:cxn>
                  <a:cxn ang="0">
                    <a:pos x="12" y="8"/>
                  </a:cxn>
                  <a:cxn ang="0">
                    <a:pos x="8" y="0"/>
                  </a:cxn>
                  <a:cxn ang="0">
                    <a:pos x="8" y="0"/>
                  </a:cxn>
                </a:cxnLst>
                <a:rect l="0" t="0" r="r" b="b"/>
                <a:pathLst>
                  <a:path w="12" h="18">
                    <a:moveTo>
                      <a:pt x="8" y="0"/>
                    </a:moveTo>
                    <a:lnTo>
                      <a:pt x="8" y="0"/>
                    </a:lnTo>
                    <a:lnTo>
                      <a:pt x="0" y="18"/>
                    </a:lnTo>
                    <a:lnTo>
                      <a:pt x="0" y="18"/>
                    </a:lnTo>
                    <a:lnTo>
                      <a:pt x="10" y="14"/>
                    </a:lnTo>
                    <a:lnTo>
                      <a:pt x="10" y="14"/>
                    </a:lnTo>
                    <a:lnTo>
                      <a:pt x="12" y="14"/>
                    </a:lnTo>
                    <a:lnTo>
                      <a:pt x="12" y="14"/>
                    </a:lnTo>
                    <a:lnTo>
                      <a:pt x="12" y="8"/>
                    </a:lnTo>
                    <a:lnTo>
                      <a:pt x="12"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7" name="Freeform 353"/>
              <p:cNvSpPr/>
              <p:nvPr/>
            </p:nvSpPr>
            <p:spPr bwMode="auto">
              <a:xfrm>
                <a:off x="2429" y="435"/>
                <a:ext cx="18" cy="16"/>
              </a:xfrm>
              <a:custGeom>
                <a:avLst/>
                <a:gdLst/>
                <a:ahLst/>
                <a:cxnLst>
                  <a:cxn ang="0">
                    <a:pos x="4" y="6"/>
                  </a:cxn>
                  <a:cxn ang="0">
                    <a:pos x="4" y="6"/>
                  </a:cxn>
                  <a:cxn ang="0">
                    <a:pos x="2" y="8"/>
                  </a:cxn>
                  <a:cxn ang="0">
                    <a:pos x="2" y="10"/>
                  </a:cxn>
                  <a:cxn ang="0">
                    <a:pos x="2" y="10"/>
                  </a:cxn>
                  <a:cxn ang="0">
                    <a:pos x="0" y="16"/>
                  </a:cxn>
                  <a:cxn ang="0">
                    <a:pos x="0" y="16"/>
                  </a:cxn>
                  <a:cxn ang="0">
                    <a:pos x="4" y="14"/>
                  </a:cxn>
                  <a:cxn ang="0">
                    <a:pos x="4" y="14"/>
                  </a:cxn>
                  <a:cxn ang="0">
                    <a:pos x="12" y="10"/>
                  </a:cxn>
                  <a:cxn ang="0">
                    <a:pos x="12" y="10"/>
                  </a:cxn>
                  <a:cxn ang="0">
                    <a:pos x="16" y="8"/>
                  </a:cxn>
                  <a:cxn ang="0">
                    <a:pos x="16" y="8"/>
                  </a:cxn>
                  <a:cxn ang="0">
                    <a:pos x="18" y="4"/>
                  </a:cxn>
                  <a:cxn ang="0">
                    <a:pos x="16" y="0"/>
                  </a:cxn>
                  <a:cxn ang="0">
                    <a:pos x="16" y="0"/>
                  </a:cxn>
                  <a:cxn ang="0">
                    <a:pos x="4" y="6"/>
                  </a:cxn>
                  <a:cxn ang="0">
                    <a:pos x="4" y="6"/>
                  </a:cxn>
                </a:cxnLst>
                <a:rect l="0" t="0" r="r" b="b"/>
                <a:pathLst>
                  <a:path w="18" h="16">
                    <a:moveTo>
                      <a:pt x="4" y="6"/>
                    </a:moveTo>
                    <a:lnTo>
                      <a:pt x="4" y="6"/>
                    </a:lnTo>
                    <a:lnTo>
                      <a:pt x="2" y="8"/>
                    </a:lnTo>
                    <a:lnTo>
                      <a:pt x="2" y="10"/>
                    </a:lnTo>
                    <a:lnTo>
                      <a:pt x="2" y="10"/>
                    </a:lnTo>
                    <a:lnTo>
                      <a:pt x="0" y="16"/>
                    </a:lnTo>
                    <a:lnTo>
                      <a:pt x="0" y="16"/>
                    </a:lnTo>
                    <a:lnTo>
                      <a:pt x="4" y="14"/>
                    </a:lnTo>
                    <a:lnTo>
                      <a:pt x="4" y="14"/>
                    </a:lnTo>
                    <a:lnTo>
                      <a:pt x="12" y="10"/>
                    </a:lnTo>
                    <a:lnTo>
                      <a:pt x="12" y="10"/>
                    </a:lnTo>
                    <a:lnTo>
                      <a:pt x="16" y="8"/>
                    </a:lnTo>
                    <a:lnTo>
                      <a:pt x="16" y="8"/>
                    </a:lnTo>
                    <a:lnTo>
                      <a:pt x="18" y="4"/>
                    </a:lnTo>
                    <a:lnTo>
                      <a:pt x="16" y="0"/>
                    </a:lnTo>
                    <a:lnTo>
                      <a:pt x="16" y="0"/>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8" name="Freeform 354"/>
              <p:cNvSpPr/>
              <p:nvPr/>
            </p:nvSpPr>
            <p:spPr bwMode="auto">
              <a:xfrm>
                <a:off x="2423" y="447"/>
                <a:ext cx="24" cy="16"/>
              </a:xfrm>
              <a:custGeom>
                <a:avLst/>
                <a:gdLst/>
                <a:ahLst/>
                <a:cxnLst>
                  <a:cxn ang="0">
                    <a:pos x="0" y="16"/>
                  </a:cxn>
                  <a:cxn ang="0">
                    <a:pos x="0" y="16"/>
                  </a:cxn>
                  <a:cxn ang="0">
                    <a:pos x="14" y="10"/>
                  </a:cxn>
                  <a:cxn ang="0">
                    <a:pos x="14" y="10"/>
                  </a:cxn>
                  <a:cxn ang="0">
                    <a:pos x="20" y="8"/>
                  </a:cxn>
                  <a:cxn ang="0">
                    <a:pos x="20" y="8"/>
                  </a:cxn>
                  <a:cxn ang="0">
                    <a:pos x="22" y="4"/>
                  </a:cxn>
                  <a:cxn ang="0">
                    <a:pos x="24" y="0"/>
                  </a:cxn>
                  <a:cxn ang="0">
                    <a:pos x="24" y="0"/>
                  </a:cxn>
                  <a:cxn ang="0">
                    <a:pos x="8" y="6"/>
                  </a:cxn>
                  <a:cxn ang="0">
                    <a:pos x="8" y="6"/>
                  </a:cxn>
                  <a:cxn ang="0">
                    <a:pos x="6" y="6"/>
                  </a:cxn>
                  <a:cxn ang="0">
                    <a:pos x="4" y="8"/>
                  </a:cxn>
                  <a:cxn ang="0">
                    <a:pos x="4" y="8"/>
                  </a:cxn>
                  <a:cxn ang="0">
                    <a:pos x="0" y="16"/>
                  </a:cxn>
                  <a:cxn ang="0">
                    <a:pos x="0" y="16"/>
                  </a:cxn>
                </a:cxnLst>
                <a:rect l="0" t="0" r="r" b="b"/>
                <a:pathLst>
                  <a:path w="24" h="16">
                    <a:moveTo>
                      <a:pt x="0" y="16"/>
                    </a:moveTo>
                    <a:lnTo>
                      <a:pt x="0" y="16"/>
                    </a:lnTo>
                    <a:lnTo>
                      <a:pt x="14" y="10"/>
                    </a:lnTo>
                    <a:lnTo>
                      <a:pt x="14" y="10"/>
                    </a:lnTo>
                    <a:lnTo>
                      <a:pt x="20" y="8"/>
                    </a:lnTo>
                    <a:lnTo>
                      <a:pt x="20" y="8"/>
                    </a:lnTo>
                    <a:lnTo>
                      <a:pt x="22" y="4"/>
                    </a:lnTo>
                    <a:lnTo>
                      <a:pt x="24" y="0"/>
                    </a:lnTo>
                    <a:lnTo>
                      <a:pt x="24" y="0"/>
                    </a:lnTo>
                    <a:lnTo>
                      <a:pt x="8" y="6"/>
                    </a:lnTo>
                    <a:lnTo>
                      <a:pt x="8" y="6"/>
                    </a:lnTo>
                    <a:lnTo>
                      <a:pt x="6" y="6"/>
                    </a:lnTo>
                    <a:lnTo>
                      <a:pt x="4" y="8"/>
                    </a:lnTo>
                    <a:lnTo>
                      <a:pt x="4" y="8"/>
                    </a:lnTo>
                    <a:lnTo>
                      <a:pt x="0" y="16"/>
                    </a:lnTo>
                    <a:lnTo>
                      <a:pt x="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79" name="Freeform 355"/>
              <p:cNvSpPr/>
              <p:nvPr/>
            </p:nvSpPr>
            <p:spPr bwMode="auto">
              <a:xfrm>
                <a:off x="2419" y="457"/>
                <a:ext cx="24" cy="18"/>
              </a:xfrm>
              <a:custGeom>
                <a:avLst/>
                <a:gdLst/>
                <a:ahLst/>
                <a:cxnLst>
                  <a:cxn ang="0">
                    <a:pos x="24" y="0"/>
                  </a:cxn>
                  <a:cxn ang="0">
                    <a:pos x="24" y="0"/>
                  </a:cxn>
                  <a:cxn ang="0">
                    <a:pos x="8" y="8"/>
                  </a:cxn>
                  <a:cxn ang="0">
                    <a:pos x="8" y="8"/>
                  </a:cxn>
                  <a:cxn ang="0">
                    <a:pos x="4" y="10"/>
                  </a:cxn>
                  <a:cxn ang="0">
                    <a:pos x="4" y="10"/>
                  </a:cxn>
                  <a:cxn ang="0">
                    <a:pos x="0" y="18"/>
                  </a:cxn>
                  <a:cxn ang="0">
                    <a:pos x="0" y="18"/>
                  </a:cxn>
                  <a:cxn ang="0">
                    <a:pos x="8" y="16"/>
                  </a:cxn>
                  <a:cxn ang="0">
                    <a:pos x="14" y="12"/>
                  </a:cxn>
                  <a:cxn ang="0">
                    <a:pos x="20" y="8"/>
                  </a:cxn>
                  <a:cxn ang="0">
                    <a:pos x="24" y="0"/>
                  </a:cxn>
                  <a:cxn ang="0">
                    <a:pos x="24" y="0"/>
                  </a:cxn>
                </a:cxnLst>
                <a:rect l="0" t="0" r="r" b="b"/>
                <a:pathLst>
                  <a:path w="24" h="18">
                    <a:moveTo>
                      <a:pt x="24" y="0"/>
                    </a:moveTo>
                    <a:lnTo>
                      <a:pt x="24" y="0"/>
                    </a:lnTo>
                    <a:lnTo>
                      <a:pt x="8" y="8"/>
                    </a:lnTo>
                    <a:lnTo>
                      <a:pt x="8" y="8"/>
                    </a:lnTo>
                    <a:lnTo>
                      <a:pt x="4" y="10"/>
                    </a:lnTo>
                    <a:lnTo>
                      <a:pt x="4" y="10"/>
                    </a:lnTo>
                    <a:lnTo>
                      <a:pt x="0" y="18"/>
                    </a:lnTo>
                    <a:lnTo>
                      <a:pt x="0" y="18"/>
                    </a:lnTo>
                    <a:lnTo>
                      <a:pt x="8" y="16"/>
                    </a:lnTo>
                    <a:lnTo>
                      <a:pt x="14" y="12"/>
                    </a:lnTo>
                    <a:lnTo>
                      <a:pt x="20" y="8"/>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0" name="Freeform 356"/>
              <p:cNvSpPr/>
              <p:nvPr/>
            </p:nvSpPr>
            <p:spPr bwMode="auto">
              <a:xfrm>
                <a:off x="2493" y="515"/>
                <a:ext cx="10" cy="20"/>
              </a:xfrm>
              <a:custGeom>
                <a:avLst/>
                <a:gdLst/>
                <a:ahLst/>
                <a:cxnLst>
                  <a:cxn ang="0">
                    <a:pos x="0" y="14"/>
                  </a:cxn>
                  <a:cxn ang="0">
                    <a:pos x="0" y="14"/>
                  </a:cxn>
                  <a:cxn ang="0">
                    <a:pos x="0" y="14"/>
                  </a:cxn>
                  <a:cxn ang="0">
                    <a:pos x="0" y="14"/>
                  </a:cxn>
                  <a:cxn ang="0">
                    <a:pos x="10" y="20"/>
                  </a:cxn>
                  <a:cxn ang="0">
                    <a:pos x="10" y="20"/>
                  </a:cxn>
                  <a:cxn ang="0">
                    <a:pos x="4" y="0"/>
                  </a:cxn>
                  <a:cxn ang="0">
                    <a:pos x="4" y="0"/>
                  </a:cxn>
                  <a:cxn ang="0">
                    <a:pos x="2" y="10"/>
                  </a:cxn>
                  <a:cxn ang="0">
                    <a:pos x="2" y="10"/>
                  </a:cxn>
                  <a:cxn ang="0">
                    <a:pos x="0" y="14"/>
                  </a:cxn>
                  <a:cxn ang="0">
                    <a:pos x="0" y="14"/>
                  </a:cxn>
                </a:cxnLst>
                <a:rect l="0" t="0" r="r" b="b"/>
                <a:pathLst>
                  <a:path w="10" h="20">
                    <a:moveTo>
                      <a:pt x="0" y="14"/>
                    </a:moveTo>
                    <a:lnTo>
                      <a:pt x="0" y="14"/>
                    </a:lnTo>
                    <a:lnTo>
                      <a:pt x="0" y="14"/>
                    </a:lnTo>
                    <a:lnTo>
                      <a:pt x="0" y="14"/>
                    </a:lnTo>
                    <a:lnTo>
                      <a:pt x="10" y="20"/>
                    </a:lnTo>
                    <a:lnTo>
                      <a:pt x="10" y="20"/>
                    </a:lnTo>
                    <a:lnTo>
                      <a:pt x="4" y="0"/>
                    </a:lnTo>
                    <a:lnTo>
                      <a:pt x="4" y="0"/>
                    </a:lnTo>
                    <a:lnTo>
                      <a:pt x="2" y="10"/>
                    </a:lnTo>
                    <a:lnTo>
                      <a:pt x="2" y="10"/>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1" name="Freeform 357"/>
              <p:cNvSpPr/>
              <p:nvPr/>
            </p:nvSpPr>
            <p:spPr bwMode="auto">
              <a:xfrm>
                <a:off x="2489" y="531"/>
                <a:ext cx="16" cy="18"/>
              </a:xfrm>
              <a:custGeom>
                <a:avLst/>
                <a:gdLst/>
                <a:ahLst/>
                <a:cxnLst>
                  <a:cxn ang="0">
                    <a:pos x="0" y="8"/>
                  </a:cxn>
                  <a:cxn ang="0">
                    <a:pos x="0" y="8"/>
                  </a:cxn>
                  <a:cxn ang="0">
                    <a:pos x="6" y="12"/>
                  </a:cxn>
                  <a:cxn ang="0">
                    <a:pos x="6" y="12"/>
                  </a:cxn>
                  <a:cxn ang="0">
                    <a:pos x="12" y="16"/>
                  </a:cxn>
                  <a:cxn ang="0">
                    <a:pos x="12" y="16"/>
                  </a:cxn>
                  <a:cxn ang="0">
                    <a:pos x="16" y="18"/>
                  </a:cxn>
                  <a:cxn ang="0">
                    <a:pos x="16" y="18"/>
                  </a:cxn>
                  <a:cxn ang="0">
                    <a:pos x="16" y="12"/>
                  </a:cxn>
                  <a:cxn ang="0">
                    <a:pos x="16" y="12"/>
                  </a:cxn>
                  <a:cxn ang="0">
                    <a:pos x="14" y="10"/>
                  </a:cxn>
                  <a:cxn ang="0">
                    <a:pos x="14" y="8"/>
                  </a:cxn>
                  <a:cxn ang="0">
                    <a:pos x="14" y="8"/>
                  </a:cxn>
                  <a:cxn ang="0">
                    <a:pos x="2" y="0"/>
                  </a:cxn>
                  <a:cxn ang="0">
                    <a:pos x="2" y="0"/>
                  </a:cxn>
                  <a:cxn ang="0">
                    <a:pos x="2" y="4"/>
                  </a:cxn>
                  <a:cxn ang="0">
                    <a:pos x="0" y="8"/>
                  </a:cxn>
                  <a:cxn ang="0">
                    <a:pos x="0" y="8"/>
                  </a:cxn>
                </a:cxnLst>
                <a:rect l="0" t="0" r="r" b="b"/>
                <a:pathLst>
                  <a:path w="16" h="18">
                    <a:moveTo>
                      <a:pt x="0" y="8"/>
                    </a:moveTo>
                    <a:lnTo>
                      <a:pt x="0" y="8"/>
                    </a:lnTo>
                    <a:lnTo>
                      <a:pt x="6" y="12"/>
                    </a:lnTo>
                    <a:lnTo>
                      <a:pt x="6" y="12"/>
                    </a:lnTo>
                    <a:lnTo>
                      <a:pt x="12" y="16"/>
                    </a:lnTo>
                    <a:lnTo>
                      <a:pt x="12" y="16"/>
                    </a:lnTo>
                    <a:lnTo>
                      <a:pt x="16" y="18"/>
                    </a:lnTo>
                    <a:lnTo>
                      <a:pt x="16" y="18"/>
                    </a:lnTo>
                    <a:lnTo>
                      <a:pt x="16" y="12"/>
                    </a:lnTo>
                    <a:lnTo>
                      <a:pt x="16" y="12"/>
                    </a:lnTo>
                    <a:lnTo>
                      <a:pt x="14" y="10"/>
                    </a:lnTo>
                    <a:lnTo>
                      <a:pt x="14" y="8"/>
                    </a:lnTo>
                    <a:lnTo>
                      <a:pt x="14" y="8"/>
                    </a:lnTo>
                    <a:lnTo>
                      <a:pt x="2" y="0"/>
                    </a:lnTo>
                    <a:lnTo>
                      <a:pt x="2" y="0"/>
                    </a:lnTo>
                    <a:lnTo>
                      <a:pt x="2"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2" name="Freeform 358"/>
              <p:cNvSpPr/>
              <p:nvPr/>
            </p:nvSpPr>
            <p:spPr bwMode="auto">
              <a:xfrm>
                <a:off x="2489" y="543"/>
                <a:ext cx="20" cy="20"/>
              </a:xfrm>
              <a:custGeom>
                <a:avLst/>
                <a:gdLst/>
                <a:ahLst/>
                <a:cxnLst>
                  <a:cxn ang="0">
                    <a:pos x="8" y="12"/>
                  </a:cxn>
                  <a:cxn ang="0">
                    <a:pos x="8" y="12"/>
                  </a:cxn>
                  <a:cxn ang="0">
                    <a:pos x="20" y="20"/>
                  </a:cxn>
                  <a:cxn ang="0">
                    <a:pos x="20" y="20"/>
                  </a:cxn>
                  <a:cxn ang="0">
                    <a:pos x="18" y="12"/>
                  </a:cxn>
                  <a:cxn ang="0">
                    <a:pos x="18" y="12"/>
                  </a:cxn>
                  <a:cxn ang="0">
                    <a:pos x="16" y="10"/>
                  </a:cxn>
                  <a:cxn ang="0">
                    <a:pos x="14" y="8"/>
                  </a:cxn>
                  <a:cxn ang="0">
                    <a:pos x="14" y="8"/>
                  </a:cxn>
                  <a:cxn ang="0">
                    <a:pos x="0" y="0"/>
                  </a:cxn>
                  <a:cxn ang="0">
                    <a:pos x="0" y="0"/>
                  </a:cxn>
                  <a:cxn ang="0">
                    <a:pos x="0" y="4"/>
                  </a:cxn>
                  <a:cxn ang="0">
                    <a:pos x="0" y="8"/>
                  </a:cxn>
                  <a:cxn ang="0">
                    <a:pos x="0" y="8"/>
                  </a:cxn>
                  <a:cxn ang="0">
                    <a:pos x="8" y="12"/>
                  </a:cxn>
                  <a:cxn ang="0">
                    <a:pos x="8" y="12"/>
                  </a:cxn>
                </a:cxnLst>
                <a:rect l="0" t="0" r="r" b="b"/>
                <a:pathLst>
                  <a:path w="20" h="20">
                    <a:moveTo>
                      <a:pt x="8" y="12"/>
                    </a:moveTo>
                    <a:lnTo>
                      <a:pt x="8" y="12"/>
                    </a:lnTo>
                    <a:lnTo>
                      <a:pt x="20" y="20"/>
                    </a:lnTo>
                    <a:lnTo>
                      <a:pt x="20" y="20"/>
                    </a:lnTo>
                    <a:lnTo>
                      <a:pt x="18" y="12"/>
                    </a:lnTo>
                    <a:lnTo>
                      <a:pt x="18" y="12"/>
                    </a:lnTo>
                    <a:lnTo>
                      <a:pt x="16" y="10"/>
                    </a:lnTo>
                    <a:lnTo>
                      <a:pt x="14" y="8"/>
                    </a:lnTo>
                    <a:lnTo>
                      <a:pt x="14" y="8"/>
                    </a:lnTo>
                    <a:lnTo>
                      <a:pt x="0" y="0"/>
                    </a:lnTo>
                    <a:lnTo>
                      <a:pt x="0" y="0"/>
                    </a:lnTo>
                    <a:lnTo>
                      <a:pt x="0" y="4"/>
                    </a:lnTo>
                    <a:lnTo>
                      <a:pt x="0" y="8"/>
                    </a:lnTo>
                    <a:lnTo>
                      <a:pt x="0" y="8"/>
                    </a:lnTo>
                    <a:lnTo>
                      <a:pt x="8" y="12"/>
                    </a:lnTo>
                    <a:lnTo>
                      <a:pt x="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3" name="Freeform 359"/>
              <p:cNvSpPr/>
              <p:nvPr/>
            </p:nvSpPr>
            <p:spPr bwMode="auto">
              <a:xfrm>
                <a:off x="2489" y="553"/>
                <a:ext cx="22" cy="22"/>
              </a:xfrm>
              <a:custGeom>
                <a:avLst/>
                <a:gdLst/>
                <a:ahLst/>
                <a:cxnLst>
                  <a:cxn ang="0">
                    <a:pos x="22" y="22"/>
                  </a:cxn>
                  <a:cxn ang="0">
                    <a:pos x="22" y="22"/>
                  </a:cxn>
                  <a:cxn ang="0">
                    <a:pos x="20" y="14"/>
                  </a:cxn>
                  <a:cxn ang="0">
                    <a:pos x="20" y="14"/>
                  </a:cxn>
                  <a:cxn ang="0">
                    <a:pos x="16" y="10"/>
                  </a:cxn>
                  <a:cxn ang="0">
                    <a:pos x="16" y="10"/>
                  </a:cxn>
                  <a:cxn ang="0">
                    <a:pos x="0" y="0"/>
                  </a:cxn>
                  <a:cxn ang="0">
                    <a:pos x="0" y="0"/>
                  </a:cxn>
                  <a:cxn ang="0">
                    <a:pos x="4" y="8"/>
                  </a:cxn>
                  <a:cxn ang="0">
                    <a:pos x="8" y="14"/>
                  </a:cxn>
                  <a:cxn ang="0">
                    <a:pos x="14" y="20"/>
                  </a:cxn>
                  <a:cxn ang="0">
                    <a:pos x="22" y="22"/>
                  </a:cxn>
                  <a:cxn ang="0">
                    <a:pos x="22" y="22"/>
                  </a:cxn>
                </a:cxnLst>
                <a:rect l="0" t="0" r="r" b="b"/>
                <a:pathLst>
                  <a:path w="22" h="22">
                    <a:moveTo>
                      <a:pt x="22" y="22"/>
                    </a:moveTo>
                    <a:lnTo>
                      <a:pt x="22" y="22"/>
                    </a:lnTo>
                    <a:lnTo>
                      <a:pt x="20" y="14"/>
                    </a:lnTo>
                    <a:lnTo>
                      <a:pt x="20" y="14"/>
                    </a:lnTo>
                    <a:lnTo>
                      <a:pt x="16" y="10"/>
                    </a:lnTo>
                    <a:lnTo>
                      <a:pt x="16" y="10"/>
                    </a:lnTo>
                    <a:lnTo>
                      <a:pt x="0" y="0"/>
                    </a:lnTo>
                    <a:lnTo>
                      <a:pt x="0" y="0"/>
                    </a:lnTo>
                    <a:lnTo>
                      <a:pt x="4" y="8"/>
                    </a:lnTo>
                    <a:lnTo>
                      <a:pt x="8" y="14"/>
                    </a:lnTo>
                    <a:lnTo>
                      <a:pt x="14" y="20"/>
                    </a:lnTo>
                    <a:lnTo>
                      <a:pt x="22" y="22"/>
                    </a:lnTo>
                    <a:lnTo>
                      <a:pt x="22"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4" name="Freeform 360"/>
              <p:cNvSpPr/>
              <p:nvPr/>
            </p:nvSpPr>
            <p:spPr bwMode="auto">
              <a:xfrm>
                <a:off x="2501" y="515"/>
                <a:ext cx="10" cy="20"/>
              </a:xfrm>
              <a:custGeom>
                <a:avLst/>
                <a:gdLst/>
                <a:ahLst/>
                <a:cxnLst>
                  <a:cxn ang="0">
                    <a:pos x="10" y="10"/>
                  </a:cxn>
                  <a:cxn ang="0">
                    <a:pos x="10" y="10"/>
                  </a:cxn>
                  <a:cxn ang="0">
                    <a:pos x="6" y="6"/>
                  </a:cxn>
                  <a:cxn ang="0">
                    <a:pos x="6" y="6"/>
                  </a:cxn>
                  <a:cxn ang="0">
                    <a:pos x="0" y="0"/>
                  </a:cxn>
                  <a:cxn ang="0">
                    <a:pos x="0" y="0"/>
                  </a:cxn>
                  <a:cxn ang="0">
                    <a:pos x="4" y="20"/>
                  </a:cxn>
                  <a:cxn ang="0">
                    <a:pos x="4" y="20"/>
                  </a:cxn>
                  <a:cxn ang="0">
                    <a:pos x="10" y="10"/>
                  </a:cxn>
                  <a:cxn ang="0">
                    <a:pos x="10" y="10"/>
                  </a:cxn>
                  <a:cxn ang="0">
                    <a:pos x="10" y="10"/>
                  </a:cxn>
                  <a:cxn ang="0">
                    <a:pos x="10" y="10"/>
                  </a:cxn>
                </a:cxnLst>
                <a:rect l="0" t="0" r="r" b="b"/>
                <a:pathLst>
                  <a:path w="10" h="20">
                    <a:moveTo>
                      <a:pt x="10" y="10"/>
                    </a:moveTo>
                    <a:lnTo>
                      <a:pt x="10" y="10"/>
                    </a:lnTo>
                    <a:lnTo>
                      <a:pt x="6" y="6"/>
                    </a:lnTo>
                    <a:lnTo>
                      <a:pt x="6" y="6"/>
                    </a:lnTo>
                    <a:lnTo>
                      <a:pt x="0" y="0"/>
                    </a:lnTo>
                    <a:lnTo>
                      <a:pt x="0" y="0"/>
                    </a:lnTo>
                    <a:lnTo>
                      <a:pt x="4" y="20"/>
                    </a:lnTo>
                    <a:lnTo>
                      <a:pt x="4" y="20"/>
                    </a:lnTo>
                    <a:lnTo>
                      <a:pt x="10" y="10"/>
                    </a:lnTo>
                    <a:lnTo>
                      <a:pt x="10" y="10"/>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5" name="Freeform 361"/>
              <p:cNvSpPr/>
              <p:nvPr/>
            </p:nvSpPr>
            <p:spPr bwMode="auto">
              <a:xfrm>
                <a:off x="2507" y="527"/>
                <a:ext cx="12" cy="22"/>
              </a:xfrm>
              <a:custGeom>
                <a:avLst/>
                <a:gdLst/>
                <a:ahLst/>
                <a:cxnLst>
                  <a:cxn ang="0">
                    <a:pos x="2" y="22"/>
                  </a:cxn>
                  <a:cxn ang="0">
                    <a:pos x="2" y="22"/>
                  </a:cxn>
                  <a:cxn ang="0">
                    <a:pos x="4" y="18"/>
                  </a:cxn>
                  <a:cxn ang="0">
                    <a:pos x="4" y="18"/>
                  </a:cxn>
                  <a:cxn ang="0">
                    <a:pos x="8" y="10"/>
                  </a:cxn>
                  <a:cxn ang="0">
                    <a:pos x="8" y="10"/>
                  </a:cxn>
                  <a:cxn ang="0">
                    <a:pos x="12" y="6"/>
                  </a:cxn>
                  <a:cxn ang="0">
                    <a:pos x="12" y="6"/>
                  </a:cxn>
                  <a:cxn ang="0">
                    <a:pos x="10" y="2"/>
                  </a:cxn>
                  <a:cxn ang="0">
                    <a:pos x="6" y="0"/>
                  </a:cxn>
                  <a:cxn ang="0">
                    <a:pos x="6" y="0"/>
                  </a:cxn>
                  <a:cxn ang="0">
                    <a:pos x="0" y="10"/>
                  </a:cxn>
                  <a:cxn ang="0">
                    <a:pos x="0" y="10"/>
                  </a:cxn>
                  <a:cxn ang="0">
                    <a:pos x="0" y="14"/>
                  </a:cxn>
                  <a:cxn ang="0">
                    <a:pos x="0" y="16"/>
                  </a:cxn>
                  <a:cxn ang="0">
                    <a:pos x="0" y="16"/>
                  </a:cxn>
                  <a:cxn ang="0">
                    <a:pos x="2" y="22"/>
                  </a:cxn>
                  <a:cxn ang="0">
                    <a:pos x="2" y="22"/>
                  </a:cxn>
                </a:cxnLst>
                <a:rect l="0" t="0" r="r" b="b"/>
                <a:pathLst>
                  <a:path w="12" h="22">
                    <a:moveTo>
                      <a:pt x="2" y="22"/>
                    </a:moveTo>
                    <a:lnTo>
                      <a:pt x="2" y="22"/>
                    </a:lnTo>
                    <a:lnTo>
                      <a:pt x="4" y="18"/>
                    </a:lnTo>
                    <a:lnTo>
                      <a:pt x="4" y="18"/>
                    </a:lnTo>
                    <a:lnTo>
                      <a:pt x="8" y="10"/>
                    </a:lnTo>
                    <a:lnTo>
                      <a:pt x="8" y="10"/>
                    </a:lnTo>
                    <a:lnTo>
                      <a:pt x="12" y="6"/>
                    </a:lnTo>
                    <a:lnTo>
                      <a:pt x="12" y="6"/>
                    </a:lnTo>
                    <a:lnTo>
                      <a:pt x="10" y="2"/>
                    </a:lnTo>
                    <a:lnTo>
                      <a:pt x="6" y="0"/>
                    </a:lnTo>
                    <a:lnTo>
                      <a:pt x="6" y="0"/>
                    </a:lnTo>
                    <a:lnTo>
                      <a:pt x="0" y="10"/>
                    </a:lnTo>
                    <a:lnTo>
                      <a:pt x="0" y="10"/>
                    </a:lnTo>
                    <a:lnTo>
                      <a:pt x="0" y="14"/>
                    </a:lnTo>
                    <a:lnTo>
                      <a:pt x="0" y="16"/>
                    </a:lnTo>
                    <a:lnTo>
                      <a:pt x="0" y="16"/>
                    </a:lnTo>
                    <a:lnTo>
                      <a:pt x="2" y="22"/>
                    </a:lnTo>
                    <a:lnTo>
                      <a:pt x="2"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6" name="Freeform 362"/>
              <p:cNvSpPr/>
              <p:nvPr/>
            </p:nvSpPr>
            <p:spPr bwMode="auto">
              <a:xfrm>
                <a:off x="2511" y="535"/>
                <a:ext cx="12" cy="26"/>
              </a:xfrm>
              <a:custGeom>
                <a:avLst/>
                <a:gdLst/>
                <a:ahLst/>
                <a:cxnLst>
                  <a:cxn ang="0">
                    <a:pos x="8" y="14"/>
                  </a:cxn>
                  <a:cxn ang="0">
                    <a:pos x="8" y="14"/>
                  </a:cxn>
                  <a:cxn ang="0">
                    <a:pos x="12" y="8"/>
                  </a:cxn>
                  <a:cxn ang="0">
                    <a:pos x="12" y="8"/>
                  </a:cxn>
                  <a:cxn ang="0">
                    <a:pos x="12" y="4"/>
                  </a:cxn>
                  <a:cxn ang="0">
                    <a:pos x="10" y="0"/>
                  </a:cxn>
                  <a:cxn ang="0">
                    <a:pos x="10" y="0"/>
                  </a:cxn>
                  <a:cxn ang="0">
                    <a:pos x="0" y="14"/>
                  </a:cxn>
                  <a:cxn ang="0">
                    <a:pos x="0" y="14"/>
                  </a:cxn>
                  <a:cxn ang="0">
                    <a:pos x="0" y="16"/>
                  </a:cxn>
                  <a:cxn ang="0">
                    <a:pos x="0" y="18"/>
                  </a:cxn>
                  <a:cxn ang="0">
                    <a:pos x="0" y="18"/>
                  </a:cxn>
                  <a:cxn ang="0">
                    <a:pos x="2" y="26"/>
                  </a:cxn>
                  <a:cxn ang="0">
                    <a:pos x="2" y="26"/>
                  </a:cxn>
                  <a:cxn ang="0">
                    <a:pos x="8" y="14"/>
                  </a:cxn>
                  <a:cxn ang="0">
                    <a:pos x="8" y="14"/>
                  </a:cxn>
                </a:cxnLst>
                <a:rect l="0" t="0" r="r" b="b"/>
                <a:pathLst>
                  <a:path w="12" h="26">
                    <a:moveTo>
                      <a:pt x="8" y="14"/>
                    </a:moveTo>
                    <a:lnTo>
                      <a:pt x="8" y="14"/>
                    </a:lnTo>
                    <a:lnTo>
                      <a:pt x="12" y="8"/>
                    </a:lnTo>
                    <a:lnTo>
                      <a:pt x="12" y="8"/>
                    </a:lnTo>
                    <a:lnTo>
                      <a:pt x="12" y="4"/>
                    </a:lnTo>
                    <a:lnTo>
                      <a:pt x="10" y="0"/>
                    </a:lnTo>
                    <a:lnTo>
                      <a:pt x="10" y="0"/>
                    </a:lnTo>
                    <a:lnTo>
                      <a:pt x="0" y="14"/>
                    </a:lnTo>
                    <a:lnTo>
                      <a:pt x="0" y="14"/>
                    </a:lnTo>
                    <a:lnTo>
                      <a:pt x="0" y="16"/>
                    </a:lnTo>
                    <a:lnTo>
                      <a:pt x="0" y="18"/>
                    </a:lnTo>
                    <a:lnTo>
                      <a:pt x="0" y="18"/>
                    </a:lnTo>
                    <a:lnTo>
                      <a:pt x="2" y="26"/>
                    </a:lnTo>
                    <a:lnTo>
                      <a:pt x="2" y="26"/>
                    </a:lnTo>
                    <a:lnTo>
                      <a:pt x="8" y="14"/>
                    </a:lnTo>
                    <a:lnTo>
                      <a:pt x="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7" name="Freeform 363"/>
              <p:cNvSpPr/>
              <p:nvPr/>
            </p:nvSpPr>
            <p:spPr bwMode="auto">
              <a:xfrm>
                <a:off x="2513" y="545"/>
                <a:ext cx="14" cy="28"/>
              </a:xfrm>
              <a:custGeom>
                <a:avLst/>
                <a:gdLst/>
                <a:ahLst/>
                <a:cxnLst>
                  <a:cxn ang="0">
                    <a:pos x="12" y="0"/>
                  </a:cxn>
                  <a:cxn ang="0">
                    <a:pos x="12" y="0"/>
                  </a:cxn>
                  <a:cxn ang="0">
                    <a:pos x="4" y="16"/>
                  </a:cxn>
                  <a:cxn ang="0">
                    <a:pos x="4" y="16"/>
                  </a:cxn>
                  <a:cxn ang="0">
                    <a:pos x="0" y="20"/>
                  </a:cxn>
                  <a:cxn ang="0">
                    <a:pos x="0" y="20"/>
                  </a:cxn>
                  <a:cxn ang="0">
                    <a:pos x="2" y="28"/>
                  </a:cxn>
                  <a:cxn ang="0">
                    <a:pos x="2" y="28"/>
                  </a:cxn>
                  <a:cxn ang="0">
                    <a:pos x="8" y="22"/>
                  </a:cxn>
                  <a:cxn ang="0">
                    <a:pos x="12" y="16"/>
                  </a:cxn>
                  <a:cxn ang="0">
                    <a:pos x="14" y="8"/>
                  </a:cxn>
                  <a:cxn ang="0">
                    <a:pos x="12" y="0"/>
                  </a:cxn>
                  <a:cxn ang="0">
                    <a:pos x="12" y="0"/>
                  </a:cxn>
                </a:cxnLst>
                <a:rect l="0" t="0" r="r" b="b"/>
                <a:pathLst>
                  <a:path w="14" h="28">
                    <a:moveTo>
                      <a:pt x="12" y="0"/>
                    </a:moveTo>
                    <a:lnTo>
                      <a:pt x="12" y="0"/>
                    </a:lnTo>
                    <a:lnTo>
                      <a:pt x="4" y="16"/>
                    </a:lnTo>
                    <a:lnTo>
                      <a:pt x="4" y="16"/>
                    </a:lnTo>
                    <a:lnTo>
                      <a:pt x="0" y="20"/>
                    </a:lnTo>
                    <a:lnTo>
                      <a:pt x="0" y="20"/>
                    </a:lnTo>
                    <a:lnTo>
                      <a:pt x="2" y="28"/>
                    </a:lnTo>
                    <a:lnTo>
                      <a:pt x="2" y="28"/>
                    </a:lnTo>
                    <a:lnTo>
                      <a:pt x="8" y="22"/>
                    </a:lnTo>
                    <a:lnTo>
                      <a:pt x="12" y="16"/>
                    </a:lnTo>
                    <a:lnTo>
                      <a:pt x="14" y="8"/>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8" name="Freeform 364"/>
              <p:cNvSpPr/>
              <p:nvPr/>
            </p:nvSpPr>
            <p:spPr bwMode="auto">
              <a:xfrm>
                <a:off x="2635" y="675"/>
                <a:ext cx="18" cy="26"/>
              </a:xfrm>
              <a:custGeom>
                <a:avLst/>
                <a:gdLst/>
                <a:ahLst/>
                <a:cxnLst>
                  <a:cxn ang="0">
                    <a:pos x="18" y="0"/>
                  </a:cxn>
                  <a:cxn ang="0">
                    <a:pos x="18" y="0"/>
                  </a:cxn>
                  <a:cxn ang="0">
                    <a:pos x="12" y="4"/>
                  </a:cxn>
                  <a:cxn ang="0">
                    <a:pos x="6" y="6"/>
                  </a:cxn>
                  <a:cxn ang="0">
                    <a:pos x="6" y="6"/>
                  </a:cxn>
                  <a:cxn ang="0">
                    <a:pos x="0" y="10"/>
                  </a:cxn>
                  <a:cxn ang="0">
                    <a:pos x="0" y="10"/>
                  </a:cxn>
                  <a:cxn ang="0">
                    <a:pos x="0" y="12"/>
                  </a:cxn>
                  <a:cxn ang="0">
                    <a:pos x="0" y="12"/>
                  </a:cxn>
                  <a:cxn ang="0">
                    <a:pos x="6" y="26"/>
                  </a:cxn>
                  <a:cxn ang="0">
                    <a:pos x="6" y="26"/>
                  </a:cxn>
                  <a:cxn ang="0">
                    <a:pos x="18" y="0"/>
                  </a:cxn>
                  <a:cxn ang="0">
                    <a:pos x="18" y="0"/>
                  </a:cxn>
                </a:cxnLst>
                <a:rect l="0" t="0" r="r" b="b"/>
                <a:pathLst>
                  <a:path w="18" h="26">
                    <a:moveTo>
                      <a:pt x="18" y="0"/>
                    </a:moveTo>
                    <a:lnTo>
                      <a:pt x="18" y="0"/>
                    </a:lnTo>
                    <a:lnTo>
                      <a:pt x="12" y="4"/>
                    </a:lnTo>
                    <a:lnTo>
                      <a:pt x="6" y="6"/>
                    </a:lnTo>
                    <a:lnTo>
                      <a:pt x="6" y="6"/>
                    </a:lnTo>
                    <a:lnTo>
                      <a:pt x="0" y="10"/>
                    </a:lnTo>
                    <a:lnTo>
                      <a:pt x="0" y="10"/>
                    </a:lnTo>
                    <a:lnTo>
                      <a:pt x="0" y="12"/>
                    </a:lnTo>
                    <a:lnTo>
                      <a:pt x="0" y="12"/>
                    </a:lnTo>
                    <a:lnTo>
                      <a:pt x="6" y="26"/>
                    </a:lnTo>
                    <a:lnTo>
                      <a:pt x="6" y="26"/>
                    </a:lnTo>
                    <a:lnTo>
                      <a:pt x="18" y="0"/>
                    </a:lnTo>
                    <a:lnTo>
                      <a:pt x="1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89" name="Freeform 365"/>
              <p:cNvSpPr/>
              <p:nvPr/>
            </p:nvSpPr>
            <p:spPr bwMode="auto">
              <a:xfrm>
                <a:off x="2623" y="687"/>
                <a:ext cx="16" cy="34"/>
              </a:xfrm>
              <a:custGeom>
                <a:avLst/>
                <a:gdLst/>
                <a:ahLst/>
                <a:cxnLst>
                  <a:cxn ang="0">
                    <a:pos x="0" y="8"/>
                  </a:cxn>
                  <a:cxn ang="0">
                    <a:pos x="0" y="8"/>
                  </a:cxn>
                  <a:cxn ang="0">
                    <a:pos x="2" y="16"/>
                  </a:cxn>
                  <a:cxn ang="0">
                    <a:pos x="2" y="16"/>
                  </a:cxn>
                  <a:cxn ang="0">
                    <a:pos x="6" y="28"/>
                  </a:cxn>
                  <a:cxn ang="0">
                    <a:pos x="6" y="28"/>
                  </a:cxn>
                  <a:cxn ang="0">
                    <a:pos x="8" y="34"/>
                  </a:cxn>
                  <a:cxn ang="0">
                    <a:pos x="8" y="34"/>
                  </a:cxn>
                  <a:cxn ang="0">
                    <a:pos x="12" y="26"/>
                  </a:cxn>
                  <a:cxn ang="0">
                    <a:pos x="12" y="26"/>
                  </a:cxn>
                  <a:cxn ang="0">
                    <a:pos x="14" y="22"/>
                  </a:cxn>
                  <a:cxn ang="0">
                    <a:pos x="16" y="18"/>
                  </a:cxn>
                  <a:cxn ang="0">
                    <a:pos x="16" y="18"/>
                  </a:cxn>
                  <a:cxn ang="0">
                    <a:pos x="10" y="0"/>
                  </a:cxn>
                  <a:cxn ang="0">
                    <a:pos x="10" y="0"/>
                  </a:cxn>
                  <a:cxn ang="0">
                    <a:pos x="4" y="4"/>
                  </a:cxn>
                  <a:cxn ang="0">
                    <a:pos x="2" y="6"/>
                  </a:cxn>
                  <a:cxn ang="0">
                    <a:pos x="0" y="8"/>
                  </a:cxn>
                  <a:cxn ang="0">
                    <a:pos x="0" y="8"/>
                  </a:cxn>
                </a:cxnLst>
                <a:rect l="0" t="0" r="r" b="b"/>
                <a:pathLst>
                  <a:path w="16" h="34">
                    <a:moveTo>
                      <a:pt x="0" y="8"/>
                    </a:moveTo>
                    <a:lnTo>
                      <a:pt x="0" y="8"/>
                    </a:lnTo>
                    <a:lnTo>
                      <a:pt x="2" y="16"/>
                    </a:lnTo>
                    <a:lnTo>
                      <a:pt x="2" y="16"/>
                    </a:lnTo>
                    <a:lnTo>
                      <a:pt x="6" y="28"/>
                    </a:lnTo>
                    <a:lnTo>
                      <a:pt x="6" y="28"/>
                    </a:lnTo>
                    <a:lnTo>
                      <a:pt x="8" y="34"/>
                    </a:lnTo>
                    <a:lnTo>
                      <a:pt x="8" y="34"/>
                    </a:lnTo>
                    <a:lnTo>
                      <a:pt x="12" y="26"/>
                    </a:lnTo>
                    <a:lnTo>
                      <a:pt x="12" y="26"/>
                    </a:lnTo>
                    <a:lnTo>
                      <a:pt x="14" y="22"/>
                    </a:lnTo>
                    <a:lnTo>
                      <a:pt x="16" y="18"/>
                    </a:lnTo>
                    <a:lnTo>
                      <a:pt x="16" y="18"/>
                    </a:lnTo>
                    <a:lnTo>
                      <a:pt x="10" y="0"/>
                    </a:lnTo>
                    <a:lnTo>
                      <a:pt x="10" y="0"/>
                    </a:lnTo>
                    <a:lnTo>
                      <a:pt x="4" y="4"/>
                    </a:lnTo>
                    <a:lnTo>
                      <a:pt x="2" y="6"/>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0" name="Freeform 366"/>
              <p:cNvSpPr/>
              <p:nvPr/>
            </p:nvSpPr>
            <p:spPr bwMode="auto">
              <a:xfrm>
                <a:off x="2613" y="697"/>
                <a:ext cx="16" cy="40"/>
              </a:xfrm>
              <a:custGeom>
                <a:avLst/>
                <a:gdLst/>
                <a:ahLst/>
                <a:cxnLst>
                  <a:cxn ang="0">
                    <a:pos x="16" y="30"/>
                  </a:cxn>
                  <a:cxn ang="0">
                    <a:pos x="16" y="30"/>
                  </a:cxn>
                  <a:cxn ang="0">
                    <a:pos x="16" y="26"/>
                  </a:cxn>
                  <a:cxn ang="0">
                    <a:pos x="14" y="24"/>
                  </a:cxn>
                  <a:cxn ang="0">
                    <a:pos x="14" y="24"/>
                  </a:cxn>
                  <a:cxn ang="0">
                    <a:pos x="6" y="0"/>
                  </a:cxn>
                  <a:cxn ang="0">
                    <a:pos x="6" y="0"/>
                  </a:cxn>
                  <a:cxn ang="0">
                    <a:pos x="2" y="6"/>
                  </a:cxn>
                  <a:cxn ang="0">
                    <a:pos x="0" y="8"/>
                  </a:cxn>
                  <a:cxn ang="0">
                    <a:pos x="0" y="12"/>
                  </a:cxn>
                  <a:cxn ang="0">
                    <a:pos x="0" y="12"/>
                  </a:cxn>
                  <a:cxn ang="0">
                    <a:pos x="4" y="22"/>
                  </a:cxn>
                  <a:cxn ang="0">
                    <a:pos x="4" y="22"/>
                  </a:cxn>
                  <a:cxn ang="0">
                    <a:pos x="10" y="40"/>
                  </a:cxn>
                  <a:cxn ang="0">
                    <a:pos x="10" y="40"/>
                  </a:cxn>
                  <a:cxn ang="0">
                    <a:pos x="16" y="30"/>
                  </a:cxn>
                  <a:cxn ang="0">
                    <a:pos x="16" y="30"/>
                  </a:cxn>
                </a:cxnLst>
                <a:rect l="0" t="0" r="r" b="b"/>
                <a:pathLst>
                  <a:path w="16" h="40">
                    <a:moveTo>
                      <a:pt x="16" y="30"/>
                    </a:moveTo>
                    <a:lnTo>
                      <a:pt x="16" y="30"/>
                    </a:lnTo>
                    <a:lnTo>
                      <a:pt x="16" y="26"/>
                    </a:lnTo>
                    <a:lnTo>
                      <a:pt x="14" y="24"/>
                    </a:lnTo>
                    <a:lnTo>
                      <a:pt x="14" y="24"/>
                    </a:lnTo>
                    <a:lnTo>
                      <a:pt x="6" y="0"/>
                    </a:lnTo>
                    <a:lnTo>
                      <a:pt x="6" y="0"/>
                    </a:lnTo>
                    <a:lnTo>
                      <a:pt x="2" y="6"/>
                    </a:lnTo>
                    <a:lnTo>
                      <a:pt x="0" y="8"/>
                    </a:lnTo>
                    <a:lnTo>
                      <a:pt x="0" y="12"/>
                    </a:lnTo>
                    <a:lnTo>
                      <a:pt x="0" y="12"/>
                    </a:lnTo>
                    <a:lnTo>
                      <a:pt x="4" y="22"/>
                    </a:lnTo>
                    <a:lnTo>
                      <a:pt x="4" y="22"/>
                    </a:lnTo>
                    <a:lnTo>
                      <a:pt x="10" y="40"/>
                    </a:lnTo>
                    <a:lnTo>
                      <a:pt x="10" y="40"/>
                    </a:lnTo>
                    <a:lnTo>
                      <a:pt x="16" y="30"/>
                    </a:lnTo>
                    <a:lnTo>
                      <a:pt x="1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1" name="Freeform 367"/>
              <p:cNvSpPr/>
              <p:nvPr/>
            </p:nvSpPr>
            <p:spPr bwMode="auto">
              <a:xfrm>
                <a:off x="2607" y="711"/>
                <a:ext cx="14" cy="42"/>
              </a:xfrm>
              <a:custGeom>
                <a:avLst/>
                <a:gdLst/>
                <a:ahLst/>
                <a:cxnLst>
                  <a:cxn ang="0">
                    <a:pos x="14" y="32"/>
                  </a:cxn>
                  <a:cxn ang="0">
                    <a:pos x="14" y="32"/>
                  </a:cxn>
                  <a:cxn ang="0">
                    <a:pos x="14" y="28"/>
                  </a:cxn>
                  <a:cxn ang="0">
                    <a:pos x="12" y="24"/>
                  </a:cxn>
                  <a:cxn ang="0">
                    <a:pos x="12" y="24"/>
                  </a:cxn>
                  <a:cxn ang="0">
                    <a:pos x="4" y="0"/>
                  </a:cxn>
                  <a:cxn ang="0">
                    <a:pos x="4" y="0"/>
                  </a:cxn>
                  <a:cxn ang="0">
                    <a:pos x="0" y="10"/>
                  </a:cxn>
                  <a:cxn ang="0">
                    <a:pos x="0" y="22"/>
                  </a:cxn>
                  <a:cxn ang="0">
                    <a:pos x="4" y="32"/>
                  </a:cxn>
                  <a:cxn ang="0">
                    <a:pos x="10" y="42"/>
                  </a:cxn>
                  <a:cxn ang="0">
                    <a:pos x="10" y="42"/>
                  </a:cxn>
                  <a:cxn ang="0">
                    <a:pos x="14" y="32"/>
                  </a:cxn>
                  <a:cxn ang="0">
                    <a:pos x="14" y="32"/>
                  </a:cxn>
                </a:cxnLst>
                <a:rect l="0" t="0" r="r" b="b"/>
                <a:pathLst>
                  <a:path w="14" h="42">
                    <a:moveTo>
                      <a:pt x="14" y="32"/>
                    </a:moveTo>
                    <a:lnTo>
                      <a:pt x="14" y="32"/>
                    </a:lnTo>
                    <a:lnTo>
                      <a:pt x="14" y="28"/>
                    </a:lnTo>
                    <a:lnTo>
                      <a:pt x="12" y="24"/>
                    </a:lnTo>
                    <a:lnTo>
                      <a:pt x="12" y="24"/>
                    </a:lnTo>
                    <a:lnTo>
                      <a:pt x="4" y="0"/>
                    </a:lnTo>
                    <a:lnTo>
                      <a:pt x="4" y="0"/>
                    </a:lnTo>
                    <a:lnTo>
                      <a:pt x="0" y="10"/>
                    </a:lnTo>
                    <a:lnTo>
                      <a:pt x="0" y="22"/>
                    </a:lnTo>
                    <a:lnTo>
                      <a:pt x="4" y="32"/>
                    </a:lnTo>
                    <a:lnTo>
                      <a:pt x="10" y="42"/>
                    </a:lnTo>
                    <a:lnTo>
                      <a:pt x="10" y="42"/>
                    </a:lnTo>
                    <a:lnTo>
                      <a:pt x="14" y="32"/>
                    </a:lnTo>
                    <a:lnTo>
                      <a:pt x="14"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2" name="Freeform 368"/>
              <p:cNvSpPr/>
              <p:nvPr/>
            </p:nvSpPr>
            <p:spPr bwMode="auto">
              <a:xfrm>
                <a:off x="2645" y="677"/>
                <a:ext cx="16" cy="26"/>
              </a:xfrm>
              <a:custGeom>
                <a:avLst/>
                <a:gdLst/>
                <a:ahLst/>
                <a:cxnLst>
                  <a:cxn ang="0">
                    <a:pos x="16" y="20"/>
                  </a:cxn>
                  <a:cxn ang="0">
                    <a:pos x="16" y="20"/>
                  </a:cxn>
                  <a:cxn ang="0">
                    <a:pos x="14" y="12"/>
                  </a:cxn>
                  <a:cxn ang="0">
                    <a:pos x="14" y="12"/>
                  </a:cxn>
                  <a:cxn ang="0">
                    <a:pos x="12" y="6"/>
                  </a:cxn>
                  <a:cxn ang="0">
                    <a:pos x="12" y="0"/>
                  </a:cxn>
                  <a:cxn ang="0">
                    <a:pos x="12" y="0"/>
                  </a:cxn>
                  <a:cxn ang="0">
                    <a:pos x="0" y="26"/>
                  </a:cxn>
                  <a:cxn ang="0">
                    <a:pos x="0" y="26"/>
                  </a:cxn>
                  <a:cxn ang="0">
                    <a:pos x="14" y="20"/>
                  </a:cxn>
                  <a:cxn ang="0">
                    <a:pos x="14" y="20"/>
                  </a:cxn>
                  <a:cxn ang="0">
                    <a:pos x="16" y="20"/>
                  </a:cxn>
                  <a:cxn ang="0">
                    <a:pos x="16" y="20"/>
                  </a:cxn>
                </a:cxnLst>
                <a:rect l="0" t="0" r="r" b="b"/>
                <a:pathLst>
                  <a:path w="16" h="26">
                    <a:moveTo>
                      <a:pt x="16" y="20"/>
                    </a:moveTo>
                    <a:lnTo>
                      <a:pt x="16" y="20"/>
                    </a:lnTo>
                    <a:lnTo>
                      <a:pt x="14" y="12"/>
                    </a:lnTo>
                    <a:lnTo>
                      <a:pt x="14" y="12"/>
                    </a:lnTo>
                    <a:lnTo>
                      <a:pt x="12" y="6"/>
                    </a:lnTo>
                    <a:lnTo>
                      <a:pt x="12" y="0"/>
                    </a:lnTo>
                    <a:lnTo>
                      <a:pt x="12" y="0"/>
                    </a:lnTo>
                    <a:lnTo>
                      <a:pt x="0" y="26"/>
                    </a:lnTo>
                    <a:lnTo>
                      <a:pt x="0" y="26"/>
                    </a:lnTo>
                    <a:lnTo>
                      <a:pt x="14" y="20"/>
                    </a:lnTo>
                    <a:lnTo>
                      <a:pt x="14" y="20"/>
                    </a:lnTo>
                    <a:lnTo>
                      <a:pt x="16" y="20"/>
                    </a:lnTo>
                    <a:lnTo>
                      <a:pt x="1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3" name="Freeform 369"/>
              <p:cNvSpPr/>
              <p:nvPr/>
            </p:nvSpPr>
            <p:spPr bwMode="auto">
              <a:xfrm>
                <a:off x="2637" y="701"/>
                <a:ext cx="26" cy="22"/>
              </a:xfrm>
              <a:custGeom>
                <a:avLst/>
                <a:gdLst/>
                <a:ahLst/>
                <a:cxnLst>
                  <a:cxn ang="0">
                    <a:pos x="24" y="0"/>
                  </a:cxn>
                  <a:cxn ang="0">
                    <a:pos x="24" y="0"/>
                  </a:cxn>
                  <a:cxn ang="0">
                    <a:pos x="6" y="6"/>
                  </a:cxn>
                  <a:cxn ang="0">
                    <a:pos x="6" y="6"/>
                  </a:cxn>
                  <a:cxn ang="0">
                    <a:pos x="4" y="10"/>
                  </a:cxn>
                  <a:cxn ang="0">
                    <a:pos x="4" y="14"/>
                  </a:cxn>
                  <a:cxn ang="0">
                    <a:pos x="4" y="14"/>
                  </a:cxn>
                  <a:cxn ang="0">
                    <a:pos x="0" y="22"/>
                  </a:cxn>
                  <a:cxn ang="0">
                    <a:pos x="0" y="22"/>
                  </a:cxn>
                  <a:cxn ang="0">
                    <a:pos x="6" y="18"/>
                  </a:cxn>
                  <a:cxn ang="0">
                    <a:pos x="6" y="18"/>
                  </a:cxn>
                  <a:cxn ang="0">
                    <a:pos x="16" y="14"/>
                  </a:cxn>
                  <a:cxn ang="0">
                    <a:pos x="16" y="14"/>
                  </a:cxn>
                  <a:cxn ang="0">
                    <a:pos x="24" y="10"/>
                  </a:cxn>
                  <a:cxn ang="0">
                    <a:pos x="24" y="10"/>
                  </a:cxn>
                  <a:cxn ang="0">
                    <a:pos x="26" y="10"/>
                  </a:cxn>
                  <a:cxn ang="0">
                    <a:pos x="24" y="6"/>
                  </a:cxn>
                  <a:cxn ang="0">
                    <a:pos x="24" y="0"/>
                  </a:cxn>
                  <a:cxn ang="0">
                    <a:pos x="24" y="0"/>
                  </a:cxn>
                </a:cxnLst>
                <a:rect l="0" t="0" r="r" b="b"/>
                <a:pathLst>
                  <a:path w="26" h="22">
                    <a:moveTo>
                      <a:pt x="24" y="0"/>
                    </a:moveTo>
                    <a:lnTo>
                      <a:pt x="24" y="0"/>
                    </a:lnTo>
                    <a:lnTo>
                      <a:pt x="6" y="6"/>
                    </a:lnTo>
                    <a:lnTo>
                      <a:pt x="6" y="6"/>
                    </a:lnTo>
                    <a:lnTo>
                      <a:pt x="4" y="10"/>
                    </a:lnTo>
                    <a:lnTo>
                      <a:pt x="4" y="14"/>
                    </a:lnTo>
                    <a:lnTo>
                      <a:pt x="4" y="14"/>
                    </a:lnTo>
                    <a:lnTo>
                      <a:pt x="0" y="22"/>
                    </a:lnTo>
                    <a:lnTo>
                      <a:pt x="0" y="22"/>
                    </a:lnTo>
                    <a:lnTo>
                      <a:pt x="6" y="18"/>
                    </a:lnTo>
                    <a:lnTo>
                      <a:pt x="6" y="18"/>
                    </a:lnTo>
                    <a:lnTo>
                      <a:pt x="16" y="14"/>
                    </a:lnTo>
                    <a:lnTo>
                      <a:pt x="16" y="14"/>
                    </a:lnTo>
                    <a:lnTo>
                      <a:pt x="24" y="10"/>
                    </a:lnTo>
                    <a:lnTo>
                      <a:pt x="24" y="10"/>
                    </a:lnTo>
                    <a:lnTo>
                      <a:pt x="26" y="10"/>
                    </a:lnTo>
                    <a:lnTo>
                      <a:pt x="24" y="6"/>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4" name="Freeform 370"/>
              <p:cNvSpPr/>
              <p:nvPr/>
            </p:nvSpPr>
            <p:spPr bwMode="auto">
              <a:xfrm>
                <a:off x="2629" y="717"/>
                <a:ext cx="32" cy="24"/>
              </a:xfrm>
              <a:custGeom>
                <a:avLst/>
                <a:gdLst/>
                <a:ahLst/>
                <a:cxnLst>
                  <a:cxn ang="0">
                    <a:pos x="32" y="0"/>
                  </a:cxn>
                  <a:cxn ang="0">
                    <a:pos x="32" y="0"/>
                  </a:cxn>
                  <a:cxn ang="0">
                    <a:pos x="10" y="8"/>
                  </a:cxn>
                  <a:cxn ang="0">
                    <a:pos x="10" y="8"/>
                  </a:cxn>
                  <a:cxn ang="0">
                    <a:pos x="8" y="10"/>
                  </a:cxn>
                  <a:cxn ang="0">
                    <a:pos x="4" y="12"/>
                  </a:cxn>
                  <a:cxn ang="0">
                    <a:pos x="4" y="12"/>
                  </a:cxn>
                  <a:cxn ang="0">
                    <a:pos x="0" y="24"/>
                  </a:cxn>
                  <a:cxn ang="0">
                    <a:pos x="0" y="24"/>
                  </a:cxn>
                  <a:cxn ang="0">
                    <a:pos x="20" y="16"/>
                  </a:cxn>
                  <a:cxn ang="0">
                    <a:pos x="20" y="16"/>
                  </a:cxn>
                  <a:cxn ang="0">
                    <a:pos x="30" y="12"/>
                  </a:cxn>
                  <a:cxn ang="0">
                    <a:pos x="30" y="12"/>
                  </a:cxn>
                  <a:cxn ang="0">
                    <a:pos x="32" y="10"/>
                  </a:cxn>
                  <a:cxn ang="0">
                    <a:pos x="32" y="6"/>
                  </a:cxn>
                  <a:cxn ang="0">
                    <a:pos x="32" y="0"/>
                  </a:cxn>
                  <a:cxn ang="0">
                    <a:pos x="32" y="0"/>
                  </a:cxn>
                </a:cxnLst>
                <a:rect l="0" t="0" r="r" b="b"/>
                <a:pathLst>
                  <a:path w="32" h="24">
                    <a:moveTo>
                      <a:pt x="32" y="0"/>
                    </a:moveTo>
                    <a:lnTo>
                      <a:pt x="32" y="0"/>
                    </a:lnTo>
                    <a:lnTo>
                      <a:pt x="10" y="8"/>
                    </a:lnTo>
                    <a:lnTo>
                      <a:pt x="10" y="8"/>
                    </a:lnTo>
                    <a:lnTo>
                      <a:pt x="8" y="10"/>
                    </a:lnTo>
                    <a:lnTo>
                      <a:pt x="4" y="12"/>
                    </a:lnTo>
                    <a:lnTo>
                      <a:pt x="4" y="12"/>
                    </a:lnTo>
                    <a:lnTo>
                      <a:pt x="0" y="24"/>
                    </a:lnTo>
                    <a:lnTo>
                      <a:pt x="0" y="24"/>
                    </a:lnTo>
                    <a:lnTo>
                      <a:pt x="20" y="16"/>
                    </a:lnTo>
                    <a:lnTo>
                      <a:pt x="20" y="16"/>
                    </a:lnTo>
                    <a:lnTo>
                      <a:pt x="30" y="12"/>
                    </a:lnTo>
                    <a:lnTo>
                      <a:pt x="30" y="12"/>
                    </a:lnTo>
                    <a:lnTo>
                      <a:pt x="32" y="10"/>
                    </a:lnTo>
                    <a:lnTo>
                      <a:pt x="32" y="6"/>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5" name="Freeform 371"/>
              <p:cNvSpPr/>
              <p:nvPr/>
            </p:nvSpPr>
            <p:spPr bwMode="auto">
              <a:xfrm>
                <a:off x="2623" y="733"/>
                <a:ext cx="34" cy="22"/>
              </a:xfrm>
              <a:custGeom>
                <a:avLst/>
                <a:gdLst/>
                <a:ahLst/>
                <a:cxnLst>
                  <a:cxn ang="0">
                    <a:pos x="34" y="0"/>
                  </a:cxn>
                  <a:cxn ang="0">
                    <a:pos x="34" y="0"/>
                  </a:cxn>
                  <a:cxn ang="0">
                    <a:pos x="12" y="8"/>
                  </a:cxn>
                  <a:cxn ang="0">
                    <a:pos x="12" y="8"/>
                  </a:cxn>
                  <a:cxn ang="0">
                    <a:pos x="8" y="10"/>
                  </a:cxn>
                  <a:cxn ang="0">
                    <a:pos x="4" y="12"/>
                  </a:cxn>
                  <a:cxn ang="0">
                    <a:pos x="4" y="12"/>
                  </a:cxn>
                  <a:cxn ang="0">
                    <a:pos x="0" y="22"/>
                  </a:cxn>
                  <a:cxn ang="0">
                    <a:pos x="0" y="22"/>
                  </a:cxn>
                  <a:cxn ang="0">
                    <a:pos x="12" y="22"/>
                  </a:cxn>
                  <a:cxn ang="0">
                    <a:pos x="22" y="16"/>
                  </a:cxn>
                  <a:cxn ang="0">
                    <a:pos x="30" y="8"/>
                  </a:cxn>
                  <a:cxn ang="0">
                    <a:pos x="34" y="0"/>
                  </a:cxn>
                  <a:cxn ang="0">
                    <a:pos x="34" y="0"/>
                  </a:cxn>
                </a:cxnLst>
                <a:rect l="0" t="0" r="r" b="b"/>
                <a:pathLst>
                  <a:path w="34" h="22">
                    <a:moveTo>
                      <a:pt x="34" y="0"/>
                    </a:moveTo>
                    <a:lnTo>
                      <a:pt x="34" y="0"/>
                    </a:lnTo>
                    <a:lnTo>
                      <a:pt x="12" y="8"/>
                    </a:lnTo>
                    <a:lnTo>
                      <a:pt x="12" y="8"/>
                    </a:lnTo>
                    <a:lnTo>
                      <a:pt x="8" y="10"/>
                    </a:lnTo>
                    <a:lnTo>
                      <a:pt x="4" y="12"/>
                    </a:lnTo>
                    <a:lnTo>
                      <a:pt x="4" y="12"/>
                    </a:lnTo>
                    <a:lnTo>
                      <a:pt x="0" y="22"/>
                    </a:lnTo>
                    <a:lnTo>
                      <a:pt x="0" y="22"/>
                    </a:lnTo>
                    <a:lnTo>
                      <a:pt x="12" y="22"/>
                    </a:lnTo>
                    <a:lnTo>
                      <a:pt x="22" y="16"/>
                    </a:lnTo>
                    <a:lnTo>
                      <a:pt x="30" y="8"/>
                    </a:lnTo>
                    <a:lnTo>
                      <a:pt x="34" y="0"/>
                    </a:lnTo>
                    <a:lnTo>
                      <a:pt x="3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6" name="Freeform 372"/>
              <p:cNvSpPr/>
              <p:nvPr/>
            </p:nvSpPr>
            <p:spPr bwMode="auto">
              <a:xfrm>
                <a:off x="2729" y="737"/>
                <a:ext cx="26" cy="12"/>
              </a:xfrm>
              <a:custGeom>
                <a:avLst/>
                <a:gdLst/>
                <a:ahLst/>
                <a:cxnLst>
                  <a:cxn ang="0">
                    <a:pos x="26" y="12"/>
                  </a:cxn>
                  <a:cxn ang="0">
                    <a:pos x="26" y="12"/>
                  </a:cxn>
                  <a:cxn ang="0">
                    <a:pos x="22" y="8"/>
                  </a:cxn>
                  <a:cxn ang="0">
                    <a:pos x="16" y="4"/>
                  </a:cxn>
                  <a:cxn ang="0">
                    <a:pos x="16" y="4"/>
                  </a:cxn>
                  <a:cxn ang="0">
                    <a:pos x="10" y="0"/>
                  </a:cxn>
                  <a:cxn ang="0">
                    <a:pos x="10" y="0"/>
                  </a:cxn>
                  <a:cxn ang="0">
                    <a:pos x="10" y="0"/>
                  </a:cxn>
                  <a:cxn ang="0">
                    <a:pos x="10" y="0"/>
                  </a:cxn>
                  <a:cxn ang="0">
                    <a:pos x="0" y="12"/>
                  </a:cxn>
                  <a:cxn ang="0">
                    <a:pos x="0" y="12"/>
                  </a:cxn>
                  <a:cxn ang="0">
                    <a:pos x="26" y="12"/>
                  </a:cxn>
                  <a:cxn ang="0">
                    <a:pos x="26" y="12"/>
                  </a:cxn>
                </a:cxnLst>
                <a:rect l="0" t="0" r="r" b="b"/>
                <a:pathLst>
                  <a:path w="26" h="12">
                    <a:moveTo>
                      <a:pt x="26" y="12"/>
                    </a:moveTo>
                    <a:lnTo>
                      <a:pt x="26" y="12"/>
                    </a:lnTo>
                    <a:lnTo>
                      <a:pt x="22" y="8"/>
                    </a:lnTo>
                    <a:lnTo>
                      <a:pt x="16" y="4"/>
                    </a:lnTo>
                    <a:lnTo>
                      <a:pt x="16" y="4"/>
                    </a:lnTo>
                    <a:lnTo>
                      <a:pt x="10" y="0"/>
                    </a:lnTo>
                    <a:lnTo>
                      <a:pt x="10" y="0"/>
                    </a:lnTo>
                    <a:lnTo>
                      <a:pt x="10" y="0"/>
                    </a:lnTo>
                    <a:lnTo>
                      <a:pt x="10" y="0"/>
                    </a:lnTo>
                    <a:lnTo>
                      <a:pt x="0" y="12"/>
                    </a:lnTo>
                    <a:lnTo>
                      <a:pt x="0" y="12"/>
                    </a:lnTo>
                    <a:lnTo>
                      <a:pt x="26" y="12"/>
                    </a:lnTo>
                    <a:lnTo>
                      <a:pt x="26"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7" name="Freeform 373"/>
              <p:cNvSpPr/>
              <p:nvPr/>
            </p:nvSpPr>
            <p:spPr bwMode="auto">
              <a:xfrm>
                <a:off x="2711" y="729"/>
                <a:ext cx="26" cy="20"/>
              </a:xfrm>
              <a:custGeom>
                <a:avLst/>
                <a:gdLst/>
                <a:ahLst/>
                <a:cxnLst>
                  <a:cxn ang="0">
                    <a:pos x="4" y="16"/>
                  </a:cxn>
                  <a:cxn ang="0">
                    <a:pos x="4" y="16"/>
                  </a:cxn>
                  <a:cxn ang="0">
                    <a:pos x="0" y="20"/>
                  </a:cxn>
                  <a:cxn ang="0">
                    <a:pos x="0" y="20"/>
                  </a:cxn>
                  <a:cxn ang="0">
                    <a:pos x="8" y="20"/>
                  </a:cxn>
                  <a:cxn ang="0">
                    <a:pos x="8" y="20"/>
                  </a:cxn>
                  <a:cxn ang="0">
                    <a:pos x="10" y="20"/>
                  </a:cxn>
                  <a:cxn ang="0">
                    <a:pos x="14" y="20"/>
                  </a:cxn>
                  <a:cxn ang="0">
                    <a:pos x="14" y="20"/>
                  </a:cxn>
                  <a:cxn ang="0">
                    <a:pos x="26" y="6"/>
                  </a:cxn>
                  <a:cxn ang="0">
                    <a:pos x="26" y="6"/>
                  </a:cxn>
                  <a:cxn ang="0">
                    <a:pos x="20" y="2"/>
                  </a:cxn>
                  <a:cxn ang="0">
                    <a:pos x="16" y="0"/>
                  </a:cxn>
                  <a:cxn ang="0">
                    <a:pos x="16" y="0"/>
                  </a:cxn>
                  <a:cxn ang="0">
                    <a:pos x="10" y="6"/>
                  </a:cxn>
                  <a:cxn ang="0">
                    <a:pos x="10" y="6"/>
                  </a:cxn>
                  <a:cxn ang="0">
                    <a:pos x="4" y="16"/>
                  </a:cxn>
                  <a:cxn ang="0">
                    <a:pos x="4" y="16"/>
                  </a:cxn>
                </a:cxnLst>
                <a:rect l="0" t="0" r="r" b="b"/>
                <a:pathLst>
                  <a:path w="26" h="20">
                    <a:moveTo>
                      <a:pt x="4" y="16"/>
                    </a:moveTo>
                    <a:lnTo>
                      <a:pt x="4" y="16"/>
                    </a:lnTo>
                    <a:lnTo>
                      <a:pt x="0" y="20"/>
                    </a:lnTo>
                    <a:lnTo>
                      <a:pt x="0" y="20"/>
                    </a:lnTo>
                    <a:lnTo>
                      <a:pt x="8" y="20"/>
                    </a:lnTo>
                    <a:lnTo>
                      <a:pt x="8" y="20"/>
                    </a:lnTo>
                    <a:lnTo>
                      <a:pt x="10" y="20"/>
                    </a:lnTo>
                    <a:lnTo>
                      <a:pt x="14" y="20"/>
                    </a:lnTo>
                    <a:lnTo>
                      <a:pt x="14" y="20"/>
                    </a:lnTo>
                    <a:lnTo>
                      <a:pt x="26" y="6"/>
                    </a:lnTo>
                    <a:lnTo>
                      <a:pt x="26" y="6"/>
                    </a:lnTo>
                    <a:lnTo>
                      <a:pt x="20" y="2"/>
                    </a:lnTo>
                    <a:lnTo>
                      <a:pt x="16" y="0"/>
                    </a:lnTo>
                    <a:lnTo>
                      <a:pt x="16" y="0"/>
                    </a:lnTo>
                    <a:lnTo>
                      <a:pt x="10" y="6"/>
                    </a:lnTo>
                    <a:lnTo>
                      <a:pt x="10" y="6"/>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8" name="Freeform 374"/>
              <p:cNvSpPr/>
              <p:nvPr/>
            </p:nvSpPr>
            <p:spPr bwMode="auto">
              <a:xfrm>
                <a:off x="2693" y="725"/>
                <a:ext cx="30" cy="24"/>
              </a:xfrm>
              <a:custGeom>
                <a:avLst/>
                <a:gdLst/>
                <a:ahLst/>
                <a:cxnLst>
                  <a:cxn ang="0">
                    <a:pos x="12" y="10"/>
                  </a:cxn>
                  <a:cxn ang="0">
                    <a:pos x="12" y="10"/>
                  </a:cxn>
                  <a:cxn ang="0">
                    <a:pos x="0" y="24"/>
                  </a:cxn>
                  <a:cxn ang="0">
                    <a:pos x="0" y="24"/>
                  </a:cxn>
                  <a:cxn ang="0">
                    <a:pos x="10" y="24"/>
                  </a:cxn>
                  <a:cxn ang="0">
                    <a:pos x="10" y="24"/>
                  </a:cxn>
                  <a:cxn ang="0">
                    <a:pos x="14" y="22"/>
                  </a:cxn>
                  <a:cxn ang="0">
                    <a:pos x="16" y="20"/>
                  </a:cxn>
                  <a:cxn ang="0">
                    <a:pos x="16" y="20"/>
                  </a:cxn>
                  <a:cxn ang="0">
                    <a:pos x="30" y="4"/>
                  </a:cxn>
                  <a:cxn ang="0">
                    <a:pos x="30" y="4"/>
                  </a:cxn>
                  <a:cxn ang="0">
                    <a:pos x="24" y="2"/>
                  </a:cxn>
                  <a:cxn ang="0">
                    <a:pos x="20" y="0"/>
                  </a:cxn>
                  <a:cxn ang="0">
                    <a:pos x="18" y="2"/>
                  </a:cxn>
                  <a:cxn ang="0">
                    <a:pos x="18" y="2"/>
                  </a:cxn>
                  <a:cxn ang="0">
                    <a:pos x="12" y="10"/>
                  </a:cxn>
                  <a:cxn ang="0">
                    <a:pos x="12" y="10"/>
                  </a:cxn>
                </a:cxnLst>
                <a:rect l="0" t="0" r="r" b="b"/>
                <a:pathLst>
                  <a:path w="30" h="24">
                    <a:moveTo>
                      <a:pt x="12" y="10"/>
                    </a:moveTo>
                    <a:lnTo>
                      <a:pt x="12" y="10"/>
                    </a:lnTo>
                    <a:lnTo>
                      <a:pt x="0" y="24"/>
                    </a:lnTo>
                    <a:lnTo>
                      <a:pt x="0" y="24"/>
                    </a:lnTo>
                    <a:lnTo>
                      <a:pt x="10" y="24"/>
                    </a:lnTo>
                    <a:lnTo>
                      <a:pt x="10" y="24"/>
                    </a:lnTo>
                    <a:lnTo>
                      <a:pt x="14" y="22"/>
                    </a:lnTo>
                    <a:lnTo>
                      <a:pt x="16" y="20"/>
                    </a:lnTo>
                    <a:lnTo>
                      <a:pt x="16" y="20"/>
                    </a:lnTo>
                    <a:lnTo>
                      <a:pt x="30" y="4"/>
                    </a:lnTo>
                    <a:lnTo>
                      <a:pt x="30" y="4"/>
                    </a:lnTo>
                    <a:lnTo>
                      <a:pt x="24" y="2"/>
                    </a:lnTo>
                    <a:lnTo>
                      <a:pt x="20" y="0"/>
                    </a:lnTo>
                    <a:lnTo>
                      <a:pt x="18" y="2"/>
                    </a:lnTo>
                    <a:lnTo>
                      <a:pt x="18" y="2"/>
                    </a:lnTo>
                    <a:lnTo>
                      <a:pt x="12" y="10"/>
                    </a:lnTo>
                    <a:lnTo>
                      <a:pt x="1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99" name="Freeform 375"/>
              <p:cNvSpPr/>
              <p:nvPr/>
            </p:nvSpPr>
            <p:spPr bwMode="auto">
              <a:xfrm>
                <a:off x="2677" y="725"/>
                <a:ext cx="30" cy="24"/>
              </a:xfrm>
              <a:custGeom>
                <a:avLst/>
                <a:gdLst/>
                <a:ahLst/>
                <a:cxnLst>
                  <a:cxn ang="0">
                    <a:pos x="0" y="24"/>
                  </a:cxn>
                  <a:cxn ang="0">
                    <a:pos x="0" y="24"/>
                  </a:cxn>
                  <a:cxn ang="0">
                    <a:pos x="12" y="24"/>
                  </a:cxn>
                  <a:cxn ang="0">
                    <a:pos x="12" y="24"/>
                  </a:cxn>
                  <a:cxn ang="0">
                    <a:pos x="14" y="22"/>
                  </a:cxn>
                  <a:cxn ang="0">
                    <a:pos x="16" y="18"/>
                  </a:cxn>
                  <a:cxn ang="0">
                    <a:pos x="16" y="18"/>
                  </a:cxn>
                  <a:cxn ang="0">
                    <a:pos x="30" y="0"/>
                  </a:cxn>
                  <a:cxn ang="0">
                    <a:pos x="30" y="0"/>
                  </a:cxn>
                  <a:cxn ang="0">
                    <a:pos x="20" y="2"/>
                  </a:cxn>
                  <a:cxn ang="0">
                    <a:pos x="12" y="8"/>
                  </a:cxn>
                  <a:cxn ang="0">
                    <a:pos x="6" y="14"/>
                  </a:cxn>
                  <a:cxn ang="0">
                    <a:pos x="0" y="24"/>
                  </a:cxn>
                  <a:cxn ang="0">
                    <a:pos x="0" y="24"/>
                  </a:cxn>
                </a:cxnLst>
                <a:rect l="0" t="0" r="r" b="b"/>
                <a:pathLst>
                  <a:path w="30" h="24">
                    <a:moveTo>
                      <a:pt x="0" y="24"/>
                    </a:moveTo>
                    <a:lnTo>
                      <a:pt x="0" y="24"/>
                    </a:lnTo>
                    <a:lnTo>
                      <a:pt x="12" y="24"/>
                    </a:lnTo>
                    <a:lnTo>
                      <a:pt x="12" y="24"/>
                    </a:lnTo>
                    <a:lnTo>
                      <a:pt x="14" y="22"/>
                    </a:lnTo>
                    <a:lnTo>
                      <a:pt x="16" y="18"/>
                    </a:lnTo>
                    <a:lnTo>
                      <a:pt x="16" y="18"/>
                    </a:lnTo>
                    <a:lnTo>
                      <a:pt x="30" y="0"/>
                    </a:lnTo>
                    <a:lnTo>
                      <a:pt x="30" y="0"/>
                    </a:lnTo>
                    <a:lnTo>
                      <a:pt x="20" y="2"/>
                    </a:lnTo>
                    <a:lnTo>
                      <a:pt x="12" y="8"/>
                    </a:lnTo>
                    <a:lnTo>
                      <a:pt x="6" y="14"/>
                    </a:lnTo>
                    <a:lnTo>
                      <a:pt x="0" y="24"/>
                    </a:lnTo>
                    <a:lnTo>
                      <a:pt x="0"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0" name="Freeform 376"/>
              <p:cNvSpPr/>
              <p:nvPr/>
            </p:nvSpPr>
            <p:spPr bwMode="auto">
              <a:xfrm>
                <a:off x="2729" y="751"/>
                <a:ext cx="26" cy="12"/>
              </a:xfrm>
              <a:custGeom>
                <a:avLst/>
                <a:gdLst/>
                <a:ahLst/>
                <a:cxnLst>
                  <a:cxn ang="0">
                    <a:pos x="12" y="12"/>
                  </a:cxn>
                  <a:cxn ang="0">
                    <a:pos x="12" y="12"/>
                  </a:cxn>
                  <a:cxn ang="0">
                    <a:pos x="12" y="12"/>
                  </a:cxn>
                  <a:cxn ang="0">
                    <a:pos x="12" y="12"/>
                  </a:cxn>
                  <a:cxn ang="0">
                    <a:pos x="18" y="8"/>
                  </a:cxn>
                  <a:cxn ang="0">
                    <a:pos x="18" y="8"/>
                  </a:cxn>
                  <a:cxn ang="0">
                    <a:pos x="22" y="4"/>
                  </a:cxn>
                  <a:cxn ang="0">
                    <a:pos x="26" y="0"/>
                  </a:cxn>
                  <a:cxn ang="0">
                    <a:pos x="26" y="0"/>
                  </a:cxn>
                  <a:cxn ang="0">
                    <a:pos x="0" y="2"/>
                  </a:cxn>
                  <a:cxn ang="0">
                    <a:pos x="0" y="2"/>
                  </a:cxn>
                  <a:cxn ang="0">
                    <a:pos x="12" y="12"/>
                  </a:cxn>
                  <a:cxn ang="0">
                    <a:pos x="12" y="12"/>
                  </a:cxn>
                </a:cxnLst>
                <a:rect l="0" t="0" r="r" b="b"/>
                <a:pathLst>
                  <a:path w="26" h="12">
                    <a:moveTo>
                      <a:pt x="12" y="12"/>
                    </a:moveTo>
                    <a:lnTo>
                      <a:pt x="12" y="12"/>
                    </a:lnTo>
                    <a:lnTo>
                      <a:pt x="12" y="12"/>
                    </a:lnTo>
                    <a:lnTo>
                      <a:pt x="12" y="12"/>
                    </a:lnTo>
                    <a:lnTo>
                      <a:pt x="18" y="8"/>
                    </a:lnTo>
                    <a:lnTo>
                      <a:pt x="18" y="8"/>
                    </a:lnTo>
                    <a:lnTo>
                      <a:pt x="22" y="4"/>
                    </a:lnTo>
                    <a:lnTo>
                      <a:pt x="26" y="0"/>
                    </a:lnTo>
                    <a:lnTo>
                      <a:pt x="26" y="0"/>
                    </a:lnTo>
                    <a:lnTo>
                      <a:pt x="0" y="2"/>
                    </a:lnTo>
                    <a:lnTo>
                      <a:pt x="0" y="2"/>
                    </a:lnTo>
                    <a:lnTo>
                      <a:pt x="12" y="12"/>
                    </a:lnTo>
                    <a:lnTo>
                      <a:pt x="12"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1" name="Freeform 377"/>
              <p:cNvSpPr/>
              <p:nvPr/>
            </p:nvSpPr>
            <p:spPr bwMode="auto">
              <a:xfrm>
                <a:off x="2711" y="753"/>
                <a:ext cx="28" cy="18"/>
              </a:xfrm>
              <a:custGeom>
                <a:avLst/>
                <a:gdLst/>
                <a:ahLst/>
                <a:cxnLst>
                  <a:cxn ang="0">
                    <a:pos x="14" y="0"/>
                  </a:cxn>
                  <a:cxn ang="0">
                    <a:pos x="14" y="0"/>
                  </a:cxn>
                  <a:cxn ang="0">
                    <a:pos x="12" y="0"/>
                  </a:cxn>
                  <a:cxn ang="0">
                    <a:pos x="8" y="0"/>
                  </a:cxn>
                  <a:cxn ang="0">
                    <a:pos x="8" y="0"/>
                  </a:cxn>
                  <a:cxn ang="0">
                    <a:pos x="0" y="2"/>
                  </a:cxn>
                  <a:cxn ang="0">
                    <a:pos x="0" y="2"/>
                  </a:cxn>
                  <a:cxn ang="0">
                    <a:pos x="4" y="6"/>
                  </a:cxn>
                  <a:cxn ang="0">
                    <a:pos x="4" y="6"/>
                  </a:cxn>
                  <a:cxn ang="0">
                    <a:pos x="14" y="12"/>
                  </a:cxn>
                  <a:cxn ang="0">
                    <a:pos x="14" y="12"/>
                  </a:cxn>
                  <a:cxn ang="0">
                    <a:pos x="20" y="18"/>
                  </a:cxn>
                  <a:cxn ang="0">
                    <a:pos x="20" y="18"/>
                  </a:cxn>
                  <a:cxn ang="0">
                    <a:pos x="22" y="18"/>
                  </a:cxn>
                  <a:cxn ang="0">
                    <a:pos x="24" y="16"/>
                  </a:cxn>
                  <a:cxn ang="0">
                    <a:pos x="28" y="14"/>
                  </a:cxn>
                  <a:cxn ang="0">
                    <a:pos x="28" y="14"/>
                  </a:cxn>
                  <a:cxn ang="0">
                    <a:pos x="14" y="0"/>
                  </a:cxn>
                  <a:cxn ang="0">
                    <a:pos x="14" y="0"/>
                  </a:cxn>
                </a:cxnLst>
                <a:rect l="0" t="0" r="r" b="b"/>
                <a:pathLst>
                  <a:path w="28" h="18">
                    <a:moveTo>
                      <a:pt x="14" y="0"/>
                    </a:moveTo>
                    <a:lnTo>
                      <a:pt x="14" y="0"/>
                    </a:lnTo>
                    <a:lnTo>
                      <a:pt x="12" y="0"/>
                    </a:lnTo>
                    <a:lnTo>
                      <a:pt x="8" y="0"/>
                    </a:lnTo>
                    <a:lnTo>
                      <a:pt x="8" y="0"/>
                    </a:lnTo>
                    <a:lnTo>
                      <a:pt x="0" y="2"/>
                    </a:lnTo>
                    <a:lnTo>
                      <a:pt x="0" y="2"/>
                    </a:lnTo>
                    <a:lnTo>
                      <a:pt x="4" y="6"/>
                    </a:lnTo>
                    <a:lnTo>
                      <a:pt x="4" y="6"/>
                    </a:lnTo>
                    <a:lnTo>
                      <a:pt x="14" y="12"/>
                    </a:lnTo>
                    <a:lnTo>
                      <a:pt x="14" y="12"/>
                    </a:lnTo>
                    <a:lnTo>
                      <a:pt x="20" y="18"/>
                    </a:lnTo>
                    <a:lnTo>
                      <a:pt x="20" y="18"/>
                    </a:lnTo>
                    <a:lnTo>
                      <a:pt x="22" y="18"/>
                    </a:lnTo>
                    <a:lnTo>
                      <a:pt x="24" y="16"/>
                    </a:lnTo>
                    <a:lnTo>
                      <a:pt x="28" y="14"/>
                    </a:lnTo>
                    <a:lnTo>
                      <a:pt x="28" y="14"/>
                    </a:lnTo>
                    <a:lnTo>
                      <a:pt x="14" y="0"/>
                    </a:lnTo>
                    <a:lnTo>
                      <a:pt x="1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2" name="Freeform 378"/>
              <p:cNvSpPr/>
              <p:nvPr/>
            </p:nvSpPr>
            <p:spPr bwMode="auto">
              <a:xfrm>
                <a:off x="2693" y="755"/>
                <a:ext cx="34" cy="22"/>
              </a:xfrm>
              <a:custGeom>
                <a:avLst/>
                <a:gdLst/>
                <a:ahLst/>
                <a:cxnLst>
                  <a:cxn ang="0">
                    <a:pos x="12" y="0"/>
                  </a:cxn>
                  <a:cxn ang="0">
                    <a:pos x="12" y="0"/>
                  </a:cxn>
                  <a:cxn ang="0">
                    <a:pos x="0" y="0"/>
                  </a:cxn>
                  <a:cxn ang="0">
                    <a:pos x="0" y="0"/>
                  </a:cxn>
                  <a:cxn ang="0">
                    <a:pos x="16" y="14"/>
                  </a:cxn>
                  <a:cxn ang="0">
                    <a:pos x="16" y="14"/>
                  </a:cxn>
                  <a:cxn ang="0">
                    <a:pos x="24" y="20"/>
                  </a:cxn>
                  <a:cxn ang="0">
                    <a:pos x="24" y="20"/>
                  </a:cxn>
                  <a:cxn ang="0">
                    <a:pos x="26" y="22"/>
                  </a:cxn>
                  <a:cxn ang="0">
                    <a:pos x="28" y="20"/>
                  </a:cxn>
                  <a:cxn ang="0">
                    <a:pos x="34" y="18"/>
                  </a:cxn>
                  <a:cxn ang="0">
                    <a:pos x="34" y="18"/>
                  </a:cxn>
                  <a:cxn ang="0">
                    <a:pos x="16" y="2"/>
                  </a:cxn>
                  <a:cxn ang="0">
                    <a:pos x="16" y="2"/>
                  </a:cxn>
                  <a:cxn ang="0">
                    <a:pos x="14" y="0"/>
                  </a:cxn>
                  <a:cxn ang="0">
                    <a:pos x="12" y="0"/>
                  </a:cxn>
                  <a:cxn ang="0">
                    <a:pos x="12" y="0"/>
                  </a:cxn>
                </a:cxnLst>
                <a:rect l="0" t="0" r="r" b="b"/>
                <a:pathLst>
                  <a:path w="34" h="22">
                    <a:moveTo>
                      <a:pt x="12" y="0"/>
                    </a:moveTo>
                    <a:lnTo>
                      <a:pt x="12" y="0"/>
                    </a:lnTo>
                    <a:lnTo>
                      <a:pt x="0" y="0"/>
                    </a:lnTo>
                    <a:lnTo>
                      <a:pt x="0" y="0"/>
                    </a:lnTo>
                    <a:lnTo>
                      <a:pt x="16" y="14"/>
                    </a:lnTo>
                    <a:lnTo>
                      <a:pt x="16" y="14"/>
                    </a:lnTo>
                    <a:lnTo>
                      <a:pt x="24" y="20"/>
                    </a:lnTo>
                    <a:lnTo>
                      <a:pt x="24" y="20"/>
                    </a:lnTo>
                    <a:lnTo>
                      <a:pt x="26" y="22"/>
                    </a:lnTo>
                    <a:lnTo>
                      <a:pt x="28" y="20"/>
                    </a:lnTo>
                    <a:lnTo>
                      <a:pt x="34" y="18"/>
                    </a:lnTo>
                    <a:lnTo>
                      <a:pt x="34" y="18"/>
                    </a:lnTo>
                    <a:lnTo>
                      <a:pt x="16" y="2"/>
                    </a:lnTo>
                    <a:lnTo>
                      <a:pt x="16" y="2"/>
                    </a:lnTo>
                    <a:lnTo>
                      <a:pt x="14" y="0"/>
                    </a:lnTo>
                    <a:lnTo>
                      <a:pt x="12" y="0"/>
                    </a:lnTo>
                    <a:lnTo>
                      <a:pt x="1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3" name="Freeform 379"/>
              <p:cNvSpPr/>
              <p:nvPr/>
            </p:nvSpPr>
            <p:spPr bwMode="auto">
              <a:xfrm>
                <a:off x="2679" y="755"/>
                <a:ext cx="34" cy="22"/>
              </a:xfrm>
              <a:custGeom>
                <a:avLst/>
                <a:gdLst/>
                <a:ahLst/>
                <a:cxnLst>
                  <a:cxn ang="0">
                    <a:pos x="10" y="0"/>
                  </a:cxn>
                  <a:cxn ang="0">
                    <a:pos x="10" y="0"/>
                  </a:cxn>
                  <a:cxn ang="0">
                    <a:pos x="0" y="2"/>
                  </a:cxn>
                  <a:cxn ang="0">
                    <a:pos x="0" y="2"/>
                  </a:cxn>
                  <a:cxn ang="0">
                    <a:pos x="6" y="10"/>
                  </a:cxn>
                  <a:cxn ang="0">
                    <a:pos x="14" y="18"/>
                  </a:cxn>
                  <a:cxn ang="0">
                    <a:pos x="24" y="22"/>
                  </a:cxn>
                  <a:cxn ang="0">
                    <a:pos x="34" y="22"/>
                  </a:cxn>
                  <a:cxn ang="0">
                    <a:pos x="34" y="22"/>
                  </a:cxn>
                  <a:cxn ang="0">
                    <a:pos x="16" y="6"/>
                  </a:cxn>
                  <a:cxn ang="0">
                    <a:pos x="16" y="6"/>
                  </a:cxn>
                  <a:cxn ang="0">
                    <a:pos x="12" y="2"/>
                  </a:cxn>
                  <a:cxn ang="0">
                    <a:pos x="10" y="0"/>
                  </a:cxn>
                  <a:cxn ang="0">
                    <a:pos x="10" y="0"/>
                  </a:cxn>
                </a:cxnLst>
                <a:rect l="0" t="0" r="r" b="b"/>
                <a:pathLst>
                  <a:path w="34" h="22">
                    <a:moveTo>
                      <a:pt x="10" y="0"/>
                    </a:moveTo>
                    <a:lnTo>
                      <a:pt x="10" y="0"/>
                    </a:lnTo>
                    <a:lnTo>
                      <a:pt x="0" y="2"/>
                    </a:lnTo>
                    <a:lnTo>
                      <a:pt x="0" y="2"/>
                    </a:lnTo>
                    <a:lnTo>
                      <a:pt x="6" y="10"/>
                    </a:lnTo>
                    <a:lnTo>
                      <a:pt x="14" y="18"/>
                    </a:lnTo>
                    <a:lnTo>
                      <a:pt x="24" y="22"/>
                    </a:lnTo>
                    <a:lnTo>
                      <a:pt x="34" y="22"/>
                    </a:lnTo>
                    <a:lnTo>
                      <a:pt x="34" y="22"/>
                    </a:lnTo>
                    <a:lnTo>
                      <a:pt x="16" y="6"/>
                    </a:lnTo>
                    <a:lnTo>
                      <a:pt x="16" y="6"/>
                    </a:lnTo>
                    <a:lnTo>
                      <a:pt x="12" y="2"/>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4" name="Freeform 380"/>
              <p:cNvSpPr/>
              <p:nvPr/>
            </p:nvSpPr>
            <p:spPr bwMode="auto">
              <a:xfrm>
                <a:off x="2571" y="495"/>
                <a:ext cx="14" cy="20"/>
              </a:xfrm>
              <a:custGeom>
                <a:avLst/>
                <a:gdLst/>
                <a:ahLst/>
                <a:cxnLst>
                  <a:cxn ang="0">
                    <a:pos x="0" y="8"/>
                  </a:cxn>
                  <a:cxn ang="0">
                    <a:pos x="0" y="8"/>
                  </a:cxn>
                  <a:cxn ang="0">
                    <a:pos x="2" y="8"/>
                  </a:cxn>
                  <a:cxn ang="0">
                    <a:pos x="2" y="8"/>
                  </a:cxn>
                  <a:cxn ang="0">
                    <a:pos x="4" y="20"/>
                  </a:cxn>
                  <a:cxn ang="0">
                    <a:pos x="4" y="20"/>
                  </a:cxn>
                  <a:cxn ang="0">
                    <a:pos x="14" y="0"/>
                  </a:cxn>
                  <a:cxn ang="0">
                    <a:pos x="14" y="0"/>
                  </a:cxn>
                  <a:cxn ang="0">
                    <a:pos x="6" y="6"/>
                  </a:cxn>
                  <a:cxn ang="0">
                    <a:pos x="6" y="6"/>
                  </a:cxn>
                  <a:cxn ang="0">
                    <a:pos x="0" y="8"/>
                  </a:cxn>
                  <a:cxn ang="0">
                    <a:pos x="0" y="8"/>
                  </a:cxn>
                </a:cxnLst>
                <a:rect l="0" t="0" r="r" b="b"/>
                <a:pathLst>
                  <a:path w="14" h="20">
                    <a:moveTo>
                      <a:pt x="0" y="8"/>
                    </a:moveTo>
                    <a:lnTo>
                      <a:pt x="0" y="8"/>
                    </a:lnTo>
                    <a:lnTo>
                      <a:pt x="2" y="8"/>
                    </a:lnTo>
                    <a:lnTo>
                      <a:pt x="2" y="8"/>
                    </a:lnTo>
                    <a:lnTo>
                      <a:pt x="4" y="20"/>
                    </a:lnTo>
                    <a:lnTo>
                      <a:pt x="4" y="20"/>
                    </a:lnTo>
                    <a:lnTo>
                      <a:pt x="14" y="0"/>
                    </a:lnTo>
                    <a:lnTo>
                      <a:pt x="14" y="0"/>
                    </a:lnTo>
                    <a:lnTo>
                      <a:pt x="6" y="6"/>
                    </a:lnTo>
                    <a:lnTo>
                      <a:pt x="6" y="6"/>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5" name="Freeform 381"/>
              <p:cNvSpPr/>
              <p:nvPr/>
            </p:nvSpPr>
            <p:spPr bwMode="auto">
              <a:xfrm>
                <a:off x="2563" y="505"/>
                <a:ext cx="12" cy="22"/>
              </a:xfrm>
              <a:custGeom>
                <a:avLst/>
                <a:gdLst/>
                <a:ahLst/>
                <a:cxnLst>
                  <a:cxn ang="0">
                    <a:pos x="0" y="4"/>
                  </a:cxn>
                  <a:cxn ang="0">
                    <a:pos x="0" y="4"/>
                  </a:cxn>
                  <a:cxn ang="0">
                    <a:pos x="2" y="10"/>
                  </a:cxn>
                  <a:cxn ang="0">
                    <a:pos x="2" y="10"/>
                  </a:cxn>
                  <a:cxn ang="0">
                    <a:pos x="6" y="18"/>
                  </a:cxn>
                  <a:cxn ang="0">
                    <a:pos x="6" y="18"/>
                  </a:cxn>
                  <a:cxn ang="0">
                    <a:pos x="6" y="22"/>
                  </a:cxn>
                  <a:cxn ang="0">
                    <a:pos x="6" y="22"/>
                  </a:cxn>
                  <a:cxn ang="0">
                    <a:pos x="10" y="16"/>
                  </a:cxn>
                  <a:cxn ang="0">
                    <a:pos x="10" y="16"/>
                  </a:cxn>
                  <a:cxn ang="0">
                    <a:pos x="10" y="14"/>
                  </a:cxn>
                  <a:cxn ang="0">
                    <a:pos x="12" y="12"/>
                  </a:cxn>
                  <a:cxn ang="0">
                    <a:pos x="12" y="12"/>
                  </a:cxn>
                  <a:cxn ang="0">
                    <a:pos x="6" y="0"/>
                  </a:cxn>
                  <a:cxn ang="0">
                    <a:pos x="6" y="0"/>
                  </a:cxn>
                  <a:cxn ang="0">
                    <a:pos x="2" y="2"/>
                  </a:cxn>
                  <a:cxn ang="0">
                    <a:pos x="0" y="4"/>
                  </a:cxn>
                  <a:cxn ang="0">
                    <a:pos x="0" y="4"/>
                  </a:cxn>
                </a:cxnLst>
                <a:rect l="0" t="0" r="r" b="b"/>
                <a:pathLst>
                  <a:path w="12" h="22">
                    <a:moveTo>
                      <a:pt x="0" y="4"/>
                    </a:moveTo>
                    <a:lnTo>
                      <a:pt x="0" y="4"/>
                    </a:lnTo>
                    <a:lnTo>
                      <a:pt x="2" y="10"/>
                    </a:lnTo>
                    <a:lnTo>
                      <a:pt x="2" y="10"/>
                    </a:lnTo>
                    <a:lnTo>
                      <a:pt x="6" y="18"/>
                    </a:lnTo>
                    <a:lnTo>
                      <a:pt x="6" y="18"/>
                    </a:lnTo>
                    <a:lnTo>
                      <a:pt x="6" y="22"/>
                    </a:lnTo>
                    <a:lnTo>
                      <a:pt x="6" y="22"/>
                    </a:lnTo>
                    <a:lnTo>
                      <a:pt x="10" y="16"/>
                    </a:lnTo>
                    <a:lnTo>
                      <a:pt x="10" y="16"/>
                    </a:lnTo>
                    <a:lnTo>
                      <a:pt x="10" y="14"/>
                    </a:lnTo>
                    <a:lnTo>
                      <a:pt x="12" y="12"/>
                    </a:lnTo>
                    <a:lnTo>
                      <a:pt x="12" y="12"/>
                    </a:lnTo>
                    <a:lnTo>
                      <a:pt x="6" y="0"/>
                    </a:lnTo>
                    <a:lnTo>
                      <a:pt x="6" y="0"/>
                    </a:lnTo>
                    <a:lnTo>
                      <a:pt x="2"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6" name="Freeform 382"/>
              <p:cNvSpPr/>
              <p:nvPr/>
            </p:nvSpPr>
            <p:spPr bwMode="auto">
              <a:xfrm>
                <a:off x="2557" y="511"/>
                <a:ext cx="10" cy="28"/>
              </a:xfrm>
              <a:custGeom>
                <a:avLst/>
                <a:gdLst/>
                <a:ahLst/>
                <a:cxnLst>
                  <a:cxn ang="0">
                    <a:pos x="0" y="8"/>
                  </a:cxn>
                  <a:cxn ang="0">
                    <a:pos x="0" y="8"/>
                  </a:cxn>
                  <a:cxn ang="0">
                    <a:pos x="2" y="14"/>
                  </a:cxn>
                  <a:cxn ang="0">
                    <a:pos x="2" y="14"/>
                  </a:cxn>
                  <a:cxn ang="0">
                    <a:pos x="6" y="28"/>
                  </a:cxn>
                  <a:cxn ang="0">
                    <a:pos x="6" y="28"/>
                  </a:cxn>
                  <a:cxn ang="0">
                    <a:pos x="10" y="22"/>
                  </a:cxn>
                  <a:cxn ang="0">
                    <a:pos x="10" y="22"/>
                  </a:cxn>
                  <a:cxn ang="0">
                    <a:pos x="10" y="18"/>
                  </a:cxn>
                  <a:cxn ang="0">
                    <a:pos x="10" y="16"/>
                  </a:cxn>
                  <a:cxn ang="0">
                    <a:pos x="10" y="16"/>
                  </a:cxn>
                  <a:cxn ang="0">
                    <a:pos x="4" y="0"/>
                  </a:cxn>
                  <a:cxn ang="0">
                    <a:pos x="4" y="0"/>
                  </a:cxn>
                  <a:cxn ang="0">
                    <a:pos x="0" y="4"/>
                  </a:cxn>
                  <a:cxn ang="0">
                    <a:pos x="0" y="8"/>
                  </a:cxn>
                  <a:cxn ang="0">
                    <a:pos x="0" y="8"/>
                  </a:cxn>
                </a:cxnLst>
                <a:rect l="0" t="0" r="r" b="b"/>
                <a:pathLst>
                  <a:path w="10" h="28">
                    <a:moveTo>
                      <a:pt x="0" y="8"/>
                    </a:moveTo>
                    <a:lnTo>
                      <a:pt x="0" y="8"/>
                    </a:lnTo>
                    <a:lnTo>
                      <a:pt x="2" y="14"/>
                    </a:lnTo>
                    <a:lnTo>
                      <a:pt x="2" y="14"/>
                    </a:lnTo>
                    <a:lnTo>
                      <a:pt x="6" y="28"/>
                    </a:lnTo>
                    <a:lnTo>
                      <a:pt x="6" y="28"/>
                    </a:lnTo>
                    <a:lnTo>
                      <a:pt x="10" y="22"/>
                    </a:lnTo>
                    <a:lnTo>
                      <a:pt x="10" y="22"/>
                    </a:lnTo>
                    <a:lnTo>
                      <a:pt x="10" y="18"/>
                    </a:lnTo>
                    <a:lnTo>
                      <a:pt x="10" y="16"/>
                    </a:lnTo>
                    <a:lnTo>
                      <a:pt x="10" y="16"/>
                    </a:lnTo>
                    <a:lnTo>
                      <a:pt x="4" y="0"/>
                    </a:lnTo>
                    <a:lnTo>
                      <a:pt x="4" y="0"/>
                    </a:lnTo>
                    <a:lnTo>
                      <a:pt x="0"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7" name="Freeform 383"/>
              <p:cNvSpPr/>
              <p:nvPr/>
            </p:nvSpPr>
            <p:spPr bwMode="auto">
              <a:xfrm>
                <a:off x="2551" y="521"/>
                <a:ext cx="12" cy="30"/>
              </a:xfrm>
              <a:custGeom>
                <a:avLst/>
                <a:gdLst/>
                <a:ahLst/>
                <a:cxnLst>
                  <a:cxn ang="0">
                    <a:pos x="8" y="30"/>
                  </a:cxn>
                  <a:cxn ang="0">
                    <a:pos x="8" y="30"/>
                  </a:cxn>
                  <a:cxn ang="0">
                    <a:pos x="12" y="22"/>
                  </a:cxn>
                  <a:cxn ang="0">
                    <a:pos x="12" y="22"/>
                  </a:cxn>
                  <a:cxn ang="0">
                    <a:pos x="10" y="16"/>
                  </a:cxn>
                  <a:cxn ang="0">
                    <a:pos x="10" y="16"/>
                  </a:cxn>
                  <a:cxn ang="0">
                    <a:pos x="4" y="0"/>
                  </a:cxn>
                  <a:cxn ang="0">
                    <a:pos x="4" y="0"/>
                  </a:cxn>
                  <a:cxn ang="0">
                    <a:pos x="2" y="8"/>
                  </a:cxn>
                  <a:cxn ang="0">
                    <a:pos x="0" y="16"/>
                  </a:cxn>
                  <a:cxn ang="0">
                    <a:pos x="4" y="22"/>
                  </a:cxn>
                  <a:cxn ang="0">
                    <a:pos x="8" y="30"/>
                  </a:cxn>
                  <a:cxn ang="0">
                    <a:pos x="8" y="30"/>
                  </a:cxn>
                </a:cxnLst>
                <a:rect l="0" t="0" r="r" b="b"/>
                <a:pathLst>
                  <a:path w="12" h="30">
                    <a:moveTo>
                      <a:pt x="8" y="30"/>
                    </a:moveTo>
                    <a:lnTo>
                      <a:pt x="8" y="30"/>
                    </a:lnTo>
                    <a:lnTo>
                      <a:pt x="12" y="22"/>
                    </a:lnTo>
                    <a:lnTo>
                      <a:pt x="12" y="22"/>
                    </a:lnTo>
                    <a:lnTo>
                      <a:pt x="10" y="16"/>
                    </a:lnTo>
                    <a:lnTo>
                      <a:pt x="10" y="16"/>
                    </a:lnTo>
                    <a:lnTo>
                      <a:pt x="4" y="0"/>
                    </a:lnTo>
                    <a:lnTo>
                      <a:pt x="4" y="0"/>
                    </a:lnTo>
                    <a:lnTo>
                      <a:pt x="2" y="8"/>
                    </a:lnTo>
                    <a:lnTo>
                      <a:pt x="0" y="16"/>
                    </a:lnTo>
                    <a:lnTo>
                      <a:pt x="4" y="22"/>
                    </a:lnTo>
                    <a:lnTo>
                      <a:pt x="8" y="30"/>
                    </a:lnTo>
                    <a:lnTo>
                      <a:pt x="8"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8" name="Freeform 384"/>
              <p:cNvSpPr/>
              <p:nvPr/>
            </p:nvSpPr>
            <p:spPr bwMode="auto">
              <a:xfrm>
                <a:off x="2579" y="497"/>
                <a:ext cx="10" cy="18"/>
              </a:xfrm>
              <a:custGeom>
                <a:avLst/>
                <a:gdLst/>
                <a:ahLst/>
                <a:cxnLst>
                  <a:cxn ang="0">
                    <a:pos x="8" y="0"/>
                  </a:cxn>
                  <a:cxn ang="0">
                    <a:pos x="8" y="0"/>
                  </a:cxn>
                  <a:cxn ang="0">
                    <a:pos x="0" y="18"/>
                  </a:cxn>
                  <a:cxn ang="0">
                    <a:pos x="0" y="18"/>
                  </a:cxn>
                  <a:cxn ang="0">
                    <a:pos x="10" y="14"/>
                  </a:cxn>
                  <a:cxn ang="0">
                    <a:pos x="10" y="14"/>
                  </a:cxn>
                  <a:cxn ang="0">
                    <a:pos x="10" y="14"/>
                  </a:cxn>
                  <a:cxn ang="0">
                    <a:pos x="10" y="14"/>
                  </a:cxn>
                  <a:cxn ang="0">
                    <a:pos x="10" y="8"/>
                  </a:cxn>
                  <a:cxn ang="0">
                    <a:pos x="10" y="8"/>
                  </a:cxn>
                  <a:cxn ang="0">
                    <a:pos x="8" y="0"/>
                  </a:cxn>
                  <a:cxn ang="0">
                    <a:pos x="8" y="0"/>
                  </a:cxn>
                </a:cxnLst>
                <a:rect l="0" t="0" r="r" b="b"/>
                <a:pathLst>
                  <a:path w="10" h="18">
                    <a:moveTo>
                      <a:pt x="8" y="0"/>
                    </a:moveTo>
                    <a:lnTo>
                      <a:pt x="8" y="0"/>
                    </a:lnTo>
                    <a:lnTo>
                      <a:pt x="0" y="18"/>
                    </a:lnTo>
                    <a:lnTo>
                      <a:pt x="0" y="18"/>
                    </a:lnTo>
                    <a:lnTo>
                      <a:pt x="10" y="14"/>
                    </a:lnTo>
                    <a:lnTo>
                      <a:pt x="10" y="14"/>
                    </a:lnTo>
                    <a:lnTo>
                      <a:pt x="10" y="14"/>
                    </a:lnTo>
                    <a:lnTo>
                      <a:pt x="10" y="14"/>
                    </a:lnTo>
                    <a:lnTo>
                      <a:pt x="10" y="8"/>
                    </a:lnTo>
                    <a:lnTo>
                      <a:pt x="10" y="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09" name="Freeform 385"/>
              <p:cNvSpPr/>
              <p:nvPr/>
            </p:nvSpPr>
            <p:spPr bwMode="auto">
              <a:xfrm>
                <a:off x="2573" y="513"/>
                <a:ext cx="18" cy="16"/>
              </a:xfrm>
              <a:custGeom>
                <a:avLst/>
                <a:gdLst/>
                <a:ahLst/>
                <a:cxnLst>
                  <a:cxn ang="0">
                    <a:pos x="4" y="6"/>
                  </a:cxn>
                  <a:cxn ang="0">
                    <a:pos x="4" y="6"/>
                  </a:cxn>
                  <a:cxn ang="0">
                    <a:pos x="4" y="8"/>
                  </a:cxn>
                  <a:cxn ang="0">
                    <a:pos x="2" y="10"/>
                  </a:cxn>
                  <a:cxn ang="0">
                    <a:pos x="2" y="10"/>
                  </a:cxn>
                  <a:cxn ang="0">
                    <a:pos x="0" y="16"/>
                  </a:cxn>
                  <a:cxn ang="0">
                    <a:pos x="0" y="16"/>
                  </a:cxn>
                  <a:cxn ang="0">
                    <a:pos x="4" y="14"/>
                  </a:cxn>
                  <a:cxn ang="0">
                    <a:pos x="4" y="14"/>
                  </a:cxn>
                  <a:cxn ang="0">
                    <a:pos x="12" y="10"/>
                  </a:cxn>
                  <a:cxn ang="0">
                    <a:pos x="12" y="10"/>
                  </a:cxn>
                  <a:cxn ang="0">
                    <a:pos x="18" y="8"/>
                  </a:cxn>
                  <a:cxn ang="0">
                    <a:pos x="18" y="8"/>
                  </a:cxn>
                  <a:cxn ang="0">
                    <a:pos x="18" y="4"/>
                  </a:cxn>
                  <a:cxn ang="0">
                    <a:pos x="18" y="0"/>
                  </a:cxn>
                  <a:cxn ang="0">
                    <a:pos x="18" y="0"/>
                  </a:cxn>
                  <a:cxn ang="0">
                    <a:pos x="4" y="6"/>
                  </a:cxn>
                  <a:cxn ang="0">
                    <a:pos x="4" y="6"/>
                  </a:cxn>
                </a:cxnLst>
                <a:rect l="0" t="0" r="r" b="b"/>
                <a:pathLst>
                  <a:path w="18" h="16">
                    <a:moveTo>
                      <a:pt x="4" y="6"/>
                    </a:moveTo>
                    <a:lnTo>
                      <a:pt x="4" y="6"/>
                    </a:lnTo>
                    <a:lnTo>
                      <a:pt x="4" y="8"/>
                    </a:lnTo>
                    <a:lnTo>
                      <a:pt x="2" y="10"/>
                    </a:lnTo>
                    <a:lnTo>
                      <a:pt x="2" y="10"/>
                    </a:lnTo>
                    <a:lnTo>
                      <a:pt x="0" y="16"/>
                    </a:lnTo>
                    <a:lnTo>
                      <a:pt x="0" y="16"/>
                    </a:lnTo>
                    <a:lnTo>
                      <a:pt x="4" y="14"/>
                    </a:lnTo>
                    <a:lnTo>
                      <a:pt x="4" y="14"/>
                    </a:lnTo>
                    <a:lnTo>
                      <a:pt x="12" y="10"/>
                    </a:lnTo>
                    <a:lnTo>
                      <a:pt x="12" y="10"/>
                    </a:lnTo>
                    <a:lnTo>
                      <a:pt x="18" y="8"/>
                    </a:lnTo>
                    <a:lnTo>
                      <a:pt x="18" y="8"/>
                    </a:lnTo>
                    <a:lnTo>
                      <a:pt x="18" y="4"/>
                    </a:lnTo>
                    <a:lnTo>
                      <a:pt x="18" y="0"/>
                    </a:lnTo>
                    <a:lnTo>
                      <a:pt x="18" y="0"/>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0" name="Freeform 386"/>
              <p:cNvSpPr/>
              <p:nvPr/>
            </p:nvSpPr>
            <p:spPr bwMode="auto">
              <a:xfrm>
                <a:off x="2567" y="525"/>
                <a:ext cx="24" cy="16"/>
              </a:xfrm>
              <a:custGeom>
                <a:avLst/>
                <a:gdLst/>
                <a:ahLst/>
                <a:cxnLst>
                  <a:cxn ang="0">
                    <a:pos x="22" y="8"/>
                  </a:cxn>
                  <a:cxn ang="0">
                    <a:pos x="22" y="8"/>
                  </a:cxn>
                  <a:cxn ang="0">
                    <a:pos x="24" y="4"/>
                  </a:cxn>
                  <a:cxn ang="0">
                    <a:pos x="24" y="0"/>
                  </a:cxn>
                  <a:cxn ang="0">
                    <a:pos x="24" y="0"/>
                  </a:cxn>
                  <a:cxn ang="0">
                    <a:pos x="8" y="6"/>
                  </a:cxn>
                  <a:cxn ang="0">
                    <a:pos x="8" y="6"/>
                  </a:cxn>
                  <a:cxn ang="0">
                    <a:pos x="6" y="6"/>
                  </a:cxn>
                  <a:cxn ang="0">
                    <a:pos x="4" y="8"/>
                  </a:cxn>
                  <a:cxn ang="0">
                    <a:pos x="4" y="8"/>
                  </a:cxn>
                  <a:cxn ang="0">
                    <a:pos x="0" y="16"/>
                  </a:cxn>
                  <a:cxn ang="0">
                    <a:pos x="0" y="16"/>
                  </a:cxn>
                  <a:cxn ang="0">
                    <a:pos x="14" y="10"/>
                  </a:cxn>
                  <a:cxn ang="0">
                    <a:pos x="14" y="10"/>
                  </a:cxn>
                  <a:cxn ang="0">
                    <a:pos x="22" y="8"/>
                  </a:cxn>
                  <a:cxn ang="0">
                    <a:pos x="22" y="8"/>
                  </a:cxn>
                </a:cxnLst>
                <a:rect l="0" t="0" r="r" b="b"/>
                <a:pathLst>
                  <a:path w="24" h="16">
                    <a:moveTo>
                      <a:pt x="22" y="8"/>
                    </a:moveTo>
                    <a:lnTo>
                      <a:pt x="22" y="8"/>
                    </a:lnTo>
                    <a:lnTo>
                      <a:pt x="24" y="4"/>
                    </a:lnTo>
                    <a:lnTo>
                      <a:pt x="24" y="0"/>
                    </a:lnTo>
                    <a:lnTo>
                      <a:pt x="24" y="0"/>
                    </a:lnTo>
                    <a:lnTo>
                      <a:pt x="8" y="6"/>
                    </a:lnTo>
                    <a:lnTo>
                      <a:pt x="8" y="6"/>
                    </a:lnTo>
                    <a:lnTo>
                      <a:pt x="6" y="6"/>
                    </a:lnTo>
                    <a:lnTo>
                      <a:pt x="4" y="8"/>
                    </a:lnTo>
                    <a:lnTo>
                      <a:pt x="4" y="8"/>
                    </a:lnTo>
                    <a:lnTo>
                      <a:pt x="0" y="16"/>
                    </a:lnTo>
                    <a:lnTo>
                      <a:pt x="0" y="16"/>
                    </a:lnTo>
                    <a:lnTo>
                      <a:pt x="14" y="10"/>
                    </a:lnTo>
                    <a:lnTo>
                      <a:pt x="14" y="10"/>
                    </a:lnTo>
                    <a:lnTo>
                      <a:pt x="22" y="8"/>
                    </a:lnTo>
                    <a:lnTo>
                      <a:pt x="2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1" name="Freeform 387"/>
              <p:cNvSpPr/>
              <p:nvPr/>
            </p:nvSpPr>
            <p:spPr bwMode="auto">
              <a:xfrm>
                <a:off x="2563" y="535"/>
                <a:ext cx="24" cy="18"/>
              </a:xfrm>
              <a:custGeom>
                <a:avLst/>
                <a:gdLst/>
                <a:ahLst/>
                <a:cxnLst>
                  <a:cxn ang="0">
                    <a:pos x="4" y="10"/>
                  </a:cxn>
                  <a:cxn ang="0">
                    <a:pos x="4" y="10"/>
                  </a:cxn>
                  <a:cxn ang="0">
                    <a:pos x="0" y="18"/>
                  </a:cxn>
                  <a:cxn ang="0">
                    <a:pos x="0" y="18"/>
                  </a:cxn>
                  <a:cxn ang="0">
                    <a:pos x="8" y="16"/>
                  </a:cxn>
                  <a:cxn ang="0">
                    <a:pos x="16" y="12"/>
                  </a:cxn>
                  <a:cxn ang="0">
                    <a:pos x="20" y="8"/>
                  </a:cxn>
                  <a:cxn ang="0">
                    <a:pos x="24" y="0"/>
                  </a:cxn>
                  <a:cxn ang="0">
                    <a:pos x="24" y="0"/>
                  </a:cxn>
                  <a:cxn ang="0">
                    <a:pos x="8" y="8"/>
                  </a:cxn>
                  <a:cxn ang="0">
                    <a:pos x="8" y="8"/>
                  </a:cxn>
                  <a:cxn ang="0">
                    <a:pos x="4" y="10"/>
                  </a:cxn>
                  <a:cxn ang="0">
                    <a:pos x="4" y="10"/>
                  </a:cxn>
                </a:cxnLst>
                <a:rect l="0" t="0" r="r" b="b"/>
                <a:pathLst>
                  <a:path w="24" h="18">
                    <a:moveTo>
                      <a:pt x="4" y="10"/>
                    </a:moveTo>
                    <a:lnTo>
                      <a:pt x="4" y="10"/>
                    </a:lnTo>
                    <a:lnTo>
                      <a:pt x="0" y="18"/>
                    </a:lnTo>
                    <a:lnTo>
                      <a:pt x="0" y="18"/>
                    </a:lnTo>
                    <a:lnTo>
                      <a:pt x="8" y="16"/>
                    </a:lnTo>
                    <a:lnTo>
                      <a:pt x="16" y="12"/>
                    </a:lnTo>
                    <a:lnTo>
                      <a:pt x="20" y="8"/>
                    </a:lnTo>
                    <a:lnTo>
                      <a:pt x="24" y="0"/>
                    </a:lnTo>
                    <a:lnTo>
                      <a:pt x="24" y="0"/>
                    </a:lnTo>
                    <a:lnTo>
                      <a:pt x="8" y="8"/>
                    </a:lnTo>
                    <a:lnTo>
                      <a:pt x="8" y="8"/>
                    </a:lnTo>
                    <a:lnTo>
                      <a:pt x="4" y="10"/>
                    </a:lnTo>
                    <a:lnTo>
                      <a:pt x="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2" name="Freeform 388"/>
              <p:cNvSpPr/>
              <p:nvPr/>
            </p:nvSpPr>
            <p:spPr bwMode="auto">
              <a:xfrm>
                <a:off x="2655" y="625"/>
                <a:ext cx="18" cy="12"/>
              </a:xfrm>
              <a:custGeom>
                <a:avLst/>
                <a:gdLst/>
                <a:ahLst/>
                <a:cxnLst>
                  <a:cxn ang="0">
                    <a:pos x="18" y="12"/>
                  </a:cxn>
                  <a:cxn ang="0">
                    <a:pos x="18" y="12"/>
                  </a:cxn>
                  <a:cxn ang="0">
                    <a:pos x="14" y="4"/>
                  </a:cxn>
                  <a:cxn ang="0">
                    <a:pos x="14" y="4"/>
                  </a:cxn>
                  <a:cxn ang="0">
                    <a:pos x="10" y="0"/>
                  </a:cxn>
                  <a:cxn ang="0">
                    <a:pos x="10" y="0"/>
                  </a:cxn>
                  <a:cxn ang="0">
                    <a:pos x="10" y="0"/>
                  </a:cxn>
                  <a:cxn ang="0">
                    <a:pos x="10" y="0"/>
                  </a:cxn>
                  <a:cxn ang="0">
                    <a:pos x="0" y="4"/>
                  </a:cxn>
                  <a:cxn ang="0">
                    <a:pos x="0" y="4"/>
                  </a:cxn>
                  <a:cxn ang="0">
                    <a:pos x="18" y="12"/>
                  </a:cxn>
                  <a:cxn ang="0">
                    <a:pos x="18" y="12"/>
                  </a:cxn>
                </a:cxnLst>
                <a:rect l="0" t="0" r="r" b="b"/>
                <a:pathLst>
                  <a:path w="18" h="12">
                    <a:moveTo>
                      <a:pt x="18" y="12"/>
                    </a:moveTo>
                    <a:lnTo>
                      <a:pt x="18" y="12"/>
                    </a:lnTo>
                    <a:lnTo>
                      <a:pt x="14" y="4"/>
                    </a:lnTo>
                    <a:lnTo>
                      <a:pt x="14" y="4"/>
                    </a:lnTo>
                    <a:lnTo>
                      <a:pt x="10" y="0"/>
                    </a:lnTo>
                    <a:lnTo>
                      <a:pt x="10" y="0"/>
                    </a:lnTo>
                    <a:lnTo>
                      <a:pt x="10" y="0"/>
                    </a:lnTo>
                    <a:lnTo>
                      <a:pt x="10" y="0"/>
                    </a:lnTo>
                    <a:lnTo>
                      <a:pt x="0" y="4"/>
                    </a:lnTo>
                    <a:lnTo>
                      <a:pt x="0" y="4"/>
                    </a:lnTo>
                    <a:lnTo>
                      <a:pt x="18" y="12"/>
                    </a:lnTo>
                    <a:lnTo>
                      <a:pt x="18"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3" name="Freeform 389"/>
              <p:cNvSpPr/>
              <p:nvPr/>
            </p:nvSpPr>
            <p:spPr bwMode="auto">
              <a:xfrm>
                <a:off x="2641" y="617"/>
                <a:ext cx="22" cy="10"/>
              </a:xfrm>
              <a:custGeom>
                <a:avLst/>
                <a:gdLst/>
                <a:ahLst/>
                <a:cxnLst>
                  <a:cxn ang="0">
                    <a:pos x="4" y="6"/>
                  </a:cxn>
                  <a:cxn ang="0">
                    <a:pos x="4" y="6"/>
                  </a:cxn>
                  <a:cxn ang="0">
                    <a:pos x="0" y="8"/>
                  </a:cxn>
                  <a:cxn ang="0">
                    <a:pos x="0" y="8"/>
                  </a:cxn>
                  <a:cxn ang="0">
                    <a:pos x="6" y="10"/>
                  </a:cxn>
                  <a:cxn ang="0">
                    <a:pos x="6" y="10"/>
                  </a:cxn>
                  <a:cxn ang="0">
                    <a:pos x="8" y="10"/>
                  </a:cxn>
                  <a:cxn ang="0">
                    <a:pos x="10" y="10"/>
                  </a:cxn>
                  <a:cxn ang="0">
                    <a:pos x="10" y="10"/>
                  </a:cxn>
                  <a:cxn ang="0">
                    <a:pos x="22" y="6"/>
                  </a:cxn>
                  <a:cxn ang="0">
                    <a:pos x="22" y="6"/>
                  </a:cxn>
                  <a:cxn ang="0">
                    <a:pos x="20" y="2"/>
                  </a:cxn>
                  <a:cxn ang="0">
                    <a:pos x="18" y="0"/>
                  </a:cxn>
                  <a:cxn ang="0">
                    <a:pos x="18" y="0"/>
                  </a:cxn>
                  <a:cxn ang="0">
                    <a:pos x="12" y="2"/>
                  </a:cxn>
                  <a:cxn ang="0">
                    <a:pos x="12" y="2"/>
                  </a:cxn>
                  <a:cxn ang="0">
                    <a:pos x="4" y="6"/>
                  </a:cxn>
                  <a:cxn ang="0">
                    <a:pos x="4" y="6"/>
                  </a:cxn>
                </a:cxnLst>
                <a:rect l="0" t="0" r="r" b="b"/>
                <a:pathLst>
                  <a:path w="22" h="10">
                    <a:moveTo>
                      <a:pt x="4" y="6"/>
                    </a:moveTo>
                    <a:lnTo>
                      <a:pt x="4" y="6"/>
                    </a:lnTo>
                    <a:lnTo>
                      <a:pt x="0" y="8"/>
                    </a:lnTo>
                    <a:lnTo>
                      <a:pt x="0" y="8"/>
                    </a:lnTo>
                    <a:lnTo>
                      <a:pt x="6" y="10"/>
                    </a:lnTo>
                    <a:lnTo>
                      <a:pt x="6" y="10"/>
                    </a:lnTo>
                    <a:lnTo>
                      <a:pt x="8" y="10"/>
                    </a:lnTo>
                    <a:lnTo>
                      <a:pt x="10" y="10"/>
                    </a:lnTo>
                    <a:lnTo>
                      <a:pt x="10" y="10"/>
                    </a:lnTo>
                    <a:lnTo>
                      <a:pt x="22" y="6"/>
                    </a:lnTo>
                    <a:lnTo>
                      <a:pt x="22" y="6"/>
                    </a:lnTo>
                    <a:lnTo>
                      <a:pt x="20" y="2"/>
                    </a:lnTo>
                    <a:lnTo>
                      <a:pt x="18" y="0"/>
                    </a:lnTo>
                    <a:lnTo>
                      <a:pt x="18" y="0"/>
                    </a:lnTo>
                    <a:lnTo>
                      <a:pt x="12" y="2"/>
                    </a:lnTo>
                    <a:lnTo>
                      <a:pt x="12" y="2"/>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4" name="Freeform 390"/>
              <p:cNvSpPr/>
              <p:nvPr/>
            </p:nvSpPr>
            <p:spPr bwMode="auto">
              <a:xfrm>
                <a:off x="2629" y="611"/>
                <a:ext cx="26" cy="12"/>
              </a:xfrm>
              <a:custGeom>
                <a:avLst/>
                <a:gdLst/>
                <a:ahLst/>
                <a:cxnLst>
                  <a:cxn ang="0">
                    <a:pos x="0" y="8"/>
                  </a:cxn>
                  <a:cxn ang="0">
                    <a:pos x="0" y="8"/>
                  </a:cxn>
                  <a:cxn ang="0">
                    <a:pos x="6" y="12"/>
                  </a:cxn>
                  <a:cxn ang="0">
                    <a:pos x="6" y="12"/>
                  </a:cxn>
                  <a:cxn ang="0">
                    <a:pos x="10" y="12"/>
                  </a:cxn>
                  <a:cxn ang="0">
                    <a:pos x="12" y="10"/>
                  </a:cxn>
                  <a:cxn ang="0">
                    <a:pos x="12" y="10"/>
                  </a:cxn>
                  <a:cxn ang="0">
                    <a:pos x="26" y="4"/>
                  </a:cxn>
                  <a:cxn ang="0">
                    <a:pos x="26" y="4"/>
                  </a:cxn>
                  <a:cxn ang="0">
                    <a:pos x="24" y="0"/>
                  </a:cxn>
                  <a:cxn ang="0">
                    <a:pos x="20" y="0"/>
                  </a:cxn>
                  <a:cxn ang="0">
                    <a:pos x="20" y="0"/>
                  </a:cxn>
                  <a:cxn ang="0">
                    <a:pos x="12" y="2"/>
                  </a:cxn>
                  <a:cxn ang="0">
                    <a:pos x="12" y="2"/>
                  </a:cxn>
                  <a:cxn ang="0">
                    <a:pos x="0" y="8"/>
                  </a:cxn>
                  <a:cxn ang="0">
                    <a:pos x="0" y="8"/>
                  </a:cxn>
                </a:cxnLst>
                <a:rect l="0" t="0" r="r" b="b"/>
                <a:pathLst>
                  <a:path w="26" h="12">
                    <a:moveTo>
                      <a:pt x="0" y="8"/>
                    </a:moveTo>
                    <a:lnTo>
                      <a:pt x="0" y="8"/>
                    </a:lnTo>
                    <a:lnTo>
                      <a:pt x="6" y="12"/>
                    </a:lnTo>
                    <a:lnTo>
                      <a:pt x="6" y="12"/>
                    </a:lnTo>
                    <a:lnTo>
                      <a:pt x="10" y="12"/>
                    </a:lnTo>
                    <a:lnTo>
                      <a:pt x="12" y="10"/>
                    </a:lnTo>
                    <a:lnTo>
                      <a:pt x="12" y="10"/>
                    </a:lnTo>
                    <a:lnTo>
                      <a:pt x="26" y="4"/>
                    </a:lnTo>
                    <a:lnTo>
                      <a:pt x="26" y="4"/>
                    </a:lnTo>
                    <a:lnTo>
                      <a:pt x="24" y="0"/>
                    </a:lnTo>
                    <a:lnTo>
                      <a:pt x="20" y="0"/>
                    </a:lnTo>
                    <a:lnTo>
                      <a:pt x="20" y="0"/>
                    </a:lnTo>
                    <a:lnTo>
                      <a:pt x="12" y="2"/>
                    </a:lnTo>
                    <a:lnTo>
                      <a:pt x="12" y="2"/>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5" name="Freeform 391"/>
              <p:cNvSpPr/>
              <p:nvPr/>
            </p:nvSpPr>
            <p:spPr bwMode="auto">
              <a:xfrm>
                <a:off x="2617" y="607"/>
                <a:ext cx="28" cy="12"/>
              </a:xfrm>
              <a:custGeom>
                <a:avLst/>
                <a:gdLst/>
                <a:ahLst/>
                <a:cxnLst>
                  <a:cxn ang="0">
                    <a:pos x="0" y="8"/>
                  </a:cxn>
                  <a:cxn ang="0">
                    <a:pos x="0" y="8"/>
                  </a:cxn>
                  <a:cxn ang="0">
                    <a:pos x="8" y="12"/>
                  </a:cxn>
                  <a:cxn ang="0">
                    <a:pos x="8" y="12"/>
                  </a:cxn>
                  <a:cxn ang="0">
                    <a:pos x="12" y="8"/>
                  </a:cxn>
                  <a:cxn ang="0">
                    <a:pos x="12" y="8"/>
                  </a:cxn>
                  <a:cxn ang="0">
                    <a:pos x="28" y="2"/>
                  </a:cxn>
                  <a:cxn ang="0">
                    <a:pos x="28" y="2"/>
                  </a:cxn>
                  <a:cxn ang="0">
                    <a:pos x="22" y="0"/>
                  </a:cxn>
                  <a:cxn ang="0">
                    <a:pos x="14" y="0"/>
                  </a:cxn>
                  <a:cxn ang="0">
                    <a:pos x="6" y="4"/>
                  </a:cxn>
                  <a:cxn ang="0">
                    <a:pos x="0" y="8"/>
                  </a:cxn>
                  <a:cxn ang="0">
                    <a:pos x="0" y="8"/>
                  </a:cxn>
                </a:cxnLst>
                <a:rect l="0" t="0" r="r" b="b"/>
                <a:pathLst>
                  <a:path w="28" h="12">
                    <a:moveTo>
                      <a:pt x="0" y="8"/>
                    </a:moveTo>
                    <a:lnTo>
                      <a:pt x="0" y="8"/>
                    </a:lnTo>
                    <a:lnTo>
                      <a:pt x="8" y="12"/>
                    </a:lnTo>
                    <a:lnTo>
                      <a:pt x="8" y="12"/>
                    </a:lnTo>
                    <a:lnTo>
                      <a:pt x="12" y="8"/>
                    </a:lnTo>
                    <a:lnTo>
                      <a:pt x="12" y="8"/>
                    </a:lnTo>
                    <a:lnTo>
                      <a:pt x="28" y="2"/>
                    </a:lnTo>
                    <a:lnTo>
                      <a:pt x="28" y="2"/>
                    </a:lnTo>
                    <a:lnTo>
                      <a:pt x="22" y="0"/>
                    </a:lnTo>
                    <a:lnTo>
                      <a:pt x="14" y="0"/>
                    </a:lnTo>
                    <a:lnTo>
                      <a:pt x="6"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6" name="Freeform 392"/>
              <p:cNvSpPr/>
              <p:nvPr/>
            </p:nvSpPr>
            <p:spPr bwMode="auto">
              <a:xfrm>
                <a:off x="2653" y="633"/>
                <a:ext cx="20" cy="10"/>
              </a:xfrm>
              <a:custGeom>
                <a:avLst/>
                <a:gdLst/>
                <a:ahLst/>
                <a:cxnLst>
                  <a:cxn ang="0">
                    <a:pos x="20" y="6"/>
                  </a:cxn>
                  <a:cxn ang="0">
                    <a:pos x="20" y="6"/>
                  </a:cxn>
                  <a:cxn ang="0">
                    <a:pos x="0" y="0"/>
                  </a:cxn>
                  <a:cxn ang="0">
                    <a:pos x="0" y="0"/>
                  </a:cxn>
                  <a:cxn ang="0">
                    <a:pos x="6" y="8"/>
                  </a:cxn>
                  <a:cxn ang="0">
                    <a:pos x="6" y="8"/>
                  </a:cxn>
                  <a:cxn ang="0">
                    <a:pos x="6" y="10"/>
                  </a:cxn>
                  <a:cxn ang="0">
                    <a:pos x="6" y="10"/>
                  </a:cxn>
                  <a:cxn ang="0">
                    <a:pos x="10" y="8"/>
                  </a:cxn>
                  <a:cxn ang="0">
                    <a:pos x="10" y="8"/>
                  </a:cxn>
                  <a:cxn ang="0">
                    <a:pos x="20" y="6"/>
                  </a:cxn>
                  <a:cxn ang="0">
                    <a:pos x="20" y="6"/>
                  </a:cxn>
                </a:cxnLst>
                <a:rect l="0" t="0" r="r" b="b"/>
                <a:pathLst>
                  <a:path w="20" h="10">
                    <a:moveTo>
                      <a:pt x="20" y="6"/>
                    </a:moveTo>
                    <a:lnTo>
                      <a:pt x="20" y="6"/>
                    </a:lnTo>
                    <a:lnTo>
                      <a:pt x="0" y="0"/>
                    </a:lnTo>
                    <a:lnTo>
                      <a:pt x="0" y="0"/>
                    </a:lnTo>
                    <a:lnTo>
                      <a:pt x="6" y="8"/>
                    </a:lnTo>
                    <a:lnTo>
                      <a:pt x="6" y="8"/>
                    </a:lnTo>
                    <a:lnTo>
                      <a:pt x="6" y="10"/>
                    </a:lnTo>
                    <a:lnTo>
                      <a:pt x="6" y="10"/>
                    </a:lnTo>
                    <a:lnTo>
                      <a:pt x="10" y="8"/>
                    </a:lnTo>
                    <a:lnTo>
                      <a:pt x="10" y="8"/>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7" name="Freeform 393"/>
              <p:cNvSpPr/>
              <p:nvPr/>
            </p:nvSpPr>
            <p:spPr bwMode="auto">
              <a:xfrm>
                <a:off x="2639" y="627"/>
                <a:ext cx="18" cy="18"/>
              </a:xfrm>
              <a:custGeom>
                <a:avLst/>
                <a:gdLst/>
                <a:ahLst/>
                <a:cxnLst>
                  <a:cxn ang="0">
                    <a:pos x="6" y="2"/>
                  </a:cxn>
                  <a:cxn ang="0">
                    <a:pos x="6" y="2"/>
                  </a:cxn>
                  <a:cxn ang="0">
                    <a:pos x="0" y="0"/>
                  </a:cxn>
                  <a:cxn ang="0">
                    <a:pos x="0" y="0"/>
                  </a:cxn>
                  <a:cxn ang="0">
                    <a:pos x="2" y="4"/>
                  </a:cxn>
                  <a:cxn ang="0">
                    <a:pos x="2" y="4"/>
                  </a:cxn>
                  <a:cxn ang="0">
                    <a:pos x="6" y="12"/>
                  </a:cxn>
                  <a:cxn ang="0">
                    <a:pos x="6" y="12"/>
                  </a:cxn>
                  <a:cxn ang="0">
                    <a:pos x="10" y="18"/>
                  </a:cxn>
                  <a:cxn ang="0">
                    <a:pos x="10" y="18"/>
                  </a:cxn>
                  <a:cxn ang="0">
                    <a:pos x="14" y="18"/>
                  </a:cxn>
                  <a:cxn ang="0">
                    <a:pos x="18" y="16"/>
                  </a:cxn>
                  <a:cxn ang="0">
                    <a:pos x="18" y="16"/>
                  </a:cxn>
                  <a:cxn ang="0">
                    <a:pos x="12" y="4"/>
                  </a:cxn>
                  <a:cxn ang="0">
                    <a:pos x="12" y="4"/>
                  </a:cxn>
                  <a:cxn ang="0">
                    <a:pos x="10" y="4"/>
                  </a:cxn>
                  <a:cxn ang="0">
                    <a:pos x="6" y="2"/>
                  </a:cxn>
                  <a:cxn ang="0">
                    <a:pos x="6" y="2"/>
                  </a:cxn>
                </a:cxnLst>
                <a:rect l="0" t="0" r="r" b="b"/>
                <a:pathLst>
                  <a:path w="18" h="18">
                    <a:moveTo>
                      <a:pt x="6" y="2"/>
                    </a:moveTo>
                    <a:lnTo>
                      <a:pt x="6" y="2"/>
                    </a:lnTo>
                    <a:lnTo>
                      <a:pt x="0" y="0"/>
                    </a:lnTo>
                    <a:lnTo>
                      <a:pt x="0" y="0"/>
                    </a:lnTo>
                    <a:lnTo>
                      <a:pt x="2" y="4"/>
                    </a:lnTo>
                    <a:lnTo>
                      <a:pt x="2" y="4"/>
                    </a:lnTo>
                    <a:lnTo>
                      <a:pt x="6" y="12"/>
                    </a:lnTo>
                    <a:lnTo>
                      <a:pt x="6" y="12"/>
                    </a:lnTo>
                    <a:lnTo>
                      <a:pt x="10" y="18"/>
                    </a:lnTo>
                    <a:lnTo>
                      <a:pt x="10" y="18"/>
                    </a:lnTo>
                    <a:lnTo>
                      <a:pt x="14" y="18"/>
                    </a:lnTo>
                    <a:lnTo>
                      <a:pt x="18" y="16"/>
                    </a:lnTo>
                    <a:lnTo>
                      <a:pt x="18" y="16"/>
                    </a:lnTo>
                    <a:lnTo>
                      <a:pt x="12" y="4"/>
                    </a:lnTo>
                    <a:lnTo>
                      <a:pt x="12" y="4"/>
                    </a:lnTo>
                    <a:lnTo>
                      <a:pt x="10" y="4"/>
                    </a:lnTo>
                    <a:lnTo>
                      <a:pt x="6" y="2"/>
                    </a:lnTo>
                    <a:lnTo>
                      <a:pt x="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8" name="Freeform 394"/>
              <p:cNvSpPr/>
              <p:nvPr/>
            </p:nvSpPr>
            <p:spPr bwMode="auto">
              <a:xfrm>
                <a:off x="2627" y="623"/>
                <a:ext cx="18" cy="22"/>
              </a:xfrm>
              <a:custGeom>
                <a:avLst/>
                <a:gdLst/>
                <a:ahLst/>
                <a:cxnLst>
                  <a:cxn ang="0">
                    <a:pos x="8" y="4"/>
                  </a:cxn>
                  <a:cxn ang="0">
                    <a:pos x="8" y="4"/>
                  </a:cxn>
                  <a:cxn ang="0">
                    <a:pos x="0" y="0"/>
                  </a:cxn>
                  <a:cxn ang="0">
                    <a:pos x="0" y="0"/>
                  </a:cxn>
                  <a:cxn ang="0">
                    <a:pos x="6" y="14"/>
                  </a:cxn>
                  <a:cxn ang="0">
                    <a:pos x="6" y="14"/>
                  </a:cxn>
                  <a:cxn ang="0">
                    <a:pos x="10" y="20"/>
                  </a:cxn>
                  <a:cxn ang="0">
                    <a:pos x="10" y="20"/>
                  </a:cxn>
                  <a:cxn ang="0">
                    <a:pos x="14" y="22"/>
                  </a:cxn>
                  <a:cxn ang="0">
                    <a:pos x="18" y="22"/>
                  </a:cxn>
                  <a:cxn ang="0">
                    <a:pos x="18" y="22"/>
                  </a:cxn>
                  <a:cxn ang="0">
                    <a:pos x="10" y="6"/>
                  </a:cxn>
                  <a:cxn ang="0">
                    <a:pos x="10" y="6"/>
                  </a:cxn>
                  <a:cxn ang="0">
                    <a:pos x="10" y="4"/>
                  </a:cxn>
                  <a:cxn ang="0">
                    <a:pos x="8" y="4"/>
                  </a:cxn>
                  <a:cxn ang="0">
                    <a:pos x="8" y="4"/>
                  </a:cxn>
                </a:cxnLst>
                <a:rect l="0" t="0" r="r" b="b"/>
                <a:pathLst>
                  <a:path w="18" h="22">
                    <a:moveTo>
                      <a:pt x="8" y="4"/>
                    </a:moveTo>
                    <a:lnTo>
                      <a:pt x="8" y="4"/>
                    </a:lnTo>
                    <a:lnTo>
                      <a:pt x="0" y="0"/>
                    </a:lnTo>
                    <a:lnTo>
                      <a:pt x="0" y="0"/>
                    </a:lnTo>
                    <a:lnTo>
                      <a:pt x="6" y="14"/>
                    </a:lnTo>
                    <a:lnTo>
                      <a:pt x="6" y="14"/>
                    </a:lnTo>
                    <a:lnTo>
                      <a:pt x="10" y="20"/>
                    </a:lnTo>
                    <a:lnTo>
                      <a:pt x="10" y="20"/>
                    </a:lnTo>
                    <a:lnTo>
                      <a:pt x="14" y="22"/>
                    </a:lnTo>
                    <a:lnTo>
                      <a:pt x="18" y="22"/>
                    </a:lnTo>
                    <a:lnTo>
                      <a:pt x="18" y="22"/>
                    </a:lnTo>
                    <a:lnTo>
                      <a:pt x="10" y="6"/>
                    </a:lnTo>
                    <a:lnTo>
                      <a:pt x="10" y="6"/>
                    </a:lnTo>
                    <a:lnTo>
                      <a:pt x="10" y="4"/>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19" name="Freeform 395"/>
              <p:cNvSpPr/>
              <p:nvPr/>
            </p:nvSpPr>
            <p:spPr bwMode="auto">
              <a:xfrm>
                <a:off x="2615" y="621"/>
                <a:ext cx="18" cy="22"/>
              </a:xfrm>
              <a:custGeom>
                <a:avLst/>
                <a:gdLst/>
                <a:ahLst/>
                <a:cxnLst>
                  <a:cxn ang="0">
                    <a:pos x="8" y="2"/>
                  </a:cxn>
                  <a:cxn ang="0">
                    <a:pos x="8" y="2"/>
                  </a:cxn>
                  <a:cxn ang="0">
                    <a:pos x="0" y="0"/>
                  </a:cxn>
                  <a:cxn ang="0">
                    <a:pos x="0" y="0"/>
                  </a:cxn>
                  <a:cxn ang="0">
                    <a:pos x="2" y="6"/>
                  </a:cxn>
                  <a:cxn ang="0">
                    <a:pos x="6" y="14"/>
                  </a:cxn>
                  <a:cxn ang="0">
                    <a:pos x="12" y="18"/>
                  </a:cxn>
                  <a:cxn ang="0">
                    <a:pos x="18" y="22"/>
                  </a:cxn>
                  <a:cxn ang="0">
                    <a:pos x="18" y="22"/>
                  </a:cxn>
                  <a:cxn ang="0">
                    <a:pos x="10" y="6"/>
                  </a:cxn>
                  <a:cxn ang="0">
                    <a:pos x="10" y="6"/>
                  </a:cxn>
                  <a:cxn ang="0">
                    <a:pos x="8" y="2"/>
                  </a:cxn>
                  <a:cxn ang="0">
                    <a:pos x="8" y="2"/>
                  </a:cxn>
                </a:cxnLst>
                <a:rect l="0" t="0" r="r" b="b"/>
                <a:pathLst>
                  <a:path w="18" h="22">
                    <a:moveTo>
                      <a:pt x="8" y="2"/>
                    </a:moveTo>
                    <a:lnTo>
                      <a:pt x="8" y="2"/>
                    </a:lnTo>
                    <a:lnTo>
                      <a:pt x="0" y="0"/>
                    </a:lnTo>
                    <a:lnTo>
                      <a:pt x="0" y="0"/>
                    </a:lnTo>
                    <a:lnTo>
                      <a:pt x="2" y="6"/>
                    </a:lnTo>
                    <a:lnTo>
                      <a:pt x="6" y="14"/>
                    </a:lnTo>
                    <a:lnTo>
                      <a:pt x="12" y="18"/>
                    </a:lnTo>
                    <a:lnTo>
                      <a:pt x="18" y="22"/>
                    </a:lnTo>
                    <a:lnTo>
                      <a:pt x="18" y="22"/>
                    </a:lnTo>
                    <a:lnTo>
                      <a:pt x="10" y="6"/>
                    </a:lnTo>
                    <a:lnTo>
                      <a:pt x="10" y="6"/>
                    </a:lnTo>
                    <a:lnTo>
                      <a:pt x="8" y="2"/>
                    </a:lnTo>
                    <a:lnTo>
                      <a:pt x="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0" name="Freeform 396"/>
              <p:cNvSpPr/>
              <p:nvPr/>
            </p:nvSpPr>
            <p:spPr bwMode="auto">
              <a:xfrm>
                <a:off x="2693" y="655"/>
                <a:ext cx="12" cy="20"/>
              </a:xfrm>
              <a:custGeom>
                <a:avLst/>
                <a:gdLst/>
                <a:ahLst/>
                <a:cxnLst>
                  <a:cxn ang="0">
                    <a:pos x="4" y="20"/>
                  </a:cxn>
                  <a:cxn ang="0">
                    <a:pos x="4" y="20"/>
                  </a:cxn>
                  <a:cxn ang="0">
                    <a:pos x="12" y="0"/>
                  </a:cxn>
                  <a:cxn ang="0">
                    <a:pos x="12" y="0"/>
                  </a:cxn>
                  <a:cxn ang="0">
                    <a:pos x="4" y="6"/>
                  </a:cxn>
                  <a:cxn ang="0">
                    <a:pos x="4" y="6"/>
                  </a:cxn>
                  <a:cxn ang="0">
                    <a:pos x="0" y="8"/>
                  </a:cxn>
                  <a:cxn ang="0">
                    <a:pos x="0" y="8"/>
                  </a:cxn>
                  <a:cxn ang="0">
                    <a:pos x="0" y="10"/>
                  </a:cxn>
                  <a:cxn ang="0">
                    <a:pos x="0" y="10"/>
                  </a:cxn>
                  <a:cxn ang="0">
                    <a:pos x="4" y="20"/>
                  </a:cxn>
                  <a:cxn ang="0">
                    <a:pos x="4" y="20"/>
                  </a:cxn>
                </a:cxnLst>
                <a:rect l="0" t="0" r="r" b="b"/>
                <a:pathLst>
                  <a:path w="12" h="20">
                    <a:moveTo>
                      <a:pt x="4" y="20"/>
                    </a:moveTo>
                    <a:lnTo>
                      <a:pt x="4" y="20"/>
                    </a:lnTo>
                    <a:lnTo>
                      <a:pt x="12" y="0"/>
                    </a:lnTo>
                    <a:lnTo>
                      <a:pt x="12" y="0"/>
                    </a:lnTo>
                    <a:lnTo>
                      <a:pt x="4" y="6"/>
                    </a:lnTo>
                    <a:lnTo>
                      <a:pt x="4" y="6"/>
                    </a:lnTo>
                    <a:lnTo>
                      <a:pt x="0" y="8"/>
                    </a:lnTo>
                    <a:lnTo>
                      <a:pt x="0" y="8"/>
                    </a:lnTo>
                    <a:lnTo>
                      <a:pt x="0" y="10"/>
                    </a:lnTo>
                    <a:lnTo>
                      <a:pt x="0" y="10"/>
                    </a:lnTo>
                    <a:lnTo>
                      <a:pt x="4" y="20"/>
                    </a:lnTo>
                    <a:lnTo>
                      <a:pt x="4"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1" name="Freeform 397"/>
              <p:cNvSpPr/>
              <p:nvPr/>
            </p:nvSpPr>
            <p:spPr bwMode="auto">
              <a:xfrm>
                <a:off x="2685" y="665"/>
                <a:ext cx="10" cy="24"/>
              </a:xfrm>
              <a:custGeom>
                <a:avLst/>
                <a:gdLst/>
                <a:ahLst/>
                <a:cxnLst>
                  <a:cxn ang="0">
                    <a:pos x="6" y="20"/>
                  </a:cxn>
                  <a:cxn ang="0">
                    <a:pos x="6" y="20"/>
                  </a:cxn>
                  <a:cxn ang="0">
                    <a:pos x="6" y="24"/>
                  </a:cxn>
                  <a:cxn ang="0">
                    <a:pos x="6" y="24"/>
                  </a:cxn>
                  <a:cxn ang="0">
                    <a:pos x="10" y="18"/>
                  </a:cxn>
                  <a:cxn ang="0">
                    <a:pos x="10" y="18"/>
                  </a:cxn>
                  <a:cxn ang="0">
                    <a:pos x="10" y="16"/>
                  </a:cxn>
                  <a:cxn ang="0">
                    <a:pos x="10" y="12"/>
                  </a:cxn>
                  <a:cxn ang="0">
                    <a:pos x="10" y="12"/>
                  </a:cxn>
                  <a:cxn ang="0">
                    <a:pos x="6" y="0"/>
                  </a:cxn>
                  <a:cxn ang="0">
                    <a:pos x="6" y="0"/>
                  </a:cxn>
                  <a:cxn ang="0">
                    <a:pos x="2" y="2"/>
                  </a:cxn>
                  <a:cxn ang="0">
                    <a:pos x="0" y="6"/>
                  </a:cxn>
                  <a:cxn ang="0">
                    <a:pos x="0" y="6"/>
                  </a:cxn>
                  <a:cxn ang="0">
                    <a:pos x="2" y="12"/>
                  </a:cxn>
                  <a:cxn ang="0">
                    <a:pos x="2" y="12"/>
                  </a:cxn>
                  <a:cxn ang="0">
                    <a:pos x="6" y="20"/>
                  </a:cxn>
                  <a:cxn ang="0">
                    <a:pos x="6" y="20"/>
                  </a:cxn>
                </a:cxnLst>
                <a:rect l="0" t="0" r="r" b="b"/>
                <a:pathLst>
                  <a:path w="10" h="24">
                    <a:moveTo>
                      <a:pt x="6" y="20"/>
                    </a:moveTo>
                    <a:lnTo>
                      <a:pt x="6" y="20"/>
                    </a:lnTo>
                    <a:lnTo>
                      <a:pt x="6" y="24"/>
                    </a:lnTo>
                    <a:lnTo>
                      <a:pt x="6" y="24"/>
                    </a:lnTo>
                    <a:lnTo>
                      <a:pt x="10" y="18"/>
                    </a:lnTo>
                    <a:lnTo>
                      <a:pt x="10" y="18"/>
                    </a:lnTo>
                    <a:lnTo>
                      <a:pt x="10" y="16"/>
                    </a:lnTo>
                    <a:lnTo>
                      <a:pt x="10" y="12"/>
                    </a:lnTo>
                    <a:lnTo>
                      <a:pt x="10" y="12"/>
                    </a:lnTo>
                    <a:lnTo>
                      <a:pt x="6" y="0"/>
                    </a:lnTo>
                    <a:lnTo>
                      <a:pt x="6" y="0"/>
                    </a:lnTo>
                    <a:lnTo>
                      <a:pt x="2" y="2"/>
                    </a:lnTo>
                    <a:lnTo>
                      <a:pt x="0" y="6"/>
                    </a:lnTo>
                    <a:lnTo>
                      <a:pt x="0" y="6"/>
                    </a:lnTo>
                    <a:lnTo>
                      <a:pt x="2" y="12"/>
                    </a:lnTo>
                    <a:lnTo>
                      <a:pt x="2" y="12"/>
                    </a:lnTo>
                    <a:lnTo>
                      <a:pt x="6" y="20"/>
                    </a:lnTo>
                    <a:lnTo>
                      <a:pt x="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2" name="Freeform 398"/>
              <p:cNvSpPr/>
              <p:nvPr/>
            </p:nvSpPr>
            <p:spPr bwMode="auto">
              <a:xfrm>
                <a:off x="2679" y="673"/>
                <a:ext cx="12" cy="28"/>
              </a:xfrm>
              <a:custGeom>
                <a:avLst/>
                <a:gdLst/>
                <a:ahLst/>
                <a:cxnLst>
                  <a:cxn ang="0">
                    <a:pos x="2" y="14"/>
                  </a:cxn>
                  <a:cxn ang="0">
                    <a:pos x="2" y="14"/>
                  </a:cxn>
                  <a:cxn ang="0">
                    <a:pos x="8" y="28"/>
                  </a:cxn>
                  <a:cxn ang="0">
                    <a:pos x="8" y="28"/>
                  </a:cxn>
                  <a:cxn ang="0">
                    <a:pos x="12" y="20"/>
                  </a:cxn>
                  <a:cxn ang="0">
                    <a:pos x="12" y="20"/>
                  </a:cxn>
                  <a:cxn ang="0">
                    <a:pos x="12" y="18"/>
                  </a:cxn>
                  <a:cxn ang="0">
                    <a:pos x="10" y="16"/>
                  </a:cxn>
                  <a:cxn ang="0">
                    <a:pos x="10" y="16"/>
                  </a:cxn>
                  <a:cxn ang="0">
                    <a:pos x="4" y="0"/>
                  </a:cxn>
                  <a:cxn ang="0">
                    <a:pos x="4" y="0"/>
                  </a:cxn>
                  <a:cxn ang="0">
                    <a:pos x="0" y="4"/>
                  </a:cxn>
                  <a:cxn ang="0">
                    <a:pos x="0" y="8"/>
                  </a:cxn>
                  <a:cxn ang="0">
                    <a:pos x="0" y="8"/>
                  </a:cxn>
                  <a:cxn ang="0">
                    <a:pos x="2" y="14"/>
                  </a:cxn>
                  <a:cxn ang="0">
                    <a:pos x="2" y="14"/>
                  </a:cxn>
                </a:cxnLst>
                <a:rect l="0" t="0" r="r" b="b"/>
                <a:pathLst>
                  <a:path w="12" h="28">
                    <a:moveTo>
                      <a:pt x="2" y="14"/>
                    </a:moveTo>
                    <a:lnTo>
                      <a:pt x="2" y="14"/>
                    </a:lnTo>
                    <a:lnTo>
                      <a:pt x="8" y="28"/>
                    </a:lnTo>
                    <a:lnTo>
                      <a:pt x="8" y="28"/>
                    </a:lnTo>
                    <a:lnTo>
                      <a:pt x="12" y="20"/>
                    </a:lnTo>
                    <a:lnTo>
                      <a:pt x="12" y="20"/>
                    </a:lnTo>
                    <a:lnTo>
                      <a:pt x="12" y="18"/>
                    </a:lnTo>
                    <a:lnTo>
                      <a:pt x="10" y="16"/>
                    </a:lnTo>
                    <a:lnTo>
                      <a:pt x="10" y="16"/>
                    </a:lnTo>
                    <a:lnTo>
                      <a:pt x="4" y="0"/>
                    </a:lnTo>
                    <a:lnTo>
                      <a:pt x="4" y="0"/>
                    </a:lnTo>
                    <a:lnTo>
                      <a:pt x="0" y="4"/>
                    </a:lnTo>
                    <a:lnTo>
                      <a:pt x="0" y="8"/>
                    </a:lnTo>
                    <a:lnTo>
                      <a:pt x="0" y="8"/>
                    </a:lnTo>
                    <a:lnTo>
                      <a:pt x="2" y="14"/>
                    </a:lnTo>
                    <a:lnTo>
                      <a:pt x="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3" name="Freeform 399"/>
              <p:cNvSpPr/>
              <p:nvPr/>
            </p:nvSpPr>
            <p:spPr bwMode="auto">
              <a:xfrm>
                <a:off x="2675" y="683"/>
                <a:ext cx="10" cy="28"/>
              </a:xfrm>
              <a:custGeom>
                <a:avLst/>
                <a:gdLst/>
                <a:ahLst/>
                <a:cxnLst>
                  <a:cxn ang="0">
                    <a:pos x="8" y="28"/>
                  </a:cxn>
                  <a:cxn ang="0">
                    <a:pos x="8" y="28"/>
                  </a:cxn>
                  <a:cxn ang="0">
                    <a:pos x="10" y="22"/>
                  </a:cxn>
                  <a:cxn ang="0">
                    <a:pos x="10" y="22"/>
                  </a:cxn>
                  <a:cxn ang="0">
                    <a:pos x="8" y="16"/>
                  </a:cxn>
                  <a:cxn ang="0">
                    <a:pos x="8" y="16"/>
                  </a:cxn>
                  <a:cxn ang="0">
                    <a:pos x="2" y="0"/>
                  </a:cxn>
                  <a:cxn ang="0">
                    <a:pos x="2" y="0"/>
                  </a:cxn>
                  <a:cxn ang="0">
                    <a:pos x="0" y="8"/>
                  </a:cxn>
                  <a:cxn ang="0">
                    <a:pos x="0" y="16"/>
                  </a:cxn>
                  <a:cxn ang="0">
                    <a:pos x="2" y="22"/>
                  </a:cxn>
                  <a:cxn ang="0">
                    <a:pos x="8" y="28"/>
                  </a:cxn>
                  <a:cxn ang="0">
                    <a:pos x="8" y="28"/>
                  </a:cxn>
                </a:cxnLst>
                <a:rect l="0" t="0" r="r" b="b"/>
                <a:pathLst>
                  <a:path w="10" h="28">
                    <a:moveTo>
                      <a:pt x="8" y="28"/>
                    </a:moveTo>
                    <a:lnTo>
                      <a:pt x="8" y="28"/>
                    </a:lnTo>
                    <a:lnTo>
                      <a:pt x="10" y="22"/>
                    </a:lnTo>
                    <a:lnTo>
                      <a:pt x="10" y="22"/>
                    </a:lnTo>
                    <a:lnTo>
                      <a:pt x="8" y="16"/>
                    </a:lnTo>
                    <a:lnTo>
                      <a:pt x="8" y="16"/>
                    </a:lnTo>
                    <a:lnTo>
                      <a:pt x="2" y="0"/>
                    </a:lnTo>
                    <a:lnTo>
                      <a:pt x="2" y="0"/>
                    </a:lnTo>
                    <a:lnTo>
                      <a:pt x="0" y="8"/>
                    </a:lnTo>
                    <a:lnTo>
                      <a:pt x="0" y="16"/>
                    </a:lnTo>
                    <a:lnTo>
                      <a:pt x="2" y="22"/>
                    </a:lnTo>
                    <a:lnTo>
                      <a:pt x="8" y="28"/>
                    </a:lnTo>
                    <a:lnTo>
                      <a:pt x="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4" name="Freeform 400"/>
              <p:cNvSpPr/>
              <p:nvPr/>
            </p:nvSpPr>
            <p:spPr bwMode="auto">
              <a:xfrm>
                <a:off x="2699" y="657"/>
                <a:ext cx="12" cy="18"/>
              </a:xfrm>
              <a:custGeom>
                <a:avLst/>
                <a:gdLst/>
                <a:ahLst/>
                <a:cxnLst>
                  <a:cxn ang="0">
                    <a:pos x="10" y="14"/>
                  </a:cxn>
                  <a:cxn ang="0">
                    <a:pos x="10" y="14"/>
                  </a:cxn>
                  <a:cxn ang="0">
                    <a:pos x="12" y="12"/>
                  </a:cxn>
                  <a:cxn ang="0">
                    <a:pos x="12" y="12"/>
                  </a:cxn>
                  <a:cxn ang="0">
                    <a:pos x="10" y="8"/>
                  </a:cxn>
                  <a:cxn ang="0">
                    <a:pos x="10" y="8"/>
                  </a:cxn>
                  <a:cxn ang="0">
                    <a:pos x="8" y="0"/>
                  </a:cxn>
                  <a:cxn ang="0">
                    <a:pos x="8" y="0"/>
                  </a:cxn>
                  <a:cxn ang="0">
                    <a:pos x="0" y="18"/>
                  </a:cxn>
                  <a:cxn ang="0">
                    <a:pos x="0" y="18"/>
                  </a:cxn>
                  <a:cxn ang="0">
                    <a:pos x="10" y="14"/>
                  </a:cxn>
                  <a:cxn ang="0">
                    <a:pos x="10" y="14"/>
                  </a:cxn>
                </a:cxnLst>
                <a:rect l="0" t="0" r="r" b="b"/>
                <a:pathLst>
                  <a:path w="12" h="18">
                    <a:moveTo>
                      <a:pt x="10" y="14"/>
                    </a:moveTo>
                    <a:lnTo>
                      <a:pt x="10" y="14"/>
                    </a:lnTo>
                    <a:lnTo>
                      <a:pt x="12" y="12"/>
                    </a:lnTo>
                    <a:lnTo>
                      <a:pt x="12" y="12"/>
                    </a:lnTo>
                    <a:lnTo>
                      <a:pt x="10" y="8"/>
                    </a:lnTo>
                    <a:lnTo>
                      <a:pt x="10" y="8"/>
                    </a:lnTo>
                    <a:lnTo>
                      <a:pt x="8" y="0"/>
                    </a:lnTo>
                    <a:lnTo>
                      <a:pt x="8" y="0"/>
                    </a:lnTo>
                    <a:lnTo>
                      <a:pt x="0" y="18"/>
                    </a:lnTo>
                    <a:lnTo>
                      <a:pt x="0" y="18"/>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5" name="Freeform 401"/>
              <p:cNvSpPr/>
              <p:nvPr/>
            </p:nvSpPr>
            <p:spPr bwMode="auto">
              <a:xfrm>
                <a:off x="2695" y="673"/>
                <a:ext cx="18" cy="16"/>
              </a:xfrm>
              <a:custGeom>
                <a:avLst/>
                <a:gdLst/>
                <a:ahLst/>
                <a:cxnLst>
                  <a:cxn ang="0">
                    <a:pos x="2" y="10"/>
                  </a:cxn>
                  <a:cxn ang="0">
                    <a:pos x="2" y="10"/>
                  </a:cxn>
                  <a:cxn ang="0">
                    <a:pos x="0" y="16"/>
                  </a:cxn>
                  <a:cxn ang="0">
                    <a:pos x="0" y="16"/>
                  </a:cxn>
                  <a:cxn ang="0">
                    <a:pos x="4" y="14"/>
                  </a:cxn>
                  <a:cxn ang="0">
                    <a:pos x="4" y="14"/>
                  </a:cxn>
                  <a:cxn ang="0">
                    <a:pos x="12" y="10"/>
                  </a:cxn>
                  <a:cxn ang="0">
                    <a:pos x="12" y="10"/>
                  </a:cxn>
                  <a:cxn ang="0">
                    <a:pos x="18" y="8"/>
                  </a:cxn>
                  <a:cxn ang="0">
                    <a:pos x="18" y="8"/>
                  </a:cxn>
                  <a:cxn ang="0">
                    <a:pos x="18" y="4"/>
                  </a:cxn>
                  <a:cxn ang="0">
                    <a:pos x="16" y="0"/>
                  </a:cxn>
                  <a:cxn ang="0">
                    <a:pos x="16" y="0"/>
                  </a:cxn>
                  <a:cxn ang="0">
                    <a:pos x="4" y="6"/>
                  </a:cxn>
                  <a:cxn ang="0">
                    <a:pos x="4" y="6"/>
                  </a:cxn>
                  <a:cxn ang="0">
                    <a:pos x="4" y="8"/>
                  </a:cxn>
                  <a:cxn ang="0">
                    <a:pos x="2" y="10"/>
                  </a:cxn>
                  <a:cxn ang="0">
                    <a:pos x="2" y="10"/>
                  </a:cxn>
                </a:cxnLst>
                <a:rect l="0" t="0" r="r" b="b"/>
                <a:pathLst>
                  <a:path w="18" h="16">
                    <a:moveTo>
                      <a:pt x="2" y="10"/>
                    </a:moveTo>
                    <a:lnTo>
                      <a:pt x="2" y="10"/>
                    </a:lnTo>
                    <a:lnTo>
                      <a:pt x="0" y="16"/>
                    </a:lnTo>
                    <a:lnTo>
                      <a:pt x="0" y="16"/>
                    </a:lnTo>
                    <a:lnTo>
                      <a:pt x="4" y="14"/>
                    </a:lnTo>
                    <a:lnTo>
                      <a:pt x="4" y="14"/>
                    </a:lnTo>
                    <a:lnTo>
                      <a:pt x="12" y="10"/>
                    </a:lnTo>
                    <a:lnTo>
                      <a:pt x="12" y="10"/>
                    </a:lnTo>
                    <a:lnTo>
                      <a:pt x="18" y="8"/>
                    </a:lnTo>
                    <a:lnTo>
                      <a:pt x="18" y="8"/>
                    </a:lnTo>
                    <a:lnTo>
                      <a:pt x="18" y="4"/>
                    </a:lnTo>
                    <a:lnTo>
                      <a:pt x="16" y="0"/>
                    </a:lnTo>
                    <a:lnTo>
                      <a:pt x="16" y="0"/>
                    </a:lnTo>
                    <a:lnTo>
                      <a:pt x="4" y="6"/>
                    </a:lnTo>
                    <a:lnTo>
                      <a:pt x="4" y="6"/>
                    </a:lnTo>
                    <a:lnTo>
                      <a:pt x="4" y="8"/>
                    </a:lnTo>
                    <a:lnTo>
                      <a:pt x="2" y="10"/>
                    </a:lnTo>
                    <a:lnTo>
                      <a:pt x="2"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6" name="Freeform 402"/>
              <p:cNvSpPr/>
              <p:nvPr/>
            </p:nvSpPr>
            <p:spPr bwMode="auto">
              <a:xfrm>
                <a:off x="2691" y="683"/>
                <a:ext cx="22" cy="20"/>
              </a:xfrm>
              <a:custGeom>
                <a:avLst/>
                <a:gdLst/>
                <a:ahLst/>
                <a:cxnLst>
                  <a:cxn ang="0">
                    <a:pos x="6" y="8"/>
                  </a:cxn>
                  <a:cxn ang="0">
                    <a:pos x="6" y="8"/>
                  </a:cxn>
                  <a:cxn ang="0">
                    <a:pos x="4" y="10"/>
                  </a:cxn>
                  <a:cxn ang="0">
                    <a:pos x="2" y="12"/>
                  </a:cxn>
                  <a:cxn ang="0">
                    <a:pos x="2" y="12"/>
                  </a:cxn>
                  <a:cxn ang="0">
                    <a:pos x="0" y="20"/>
                  </a:cxn>
                  <a:cxn ang="0">
                    <a:pos x="0" y="20"/>
                  </a:cxn>
                  <a:cxn ang="0">
                    <a:pos x="14" y="12"/>
                  </a:cxn>
                  <a:cxn ang="0">
                    <a:pos x="14" y="12"/>
                  </a:cxn>
                  <a:cxn ang="0">
                    <a:pos x="20" y="10"/>
                  </a:cxn>
                  <a:cxn ang="0">
                    <a:pos x="20" y="10"/>
                  </a:cxn>
                  <a:cxn ang="0">
                    <a:pos x="22" y="6"/>
                  </a:cxn>
                  <a:cxn ang="0">
                    <a:pos x="22" y="0"/>
                  </a:cxn>
                  <a:cxn ang="0">
                    <a:pos x="22" y="0"/>
                  </a:cxn>
                  <a:cxn ang="0">
                    <a:pos x="6" y="8"/>
                  </a:cxn>
                  <a:cxn ang="0">
                    <a:pos x="6" y="8"/>
                  </a:cxn>
                </a:cxnLst>
                <a:rect l="0" t="0" r="r" b="b"/>
                <a:pathLst>
                  <a:path w="22" h="20">
                    <a:moveTo>
                      <a:pt x="6" y="8"/>
                    </a:moveTo>
                    <a:lnTo>
                      <a:pt x="6" y="8"/>
                    </a:lnTo>
                    <a:lnTo>
                      <a:pt x="4" y="10"/>
                    </a:lnTo>
                    <a:lnTo>
                      <a:pt x="2" y="12"/>
                    </a:lnTo>
                    <a:lnTo>
                      <a:pt x="2" y="12"/>
                    </a:lnTo>
                    <a:lnTo>
                      <a:pt x="0" y="20"/>
                    </a:lnTo>
                    <a:lnTo>
                      <a:pt x="0" y="20"/>
                    </a:lnTo>
                    <a:lnTo>
                      <a:pt x="14" y="12"/>
                    </a:lnTo>
                    <a:lnTo>
                      <a:pt x="14" y="12"/>
                    </a:lnTo>
                    <a:lnTo>
                      <a:pt x="20" y="10"/>
                    </a:lnTo>
                    <a:lnTo>
                      <a:pt x="20" y="10"/>
                    </a:lnTo>
                    <a:lnTo>
                      <a:pt x="22" y="6"/>
                    </a:lnTo>
                    <a:lnTo>
                      <a:pt x="22" y="0"/>
                    </a:lnTo>
                    <a:lnTo>
                      <a:pt x="22" y="0"/>
                    </a:lnTo>
                    <a:lnTo>
                      <a:pt x="6" y="8"/>
                    </a:lnTo>
                    <a:lnTo>
                      <a:pt x="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7" name="Freeform 403"/>
              <p:cNvSpPr/>
              <p:nvPr/>
            </p:nvSpPr>
            <p:spPr bwMode="auto">
              <a:xfrm>
                <a:off x="2687" y="695"/>
                <a:ext cx="24" cy="18"/>
              </a:xfrm>
              <a:custGeom>
                <a:avLst/>
                <a:gdLst/>
                <a:ahLst/>
                <a:cxnLst>
                  <a:cxn ang="0">
                    <a:pos x="8" y="8"/>
                  </a:cxn>
                  <a:cxn ang="0">
                    <a:pos x="8" y="8"/>
                  </a:cxn>
                  <a:cxn ang="0">
                    <a:pos x="4" y="10"/>
                  </a:cxn>
                  <a:cxn ang="0">
                    <a:pos x="4" y="10"/>
                  </a:cxn>
                  <a:cxn ang="0">
                    <a:pos x="0" y="18"/>
                  </a:cxn>
                  <a:cxn ang="0">
                    <a:pos x="0" y="18"/>
                  </a:cxn>
                  <a:cxn ang="0">
                    <a:pos x="8" y="18"/>
                  </a:cxn>
                  <a:cxn ang="0">
                    <a:pos x="16" y="14"/>
                  </a:cxn>
                  <a:cxn ang="0">
                    <a:pos x="20" y="8"/>
                  </a:cxn>
                  <a:cxn ang="0">
                    <a:pos x="24" y="0"/>
                  </a:cxn>
                  <a:cxn ang="0">
                    <a:pos x="24" y="0"/>
                  </a:cxn>
                  <a:cxn ang="0">
                    <a:pos x="8" y="8"/>
                  </a:cxn>
                  <a:cxn ang="0">
                    <a:pos x="8" y="8"/>
                  </a:cxn>
                </a:cxnLst>
                <a:rect l="0" t="0" r="r" b="b"/>
                <a:pathLst>
                  <a:path w="24" h="18">
                    <a:moveTo>
                      <a:pt x="8" y="8"/>
                    </a:moveTo>
                    <a:lnTo>
                      <a:pt x="8" y="8"/>
                    </a:lnTo>
                    <a:lnTo>
                      <a:pt x="4" y="10"/>
                    </a:lnTo>
                    <a:lnTo>
                      <a:pt x="4" y="10"/>
                    </a:lnTo>
                    <a:lnTo>
                      <a:pt x="0" y="18"/>
                    </a:lnTo>
                    <a:lnTo>
                      <a:pt x="0" y="18"/>
                    </a:lnTo>
                    <a:lnTo>
                      <a:pt x="8" y="18"/>
                    </a:lnTo>
                    <a:lnTo>
                      <a:pt x="16" y="14"/>
                    </a:lnTo>
                    <a:lnTo>
                      <a:pt x="20" y="8"/>
                    </a:lnTo>
                    <a:lnTo>
                      <a:pt x="24" y="0"/>
                    </a:lnTo>
                    <a:lnTo>
                      <a:pt x="24" y="0"/>
                    </a:lnTo>
                    <a:lnTo>
                      <a:pt x="8" y="8"/>
                    </a:lnTo>
                    <a:lnTo>
                      <a:pt x="8"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8" name="Freeform 404"/>
              <p:cNvSpPr/>
              <p:nvPr/>
            </p:nvSpPr>
            <p:spPr bwMode="auto">
              <a:xfrm>
                <a:off x="2437" y="481"/>
                <a:ext cx="16" cy="24"/>
              </a:xfrm>
              <a:custGeom>
                <a:avLst/>
                <a:gdLst/>
                <a:ahLst/>
                <a:cxnLst>
                  <a:cxn ang="0">
                    <a:pos x="0" y="10"/>
                  </a:cxn>
                  <a:cxn ang="0">
                    <a:pos x="0" y="10"/>
                  </a:cxn>
                  <a:cxn ang="0">
                    <a:pos x="0" y="10"/>
                  </a:cxn>
                  <a:cxn ang="0">
                    <a:pos x="0" y="10"/>
                  </a:cxn>
                  <a:cxn ang="0">
                    <a:pos x="4" y="24"/>
                  </a:cxn>
                  <a:cxn ang="0">
                    <a:pos x="4" y="24"/>
                  </a:cxn>
                  <a:cxn ang="0">
                    <a:pos x="16" y="0"/>
                  </a:cxn>
                  <a:cxn ang="0">
                    <a:pos x="16" y="0"/>
                  </a:cxn>
                  <a:cxn ang="0">
                    <a:pos x="10" y="2"/>
                  </a:cxn>
                  <a:cxn ang="0">
                    <a:pos x="6" y="6"/>
                  </a:cxn>
                  <a:cxn ang="0">
                    <a:pos x="6" y="6"/>
                  </a:cxn>
                  <a:cxn ang="0">
                    <a:pos x="0" y="10"/>
                  </a:cxn>
                  <a:cxn ang="0">
                    <a:pos x="0" y="10"/>
                  </a:cxn>
                </a:cxnLst>
                <a:rect l="0" t="0" r="r" b="b"/>
                <a:pathLst>
                  <a:path w="16" h="24">
                    <a:moveTo>
                      <a:pt x="0" y="10"/>
                    </a:moveTo>
                    <a:lnTo>
                      <a:pt x="0" y="10"/>
                    </a:lnTo>
                    <a:lnTo>
                      <a:pt x="0" y="10"/>
                    </a:lnTo>
                    <a:lnTo>
                      <a:pt x="0" y="10"/>
                    </a:lnTo>
                    <a:lnTo>
                      <a:pt x="4" y="24"/>
                    </a:lnTo>
                    <a:lnTo>
                      <a:pt x="4" y="24"/>
                    </a:lnTo>
                    <a:lnTo>
                      <a:pt x="16" y="0"/>
                    </a:lnTo>
                    <a:lnTo>
                      <a:pt x="16" y="0"/>
                    </a:lnTo>
                    <a:lnTo>
                      <a:pt x="10" y="2"/>
                    </a:lnTo>
                    <a:lnTo>
                      <a:pt x="6" y="6"/>
                    </a:lnTo>
                    <a:lnTo>
                      <a:pt x="6" y="6"/>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29" name="Freeform 405"/>
              <p:cNvSpPr/>
              <p:nvPr/>
            </p:nvSpPr>
            <p:spPr bwMode="auto">
              <a:xfrm>
                <a:off x="2425" y="491"/>
                <a:ext cx="14" cy="30"/>
              </a:xfrm>
              <a:custGeom>
                <a:avLst/>
                <a:gdLst/>
                <a:ahLst/>
                <a:cxnLst>
                  <a:cxn ang="0">
                    <a:pos x="8" y="0"/>
                  </a:cxn>
                  <a:cxn ang="0">
                    <a:pos x="8" y="0"/>
                  </a:cxn>
                  <a:cxn ang="0">
                    <a:pos x="4" y="4"/>
                  </a:cxn>
                  <a:cxn ang="0">
                    <a:pos x="0" y="8"/>
                  </a:cxn>
                  <a:cxn ang="0">
                    <a:pos x="0" y="8"/>
                  </a:cxn>
                  <a:cxn ang="0">
                    <a:pos x="4" y="14"/>
                  </a:cxn>
                  <a:cxn ang="0">
                    <a:pos x="4" y="14"/>
                  </a:cxn>
                  <a:cxn ang="0">
                    <a:pos x="6" y="26"/>
                  </a:cxn>
                  <a:cxn ang="0">
                    <a:pos x="6" y="26"/>
                  </a:cxn>
                  <a:cxn ang="0">
                    <a:pos x="8" y="30"/>
                  </a:cxn>
                  <a:cxn ang="0">
                    <a:pos x="8" y="30"/>
                  </a:cxn>
                  <a:cxn ang="0">
                    <a:pos x="12" y="24"/>
                  </a:cxn>
                  <a:cxn ang="0">
                    <a:pos x="12" y="24"/>
                  </a:cxn>
                  <a:cxn ang="0">
                    <a:pos x="14" y="20"/>
                  </a:cxn>
                  <a:cxn ang="0">
                    <a:pos x="14" y="18"/>
                  </a:cxn>
                  <a:cxn ang="0">
                    <a:pos x="14" y="18"/>
                  </a:cxn>
                  <a:cxn ang="0">
                    <a:pos x="8" y="0"/>
                  </a:cxn>
                  <a:cxn ang="0">
                    <a:pos x="8" y="0"/>
                  </a:cxn>
                </a:cxnLst>
                <a:rect l="0" t="0" r="r" b="b"/>
                <a:pathLst>
                  <a:path w="14" h="30">
                    <a:moveTo>
                      <a:pt x="8" y="0"/>
                    </a:moveTo>
                    <a:lnTo>
                      <a:pt x="8" y="0"/>
                    </a:lnTo>
                    <a:lnTo>
                      <a:pt x="4" y="4"/>
                    </a:lnTo>
                    <a:lnTo>
                      <a:pt x="0" y="8"/>
                    </a:lnTo>
                    <a:lnTo>
                      <a:pt x="0" y="8"/>
                    </a:lnTo>
                    <a:lnTo>
                      <a:pt x="4" y="14"/>
                    </a:lnTo>
                    <a:lnTo>
                      <a:pt x="4" y="14"/>
                    </a:lnTo>
                    <a:lnTo>
                      <a:pt x="6" y="26"/>
                    </a:lnTo>
                    <a:lnTo>
                      <a:pt x="6" y="26"/>
                    </a:lnTo>
                    <a:lnTo>
                      <a:pt x="8" y="30"/>
                    </a:lnTo>
                    <a:lnTo>
                      <a:pt x="8" y="30"/>
                    </a:lnTo>
                    <a:lnTo>
                      <a:pt x="12" y="24"/>
                    </a:lnTo>
                    <a:lnTo>
                      <a:pt x="12" y="24"/>
                    </a:lnTo>
                    <a:lnTo>
                      <a:pt x="14" y="20"/>
                    </a:lnTo>
                    <a:lnTo>
                      <a:pt x="14" y="18"/>
                    </a:lnTo>
                    <a:lnTo>
                      <a:pt x="14" y="18"/>
                    </a:lnTo>
                    <a:lnTo>
                      <a:pt x="8" y="0"/>
                    </a:lnTo>
                    <a:lnTo>
                      <a:pt x="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830" name="Freeform 406"/>
              <p:cNvSpPr/>
              <p:nvPr/>
            </p:nvSpPr>
            <p:spPr bwMode="auto">
              <a:xfrm>
                <a:off x="2417" y="501"/>
                <a:ext cx="14" cy="36"/>
              </a:xfrm>
              <a:custGeom>
                <a:avLst/>
                <a:gdLst/>
                <a:ahLst/>
                <a:cxnLst>
                  <a:cxn ang="0">
                    <a:pos x="0" y="10"/>
                  </a:cxn>
                  <a:cxn ang="0">
                    <a:pos x="0" y="10"/>
                  </a:cxn>
                  <a:cxn ang="0">
                    <a:pos x="2" y="20"/>
                  </a:cxn>
                  <a:cxn ang="0">
                    <a:pos x="2" y="20"/>
                  </a:cxn>
                  <a:cxn ang="0">
                    <a:pos x="8" y="36"/>
                  </a:cxn>
                  <a:cxn ang="0">
                    <a:pos x="8" y="36"/>
                  </a:cxn>
                  <a:cxn ang="0">
                    <a:pos x="14" y="26"/>
                  </a:cxn>
                  <a:cxn ang="0">
                    <a:pos x="14" y="26"/>
                  </a:cxn>
                  <a:cxn ang="0">
                    <a:pos x="14" y="24"/>
                  </a:cxn>
                  <a:cxn ang="0">
                    <a:pos x="12" y="20"/>
                  </a:cxn>
                  <a:cxn ang="0">
                    <a:pos x="12" y="20"/>
                  </a:cxn>
                  <a:cxn ang="0">
                    <a:pos x="6" y="0"/>
                  </a:cxn>
                  <a:cxn ang="0">
                    <a:pos x="6" y="0"/>
                  </a:cxn>
                  <a:cxn ang="0">
                    <a:pos x="2" y="4"/>
                  </a:cxn>
                  <a:cxn ang="0">
                    <a:pos x="0" y="8"/>
                  </a:cxn>
                  <a:cxn ang="0">
                    <a:pos x="0" y="10"/>
                  </a:cxn>
                  <a:cxn ang="0">
                    <a:pos x="0" y="10"/>
                  </a:cxn>
                </a:cxnLst>
                <a:rect l="0" t="0" r="r" b="b"/>
                <a:pathLst>
                  <a:path w="14" h="36">
                    <a:moveTo>
                      <a:pt x="0" y="10"/>
                    </a:moveTo>
                    <a:lnTo>
                      <a:pt x="0" y="10"/>
                    </a:lnTo>
                    <a:lnTo>
                      <a:pt x="2" y="20"/>
                    </a:lnTo>
                    <a:lnTo>
                      <a:pt x="2" y="20"/>
                    </a:lnTo>
                    <a:lnTo>
                      <a:pt x="8" y="36"/>
                    </a:lnTo>
                    <a:lnTo>
                      <a:pt x="8" y="36"/>
                    </a:lnTo>
                    <a:lnTo>
                      <a:pt x="14" y="26"/>
                    </a:lnTo>
                    <a:lnTo>
                      <a:pt x="14" y="26"/>
                    </a:lnTo>
                    <a:lnTo>
                      <a:pt x="14" y="24"/>
                    </a:lnTo>
                    <a:lnTo>
                      <a:pt x="12" y="20"/>
                    </a:lnTo>
                    <a:lnTo>
                      <a:pt x="12" y="20"/>
                    </a:lnTo>
                    <a:lnTo>
                      <a:pt x="6" y="0"/>
                    </a:lnTo>
                    <a:lnTo>
                      <a:pt x="6" y="0"/>
                    </a:lnTo>
                    <a:lnTo>
                      <a:pt x="2" y="4"/>
                    </a:lnTo>
                    <a:lnTo>
                      <a:pt x="0" y="8"/>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586" name="Freeform 408"/>
            <p:cNvSpPr/>
            <p:nvPr/>
          </p:nvSpPr>
          <p:spPr bwMode="auto">
            <a:xfrm>
              <a:off x="3827463" y="814388"/>
              <a:ext cx="19050" cy="60325"/>
            </a:xfrm>
            <a:custGeom>
              <a:avLst/>
              <a:gdLst/>
              <a:ahLst/>
              <a:cxnLst>
                <a:cxn ang="0">
                  <a:pos x="12" y="28"/>
                </a:cxn>
                <a:cxn ang="0">
                  <a:pos x="12" y="28"/>
                </a:cxn>
                <a:cxn ang="0">
                  <a:pos x="12" y="26"/>
                </a:cxn>
                <a:cxn ang="0">
                  <a:pos x="10" y="22"/>
                </a:cxn>
                <a:cxn ang="0">
                  <a:pos x="10" y="22"/>
                </a:cxn>
                <a:cxn ang="0">
                  <a:pos x="2" y="0"/>
                </a:cxn>
                <a:cxn ang="0">
                  <a:pos x="2" y="0"/>
                </a:cxn>
                <a:cxn ang="0">
                  <a:pos x="0" y="10"/>
                </a:cxn>
                <a:cxn ang="0">
                  <a:pos x="0" y="20"/>
                </a:cxn>
                <a:cxn ang="0">
                  <a:pos x="2" y="30"/>
                </a:cxn>
                <a:cxn ang="0">
                  <a:pos x="8" y="38"/>
                </a:cxn>
                <a:cxn ang="0">
                  <a:pos x="8" y="38"/>
                </a:cxn>
                <a:cxn ang="0">
                  <a:pos x="12" y="28"/>
                </a:cxn>
                <a:cxn ang="0">
                  <a:pos x="12" y="28"/>
                </a:cxn>
              </a:cxnLst>
              <a:rect l="0" t="0" r="r" b="b"/>
              <a:pathLst>
                <a:path w="12" h="38">
                  <a:moveTo>
                    <a:pt x="12" y="28"/>
                  </a:moveTo>
                  <a:lnTo>
                    <a:pt x="12" y="28"/>
                  </a:lnTo>
                  <a:lnTo>
                    <a:pt x="12" y="26"/>
                  </a:lnTo>
                  <a:lnTo>
                    <a:pt x="10" y="22"/>
                  </a:lnTo>
                  <a:lnTo>
                    <a:pt x="10" y="22"/>
                  </a:lnTo>
                  <a:lnTo>
                    <a:pt x="2" y="0"/>
                  </a:lnTo>
                  <a:lnTo>
                    <a:pt x="2" y="0"/>
                  </a:lnTo>
                  <a:lnTo>
                    <a:pt x="0" y="10"/>
                  </a:lnTo>
                  <a:lnTo>
                    <a:pt x="0" y="20"/>
                  </a:lnTo>
                  <a:lnTo>
                    <a:pt x="2" y="30"/>
                  </a:lnTo>
                  <a:lnTo>
                    <a:pt x="8" y="38"/>
                  </a:lnTo>
                  <a:lnTo>
                    <a:pt x="8" y="38"/>
                  </a:lnTo>
                  <a:lnTo>
                    <a:pt x="12" y="28"/>
                  </a:lnTo>
                  <a:lnTo>
                    <a:pt x="12"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7" name="Freeform 409"/>
            <p:cNvSpPr/>
            <p:nvPr/>
          </p:nvSpPr>
          <p:spPr bwMode="auto">
            <a:xfrm>
              <a:off x="3881438" y="763588"/>
              <a:ext cx="22225" cy="41275"/>
            </a:xfrm>
            <a:custGeom>
              <a:avLst/>
              <a:gdLst/>
              <a:ahLst/>
              <a:cxnLst>
                <a:cxn ang="0">
                  <a:pos x="0" y="26"/>
                </a:cxn>
                <a:cxn ang="0">
                  <a:pos x="0" y="26"/>
                </a:cxn>
                <a:cxn ang="0">
                  <a:pos x="14" y="20"/>
                </a:cxn>
                <a:cxn ang="0">
                  <a:pos x="14" y="20"/>
                </a:cxn>
                <a:cxn ang="0">
                  <a:pos x="14" y="20"/>
                </a:cxn>
                <a:cxn ang="0">
                  <a:pos x="14" y="20"/>
                </a:cxn>
                <a:cxn ang="0">
                  <a:pos x="14" y="12"/>
                </a:cxn>
                <a:cxn ang="0">
                  <a:pos x="14" y="12"/>
                </a:cxn>
                <a:cxn ang="0">
                  <a:pos x="12" y="6"/>
                </a:cxn>
                <a:cxn ang="0">
                  <a:pos x="10" y="0"/>
                </a:cxn>
                <a:cxn ang="0">
                  <a:pos x="10" y="0"/>
                </a:cxn>
                <a:cxn ang="0">
                  <a:pos x="0" y="26"/>
                </a:cxn>
                <a:cxn ang="0">
                  <a:pos x="0" y="26"/>
                </a:cxn>
              </a:cxnLst>
              <a:rect l="0" t="0" r="r" b="b"/>
              <a:pathLst>
                <a:path w="14" h="26">
                  <a:moveTo>
                    <a:pt x="0" y="26"/>
                  </a:moveTo>
                  <a:lnTo>
                    <a:pt x="0" y="26"/>
                  </a:lnTo>
                  <a:lnTo>
                    <a:pt x="14" y="20"/>
                  </a:lnTo>
                  <a:lnTo>
                    <a:pt x="14" y="20"/>
                  </a:lnTo>
                  <a:lnTo>
                    <a:pt x="14" y="20"/>
                  </a:lnTo>
                  <a:lnTo>
                    <a:pt x="14" y="20"/>
                  </a:lnTo>
                  <a:lnTo>
                    <a:pt x="14" y="12"/>
                  </a:lnTo>
                  <a:lnTo>
                    <a:pt x="14" y="12"/>
                  </a:lnTo>
                  <a:lnTo>
                    <a:pt x="12" y="6"/>
                  </a:lnTo>
                  <a:lnTo>
                    <a:pt x="10" y="0"/>
                  </a:lnTo>
                  <a:lnTo>
                    <a:pt x="10" y="0"/>
                  </a:lnTo>
                  <a:lnTo>
                    <a:pt x="0" y="26"/>
                  </a:lnTo>
                  <a:lnTo>
                    <a:pt x="0"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8" name="Freeform 410"/>
            <p:cNvSpPr/>
            <p:nvPr/>
          </p:nvSpPr>
          <p:spPr bwMode="auto">
            <a:xfrm>
              <a:off x="3871913" y="798513"/>
              <a:ext cx="34925" cy="31750"/>
            </a:xfrm>
            <a:custGeom>
              <a:avLst/>
              <a:gdLst/>
              <a:ahLst/>
              <a:cxnLst>
                <a:cxn ang="0">
                  <a:pos x="4" y="8"/>
                </a:cxn>
                <a:cxn ang="0">
                  <a:pos x="4" y="8"/>
                </a:cxn>
                <a:cxn ang="0">
                  <a:pos x="4" y="10"/>
                </a:cxn>
                <a:cxn ang="0">
                  <a:pos x="2" y="14"/>
                </a:cxn>
                <a:cxn ang="0">
                  <a:pos x="2" y="14"/>
                </a:cxn>
                <a:cxn ang="0">
                  <a:pos x="0" y="20"/>
                </a:cxn>
                <a:cxn ang="0">
                  <a:pos x="0" y="20"/>
                </a:cxn>
                <a:cxn ang="0">
                  <a:pos x="4" y="18"/>
                </a:cxn>
                <a:cxn ang="0">
                  <a:pos x="4" y="18"/>
                </a:cxn>
                <a:cxn ang="0">
                  <a:pos x="14" y="14"/>
                </a:cxn>
                <a:cxn ang="0">
                  <a:pos x="14" y="14"/>
                </a:cxn>
                <a:cxn ang="0">
                  <a:pos x="22" y="12"/>
                </a:cxn>
                <a:cxn ang="0">
                  <a:pos x="22" y="12"/>
                </a:cxn>
                <a:cxn ang="0">
                  <a:pos x="22" y="6"/>
                </a:cxn>
                <a:cxn ang="0">
                  <a:pos x="22" y="0"/>
                </a:cxn>
                <a:cxn ang="0">
                  <a:pos x="22" y="0"/>
                </a:cxn>
                <a:cxn ang="0">
                  <a:pos x="4" y="8"/>
                </a:cxn>
                <a:cxn ang="0">
                  <a:pos x="4" y="8"/>
                </a:cxn>
              </a:cxnLst>
              <a:rect l="0" t="0" r="r" b="b"/>
              <a:pathLst>
                <a:path w="22" h="20">
                  <a:moveTo>
                    <a:pt x="4" y="8"/>
                  </a:moveTo>
                  <a:lnTo>
                    <a:pt x="4" y="8"/>
                  </a:lnTo>
                  <a:lnTo>
                    <a:pt x="4" y="10"/>
                  </a:lnTo>
                  <a:lnTo>
                    <a:pt x="2" y="14"/>
                  </a:lnTo>
                  <a:lnTo>
                    <a:pt x="2" y="14"/>
                  </a:lnTo>
                  <a:lnTo>
                    <a:pt x="0" y="20"/>
                  </a:lnTo>
                  <a:lnTo>
                    <a:pt x="0" y="20"/>
                  </a:lnTo>
                  <a:lnTo>
                    <a:pt x="4" y="18"/>
                  </a:lnTo>
                  <a:lnTo>
                    <a:pt x="4" y="18"/>
                  </a:lnTo>
                  <a:lnTo>
                    <a:pt x="14" y="14"/>
                  </a:lnTo>
                  <a:lnTo>
                    <a:pt x="14" y="14"/>
                  </a:lnTo>
                  <a:lnTo>
                    <a:pt x="22" y="12"/>
                  </a:lnTo>
                  <a:lnTo>
                    <a:pt x="22" y="12"/>
                  </a:lnTo>
                  <a:lnTo>
                    <a:pt x="22" y="6"/>
                  </a:lnTo>
                  <a:lnTo>
                    <a:pt x="22" y="0"/>
                  </a:lnTo>
                  <a:lnTo>
                    <a:pt x="22" y="0"/>
                  </a:lnTo>
                  <a:lnTo>
                    <a:pt x="4" y="8"/>
                  </a:lnTo>
                  <a:lnTo>
                    <a:pt x="4"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9" name="Freeform 411"/>
            <p:cNvSpPr/>
            <p:nvPr/>
          </p:nvSpPr>
          <p:spPr bwMode="auto">
            <a:xfrm>
              <a:off x="3859213" y="823913"/>
              <a:ext cx="47625" cy="34925"/>
            </a:xfrm>
            <a:custGeom>
              <a:avLst/>
              <a:gdLst/>
              <a:ahLst/>
              <a:cxnLst>
                <a:cxn ang="0">
                  <a:pos x="0" y="22"/>
                </a:cxn>
                <a:cxn ang="0">
                  <a:pos x="0" y="22"/>
                </a:cxn>
                <a:cxn ang="0">
                  <a:pos x="18" y="14"/>
                </a:cxn>
                <a:cxn ang="0">
                  <a:pos x="18" y="14"/>
                </a:cxn>
                <a:cxn ang="0">
                  <a:pos x="26" y="10"/>
                </a:cxn>
                <a:cxn ang="0">
                  <a:pos x="26" y="10"/>
                </a:cxn>
                <a:cxn ang="0">
                  <a:pos x="28" y="8"/>
                </a:cxn>
                <a:cxn ang="0">
                  <a:pos x="30" y="6"/>
                </a:cxn>
                <a:cxn ang="0">
                  <a:pos x="30" y="0"/>
                </a:cxn>
                <a:cxn ang="0">
                  <a:pos x="30" y="0"/>
                </a:cxn>
                <a:cxn ang="0">
                  <a:pos x="10" y="8"/>
                </a:cxn>
                <a:cxn ang="0">
                  <a:pos x="10" y="8"/>
                </a:cxn>
                <a:cxn ang="0">
                  <a:pos x="6" y="8"/>
                </a:cxn>
                <a:cxn ang="0">
                  <a:pos x="4" y="12"/>
                </a:cxn>
                <a:cxn ang="0">
                  <a:pos x="4" y="12"/>
                </a:cxn>
                <a:cxn ang="0">
                  <a:pos x="0" y="22"/>
                </a:cxn>
                <a:cxn ang="0">
                  <a:pos x="0" y="22"/>
                </a:cxn>
              </a:cxnLst>
              <a:rect l="0" t="0" r="r" b="b"/>
              <a:pathLst>
                <a:path w="30" h="22">
                  <a:moveTo>
                    <a:pt x="0" y="22"/>
                  </a:moveTo>
                  <a:lnTo>
                    <a:pt x="0" y="22"/>
                  </a:lnTo>
                  <a:lnTo>
                    <a:pt x="18" y="14"/>
                  </a:lnTo>
                  <a:lnTo>
                    <a:pt x="18" y="14"/>
                  </a:lnTo>
                  <a:lnTo>
                    <a:pt x="26" y="10"/>
                  </a:lnTo>
                  <a:lnTo>
                    <a:pt x="26" y="10"/>
                  </a:lnTo>
                  <a:lnTo>
                    <a:pt x="28" y="8"/>
                  </a:lnTo>
                  <a:lnTo>
                    <a:pt x="30" y="6"/>
                  </a:lnTo>
                  <a:lnTo>
                    <a:pt x="30" y="0"/>
                  </a:lnTo>
                  <a:lnTo>
                    <a:pt x="30" y="0"/>
                  </a:lnTo>
                  <a:lnTo>
                    <a:pt x="10" y="8"/>
                  </a:lnTo>
                  <a:lnTo>
                    <a:pt x="10" y="8"/>
                  </a:lnTo>
                  <a:lnTo>
                    <a:pt x="6" y="8"/>
                  </a:lnTo>
                  <a:lnTo>
                    <a:pt x="4" y="12"/>
                  </a:lnTo>
                  <a:lnTo>
                    <a:pt x="4" y="12"/>
                  </a:lnTo>
                  <a:lnTo>
                    <a:pt x="0" y="22"/>
                  </a:lnTo>
                  <a:lnTo>
                    <a:pt x="0" y="2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0" name="Freeform 412"/>
            <p:cNvSpPr/>
            <p:nvPr/>
          </p:nvSpPr>
          <p:spPr bwMode="auto">
            <a:xfrm>
              <a:off x="3849688" y="846138"/>
              <a:ext cx="50800" cy="34925"/>
            </a:xfrm>
            <a:custGeom>
              <a:avLst/>
              <a:gdLst/>
              <a:ahLst/>
              <a:cxnLst>
                <a:cxn ang="0">
                  <a:pos x="32" y="0"/>
                </a:cxn>
                <a:cxn ang="0">
                  <a:pos x="32" y="0"/>
                </a:cxn>
                <a:cxn ang="0">
                  <a:pos x="12" y="8"/>
                </a:cxn>
                <a:cxn ang="0">
                  <a:pos x="12" y="8"/>
                </a:cxn>
                <a:cxn ang="0">
                  <a:pos x="8" y="10"/>
                </a:cxn>
                <a:cxn ang="0">
                  <a:pos x="4" y="12"/>
                </a:cxn>
                <a:cxn ang="0">
                  <a:pos x="4" y="12"/>
                </a:cxn>
                <a:cxn ang="0">
                  <a:pos x="0" y="22"/>
                </a:cxn>
                <a:cxn ang="0">
                  <a:pos x="0" y="22"/>
                </a:cxn>
                <a:cxn ang="0">
                  <a:pos x="10" y="20"/>
                </a:cxn>
                <a:cxn ang="0">
                  <a:pos x="20" y="16"/>
                </a:cxn>
                <a:cxn ang="0">
                  <a:pos x="26" y="8"/>
                </a:cxn>
                <a:cxn ang="0">
                  <a:pos x="32" y="0"/>
                </a:cxn>
                <a:cxn ang="0">
                  <a:pos x="32" y="0"/>
                </a:cxn>
              </a:cxnLst>
              <a:rect l="0" t="0" r="r" b="b"/>
              <a:pathLst>
                <a:path w="32" h="22">
                  <a:moveTo>
                    <a:pt x="32" y="0"/>
                  </a:moveTo>
                  <a:lnTo>
                    <a:pt x="32" y="0"/>
                  </a:lnTo>
                  <a:lnTo>
                    <a:pt x="12" y="8"/>
                  </a:lnTo>
                  <a:lnTo>
                    <a:pt x="12" y="8"/>
                  </a:lnTo>
                  <a:lnTo>
                    <a:pt x="8" y="10"/>
                  </a:lnTo>
                  <a:lnTo>
                    <a:pt x="4" y="12"/>
                  </a:lnTo>
                  <a:lnTo>
                    <a:pt x="4" y="12"/>
                  </a:lnTo>
                  <a:lnTo>
                    <a:pt x="0" y="22"/>
                  </a:lnTo>
                  <a:lnTo>
                    <a:pt x="0" y="22"/>
                  </a:lnTo>
                  <a:lnTo>
                    <a:pt x="10" y="20"/>
                  </a:lnTo>
                  <a:lnTo>
                    <a:pt x="20" y="16"/>
                  </a:lnTo>
                  <a:lnTo>
                    <a:pt x="26" y="8"/>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1" name="Freeform 413"/>
            <p:cNvSpPr/>
            <p:nvPr/>
          </p:nvSpPr>
          <p:spPr bwMode="auto">
            <a:xfrm>
              <a:off x="4094163" y="998538"/>
              <a:ext cx="38100" cy="28575"/>
            </a:xfrm>
            <a:custGeom>
              <a:avLst/>
              <a:gdLst/>
              <a:ahLst/>
              <a:cxnLst>
                <a:cxn ang="0">
                  <a:pos x="20" y="6"/>
                </a:cxn>
                <a:cxn ang="0">
                  <a:pos x="20" y="6"/>
                </a:cxn>
                <a:cxn ang="0">
                  <a:pos x="16" y="0"/>
                </a:cxn>
                <a:cxn ang="0">
                  <a:pos x="16" y="0"/>
                </a:cxn>
                <a:cxn ang="0">
                  <a:pos x="14" y="0"/>
                </a:cxn>
                <a:cxn ang="0">
                  <a:pos x="14" y="0"/>
                </a:cxn>
                <a:cxn ang="0">
                  <a:pos x="0" y="4"/>
                </a:cxn>
                <a:cxn ang="0">
                  <a:pos x="0" y="4"/>
                </a:cxn>
                <a:cxn ang="0">
                  <a:pos x="24" y="18"/>
                </a:cxn>
                <a:cxn ang="0">
                  <a:pos x="24" y="18"/>
                </a:cxn>
                <a:cxn ang="0">
                  <a:pos x="22" y="12"/>
                </a:cxn>
                <a:cxn ang="0">
                  <a:pos x="20" y="6"/>
                </a:cxn>
                <a:cxn ang="0">
                  <a:pos x="20" y="6"/>
                </a:cxn>
              </a:cxnLst>
              <a:rect l="0" t="0" r="r" b="b"/>
              <a:pathLst>
                <a:path w="24" h="18">
                  <a:moveTo>
                    <a:pt x="20" y="6"/>
                  </a:moveTo>
                  <a:lnTo>
                    <a:pt x="20" y="6"/>
                  </a:lnTo>
                  <a:lnTo>
                    <a:pt x="16" y="0"/>
                  </a:lnTo>
                  <a:lnTo>
                    <a:pt x="16" y="0"/>
                  </a:lnTo>
                  <a:lnTo>
                    <a:pt x="14" y="0"/>
                  </a:lnTo>
                  <a:lnTo>
                    <a:pt x="14" y="0"/>
                  </a:lnTo>
                  <a:lnTo>
                    <a:pt x="0" y="4"/>
                  </a:lnTo>
                  <a:lnTo>
                    <a:pt x="0" y="4"/>
                  </a:lnTo>
                  <a:lnTo>
                    <a:pt x="24" y="18"/>
                  </a:lnTo>
                  <a:lnTo>
                    <a:pt x="24" y="18"/>
                  </a:lnTo>
                  <a:lnTo>
                    <a:pt x="22" y="12"/>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2" name="Freeform 414"/>
            <p:cNvSpPr/>
            <p:nvPr/>
          </p:nvSpPr>
          <p:spPr bwMode="auto">
            <a:xfrm>
              <a:off x="4065588" y="979488"/>
              <a:ext cx="50800" cy="19050"/>
            </a:xfrm>
            <a:custGeom>
              <a:avLst/>
              <a:gdLst/>
              <a:ahLst/>
              <a:cxnLst>
                <a:cxn ang="0">
                  <a:pos x="26" y="0"/>
                </a:cxn>
                <a:cxn ang="0">
                  <a:pos x="26" y="0"/>
                </a:cxn>
                <a:cxn ang="0">
                  <a:pos x="18" y="0"/>
                </a:cxn>
                <a:cxn ang="0">
                  <a:pos x="18" y="0"/>
                </a:cxn>
                <a:cxn ang="0">
                  <a:pos x="6" y="4"/>
                </a:cxn>
                <a:cxn ang="0">
                  <a:pos x="6" y="4"/>
                </a:cxn>
                <a:cxn ang="0">
                  <a:pos x="0" y="6"/>
                </a:cxn>
                <a:cxn ang="0">
                  <a:pos x="0" y="6"/>
                </a:cxn>
                <a:cxn ang="0">
                  <a:pos x="8" y="10"/>
                </a:cxn>
                <a:cxn ang="0">
                  <a:pos x="8" y="10"/>
                </a:cxn>
                <a:cxn ang="0">
                  <a:pos x="12" y="12"/>
                </a:cxn>
                <a:cxn ang="0">
                  <a:pos x="14" y="12"/>
                </a:cxn>
                <a:cxn ang="0">
                  <a:pos x="14" y="12"/>
                </a:cxn>
                <a:cxn ang="0">
                  <a:pos x="32" y="8"/>
                </a:cxn>
                <a:cxn ang="0">
                  <a:pos x="32" y="8"/>
                </a:cxn>
                <a:cxn ang="0">
                  <a:pos x="30" y="4"/>
                </a:cxn>
                <a:cxn ang="0">
                  <a:pos x="28" y="0"/>
                </a:cxn>
                <a:cxn ang="0">
                  <a:pos x="26" y="0"/>
                </a:cxn>
                <a:cxn ang="0">
                  <a:pos x="26" y="0"/>
                </a:cxn>
              </a:cxnLst>
              <a:rect l="0" t="0" r="r" b="b"/>
              <a:pathLst>
                <a:path w="32" h="12">
                  <a:moveTo>
                    <a:pt x="26" y="0"/>
                  </a:moveTo>
                  <a:lnTo>
                    <a:pt x="26" y="0"/>
                  </a:lnTo>
                  <a:lnTo>
                    <a:pt x="18" y="0"/>
                  </a:lnTo>
                  <a:lnTo>
                    <a:pt x="18" y="0"/>
                  </a:lnTo>
                  <a:lnTo>
                    <a:pt x="6" y="4"/>
                  </a:lnTo>
                  <a:lnTo>
                    <a:pt x="6" y="4"/>
                  </a:lnTo>
                  <a:lnTo>
                    <a:pt x="0" y="6"/>
                  </a:lnTo>
                  <a:lnTo>
                    <a:pt x="0" y="6"/>
                  </a:lnTo>
                  <a:lnTo>
                    <a:pt x="8" y="10"/>
                  </a:lnTo>
                  <a:lnTo>
                    <a:pt x="8" y="10"/>
                  </a:lnTo>
                  <a:lnTo>
                    <a:pt x="12" y="12"/>
                  </a:lnTo>
                  <a:lnTo>
                    <a:pt x="14" y="12"/>
                  </a:lnTo>
                  <a:lnTo>
                    <a:pt x="14" y="12"/>
                  </a:lnTo>
                  <a:lnTo>
                    <a:pt x="32" y="8"/>
                  </a:lnTo>
                  <a:lnTo>
                    <a:pt x="32" y="8"/>
                  </a:lnTo>
                  <a:lnTo>
                    <a:pt x="30" y="4"/>
                  </a:lnTo>
                  <a:lnTo>
                    <a:pt x="28" y="0"/>
                  </a:lnTo>
                  <a:lnTo>
                    <a:pt x="26" y="0"/>
                  </a:lnTo>
                  <a:lnTo>
                    <a:pt x="2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3" name="Freeform 415"/>
            <p:cNvSpPr/>
            <p:nvPr/>
          </p:nvSpPr>
          <p:spPr bwMode="auto">
            <a:xfrm>
              <a:off x="4040188" y="960438"/>
              <a:ext cx="63500" cy="22225"/>
            </a:xfrm>
            <a:custGeom>
              <a:avLst/>
              <a:gdLst/>
              <a:ahLst/>
              <a:cxnLst>
                <a:cxn ang="0">
                  <a:pos x="18" y="14"/>
                </a:cxn>
                <a:cxn ang="0">
                  <a:pos x="18" y="14"/>
                </a:cxn>
                <a:cxn ang="0">
                  <a:pos x="40" y="8"/>
                </a:cxn>
                <a:cxn ang="0">
                  <a:pos x="40" y="8"/>
                </a:cxn>
                <a:cxn ang="0">
                  <a:pos x="36" y="2"/>
                </a:cxn>
                <a:cxn ang="0">
                  <a:pos x="34" y="0"/>
                </a:cxn>
                <a:cxn ang="0">
                  <a:pos x="30" y="0"/>
                </a:cxn>
                <a:cxn ang="0">
                  <a:pos x="30" y="0"/>
                </a:cxn>
                <a:cxn ang="0">
                  <a:pos x="20" y="2"/>
                </a:cxn>
                <a:cxn ang="0">
                  <a:pos x="20" y="2"/>
                </a:cxn>
                <a:cxn ang="0">
                  <a:pos x="0" y="8"/>
                </a:cxn>
                <a:cxn ang="0">
                  <a:pos x="0" y="8"/>
                </a:cxn>
                <a:cxn ang="0">
                  <a:pos x="10" y="14"/>
                </a:cxn>
                <a:cxn ang="0">
                  <a:pos x="10" y="14"/>
                </a:cxn>
                <a:cxn ang="0">
                  <a:pos x="14" y="14"/>
                </a:cxn>
                <a:cxn ang="0">
                  <a:pos x="18" y="14"/>
                </a:cxn>
                <a:cxn ang="0">
                  <a:pos x="18" y="14"/>
                </a:cxn>
              </a:cxnLst>
              <a:rect l="0" t="0" r="r" b="b"/>
              <a:pathLst>
                <a:path w="40" h="14">
                  <a:moveTo>
                    <a:pt x="18" y="14"/>
                  </a:moveTo>
                  <a:lnTo>
                    <a:pt x="18" y="14"/>
                  </a:lnTo>
                  <a:lnTo>
                    <a:pt x="40" y="8"/>
                  </a:lnTo>
                  <a:lnTo>
                    <a:pt x="40" y="8"/>
                  </a:lnTo>
                  <a:lnTo>
                    <a:pt x="36" y="2"/>
                  </a:lnTo>
                  <a:lnTo>
                    <a:pt x="34" y="0"/>
                  </a:lnTo>
                  <a:lnTo>
                    <a:pt x="30" y="0"/>
                  </a:lnTo>
                  <a:lnTo>
                    <a:pt x="30" y="0"/>
                  </a:lnTo>
                  <a:lnTo>
                    <a:pt x="20" y="2"/>
                  </a:lnTo>
                  <a:lnTo>
                    <a:pt x="20" y="2"/>
                  </a:lnTo>
                  <a:lnTo>
                    <a:pt x="0" y="8"/>
                  </a:lnTo>
                  <a:lnTo>
                    <a:pt x="0" y="8"/>
                  </a:lnTo>
                  <a:lnTo>
                    <a:pt x="10" y="14"/>
                  </a:lnTo>
                  <a:lnTo>
                    <a:pt x="10" y="14"/>
                  </a:lnTo>
                  <a:lnTo>
                    <a:pt x="14" y="14"/>
                  </a:lnTo>
                  <a:lnTo>
                    <a:pt x="18" y="14"/>
                  </a:lnTo>
                  <a:lnTo>
                    <a:pt x="18"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4" name="Freeform 416"/>
            <p:cNvSpPr/>
            <p:nvPr/>
          </p:nvSpPr>
          <p:spPr bwMode="auto">
            <a:xfrm>
              <a:off x="4021138" y="947738"/>
              <a:ext cx="63500" cy="19050"/>
            </a:xfrm>
            <a:custGeom>
              <a:avLst/>
              <a:gdLst/>
              <a:ahLst/>
              <a:cxnLst>
                <a:cxn ang="0">
                  <a:pos x="0" y="6"/>
                </a:cxn>
                <a:cxn ang="0">
                  <a:pos x="0" y="6"/>
                </a:cxn>
                <a:cxn ang="0">
                  <a:pos x="8" y="12"/>
                </a:cxn>
                <a:cxn ang="0">
                  <a:pos x="8" y="12"/>
                </a:cxn>
                <a:cxn ang="0">
                  <a:pos x="12" y="12"/>
                </a:cxn>
                <a:cxn ang="0">
                  <a:pos x="16" y="10"/>
                </a:cxn>
                <a:cxn ang="0">
                  <a:pos x="16" y="10"/>
                </a:cxn>
                <a:cxn ang="0">
                  <a:pos x="40" y="6"/>
                </a:cxn>
                <a:cxn ang="0">
                  <a:pos x="40" y="6"/>
                </a:cxn>
                <a:cxn ang="0">
                  <a:pos x="30" y="0"/>
                </a:cxn>
                <a:cxn ang="0">
                  <a:pos x="20" y="0"/>
                </a:cxn>
                <a:cxn ang="0">
                  <a:pos x="8" y="2"/>
                </a:cxn>
                <a:cxn ang="0">
                  <a:pos x="0" y="6"/>
                </a:cxn>
                <a:cxn ang="0">
                  <a:pos x="0" y="6"/>
                </a:cxn>
              </a:cxnLst>
              <a:rect l="0" t="0" r="r" b="b"/>
              <a:pathLst>
                <a:path w="40" h="12">
                  <a:moveTo>
                    <a:pt x="0" y="6"/>
                  </a:moveTo>
                  <a:lnTo>
                    <a:pt x="0" y="6"/>
                  </a:lnTo>
                  <a:lnTo>
                    <a:pt x="8" y="12"/>
                  </a:lnTo>
                  <a:lnTo>
                    <a:pt x="8" y="12"/>
                  </a:lnTo>
                  <a:lnTo>
                    <a:pt x="12" y="12"/>
                  </a:lnTo>
                  <a:lnTo>
                    <a:pt x="16" y="10"/>
                  </a:lnTo>
                  <a:lnTo>
                    <a:pt x="16" y="10"/>
                  </a:lnTo>
                  <a:lnTo>
                    <a:pt x="40" y="6"/>
                  </a:lnTo>
                  <a:lnTo>
                    <a:pt x="40" y="6"/>
                  </a:lnTo>
                  <a:lnTo>
                    <a:pt x="30" y="0"/>
                  </a:lnTo>
                  <a:lnTo>
                    <a:pt x="20" y="0"/>
                  </a:lnTo>
                  <a:lnTo>
                    <a:pt x="8" y="2"/>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5" name="Freeform 417"/>
            <p:cNvSpPr/>
            <p:nvPr/>
          </p:nvSpPr>
          <p:spPr bwMode="auto">
            <a:xfrm>
              <a:off x="4090988" y="1011238"/>
              <a:ext cx="38100" cy="25400"/>
            </a:xfrm>
            <a:custGeom>
              <a:avLst/>
              <a:gdLst/>
              <a:ahLst/>
              <a:cxnLst>
                <a:cxn ang="0">
                  <a:pos x="24" y="12"/>
                </a:cxn>
                <a:cxn ang="0">
                  <a:pos x="24" y="12"/>
                </a:cxn>
                <a:cxn ang="0">
                  <a:pos x="0" y="0"/>
                </a:cxn>
                <a:cxn ang="0">
                  <a:pos x="0" y="0"/>
                </a:cxn>
                <a:cxn ang="0">
                  <a:pos x="4" y="14"/>
                </a:cxn>
                <a:cxn ang="0">
                  <a:pos x="4" y="14"/>
                </a:cxn>
                <a:cxn ang="0">
                  <a:pos x="4" y="16"/>
                </a:cxn>
                <a:cxn ang="0">
                  <a:pos x="4" y="16"/>
                </a:cxn>
                <a:cxn ang="0">
                  <a:pos x="12" y="14"/>
                </a:cxn>
                <a:cxn ang="0">
                  <a:pos x="12" y="14"/>
                </a:cxn>
                <a:cxn ang="0">
                  <a:pos x="18" y="14"/>
                </a:cxn>
                <a:cxn ang="0">
                  <a:pos x="24" y="12"/>
                </a:cxn>
                <a:cxn ang="0">
                  <a:pos x="24" y="12"/>
                </a:cxn>
              </a:cxnLst>
              <a:rect l="0" t="0" r="r" b="b"/>
              <a:pathLst>
                <a:path w="24" h="16">
                  <a:moveTo>
                    <a:pt x="24" y="12"/>
                  </a:moveTo>
                  <a:lnTo>
                    <a:pt x="24" y="12"/>
                  </a:lnTo>
                  <a:lnTo>
                    <a:pt x="0" y="0"/>
                  </a:lnTo>
                  <a:lnTo>
                    <a:pt x="0" y="0"/>
                  </a:lnTo>
                  <a:lnTo>
                    <a:pt x="4" y="14"/>
                  </a:lnTo>
                  <a:lnTo>
                    <a:pt x="4" y="14"/>
                  </a:lnTo>
                  <a:lnTo>
                    <a:pt x="4" y="16"/>
                  </a:lnTo>
                  <a:lnTo>
                    <a:pt x="4" y="16"/>
                  </a:lnTo>
                  <a:lnTo>
                    <a:pt x="12" y="14"/>
                  </a:lnTo>
                  <a:lnTo>
                    <a:pt x="12" y="14"/>
                  </a:lnTo>
                  <a:lnTo>
                    <a:pt x="18" y="14"/>
                  </a:lnTo>
                  <a:lnTo>
                    <a:pt x="24" y="12"/>
                  </a:lnTo>
                  <a:lnTo>
                    <a:pt x="24" y="1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6" name="Freeform 418"/>
            <p:cNvSpPr/>
            <p:nvPr/>
          </p:nvSpPr>
          <p:spPr bwMode="auto">
            <a:xfrm>
              <a:off x="4062413" y="995363"/>
              <a:ext cx="31750" cy="41275"/>
            </a:xfrm>
            <a:custGeom>
              <a:avLst/>
              <a:gdLst/>
              <a:ahLst/>
              <a:cxnLst>
                <a:cxn ang="0">
                  <a:pos x="8" y="4"/>
                </a:cxn>
                <a:cxn ang="0">
                  <a:pos x="8" y="4"/>
                </a:cxn>
                <a:cxn ang="0">
                  <a:pos x="0" y="0"/>
                </a:cxn>
                <a:cxn ang="0">
                  <a:pos x="0" y="0"/>
                </a:cxn>
                <a:cxn ang="0">
                  <a:pos x="2" y="6"/>
                </a:cxn>
                <a:cxn ang="0">
                  <a:pos x="2" y="6"/>
                </a:cxn>
                <a:cxn ang="0">
                  <a:pos x="6" y="16"/>
                </a:cxn>
                <a:cxn ang="0">
                  <a:pos x="6" y="16"/>
                </a:cxn>
                <a:cxn ang="0">
                  <a:pos x="8" y="24"/>
                </a:cxn>
                <a:cxn ang="0">
                  <a:pos x="8" y="24"/>
                </a:cxn>
                <a:cxn ang="0">
                  <a:pos x="10" y="26"/>
                </a:cxn>
                <a:cxn ang="0">
                  <a:pos x="14" y="26"/>
                </a:cxn>
                <a:cxn ang="0">
                  <a:pos x="20" y="26"/>
                </a:cxn>
                <a:cxn ang="0">
                  <a:pos x="20" y="26"/>
                </a:cxn>
                <a:cxn ang="0">
                  <a:pos x="14" y="8"/>
                </a:cxn>
                <a:cxn ang="0">
                  <a:pos x="14" y="8"/>
                </a:cxn>
                <a:cxn ang="0">
                  <a:pos x="10" y="6"/>
                </a:cxn>
                <a:cxn ang="0">
                  <a:pos x="8" y="4"/>
                </a:cxn>
                <a:cxn ang="0">
                  <a:pos x="8" y="4"/>
                </a:cxn>
              </a:cxnLst>
              <a:rect l="0" t="0" r="r" b="b"/>
              <a:pathLst>
                <a:path w="20" h="26">
                  <a:moveTo>
                    <a:pt x="8" y="4"/>
                  </a:moveTo>
                  <a:lnTo>
                    <a:pt x="8" y="4"/>
                  </a:lnTo>
                  <a:lnTo>
                    <a:pt x="0" y="0"/>
                  </a:lnTo>
                  <a:lnTo>
                    <a:pt x="0" y="0"/>
                  </a:lnTo>
                  <a:lnTo>
                    <a:pt x="2" y="6"/>
                  </a:lnTo>
                  <a:lnTo>
                    <a:pt x="2" y="6"/>
                  </a:lnTo>
                  <a:lnTo>
                    <a:pt x="6" y="16"/>
                  </a:lnTo>
                  <a:lnTo>
                    <a:pt x="6" y="16"/>
                  </a:lnTo>
                  <a:lnTo>
                    <a:pt x="8" y="24"/>
                  </a:lnTo>
                  <a:lnTo>
                    <a:pt x="8" y="24"/>
                  </a:lnTo>
                  <a:lnTo>
                    <a:pt x="10" y="26"/>
                  </a:lnTo>
                  <a:lnTo>
                    <a:pt x="14" y="26"/>
                  </a:lnTo>
                  <a:lnTo>
                    <a:pt x="20" y="26"/>
                  </a:lnTo>
                  <a:lnTo>
                    <a:pt x="20" y="26"/>
                  </a:lnTo>
                  <a:lnTo>
                    <a:pt x="14" y="8"/>
                  </a:lnTo>
                  <a:lnTo>
                    <a:pt x="14" y="8"/>
                  </a:lnTo>
                  <a:lnTo>
                    <a:pt x="10" y="6"/>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7" name="Freeform 419"/>
            <p:cNvSpPr/>
            <p:nvPr/>
          </p:nvSpPr>
          <p:spPr bwMode="auto">
            <a:xfrm>
              <a:off x="4037013" y="979488"/>
              <a:ext cx="31750" cy="53975"/>
            </a:xfrm>
            <a:custGeom>
              <a:avLst/>
              <a:gdLst/>
              <a:ahLst/>
              <a:cxnLst>
                <a:cxn ang="0">
                  <a:pos x="6" y="20"/>
                </a:cxn>
                <a:cxn ang="0">
                  <a:pos x="6" y="20"/>
                </a:cxn>
                <a:cxn ang="0">
                  <a:pos x="8" y="30"/>
                </a:cxn>
                <a:cxn ang="0">
                  <a:pos x="8" y="30"/>
                </a:cxn>
                <a:cxn ang="0">
                  <a:pos x="10" y="32"/>
                </a:cxn>
                <a:cxn ang="0">
                  <a:pos x="14" y="34"/>
                </a:cxn>
                <a:cxn ang="0">
                  <a:pos x="20" y="34"/>
                </a:cxn>
                <a:cxn ang="0">
                  <a:pos x="20" y="34"/>
                </a:cxn>
                <a:cxn ang="0">
                  <a:pos x="12" y="12"/>
                </a:cxn>
                <a:cxn ang="0">
                  <a:pos x="12" y="12"/>
                </a:cxn>
                <a:cxn ang="0">
                  <a:pos x="12" y="8"/>
                </a:cxn>
                <a:cxn ang="0">
                  <a:pos x="10" y="6"/>
                </a:cxn>
                <a:cxn ang="0">
                  <a:pos x="10" y="6"/>
                </a:cxn>
                <a:cxn ang="0">
                  <a:pos x="0" y="0"/>
                </a:cxn>
                <a:cxn ang="0">
                  <a:pos x="0" y="0"/>
                </a:cxn>
                <a:cxn ang="0">
                  <a:pos x="6" y="20"/>
                </a:cxn>
                <a:cxn ang="0">
                  <a:pos x="6" y="20"/>
                </a:cxn>
              </a:cxnLst>
              <a:rect l="0" t="0" r="r" b="b"/>
              <a:pathLst>
                <a:path w="20" h="34">
                  <a:moveTo>
                    <a:pt x="6" y="20"/>
                  </a:moveTo>
                  <a:lnTo>
                    <a:pt x="6" y="20"/>
                  </a:lnTo>
                  <a:lnTo>
                    <a:pt x="8" y="30"/>
                  </a:lnTo>
                  <a:lnTo>
                    <a:pt x="8" y="30"/>
                  </a:lnTo>
                  <a:lnTo>
                    <a:pt x="10" y="32"/>
                  </a:lnTo>
                  <a:lnTo>
                    <a:pt x="14" y="34"/>
                  </a:lnTo>
                  <a:lnTo>
                    <a:pt x="20" y="34"/>
                  </a:lnTo>
                  <a:lnTo>
                    <a:pt x="20" y="34"/>
                  </a:lnTo>
                  <a:lnTo>
                    <a:pt x="12" y="12"/>
                  </a:lnTo>
                  <a:lnTo>
                    <a:pt x="12" y="12"/>
                  </a:lnTo>
                  <a:lnTo>
                    <a:pt x="12" y="8"/>
                  </a:lnTo>
                  <a:lnTo>
                    <a:pt x="10" y="6"/>
                  </a:lnTo>
                  <a:lnTo>
                    <a:pt x="10" y="6"/>
                  </a:lnTo>
                  <a:lnTo>
                    <a:pt x="0" y="0"/>
                  </a:lnTo>
                  <a:lnTo>
                    <a:pt x="0" y="0"/>
                  </a:lnTo>
                  <a:lnTo>
                    <a:pt x="6" y="20"/>
                  </a:lnTo>
                  <a:lnTo>
                    <a:pt x="6"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8" name="Freeform 420"/>
            <p:cNvSpPr/>
            <p:nvPr/>
          </p:nvSpPr>
          <p:spPr bwMode="auto">
            <a:xfrm>
              <a:off x="4014788" y="966788"/>
              <a:ext cx="28575" cy="57150"/>
            </a:xfrm>
            <a:custGeom>
              <a:avLst/>
              <a:gdLst/>
              <a:ahLst/>
              <a:cxnLst>
                <a:cxn ang="0">
                  <a:pos x="18" y="36"/>
                </a:cxn>
                <a:cxn ang="0">
                  <a:pos x="18" y="36"/>
                </a:cxn>
                <a:cxn ang="0">
                  <a:pos x="12" y="14"/>
                </a:cxn>
                <a:cxn ang="0">
                  <a:pos x="12" y="14"/>
                </a:cxn>
                <a:cxn ang="0">
                  <a:pos x="10" y="10"/>
                </a:cxn>
                <a:cxn ang="0">
                  <a:pos x="10" y="6"/>
                </a:cxn>
                <a:cxn ang="0">
                  <a:pos x="10" y="6"/>
                </a:cxn>
                <a:cxn ang="0">
                  <a:pos x="0" y="0"/>
                </a:cxn>
                <a:cxn ang="0">
                  <a:pos x="0" y="0"/>
                </a:cxn>
                <a:cxn ang="0">
                  <a:pos x="0" y="12"/>
                </a:cxn>
                <a:cxn ang="0">
                  <a:pos x="4" y="22"/>
                </a:cxn>
                <a:cxn ang="0">
                  <a:pos x="10" y="30"/>
                </a:cxn>
                <a:cxn ang="0">
                  <a:pos x="18" y="36"/>
                </a:cxn>
                <a:cxn ang="0">
                  <a:pos x="18" y="36"/>
                </a:cxn>
              </a:cxnLst>
              <a:rect l="0" t="0" r="r" b="b"/>
              <a:pathLst>
                <a:path w="18" h="36">
                  <a:moveTo>
                    <a:pt x="18" y="36"/>
                  </a:moveTo>
                  <a:lnTo>
                    <a:pt x="18" y="36"/>
                  </a:lnTo>
                  <a:lnTo>
                    <a:pt x="12" y="14"/>
                  </a:lnTo>
                  <a:lnTo>
                    <a:pt x="12" y="14"/>
                  </a:lnTo>
                  <a:lnTo>
                    <a:pt x="10" y="10"/>
                  </a:lnTo>
                  <a:lnTo>
                    <a:pt x="10" y="6"/>
                  </a:lnTo>
                  <a:lnTo>
                    <a:pt x="10" y="6"/>
                  </a:lnTo>
                  <a:lnTo>
                    <a:pt x="0" y="0"/>
                  </a:lnTo>
                  <a:lnTo>
                    <a:pt x="0" y="0"/>
                  </a:lnTo>
                  <a:lnTo>
                    <a:pt x="0" y="12"/>
                  </a:lnTo>
                  <a:lnTo>
                    <a:pt x="4" y="22"/>
                  </a:lnTo>
                  <a:lnTo>
                    <a:pt x="10" y="30"/>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9" name="Freeform 421"/>
            <p:cNvSpPr/>
            <p:nvPr/>
          </p:nvSpPr>
          <p:spPr bwMode="auto">
            <a:xfrm>
              <a:off x="4157663" y="900113"/>
              <a:ext cx="38100" cy="15875"/>
            </a:xfrm>
            <a:custGeom>
              <a:avLst/>
              <a:gdLst/>
              <a:ahLst/>
              <a:cxnLst>
                <a:cxn ang="0">
                  <a:pos x="10" y="0"/>
                </a:cxn>
                <a:cxn ang="0">
                  <a:pos x="10" y="0"/>
                </a:cxn>
                <a:cxn ang="0">
                  <a:pos x="10" y="2"/>
                </a:cxn>
                <a:cxn ang="0">
                  <a:pos x="10" y="2"/>
                </a:cxn>
                <a:cxn ang="0">
                  <a:pos x="0" y="10"/>
                </a:cxn>
                <a:cxn ang="0">
                  <a:pos x="0" y="10"/>
                </a:cxn>
                <a:cxn ang="0">
                  <a:pos x="24" y="10"/>
                </a:cxn>
                <a:cxn ang="0">
                  <a:pos x="24" y="10"/>
                </a:cxn>
                <a:cxn ang="0">
                  <a:pos x="20" y="8"/>
                </a:cxn>
                <a:cxn ang="0">
                  <a:pos x="16" y="4"/>
                </a:cxn>
                <a:cxn ang="0">
                  <a:pos x="16" y="4"/>
                </a:cxn>
                <a:cxn ang="0">
                  <a:pos x="10" y="0"/>
                </a:cxn>
                <a:cxn ang="0">
                  <a:pos x="10" y="0"/>
                </a:cxn>
              </a:cxnLst>
              <a:rect l="0" t="0" r="r" b="b"/>
              <a:pathLst>
                <a:path w="24" h="10">
                  <a:moveTo>
                    <a:pt x="10" y="0"/>
                  </a:moveTo>
                  <a:lnTo>
                    <a:pt x="10" y="0"/>
                  </a:lnTo>
                  <a:lnTo>
                    <a:pt x="10" y="2"/>
                  </a:lnTo>
                  <a:lnTo>
                    <a:pt x="10" y="2"/>
                  </a:lnTo>
                  <a:lnTo>
                    <a:pt x="0" y="10"/>
                  </a:lnTo>
                  <a:lnTo>
                    <a:pt x="0" y="10"/>
                  </a:lnTo>
                  <a:lnTo>
                    <a:pt x="24" y="10"/>
                  </a:lnTo>
                  <a:lnTo>
                    <a:pt x="24" y="10"/>
                  </a:lnTo>
                  <a:lnTo>
                    <a:pt x="20" y="8"/>
                  </a:lnTo>
                  <a:lnTo>
                    <a:pt x="16" y="4"/>
                  </a:lnTo>
                  <a:lnTo>
                    <a:pt x="16" y="4"/>
                  </a:lnTo>
                  <a:lnTo>
                    <a:pt x="10" y="0"/>
                  </a:lnTo>
                  <a:lnTo>
                    <a:pt x="1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0" name="Freeform 422"/>
            <p:cNvSpPr/>
            <p:nvPr/>
          </p:nvSpPr>
          <p:spPr bwMode="auto">
            <a:xfrm>
              <a:off x="4132263" y="890588"/>
              <a:ext cx="38100" cy="25400"/>
            </a:xfrm>
            <a:custGeom>
              <a:avLst/>
              <a:gdLst/>
              <a:ahLst/>
              <a:cxnLst>
                <a:cxn ang="0">
                  <a:pos x="16" y="0"/>
                </a:cxn>
                <a:cxn ang="0">
                  <a:pos x="16" y="0"/>
                </a:cxn>
                <a:cxn ang="0">
                  <a:pos x="10" y="4"/>
                </a:cxn>
                <a:cxn ang="0">
                  <a:pos x="10" y="4"/>
                </a:cxn>
                <a:cxn ang="0">
                  <a:pos x="2" y="12"/>
                </a:cxn>
                <a:cxn ang="0">
                  <a:pos x="2" y="12"/>
                </a:cxn>
                <a:cxn ang="0">
                  <a:pos x="0" y="16"/>
                </a:cxn>
                <a:cxn ang="0">
                  <a:pos x="0" y="16"/>
                </a:cxn>
                <a:cxn ang="0">
                  <a:pos x="6" y="16"/>
                </a:cxn>
                <a:cxn ang="0">
                  <a:pos x="6" y="16"/>
                </a:cxn>
                <a:cxn ang="0">
                  <a:pos x="10" y="16"/>
                </a:cxn>
                <a:cxn ang="0">
                  <a:pos x="12" y="16"/>
                </a:cxn>
                <a:cxn ang="0">
                  <a:pos x="12" y="16"/>
                </a:cxn>
                <a:cxn ang="0">
                  <a:pos x="24" y="4"/>
                </a:cxn>
                <a:cxn ang="0">
                  <a:pos x="24" y="4"/>
                </a:cxn>
                <a:cxn ang="0">
                  <a:pos x="20" y="2"/>
                </a:cxn>
                <a:cxn ang="0">
                  <a:pos x="16" y="0"/>
                </a:cxn>
                <a:cxn ang="0">
                  <a:pos x="16" y="0"/>
                </a:cxn>
              </a:cxnLst>
              <a:rect l="0" t="0" r="r" b="b"/>
              <a:pathLst>
                <a:path w="24" h="16">
                  <a:moveTo>
                    <a:pt x="16" y="0"/>
                  </a:moveTo>
                  <a:lnTo>
                    <a:pt x="16" y="0"/>
                  </a:lnTo>
                  <a:lnTo>
                    <a:pt x="10" y="4"/>
                  </a:lnTo>
                  <a:lnTo>
                    <a:pt x="10" y="4"/>
                  </a:lnTo>
                  <a:lnTo>
                    <a:pt x="2" y="12"/>
                  </a:lnTo>
                  <a:lnTo>
                    <a:pt x="2" y="12"/>
                  </a:lnTo>
                  <a:lnTo>
                    <a:pt x="0" y="16"/>
                  </a:lnTo>
                  <a:lnTo>
                    <a:pt x="0" y="16"/>
                  </a:lnTo>
                  <a:lnTo>
                    <a:pt x="6" y="16"/>
                  </a:lnTo>
                  <a:lnTo>
                    <a:pt x="6" y="16"/>
                  </a:lnTo>
                  <a:lnTo>
                    <a:pt x="10" y="16"/>
                  </a:lnTo>
                  <a:lnTo>
                    <a:pt x="12" y="16"/>
                  </a:lnTo>
                  <a:lnTo>
                    <a:pt x="12" y="16"/>
                  </a:lnTo>
                  <a:lnTo>
                    <a:pt x="24" y="4"/>
                  </a:lnTo>
                  <a:lnTo>
                    <a:pt x="24" y="4"/>
                  </a:lnTo>
                  <a:lnTo>
                    <a:pt x="20" y="2"/>
                  </a:lnTo>
                  <a:lnTo>
                    <a:pt x="16" y="0"/>
                  </a:lnTo>
                  <a:lnTo>
                    <a:pt x="1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1" name="Freeform 423"/>
            <p:cNvSpPr/>
            <p:nvPr/>
          </p:nvSpPr>
          <p:spPr bwMode="auto">
            <a:xfrm>
              <a:off x="4103688" y="884238"/>
              <a:ext cx="47625" cy="31750"/>
            </a:xfrm>
            <a:custGeom>
              <a:avLst/>
              <a:gdLst/>
              <a:ahLst/>
              <a:cxnLst>
                <a:cxn ang="0">
                  <a:pos x="20" y="2"/>
                </a:cxn>
                <a:cxn ang="0">
                  <a:pos x="20" y="2"/>
                </a:cxn>
                <a:cxn ang="0">
                  <a:pos x="14" y="8"/>
                </a:cxn>
                <a:cxn ang="0">
                  <a:pos x="14" y="8"/>
                </a:cxn>
                <a:cxn ang="0">
                  <a:pos x="0" y="18"/>
                </a:cxn>
                <a:cxn ang="0">
                  <a:pos x="0" y="18"/>
                </a:cxn>
                <a:cxn ang="0">
                  <a:pos x="10" y="20"/>
                </a:cxn>
                <a:cxn ang="0">
                  <a:pos x="10" y="20"/>
                </a:cxn>
                <a:cxn ang="0">
                  <a:pos x="14" y="18"/>
                </a:cxn>
                <a:cxn ang="0">
                  <a:pos x="16" y="16"/>
                </a:cxn>
                <a:cxn ang="0">
                  <a:pos x="16" y="16"/>
                </a:cxn>
                <a:cxn ang="0">
                  <a:pos x="30" y="2"/>
                </a:cxn>
                <a:cxn ang="0">
                  <a:pos x="30" y="2"/>
                </a:cxn>
                <a:cxn ang="0">
                  <a:pos x="24" y="0"/>
                </a:cxn>
                <a:cxn ang="0">
                  <a:pos x="22" y="0"/>
                </a:cxn>
                <a:cxn ang="0">
                  <a:pos x="20" y="2"/>
                </a:cxn>
                <a:cxn ang="0">
                  <a:pos x="20" y="2"/>
                </a:cxn>
              </a:cxnLst>
              <a:rect l="0" t="0" r="r" b="b"/>
              <a:pathLst>
                <a:path w="30" h="20">
                  <a:moveTo>
                    <a:pt x="20" y="2"/>
                  </a:moveTo>
                  <a:lnTo>
                    <a:pt x="20" y="2"/>
                  </a:lnTo>
                  <a:lnTo>
                    <a:pt x="14" y="8"/>
                  </a:lnTo>
                  <a:lnTo>
                    <a:pt x="14" y="8"/>
                  </a:lnTo>
                  <a:lnTo>
                    <a:pt x="0" y="18"/>
                  </a:lnTo>
                  <a:lnTo>
                    <a:pt x="0" y="18"/>
                  </a:lnTo>
                  <a:lnTo>
                    <a:pt x="10" y="20"/>
                  </a:lnTo>
                  <a:lnTo>
                    <a:pt x="10" y="20"/>
                  </a:lnTo>
                  <a:lnTo>
                    <a:pt x="14" y="18"/>
                  </a:lnTo>
                  <a:lnTo>
                    <a:pt x="16" y="16"/>
                  </a:lnTo>
                  <a:lnTo>
                    <a:pt x="16" y="16"/>
                  </a:lnTo>
                  <a:lnTo>
                    <a:pt x="30" y="2"/>
                  </a:lnTo>
                  <a:lnTo>
                    <a:pt x="30" y="2"/>
                  </a:lnTo>
                  <a:lnTo>
                    <a:pt x="24" y="0"/>
                  </a:lnTo>
                  <a:lnTo>
                    <a:pt x="22" y="0"/>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2" name="Freeform 424"/>
            <p:cNvSpPr/>
            <p:nvPr/>
          </p:nvSpPr>
          <p:spPr bwMode="auto">
            <a:xfrm>
              <a:off x="4084638" y="884238"/>
              <a:ext cx="44450" cy="28575"/>
            </a:xfrm>
            <a:custGeom>
              <a:avLst/>
              <a:gdLst/>
              <a:ahLst/>
              <a:cxnLst>
                <a:cxn ang="0">
                  <a:pos x="0" y="18"/>
                </a:cxn>
                <a:cxn ang="0">
                  <a:pos x="0" y="18"/>
                </a:cxn>
                <a:cxn ang="0">
                  <a:pos x="8" y="18"/>
                </a:cxn>
                <a:cxn ang="0">
                  <a:pos x="8" y="18"/>
                </a:cxn>
                <a:cxn ang="0">
                  <a:pos x="14" y="14"/>
                </a:cxn>
                <a:cxn ang="0">
                  <a:pos x="14" y="14"/>
                </a:cxn>
                <a:cxn ang="0">
                  <a:pos x="28" y="0"/>
                </a:cxn>
                <a:cxn ang="0">
                  <a:pos x="28" y="0"/>
                </a:cxn>
                <a:cxn ang="0">
                  <a:pos x="20" y="2"/>
                </a:cxn>
                <a:cxn ang="0">
                  <a:pos x="10" y="4"/>
                </a:cxn>
                <a:cxn ang="0">
                  <a:pos x="4" y="10"/>
                </a:cxn>
                <a:cxn ang="0">
                  <a:pos x="0" y="18"/>
                </a:cxn>
                <a:cxn ang="0">
                  <a:pos x="0" y="18"/>
                </a:cxn>
              </a:cxnLst>
              <a:rect l="0" t="0" r="r" b="b"/>
              <a:pathLst>
                <a:path w="28" h="18">
                  <a:moveTo>
                    <a:pt x="0" y="18"/>
                  </a:moveTo>
                  <a:lnTo>
                    <a:pt x="0" y="18"/>
                  </a:lnTo>
                  <a:lnTo>
                    <a:pt x="8" y="18"/>
                  </a:lnTo>
                  <a:lnTo>
                    <a:pt x="8" y="18"/>
                  </a:lnTo>
                  <a:lnTo>
                    <a:pt x="14" y="14"/>
                  </a:lnTo>
                  <a:lnTo>
                    <a:pt x="14" y="14"/>
                  </a:lnTo>
                  <a:lnTo>
                    <a:pt x="28" y="0"/>
                  </a:lnTo>
                  <a:lnTo>
                    <a:pt x="28" y="0"/>
                  </a:lnTo>
                  <a:lnTo>
                    <a:pt x="20" y="2"/>
                  </a:lnTo>
                  <a:lnTo>
                    <a:pt x="10" y="4"/>
                  </a:lnTo>
                  <a:lnTo>
                    <a:pt x="4" y="10"/>
                  </a:lnTo>
                  <a:lnTo>
                    <a:pt x="0" y="18"/>
                  </a:lnTo>
                  <a:lnTo>
                    <a:pt x="0"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3" name="Freeform 425"/>
            <p:cNvSpPr/>
            <p:nvPr/>
          </p:nvSpPr>
          <p:spPr bwMode="auto">
            <a:xfrm>
              <a:off x="4157663" y="922338"/>
              <a:ext cx="38100" cy="15875"/>
            </a:xfrm>
            <a:custGeom>
              <a:avLst/>
              <a:gdLst/>
              <a:ahLst/>
              <a:cxnLst>
                <a:cxn ang="0">
                  <a:pos x="10" y="10"/>
                </a:cxn>
                <a:cxn ang="0">
                  <a:pos x="10" y="10"/>
                </a:cxn>
                <a:cxn ang="0">
                  <a:pos x="16" y="6"/>
                </a:cxn>
                <a:cxn ang="0">
                  <a:pos x="16" y="6"/>
                </a:cxn>
                <a:cxn ang="0">
                  <a:pos x="20" y="2"/>
                </a:cxn>
                <a:cxn ang="0">
                  <a:pos x="24" y="0"/>
                </a:cxn>
                <a:cxn ang="0">
                  <a:pos x="24" y="0"/>
                </a:cxn>
                <a:cxn ang="0">
                  <a:pos x="0" y="0"/>
                </a:cxn>
                <a:cxn ang="0">
                  <a:pos x="0" y="0"/>
                </a:cxn>
                <a:cxn ang="0">
                  <a:pos x="10" y="8"/>
                </a:cxn>
                <a:cxn ang="0">
                  <a:pos x="10" y="8"/>
                </a:cxn>
                <a:cxn ang="0">
                  <a:pos x="10" y="10"/>
                </a:cxn>
                <a:cxn ang="0">
                  <a:pos x="10" y="10"/>
                </a:cxn>
              </a:cxnLst>
              <a:rect l="0" t="0" r="r" b="b"/>
              <a:pathLst>
                <a:path w="24" h="10">
                  <a:moveTo>
                    <a:pt x="10" y="10"/>
                  </a:moveTo>
                  <a:lnTo>
                    <a:pt x="10" y="10"/>
                  </a:lnTo>
                  <a:lnTo>
                    <a:pt x="16" y="6"/>
                  </a:lnTo>
                  <a:lnTo>
                    <a:pt x="16" y="6"/>
                  </a:lnTo>
                  <a:lnTo>
                    <a:pt x="20" y="2"/>
                  </a:lnTo>
                  <a:lnTo>
                    <a:pt x="24" y="0"/>
                  </a:lnTo>
                  <a:lnTo>
                    <a:pt x="24" y="0"/>
                  </a:lnTo>
                  <a:lnTo>
                    <a:pt x="0" y="0"/>
                  </a:lnTo>
                  <a:lnTo>
                    <a:pt x="0" y="0"/>
                  </a:lnTo>
                  <a:lnTo>
                    <a:pt x="10" y="8"/>
                  </a:lnTo>
                  <a:lnTo>
                    <a:pt x="10" y="8"/>
                  </a:lnTo>
                  <a:lnTo>
                    <a:pt x="10" y="10"/>
                  </a:lnTo>
                  <a:lnTo>
                    <a:pt x="1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4" name="Freeform 426"/>
            <p:cNvSpPr/>
            <p:nvPr/>
          </p:nvSpPr>
          <p:spPr bwMode="auto">
            <a:xfrm>
              <a:off x="4132263" y="922338"/>
              <a:ext cx="38100" cy="25400"/>
            </a:xfrm>
            <a:custGeom>
              <a:avLst/>
              <a:gdLst/>
              <a:ahLst/>
              <a:cxnLst>
                <a:cxn ang="0">
                  <a:pos x="6" y="0"/>
                </a:cxn>
                <a:cxn ang="0">
                  <a:pos x="6" y="0"/>
                </a:cxn>
                <a:cxn ang="0">
                  <a:pos x="0" y="0"/>
                </a:cxn>
                <a:cxn ang="0">
                  <a:pos x="0" y="0"/>
                </a:cxn>
                <a:cxn ang="0">
                  <a:pos x="2" y="4"/>
                </a:cxn>
                <a:cxn ang="0">
                  <a:pos x="2" y="4"/>
                </a:cxn>
                <a:cxn ang="0">
                  <a:pos x="10" y="10"/>
                </a:cxn>
                <a:cxn ang="0">
                  <a:pos x="10" y="10"/>
                </a:cxn>
                <a:cxn ang="0">
                  <a:pos x="16" y="16"/>
                </a:cxn>
                <a:cxn ang="0">
                  <a:pos x="16" y="16"/>
                </a:cxn>
                <a:cxn ang="0">
                  <a:pos x="20" y="14"/>
                </a:cxn>
                <a:cxn ang="0">
                  <a:pos x="24" y="10"/>
                </a:cxn>
                <a:cxn ang="0">
                  <a:pos x="24" y="10"/>
                </a:cxn>
                <a:cxn ang="0">
                  <a:pos x="12" y="0"/>
                </a:cxn>
                <a:cxn ang="0">
                  <a:pos x="12" y="0"/>
                </a:cxn>
                <a:cxn ang="0">
                  <a:pos x="10" y="0"/>
                </a:cxn>
                <a:cxn ang="0">
                  <a:pos x="6" y="0"/>
                </a:cxn>
                <a:cxn ang="0">
                  <a:pos x="6" y="0"/>
                </a:cxn>
              </a:cxnLst>
              <a:rect l="0" t="0" r="r" b="b"/>
              <a:pathLst>
                <a:path w="24" h="16">
                  <a:moveTo>
                    <a:pt x="6" y="0"/>
                  </a:moveTo>
                  <a:lnTo>
                    <a:pt x="6" y="0"/>
                  </a:lnTo>
                  <a:lnTo>
                    <a:pt x="0" y="0"/>
                  </a:lnTo>
                  <a:lnTo>
                    <a:pt x="0" y="0"/>
                  </a:lnTo>
                  <a:lnTo>
                    <a:pt x="2" y="4"/>
                  </a:lnTo>
                  <a:lnTo>
                    <a:pt x="2" y="4"/>
                  </a:lnTo>
                  <a:lnTo>
                    <a:pt x="10" y="10"/>
                  </a:lnTo>
                  <a:lnTo>
                    <a:pt x="10" y="10"/>
                  </a:lnTo>
                  <a:lnTo>
                    <a:pt x="16" y="16"/>
                  </a:lnTo>
                  <a:lnTo>
                    <a:pt x="16" y="16"/>
                  </a:lnTo>
                  <a:lnTo>
                    <a:pt x="20" y="14"/>
                  </a:lnTo>
                  <a:lnTo>
                    <a:pt x="24" y="10"/>
                  </a:lnTo>
                  <a:lnTo>
                    <a:pt x="24" y="10"/>
                  </a:lnTo>
                  <a:lnTo>
                    <a:pt x="12" y="0"/>
                  </a:lnTo>
                  <a:lnTo>
                    <a:pt x="12" y="0"/>
                  </a:lnTo>
                  <a:lnTo>
                    <a:pt x="10" y="0"/>
                  </a:lnTo>
                  <a:lnTo>
                    <a:pt x="6" y="0"/>
                  </a:lnTo>
                  <a:lnTo>
                    <a:pt x="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5" name="Freeform 427"/>
            <p:cNvSpPr/>
            <p:nvPr/>
          </p:nvSpPr>
          <p:spPr bwMode="auto">
            <a:xfrm>
              <a:off x="4103688" y="922338"/>
              <a:ext cx="47625" cy="28575"/>
            </a:xfrm>
            <a:custGeom>
              <a:avLst/>
              <a:gdLst/>
              <a:ahLst/>
              <a:cxnLst>
                <a:cxn ang="0">
                  <a:pos x="30" y="16"/>
                </a:cxn>
                <a:cxn ang="0">
                  <a:pos x="30" y="16"/>
                </a:cxn>
                <a:cxn ang="0">
                  <a:pos x="16" y="2"/>
                </a:cxn>
                <a:cxn ang="0">
                  <a:pos x="16" y="2"/>
                </a:cxn>
                <a:cxn ang="0">
                  <a:pos x="14" y="0"/>
                </a:cxn>
                <a:cxn ang="0">
                  <a:pos x="10" y="0"/>
                </a:cxn>
                <a:cxn ang="0">
                  <a:pos x="10" y="0"/>
                </a:cxn>
                <a:cxn ang="0">
                  <a:pos x="0" y="0"/>
                </a:cxn>
                <a:cxn ang="0">
                  <a:pos x="0" y="0"/>
                </a:cxn>
                <a:cxn ang="0">
                  <a:pos x="14" y="12"/>
                </a:cxn>
                <a:cxn ang="0">
                  <a:pos x="14" y="12"/>
                </a:cxn>
                <a:cxn ang="0">
                  <a:pos x="20" y="18"/>
                </a:cxn>
                <a:cxn ang="0">
                  <a:pos x="20" y="18"/>
                </a:cxn>
                <a:cxn ang="0">
                  <a:pos x="22" y="18"/>
                </a:cxn>
                <a:cxn ang="0">
                  <a:pos x="24" y="18"/>
                </a:cxn>
                <a:cxn ang="0">
                  <a:pos x="30" y="16"/>
                </a:cxn>
                <a:cxn ang="0">
                  <a:pos x="30" y="16"/>
                </a:cxn>
              </a:cxnLst>
              <a:rect l="0" t="0" r="r" b="b"/>
              <a:pathLst>
                <a:path w="30" h="18">
                  <a:moveTo>
                    <a:pt x="30" y="16"/>
                  </a:moveTo>
                  <a:lnTo>
                    <a:pt x="30" y="16"/>
                  </a:lnTo>
                  <a:lnTo>
                    <a:pt x="16" y="2"/>
                  </a:lnTo>
                  <a:lnTo>
                    <a:pt x="16" y="2"/>
                  </a:lnTo>
                  <a:lnTo>
                    <a:pt x="14" y="0"/>
                  </a:lnTo>
                  <a:lnTo>
                    <a:pt x="10" y="0"/>
                  </a:lnTo>
                  <a:lnTo>
                    <a:pt x="10" y="0"/>
                  </a:lnTo>
                  <a:lnTo>
                    <a:pt x="0" y="0"/>
                  </a:lnTo>
                  <a:lnTo>
                    <a:pt x="0" y="0"/>
                  </a:lnTo>
                  <a:lnTo>
                    <a:pt x="14" y="12"/>
                  </a:lnTo>
                  <a:lnTo>
                    <a:pt x="14" y="12"/>
                  </a:lnTo>
                  <a:lnTo>
                    <a:pt x="20" y="18"/>
                  </a:lnTo>
                  <a:lnTo>
                    <a:pt x="20" y="18"/>
                  </a:lnTo>
                  <a:lnTo>
                    <a:pt x="22" y="18"/>
                  </a:lnTo>
                  <a:lnTo>
                    <a:pt x="24" y="18"/>
                  </a:lnTo>
                  <a:lnTo>
                    <a:pt x="30" y="16"/>
                  </a:lnTo>
                  <a:lnTo>
                    <a:pt x="30"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6" name="Freeform 428"/>
            <p:cNvSpPr/>
            <p:nvPr/>
          </p:nvSpPr>
          <p:spPr bwMode="auto">
            <a:xfrm>
              <a:off x="4084638" y="922338"/>
              <a:ext cx="44450" cy="31750"/>
            </a:xfrm>
            <a:custGeom>
              <a:avLst/>
              <a:gdLst/>
              <a:ahLst/>
              <a:cxnLst>
                <a:cxn ang="0">
                  <a:pos x="14" y="4"/>
                </a:cxn>
                <a:cxn ang="0">
                  <a:pos x="14" y="4"/>
                </a:cxn>
                <a:cxn ang="0">
                  <a:pos x="8" y="0"/>
                </a:cxn>
                <a:cxn ang="0">
                  <a:pos x="8" y="0"/>
                </a:cxn>
                <a:cxn ang="0">
                  <a:pos x="0" y="0"/>
                </a:cxn>
                <a:cxn ang="0">
                  <a:pos x="0" y="0"/>
                </a:cxn>
                <a:cxn ang="0">
                  <a:pos x="4" y="8"/>
                </a:cxn>
                <a:cxn ang="0">
                  <a:pos x="10" y="14"/>
                </a:cxn>
                <a:cxn ang="0">
                  <a:pos x="20" y="18"/>
                </a:cxn>
                <a:cxn ang="0">
                  <a:pos x="28" y="20"/>
                </a:cxn>
                <a:cxn ang="0">
                  <a:pos x="28" y="20"/>
                </a:cxn>
                <a:cxn ang="0">
                  <a:pos x="14" y="4"/>
                </a:cxn>
                <a:cxn ang="0">
                  <a:pos x="14" y="4"/>
                </a:cxn>
              </a:cxnLst>
              <a:rect l="0" t="0" r="r" b="b"/>
              <a:pathLst>
                <a:path w="28" h="20">
                  <a:moveTo>
                    <a:pt x="14" y="4"/>
                  </a:moveTo>
                  <a:lnTo>
                    <a:pt x="14" y="4"/>
                  </a:lnTo>
                  <a:lnTo>
                    <a:pt x="8" y="0"/>
                  </a:lnTo>
                  <a:lnTo>
                    <a:pt x="8" y="0"/>
                  </a:lnTo>
                  <a:lnTo>
                    <a:pt x="0" y="0"/>
                  </a:lnTo>
                  <a:lnTo>
                    <a:pt x="0" y="0"/>
                  </a:lnTo>
                  <a:lnTo>
                    <a:pt x="4" y="8"/>
                  </a:lnTo>
                  <a:lnTo>
                    <a:pt x="10" y="14"/>
                  </a:lnTo>
                  <a:lnTo>
                    <a:pt x="20" y="18"/>
                  </a:lnTo>
                  <a:lnTo>
                    <a:pt x="28" y="20"/>
                  </a:lnTo>
                  <a:lnTo>
                    <a:pt x="28" y="20"/>
                  </a:lnTo>
                  <a:lnTo>
                    <a:pt x="14" y="4"/>
                  </a:lnTo>
                  <a:lnTo>
                    <a:pt x="14" y="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7" name="Freeform 429"/>
            <p:cNvSpPr/>
            <p:nvPr/>
          </p:nvSpPr>
          <p:spPr bwMode="auto">
            <a:xfrm>
              <a:off x="3992563" y="1081088"/>
              <a:ext cx="44450" cy="25400"/>
            </a:xfrm>
            <a:custGeom>
              <a:avLst/>
              <a:gdLst/>
              <a:ahLst/>
              <a:cxnLst>
                <a:cxn ang="0">
                  <a:pos x="28" y="16"/>
                </a:cxn>
                <a:cxn ang="0">
                  <a:pos x="28" y="16"/>
                </a:cxn>
                <a:cxn ang="0">
                  <a:pos x="24" y="12"/>
                </a:cxn>
                <a:cxn ang="0">
                  <a:pos x="20" y="6"/>
                </a:cxn>
                <a:cxn ang="0">
                  <a:pos x="20" y="6"/>
                </a:cxn>
                <a:cxn ang="0">
                  <a:pos x="16" y="0"/>
                </a:cxn>
                <a:cxn ang="0">
                  <a:pos x="16" y="0"/>
                </a:cxn>
                <a:cxn ang="0">
                  <a:pos x="14" y="2"/>
                </a:cxn>
                <a:cxn ang="0">
                  <a:pos x="14" y="2"/>
                </a:cxn>
                <a:cxn ang="0">
                  <a:pos x="0" y="10"/>
                </a:cxn>
                <a:cxn ang="0">
                  <a:pos x="0" y="10"/>
                </a:cxn>
                <a:cxn ang="0">
                  <a:pos x="28" y="16"/>
                </a:cxn>
                <a:cxn ang="0">
                  <a:pos x="28" y="16"/>
                </a:cxn>
              </a:cxnLst>
              <a:rect l="0" t="0" r="r" b="b"/>
              <a:pathLst>
                <a:path w="28" h="16">
                  <a:moveTo>
                    <a:pt x="28" y="16"/>
                  </a:moveTo>
                  <a:lnTo>
                    <a:pt x="28" y="16"/>
                  </a:lnTo>
                  <a:lnTo>
                    <a:pt x="24" y="12"/>
                  </a:lnTo>
                  <a:lnTo>
                    <a:pt x="20" y="6"/>
                  </a:lnTo>
                  <a:lnTo>
                    <a:pt x="20" y="6"/>
                  </a:lnTo>
                  <a:lnTo>
                    <a:pt x="16" y="0"/>
                  </a:lnTo>
                  <a:lnTo>
                    <a:pt x="16" y="0"/>
                  </a:lnTo>
                  <a:lnTo>
                    <a:pt x="14" y="2"/>
                  </a:lnTo>
                  <a:lnTo>
                    <a:pt x="14" y="2"/>
                  </a:lnTo>
                  <a:lnTo>
                    <a:pt x="0" y="10"/>
                  </a:lnTo>
                  <a:lnTo>
                    <a:pt x="0" y="10"/>
                  </a:lnTo>
                  <a:lnTo>
                    <a:pt x="28" y="16"/>
                  </a:lnTo>
                  <a:lnTo>
                    <a:pt x="28"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8" name="Freeform 430"/>
            <p:cNvSpPr/>
            <p:nvPr/>
          </p:nvSpPr>
          <p:spPr bwMode="auto">
            <a:xfrm>
              <a:off x="3963988" y="1068388"/>
              <a:ext cx="47625" cy="25400"/>
            </a:xfrm>
            <a:custGeom>
              <a:avLst/>
              <a:gdLst/>
              <a:ahLst/>
              <a:cxnLst>
                <a:cxn ang="0">
                  <a:pos x="22" y="0"/>
                </a:cxn>
                <a:cxn ang="0">
                  <a:pos x="22" y="0"/>
                </a:cxn>
                <a:cxn ang="0">
                  <a:pos x="14" y="4"/>
                </a:cxn>
                <a:cxn ang="0">
                  <a:pos x="14" y="4"/>
                </a:cxn>
                <a:cxn ang="0">
                  <a:pos x="4" y="10"/>
                </a:cxn>
                <a:cxn ang="0">
                  <a:pos x="4" y="10"/>
                </a:cxn>
                <a:cxn ang="0">
                  <a:pos x="0" y="12"/>
                </a:cxn>
                <a:cxn ang="0">
                  <a:pos x="0" y="12"/>
                </a:cxn>
                <a:cxn ang="0">
                  <a:pos x="8" y="14"/>
                </a:cxn>
                <a:cxn ang="0">
                  <a:pos x="8" y="14"/>
                </a:cxn>
                <a:cxn ang="0">
                  <a:pos x="12" y="16"/>
                </a:cxn>
                <a:cxn ang="0">
                  <a:pos x="14" y="16"/>
                </a:cxn>
                <a:cxn ang="0">
                  <a:pos x="14" y="16"/>
                </a:cxn>
                <a:cxn ang="0">
                  <a:pos x="30" y="6"/>
                </a:cxn>
                <a:cxn ang="0">
                  <a:pos x="30" y="6"/>
                </a:cxn>
                <a:cxn ang="0">
                  <a:pos x="26" y="2"/>
                </a:cxn>
                <a:cxn ang="0">
                  <a:pos x="22" y="0"/>
                </a:cxn>
                <a:cxn ang="0">
                  <a:pos x="22" y="0"/>
                </a:cxn>
              </a:cxnLst>
              <a:rect l="0" t="0" r="r" b="b"/>
              <a:pathLst>
                <a:path w="30" h="16">
                  <a:moveTo>
                    <a:pt x="22" y="0"/>
                  </a:moveTo>
                  <a:lnTo>
                    <a:pt x="22" y="0"/>
                  </a:lnTo>
                  <a:lnTo>
                    <a:pt x="14" y="4"/>
                  </a:lnTo>
                  <a:lnTo>
                    <a:pt x="14" y="4"/>
                  </a:lnTo>
                  <a:lnTo>
                    <a:pt x="4" y="10"/>
                  </a:lnTo>
                  <a:lnTo>
                    <a:pt x="4" y="10"/>
                  </a:lnTo>
                  <a:lnTo>
                    <a:pt x="0" y="12"/>
                  </a:lnTo>
                  <a:lnTo>
                    <a:pt x="0" y="12"/>
                  </a:lnTo>
                  <a:lnTo>
                    <a:pt x="8" y="14"/>
                  </a:lnTo>
                  <a:lnTo>
                    <a:pt x="8" y="14"/>
                  </a:lnTo>
                  <a:lnTo>
                    <a:pt x="12" y="16"/>
                  </a:lnTo>
                  <a:lnTo>
                    <a:pt x="14" y="16"/>
                  </a:lnTo>
                  <a:lnTo>
                    <a:pt x="14" y="16"/>
                  </a:lnTo>
                  <a:lnTo>
                    <a:pt x="30" y="6"/>
                  </a:lnTo>
                  <a:lnTo>
                    <a:pt x="30" y="6"/>
                  </a:lnTo>
                  <a:lnTo>
                    <a:pt x="26" y="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9" name="Freeform 431"/>
            <p:cNvSpPr/>
            <p:nvPr/>
          </p:nvSpPr>
          <p:spPr bwMode="auto">
            <a:xfrm>
              <a:off x="3935413" y="1055688"/>
              <a:ext cx="57150" cy="31750"/>
            </a:xfrm>
            <a:custGeom>
              <a:avLst/>
              <a:gdLst/>
              <a:ahLst/>
              <a:cxnLst>
                <a:cxn ang="0">
                  <a:pos x="26" y="0"/>
                </a:cxn>
                <a:cxn ang="0">
                  <a:pos x="26" y="0"/>
                </a:cxn>
                <a:cxn ang="0">
                  <a:pos x="16" y="6"/>
                </a:cxn>
                <a:cxn ang="0">
                  <a:pos x="16" y="6"/>
                </a:cxn>
                <a:cxn ang="0">
                  <a:pos x="0" y="16"/>
                </a:cxn>
                <a:cxn ang="0">
                  <a:pos x="0" y="16"/>
                </a:cxn>
                <a:cxn ang="0">
                  <a:pos x="10" y="20"/>
                </a:cxn>
                <a:cxn ang="0">
                  <a:pos x="10" y="20"/>
                </a:cxn>
                <a:cxn ang="0">
                  <a:pos x="14" y="20"/>
                </a:cxn>
                <a:cxn ang="0">
                  <a:pos x="16" y="18"/>
                </a:cxn>
                <a:cxn ang="0">
                  <a:pos x="16" y="18"/>
                </a:cxn>
                <a:cxn ang="0">
                  <a:pos x="36" y="4"/>
                </a:cxn>
                <a:cxn ang="0">
                  <a:pos x="36" y="4"/>
                </a:cxn>
                <a:cxn ang="0">
                  <a:pos x="32" y="2"/>
                </a:cxn>
                <a:cxn ang="0">
                  <a:pos x="28" y="0"/>
                </a:cxn>
                <a:cxn ang="0">
                  <a:pos x="26" y="0"/>
                </a:cxn>
                <a:cxn ang="0">
                  <a:pos x="26" y="0"/>
                </a:cxn>
              </a:cxnLst>
              <a:rect l="0" t="0" r="r" b="b"/>
              <a:pathLst>
                <a:path w="36" h="20">
                  <a:moveTo>
                    <a:pt x="26" y="0"/>
                  </a:moveTo>
                  <a:lnTo>
                    <a:pt x="26" y="0"/>
                  </a:lnTo>
                  <a:lnTo>
                    <a:pt x="16" y="6"/>
                  </a:lnTo>
                  <a:lnTo>
                    <a:pt x="16" y="6"/>
                  </a:lnTo>
                  <a:lnTo>
                    <a:pt x="0" y="16"/>
                  </a:lnTo>
                  <a:lnTo>
                    <a:pt x="0" y="16"/>
                  </a:lnTo>
                  <a:lnTo>
                    <a:pt x="10" y="20"/>
                  </a:lnTo>
                  <a:lnTo>
                    <a:pt x="10" y="20"/>
                  </a:lnTo>
                  <a:lnTo>
                    <a:pt x="14" y="20"/>
                  </a:lnTo>
                  <a:lnTo>
                    <a:pt x="16" y="18"/>
                  </a:lnTo>
                  <a:lnTo>
                    <a:pt x="16" y="18"/>
                  </a:lnTo>
                  <a:lnTo>
                    <a:pt x="36" y="4"/>
                  </a:lnTo>
                  <a:lnTo>
                    <a:pt x="36" y="4"/>
                  </a:lnTo>
                  <a:lnTo>
                    <a:pt x="32" y="2"/>
                  </a:lnTo>
                  <a:lnTo>
                    <a:pt x="28" y="0"/>
                  </a:lnTo>
                  <a:lnTo>
                    <a:pt x="26" y="0"/>
                  </a:lnTo>
                  <a:lnTo>
                    <a:pt x="2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0" name="Freeform 432"/>
            <p:cNvSpPr/>
            <p:nvPr/>
          </p:nvSpPr>
          <p:spPr bwMode="auto">
            <a:xfrm>
              <a:off x="3910013" y="1052513"/>
              <a:ext cx="60325" cy="28575"/>
            </a:xfrm>
            <a:custGeom>
              <a:avLst/>
              <a:gdLst/>
              <a:ahLst/>
              <a:cxnLst>
                <a:cxn ang="0">
                  <a:pos x="0" y="14"/>
                </a:cxn>
                <a:cxn ang="0">
                  <a:pos x="0" y="14"/>
                </a:cxn>
                <a:cxn ang="0">
                  <a:pos x="10" y="18"/>
                </a:cxn>
                <a:cxn ang="0">
                  <a:pos x="10" y="18"/>
                </a:cxn>
                <a:cxn ang="0">
                  <a:pos x="14" y="16"/>
                </a:cxn>
                <a:cxn ang="0">
                  <a:pos x="16" y="14"/>
                </a:cxn>
                <a:cxn ang="0">
                  <a:pos x="16" y="14"/>
                </a:cxn>
                <a:cxn ang="0">
                  <a:pos x="38" y="0"/>
                </a:cxn>
                <a:cxn ang="0">
                  <a:pos x="38" y="0"/>
                </a:cxn>
                <a:cxn ang="0">
                  <a:pos x="26" y="0"/>
                </a:cxn>
                <a:cxn ang="0">
                  <a:pos x="16" y="2"/>
                </a:cxn>
                <a:cxn ang="0">
                  <a:pos x="6" y="6"/>
                </a:cxn>
                <a:cxn ang="0">
                  <a:pos x="0" y="14"/>
                </a:cxn>
                <a:cxn ang="0">
                  <a:pos x="0" y="14"/>
                </a:cxn>
              </a:cxnLst>
              <a:rect l="0" t="0" r="r" b="b"/>
              <a:pathLst>
                <a:path w="38" h="18">
                  <a:moveTo>
                    <a:pt x="0" y="14"/>
                  </a:moveTo>
                  <a:lnTo>
                    <a:pt x="0" y="14"/>
                  </a:lnTo>
                  <a:lnTo>
                    <a:pt x="10" y="18"/>
                  </a:lnTo>
                  <a:lnTo>
                    <a:pt x="10" y="18"/>
                  </a:lnTo>
                  <a:lnTo>
                    <a:pt x="14" y="16"/>
                  </a:lnTo>
                  <a:lnTo>
                    <a:pt x="16" y="14"/>
                  </a:lnTo>
                  <a:lnTo>
                    <a:pt x="16" y="14"/>
                  </a:lnTo>
                  <a:lnTo>
                    <a:pt x="38" y="0"/>
                  </a:lnTo>
                  <a:lnTo>
                    <a:pt x="38" y="0"/>
                  </a:lnTo>
                  <a:lnTo>
                    <a:pt x="26" y="0"/>
                  </a:lnTo>
                  <a:lnTo>
                    <a:pt x="16" y="2"/>
                  </a:lnTo>
                  <a:lnTo>
                    <a:pt x="6" y="6"/>
                  </a:lnTo>
                  <a:lnTo>
                    <a:pt x="0" y="14"/>
                  </a:lnTo>
                  <a:lnTo>
                    <a:pt x="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1" name="Freeform 433"/>
            <p:cNvSpPr/>
            <p:nvPr/>
          </p:nvSpPr>
          <p:spPr bwMode="auto">
            <a:xfrm>
              <a:off x="3992563" y="1103313"/>
              <a:ext cx="44450" cy="22225"/>
            </a:xfrm>
            <a:custGeom>
              <a:avLst/>
              <a:gdLst/>
              <a:ahLst/>
              <a:cxnLst>
                <a:cxn ang="0">
                  <a:pos x="10" y="14"/>
                </a:cxn>
                <a:cxn ang="0">
                  <a:pos x="10" y="14"/>
                </a:cxn>
                <a:cxn ang="0">
                  <a:pos x="16" y="10"/>
                </a:cxn>
                <a:cxn ang="0">
                  <a:pos x="16" y="10"/>
                </a:cxn>
                <a:cxn ang="0">
                  <a:pos x="22" y="8"/>
                </a:cxn>
                <a:cxn ang="0">
                  <a:pos x="28" y="6"/>
                </a:cxn>
                <a:cxn ang="0">
                  <a:pos x="28" y="6"/>
                </a:cxn>
                <a:cxn ang="0">
                  <a:pos x="0" y="0"/>
                </a:cxn>
                <a:cxn ang="0">
                  <a:pos x="0" y="0"/>
                </a:cxn>
                <a:cxn ang="0">
                  <a:pos x="8" y="12"/>
                </a:cxn>
                <a:cxn ang="0">
                  <a:pos x="8" y="12"/>
                </a:cxn>
                <a:cxn ang="0">
                  <a:pos x="10" y="14"/>
                </a:cxn>
                <a:cxn ang="0">
                  <a:pos x="10" y="14"/>
                </a:cxn>
              </a:cxnLst>
              <a:rect l="0" t="0" r="r" b="b"/>
              <a:pathLst>
                <a:path w="28" h="14">
                  <a:moveTo>
                    <a:pt x="10" y="14"/>
                  </a:moveTo>
                  <a:lnTo>
                    <a:pt x="10" y="14"/>
                  </a:lnTo>
                  <a:lnTo>
                    <a:pt x="16" y="10"/>
                  </a:lnTo>
                  <a:lnTo>
                    <a:pt x="16" y="10"/>
                  </a:lnTo>
                  <a:lnTo>
                    <a:pt x="22" y="8"/>
                  </a:lnTo>
                  <a:lnTo>
                    <a:pt x="28" y="6"/>
                  </a:lnTo>
                  <a:lnTo>
                    <a:pt x="28" y="6"/>
                  </a:lnTo>
                  <a:lnTo>
                    <a:pt x="0" y="0"/>
                  </a:lnTo>
                  <a:lnTo>
                    <a:pt x="0" y="0"/>
                  </a:lnTo>
                  <a:lnTo>
                    <a:pt x="8" y="12"/>
                  </a:lnTo>
                  <a:lnTo>
                    <a:pt x="8" y="12"/>
                  </a:lnTo>
                  <a:lnTo>
                    <a:pt x="10" y="14"/>
                  </a:lnTo>
                  <a:lnTo>
                    <a:pt x="1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2" name="Freeform 434"/>
            <p:cNvSpPr/>
            <p:nvPr/>
          </p:nvSpPr>
          <p:spPr bwMode="auto">
            <a:xfrm>
              <a:off x="3960813" y="1096963"/>
              <a:ext cx="41275" cy="34925"/>
            </a:xfrm>
            <a:custGeom>
              <a:avLst/>
              <a:gdLst/>
              <a:ahLst/>
              <a:cxnLst>
                <a:cxn ang="0">
                  <a:pos x="26" y="18"/>
                </a:cxn>
                <a:cxn ang="0">
                  <a:pos x="26" y="18"/>
                </a:cxn>
                <a:cxn ang="0">
                  <a:pos x="16" y="4"/>
                </a:cxn>
                <a:cxn ang="0">
                  <a:pos x="16" y="4"/>
                </a:cxn>
                <a:cxn ang="0">
                  <a:pos x="12" y="2"/>
                </a:cxn>
                <a:cxn ang="0">
                  <a:pos x="10" y="2"/>
                </a:cxn>
                <a:cxn ang="0">
                  <a:pos x="10" y="2"/>
                </a:cxn>
                <a:cxn ang="0">
                  <a:pos x="0" y="0"/>
                </a:cxn>
                <a:cxn ang="0">
                  <a:pos x="0" y="0"/>
                </a:cxn>
                <a:cxn ang="0">
                  <a:pos x="4" y="4"/>
                </a:cxn>
                <a:cxn ang="0">
                  <a:pos x="4" y="4"/>
                </a:cxn>
                <a:cxn ang="0">
                  <a:pos x="10" y="14"/>
                </a:cxn>
                <a:cxn ang="0">
                  <a:pos x="10" y="14"/>
                </a:cxn>
                <a:cxn ang="0">
                  <a:pos x="16" y="22"/>
                </a:cxn>
                <a:cxn ang="0">
                  <a:pos x="16" y="22"/>
                </a:cxn>
                <a:cxn ang="0">
                  <a:pos x="20" y="20"/>
                </a:cxn>
                <a:cxn ang="0">
                  <a:pos x="26" y="18"/>
                </a:cxn>
                <a:cxn ang="0">
                  <a:pos x="26" y="18"/>
                </a:cxn>
              </a:cxnLst>
              <a:rect l="0" t="0" r="r" b="b"/>
              <a:pathLst>
                <a:path w="26" h="22">
                  <a:moveTo>
                    <a:pt x="26" y="18"/>
                  </a:moveTo>
                  <a:lnTo>
                    <a:pt x="26" y="18"/>
                  </a:lnTo>
                  <a:lnTo>
                    <a:pt x="16" y="4"/>
                  </a:lnTo>
                  <a:lnTo>
                    <a:pt x="16" y="4"/>
                  </a:lnTo>
                  <a:lnTo>
                    <a:pt x="12" y="2"/>
                  </a:lnTo>
                  <a:lnTo>
                    <a:pt x="10" y="2"/>
                  </a:lnTo>
                  <a:lnTo>
                    <a:pt x="10" y="2"/>
                  </a:lnTo>
                  <a:lnTo>
                    <a:pt x="0" y="0"/>
                  </a:lnTo>
                  <a:lnTo>
                    <a:pt x="0" y="0"/>
                  </a:lnTo>
                  <a:lnTo>
                    <a:pt x="4" y="4"/>
                  </a:lnTo>
                  <a:lnTo>
                    <a:pt x="4" y="4"/>
                  </a:lnTo>
                  <a:lnTo>
                    <a:pt x="10" y="14"/>
                  </a:lnTo>
                  <a:lnTo>
                    <a:pt x="10" y="14"/>
                  </a:lnTo>
                  <a:lnTo>
                    <a:pt x="16" y="22"/>
                  </a:lnTo>
                  <a:lnTo>
                    <a:pt x="16" y="22"/>
                  </a:lnTo>
                  <a:lnTo>
                    <a:pt x="20" y="20"/>
                  </a:lnTo>
                  <a:lnTo>
                    <a:pt x="26" y="18"/>
                  </a:lnTo>
                  <a:lnTo>
                    <a:pt x="26"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3" name="Freeform 435"/>
            <p:cNvSpPr/>
            <p:nvPr/>
          </p:nvSpPr>
          <p:spPr bwMode="auto">
            <a:xfrm>
              <a:off x="3932238" y="1090613"/>
              <a:ext cx="47625" cy="44450"/>
            </a:xfrm>
            <a:custGeom>
              <a:avLst/>
              <a:gdLst/>
              <a:ahLst/>
              <a:cxnLst>
                <a:cxn ang="0">
                  <a:pos x="16" y="8"/>
                </a:cxn>
                <a:cxn ang="0">
                  <a:pos x="16" y="8"/>
                </a:cxn>
                <a:cxn ang="0">
                  <a:pos x="14" y="4"/>
                </a:cxn>
                <a:cxn ang="0">
                  <a:pos x="12" y="2"/>
                </a:cxn>
                <a:cxn ang="0">
                  <a:pos x="12" y="2"/>
                </a:cxn>
                <a:cxn ang="0">
                  <a:pos x="0" y="0"/>
                </a:cxn>
                <a:cxn ang="0">
                  <a:pos x="0" y="0"/>
                </a:cxn>
                <a:cxn ang="0">
                  <a:pos x="12" y="18"/>
                </a:cxn>
                <a:cxn ang="0">
                  <a:pos x="12" y="18"/>
                </a:cxn>
                <a:cxn ang="0">
                  <a:pos x="18" y="26"/>
                </a:cxn>
                <a:cxn ang="0">
                  <a:pos x="18" y="26"/>
                </a:cxn>
                <a:cxn ang="0">
                  <a:pos x="20" y="28"/>
                </a:cxn>
                <a:cxn ang="0">
                  <a:pos x="24" y="28"/>
                </a:cxn>
                <a:cxn ang="0">
                  <a:pos x="30" y="26"/>
                </a:cxn>
                <a:cxn ang="0">
                  <a:pos x="30" y="26"/>
                </a:cxn>
                <a:cxn ang="0">
                  <a:pos x="16" y="8"/>
                </a:cxn>
                <a:cxn ang="0">
                  <a:pos x="16" y="8"/>
                </a:cxn>
              </a:cxnLst>
              <a:rect l="0" t="0" r="r" b="b"/>
              <a:pathLst>
                <a:path w="30" h="28">
                  <a:moveTo>
                    <a:pt x="16" y="8"/>
                  </a:moveTo>
                  <a:lnTo>
                    <a:pt x="16" y="8"/>
                  </a:lnTo>
                  <a:lnTo>
                    <a:pt x="14" y="4"/>
                  </a:lnTo>
                  <a:lnTo>
                    <a:pt x="12" y="2"/>
                  </a:lnTo>
                  <a:lnTo>
                    <a:pt x="12" y="2"/>
                  </a:lnTo>
                  <a:lnTo>
                    <a:pt x="0" y="0"/>
                  </a:lnTo>
                  <a:lnTo>
                    <a:pt x="0" y="0"/>
                  </a:lnTo>
                  <a:lnTo>
                    <a:pt x="12" y="18"/>
                  </a:lnTo>
                  <a:lnTo>
                    <a:pt x="12" y="18"/>
                  </a:lnTo>
                  <a:lnTo>
                    <a:pt x="18" y="26"/>
                  </a:lnTo>
                  <a:lnTo>
                    <a:pt x="18" y="26"/>
                  </a:lnTo>
                  <a:lnTo>
                    <a:pt x="20" y="28"/>
                  </a:lnTo>
                  <a:lnTo>
                    <a:pt x="24" y="28"/>
                  </a:lnTo>
                  <a:lnTo>
                    <a:pt x="30" y="26"/>
                  </a:lnTo>
                  <a:lnTo>
                    <a:pt x="30" y="26"/>
                  </a:lnTo>
                  <a:lnTo>
                    <a:pt x="16" y="8"/>
                  </a:lnTo>
                  <a:lnTo>
                    <a:pt x="16"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4" name="Freeform 436"/>
            <p:cNvSpPr/>
            <p:nvPr/>
          </p:nvSpPr>
          <p:spPr bwMode="auto">
            <a:xfrm>
              <a:off x="3906838" y="1087438"/>
              <a:ext cx="47625" cy="44450"/>
            </a:xfrm>
            <a:custGeom>
              <a:avLst/>
              <a:gdLst/>
              <a:ahLst/>
              <a:cxnLst>
                <a:cxn ang="0">
                  <a:pos x="30" y="28"/>
                </a:cxn>
                <a:cxn ang="0">
                  <a:pos x="30" y="28"/>
                </a:cxn>
                <a:cxn ang="0">
                  <a:pos x="16" y="8"/>
                </a:cxn>
                <a:cxn ang="0">
                  <a:pos x="16" y="8"/>
                </a:cxn>
                <a:cxn ang="0">
                  <a:pos x="14" y="4"/>
                </a:cxn>
                <a:cxn ang="0">
                  <a:pos x="12" y="2"/>
                </a:cxn>
                <a:cxn ang="0">
                  <a:pos x="12" y="2"/>
                </a:cxn>
                <a:cxn ang="0">
                  <a:pos x="0" y="0"/>
                </a:cxn>
                <a:cxn ang="0">
                  <a:pos x="0" y="0"/>
                </a:cxn>
                <a:cxn ang="0">
                  <a:pos x="4" y="10"/>
                </a:cxn>
                <a:cxn ang="0">
                  <a:pos x="10" y="18"/>
                </a:cxn>
                <a:cxn ang="0">
                  <a:pos x="20" y="24"/>
                </a:cxn>
                <a:cxn ang="0">
                  <a:pos x="30" y="28"/>
                </a:cxn>
                <a:cxn ang="0">
                  <a:pos x="30" y="28"/>
                </a:cxn>
              </a:cxnLst>
              <a:rect l="0" t="0" r="r" b="b"/>
              <a:pathLst>
                <a:path w="30" h="28">
                  <a:moveTo>
                    <a:pt x="30" y="28"/>
                  </a:moveTo>
                  <a:lnTo>
                    <a:pt x="30" y="28"/>
                  </a:lnTo>
                  <a:lnTo>
                    <a:pt x="16" y="8"/>
                  </a:lnTo>
                  <a:lnTo>
                    <a:pt x="16" y="8"/>
                  </a:lnTo>
                  <a:lnTo>
                    <a:pt x="14" y="4"/>
                  </a:lnTo>
                  <a:lnTo>
                    <a:pt x="12" y="2"/>
                  </a:lnTo>
                  <a:lnTo>
                    <a:pt x="12" y="2"/>
                  </a:lnTo>
                  <a:lnTo>
                    <a:pt x="0" y="0"/>
                  </a:lnTo>
                  <a:lnTo>
                    <a:pt x="0" y="0"/>
                  </a:lnTo>
                  <a:lnTo>
                    <a:pt x="4" y="10"/>
                  </a:lnTo>
                  <a:lnTo>
                    <a:pt x="10" y="18"/>
                  </a:lnTo>
                  <a:lnTo>
                    <a:pt x="20" y="24"/>
                  </a:lnTo>
                  <a:lnTo>
                    <a:pt x="30" y="28"/>
                  </a:lnTo>
                  <a:lnTo>
                    <a:pt x="30"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5" name="Freeform 437"/>
            <p:cNvSpPr/>
            <p:nvPr/>
          </p:nvSpPr>
          <p:spPr bwMode="auto">
            <a:xfrm>
              <a:off x="4259263" y="1290638"/>
              <a:ext cx="38100" cy="28575"/>
            </a:xfrm>
            <a:custGeom>
              <a:avLst/>
              <a:gdLst/>
              <a:ahLst/>
              <a:cxnLst>
                <a:cxn ang="0">
                  <a:pos x="24" y="18"/>
                </a:cxn>
                <a:cxn ang="0">
                  <a:pos x="24" y="18"/>
                </a:cxn>
                <a:cxn ang="0">
                  <a:pos x="22" y="12"/>
                </a:cxn>
                <a:cxn ang="0">
                  <a:pos x="20" y="6"/>
                </a:cxn>
                <a:cxn ang="0">
                  <a:pos x="20" y="6"/>
                </a:cxn>
                <a:cxn ang="0">
                  <a:pos x="16" y="0"/>
                </a:cxn>
                <a:cxn ang="0">
                  <a:pos x="16" y="0"/>
                </a:cxn>
                <a:cxn ang="0">
                  <a:pos x="14" y="0"/>
                </a:cxn>
                <a:cxn ang="0">
                  <a:pos x="14" y="0"/>
                </a:cxn>
                <a:cxn ang="0">
                  <a:pos x="0" y="4"/>
                </a:cxn>
                <a:cxn ang="0">
                  <a:pos x="0" y="4"/>
                </a:cxn>
                <a:cxn ang="0">
                  <a:pos x="24" y="18"/>
                </a:cxn>
                <a:cxn ang="0">
                  <a:pos x="24" y="18"/>
                </a:cxn>
              </a:cxnLst>
              <a:rect l="0" t="0" r="r" b="b"/>
              <a:pathLst>
                <a:path w="24" h="18">
                  <a:moveTo>
                    <a:pt x="24" y="18"/>
                  </a:moveTo>
                  <a:lnTo>
                    <a:pt x="24" y="18"/>
                  </a:lnTo>
                  <a:lnTo>
                    <a:pt x="22" y="12"/>
                  </a:lnTo>
                  <a:lnTo>
                    <a:pt x="20" y="6"/>
                  </a:lnTo>
                  <a:lnTo>
                    <a:pt x="20" y="6"/>
                  </a:lnTo>
                  <a:lnTo>
                    <a:pt x="16" y="0"/>
                  </a:lnTo>
                  <a:lnTo>
                    <a:pt x="16" y="0"/>
                  </a:lnTo>
                  <a:lnTo>
                    <a:pt x="14" y="0"/>
                  </a:lnTo>
                  <a:lnTo>
                    <a:pt x="14" y="0"/>
                  </a:lnTo>
                  <a:lnTo>
                    <a:pt x="0" y="4"/>
                  </a:lnTo>
                  <a:lnTo>
                    <a:pt x="0" y="4"/>
                  </a:lnTo>
                  <a:lnTo>
                    <a:pt x="24" y="18"/>
                  </a:lnTo>
                  <a:lnTo>
                    <a:pt x="24" y="1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6" name="Freeform 438"/>
            <p:cNvSpPr/>
            <p:nvPr/>
          </p:nvSpPr>
          <p:spPr bwMode="auto">
            <a:xfrm>
              <a:off x="4233863" y="1271588"/>
              <a:ext cx="47625" cy="22225"/>
            </a:xfrm>
            <a:custGeom>
              <a:avLst/>
              <a:gdLst/>
              <a:ahLst/>
              <a:cxnLst>
                <a:cxn ang="0">
                  <a:pos x="24" y="0"/>
                </a:cxn>
                <a:cxn ang="0">
                  <a:pos x="24" y="0"/>
                </a:cxn>
                <a:cxn ang="0">
                  <a:pos x="16" y="2"/>
                </a:cxn>
                <a:cxn ang="0">
                  <a:pos x="16" y="2"/>
                </a:cxn>
                <a:cxn ang="0">
                  <a:pos x="6" y="4"/>
                </a:cxn>
                <a:cxn ang="0">
                  <a:pos x="6" y="4"/>
                </a:cxn>
                <a:cxn ang="0">
                  <a:pos x="0" y="6"/>
                </a:cxn>
                <a:cxn ang="0">
                  <a:pos x="0" y="6"/>
                </a:cxn>
                <a:cxn ang="0">
                  <a:pos x="6" y="10"/>
                </a:cxn>
                <a:cxn ang="0">
                  <a:pos x="6" y="10"/>
                </a:cxn>
                <a:cxn ang="0">
                  <a:pos x="10" y="12"/>
                </a:cxn>
                <a:cxn ang="0">
                  <a:pos x="12" y="14"/>
                </a:cxn>
                <a:cxn ang="0">
                  <a:pos x="12" y="14"/>
                </a:cxn>
                <a:cxn ang="0">
                  <a:pos x="30" y="10"/>
                </a:cxn>
                <a:cxn ang="0">
                  <a:pos x="30" y="10"/>
                </a:cxn>
                <a:cxn ang="0">
                  <a:pos x="28" y="4"/>
                </a:cxn>
                <a:cxn ang="0">
                  <a:pos x="26" y="0"/>
                </a:cxn>
                <a:cxn ang="0">
                  <a:pos x="24" y="0"/>
                </a:cxn>
                <a:cxn ang="0">
                  <a:pos x="24" y="0"/>
                </a:cxn>
              </a:cxnLst>
              <a:rect l="0" t="0" r="r" b="b"/>
              <a:pathLst>
                <a:path w="30" h="14">
                  <a:moveTo>
                    <a:pt x="24" y="0"/>
                  </a:moveTo>
                  <a:lnTo>
                    <a:pt x="24" y="0"/>
                  </a:lnTo>
                  <a:lnTo>
                    <a:pt x="16" y="2"/>
                  </a:lnTo>
                  <a:lnTo>
                    <a:pt x="16" y="2"/>
                  </a:lnTo>
                  <a:lnTo>
                    <a:pt x="6" y="4"/>
                  </a:lnTo>
                  <a:lnTo>
                    <a:pt x="6" y="4"/>
                  </a:lnTo>
                  <a:lnTo>
                    <a:pt x="0" y="6"/>
                  </a:lnTo>
                  <a:lnTo>
                    <a:pt x="0" y="6"/>
                  </a:lnTo>
                  <a:lnTo>
                    <a:pt x="6" y="10"/>
                  </a:lnTo>
                  <a:lnTo>
                    <a:pt x="6" y="10"/>
                  </a:lnTo>
                  <a:lnTo>
                    <a:pt x="10" y="12"/>
                  </a:lnTo>
                  <a:lnTo>
                    <a:pt x="12" y="14"/>
                  </a:lnTo>
                  <a:lnTo>
                    <a:pt x="12" y="14"/>
                  </a:lnTo>
                  <a:lnTo>
                    <a:pt x="30" y="10"/>
                  </a:lnTo>
                  <a:lnTo>
                    <a:pt x="30" y="10"/>
                  </a:lnTo>
                  <a:lnTo>
                    <a:pt x="28" y="4"/>
                  </a:lnTo>
                  <a:lnTo>
                    <a:pt x="26" y="0"/>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7" name="Freeform 439"/>
            <p:cNvSpPr/>
            <p:nvPr/>
          </p:nvSpPr>
          <p:spPr bwMode="auto">
            <a:xfrm>
              <a:off x="4208463" y="1252538"/>
              <a:ext cx="60325" cy="22225"/>
            </a:xfrm>
            <a:custGeom>
              <a:avLst/>
              <a:gdLst/>
              <a:ahLst/>
              <a:cxnLst>
                <a:cxn ang="0">
                  <a:pos x="0" y="8"/>
                </a:cxn>
                <a:cxn ang="0">
                  <a:pos x="0" y="8"/>
                </a:cxn>
                <a:cxn ang="0">
                  <a:pos x="10" y="14"/>
                </a:cxn>
                <a:cxn ang="0">
                  <a:pos x="10" y="14"/>
                </a:cxn>
                <a:cxn ang="0">
                  <a:pos x="12" y="14"/>
                </a:cxn>
                <a:cxn ang="0">
                  <a:pos x="16" y="14"/>
                </a:cxn>
                <a:cxn ang="0">
                  <a:pos x="16" y="14"/>
                </a:cxn>
                <a:cxn ang="0">
                  <a:pos x="38" y="8"/>
                </a:cxn>
                <a:cxn ang="0">
                  <a:pos x="38" y="8"/>
                </a:cxn>
                <a:cxn ang="0">
                  <a:pos x="34" y="4"/>
                </a:cxn>
                <a:cxn ang="0">
                  <a:pos x="32" y="2"/>
                </a:cxn>
                <a:cxn ang="0">
                  <a:pos x="28" y="0"/>
                </a:cxn>
                <a:cxn ang="0">
                  <a:pos x="28" y="0"/>
                </a:cxn>
                <a:cxn ang="0">
                  <a:pos x="18" y="4"/>
                </a:cxn>
                <a:cxn ang="0">
                  <a:pos x="18" y="4"/>
                </a:cxn>
                <a:cxn ang="0">
                  <a:pos x="0" y="8"/>
                </a:cxn>
                <a:cxn ang="0">
                  <a:pos x="0" y="8"/>
                </a:cxn>
              </a:cxnLst>
              <a:rect l="0" t="0" r="r" b="b"/>
              <a:pathLst>
                <a:path w="38" h="14">
                  <a:moveTo>
                    <a:pt x="0" y="8"/>
                  </a:moveTo>
                  <a:lnTo>
                    <a:pt x="0" y="8"/>
                  </a:lnTo>
                  <a:lnTo>
                    <a:pt x="10" y="14"/>
                  </a:lnTo>
                  <a:lnTo>
                    <a:pt x="10" y="14"/>
                  </a:lnTo>
                  <a:lnTo>
                    <a:pt x="12" y="14"/>
                  </a:lnTo>
                  <a:lnTo>
                    <a:pt x="16" y="14"/>
                  </a:lnTo>
                  <a:lnTo>
                    <a:pt x="16" y="14"/>
                  </a:lnTo>
                  <a:lnTo>
                    <a:pt x="38" y="8"/>
                  </a:lnTo>
                  <a:lnTo>
                    <a:pt x="38" y="8"/>
                  </a:lnTo>
                  <a:lnTo>
                    <a:pt x="34" y="4"/>
                  </a:lnTo>
                  <a:lnTo>
                    <a:pt x="32" y="2"/>
                  </a:lnTo>
                  <a:lnTo>
                    <a:pt x="28" y="0"/>
                  </a:lnTo>
                  <a:lnTo>
                    <a:pt x="28" y="0"/>
                  </a:lnTo>
                  <a:lnTo>
                    <a:pt x="18" y="4"/>
                  </a:lnTo>
                  <a:lnTo>
                    <a:pt x="18" y="4"/>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8" name="Freeform 440"/>
            <p:cNvSpPr/>
            <p:nvPr/>
          </p:nvSpPr>
          <p:spPr bwMode="auto">
            <a:xfrm>
              <a:off x="4186238" y="1239838"/>
              <a:ext cx="63500" cy="22225"/>
            </a:xfrm>
            <a:custGeom>
              <a:avLst/>
              <a:gdLst/>
              <a:ahLst/>
              <a:cxnLst>
                <a:cxn ang="0">
                  <a:pos x="0" y="8"/>
                </a:cxn>
                <a:cxn ang="0">
                  <a:pos x="0" y="8"/>
                </a:cxn>
                <a:cxn ang="0">
                  <a:pos x="10" y="14"/>
                </a:cxn>
                <a:cxn ang="0">
                  <a:pos x="10" y="14"/>
                </a:cxn>
                <a:cxn ang="0">
                  <a:pos x="12" y="12"/>
                </a:cxn>
                <a:cxn ang="0">
                  <a:pos x="16" y="12"/>
                </a:cxn>
                <a:cxn ang="0">
                  <a:pos x="16" y="12"/>
                </a:cxn>
                <a:cxn ang="0">
                  <a:pos x="40" y="6"/>
                </a:cxn>
                <a:cxn ang="0">
                  <a:pos x="40" y="6"/>
                </a:cxn>
                <a:cxn ang="0">
                  <a:pos x="30" y="2"/>
                </a:cxn>
                <a:cxn ang="0">
                  <a:pos x="20" y="0"/>
                </a:cxn>
                <a:cxn ang="0">
                  <a:pos x="10" y="2"/>
                </a:cxn>
                <a:cxn ang="0">
                  <a:pos x="0" y="8"/>
                </a:cxn>
                <a:cxn ang="0">
                  <a:pos x="0" y="8"/>
                </a:cxn>
              </a:cxnLst>
              <a:rect l="0" t="0" r="r" b="b"/>
              <a:pathLst>
                <a:path w="40" h="14">
                  <a:moveTo>
                    <a:pt x="0" y="8"/>
                  </a:moveTo>
                  <a:lnTo>
                    <a:pt x="0" y="8"/>
                  </a:lnTo>
                  <a:lnTo>
                    <a:pt x="10" y="14"/>
                  </a:lnTo>
                  <a:lnTo>
                    <a:pt x="10" y="14"/>
                  </a:lnTo>
                  <a:lnTo>
                    <a:pt x="12" y="12"/>
                  </a:lnTo>
                  <a:lnTo>
                    <a:pt x="16" y="12"/>
                  </a:lnTo>
                  <a:lnTo>
                    <a:pt x="16" y="12"/>
                  </a:lnTo>
                  <a:lnTo>
                    <a:pt x="40" y="6"/>
                  </a:lnTo>
                  <a:lnTo>
                    <a:pt x="40" y="6"/>
                  </a:lnTo>
                  <a:lnTo>
                    <a:pt x="30" y="2"/>
                  </a:lnTo>
                  <a:lnTo>
                    <a:pt x="20" y="0"/>
                  </a:lnTo>
                  <a:lnTo>
                    <a:pt x="10" y="2"/>
                  </a:lnTo>
                  <a:lnTo>
                    <a:pt x="0" y="8"/>
                  </a:lnTo>
                  <a:lnTo>
                    <a:pt x="0"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9" name="Freeform 441"/>
            <p:cNvSpPr/>
            <p:nvPr/>
          </p:nvSpPr>
          <p:spPr bwMode="auto">
            <a:xfrm>
              <a:off x="4256088" y="1303338"/>
              <a:ext cx="41275" cy="25400"/>
            </a:xfrm>
            <a:custGeom>
              <a:avLst/>
              <a:gdLst/>
              <a:ahLst/>
              <a:cxnLst>
                <a:cxn ang="0">
                  <a:pos x="6" y="16"/>
                </a:cxn>
                <a:cxn ang="0">
                  <a:pos x="6" y="16"/>
                </a:cxn>
                <a:cxn ang="0">
                  <a:pos x="12" y="16"/>
                </a:cxn>
                <a:cxn ang="0">
                  <a:pos x="12" y="16"/>
                </a:cxn>
                <a:cxn ang="0">
                  <a:pos x="18" y="14"/>
                </a:cxn>
                <a:cxn ang="0">
                  <a:pos x="26" y="14"/>
                </a:cxn>
                <a:cxn ang="0">
                  <a:pos x="26" y="14"/>
                </a:cxn>
                <a:cxn ang="0">
                  <a:pos x="0" y="0"/>
                </a:cxn>
                <a:cxn ang="0">
                  <a:pos x="0" y="0"/>
                </a:cxn>
                <a:cxn ang="0">
                  <a:pos x="4" y="14"/>
                </a:cxn>
                <a:cxn ang="0">
                  <a:pos x="4" y="14"/>
                </a:cxn>
                <a:cxn ang="0">
                  <a:pos x="6" y="16"/>
                </a:cxn>
                <a:cxn ang="0">
                  <a:pos x="6" y="16"/>
                </a:cxn>
              </a:cxnLst>
              <a:rect l="0" t="0" r="r" b="b"/>
              <a:pathLst>
                <a:path w="26" h="16">
                  <a:moveTo>
                    <a:pt x="6" y="16"/>
                  </a:moveTo>
                  <a:lnTo>
                    <a:pt x="6" y="16"/>
                  </a:lnTo>
                  <a:lnTo>
                    <a:pt x="12" y="16"/>
                  </a:lnTo>
                  <a:lnTo>
                    <a:pt x="12" y="16"/>
                  </a:lnTo>
                  <a:lnTo>
                    <a:pt x="18" y="14"/>
                  </a:lnTo>
                  <a:lnTo>
                    <a:pt x="26" y="14"/>
                  </a:lnTo>
                  <a:lnTo>
                    <a:pt x="26" y="14"/>
                  </a:lnTo>
                  <a:lnTo>
                    <a:pt x="0" y="0"/>
                  </a:lnTo>
                  <a:lnTo>
                    <a:pt x="0" y="0"/>
                  </a:lnTo>
                  <a:lnTo>
                    <a:pt x="4" y="14"/>
                  </a:lnTo>
                  <a:lnTo>
                    <a:pt x="4"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0" name="Freeform 442"/>
            <p:cNvSpPr/>
            <p:nvPr/>
          </p:nvSpPr>
          <p:spPr bwMode="auto">
            <a:xfrm>
              <a:off x="4227513" y="1287463"/>
              <a:ext cx="31750" cy="41275"/>
            </a:xfrm>
            <a:custGeom>
              <a:avLst/>
              <a:gdLst/>
              <a:ahLst/>
              <a:cxnLst>
                <a:cxn ang="0">
                  <a:pos x="2" y="6"/>
                </a:cxn>
                <a:cxn ang="0">
                  <a:pos x="2" y="6"/>
                </a:cxn>
                <a:cxn ang="0">
                  <a:pos x="6" y="18"/>
                </a:cxn>
                <a:cxn ang="0">
                  <a:pos x="6" y="18"/>
                </a:cxn>
                <a:cxn ang="0">
                  <a:pos x="8" y="26"/>
                </a:cxn>
                <a:cxn ang="0">
                  <a:pos x="8" y="26"/>
                </a:cxn>
                <a:cxn ang="0">
                  <a:pos x="10" y="26"/>
                </a:cxn>
                <a:cxn ang="0">
                  <a:pos x="14" y="26"/>
                </a:cxn>
                <a:cxn ang="0">
                  <a:pos x="20" y="26"/>
                </a:cxn>
                <a:cxn ang="0">
                  <a:pos x="20" y="26"/>
                </a:cxn>
                <a:cxn ang="0">
                  <a:pos x="14" y="8"/>
                </a:cxn>
                <a:cxn ang="0">
                  <a:pos x="14" y="8"/>
                </a:cxn>
                <a:cxn ang="0">
                  <a:pos x="12" y="6"/>
                </a:cxn>
                <a:cxn ang="0">
                  <a:pos x="8" y="4"/>
                </a:cxn>
                <a:cxn ang="0">
                  <a:pos x="8" y="4"/>
                </a:cxn>
                <a:cxn ang="0">
                  <a:pos x="0" y="0"/>
                </a:cxn>
                <a:cxn ang="0">
                  <a:pos x="0" y="0"/>
                </a:cxn>
                <a:cxn ang="0">
                  <a:pos x="2" y="6"/>
                </a:cxn>
                <a:cxn ang="0">
                  <a:pos x="2" y="6"/>
                </a:cxn>
              </a:cxnLst>
              <a:rect l="0" t="0" r="r" b="b"/>
              <a:pathLst>
                <a:path w="20" h="26">
                  <a:moveTo>
                    <a:pt x="2" y="6"/>
                  </a:moveTo>
                  <a:lnTo>
                    <a:pt x="2" y="6"/>
                  </a:lnTo>
                  <a:lnTo>
                    <a:pt x="6" y="18"/>
                  </a:lnTo>
                  <a:lnTo>
                    <a:pt x="6" y="18"/>
                  </a:lnTo>
                  <a:lnTo>
                    <a:pt x="8" y="26"/>
                  </a:lnTo>
                  <a:lnTo>
                    <a:pt x="8" y="26"/>
                  </a:lnTo>
                  <a:lnTo>
                    <a:pt x="10" y="26"/>
                  </a:lnTo>
                  <a:lnTo>
                    <a:pt x="14" y="26"/>
                  </a:lnTo>
                  <a:lnTo>
                    <a:pt x="20" y="26"/>
                  </a:lnTo>
                  <a:lnTo>
                    <a:pt x="20" y="26"/>
                  </a:lnTo>
                  <a:lnTo>
                    <a:pt x="14" y="8"/>
                  </a:lnTo>
                  <a:lnTo>
                    <a:pt x="14" y="8"/>
                  </a:lnTo>
                  <a:lnTo>
                    <a:pt x="12" y="6"/>
                  </a:lnTo>
                  <a:lnTo>
                    <a:pt x="8" y="4"/>
                  </a:lnTo>
                  <a:lnTo>
                    <a:pt x="8" y="4"/>
                  </a:lnTo>
                  <a:lnTo>
                    <a:pt x="0" y="0"/>
                  </a:lnTo>
                  <a:lnTo>
                    <a:pt x="0" y="0"/>
                  </a:lnTo>
                  <a:lnTo>
                    <a:pt x="2" y="6"/>
                  </a:lnTo>
                  <a:lnTo>
                    <a:pt x="2" y="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1" name="Freeform 443"/>
            <p:cNvSpPr/>
            <p:nvPr/>
          </p:nvSpPr>
          <p:spPr bwMode="auto">
            <a:xfrm>
              <a:off x="4202113" y="1274763"/>
              <a:ext cx="31750" cy="50800"/>
            </a:xfrm>
            <a:custGeom>
              <a:avLst/>
              <a:gdLst/>
              <a:ahLst/>
              <a:cxnLst>
                <a:cxn ang="0">
                  <a:pos x="8" y="28"/>
                </a:cxn>
                <a:cxn ang="0">
                  <a:pos x="8" y="28"/>
                </a:cxn>
                <a:cxn ang="0">
                  <a:pos x="10" y="30"/>
                </a:cxn>
                <a:cxn ang="0">
                  <a:pos x="14" y="32"/>
                </a:cxn>
                <a:cxn ang="0">
                  <a:pos x="20" y="32"/>
                </a:cxn>
                <a:cxn ang="0">
                  <a:pos x="20" y="32"/>
                </a:cxn>
                <a:cxn ang="0">
                  <a:pos x="14" y="10"/>
                </a:cxn>
                <a:cxn ang="0">
                  <a:pos x="14" y="10"/>
                </a:cxn>
                <a:cxn ang="0">
                  <a:pos x="12" y="6"/>
                </a:cxn>
                <a:cxn ang="0">
                  <a:pos x="10" y="4"/>
                </a:cxn>
                <a:cxn ang="0">
                  <a:pos x="10" y="4"/>
                </a:cxn>
                <a:cxn ang="0">
                  <a:pos x="0" y="0"/>
                </a:cxn>
                <a:cxn ang="0">
                  <a:pos x="0" y="0"/>
                </a:cxn>
                <a:cxn ang="0">
                  <a:pos x="6" y="18"/>
                </a:cxn>
                <a:cxn ang="0">
                  <a:pos x="6" y="18"/>
                </a:cxn>
                <a:cxn ang="0">
                  <a:pos x="8" y="28"/>
                </a:cxn>
                <a:cxn ang="0">
                  <a:pos x="8" y="28"/>
                </a:cxn>
              </a:cxnLst>
              <a:rect l="0" t="0" r="r" b="b"/>
              <a:pathLst>
                <a:path w="20" h="32">
                  <a:moveTo>
                    <a:pt x="8" y="28"/>
                  </a:moveTo>
                  <a:lnTo>
                    <a:pt x="8" y="28"/>
                  </a:lnTo>
                  <a:lnTo>
                    <a:pt x="10" y="30"/>
                  </a:lnTo>
                  <a:lnTo>
                    <a:pt x="14" y="32"/>
                  </a:lnTo>
                  <a:lnTo>
                    <a:pt x="20" y="32"/>
                  </a:lnTo>
                  <a:lnTo>
                    <a:pt x="20" y="32"/>
                  </a:lnTo>
                  <a:lnTo>
                    <a:pt x="14" y="10"/>
                  </a:lnTo>
                  <a:lnTo>
                    <a:pt x="14" y="10"/>
                  </a:lnTo>
                  <a:lnTo>
                    <a:pt x="12" y="6"/>
                  </a:lnTo>
                  <a:lnTo>
                    <a:pt x="10" y="4"/>
                  </a:lnTo>
                  <a:lnTo>
                    <a:pt x="10" y="4"/>
                  </a:lnTo>
                  <a:lnTo>
                    <a:pt x="0" y="0"/>
                  </a:lnTo>
                  <a:lnTo>
                    <a:pt x="0" y="0"/>
                  </a:lnTo>
                  <a:lnTo>
                    <a:pt x="6" y="18"/>
                  </a:lnTo>
                  <a:lnTo>
                    <a:pt x="6" y="18"/>
                  </a:lnTo>
                  <a:lnTo>
                    <a:pt x="8" y="28"/>
                  </a:lnTo>
                  <a:lnTo>
                    <a:pt x="8"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2" name="Freeform 444"/>
            <p:cNvSpPr/>
            <p:nvPr/>
          </p:nvSpPr>
          <p:spPr bwMode="auto">
            <a:xfrm>
              <a:off x="4179888" y="1262063"/>
              <a:ext cx="28575" cy="57150"/>
            </a:xfrm>
            <a:custGeom>
              <a:avLst/>
              <a:gdLst/>
              <a:ahLst/>
              <a:cxnLst>
                <a:cxn ang="0">
                  <a:pos x="18" y="36"/>
                </a:cxn>
                <a:cxn ang="0">
                  <a:pos x="18" y="36"/>
                </a:cxn>
                <a:cxn ang="0">
                  <a:pos x="12" y="12"/>
                </a:cxn>
                <a:cxn ang="0">
                  <a:pos x="12" y="12"/>
                </a:cxn>
                <a:cxn ang="0">
                  <a:pos x="12" y="8"/>
                </a:cxn>
                <a:cxn ang="0">
                  <a:pos x="10" y="4"/>
                </a:cxn>
                <a:cxn ang="0">
                  <a:pos x="10" y="4"/>
                </a:cxn>
                <a:cxn ang="0">
                  <a:pos x="0" y="0"/>
                </a:cxn>
                <a:cxn ang="0">
                  <a:pos x="0" y="0"/>
                </a:cxn>
                <a:cxn ang="0">
                  <a:pos x="0" y="10"/>
                </a:cxn>
                <a:cxn ang="0">
                  <a:pos x="4" y="20"/>
                </a:cxn>
                <a:cxn ang="0">
                  <a:pos x="10" y="28"/>
                </a:cxn>
                <a:cxn ang="0">
                  <a:pos x="18" y="36"/>
                </a:cxn>
                <a:cxn ang="0">
                  <a:pos x="18" y="36"/>
                </a:cxn>
              </a:cxnLst>
              <a:rect l="0" t="0" r="r" b="b"/>
              <a:pathLst>
                <a:path w="18" h="36">
                  <a:moveTo>
                    <a:pt x="18" y="36"/>
                  </a:moveTo>
                  <a:lnTo>
                    <a:pt x="18" y="36"/>
                  </a:lnTo>
                  <a:lnTo>
                    <a:pt x="12" y="12"/>
                  </a:lnTo>
                  <a:lnTo>
                    <a:pt x="12" y="12"/>
                  </a:lnTo>
                  <a:lnTo>
                    <a:pt x="12" y="8"/>
                  </a:lnTo>
                  <a:lnTo>
                    <a:pt x="10" y="4"/>
                  </a:lnTo>
                  <a:lnTo>
                    <a:pt x="10" y="4"/>
                  </a:lnTo>
                  <a:lnTo>
                    <a:pt x="0" y="0"/>
                  </a:lnTo>
                  <a:lnTo>
                    <a:pt x="0" y="0"/>
                  </a:lnTo>
                  <a:lnTo>
                    <a:pt x="0" y="10"/>
                  </a:lnTo>
                  <a:lnTo>
                    <a:pt x="4" y="20"/>
                  </a:lnTo>
                  <a:lnTo>
                    <a:pt x="10" y="28"/>
                  </a:lnTo>
                  <a:lnTo>
                    <a:pt x="18" y="36"/>
                  </a:lnTo>
                  <a:lnTo>
                    <a:pt x="18" y="3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3" name="Freeform 445"/>
            <p:cNvSpPr/>
            <p:nvPr/>
          </p:nvSpPr>
          <p:spPr bwMode="auto">
            <a:xfrm>
              <a:off x="4110038" y="1931988"/>
              <a:ext cx="76200" cy="53975"/>
            </a:xfrm>
            <a:custGeom>
              <a:avLst/>
              <a:gdLst/>
              <a:ahLst/>
              <a:cxnLst>
                <a:cxn ang="0">
                  <a:pos x="6" y="30"/>
                </a:cxn>
                <a:cxn ang="0">
                  <a:pos x="6" y="30"/>
                </a:cxn>
                <a:cxn ang="0">
                  <a:pos x="6" y="34"/>
                </a:cxn>
                <a:cxn ang="0">
                  <a:pos x="6" y="34"/>
                </a:cxn>
                <a:cxn ang="0">
                  <a:pos x="22" y="34"/>
                </a:cxn>
                <a:cxn ang="0">
                  <a:pos x="22" y="34"/>
                </a:cxn>
                <a:cxn ang="0">
                  <a:pos x="34" y="34"/>
                </a:cxn>
                <a:cxn ang="0">
                  <a:pos x="48" y="34"/>
                </a:cxn>
                <a:cxn ang="0">
                  <a:pos x="48" y="34"/>
                </a:cxn>
                <a:cxn ang="0">
                  <a:pos x="0" y="0"/>
                </a:cxn>
                <a:cxn ang="0">
                  <a:pos x="0" y="0"/>
                </a:cxn>
                <a:cxn ang="0">
                  <a:pos x="6" y="30"/>
                </a:cxn>
                <a:cxn ang="0">
                  <a:pos x="6" y="30"/>
                </a:cxn>
              </a:cxnLst>
              <a:rect l="0" t="0" r="r" b="b"/>
              <a:pathLst>
                <a:path w="48" h="34">
                  <a:moveTo>
                    <a:pt x="6" y="30"/>
                  </a:moveTo>
                  <a:lnTo>
                    <a:pt x="6" y="30"/>
                  </a:lnTo>
                  <a:lnTo>
                    <a:pt x="6" y="34"/>
                  </a:lnTo>
                  <a:lnTo>
                    <a:pt x="6" y="34"/>
                  </a:lnTo>
                  <a:lnTo>
                    <a:pt x="22" y="34"/>
                  </a:lnTo>
                  <a:lnTo>
                    <a:pt x="22" y="34"/>
                  </a:lnTo>
                  <a:lnTo>
                    <a:pt x="34" y="34"/>
                  </a:lnTo>
                  <a:lnTo>
                    <a:pt x="48" y="34"/>
                  </a:lnTo>
                  <a:lnTo>
                    <a:pt x="48" y="34"/>
                  </a:lnTo>
                  <a:lnTo>
                    <a:pt x="0" y="0"/>
                  </a:lnTo>
                  <a:lnTo>
                    <a:pt x="0" y="0"/>
                  </a:lnTo>
                  <a:lnTo>
                    <a:pt x="6" y="30"/>
                  </a:lnTo>
                  <a:lnTo>
                    <a:pt x="6"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4" name="Freeform 446"/>
            <p:cNvSpPr/>
            <p:nvPr/>
          </p:nvSpPr>
          <p:spPr bwMode="auto">
            <a:xfrm>
              <a:off x="4056063" y="1893888"/>
              <a:ext cx="50800" cy="88900"/>
            </a:xfrm>
            <a:custGeom>
              <a:avLst/>
              <a:gdLst/>
              <a:ahLst/>
              <a:cxnLst>
                <a:cxn ang="0">
                  <a:pos x="14" y="10"/>
                </a:cxn>
                <a:cxn ang="0">
                  <a:pos x="14" y="10"/>
                </a:cxn>
                <a:cxn ang="0">
                  <a:pos x="0" y="0"/>
                </a:cxn>
                <a:cxn ang="0">
                  <a:pos x="0" y="0"/>
                </a:cxn>
                <a:cxn ang="0">
                  <a:pos x="0" y="6"/>
                </a:cxn>
                <a:cxn ang="0">
                  <a:pos x="2" y="12"/>
                </a:cxn>
                <a:cxn ang="0">
                  <a:pos x="2" y="12"/>
                </a:cxn>
                <a:cxn ang="0">
                  <a:pos x="6" y="36"/>
                </a:cxn>
                <a:cxn ang="0">
                  <a:pos x="6" y="36"/>
                </a:cxn>
                <a:cxn ang="0">
                  <a:pos x="10" y="52"/>
                </a:cxn>
                <a:cxn ang="0">
                  <a:pos x="10" y="52"/>
                </a:cxn>
                <a:cxn ang="0">
                  <a:pos x="14" y="56"/>
                </a:cxn>
                <a:cxn ang="0">
                  <a:pos x="20" y="56"/>
                </a:cxn>
                <a:cxn ang="0">
                  <a:pos x="32" y="56"/>
                </a:cxn>
                <a:cxn ang="0">
                  <a:pos x="32" y="56"/>
                </a:cxn>
                <a:cxn ang="0">
                  <a:pos x="26" y="18"/>
                </a:cxn>
                <a:cxn ang="0">
                  <a:pos x="26" y="18"/>
                </a:cxn>
                <a:cxn ang="0">
                  <a:pos x="24" y="16"/>
                </a:cxn>
                <a:cxn ang="0">
                  <a:pos x="20" y="14"/>
                </a:cxn>
                <a:cxn ang="0">
                  <a:pos x="14" y="10"/>
                </a:cxn>
                <a:cxn ang="0">
                  <a:pos x="14" y="10"/>
                </a:cxn>
              </a:cxnLst>
              <a:rect l="0" t="0" r="r" b="b"/>
              <a:pathLst>
                <a:path w="32" h="56">
                  <a:moveTo>
                    <a:pt x="14" y="10"/>
                  </a:moveTo>
                  <a:lnTo>
                    <a:pt x="14" y="10"/>
                  </a:lnTo>
                  <a:lnTo>
                    <a:pt x="0" y="0"/>
                  </a:lnTo>
                  <a:lnTo>
                    <a:pt x="0" y="0"/>
                  </a:lnTo>
                  <a:lnTo>
                    <a:pt x="0" y="6"/>
                  </a:lnTo>
                  <a:lnTo>
                    <a:pt x="2" y="12"/>
                  </a:lnTo>
                  <a:lnTo>
                    <a:pt x="2" y="12"/>
                  </a:lnTo>
                  <a:lnTo>
                    <a:pt x="6" y="36"/>
                  </a:lnTo>
                  <a:lnTo>
                    <a:pt x="6" y="36"/>
                  </a:lnTo>
                  <a:lnTo>
                    <a:pt x="10" y="52"/>
                  </a:lnTo>
                  <a:lnTo>
                    <a:pt x="10" y="52"/>
                  </a:lnTo>
                  <a:lnTo>
                    <a:pt x="14" y="56"/>
                  </a:lnTo>
                  <a:lnTo>
                    <a:pt x="20" y="56"/>
                  </a:lnTo>
                  <a:lnTo>
                    <a:pt x="32" y="56"/>
                  </a:lnTo>
                  <a:lnTo>
                    <a:pt x="32" y="56"/>
                  </a:lnTo>
                  <a:lnTo>
                    <a:pt x="26" y="18"/>
                  </a:lnTo>
                  <a:lnTo>
                    <a:pt x="26" y="18"/>
                  </a:lnTo>
                  <a:lnTo>
                    <a:pt x="24" y="16"/>
                  </a:lnTo>
                  <a:lnTo>
                    <a:pt x="20" y="14"/>
                  </a:lnTo>
                  <a:lnTo>
                    <a:pt x="14" y="10"/>
                  </a:lnTo>
                  <a:lnTo>
                    <a:pt x="14"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5" name="Freeform 447"/>
            <p:cNvSpPr/>
            <p:nvPr/>
          </p:nvSpPr>
          <p:spPr bwMode="auto">
            <a:xfrm>
              <a:off x="4005263" y="1858963"/>
              <a:ext cx="50800" cy="117475"/>
            </a:xfrm>
            <a:custGeom>
              <a:avLst/>
              <a:gdLst/>
              <a:ahLst/>
              <a:cxnLst>
                <a:cxn ang="0">
                  <a:pos x="20" y="14"/>
                </a:cxn>
                <a:cxn ang="0">
                  <a:pos x="20" y="14"/>
                </a:cxn>
                <a:cxn ang="0">
                  <a:pos x="0" y="0"/>
                </a:cxn>
                <a:cxn ang="0">
                  <a:pos x="0" y="0"/>
                </a:cxn>
                <a:cxn ang="0">
                  <a:pos x="8" y="40"/>
                </a:cxn>
                <a:cxn ang="0">
                  <a:pos x="8" y="40"/>
                </a:cxn>
                <a:cxn ang="0">
                  <a:pos x="12" y="62"/>
                </a:cxn>
                <a:cxn ang="0">
                  <a:pos x="12" y="62"/>
                </a:cxn>
                <a:cxn ang="0">
                  <a:pos x="14" y="66"/>
                </a:cxn>
                <a:cxn ang="0">
                  <a:pos x="20" y="70"/>
                </a:cxn>
                <a:cxn ang="0">
                  <a:pos x="32" y="74"/>
                </a:cxn>
                <a:cxn ang="0">
                  <a:pos x="32" y="74"/>
                </a:cxn>
                <a:cxn ang="0">
                  <a:pos x="24" y="26"/>
                </a:cxn>
                <a:cxn ang="0">
                  <a:pos x="24" y="26"/>
                </a:cxn>
                <a:cxn ang="0">
                  <a:pos x="24" y="18"/>
                </a:cxn>
                <a:cxn ang="0">
                  <a:pos x="22" y="16"/>
                </a:cxn>
                <a:cxn ang="0">
                  <a:pos x="20" y="14"/>
                </a:cxn>
                <a:cxn ang="0">
                  <a:pos x="20" y="14"/>
                </a:cxn>
              </a:cxnLst>
              <a:rect l="0" t="0" r="r" b="b"/>
              <a:pathLst>
                <a:path w="32" h="74">
                  <a:moveTo>
                    <a:pt x="20" y="14"/>
                  </a:moveTo>
                  <a:lnTo>
                    <a:pt x="20" y="14"/>
                  </a:lnTo>
                  <a:lnTo>
                    <a:pt x="0" y="0"/>
                  </a:lnTo>
                  <a:lnTo>
                    <a:pt x="0" y="0"/>
                  </a:lnTo>
                  <a:lnTo>
                    <a:pt x="8" y="40"/>
                  </a:lnTo>
                  <a:lnTo>
                    <a:pt x="8" y="40"/>
                  </a:lnTo>
                  <a:lnTo>
                    <a:pt x="12" y="62"/>
                  </a:lnTo>
                  <a:lnTo>
                    <a:pt x="12" y="62"/>
                  </a:lnTo>
                  <a:lnTo>
                    <a:pt x="14" y="66"/>
                  </a:lnTo>
                  <a:lnTo>
                    <a:pt x="20" y="70"/>
                  </a:lnTo>
                  <a:lnTo>
                    <a:pt x="32" y="74"/>
                  </a:lnTo>
                  <a:lnTo>
                    <a:pt x="32" y="74"/>
                  </a:lnTo>
                  <a:lnTo>
                    <a:pt x="24" y="26"/>
                  </a:lnTo>
                  <a:lnTo>
                    <a:pt x="24" y="26"/>
                  </a:lnTo>
                  <a:lnTo>
                    <a:pt x="24" y="18"/>
                  </a:lnTo>
                  <a:lnTo>
                    <a:pt x="22" y="16"/>
                  </a:lnTo>
                  <a:lnTo>
                    <a:pt x="20" y="14"/>
                  </a:lnTo>
                  <a:lnTo>
                    <a:pt x="20"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6" name="Freeform 448"/>
            <p:cNvSpPr/>
            <p:nvPr/>
          </p:nvSpPr>
          <p:spPr bwMode="auto">
            <a:xfrm>
              <a:off x="3957638" y="1827213"/>
              <a:ext cx="53975" cy="123825"/>
            </a:xfrm>
            <a:custGeom>
              <a:avLst/>
              <a:gdLst/>
              <a:ahLst/>
              <a:cxnLst>
                <a:cxn ang="0">
                  <a:pos x="22" y="14"/>
                </a:cxn>
                <a:cxn ang="0">
                  <a:pos x="22" y="14"/>
                </a:cxn>
                <a:cxn ang="0">
                  <a:pos x="2" y="0"/>
                </a:cxn>
                <a:cxn ang="0">
                  <a:pos x="2" y="0"/>
                </a:cxn>
                <a:cxn ang="0">
                  <a:pos x="0" y="12"/>
                </a:cxn>
                <a:cxn ang="0">
                  <a:pos x="0" y="22"/>
                </a:cxn>
                <a:cxn ang="0">
                  <a:pos x="2" y="34"/>
                </a:cxn>
                <a:cxn ang="0">
                  <a:pos x="6" y="44"/>
                </a:cxn>
                <a:cxn ang="0">
                  <a:pos x="10" y="54"/>
                </a:cxn>
                <a:cxn ang="0">
                  <a:pos x="16" y="64"/>
                </a:cxn>
                <a:cxn ang="0">
                  <a:pos x="24" y="72"/>
                </a:cxn>
                <a:cxn ang="0">
                  <a:pos x="34" y="78"/>
                </a:cxn>
                <a:cxn ang="0">
                  <a:pos x="34" y="78"/>
                </a:cxn>
                <a:cxn ang="0">
                  <a:pos x="24" y="30"/>
                </a:cxn>
                <a:cxn ang="0">
                  <a:pos x="24" y="30"/>
                </a:cxn>
                <a:cxn ang="0">
                  <a:pos x="24" y="20"/>
                </a:cxn>
                <a:cxn ang="0">
                  <a:pos x="22" y="16"/>
                </a:cxn>
                <a:cxn ang="0">
                  <a:pos x="22" y="14"/>
                </a:cxn>
                <a:cxn ang="0">
                  <a:pos x="22" y="14"/>
                </a:cxn>
              </a:cxnLst>
              <a:rect l="0" t="0" r="r" b="b"/>
              <a:pathLst>
                <a:path w="34" h="78">
                  <a:moveTo>
                    <a:pt x="22" y="14"/>
                  </a:moveTo>
                  <a:lnTo>
                    <a:pt x="22" y="14"/>
                  </a:lnTo>
                  <a:lnTo>
                    <a:pt x="2" y="0"/>
                  </a:lnTo>
                  <a:lnTo>
                    <a:pt x="2" y="0"/>
                  </a:lnTo>
                  <a:lnTo>
                    <a:pt x="0" y="12"/>
                  </a:lnTo>
                  <a:lnTo>
                    <a:pt x="0" y="22"/>
                  </a:lnTo>
                  <a:lnTo>
                    <a:pt x="2" y="34"/>
                  </a:lnTo>
                  <a:lnTo>
                    <a:pt x="6" y="44"/>
                  </a:lnTo>
                  <a:lnTo>
                    <a:pt x="10" y="54"/>
                  </a:lnTo>
                  <a:lnTo>
                    <a:pt x="16" y="64"/>
                  </a:lnTo>
                  <a:lnTo>
                    <a:pt x="24" y="72"/>
                  </a:lnTo>
                  <a:lnTo>
                    <a:pt x="34" y="78"/>
                  </a:lnTo>
                  <a:lnTo>
                    <a:pt x="34" y="78"/>
                  </a:lnTo>
                  <a:lnTo>
                    <a:pt x="24" y="30"/>
                  </a:lnTo>
                  <a:lnTo>
                    <a:pt x="24" y="30"/>
                  </a:lnTo>
                  <a:lnTo>
                    <a:pt x="24" y="20"/>
                  </a:lnTo>
                  <a:lnTo>
                    <a:pt x="22" y="16"/>
                  </a:lnTo>
                  <a:lnTo>
                    <a:pt x="22" y="14"/>
                  </a:lnTo>
                  <a:lnTo>
                    <a:pt x="22"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7" name="Freeform 449"/>
            <p:cNvSpPr/>
            <p:nvPr/>
          </p:nvSpPr>
          <p:spPr bwMode="auto">
            <a:xfrm>
              <a:off x="4116388" y="1912938"/>
              <a:ext cx="76200" cy="63500"/>
            </a:xfrm>
            <a:custGeom>
              <a:avLst/>
              <a:gdLst/>
              <a:ahLst/>
              <a:cxnLst>
                <a:cxn ang="0">
                  <a:pos x="36" y="0"/>
                </a:cxn>
                <a:cxn ang="0">
                  <a:pos x="36" y="0"/>
                </a:cxn>
                <a:cxn ang="0">
                  <a:pos x="32" y="2"/>
                </a:cxn>
                <a:cxn ang="0">
                  <a:pos x="32" y="2"/>
                </a:cxn>
                <a:cxn ang="0">
                  <a:pos x="0" y="4"/>
                </a:cxn>
                <a:cxn ang="0">
                  <a:pos x="0" y="4"/>
                </a:cxn>
                <a:cxn ang="0">
                  <a:pos x="48" y="40"/>
                </a:cxn>
                <a:cxn ang="0">
                  <a:pos x="48" y="40"/>
                </a:cxn>
                <a:cxn ang="0">
                  <a:pos x="44" y="28"/>
                </a:cxn>
                <a:cxn ang="0">
                  <a:pos x="40" y="14"/>
                </a:cxn>
                <a:cxn ang="0">
                  <a:pos x="40" y="14"/>
                </a:cxn>
                <a:cxn ang="0">
                  <a:pos x="36" y="0"/>
                </a:cxn>
                <a:cxn ang="0">
                  <a:pos x="36" y="0"/>
                </a:cxn>
              </a:cxnLst>
              <a:rect l="0" t="0" r="r" b="b"/>
              <a:pathLst>
                <a:path w="48" h="40">
                  <a:moveTo>
                    <a:pt x="36" y="0"/>
                  </a:moveTo>
                  <a:lnTo>
                    <a:pt x="36" y="0"/>
                  </a:lnTo>
                  <a:lnTo>
                    <a:pt x="32" y="2"/>
                  </a:lnTo>
                  <a:lnTo>
                    <a:pt x="32" y="2"/>
                  </a:lnTo>
                  <a:lnTo>
                    <a:pt x="0" y="4"/>
                  </a:lnTo>
                  <a:lnTo>
                    <a:pt x="0" y="4"/>
                  </a:lnTo>
                  <a:lnTo>
                    <a:pt x="48" y="40"/>
                  </a:lnTo>
                  <a:lnTo>
                    <a:pt x="48" y="40"/>
                  </a:lnTo>
                  <a:lnTo>
                    <a:pt x="44" y="28"/>
                  </a:lnTo>
                  <a:lnTo>
                    <a:pt x="40" y="14"/>
                  </a:lnTo>
                  <a:lnTo>
                    <a:pt x="40" y="14"/>
                  </a:lnTo>
                  <a:lnTo>
                    <a:pt x="36" y="0"/>
                  </a:lnTo>
                  <a:lnTo>
                    <a:pt x="36"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8" name="Freeform 450"/>
            <p:cNvSpPr/>
            <p:nvPr/>
          </p:nvSpPr>
          <p:spPr bwMode="auto">
            <a:xfrm>
              <a:off x="4065588" y="1868488"/>
              <a:ext cx="101600" cy="41275"/>
            </a:xfrm>
            <a:custGeom>
              <a:avLst/>
              <a:gdLst/>
              <a:ahLst/>
              <a:cxnLst>
                <a:cxn ang="0">
                  <a:pos x="26" y="26"/>
                </a:cxn>
                <a:cxn ang="0">
                  <a:pos x="26" y="26"/>
                </a:cxn>
                <a:cxn ang="0">
                  <a:pos x="64" y="22"/>
                </a:cxn>
                <a:cxn ang="0">
                  <a:pos x="64" y="22"/>
                </a:cxn>
                <a:cxn ang="0">
                  <a:pos x="60" y="10"/>
                </a:cxn>
                <a:cxn ang="0">
                  <a:pos x="58" y="4"/>
                </a:cxn>
                <a:cxn ang="0">
                  <a:pos x="54" y="0"/>
                </a:cxn>
                <a:cxn ang="0">
                  <a:pos x="54" y="0"/>
                </a:cxn>
                <a:cxn ang="0">
                  <a:pos x="38" y="2"/>
                </a:cxn>
                <a:cxn ang="0">
                  <a:pos x="38" y="2"/>
                </a:cxn>
                <a:cxn ang="0">
                  <a:pos x="12" y="6"/>
                </a:cxn>
                <a:cxn ang="0">
                  <a:pos x="12" y="6"/>
                </a:cxn>
                <a:cxn ang="0">
                  <a:pos x="6" y="6"/>
                </a:cxn>
                <a:cxn ang="0">
                  <a:pos x="0" y="8"/>
                </a:cxn>
                <a:cxn ang="0">
                  <a:pos x="0" y="8"/>
                </a:cxn>
                <a:cxn ang="0">
                  <a:pos x="14" y="18"/>
                </a:cxn>
                <a:cxn ang="0">
                  <a:pos x="14" y="18"/>
                </a:cxn>
                <a:cxn ang="0">
                  <a:pos x="20" y="22"/>
                </a:cxn>
                <a:cxn ang="0">
                  <a:pos x="24" y="26"/>
                </a:cxn>
                <a:cxn ang="0">
                  <a:pos x="26" y="26"/>
                </a:cxn>
                <a:cxn ang="0">
                  <a:pos x="26" y="26"/>
                </a:cxn>
              </a:cxnLst>
              <a:rect l="0" t="0" r="r" b="b"/>
              <a:pathLst>
                <a:path w="64" h="26">
                  <a:moveTo>
                    <a:pt x="26" y="26"/>
                  </a:moveTo>
                  <a:lnTo>
                    <a:pt x="26" y="26"/>
                  </a:lnTo>
                  <a:lnTo>
                    <a:pt x="64" y="22"/>
                  </a:lnTo>
                  <a:lnTo>
                    <a:pt x="64" y="22"/>
                  </a:lnTo>
                  <a:lnTo>
                    <a:pt x="60" y="10"/>
                  </a:lnTo>
                  <a:lnTo>
                    <a:pt x="58" y="4"/>
                  </a:lnTo>
                  <a:lnTo>
                    <a:pt x="54" y="0"/>
                  </a:lnTo>
                  <a:lnTo>
                    <a:pt x="54" y="0"/>
                  </a:lnTo>
                  <a:lnTo>
                    <a:pt x="38" y="2"/>
                  </a:lnTo>
                  <a:lnTo>
                    <a:pt x="38" y="2"/>
                  </a:lnTo>
                  <a:lnTo>
                    <a:pt x="12" y="6"/>
                  </a:lnTo>
                  <a:lnTo>
                    <a:pt x="12" y="6"/>
                  </a:lnTo>
                  <a:lnTo>
                    <a:pt x="6" y="6"/>
                  </a:lnTo>
                  <a:lnTo>
                    <a:pt x="0" y="8"/>
                  </a:lnTo>
                  <a:lnTo>
                    <a:pt x="0" y="8"/>
                  </a:lnTo>
                  <a:lnTo>
                    <a:pt x="14" y="18"/>
                  </a:lnTo>
                  <a:lnTo>
                    <a:pt x="14" y="18"/>
                  </a:lnTo>
                  <a:lnTo>
                    <a:pt x="20" y="22"/>
                  </a:lnTo>
                  <a:lnTo>
                    <a:pt x="24" y="26"/>
                  </a:lnTo>
                  <a:lnTo>
                    <a:pt x="26" y="26"/>
                  </a:lnTo>
                  <a:lnTo>
                    <a:pt x="26" y="2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9" name="Freeform 451"/>
            <p:cNvSpPr/>
            <p:nvPr/>
          </p:nvSpPr>
          <p:spPr bwMode="auto">
            <a:xfrm>
              <a:off x="4017963" y="1830388"/>
              <a:ext cx="127000" cy="38100"/>
            </a:xfrm>
            <a:custGeom>
              <a:avLst/>
              <a:gdLst/>
              <a:ahLst/>
              <a:cxnLst>
                <a:cxn ang="0">
                  <a:pos x="32" y="24"/>
                </a:cxn>
                <a:cxn ang="0">
                  <a:pos x="32" y="24"/>
                </a:cxn>
                <a:cxn ang="0">
                  <a:pos x="80" y="16"/>
                </a:cxn>
                <a:cxn ang="0">
                  <a:pos x="80" y="16"/>
                </a:cxn>
                <a:cxn ang="0">
                  <a:pos x="72" y="6"/>
                </a:cxn>
                <a:cxn ang="0">
                  <a:pos x="68" y="2"/>
                </a:cxn>
                <a:cxn ang="0">
                  <a:pos x="62" y="0"/>
                </a:cxn>
                <a:cxn ang="0">
                  <a:pos x="62" y="0"/>
                </a:cxn>
                <a:cxn ang="0">
                  <a:pos x="40" y="2"/>
                </a:cxn>
                <a:cxn ang="0">
                  <a:pos x="40" y="2"/>
                </a:cxn>
                <a:cxn ang="0">
                  <a:pos x="0" y="6"/>
                </a:cxn>
                <a:cxn ang="0">
                  <a:pos x="0" y="6"/>
                </a:cxn>
                <a:cxn ang="0">
                  <a:pos x="18" y="22"/>
                </a:cxn>
                <a:cxn ang="0">
                  <a:pos x="18" y="22"/>
                </a:cxn>
                <a:cxn ang="0">
                  <a:pos x="22" y="24"/>
                </a:cxn>
                <a:cxn ang="0">
                  <a:pos x="24" y="24"/>
                </a:cxn>
                <a:cxn ang="0">
                  <a:pos x="32" y="24"/>
                </a:cxn>
                <a:cxn ang="0">
                  <a:pos x="32" y="24"/>
                </a:cxn>
              </a:cxnLst>
              <a:rect l="0" t="0" r="r" b="b"/>
              <a:pathLst>
                <a:path w="80" h="24">
                  <a:moveTo>
                    <a:pt x="32" y="24"/>
                  </a:moveTo>
                  <a:lnTo>
                    <a:pt x="32" y="24"/>
                  </a:lnTo>
                  <a:lnTo>
                    <a:pt x="80" y="16"/>
                  </a:lnTo>
                  <a:lnTo>
                    <a:pt x="80" y="16"/>
                  </a:lnTo>
                  <a:lnTo>
                    <a:pt x="72" y="6"/>
                  </a:lnTo>
                  <a:lnTo>
                    <a:pt x="68" y="2"/>
                  </a:lnTo>
                  <a:lnTo>
                    <a:pt x="62" y="0"/>
                  </a:lnTo>
                  <a:lnTo>
                    <a:pt x="62" y="0"/>
                  </a:lnTo>
                  <a:lnTo>
                    <a:pt x="40" y="2"/>
                  </a:lnTo>
                  <a:lnTo>
                    <a:pt x="40" y="2"/>
                  </a:lnTo>
                  <a:lnTo>
                    <a:pt x="0" y="6"/>
                  </a:lnTo>
                  <a:lnTo>
                    <a:pt x="0" y="6"/>
                  </a:lnTo>
                  <a:lnTo>
                    <a:pt x="18" y="22"/>
                  </a:lnTo>
                  <a:lnTo>
                    <a:pt x="18" y="22"/>
                  </a:lnTo>
                  <a:lnTo>
                    <a:pt x="22" y="24"/>
                  </a:lnTo>
                  <a:lnTo>
                    <a:pt x="24" y="24"/>
                  </a:lnTo>
                  <a:lnTo>
                    <a:pt x="32" y="24"/>
                  </a:lnTo>
                  <a:lnTo>
                    <a:pt x="32"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0" name="Freeform 452"/>
            <p:cNvSpPr/>
            <p:nvPr/>
          </p:nvSpPr>
          <p:spPr bwMode="auto">
            <a:xfrm>
              <a:off x="3976688" y="1792288"/>
              <a:ext cx="133350" cy="41275"/>
            </a:xfrm>
            <a:custGeom>
              <a:avLst/>
              <a:gdLst/>
              <a:ahLst/>
              <a:cxnLst>
                <a:cxn ang="0">
                  <a:pos x="0" y="10"/>
                </a:cxn>
                <a:cxn ang="0">
                  <a:pos x="0" y="10"/>
                </a:cxn>
                <a:cxn ang="0">
                  <a:pos x="18" y="24"/>
                </a:cxn>
                <a:cxn ang="0">
                  <a:pos x="18" y="24"/>
                </a:cxn>
                <a:cxn ang="0">
                  <a:pos x="20" y="26"/>
                </a:cxn>
                <a:cxn ang="0">
                  <a:pos x="26" y="24"/>
                </a:cxn>
                <a:cxn ang="0">
                  <a:pos x="34" y="22"/>
                </a:cxn>
                <a:cxn ang="0">
                  <a:pos x="34" y="22"/>
                </a:cxn>
                <a:cxn ang="0">
                  <a:pos x="84" y="16"/>
                </a:cxn>
                <a:cxn ang="0">
                  <a:pos x="84" y="16"/>
                </a:cxn>
                <a:cxn ang="0">
                  <a:pos x="74" y="10"/>
                </a:cxn>
                <a:cxn ang="0">
                  <a:pos x="64" y="6"/>
                </a:cxn>
                <a:cxn ang="0">
                  <a:pos x="54" y="2"/>
                </a:cxn>
                <a:cxn ang="0">
                  <a:pos x="42" y="0"/>
                </a:cxn>
                <a:cxn ang="0">
                  <a:pos x="32" y="0"/>
                </a:cxn>
                <a:cxn ang="0">
                  <a:pos x="20" y="2"/>
                </a:cxn>
                <a:cxn ang="0">
                  <a:pos x="10" y="4"/>
                </a:cxn>
                <a:cxn ang="0">
                  <a:pos x="0" y="10"/>
                </a:cxn>
                <a:cxn ang="0">
                  <a:pos x="0" y="10"/>
                </a:cxn>
              </a:cxnLst>
              <a:rect l="0" t="0" r="r" b="b"/>
              <a:pathLst>
                <a:path w="84" h="26">
                  <a:moveTo>
                    <a:pt x="0" y="10"/>
                  </a:moveTo>
                  <a:lnTo>
                    <a:pt x="0" y="10"/>
                  </a:lnTo>
                  <a:lnTo>
                    <a:pt x="18" y="24"/>
                  </a:lnTo>
                  <a:lnTo>
                    <a:pt x="18" y="24"/>
                  </a:lnTo>
                  <a:lnTo>
                    <a:pt x="20" y="26"/>
                  </a:lnTo>
                  <a:lnTo>
                    <a:pt x="26" y="24"/>
                  </a:lnTo>
                  <a:lnTo>
                    <a:pt x="34" y="22"/>
                  </a:lnTo>
                  <a:lnTo>
                    <a:pt x="34" y="22"/>
                  </a:lnTo>
                  <a:lnTo>
                    <a:pt x="84" y="16"/>
                  </a:lnTo>
                  <a:lnTo>
                    <a:pt x="84" y="16"/>
                  </a:lnTo>
                  <a:lnTo>
                    <a:pt x="74" y="10"/>
                  </a:lnTo>
                  <a:lnTo>
                    <a:pt x="64" y="6"/>
                  </a:lnTo>
                  <a:lnTo>
                    <a:pt x="54" y="2"/>
                  </a:lnTo>
                  <a:lnTo>
                    <a:pt x="42" y="0"/>
                  </a:lnTo>
                  <a:lnTo>
                    <a:pt x="32" y="0"/>
                  </a:lnTo>
                  <a:lnTo>
                    <a:pt x="20" y="2"/>
                  </a:lnTo>
                  <a:lnTo>
                    <a:pt x="10" y="4"/>
                  </a:lnTo>
                  <a:lnTo>
                    <a:pt x="0" y="10"/>
                  </a:lnTo>
                  <a:lnTo>
                    <a:pt x="0" y="1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
        <p:nvSpPr>
          <p:cNvPr id="831" name="文本占位符 59"/>
          <p:cNvSpPr>
            <a:spLocks noGrp="1"/>
          </p:cNvSpPr>
          <p:nvPr>
            <p:ph type="body" sz="quarter" idx="12" hasCustomPrompt="1"/>
          </p:nvPr>
        </p:nvSpPr>
        <p:spPr>
          <a:xfrm>
            <a:off x="7077468" y="2002511"/>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33" name="文本占位符 59"/>
          <p:cNvSpPr>
            <a:spLocks noGrp="1"/>
          </p:cNvSpPr>
          <p:nvPr>
            <p:ph type="body" sz="quarter" idx="16" hasCustomPrompt="1"/>
          </p:nvPr>
        </p:nvSpPr>
        <p:spPr>
          <a:xfrm>
            <a:off x="8177562" y="2210260"/>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34" name="文本占位符 59"/>
          <p:cNvSpPr>
            <a:spLocks noGrp="1"/>
          </p:cNvSpPr>
          <p:nvPr>
            <p:ph type="body" sz="quarter" idx="17" hasCustomPrompt="1"/>
          </p:nvPr>
        </p:nvSpPr>
        <p:spPr>
          <a:xfrm>
            <a:off x="7077468" y="3046599"/>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35" name="文本占位符 59"/>
          <p:cNvSpPr>
            <a:spLocks noGrp="1"/>
          </p:cNvSpPr>
          <p:nvPr>
            <p:ph type="body" sz="quarter" idx="18" hasCustomPrompt="1"/>
          </p:nvPr>
        </p:nvSpPr>
        <p:spPr>
          <a:xfrm>
            <a:off x="8177562" y="3254348"/>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39" name="文本占位符 59"/>
          <p:cNvSpPr>
            <a:spLocks noGrp="1"/>
          </p:cNvSpPr>
          <p:nvPr>
            <p:ph type="body" sz="quarter" idx="19" hasCustomPrompt="1"/>
          </p:nvPr>
        </p:nvSpPr>
        <p:spPr>
          <a:xfrm>
            <a:off x="7077468" y="4086152"/>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40" name="文本占位符 59"/>
          <p:cNvSpPr>
            <a:spLocks noGrp="1"/>
          </p:cNvSpPr>
          <p:nvPr>
            <p:ph type="body" sz="quarter" idx="20" hasCustomPrompt="1"/>
          </p:nvPr>
        </p:nvSpPr>
        <p:spPr>
          <a:xfrm>
            <a:off x="8177562" y="4293901"/>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
        <p:nvSpPr>
          <p:cNvPr id="841" name="文本占位符 59"/>
          <p:cNvSpPr>
            <a:spLocks noGrp="1"/>
          </p:cNvSpPr>
          <p:nvPr>
            <p:ph type="body" sz="quarter" idx="21" hasCustomPrompt="1"/>
          </p:nvPr>
        </p:nvSpPr>
        <p:spPr>
          <a:xfrm>
            <a:off x="7077468" y="5133970"/>
            <a:ext cx="1036369" cy="830997"/>
          </a:xfrm>
          <a:prstGeom prst="rect">
            <a:avLst/>
          </a:prstGeom>
        </p:spPr>
        <p:txBody>
          <a:bodyPr wrap="square">
            <a:spAutoFit/>
          </a:bodyPr>
          <a:lstStyle>
            <a:lvl1pPr marL="0" indent="0" algn="l">
              <a:lnSpc>
                <a:spcPct val="100000"/>
              </a:lnSpc>
              <a:spcBef>
                <a:spcPts val="0"/>
              </a:spcBef>
              <a:buNone/>
              <a:defRPr sz="4800" b="0">
                <a:solidFill>
                  <a:schemeClr val="bg1">
                    <a:lumMod val="95000"/>
                  </a:schemeClr>
                </a:solidFill>
              </a:defRPr>
            </a:lvl1pPr>
          </a:lstStyle>
          <a:p>
            <a:pPr lvl="0"/>
            <a:r>
              <a:rPr lang="en-US" altLang="zh-CN" dirty="0"/>
              <a:t>01</a:t>
            </a:r>
            <a:endParaRPr lang="zh-CN" altLang="en-US" dirty="0"/>
          </a:p>
        </p:txBody>
      </p:sp>
      <p:sp>
        <p:nvSpPr>
          <p:cNvPr id="842" name="文本占位符 59"/>
          <p:cNvSpPr>
            <a:spLocks noGrp="1"/>
          </p:cNvSpPr>
          <p:nvPr>
            <p:ph type="body" sz="quarter" idx="22" hasCustomPrompt="1"/>
          </p:nvPr>
        </p:nvSpPr>
        <p:spPr>
          <a:xfrm>
            <a:off x="8177562" y="5341719"/>
            <a:ext cx="3413305" cy="415498"/>
          </a:xfrm>
          <a:prstGeom prst="rect">
            <a:avLst/>
          </a:prstGeom>
        </p:spPr>
        <p:txBody>
          <a:bodyPr wrap="square">
            <a:spAutoFit/>
          </a:bodyPr>
          <a:lstStyle>
            <a:lvl1pPr marL="0" indent="0" algn="l">
              <a:lnSpc>
                <a:spcPct val="100000"/>
              </a:lnSpc>
              <a:spcBef>
                <a:spcPts val="0"/>
              </a:spcBef>
              <a:buNone/>
              <a:defRPr sz="2100" b="1">
                <a:solidFill>
                  <a:schemeClr val="bg1">
                    <a:lumMod val="95000"/>
                  </a:schemeClr>
                </a:solidFill>
              </a:defRPr>
            </a:lvl1pPr>
          </a:lstStyle>
          <a:p>
            <a:pPr lvl="0"/>
            <a:r>
              <a:rPr lang="en-US" altLang="zh-CN" dirty="0"/>
              <a:t>PART ONE  </a:t>
            </a:r>
            <a:r>
              <a:rPr lang="zh-CN" altLang="en-US" dirty="0"/>
              <a:t>基本概况</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副标题页">
    <p:bg>
      <p:bgPr>
        <a:solidFill>
          <a:schemeClr val="bg1">
            <a:lumMod val="95000"/>
          </a:schemeClr>
        </a:solidFill>
        <a:effectLst/>
      </p:bgPr>
    </p:bg>
    <p:spTree>
      <p:nvGrpSpPr>
        <p:cNvPr id="1" name=""/>
        <p:cNvGrpSpPr/>
        <p:nvPr/>
      </p:nvGrpSpPr>
      <p:grpSpPr>
        <a:xfrm>
          <a:off x="0" y="0"/>
          <a:ext cx="0" cy="0"/>
          <a:chOff x="0" y="0"/>
          <a:chExt cx="0" cy="0"/>
        </a:xfrm>
      </p:grpSpPr>
      <p:sp>
        <p:nvSpPr>
          <p:cNvPr id="8" name="椭圆 7"/>
          <p:cNvSpPr/>
          <p:nvPr userDrawn="1"/>
        </p:nvSpPr>
        <p:spPr>
          <a:xfrm>
            <a:off x="-3772842" y="1085120"/>
            <a:ext cx="557913" cy="55791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endParaRPr>
          </a:p>
        </p:txBody>
      </p:sp>
      <p:sp>
        <p:nvSpPr>
          <p:cNvPr id="3" name="文本占位符 2"/>
          <p:cNvSpPr>
            <a:spLocks noGrp="1"/>
          </p:cNvSpPr>
          <p:nvPr>
            <p:ph type="body" sz="quarter" idx="13" hasCustomPrompt="1"/>
          </p:nvPr>
        </p:nvSpPr>
        <p:spPr>
          <a:xfrm>
            <a:off x="4533823" y="888151"/>
            <a:ext cx="2347038" cy="678071"/>
          </a:xfrm>
          <a:prstGeom prst="rect">
            <a:avLst/>
          </a:prstGeom>
        </p:spPr>
        <p:txBody>
          <a:bodyPr anchor="ctr"/>
          <a:lstStyle>
            <a:lvl1pPr marL="0" indent="0">
              <a:lnSpc>
                <a:spcPct val="130000"/>
              </a:lnSpc>
              <a:buNone/>
              <a:defRPr>
                <a:solidFill>
                  <a:schemeClr val="tx2"/>
                </a:solidFill>
              </a:defRPr>
            </a:lvl1pPr>
            <a:lvl2pPr marL="457200" indent="0">
              <a:buNone/>
              <a:defRPr/>
            </a:lvl2pPr>
          </a:lstStyle>
          <a:p>
            <a:pPr lvl="0"/>
            <a:r>
              <a:rPr kumimoji="1" lang="en-US" altLang="zh-CN"/>
              <a:t>PART</a:t>
            </a:r>
            <a:endParaRPr kumimoji="1" lang="zh-CN" altLang="en-US" dirty="0"/>
          </a:p>
        </p:txBody>
      </p:sp>
      <p:sp>
        <p:nvSpPr>
          <p:cNvPr id="39" name="文本占位符 2"/>
          <p:cNvSpPr>
            <a:spLocks noGrp="1"/>
          </p:cNvSpPr>
          <p:nvPr>
            <p:ph type="body" sz="quarter" idx="14" hasCustomPrompt="1"/>
          </p:nvPr>
        </p:nvSpPr>
        <p:spPr>
          <a:xfrm>
            <a:off x="4533821" y="1759971"/>
            <a:ext cx="6186332" cy="1095463"/>
          </a:xfrm>
          <a:prstGeom prst="rect">
            <a:avLst/>
          </a:prstGeom>
        </p:spPr>
        <p:txBody>
          <a:bodyPr anchor="ctr"/>
          <a:lstStyle>
            <a:lvl1pPr marL="0" indent="0">
              <a:lnSpc>
                <a:spcPct val="130000"/>
              </a:lnSpc>
              <a:buNone/>
              <a:defRPr sz="72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a:t>点击输入标题</a:t>
            </a:r>
            <a:endParaRPr kumimoji="1" lang="zh-CN" altLang="en-US" dirty="0"/>
          </a:p>
        </p:txBody>
      </p:sp>
      <p:sp>
        <p:nvSpPr>
          <p:cNvPr id="42" name="椭圆 41"/>
          <p:cNvSpPr/>
          <p:nvPr userDrawn="1"/>
        </p:nvSpPr>
        <p:spPr>
          <a:xfrm>
            <a:off x="-4126388" y="-450037"/>
            <a:ext cx="7718163" cy="7718159"/>
          </a:xfrm>
          <a:prstGeom prst="ellipse">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cs typeface="+mn-ea"/>
              <a:sym typeface="+mn-lt"/>
            </a:endParaRPr>
          </a:p>
        </p:txBody>
      </p:sp>
      <p:sp>
        <p:nvSpPr>
          <p:cNvPr id="43" name="椭圆 42"/>
          <p:cNvSpPr/>
          <p:nvPr userDrawn="1"/>
        </p:nvSpPr>
        <p:spPr>
          <a:xfrm>
            <a:off x="-3713014" y="-36664"/>
            <a:ext cx="6891415" cy="6891411"/>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cs typeface="+mn-ea"/>
              <a:sym typeface="+mn-lt"/>
            </a:endParaRPr>
          </a:p>
        </p:txBody>
      </p:sp>
      <p:sp>
        <p:nvSpPr>
          <p:cNvPr id="45" name="椭圆 44"/>
          <p:cNvSpPr/>
          <p:nvPr userDrawn="1"/>
        </p:nvSpPr>
        <p:spPr>
          <a:xfrm>
            <a:off x="3178402" y="3870320"/>
            <a:ext cx="557913" cy="55791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103154"/>
              </a:solidFill>
              <a:cs typeface="+mn-ea"/>
              <a:sym typeface="+mn-lt"/>
            </a:endParaRPr>
          </a:p>
        </p:txBody>
      </p:sp>
      <p:grpSp>
        <p:nvGrpSpPr>
          <p:cNvPr id="46" name="组 8"/>
          <p:cNvGrpSpPr/>
          <p:nvPr userDrawn="1"/>
        </p:nvGrpSpPr>
        <p:grpSpPr>
          <a:xfrm>
            <a:off x="-1042937" y="1586147"/>
            <a:ext cx="3509212" cy="3620011"/>
            <a:chOff x="6205698" y="1718554"/>
            <a:chExt cx="1970113" cy="2032317"/>
          </a:xfrm>
          <a:solidFill>
            <a:schemeClr val="bg1">
              <a:lumMod val="95000"/>
            </a:schemeClr>
          </a:solidFill>
        </p:grpSpPr>
        <p:sp>
          <p:nvSpPr>
            <p:cNvPr id="47" name="Freeform 260"/>
            <p:cNvSpPr/>
            <p:nvPr/>
          </p:nvSpPr>
          <p:spPr bwMode="auto">
            <a:xfrm>
              <a:off x="7651846" y="3373614"/>
              <a:ext cx="523965" cy="251503"/>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8" name="Freeform 261"/>
            <p:cNvSpPr/>
            <p:nvPr/>
          </p:nvSpPr>
          <p:spPr bwMode="auto">
            <a:xfrm>
              <a:off x="7295548" y="3331698"/>
              <a:ext cx="503006" cy="377254"/>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49" name="Freeform 262"/>
            <p:cNvSpPr/>
            <p:nvPr/>
          </p:nvSpPr>
          <p:spPr bwMode="auto">
            <a:xfrm>
              <a:off x="6960210" y="3310738"/>
              <a:ext cx="565882" cy="440130"/>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0" name="Freeform 263"/>
            <p:cNvSpPr/>
            <p:nvPr/>
          </p:nvSpPr>
          <p:spPr bwMode="auto">
            <a:xfrm>
              <a:off x="6666791" y="3268822"/>
              <a:ext cx="565882" cy="482049"/>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1" name="Freeform 264"/>
            <p:cNvSpPr/>
            <p:nvPr/>
          </p:nvSpPr>
          <p:spPr bwMode="auto">
            <a:xfrm>
              <a:off x="7672805" y="3122111"/>
              <a:ext cx="503006" cy="251503"/>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2" name="Freeform 265"/>
            <p:cNvSpPr/>
            <p:nvPr/>
          </p:nvSpPr>
          <p:spPr bwMode="auto">
            <a:xfrm>
              <a:off x="7316507" y="2975400"/>
              <a:ext cx="544925" cy="314379"/>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3" name="Freeform 266"/>
            <p:cNvSpPr/>
            <p:nvPr/>
          </p:nvSpPr>
          <p:spPr bwMode="auto">
            <a:xfrm>
              <a:off x="6960210" y="2849649"/>
              <a:ext cx="670676" cy="377254"/>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4" name="Freeform 267"/>
            <p:cNvSpPr/>
            <p:nvPr/>
          </p:nvSpPr>
          <p:spPr bwMode="auto">
            <a:xfrm>
              <a:off x="6687747" y="2828689"/>
              <a:ext cx="670676" cy="356298"/>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5" name="Freeform 268"/>
            <p:cNvSpPr/>
            <p:nvPr/>
          </p:nvSpPr>
          <p:spPr bwMode="auto">
            <a:xfrm>
              <a:off x="6561993" y="2001000"/>
              <a:ext cx="230546" cy="335338"/>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6" name="Freeform 269"/>
            <p:cNvSpPr/>
            <p:nvPr/>
          </p:nvSpPr>
          <p:spPr bwMode="auto">
            <a:xfrm>
              <a:off x="6415285" y="2147710"/>
              <a:ext cx="188627" cy="419173"/>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7" name="Freeform 270"/>
            <p:cNvSpPr/>
            <p:nvPr/>
          </p:nvSpPr>
          <p:spPr bwMode="auto">
            <a:xfrm>
              <a:off x="6289533" y="2294421"/>
              <a:ext cx="188627" cy="503006"/>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8" name="Freeform 271"/>
            <p:cNvSpPr/>
            <p:nvPr/>
          </p:nvSpPr>
          <p:spPr bwMode="auto">
            <a:xfrm>
              <a:off x="6205698" y="2462089"/>
              <a:ext cx="188627" cy="523965"/>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59" name="Freeform 272"/>
            <p:cNvSpPr/>
            <p:nvPr/>
          </p:nvSpPr>
          <p:spPr bwMode="auto">
            <a:xfrm>
              <a:off x="6687747" y="2021959"/>
              <a:ext cx="188627" cy="335338"/>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0" name="Freeform 273"/>
            <p:cNvSpPr/>
            <p:nvPr/>
          </p:nvSpPr>
          <p:spPr bwMode="auto">
            <a:xfrm>
              <a:off x="6582952" y="2315381"/>
              <a:ext cx="314379" cy="272462"/>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1" name="Freeform 274"/>
            <p:cNvSpPr/>
            <p:nvPr/>
          </p:nvSpPr>
          <p:spPr bwMode="auto">
            <a:xfrm>
              <a:off x="6499117" y="2524965"/>
              <a:ext cx="398214" cy="293422"/>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2" name="Freeform 275"/>
            <p:cNvSpPr/>
            <p:nvPr/>
          </p:nvSpPr>
          <p:spPr bwMode="auto">
            <a:xfrm>
              <a:off x="6415285" y="2713595"/>
              <a:ext cx="440130" cy="314379"/>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3" name="Freeform 276"/>
            <p:cNvSpPr/>
            <p:nvPr/>
          </p:nvSpPr>
          <p:spPr bwMode="auto">
            <a:xfrm>
              <a:off x="7381073" y="1718554"/>
              <a:ext cx="230546" cy="335338"/>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4" name="Freeform 277"/>
            <p:cNvSpPr/>
            <p:nvPr/>
          </p:nvSpPr>
          <p:spPr bwMode="auto">
            <a:xfrm>
              <a:off x="7234363" y="1865265"/>
              <a:ext cx="188627" cy="419173"/>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5" name="Freeform 278"/>
            <p:cNvSpPr/>
            <p:nvPr/>
          </p:nvSpPr>
          <p:spPr bwMode="auto">
            <a:xfrm>
              <a:off x="7108611" y="2011973"/>
              <a:ext cx="209587" cy="503006"/>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6" name="Freeform 279"/>
            <p:cNvSpPr/>
            <p:nvPr/>
          </p:nvSpPr>
          <p:spPr bwMode="auto">
            <a:xfrm>
              <a:off x="7024776" y="2179644"/>
              <a:ext cx="188627" cy="523965"/>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7" name="Freeform 280"/>
            <p:cNvSpPr/>
            <p:nvPr/>
          </p:nvSpPr>
          <p:spPr bwMode="auto">
            <a:xfrm>
              <a:off x="7506825" y="1739511"/>
              <a:ext cx="188627" cy="335338"/>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8" name="Freeform 281"/>
            <p:cNvSpPr/>
            <p:nvPr/>
          </p:nvSpPr>
          <p:spPr bwMode="auto">
            <a:xfrm>
              <a:off x="7402033" y="2032933"/>
              <a:ext cx="314379" cy="272462"/>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69" name="Freeform 282"/>
            <p:cNvSpPr/>
            <p:nvPr/>
          </p:nvSpPr>
          <p:spPr bwMode="auto">
            <a:xfrm>
              <a:off x="7318198" y="2242519"/>
              <a:ext cx="398214" cy="293422"/>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sp>
          <p:nvSpPr>
            <p:cNvPr id="70" name="Freeform 283"/>
            <p:cNvSpPr/>
            <p:nvPr/>
          </p:nvSpPr>
          <p:spPr bwMode="auto">
            <a:xfrm>
              <a:off x="7234363" y="2431147"/>
              <a:ext cx="440130" cy="293422"/>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endParaRPr lang="zh-CN" altLang="en-US" sz="3200">
                <a:cs typeface="+mn-ea"/>
                <a:sym typeface="+mn-lt"/>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内容页_2">
    <p:bg>
      <p:bgPr>
        <a:solidFill>
          <a:schemeClr val="bg1">
            <a:lumMod val="95000"/>
          </a:schemeClr>
        </a:solidFill>
        <a:effectLst/>
      </p:bgPr>
    </p:bg>
    <p:spTree>
      <p:nvGrpSpPr>
        <p:cNvPr id="1" name=""/>
        <p:cNvGrpSpPr/>
        <p:nvPr/>
      </p:nvGrpSpPr>
      <p:grpSpPr>
        <a:xfrm>
          <a:off x="0" y="0"/>
          <a:ext cx="0" cy="0"/>
          <a:chOff x="0" y="0"/>
          <a:chExt cx="0" cy="0"/>
        </a:xfrm>
      </p:grpSpPr>
      <p:sp>
        <p:nvSpPr>
          <p:cNvPr id="36" name="矩形 35"/>
          <p:cNvSpPr/>
          <p:nvPr userDrawn="1"/>
        </p:nvSpPr>
        <p:spPr>
          <a:xfrm>
            <a:off x="4049791" y="1"/>
            <a:ext cx="4092419" cy="69373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占位符 2"/>
          <p:cNvSpPr>
            <a:spLocks noGrp="1"/>
          </p:cNvSpPr>
          <p:nvPr>
            <p:ph type="body" sz="quarter" idx="14" hasCustomPrompt="1"/>
          </p:nvPr>
        </p:nvSpPr>
        <p:spPr>
          <a:xfrm>
            <a:off x="4049791" y="1"/>
            <a:ext cx="4092419" cy="693737"/>
          </a:xfrm>
          <a:prstGeom prst="rect">
            <a:avLst/>
          </a:prstGeom>
        </p:spPr>
        <p:txBody>
          <a:bodyPr anchor="ctr"/>
          <a:lstStyle>
            <a:lvl1pPr marL="0" indent="0" algn="ctr">
              <a:lnSpc>
                <a:spcPct val="130000"/>
              </a:lnSpc>
              <a:buNone/>
              <a:defRPr sz="3200" b="1">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dirty="0"/>
              <a:t>点击输入标题</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内容页_3">
    <p:bg>
      <p:bgPr>
        <a:solidFill>
          <a:schemeClr val="accent1"/>
        </a:solidFill>
        <a:effectLst/>
      </p:bgPr>
    </p:bg>
    <p:spTree>
      <p:nvGrpSpPr>
        <p:cNvPr id="1" name=""/>
        <p:cNvGrpSpPr/>
        <p:nvPr/>
      </p:nvGrpSpPr>
      <p:grpSpPr>
        <a:xfrm>
          <a:off x="0" y="0"/>
          <a:ext cx="0" cy="0"/>
          <a:chOff x="0" y="0"/>
          <a:chExt cx="0" cy="0"/>
        </a:xfrm>
      </p:grpSpPr>
      <p:sp>
        <p:nvSpPr>
          <p:cNvPr id="2" name="矩形 1"/>
          <p:cNvSpPr/>
          <p:nvPr userDrawn="1"/>
        </p:nvSpPr>
        <p:spPr>
          <a:xfrm>
            <a:off x="0" y="2701214"/>
            <a:ext cx="12192000" cy="415678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865" b="1" dirty="0">
              <a:solidFill>
                <a:srgbClr val="F9F5EE"/>
              </a:solidFill>
              <a:latin typeface="Century Gothic" panose="020B0502020202020204"/>
              <a:ea typeface="微软雅黑" panose="020B0503020204020204" pitchFamily="34" charset="-122"/>
            </a:endParaRPr>
          </a:p>
        </p:txBody>
      </p:sp>
      <p:sp>
        <p:nvSpPr>
          <p:cNvPr id="3" name="矩形 2"/>
          <p:cNvSpPr/>
          <p:nvPr userDrawn="1"/>
        </p:nvSpPr>
        <p:spPr>
          <a:xfrm>
            <a:off x="4049791" y="1"/>
            <a:ext cx="4092419" cy="69373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22272C"/>
              </a:solidFill>
            </a:endParaRPr>
          </a:p>
        </p:txBody>
      </p:sp>
      <p:sp>
        <p:nvSpPr>
          <p:cNvPr id="5" name="文本占位符 2"/>
          <p:cNvSpPr>
            <a:spLocks noGrp="1"/>
          </p:cNvSpPr>
          <p:nvPr>
            <p:ph type="body" sz="quarter" idx="14" hasCustomPrompt="1"/>
          </p:nvPr>
        </p:nvSpPr>
        <p:spPr>
          <a:xfrm>
            <a:off x="4049791" y="1"/>
            <a:ext cx="4092419" cy="693737"/>
          </a:xfrm>
          <a:prstGeom prst="rect">
            <a:avLst/>
          </a:prstGeom>
        </p:spPr>
        <p:txBody>
          <a:bodyPr anchor="ctr"/>
          <a:lstStyle>
            <a:lvl1pPr marL="0" indent="0" algn="ctr">
              <a:lnSpc>
                <a:spcPct val="130000"/>
              </a:lnSpc>
              <a:buNone/>
              <a:defRPr sz="32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a:t>点击输入标题</a:t>
            </a:r>
            <a:endParaRPr kumimoji="1"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内容页_4">
    <p:bg>
      <p:bgPr>
        <a:solidFill>
          <a:schemeClr val="accent1"/>
        </a:solidFill>
        <a:effectLst/>
      </p:bgPr>
    </p:bg>
    <p:spTree>
      <p:nvGrpSpPr>
        <p:cNvPr id="1" name=""/>
        <p:cNvGrpSpPr/>
        <p:nvPr/>
      </p:nvGrpSpPr>
      <p:grpSpPr>
        <a:xfrm>
          <a:off x="0" y="0"/>
          <a:ext cx="0" cy="0"/>
          <a:chOff x="0" y="0"/>
          <a:chExt cx="0" cy="0"/>
        </a:xfrm>
      </p:grpSpPr>
      <p:sp>
        <p:nvSpPr>
          <p:cNvPr id="6" name="矩形 5"/>
          <p:cNvSpPr/>
          <p:nvPr userDrawn="1"/>
        </p:nvSpPr>
        <p:spPr>
          <a:xfrm>
            <a:off x="4049791" y="1"/>
            <a:ext cx="4092419" cy="69373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rgbClr val="22272C"/>
              </a:solidFill>
            </a:endParaRPr>
          </a:p>
        </p:txBody>
      </p:sp>
      <p:sp>
        <p:nvSpPr>
          <p:cNvPr id="7" name="文本占位符 2"/>
          <p:cNvSpPr>
            <a:spLocks noGrp="1"/>
          </p:cNvSpPr>
          <p:nvPr>
            <p:ph type="body" sz="quarter" idx="14" hasCustomPrompt="1"/>
          </p:nvPr>
        </p:nvSpPr>
        <p:spPr>
          <a:xfrm>
            <a:off x="4049791" y="1"/>
            <a:ext cx="4092419" cy="693737"/>
          </a:xfrm>
          <a:prstGeom prst="rect">
            <a:avLst/>
          </a:prstGeom>
        </p:spPr>
        <p:txBody>
          <a:bodyPr anchor="ctr"/>
          <a:lstStyle>
            <a:lvl1pPr marL="0" indent="0" algn="ctr">
              <a:lnSpc>
                <a:spcPct val="130000"/>
              </a:lnSpc>
              <a:buNone/>
              <a:defRPr sz="32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buNone/>
              <a:defRPr/>
            </a:lvl2pPr>
          </a:lstStyle>
          <a:p>
            <a:pPr lvl="0"/>
            <a:r>
              <a:rPr kumimoji="1" lang="zh-CN" altLang="en-US"/>
              <a:t>点击输入标题</a:t>
            </a:r>
            <a:endParaRPr kumimoji="1"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3.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pPr/>
              <a:t>12/11/2018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9" r:id="rId14"/>
    <p:sldLayoutId id="2147483700" r:id="rId15"/>
    <p:sldLayoutId id="2147483701" r:id="rId16"/>
    <p:sldLayoutId id="2147483702"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9.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33.xml"/><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1.png"/><Relationship Id="rId2" Type="http://schemas.openxmlformats.org/officeDocument/2006/relationships/slideLayout" Target="../slideLayouts/slideLayout34.xml"/><Relationship Id="rId1" Type="http://schemas.openxmlformats.org/officeDocument/2006/relationships/tags" Target="../tags/tag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34.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34.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34.xml"/><Relationship Id="rId4" Type="http://schemas.openxmlformats.org/officeDocument/2006/relationships/image" Target="../media/image36.emf"/></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34.xml"/><Relationship Id="rId4" Type="http://schemas.openxmlformats.org/officeDocument/2006/relationships/chart" Target="../charts/chart5.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32.xml"/><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685309" y="1699326"/>
            <a:ext cx="4821382" cy="3010055"/>
          </a:xfrm>
          <a:prstGeom prst="rect">
            <a:avLst/>
          </a:prstGeom>
          <a:noFill/>
        </p:spPr>
        <p:txBody>
          <a:bodyPr wrap="square" rtlCol="0">
            <a:spAutoFit/>
          </a:bodyPr>
          <a:lstStyle/>
          <a:p>
            <a:pPr algn="ctr">
              <a:lnSpc>
                <a:spcPct val="130000"/>
              </a:lnSpc>
            </a:pPr>
            <a:r>
              <a:rPr lang="zh-CN" altLang="en-US" sz="4400" dirty="0">
                <a:solidFill>
                  <a:schemeClr val="bg1"/>
                </a:solidFill>
                <a:latin typeface="微软雅黑 Light" panose="020B0502040204020203" pitchFamily="34" charset="-122"/>
                <a:ea typeface="微软雅黑 Light" panose="020B0502040204020203" pitchFamily="34" charset="-122"/>
              </a:rPr>
              <a:t>车陂路</a:t>
            </a:r>
            <a:r>
              <a:rPr lang="en-US" altLang="zh-CN" sz="4400" dirty="0">
                <a:solidFill>
                  <a:schemeClr val="bg1"/>
                </a:solidFill>
                <a:latin typeface="微软雅黑 Light" panose="020B0502040204020203" pitchFamily="34" charset="-122"/>
                <a:ea typeface="微软雅黑 Light" panose="020B0502040204020203" pitchFamily="34" charset="-122"/>
              </a:rPr>
              <a:t>-</a:t>
            </a:r>
            <a:r>
              <a:rPr lang="zh-CN" altLang="en-US" sz="4400" dirty="0">
                <a:solidFill>
                  <a:schemeClr val="bg1"/>
                </a:solidFill>
                <a:latin typeface="微软雅黑 Light" panose="020B0502040204020203" pitchFamily="34" charset="-122"/>
                <a:ea typeface="微软雅黑 Light" panose="020B0502040204020203" pitchFamily="34" charset="-122"/>
              </a:rPr>
              <a:t>中山大道交叉口行程车速</a:t>
            </a:r>
            <a:endParaRPr lang="en-US" altLang="zh-CN" sz="4400" dirty="0">
              <a:solidFill>
                <a:schemeClr val="bg1"/>
              </a:solidFill>
              <a:latin typeface="微软雅黑 Light" panose="020B0502040204020203" pitchFamily="34" charset="-122"/>
              <a:ea typeface="微软雅黑 Light" panose="020B0502040204020203" pitchFamily="34" charset="-122"/>
            </a:endParaRPr>
          </a:p>
          <a:p>
            <a:pPr algn="ctr">
              <a:lnSpc>
                <a:spcPct val="130000"/>
              </a:lnSpc>
            </a:pPr>
            <a:r>
              <a:rPr lang="zh-CN" altLang="en-US" sz="4400" dirty="0">
                <a:solidFill>
                  <a:schemeClr val="bg1"/>
                </a:solidFill>
                <a:latin typeface="微软雅黑 Light" panose="020B0502040204020203" pitchFamily="34" charset="-122"/>
                <a:ea typeface="微软雅黑 Light" panose="020B0502040204020203" pitchFamily="34" charset="-122"/>
              </a:rPr>
              <a:t>调查报告</a:t>
            </a:r>
          </a:p>
          <a:p>
            <a:pPr algn="ctr"/>
            <a:endParaRPr lang="zh-CN" altLang="en-US" dirty="0"/>
          </a:p>
        </p:txBody>
      </p:sp>
      <p:sp>
        <p:nvSpPr>
          <p:cNvPr id="9" name="矩形 8"/>
          <p:cNvSpPr/>
          <p:nvPr/>
        </p:nvSpPr>
        <p:spPr>
          <a:xfrm>
            <a:off x="3373139" y="5836333"/>
            <a:ext cx="5445722" cy="777457"/>
          </a:xfrm>
          <a:prstGeom prst="rect">
            <a:avLst/>
          </a:prstGeom>
        </p:spPr>
        <p:txBody>
          <a:bodyPr wrap="none">
            <a:spAutoFit/>
          </a:bodyPr>
          <a:lstStyle/>
          <a:p>
            <a:pPr algn="ctr">
              <a:lnSpc>
                <a:spcPct val="130000"/>
              </a:lnSpc>
            </a:pPr>
            <a:r>
              <a:rPr kumimoji="1" lang="zh-CN" altLang="en-US" dirty="0">
                <a:solidFill>
                  <a:srgbClr val="FFFFFF"/>
                </a:solidFill>
                <a:latin typeface="微软雅黑" panose="020B0503020204020204" pitchFamily="34" charset="-122"/>
                <a:ea typeface="微软雅黑" panose="020B0503020204020204" pitchFamily="34" charset="-122"/>
              </a:rPr>
              <a:t>组长：吴晓杨</a:t>
            </a:r>
            <a:endParaRPr kumimoji="1" lang="en-US" altLang="zh-CN" dirty="0">
              <a:solidFill>
                <a:srgbClr val="FFFFFF"/>
              </a:solidFill>
              <a:latin typeface="微软雅黑" panose="020B0503020204020204" pitchFamily="34" charset="-122"/>
              <a:ea typeface="微软雅黑" panose="020B0503020204020204" pitchFamily="34" charset="-122"/>
            </a:endParaRPr>
          </a:p>
          <a:p>
            <a:pPr algn="ctr">
              <a:lnSpc>
                <a:spcPct val="130000"/>
              </a:lnSpc>
            </a:pPr>
            <a:r>
              <a:rPr kumimoji="1" lang="zh-CN" altLang="en-US" dirty="0">
                <a:solidFill>
                  <a:srgbClr val="FFFFFF"/>
                </a:solidFill>
                <a:latin typeface="微软雅黑" panose="020B0503020204020204" pitchFamily="34" charset="-122"/>
                <a:ea typeface="微软雅黑" panose="020B0503020204020204" pitchFamily="34" charset="-122"/>
              </a:rPr>
              <a:t>组员：熊睿 薛田莉 杨健 杨召阳 叶芝桧 玉悦钊 张凯</a:t>
            </a:r>
          </a:p>
        </p:txBody>
      </p:sp>
    </p:spTree>
    <p:custDataLst>
      <p:tags r:id="rId1"/>
    </p:custDataLst>
  </p:cSld>
  <p:clrMapOvr>
    <a:masterClrMapping/>
  </p:clrMapOvr>
  <p:transition spd="med" advTm="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 name="文本占位符 458"/>
          <p:cNvSpPr>
            <a:spLocks noGrp="1"/>
          </p:cNvSpPr>
          <p:nvPr>
            <p:ph type="body" sz="quarter" idx="14"/>
          </p:nvPr>
        </p:nvSpPr>
        <p:spPr/>
        <p:txBody>
          <a:bodyPr>
            <a:normAutofit fontScale="85000" lnSpcReduction="20000"/>
          </a:bodyPr>
          <a:lstStyle/>
          <a:p>
            <a:r>
              <a:rPr lang="zh-CN" altLang="en-US" dirty="0"/>
              <a:t>目录</a:t>
            </a:r>
          </a:p>
        </p:txBody>
      </p:sp>
      <p:sp>
        <p:nvSpPr>
          <p:cNvPr id="415" name="文本占位符 414"/>
          <p:cNvSpPr>
            <a:spLocks noGrp="1"/>
          </p:cNvSpPr>
          <p:nvPr>
            <p:ph type="body" sz="quarter" idx="12"/>
          </p:nvPr>
        </p:nvSpPr>
        <p:spPr>
          <a:xfrm>
            <a:off x="7077468" y="1850106"/>
            <a:ext cx="1036369" cy="830997"/>
          </a:xfrm>
        </p:spPr>
        <p:txBody>
          <a:bodyPr/>
          <a:lstStyle/>
          <a:p>
            <a:r>
              <a:rPr lang="en-US" altLang="zh-CN" dirty="0"/>
              <a:t>01</a:t>
            </a:r>
            <a:endParaRPr lang="zh-CN" altLang="en-US" dirty="0"/>
          </a:p>
        </p:txBody>
      </p:sp>
      <p:sp>
        <p:nvSpPr>
          <p:cNvPr id="460" name="文本占位符 459"/>
          <p:cNvSpPr>
            <a:spLocks noGrp="1"/>
          </p:cNvSpPr>
          <p:nvPr>
            <p:ph type="body" sz="quarter" idx="16"/>
          </p:nvPr>
        </p:nvSpPr>
        <p:spPr>
          <a:xfrm>
            <a:off x="8177562" y="2057855"/>
            <a:ext cx="3413305" cy="415498"/>
          </a:xfrm>
        </p:spPr>
        <p:txBody>
          <a:bodyPr/>
          <a:lstStyle/>
          <a:p>
            <a:r>
              <a:rPr lang="zh-CN" altLang="en-US" dirty="0">
                <a:latin typeface="微软雅黑" panose="020B0503020204020204" pitchFamily="34" charset="-122"/>
                <a:ea typeface="微软雅黑" panose="020B0503020204020204" pitchFamily="34" charset="-122"/>
              </a:rPr>
              <a:t>调查背景及目的</a:t>
            </a:r>
          </a:p>
        </p:txBody>
      </p:sp>
      <p:sp>
        <p:nvSpPr>
          <p:cNvPr id="461" name="文本占位符 460"/>
          <p:cNvSpPr>
            <a:spLocks noGrp="1"/>
          </p:cNvSpPr>
          <p:nvPr>
            <p:ph type="body" sz="quarter" idx="17"/>
          </p:nvPr>
        </p:nvSpPr>
        <p:spPr>
          <a:xfrm>
            <a:off x="7077468" y="2757299"/>
            <a:ext cx="1036369" cy="830997"/>
          </a:xfrm>
        </p:spPr>
        <p:txBody>
          <a:bodyPr/>
          <a:lstStyle/>
          <a:p>
            <a:r>
              <a:rPr lang="en-US" altLang="zh-CN" dirty="0"/>
              <a:t>02</a:t>
            </a:r>
            <a:endParaRPr lang="zh-CN" altLang="en-US" dirty="0"/>
          </a:p>
        </p:txBody>
      </p:sp>
      <p:sp>
        <p:nvSpPr>
          <p:cNvPr id="462" name="文本占位符 461"/>
          <p:cNvSpPr>
            <a:spLocks noGrp="1"/>
          </p:cNvSpPr>
          <p:nvPr>
            <p:ph type="body" sz="quarter" idx="18"/>
          </p:nvPr>
        </p:nvSpPr>
        <p:spPr>
          <a:xfrm>
            <a:off x="8177561" y="2965047"/>
            <a:ext cx="3413305" cy="415498"/>
          </a:xfrm>
        </p:spPr>
        <p:txBody>
          <a:bodyPr/>
          <a:lstStyle/>
          <a:p>
            <a:r>
              <a:rPr lang="zh-CN" altLang="en-US" dirty="0">
                <a:latin typeface="微软雅黑" panose="020B0503020204020204" pitchFamily="34" charset="-122"/>
                <a:ea typeface="微软雅黑" panose="020B0503020204020204" pitchFamily="34" charset="-122"/>
              </a:rPr>
              <a:t>调查概况</a:t>
            </a:r>
          </a:p>
        </p:txBody>
      </p:sp>
      <p:sp>
        <p:nvSpPr>
          <p:cNvPr id="463" name="文本占位符 462"/>
          <p:cNvSpPr>
            <a:spLocks noGrp="1"/>
          </p:cNvSpPr>
          <p:nvPr>
            <p:ph type="body" sz="quarter" idx="19"/>
          </p:nvPr>
        </p:nvSpPr>
        <p:spPr>
          <a:xfrm>
            <a:off x="7077468" y="3664492"/>
            <a:ext cx="1036369" cy="830997"/>
          </a:xfrm>
        </p:spPr>
        <p:txBody>
          <a:bodyPr/>
          <a:lstStyle/>
          <a:p>
            <a:r>
              <a:rPr lang="en-US" altLang="zh-CN" dirty="0"/>
              <a:t>03</a:t>
            </a:r>
            <a:endParaRPr lang="zh-CN" altLang="en-US" dirty="0"/>
          </a:p>
        </p:txBody>
      </p:sp>
      <p:sp>
        <p:nvSpPr>
          <p:cNvPr id="464" name="文本占位符 463"/>
          <p:cNvSpPr>
            <a:spLocks noGrp="1"/>
          </p:cNvSpPr>
          <p:nvPr>
            <p:ph type="body" sz="quarter" idx="20"/>
          </p:nvPr>
        </p:nvSpPr>
        <p:spPr>
          <a:xfrm>
            <a:off x="8177562" y="3872239"/>
            <a:ext cx="3413305" cy="415498"/>
          </a:xfrm>
        </p:spPr>
        <p:txBody>
          <a:bodyPr/>
          <a:lstStyle/>
          <a:p>
            <a:r>
              <a:rPr lang="zh-CN" altLang="en-US" dirty="0">
                <a:latin typeface="微软雅黑" panose="020B0503020204020204" pitchFamily="34" charset="-122"/>
                <a:ea typeface="微软雅黑" panose="020B0503020204020204" pitchFamily="34" charset="-122"/>
              </a:rPr>
              <a:t>调查内容及数据分析</a:t>
            </a:r>
          </a:p>
        </p:txBody>
      </p:sp>
      <p:sp>
        <p:nvSpPr>
          <p:cNvPr id="465" name="文本占位符 464"/>
          <p:cNvSpPr>
            <a:spLocks noGrp="1"/>
          </p:cNvSpPr>
          <p:nvPr>
            <p:ph type="body" sz="quarter" idx="21"/>
          </p:nvPr>
        </p:nvSpPr>
        <p:spPr>
          <a:xfrm>
            <a:off x="7077468" y="4571685"/>
            <a:ext cx="1036369" cy="830997"/>
          </a:xfrm>
        </p:spPr>
        <p:txBody>
          <a:bodyPr/>
          <a:lstStyle/>
          <a:p>
            <a:r>
              <a:rPr lang="en-US" altLang="zh-CN" dirty="0"/>
              <a:t>04</a:t>
            </a:r>
            <a:endParaRPr lang="zh-CN" altLang="en-US" dirty="0"/>
          </a:p>
        </p:txBody>
      </p:sp>
      <p:sp>
        <p:nvSpPr>
          <p:cNvPr id="466" name="文本占位符 465"/>
          <p:cNvSpPr>
            <a:spLocks noGrp="1"/>
          </p:cNvSpPr>
          <p:nvPr>
            <p:ph type="body" sz="quarter" idx="22"/>
          </p:nvPr>
        </p:nvSpPr>
        <p:spPr>
          <a:xfrm>
            <a:off x="8177562" y="4784923"/>
            <a:ext cx="3413305" cy="415498"/>
          </a:xfrm>
        </p:spPr>
        <p:txBody>
          <a:bodyPr/>
          <a:lstStyle/>
          <a:p>
            <a:r>
              <a:rPr lang="zh-CN" altLang="en-US" dirty="0">
                <a:latin typeface="微软雅黑" panose="020B0503020204020204" pitchFamily="34" charset="-122"/>
                <a:ea typeface="微软雅黑" panose="020B0503020204020204" pitchFamily="34" charset="-122"/>
              </a:rPr>
              <a:t>调查结论</a:t>
            </a:r>
          </a:p>
        </p:txBody>
      </p:sp>
      <p:sp>
        <p:nvSpPr>
          <p:cNvPr id="11" name="文本占位符 462"/>
          <p:cNvSpPr txBox="1"/>
          <p:nvPr/>
        </p:nvSpPr>
        <p:spPr>
          <a:xfrm>
            <a:off x="7077467" y="5478878"/>
            <a:ext cx="1036369" cy="830997"/>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4800" b="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05</a:t>
            </a:r>
            <a:endParaRPr lang="zh-CN" altLang="en-US" dirty="0"/>
          </a:p>
        </p:txBody>
      </p:sp>
      <p:sp>
        <p:nvSpPr>
          <p:cNvPr id="12" name="文本占位符 465"/>
          <p:cNvSpPr txBox="1"/>
          <p:nvPr/>
        </p:nvSpPr>
        <p:spPr>
          <a:xfrm>
            <a:off x="8177560" y="5686623"/>
            <a:ext cx="3413305" cy="415498"/>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2100" b="1"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latin typeface="微软雅黑" panose="020B0503020204020204" pitchFamily="34" charset="-122"/>
                <a:ea typeface="微软雅黑" panose="020B0503020204020204" pitchFamily="34" charset="-122"/>
              </a:rPr>
              <a:t>调查总结</a:t>
            </a:r>
          </a:p>
        </p:txBody>
      </p:sp>
    </p:spTree>
  </p:cSld>
  <p:clrMapOvr>
    <a:masterClrMapping/>
  </p:clrMapOvr>
  <p:transition spd="med" advTm="858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a:xfrm>
            <a:off x="4533823" y="1801978"/>
            <a:ext cx="2347038" cy="678071"/>
          </a:xfrm>
        </p:spPr>
        <p:txBody>
          <a:bodyPr/>
          <a:lstStyle/>
          <a:p>
            <a:r>
              <a:rPr kumimoji="1" lang="en-US" altLang="zh-CN" dirty="0">
                <a:solidFill>
                  <a:srgbClr val="22272C"/>
                </a:solidFill>
                <a:cs typeface="+mn-ea"/>
                <a:sym typeface="+mn-lt"/>
              </a:rPr>
              <a:t>PART</a:t>
            </a:r>
            <a:r>
              <a:rPr kumimoji="1" lang="zh-CN" altLang="en-US" dirty="0">
                <a:solidFill>
                  <a:srgbClr val="22272C"/>
                </a:solidFill>
                <a:cs typeface="+mn-ea"/>
                <a:sym typeface="+mn-lt"/>
              </a:rPr>
              <a:t> </a:t>
            </a:r>
            <a:r>
              <a:rPr kumimoji="1" lang="en-US" altLang="zh-CN" dirty="0">
                <a:solidFill>
                  <a:srgbClr val="22272C"/>
                </a:solidFill>
                <a:cs typeface="+mn-ea"/>
                <a:sym typeface="+mn-lt"/>
              </a:rPr>
              <a:t>1</a:t>
            </a:r>
            <a:endParaRPr kumimoji="1" lang="zh-CN" altLang="en-US" dirty="0">
              <a:solidFill>
                <a:srgbClr val="22272C"/>
              </a:solidFill>
              <a:cs typeface="+mn-ea"/>
              <a:sym typeface="+mn-lt"/>
            </a:endParaRPr>
          </a:p>
        </p:txBody>
      </p:sp>
      <p:sp>
        <p:nvSpPr>
          <p:cNvPr id="3" name="文本占位符 2"/>
          <p:cNvSpPr>
            <a:spLocks noGrp="1"/>
          </p:cNvSpPr>
          <p:nvPr>
            <p:ph type="body" sz="quarter" idx="14"/>
          </p:nvPr>
        </p:nvSpPr>
        <p:spPr>
          <a:xfrm>
            <a:off x="4533821" y="2673798"/>
            <a:ext cx="6186332" cy="1095463"/>
          </a:xfrm>
        </p:spPr>
        <p:txBody>
          <a:bodyPr>
            <a:normAutofit fontScale="77500" lnSpcReduction="20000"/>
          </a:bodyPr>
          <a:lstStyle/>
          <a:p>
            <a:r>
              <a:rPr kumimoji="1" lang="zh-CN" altLang="en-US" dirty="0">
                <a:latin typeface="微软雅黑" panose="020B0503020204020204" pitchFamily="34" charset="-122"/>
                <a:ea typeface="微软雅黑" panose="020B0503020204020204" pitchFamily="34" charset="-122"/>
                <a:cs typeface="+mn-ea"/>
                <a:sym typeface="+mn-lt"/>
              </a:rPr>
              <a:t>调查背景及目的</a:t>
            </a:r>
          </a:p>
        </p:txBody>
      </p:sp>
    </p:spTree>
  </p:cSld>
  <p:clrMapOvr>
    <a:masterClrMapping/>
  </p:clrMapOvr>
  <p:transition spd="med" advTm="967">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p:txBody>
          <a:bodyPr>
            <a:normAutofit lnSpcReduction="10000"/>
          </a:bodyPr>
          <a:lstStyle/>
          <a:p>
            <a:r>
              <a:rPr kumimoji="1" lang="zh-CN" altLang="en-US" dirty="0">
                <a:latin typeface="微软雅黑" panose="020B0503020204020204" pitchFamily="34" charset="-122"/>
                <a:ea typeface="微软雅黑" panose="020B0503020204020204" pitchFamily="34" charset="-122"/>
                <a:cs typeface="+mn-ea"/>
                <a:sym typeface="+mn-lt"/>
              </a:rPr>
              <a:t>调查背景及目的</a:t>
            </a:r>
          </a:p>
        </p:txBody>
      </p:sp>
      <p:pic>
        <p:nvPicPr>
          <p:cNvPr id="4" name="图片 3"/>
          <p:cNvPicPr preferRelativeResize="0"/>
          <p:nvPr/>
        </p:nvPicPr>
        <p:blipFill>
          <a:blip r:embed="rId3">
            <a:extLst>
              <a:ext uri="{28A0092B-C50C-407E-A947-70E740481C1C}">
                <a14:useLocalDpi xmlns:a14="http://schemas.microsoft.com/office/drawing/2010/main" xmlns="" val="0"/>
              </a:ext>
            </a:extLst>
          </a:blip>
          <a:stretch>
            <a:fillRect/>
          </a:stretch>
        </p:blipFill>
        <p:spPr>
          <a:xfrm>
            <a:off x="948819" y="1203026"/>
            <a:ext cx="2941200" cy="2941200"/>
          </a:xfrm>
          <a:prstGeom prst="ellipse">
            <a:avLst/>
          </a:prstGeom>
          <a:ln w="63500" cap="rnd">
            <a:solidFill>
              <a:schemeClr val="tx2"/>
            </a:solidFill>
          </a:ln>
          <a:effectLst/>
          <a:scene3d>
            <a:camera prst="orthographicFront"/>
            <a:lightRig rig="contrasting" dir="t">
              <a:rot lat="0" lon="0" rev="3000000"/>
            </a:lightRig>
          </a:scene3d>
          <a:sp3d contourW="7620">
            <a:bevelT w="95250" h="31750"/>
            <a:contourClr>
              <a:srgbClr val="333333"/>
            </a:contourClr>
          </a:sp3d>
        </p:spPr>
      </p:pic>
      <p:pic>
        <p:nvPicPr>
          <p:cNvPr id="5" name="图片 4"/>
          <p:cNvPicPr preferRelativeResize="0"/>
          <p:nvPr/>
        </p:nvPicPr>
        <p:blipFill>
          <a:blip r:embed="rId4">
            <a:extLst>
              <a:ext uri="{28A0092B-C50C-407E-A947-70E740481C1C}">
                <a14:useLocalDpi xmlns:a14="http://schemas.microsoft.com/office/drawing/2010/main" xmlns="" val="0"/>
              </a:ext>
            </a:extLst>
          </a:blip>
          <a:stretch>
            <a:fillRect/>
          </a:stretch>
        </p:blipFill>
        <p:spPr>
          <a:xfrm>
            <a:off x="4605760" y="1203026"/>
            <a:ext cx="2941200" cy="2941200"/>
          </a:xfrm>
          <a:prstGeom prst="ellipse">
            <a:avLst/>
          </a:prstGeom>
          <a:ln w="63500" cap="rnd">
            <a:solidFill>
              <a:schemeClr val="tx2"/>
            </a:solidFill>
          </a:ln>
          <a:effectLst/>
          <a:scene3d>
            <a:camera prst="orthographicFront"/>
            <a:lightRig rig="contrasting" dir="t">
              <a:rot lat="0" lon="0" rev="3000000"/>
            </a:lightRig>
          </a:scene3d>
          <a:sp3d contourW="7620">
            <a:bevelT w="95250" h="31750"/>
            <a:contourClr>
              <a:srgbClr val="333333"/>
            </a:contourClr>
          </a:sp3d>
        </p:spPr>
      </p:pic>
      <p:pic>
        <p:nvPicPr>
          <p:cNvPr id="6" name="图片 5"/>
          <p:cNvPicPr preferRelativeResize="0"/>
          <p:nvPr/>
        </p:nvPicPr>
        <p:blipFill>
          <a:blip r:embed="rId5">
            <a:extLst>
              <a:ext uri="{28A0092B-C50C-407E-A947-70E740481C1C}">
                <a14:useLocalDpi xmlns:a14="http://schemas.microsoft.com/office/drawing/2010/main" xmlns="" val="0"/>
              </a:ext>
            </a:extLst>
          </a:blip>
          <a:stretch>
            <a:fillRect/>
          </a:stretch>
        </p:blipFill>
        <p:spPr>
          <a:xfrm>
            <a:off x="8262701" y="1203026"/>
            <a:ext cx="2941200" cy="2941200"/>
          </a:xfrm>
          <a:prstGeom prst="ellipse">
            <a:avLst/>
          </a:prstGeom>
          <a:ln w="63500" cap="rnd">
            <a:solidFill>
              <a:schemeClr val="tx2"/>
            </a:solidFill>
          </a:ln>
          <a:effectLst/>
          <a:scene3d>
            <a:camera prst="orthographicFront"/>
            <a:lightRig rig="contrasting" dir="t">
              <a:rot lat="0" lon="0" rev="3000000"/>
            </a:lightRig>
          </a:scene3d>
          <a:sp3d contourW="7620">
            <a:bevelT w="95250" h="31750"/>
            <a:contourClr>
              <a:srgbClr val="333333"/>
            </a:contourClr>
          </a:sp3d>
        </p:spPr>
      </p:pic>
      <p:sp>
        <p:nvSpPr>
          <p:cNvPr id="7" name="文本框 6"/>
          <p:cNvSpPr txBox="1"/>
          <p:nvPr/>
        </p:nvSpPr>
        <p:spPr>
          <a:xfrm>
            <a:off x="1922326" y="4584237"/>
            <a:ext cx="9012381" cy="2289858"/>
          </a:xfrm>
          <a:prstGeom prst="rect">
            <a:avLst/>
          </a:prstGeom>
          <a:noFill/>
        </p:spPr>
        <p:txBody>
          <a:bodyPr wrap="square" rtlCol="0">
            <a:spAutoFit/>
          </a:bodyPr>
          <a:lstStyle/>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行程车速亦称区间速度，是车辆行驶在道路某一区间的距离与行程时间（包括行驶时间和中途受阻时的停车时间）的比值。行程车速是评价道路行车通畅程度与分析车辆发生延误原因的重要数据。</a:t>
            </a:r>
            <a:endParaRPr lang="en-US" altLang="zh-CN" sz="1600" dirty="0">
              <a:solidFill>
                <a:srgbClr val="000000"/>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srgbClr val="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中山大道</a:t>
            </a:r>
            <a:r>
              <a:rPr lang="en-US" altLang="zh-CN" sz="1600" dirty="0">
                <a:solidFill>
                  <a:srgbClr val="000000"/>
                </a:solidFill>
                <a:latin typeface="微软雅黑" panose="020B0503020204020204" pitchFamily="34" charset="-122"/>
                <a:ea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rPr>
              <a:t>车陂路交叉口是车陂路段的交通枢纽，我们小组以中山大道上最近的两个人行天桥之间的道路为目的路段，调查不同类型车辆的行程车速的分布规律和特征，并对此进行进一步的分析和讨论。</a:t>
            </a:r>
          </a:p>
          <a:p>
            <a:endParaRPr lang="zh-CN" altLang="en-US" dirty="0"/>
          </a:p>
        </p:txBody>
      </p:sp>
      <p:sp>
        <p:nvSpPr>
          <p:cNvPr id="8" name="文本框 7"/>
          <p:cNvSpPr txBox="1"/>
          <p:nvPr/>
        </p:nvSpPr>
        <p:spPr>
          <a:xfrm>
            <a:off x="558341" y="4239945"/>
            <a:ext cx="861774" cy="2713773"/>
          </a:xfrm>
          <a:prstGeom prst="rect">
            <a:avLst/>
          </a:prstGeom>
          <a:noFill/>
        </p:spPr>
        <p:txBody>
          <a:bodyPr vert="eaVert" wrap="square" rtlCol="0">
            <a:spAutoFit/>
          </a:bodyPr>
          <a:lstStyle/>
          <a:p>
            <a:r>
              <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rPr>
              <a:t>调查背景</a:t>
            </a:r>
          </a:p>
        </p:txBody>
      </p:sp>
    </p:spTree>
  </p:cSld>
  <p:clrMapOvr>
    <a:masterClrMapping/>
  </p:clrMapOvr>
  <p:transition spd="med" advTm="21512">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p:txBody>
          <a:bodyPr>
            <a:normAutofit lnSpcReduction="10000"/>
          </a:bodyPr>
          <a:lstStyle/>
          <a:p>
            <a:r>
              <a:rPr kumimoji="1" lang="zh-CN" altLang="en-US" dirty="0">
                <a:latin typeface="微软雅黑" panose="020B0503020204020204" pitchFamily="34" charset="-122"/>
                <a:ea typeface="微软雅黑" panose="020B0503020204020204" pitchFamily="34" charset="-122"/>
                <a:cs typeface="+mn-ea"/>
                <a:sym typeface="+mn-lt"/>
              </a:rPr>
              <a:t>调查背景及目的</a:t>
            </a:r>
          </a:p>
        </p:txBody>
      </p:sp>
      <p:sp>
        <p:nvSpPr>
          <p:cNvPr id="56" name="矩形 55"/>
          <p:cNvSpPr/>
          <p:nvPr/>
        </p:nvSpPr>
        <p:spPr>
          <a:xfrm>
            <a:off x="1216726" y="4099806"/>
            <a:ext cx="2828101" cy="886781"/>
          </a:xfrm>
          <a:prstGeom prst="rect">
            <a:avLst/>
          </a:prstGeom>
        </p:spPr>
        <p:txBody>
          <a:bodyPr wrap="square">
            <a:spAutoFit/>
          </a:bodyPr>
          <a:lstStyle/>
          <a:p>
            <a:pPr marL="0" marR="0" lvl="0" indent="0" defTabSz="1218565" eaLnBrk="1" fontAlgn="auto" latinLnBrk="0" hangingPunct="1">
              <a:lnSpc>
                <a:spcPct val="130000"/>
              </a:lnSpc>
              <a:spcBef>
                <a:spcPts val="0"/>
              </a:spcBef>
              <a:spcAft>
                <a:spcPts val="0"/>
              </a:spcAft>
              <a:buClrTx/>
              <a:buSzTx/>
              <a:buFontTx/>
              <a:buNone/>
              <a:defRPr/>
            </a:pPr>
            <a:r>
              <a:rPr kumimoji="0" lang="zh-CN" altLang="en-US" sz="4400" b="1"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rPr>
              <a:t>调查目的</a:t>
            </a:r>
            <a:endParaRPr kumimoji="0" lang="en-US" altLang="zh-CN" sz="40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58" name="组 57"/>
          <p:cNvGrpSpPr/>
          <p:nvPr/>
        </p:nvGrpSpPr>
        <p:grpSpPr>
          <a:xfrm rot="18181241">
            <a:off x="916433" y="961632"/>
            <a:ext cx="2811953" cy="2900737"/>
            <a:chOff x="6205698" y="1718554"/>
            <a:chExt cx="1970113" cy="2032317"/>
          </a:xfrm>
          <a:solidFill>
            <a:schemeClr val="tx1">
              <a:lumMod val="85000"/>
              <a:lumOff val="15000"/>
            </a:schemeClr>
          </a:solidFill>
        </p:grpSpPr>
        <p:sp>
          <p:nvSpPr>
            <p:cNvPr id="59" name="Freeform 260"/>
            <p:cNvSpPr/>
            <p:nvPr/>
          </p:nvSpPr>
          <p:spPr bwMode="auto">
            <a:xfrm>
              <a:off x="7651846" y="3373614"/>
              <a:ext cx="523965" cy="251503"/>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0" name="Freeform 261"/>
            <p:cNvSpPr/>
            <p:nvPr/>
          </p:nvSpPr>
          <p:spPr bwMode="auto">
            <a:xfrm>
              <a:off x="7295548" y="3331698"/>
              <a:ext cx="503006" cy="377254"/>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1" name="Freeform 262"/>
            <p:cNvSpPr/>
            <p:nvPr/>
          </p:nvSpPr>
          <p:spPr bwMode="auto">
            <a:xfrm>
              <a:off x="6960210" y="3310738"/>
              <a:ext cx="565882" cy="440130"/>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2" name="Freeform 263"/>
            <p:cNvSpPr/>
            <p:nvPr/>
          </p:nvSpPr>
          <p:spPr bwMode="auto">
            <a:xfrm>
              <a:off x="6666791" y="3268822"/>
              <a:ext cx="565882" cy="482049"/>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3" name="Freeform 264"/>
            <p:cNvSpPr/>
            <p:nvPr/>
          </p:nvSpPr>
          <p:spPr bwMode="auto">
            <a:xfrm>
              <a:off x="7672805" y="3122111"/>
              <a:ext cx="503006" cy="251503"/>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4" name="Freeform 265"/>
            <p:cNvSpPr/>
            <p:nvPr/>
          </p:nvSpPr>
          <p:spPr bwMode="auto">
            <a:xfrm>
              <a:off x="7316507" y="2975400"/>
              <a:ext cx="544925" cy="314379"/>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5" name="Freeform 266"/>
            <p:cNvSpPr/>
            <p:nvPr/>
          </p:nvSpPr>
          <p:spPr bwMode="auto">
            <a:xfrm>
              <a:off x="6960210" y="2849649"/>
              <a:ext cx="670676" cy="377254"/>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6" name="Freeform 267"/>
            <p:cNvSpPr/>
            <p:nvPr/>
          </p:nvSpPr>
          <p:spPr bwMode="auto">
            <a:xfrm>
              <a:off x="6687747" y="2828689"/>
              <a:ext cx="670676" cy="356298"/>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7" name="Freeform 268"/>
            <p:cNvSpPr/>
            <p:nvPr/>
          </p:nvSpPr>
          <p:spPr bwMode="auto">
            <a:xfrm>
              <a:off x="6561993" y="2001000"/>
              <a:ext cx="230546" cy="335338"/>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8" name="Freeform 269"/>
            <p:cNvSpPr/>
            <p:nvPr/>
          </p:nvSpPr>
          <p:spPr bwMode="auto">
            <a:xfrm>
              <a:off x="6415285" y="2147710"/>
              <a:ext cx="188627" cy="419173"/>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9" name="Freeform 270"/>
            <p:cNvSpPr/>
            <p:nvPr/>
          </p:nvSpPr>
          <p:spPr bwMode="auto">
            <a:xfrm>
              <a:off x="6289533" y="2294421"/>
              <a:ext cx="188627" cy="503006"/>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0" name="Freeform 271"/>
            <p:cNvSpPr/>
            <p:nvPr/>
          </p:nvSpPr>
          <p:spPr bwMode="auto">
            <a:xfrm>
              <a:off x="6205698" y="2462089"/>
              <a:ext cx="188627" cy="523965"/>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1" name="Freeform 272"/>
            <p:cNvSpPr/>
            <p:nvPr/>
          </p:nvSpPr>
          <p:spPr bwMode="auto">
            <a:xfrm>
              <a:off x="6687747" y="2021959"/>
              <a:ext cx="188627" cy="335338"/>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2" name="Freeform 273"/>
            <p:cNvSpPr/>
            <p:nvPr/>
          </p:nvSpPr>
          <p:spPr bwMode="auto">
            <a:xfrm>
              <a:off x="6582952" y="2315381"/>
              <a:ext cx="314379" cy="272462"/>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3" name="Freeform 274"/>
            <p:cNvSpPr/>
            <p:nvPr/>
          </p:nvSpPr>
          <p:spPr bwMode="auto">
            <a:xfrm>
              <a:off x="6499117" y="2524965"/>
              <a:ext cx="398214" cy="293422"/>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4" name="Freeform 275"/>
            <p:cNvSpPr/>
            <p:nvPr/>
          </p:nvSpPr>
          <p:spPr bwMode="auto">
            <a:xfrm>
              <a:off x="6415285" y="2713595"/>
              <a:ext cx="440130" cy="314379"/>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5" name="Freeform 276"/>
            <p:cNvSpPr/>
            <p:nvPr/>
          </p:nvSpPr>
          <p:spPr bwMode="auto">
            <a:xfrm>
              <a:off x="7381073" y="1718554"/>
              <a:ext cx="230546" cy="335338"/>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6" name="Freeform 277"/>
            <p:cNvSpPr/>
            <p:nvPr/>
          </p:nvSpPr>
          <p:spPr bwMode="auto">
            <a:xfrm>
              <a:off x="7234363" y="1865265"/>
              <a:ext cx="188627" cy="419173"/>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7" name="Freeform 278"/>
            <p:cNvSpPr/>
            <p:nvPr/>
          </p:nvSpPr>
          <p:spPr bwMode="auto">
            <a:xfrm>
              <a:off x="7108611" y="2011973"/>
              <a:ext cx="209587" cy="503006"/>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8" name="Freeform 279"/>
            <p:cNvSpPr/>
            <p:nvPr/>
          </p:nvSpPr>
          <p:spPr bwMode="auto">
            <a:xfrm>
              <a:off x="7024776" y="2179644"/>
              <a:ext cx="188627" cy="523965"/>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9" name="Freeform 280"/>
            <p:cNvSpPr/>
            <p:nvPr/>
          </p:nvSpPr>
          <p:spPr bwMode="auto">
            <a:xfrm>
              <a:off x="7506825" y="1739511"/>
              <a:ext cx="188627" cy="335338"/>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80" name="Freeform 281"/>
            <p:cNvSpPr/>
            <p:nvPr/>
          </p:nvSpPr>
          <p:spPr bwMode="auto">
            <a:xfrm>
              <a:off x="7402033" y="2032933"/>
              <a:ext cx="314379" cy="272462"/>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81" name="Freeform 282"/>
            <p:cNvSpPr/>
            <p:nvPr/>
          </p:nvSpPr>
          <p:spPr bwMode="auto">
            <a:xfrm>
              <a:off x="7318198" y="2242519"/>
              <a:ext cx="398214" cy="293422"/>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82" name="Freeform 283"/>
            <p:cNvSpPr/>
            <p:nvPr/>
          </p:nvSpPr>
          <p:spPr bwMode="auto">
            <a:xfrm>
              <a:off x="7234363" y="2431147"/>
              <a:ext cx="440130" cy="293422"/>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grpSp>
      <p:sp>
        <p:nvSpPr>
          <p:cNvPr id="53" name="圆角矩形 52"/>
          <p:cNvSpPr/>
          <p:nvPr/>
        </p:nvSpPr>
        <p:spPr>
          <a:xfrm>
            <a:off x="4628670" y="1077625"/>
            <a:ext cx="6112308" cy="1031948"/>
          </a:xfrm>
          <a:prstGeom prst="roundRect">
            <a:avLst>
              <a:gd name="adj" fmla="val 50000"/>
            </a:avLst>
          </a:prstGeom>
          <a:solidFill>
            <a:schemeClr val="tx1">
              <a:lumMod val="75000"/>
              <a:lumOff val="25000"/>
            </a:scheme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solidFill>
              <a:effectLst/>
              <a:uLnTx/>
              <a:uFillTx/>
              <a:cs typeface="+mn-ea"/>
              <a:sym typeface="+mn-lt"/>
            </a:endParaRPr>
          </a:p>
        </p:txBody>
      </p:sp>
      <p:sp>
        <p:nvSpPr>
          <p:cNvPr id="89" name="椭圆 88"/>
          <p:cNvSpPr/>
          <p:nvPr/>
        </p:nvSpPr>
        <p:spPr>
          <a:xfrm>
            <a:off x="4717270" y="1157054"/>
            <a:ext cx="873090" cy="873090"/>
          </a:xfrm>
          <a:prstGeom prst="ellipse">
            <a:avLst/>
          </a:prstGeom>
          <a:solidFill>
            <a:schemeClr val="bg1">
              <a:lumMod val="95000"/>
            </a:scheme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tx1">
                    <a:lumMod val="85000"/>
                    <a:lumOff val="15000"/>
                  </a:schemeClr>
                </a:solidFill>
                <a:effectLst/>
                <a:uLnTx/>
                <a:uFillTx/>
                <a:cs typeface="+mn-ea"/>
                <a:sym typeface="+mn-lt"/>
              </a:rPr>
              <a:t>1</a:t>
            </a:r>
          </a:p>
        </p:txBody>
      </p:sp>
      <p:sp>
        <p:nvSpPr>
          <p:cNvPr id="91" name="圆角矩形 90"/>
          <p:cNvSpPr/>
          <p:nvPr/>
        </p:nvSpPr>
        <p:spPr>
          <a:xfrm>
            <a:off x="4713924" y="2238011"/>
            <a:ext cx="6112308" cy="1031948"/>
          </a:xfrm>
          <a:prstGeom prst="roundRect">
            <a:avLst>
              <a:gd name="adj" fmla="val 50000"/>
            </a:avLst>
          </a:prstGeom>
          <a:solidFill>
            <a:schemeClr val="accent1"/>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solidFill>
              <a:effectLst/>
              <a:uLnTx/>
              <a:uFillTx/>
              <a:cs typeface="+mn-ea"/>
              <a:sym typeface="+mn-lt"/>
            </a:endParaRPr>
          </a:p>
        </p:txBody>
      </p:sp>
      <p:sp>
        <p:nvSpPr>
          <p:cNvPr id="92" name="椭圆 91"/>
          <p:cNvSpPr/>
          <p:nvPr/>
        </p:nvSpPr>
        <p:spPr>
          <a:xfrm>
            <a:off x="9867888" y="2317440"/>
            <a:ext cx="873090" cy="873090"/>
          </a:xfrm>
          <a:prstGeom prst="ellipse">
            <a:avLst/>
          </a:prstGeom>
          <a:solidFill>
            <a:schemeClr val="bg1">
              <a:lumMod val="95000"/>
            </a:schemeClr>
          </a:solidFill>
          <a:ln w="25400" cap="flat" cmpd="sng" algn="ctr">
            <a:noFill/>
            <a:prstDash val="solid"/>
          </a:ln>
          <a:effectLst/>
        </p:spPr>
        <p:txBody>
          <a:bodyPr rtlCol="0" anchor="ctr"/>
          <a:lstStyle/>
          <a:p>
            <a:pPr algn="ctr" defTabSz="1219170"/>
            <a:r>
              <a:rPr lang="en-US" sz="3200" kern="0" dirty="0">
                <a:solidFill>
                  <a:schemeClr val="tx1">
                    <a:lumMod val="85000"/>
                    <a:lumOff val="15000"/>
                  </a:schemeClr>
                </a:solidFill>
                <a:cs typeface="+mn-ea"/>
                <a:sym typeface="+mn-lt"/>
              </a:rPr>
              <a:t>2</a:t>
            </a:r>
          </a:p>
        </p:txBody>
      </p:sp>
      <p:sp>
        <p:nvSpPr>
          <p:cNvPr id="93" name="圆角矩形 92"/>
          <p:cNvSpPr/>
          <p:nvPr/>
        </p:nvSpPr>
        <p:spPr>
          <a:xfrm>
            <a:off x="4726175" y="3428722"/>
            <a:ext cx="6112308" cy="1031948"/>
          </a:xfrm>
          <a:prstGeom prst="roundRect">
            <a:avLst>
              <a:gd name="adj" fmla="val 50000"/>
            </a:avLst>
          </a:prstGeom>
          <a:solidFill>
            <a:schemeClr val="tx1">
              <a:lumMod val="75000"/>
              <a:lumOff val="25000"/>
            </a:scheme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solidFill>
              <a:effectLst/>
              <a:uLnTx/>
              <a:uFillTx/>
              <a:cs typeface="+mn-ea"/>
              <a:sym typeface="+mn-lt"/>
            </a:endParaRPr>
          </a:p>
        </p:txBody>
      </p:sp>
      <p:sp>
        <p:nvSpPr>
          <p:cNvPr id="94" name="椭圆 93"/>
          <p:cNvSpPr/>
          <p:nvPr/>
        </p:nvSpPr>
        <p:spPr>
          <a:xfrm>
            <a:off x="4814775" y="3508151"/>
            <a:ext cx="873090" cy="873090"/>
          </a:xfrm>
          <a:prstGeom prst="ellipse">
            <a:avLst/>
          </a:prstGeom>
          <a:solidFill>
            <a:schemeClr val="bg1">
              <a:lumMod val="95000"/>
            </a:schemeClr>
          </a:solidFill>
          <a:ln w="25400" cap="flat" cmpd="sng" algn="ctr">
            <a:noFill/>
            <a:prstDash val="solid"/>
          </a:ln>
          <a:effectLst/>
        </p:spPr>
        <p:txBody>
          <a:bodyPr rtlCol="0" anchor="ctr"/>
          <a:lstStyle/>
          <a:p>
            <a:pPr algn="ctr" defTabSz="1219170"/>
            <a:r>
              <a:rPr lang="en-US" sz="3200" kern="0" dirty="0">
                <a:solidFill>
                  <a:schemeClr val="tx1">
                    <a:lumMod val="85000"/>
                    <a:lumOff val="15000"/>
                  </a:schemeClr>
                </a:solidFill>
                <a:cs typeface="+mn-ea"/>
                <a:sym typeface="+mn-lt"/>
              </a:rPr>
              <a:t>3</a:t>
            </a:r>
          </a:p>
        </p:txBody>
      </p:sp>
      <p:sp>
        <p:nvSpPr>
          <p:cNvPr id="95" name="圆角矩形 94"/>
          <p:cNvSpPr/>
          <p:nvPr/>
        </p:nvSpPr>
        <p:spPr>
          <a:xfrm>
            <a:off x="4726175" y="4619431"/>
            <a:ext cx="6112308" cy="1031948"/>
          </a:xfrm>
          <a:prstGeom prst="roundRect">
            <a:avLst>
              <a:gd name="adj" fmla="val 50000"/>
            </a:avLst>
          </a:prstGeom>
          <a:solidFill>
            <a:schemeClr val="accent1"/>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solidFill>
              <a:effectLst/>
              <a:uLnTx/>
              <a:uFillTx/>
              <a:cs typeface="+mn-ea"/>
              <a:sym typeface="+mn-lt"/>
            </a:endParaRPr>
          </a:p>
        </p:txBody>
      </p:sp>
      <p:sp>
        <p:nvSpPr>
          <p:cNvPr id="96" name="椭圆 95"/>
          <p:cNvSpPr/>
          <p:nvPr/>
        </p:nvSpPr>
        <p:spPr>
          <a:xfrm>
            <a:off x="9880139" y="4698860"/>
            <a:ext cx="873090" cy="873090"/>
          </a:xfrm>
          <a:prstGeom prst="ellipse">
            <a:avLst/>
          </a:prstGeom>
          <a:solidFill>
            <a:schemeClr val="bg1">
              <a:lumMod val="95000"/>
            </a:schemeClr>
          </a:solidFill>
          <a:ln w="25400" cap="flat" cmpd="sng" algn="ctr">
            <a:noFill/>
            <a:prstDash val="solid"/>
          </a:ln>
          <a:effectLst/>
        </p:spPr>
        <p:txBody>
          <a:bodyPr rtlCol="0" anchor="ctr"/>
          <a:lstStyle/>
          <a:p>
            <a:pPr algn="ctr" defTabSz="1219170"/>
            <a:r>
              <a:rPr lang="en-US" sz="3200" kern="0" dirty="0">
                <a:solidFill>
                  <a:schemeClr val="tx1">
                    <a:lumMod val="85000"/>
                    <a:lumOff val="15000"/>
                  </a:schemeClr>
                </a:solidFill>
                <a:cs typeface="+mn-ea"/>
                <a:sym typeface="+mn-lt"/>
              </a:rPr>
              <a:t>4</a:t>
            </a:r>
          </a:p>
        </p:txBody>
      </p:sp>
      <p:sp>
        <p:nvSpPr>
          <p:cNvPr id="97" name="文本框 8"/>
          <p:cNvSpPr txBox="1"/>
          <p:nvPr/>
        </p:nvSpPr>
        <p:spPr>
          <a:xfrm>
            <a:off x="5590360" y="1200932"/>
            <a:ext cx="4618476" cy="7013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测量不同类型车辆的行程车速并分析不同类型车辆的差别。</a:t>
            </a:r>
          </a:p>
        </p:txBody>
      </p:sp>
      <p:sp>
        <p:nvSpPr>
          <p:cNvPr id="98" name="文本框 8"/>
          <p:cNvSpPr txBox="1"/>
          <p:nvPr/>
        </p:nvSpPr>
        <p:spPr>
          <a:xfrm>
            <a:off x="5794407" y="2589069"/>
            <a:ext cx="469560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anose="020B0503020204020204" pitchFamily="34" charset="-122"/>
                <a:ea typeface="微软雅黑" panose="020B0503020204020204" pitchFamily="34" charset="-122"/>
              </a:rPr>
              <a:t>对比分析高峰和平峰时期车辆的行程车速。</a:t>
            </a:r>
          </a:p>
        </p:txBody>
      </p:sp>
      <p:sp>
        <p:nvSpPr>
          <p:cNvPr id="99" name="文本框 8"/>
          <p:cNvSpPr txBox="1"/>
          <p:nvPr/>
        </p:nvSpPr>
        <p:spPr>
          <a:xfrm>
            <a:off x="5693899" y="3757150"/>
            <a:ext cx="462278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anose="020B0503020204020204" pitchFamily="34" charset="-122"/>
                <a:ea typeface="微软雅黑" panose="020B0503020204020204" pitchFamily="34" charset="-122"/>
              </a:rPr>
              <a:t>分析该交叉口对区间内行程车速的影响。</a:t>
            </a:r>
          </a:p>
        </p:txBody>
      </p:sp>
      <p:sp>
        <p:nvSpPr>
          <p:cNvPr id="100" name="文本框 8"/>
          <p:cNvSpPr txBox="1"/>
          <p:nvPr/>
        </p:nvSpPr>
        <p:spPr>
          <a:xfrm>
            <a:off x="5184535" y="4986587"/>
            <a:ext cx="4695606"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600" dirty="0">
                <a:solidFill>
                  <a:schemeClr val="bg1"/>
                </a:solidFill>
                <a:latin typeface="微软雅黑" panose="020B0503020204020204" pitchFamily="34" charset="-122"/>
                <a:ea typeface="微软雅黑" panose="020B0503020204020204" pitchFamily="34" charset="-122"/>
              </a:rPr>
              <a:t>对比分析历年的行程车速数据。</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advTm="18673">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txBox="1"/>
          <p:nvPr/>
        </p:nvSpPr>
        <p:spPr>
          <a:xfrm>
            <a:off x="4533823" y="1801978"/>
            <a:ext cx="2347038" cy="678071"/>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8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solidFill>
                  <a:srgbClr val="22272C"/>
                </a:solidFill>
                <a:cs typeface="+mn-ea"/>
                <a:sym typeface="+mn-lt"/>
              </a:rPr>
              <a:t>PART</a:t>
            </a:r>
            <a:r>
              <a:rPr kumimoji="1" lang="zh-CN" altLang="en-US" dirty="0">
                <a:solidFill>
                  <a:srgbClr val="22272C"/>
                </a:solidFill>
                <a:cs typeface="+mn-ea"/>
                <a:sym typeface="+mn-lt"/>
              </a:rPr>
              <a:t> </a:t>
            </a:r>
            <a:r>
              <a:rPr kumimoji="1" lang="en-US" altLang="zh-CN" dirty="0">
                <a:solidFill>
                  <a:srgbClr val="22272C"/>
                </a:solidFill>
                <a:cs typeface="+mn-ea"/>
                <a:sym typeface="+mn-lt"/>
              </a:rPr>
              <a:t>2</a:t>
            </a:r>
          </a:p>
        </p:txBody>
      </p:sp>
      <p:sp>
        <p:nvSpPr>
          <p:cNvPr id="6" name="文本占位符 2"/>
          <p:cNvSpPr txBox="1"/>
          <p:nvPr/>
        </p:nvSpPr>
        <p:spPr>
          <a:xfrm>
            <a:off x="4533821" y="2673798"/>
            <a:ext cx="6186332" cy="1095463"/>
          </a:xfrm>
          <a:prstGeom prst="rect">
            <a:avLst/>
          </a:prstGeom>
        </p:spPr>
        <p:txBody>
          <a:bodyPr vert="horz" lIns="91440" tIns="45720" rIns="91440" bIns="45720" rtlCol="0" anchor="ctr">
            <a:normAutofit fontScale="77500" lnSpcReduction="20000"/>
          </a:bodyPr>
          <a:lstStyle>
            <a:lvl1pPr marL="0" indent="0" algn="l" defTabSz="914400" rtl="0" eaLnBrk="1" latinLnBrk="0" hangingPunct="1">
              <a:lnSpc>
                <a:spcPct val="130000"/>
              </a:lnSpc>
              <a:spcBef>
                <a:spcPts val="1000"/>
              </a:spcBef>
              <a:buFont typeface="Arial" panose="020B0604020202020204" pitchFamily="34" charset="0"/>
              <a:buNone/>
              <a:defRPr sz="7200" b="1" kern="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dirty="0">
                <a:latin typeface="微软雅黑" panose="020B0503020204020204" pitchFamily="34" charset="-122"/>
                <a:ea typeface="微软雅黑" panose="020B0503020204020204" pitchFamily="34" charset="-122"/>
                <a:cs typeface="+mn-ea"/>
                <a:sym typeface="+mn-lt"/>
              </a:rPr>
              <a:t>调查概况</a:t>
            </a:r>
            <a:endParaRPr kumimoji="1" lang="en-US" altLang="zh-CN"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advTm="624">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97904\AppData\Local\Temp\ksohtml\wpsE905.tmp.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91947" y="1501259"/>
            <a:ext cx="4185516" cy="372976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latin typeface="微软雅黑" panose="020B0503020204020204" pitchFamily="34" charset="-122"/>
                <a:ea typeface="微软雅黑" panose="020B0503020204020204" pitchFamily="34" charset="-122"/>
                <a:cs typeface="+mn-ea"/>
                <a:sym typeface="+mn-lt"/>
              </a:rPr>
              <a:t>调查概况</a:t>
            </a:r>
          </a:p>
        </p:txBody>
      </p:sp>
      <p:grpSp>
        <p:nvGrpSpPr>
          <p:cNvPr id="97" name="组 96"/>
          <p:cNvGrpSpPr/>
          <p:nvPr/>
        </p:nvGrpSpPr>
        <p:grpSpPr>
          <a:xfrm>
            <a:off x="2898785" y="1546232"/>
            <a:ext cx="1363136" cy="1363136"/>
            <a:chOff x="5446393" y="1162855"/>
            <a:chExt cx="815044" cy="815044"/>
          </a:xfrm>
          <a:effectLst>
            <a:outerShdw blurRad="50800" dist="38100" dir="5400000" algn="t" rotWithShape="0">
              <a:prstClr val="black">
                <a:alpha val="40000"/>
              </a:prstClr>
            </a:outerShdw>
          </a:effectLst>
        </p:grpSpPr>
        <p:sp>
          <p:nvSpPr>
            <p:cNvPr id="98" name="椭圆 97"/>
            <p:cNvSpPr/>
            <p:nvPr/>
          </p:nvSpPr>
          <p:spPr>
            <a:xfrm>
              <a:off x="5446393" y="1162855"/>
              <a:ext cx="815044" cy="815044"/>
            </a:xfrm>
            <a:prstGeom prst="ellipse">
              <a:avLst/>
            </a:prstGeom>
            <a:solidFill>
              <a:schemeClr val="bg1">
                <a:lumMod val="95000"/>
              </a:schemeClr>
            </a:solidFill>
            <a:ln w="9525"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9F5EE"/>
                </a:solidFill>
                <a:effectLst/>
                <a:uLnTx/>
                <a:uFillTx/>
                <a:cs typeface="+mn-ea"/>
                <a:sym typeface="+mn-lt"/>
              </a:endParaRPr>
            </a:p>
          </p:txBody>
        </p:sp>
        <p:sp>
          <p:nvSpPr>
            <p:cNvPr id="99" name="椭圆 98"/>
            <p:cNvSpPr/>
            <p:nvPr/>
          </p:nvSpPr>
          <p:spPr>
            <a:xfrm>
              <a:off x="5523503" y="1239964"/>
              <a:ext cx="660826" cy="660825"/>
            </a:xfrm>
            <a:prstGeom prst="ellipse">
              <a:avLst/>
            </a:prstGeom>
            <a:solidFill>
              <a:schemeClr val="accent1">
                <a:alpha val="85000"/>
              </a:schemeClr>
            </a:solidFill>
            <a:ln w="9525" cap="flat" cmpd="sng" algn="ctr">
              <a:noFill/>
              <a:prstDash val="solid"/>
            </a:ln>
            <a:effectLst/>
          </p:spPr>
          <p:txBody>
            <a:bodyPr rtlCol="0" anchor="ctr"/>
            <a:lstStyle/>
            <a:p>
              <a:pPr marL="0" marR="0" lvl="0" indent="0" algn="ctr" defTabSz="608965" eaLnBrk="1" fontAlgn="auto" latinLnBrk="0" hangingPunct="1">
                <a:lnSpc>
                  <a:spcPct val="90000"/>
                </a:lnSpc>
                <a:spcBef>
                  <a:spcPts val="0"/>
                </a:spcBef>
                <a:spcAft>
                  <a:spcPts val="0"/>
                </a:spcAft>
                <a:buClrTx/>
                <a:buSzTx/>
                <a:buFontTx/>
                <a:buNone/>
                <a:defRPr/>
              </a:pPr>
              <a:r>
                <a:rPr kumimoji="1" lang="en-US" altLang="zh-CN" sz="6400" b="1" i="0" u="none" strike="noStrike" kern="0" cap="none" spc="0" normalizeH="0" baseline="0" noProof="0" dirty="0">
                  <a:ln>
                    <a:noFill/>
                  </a:ln>
                  <a:solidFill>
                    <a:schemeClr val="bg1"/>
                  </a:solidFill>
                  <a:effectLst/>
                  <a:uLnTx/>
                  <a:uFillTx/>
                  <a:cs typeface="+mn-ea"/>
                  <a:sym typeface="+mn-lt"/>
                </a:rPr>
                <a:t>1</a:t>
              </a:r>
              <a:endParaRPr kumimoji="1" lang="zh-CN" altLang="en-US" sz="6400" b="1" i="0" u="none" strike="noStrike" kern="0" cap="none" spc="0" normalizeH="0" baseline="0" noProof="0" dirty="0">
                <a:ln>
                  <a:noFill/>
                </a:ln>
                <a:solidFill>
                  <a:schemeClr val="bg1"/>
                </a:solidFill>
                <a:effectLst/>
                <a:uLnTx/>
                <a:uFillTx/>
                <a:cs typeface="+mn-ea"/>
                <a:sym typeface="+mn-lt"/>
              </a:endParaRPr>
            </a:p>
          </p:txBody>
        </p:sp>
      </p:grpSp>
      <p:sp>
        <p:nvSpPr>
          <p:cNvPr id="100" name="文本框 99"/>
          <p:cNvSpPr txBox="1"/>
          <p:nvPr/>
        </p:nvSpPr>
        <p:spPr>
          <a:xfrm flipH="1">
            <a:off x="399766" y="1995946"/>
            <a:ext cx="3022113" cy="1692771"/>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现场踩点及预调查时间：</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600" dirty="0">
                <a:solidFill>
                  <a:schemeClr val="bg1"/>
                </a:solidFill>
                <a:latin typeface="微软雅黑" panose="020B0503020204020204" pitchFamily="34" charset="-122"/>
                <a:ea typeface="微软雅黑" panose="020B0503020204020204" pitchFamily="34" charset="-122"/>
              </a:rPr>
              <a:t>11</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13</a:t>
            </a:r>
            <a:r>
              <a:rPr lang="zh-CN" altLang="en-US" sz="1600" dirty="0">
                <a:solidFill>
                  <a:schemeClr val="bg1"/>
                </a:solidFill>
                <a:latin typeface="微软雅黑" panose="020B0503020204020204" pitchFamily="34" charset="-122"/>
                <a:ea typeface="微软雅黑" panose="020B0503020204020204" pitchFamily="34" charset="-122"/>
              </a:rPr>
              <a:t>日上午</a:t>
            </a:r>
            <a:r>
              <a:rPr lang="en-US" altLang="zh-CN" sz="1600" dirty="0">
                <a:solidFill>
                  <a:schemeClr val="bg1"/>
                </a:solidFill>
                <a:latin typeface="微软雅黑" panose="020B0503020204020204" pitchFamily="34" charset="-122"/>
                <a:ea typeface="微软雅黑" panose="020B0503020204020204" pitchFamily="34" charset="-122"/>
              </a:rPr>
              <a:t>8:00-10:30</a:t>
            </a:r>
            <a:endParaRPr lang="zh-CN" altLang="en-US" sz="16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正式调查时间：</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600" dirty="0">
                <a:solidFill>
                  <a:schemeClr val="bg1"/>
                </a:solidFill>
                <a:latin typeface="微软雅黑" panose="020B0503020204020204" pitchFamily="34" charset="-122"/>
                <a:ea typeface="微软雅黑" panose="020B0503020204020204" pitchFamily="34" charset="-122"/>
              </a:rPr>
              <a:t>11</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27</a:t>
            </a:r>
            <a:r>
              <a:rPr lang="zh-CN" altLang="en-US" sz="1600" dirty="0">
                <a:solidFill>
                  <a:schemeClr val="bg1"/>
                </a:solidFill>
                <a:latin typeface="微软雅黑" panose="020B0503020204020204" pitchFamily="34" charset="-122"/>
                <a:ea typeface="微软雅黑" panose="020B0503020204020204" pitchFamily="34" charset="-122"/>
              </a:rPr>
              <a:t>日下午</a:t>
            </a:r>
            <a:r>
              <a:rPr lang="en-US" altLang="zh-CN" sz="1600" dirty="0">
                <a:solidFill>
                  <a:schemeClr val="bg1"/>
                </a:solidFill>
                <a:latin typeface="微软雅黑" panose="020B0503020204020204" pitchFamily="34" charset="-122"/>
                <a:ea typeface="微软雅黑" panose="020B0503020204020204" pitchFamily="34" charset="-122"/>
              </a:rPr>
              <a:t>16:30-17:30</a:t>
            </a:r>
          </a:p>
          <a:p>
            <a:pPr>
              <a:lnSpc>
                <a:spcPct val="130000"/>
              </a:lnSpc>
            </a:pPr>
            <a:r>
              <a:rPr lang="en-US" altLang="zh-CN" sz="1600" dirty="0">
                <a:solidFill>
                  <a:schemeClr val="bg1"/>
                </a:solidFill>
                <a:latin typeface="微软雅黑" panose="020B0503020204020204" pitchFamily="34" charset="-122"/>
                <a:ea typeface="微软雅黑" panose="020B0503020204020204" pitchFamily="34" charset="-122"/>
              </a:rPr>
              <a:t>11</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28</a:t>
            </a:r>
            <a:r>
              <a:rPr lang="zh-CN" altLang="en-US" sz="1600" dirty="0">
                <a:solidFill>
                  <a:schemeClr val="bg1"/>
                </a:solidFill>
                <a:latin typeface="微软雅黑" panose="020B0503020204020204" pitchFamily="34" charset="-122"/>
                <a:ea typeface="微软雅黑" panose="020B0503020204020204" pitchFamily="34" charset="-122"/>
              </a:rPr>
              <a:t>日上午</a:t>
            </a:r>
            <a:r>
              <a:rPr lang="en-US" altLang="zh-CN" sz="1600" dirty="0">
                <a:solidFill>
                  <a:schemeClr val="bg1"/>
                </a:solidFill>
                <a:latin typeface="微软雅黑" panose="020B0503020204020204" pitchFamily="34" charset="-122"/>
                <a:ea typeface="微软雅黑" panose="020B0503020204020204" pitchFamily="34" charset="-122"/>
              </a:rPr>
              <a:t>8:00-10:30</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flipH="1">
            <a:off x="461791" y="1427582"/>
            <a:ext cx="2311365" cy="584775"/>
          </a:xfrm>
          <a:prstGeom prst="rect">
            <a:avLst/>
          </a:prstGeom>
          <a:noFill/>
        </p:spPr>
        <p:txBody>
          <a:bodyPr wrap="square" rtlCol="0">
            <a:spAutoFit/>
          </a:bodyPr>
          <a:lstStyle/>
          <a:p>
            <a:pPr marL="0" marR="0" lvl="0" indent="0" algn="r" defTabSz="608965" eaLnBrk="1" fontAlgn="auto" latinLnBrk="0" hangingPunct="1">
              <a:lnSpc>
                <a:spcPct val="100000"/>
              </a:lnSpc>
              <a:spcBef>
                <a:spcPts val="0"/>
              </a:spcBef>
              <a:spcAft>
                <a:spcPts val="0"/>
              </a:spcAft>
              <a:buClrTx/>
              <a:buSzTx/>
              <a:buFontTx/>
              <a:buNone/>
              <a:defRPr/>
            </a:pPr>
            <a:r>
              <a:rPr kumimoji="1" lang="zh-CN" altLang="en-US"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调查时间</a:t>
            </a:r>
            <a:endParaRPr kumimoji="1"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190500" y="3859585"/>
            <a:ext cx="4071425" cy="2261135"/>
            <a:chOff x="190500" y="3029166"/>
            <a:chExt cx="4071425" cy="2261135"/>
          </a:xfrm>
        </p:grpSpPr>
        <p:grpSp>
          <p:nvGrpSpPr>
            <p:cNvPr id="102" name="组 101"/>
            <p:cNvGrpSpPr/>
            <p:nvPr/>
          </p:nvGrpSpPr>
          <p:grpSpPr>
            <a:xfrm>
              <a:off x="2898789" y="3147816"/>
              <a:ext cx="1363136" cy="1363136"/>
              <a:chOff x="5446394" y="1162855"/>
              <a:chExt cx="815044" cy="815044"/>
            </a:xfrm>
            <a:effectLst>
              <a:outerShdw blurRad="50800" dist="38100" dir="5400000" algn="t" rotWithShape="0">
                <a:prstClr val="black">
                  <a:alpha val="40000"/>
                </a:prstClr>
              </a:outerShdw>
            </a:effectLst>
          </p:grpSpPr>
          <p:sp>
            <p:nvSpPr>
              <p:cNvPr id="103" name="椭圆 102"/>
              <p:cNvSpPr/>
              <p:nvPr/>
            </p:nvSpPr>
            <p:spPr>
              <a:xfrm>
                <a:off x="5446394" y="1162855"/>
                <a:ext cx="815044" cy="815044"/>
              </a:xfrm>
              <a:prstGeom prst="ellipse">
                <a:avLst/>
              </a:prstGeom>
              <a:solidFill>
                <a:schemeClr val="bg1">
                  <a:lumMod val="95000"/>
                </a:schemeClr>
              </a:solidFill>
              <a:ln w="9525"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9F5EE"/>
                  </a:solidFill>
                  <a:effectLst/>
                  <a:uLnTx/>
                  <a:uFillTx/>
                  <a:cs typeface="+mn-ea"/>
                  <a:sym typeface="+mn-lt"/>
                </a:endParaRPr>
              </a:p>
            </p:txBody>
          </p:sp>
          <p:sp>
            <p:nvSpPr>
              <p:cNvPr id="104" name="椭圆 103"/>
              <p:cNvSpPr/>
              <p:nvPr/>
            </p:nvSpPr>
            <p:spPr>
              <a:xfrm>
                <a:off x="5523503" y="1239965"/>
                <a:ext cx="660826" cy="660825"/>
              </a:xfrm>
              <a:prstGeom prst="ellipse">
                <a:avLst/>
              </a:prstGeom>
              <a:solidFill>
                <a:schemeClr val="accent1">
                  <a:alpha val="85000"/>
                </a:schemeClr>
              </a:solidFill>
              <a:ln w="9525" cap="flat" cmpd="sng" algn="ctr">
                <a:noFill/>
                <a:prstDash val="solid"/>
              </a:ln>
              <a:effectLst/>
            </p:spPr>
            <p:txBody>
              <a:bodyPr rtlCol="0" anchor="ctr"/>
              <a:lstStyle/>
              <a:p>
                <a:pPr marL="0" marR="0" lvl="0" indent="0" algn="ctr" defTabSz="608965" eaLnBrk="1" fontAlgn="auto" latinLnBrk="0" hangingPunct="1">
                  <a:lnSpc>
                    <a:spcPct val="90000"/>
                  </a:lnSpc>
                  <a:spcBef>
                    <a:spcPts val="0"/>
                  </a:spcBef>
                  <a:spcAft>
                    <a:spcPts val="0"/>
                  </a:spcAft>
                  <a:buClrTx/>
                  <a:buSzTx/>
                  <a:buFontTx/>
                  <a:buNone/>
                  <a:defRPr/>
                </a:pPr>
                <a:r>
                  <a:rPr kumimoji="1" lang="en-US" altLang="zh-CN" sz="6400" b="1" i="0" u="none" strike="noStrike" kern="0" cap="none" spc="0" normalizeH="0" baseline="0" noProof="0" dirty="0">
                    <a:ln>
                      <a:noFill/>
                    </a:ln>
                    <a:solidFill>
                      <a:schemeClr val="bg1"/>
                    </a:solidFill>
                    <a:effectLst/>
                    <a:uLnTx/>
                    <a:uFillTx/>
                    <a:cs typeface="+mn-ea"/>
                    <a:sym typeface="+mn-lt"/>
                  </a:rPr>
                  <a:t>2</a:t>
                </a:r>
                <a:endParaRPr kumimoji="1" lang="zh-CN" altLang="en-US" sz="6400" b="1" i="0" u="none" strike="noStrike" kern="0" cap="none" spc="0" normalizeH="0" baseline="0" noProof="0" dirty="0">
                  <a:ln>
                    <a:noFill/>
                  </a:ln>
                  <a:solidFill>
                    <a:schemeClr val="bg1"/>
                  </a:solidFill>
                  <a:effectLst/>
                  <a:uLnTx/>
                  <a:uFillTx/>
                  <a:cs typeface="+mn-ea"/>
                  <a:sym typeface="+mn-lt"/>
                </a:endParaRPr>
              </a:p>
            </p:txBody>
          </p:sp>
        </p:grpSp>
        <p:sp>
          <p:nvSpPr>
            <p:cNvPr id="105" name="文本框 104"/>
            <p:cNvSpPr txBox="1"/>
            <p:nvPr/>
          </p:nvSpPr>
          <p:spPr>
            <a:xfrm flipH="1">
              <a:off x="190500" y="3597530"/>
              <a:ext cx="2671559" cy="1692771"/>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中山大道</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车陂路交叉口在中山大道上最近的两个人行天桥之间的双向的路段。如右图所示蓝色线段指代的</a:t>
              </a:r>
              <a:r>
                <a:rPr lang="en-US" altLang="zh-CN" sz="1600" dirty="0">
                  <a:solidFill>
                    <a:schemeClr val="bg1"/>
                  </a:solidFill>
                  <a:latin typeface="微软雅黑" panose="020B0503020204020204" pitchFamily="34" charset="-122"/>
                  <a:ea typeface="微软雅黑" panose="020B0503020204020204" pitchFamily="34" charset="-122"/>
                </a:rPr>
                <a:t>325m</a:t>
              </a:r>
              <a:r>
                <a:rPr lang="zh-CN" altLang="en-US" sz="1600" dirty="0">
                  <a:solidFill>
                    <a:schemeClr val="bg1"/>
                  </a:solidFill>
                  <a:latin typeface="微软雅黑" panose="020B0503020204020204" pitchFamily="34" charset="-122"/>
                  <a:ea typeface="微软雅黑" panose="020B0503020204020204" pitchFamily="34" charset="-122"/>
                </a:rPr>
                <a:t>路段。</a:t>
              </a:r>
            </a:p>
          </p:txBody>
        </p:sp>
        <p:sp>
          <p:nvSpPr>
            <p:cNvPr id="106" name="文本框 105"/>
            <p:cNvSpPr txBox="1"/>
            <p:nvPr/>
          </p:nvSpPr>
          <p:spPr>
            <a:xfrm flipH="1">
              <a:off x="622298" y="3029166"/>
              <a:ext cx="2150861" cy="584775"/>
            </a:xfrm>
            <a:prstGeom prst="rect">
              <a:avLst/>
            </a:prstGeom>
            <a:noFill/>
          </p:spPr>
          <p:txBody>
            <a:bodyPr wrap="square" rtlCol="0">
              <a:spAutoFit/>
            </a:bodyPr>
            <a:lstStyle/>
            <a:p>
              <a:pPr marL="0" marR="0" lvl="0" indent="0" algn="r" defTabSz="608965" eaLnBrk="1" fontAlgn="auto" latinLnBrk="0" hangingPunct="1">
                <a:lnSpc>
                  <a:spcPct val="100000"/>
                </a:lnSpc>
                <a:spcBef>
                  <a:spcPts val="0"/>
                </a:spcBef>
                <a:spcAft>
                  <a:spcPts val="0"/>
                </a:spcAft>
                <a:buClrTx/>
                <a:buSzTx/>
                <a:buFontTx/>
                <a:buNone/>
                <a:defRPr/>
              </a:pPr>
              <a:r>
                <a:rPr kumimoji="1" lang="zh-CN" altLang="en-US"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调查地点</a:t>
              </a:r>
              <a:endParaRPr kumimoji="1"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07" name="组 106"/>
          <p:cNvGrpSpPr/>
          <p:nvPr/>
        </p:nvGrpSpPr>
        <p:grpSpPr>
          <a:xfrm flipH="1">
            <a:off x="7909953" y="1548816"/>
            <a:ext cx="1363136" cy="1363136"/>
            <a:chOff x="5446394" y="1162855"/>
            <a:chExt cx="815044" cy="815044"/>
          </a:xfrm>
          <a:effectLst>
            <a:outerShdw blurRad="50800" dist="38100" dir="5400000" algn="t" rotWithShape="0">
              <a:prstClr val="black">
                <a:alpha val="40000"/>
              </a:prstClr>
            </a:outerShdw>
          </a:effectLst>
        </p:grpSpPr>
        <p:sp>
          <p:nvSpPr>
            <p:cNvPr id="108" name="椭圆 107"/>
            <p:cNvSpPr/>
            <p:nvPr/>
          </p:nvSpPr>
          <p:spPr>
            <a:xfrm>
              <a:off x="5446394" y="1162855"/>
              <a:ext cx="815044" cy="815044"/>
            </a:xfrm>
            <a:prstGeom prst="ellipse">
              <a:avLst/>
            </a:prstGeom>
            <a:solidFill>
              <a:schemeClr val="bg1">
                <a:lumMod val="95000"/>
              </a:schemeClr>
            </a:solidFill>
            <a:ln w="9525"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9F5EE"/>
                </a:solidFill>
                <a:effectLst/>
                <a:uLnTx/>
                <a:uFillTx/>
                <a:cs typeface="+mn-ea"/>
                <a:sym typeface="+mn-lt"/>
              </a:endParaRPr>
            </a:p>
          </p:txBody>
        </p:sp>
        <p:sp>
          <p:nvSpPr>
            <p:cNvPr id="109" name="椭圆 108"/>
            <p:cNvSpPr/>
            <p:nvPr/>
          </p:nvSpPr>
          <p:spPr>
            <a:xfrm>
              <a:off x="5523503" y="1239965"/>
              <a:ext cx="660826" cy="660825"/>
            </a:xfrm>
            <a:prstGeom prst="ellipse">
              <a:avLst/>
            </a:prstGeom>
            <a:solidFill>
              <a:schemeClr val="accent1">
                <a:alpha val="85000"/>
              </a:schemeClr>
            </a:solidFill>
            <a:ln w="9525" cap="flat" cmpd="sng" algn="ctr">
              <a:noFill/>
              <a:prstDash val="solid"/>
            </a:ln>
            <a:effectLst/>
          </p:spPr>
          <p:txBody>
            <a:bodyPr rtlCol="0" anchor="ctr"/>
            <a:lstStyle/>
            <a:p>
              <a:pPr marL="0" marR="0" lvl="0" indent="0" algn="ctr" defTabSz="608965" eaLnBrk="1" fontAlgn="auto" latinLnBrk="0" hangingPunct="1">
                <a:lnSpc>
                  <a:spcPct val="90000"/>
                </a:lnSpc>
                <a:spcBef>
                  <a:spcPts val="0"/>
                </a:spcBef>
                <a:spcAft>
                  <a:spcPts val="0"/>
                </a:spcAft>
                <a:buClrTx/>
                <a:buSzTx/>
                <a:buFontTx/>
                <a:buNone/>
                <a:defRPr/>
              </a:pPr>
              <a:r>
                <a:rPr kumimoji="1" lang="en-US" altLang="zh-CN" sz="6400" b="1" i="0" u="none" strike="noStrike" kern="0" cap="none" spc="0" normalizeH="0" baseline="0" noProof="0" dirty="0">
                  <a:ln>
                    <a:noFill/>
                  </a:ln>
                  <a:solidFill>
                    <a:schemeClr val="bg1"/>
                  </a:solidFill>
                  <a:effectLst/>
                  <a:uLnTx/>
                  <a:uFillTx/>
                  <a:cs typeface="+mn-ea"/>
                  <a:sym typeface="+mn-lt"/>
                </a:rPr>
                <a:t>3</a:t>
              </a:r>
              <a:endParaRPr kumimoji="1" lang="zh-CN" altLang="en-US" sz="6400" b="1" i="0" u="none" strike="noStrike" kern="0" cap="none" spc="0" normalizeH="0" baseline="0" noProof="0" dirty="0">
                <a:ln>
                  <a:noFill/>
                </a:ln>
                <a:solidFill>
                  <a:schemeClr val="bg1"/>
                </a:solidFill>
                <a:effectLst/>
                <a:uLnTx/>
                <a:uFillTx/>
                <a:cs typeface="+mn-ea"/>
                <a:sym typeface="+mn-lt"/>
              </a:endParaRPr>
            </a:p>
          </p:txBody>
        </p:sp>
      </p:grpSp>
      <p:sp>
        <p:nvSpPr>
          <p:cNvPr id="110" name="文本框 109"/>
          <p:cNvSpPr txBox="1"/>
          <p:nvPr/>
        </p:nvSpPr>
        <p:spPr>
          <a:xfrm>
            <a:off x="9315591" y="2023656"/>
            <a:ext cx="2696748" cy="732508"/>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吴晓杨 叶芝桧 薛田莉 熊睿 玉悦钊 张凯 杨召阳 杨健</a:t>
            </a:r>
          </a:p>
        </p:txBody>
      </p:sp>
      <p:sp>
        <p:nvSpPr>
          <p:cNvPr id="111" name="文本框 110"/>
          <p:cNvSpPr txBox="1"/>
          <p:nvPr/>
        </p:nvSpPr>
        <p:spPr>
          <a:xfrm>
            <a:off x="9273090" y="1430166"/>
            <a:ext cx="2334710" cy="584775"/>
          </a:xfrm>
          <a:prstGeom prst="rect">
            <a:avLst/>
          </a:prstGeom>
          <a:noFill/>
        </p:spPr>
        <p:txBody>
          <a:bodyPr wrap="square" rtlCol="0">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1" lang="zh-CN" altLang="en-US"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调查人员</a:t>
            </a:r>
            <a:endParaRPr kumimoji="1"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 name="组合 3"/>
          <p:cNvGrpSpPr/>
          <p:nvPr/>
        </p:nvGrpSpPr>
        <p:grpSpPr>
          <a:xfrm>
            <a:off x="7909951" y="3908789"/>
            <a:ext cx="3995718" cy="1481786"/>
            <a:chOff x="7909951" y="3031750"/>
            <a:chExt cx="3995718" cy="1481786"/>
          </a:xfrm>
        </p:grpSpPr>
        <p:grpSp>
          <p:nvGrpSpPr>
            <p:cNvPr id="112" name="组 111"/>
            <p:cNvGrpSpPr/>
            <p:nvPr/>
          </p:nvGrpSpPr>
          <p:grpSpPr>
            <a:xfrm flipH="1">
              <a:off x="7909951" y="3150400"/>
              <a:ext cx="1363136" cy="1363136"/>
              <a:chOff x="5446394" y="1162855"/>
              <a:chExt cx="815044" cy="815044"/>
            </a:xfrm>
            <a:effectLst>
              <a:outerShdw blurRad="50800" dist="38100" dir="5400000" algn="t" rotWithShape="0">
                <a:prstClr val="black">
                  <a:alpha val="40000"/>
                </a:prstClr>
              </a:outerShdw>
            </a:effectLst>
          </p:grpSpPr>
          <p:sp>
            <p:nvSpPr>
              <p:cNvPr id="113" name="椭圆 112"/>
              <p:cNvSpPr/>
              <p:nvPr/>
            </p:nvSpPr>
            <p:spPr>
              <a:xfrm>
                <a:off x="5446394" y="1162855"/>
                <a:ext cx="815044" cy="815044"/>
              </a:xfrm>
              <a:prstGeom prst="ellipse">
                <a:avLst/>
              </a:prstGeom>
              <a:solidFill>
                <a:schemeClr val="bg1">
                  <a:lumMod val="95000"/>
                </a:schemeClr>
              </a:solidFill>
              <a:ln w="9525"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9F5EE"/>
                  </a:solidFill>
                  <a:effectLst/>
                  <a:uLnTx/>
                  <a:uFillTx/>
                  <a:cs typeface="+mn-ea"/>
                  <a:sym typeface="+mn-lt"/>
                </a:endParaRPr>
              </a:p>
            </p:txBody>
          </p:sp>
          <p:sp>
            <p:nvSpPr>
              <p:cNvPr id="114" name="椭圆 113"/>
              <p:cNvSpPr/>
              <p:nvPr/>
            </p:nvSpPr>
            <p:spPr>
              <a:xfrm>
                <a:off x="5523503" y="1239965"/>
                <a:ext cx="660826" cy="660825"/>
              </a:xfrm>
              <a:prstGeom prst="ellipse">
                <a:avLst/>
              </a:prstGeom>
              <a:solidFill>
                <a:schemeClr val="accent1">
                  <a:alpha val="85000"/>
                </a:schemeClr>
              </a:solidFill>
              <a:ln w="9525" cap="flat" cmpd="sng" algn="ctr">
                <a:noFill/>
                <a:prstDash val="solid"/>
              </a:ln>
              <a:effectLst/>
            </p:spPr>
            <p:txBody>
              <a:bodyPr rtlCol="0" anchor="ctr"/>
              <a:lstStyle/>
              <a:p>
                <a:pPr marL="0" marR="0" lvl="0" indent="0" algn="ctr" defTabSz="608965" eaLnBrk="1" fontAlgn="auto" latinLnBrk="0" hangingPunct="1">
                  <a:lnSpc>
                    <a:spcPct val="90000"/>
                  </a:lnSpc>
                  <a:spcBef>
                    <a:spcPts val="0"/>
                  </a:spcBef>
                  <a:spcAft>
                    <a:spcPts val="0"/>
                  </a:spcAft>
                  <a:buClrTx/>
                  <a:buSzTx/>
                  <a:buFontTx/>
                  <a:buNone/>
                  <a:defRPr/>
                </a:pPr>
                <a:r>
                  <a:rPr kumimoji="1" lang="en-US" altLang="zh-CN" sz="6400" b="1" i="0" u="none" strike="noStrike" kern="0" cap="none" spc="0" normalizeH="0" baseline="0" noProof="0" dirty="0">
                    <a:ln>
                      <a:noFill/>
                    </a:ln>
                    <a:solidFill>
                      <a:schemeClr val="bg1"/>
                    </a:solidFill>
                    <a:effectLst/>
                    <a:uLnTx/>
                    <a:uFillTx/>
                    <a:cs typeface="+mn-ea"/>
                    <a:sym typeface="+mn-lt"/>
                  </a:rPr>
                  <a:t>4</a:t>
                </a:r>
                <a:endParaRPr kumimoji="1" lang="zh-CN" altLang="en-US" sz="6400" b="1" i="0" u="none" strike="noStrike" kern="0" cap="none" spc="0" normalizeH="0" baseline="0" noProof="0" dirty="0">
                  <a:ln>
                    <a:noFill/>
                  </a:ln>
                  <a:solidFill>
                    <a:schemeClr val="bg1"/>
                  </a:solidFill>
                  <a:effectLst/>
                  <a:uLnTx/>
                  <a:uFillTx/>
                  <a:cs typeface="+mn-ea"/>
                  <a:sym typeface="+mn-lt"/>
                </a:endParaRPr>
              </a:p>
            </p:txBody>
          </p:sp>
        </p:grpSp>
        <p:sp>
          <p:nvSpPr>
            <p:cNvPr id="115" name="文本框 114"/>
            <p:cNvSpPr txBox="1"/>
            <p:nvPr/>
          </p:nvSpPr>
          <p:spPr>
            <a:xfrm>
              <a:off x="9315588" y="3694515"/>
              <a:ext cx="2590081"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手机 摄像机 三脚架 笔 纸</a:t>
              </a:r>
            </a:p>
          </p:txBody>
        </p:sp>
        <p:sp>
          <p:nvSpPr>
            <p:cNvPr id="116" name="文本框 115"/>
            <p:cNvSpPr txBox="1"/>
            <p:nvPr/>
          </p:nvSpPr>
          <p:spPr>
            <a:xfrm>
              <a:off x="9273090" y="3031750"/>
              <a:ext cx="2334710" cy="584775"/>
            </a:xfrm>
            <a:prstGeom prst="rect">
              <a:avLst/>
            </a:prstGeom>
            <a:noFill/>
          </p:spPr>
          <p:txBody>
            <a:bodyPr wrap="square" rtlCol="0">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1" lang="zh-CN" altLang="en-US" sz="3200" b="1" kern="0" dirty="0">
                  <a:solidFill>
                    <a:schemeClr val="bg1"/>
                  </a:solidFill>
                  <a:latin typeface="微软雅黑" panose="020B0503020204020204" pitchFamily="34" charset="-122"/>
                  <a:ea typeface="微软雅黑" panose="020B0503020204020204" pitchFamily="34" charset="-122"/>
                  <a:cs typeface="+mn-ea"/>
                  <a:sym typeface="+mn-lt"/>
                </a:rPr>
                <a:t>调查工具</a:t>
              </a:r>
              <a:endParaRPr kumimoji="1"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p:transition spd="med" advTm="46394">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latin typeface="微软雅黑" panose="020B0503020204020204" pitchFamily="34" charset="-122"/>
                <a:ea typeface="微软雅黑" panose="020B0503020204020204" pitchFamily="34" charset="-122"/>
                <a:cs typeface="+mn-ea"/>
                <a:sym typeface="+mn-lt"/>
              </a:rPr>
              <a:t>调查概况</a:t>
            </a:r>
          </a:p>
        </p:txBody>
      </p:sp>
      <p:sp>
        <p:nvSpPr>
          <p:cNvPr id="15" name="文本框 14"/>
          <p:cNvSpPr txBox="1"/>
          <p:nvPr/>
        </p:nvSpPr>
        <p:spPr>
          <a:xfrm>
            <a:off x="-19331" y="1180036"/>
            <a:ext cx="2438974" cy="369332"/>
          </a:xfrm>
          <a:prstGeom prst="rect">
            <a:avLst/>
          </a:prstGeom>
          <a:noFill/>
        </p:spPr>
        <p:txBody>
          <a:bodyPr wrap="squar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lang="en-US" altLang="zh-CN" kern="0" dirty="0">
                <a:solidFill>
                  <a:sysClr val="window" lastClr="FFFFFF"/>
                </a:solidFill>
                <a:latin typeface="微软雅黑" panose="020B0503020204020204" pitchFamily="34" charset="-122"/>
                <a:ea typeface="微软雅黑" panose="020B0503020204020204" pitchFamily="34" charset="-122"/>
                <a:cs typeface="+mn-ea"/>
                <a:sym typeface="+mn-lt"/>
              </a:rPr>
              <a:t>BRT</a:t>
            </a:r>
            <a:r>
              <a:rPr lang="zh-CN" altLang="en-US" kern="0" dirty="0">
                <a:solidFill>
                  <a:sysClr val="window" lastClr="FFFFFF"/>
                </a:solidFill>
                <a:latin typeface="微软雅黑" panose="020B0503020204020204" pitchFamily="34" charset="-122"/>
                <a:ea typeface="微软雅黑" panose="020B0503020204020204" pitchFamily="34" charset="-122"/>
                <a:cs typeface="+mn-ea"/>
                <a:sym typeface="+mn-lt"/>
              </a:rPr>
              <a:t>车站</a:t>
            </a:r>
            <a:r>
              <a:rPr lang="en-US" altLang="zh-CN" kern="0" dirty="0">
                <a:solidFill>
                  <a:sysClr val="window" lastClr="FFFFFF"/>
                </a:solidFill>
                <a:latin typeface="微软雅黑" panose="020B0503020204020204" pitchFamily="34" charset="-122"/>
                <a:ea typeface="微软雅黑" panose="020B0503020204020204" pitchFamily="34" charset="-122"/>
                <a:cs typeface="+mn-ea"/>
                <a:sym typeface="+mn-lt"/>
              </a:rPr>
              <a:t>1</a:t>
            </a:r>
            <a:r>
              <a:rPr lang="zh-CN" altLang="en-US" kern="0" dirty="0">
                <a:solidFill>
                  <a:sysClr val="window" lastClr="FFFFFF"/>
                </a:solidFill>
                <a:latin typeface="微软雅黑" panose="020B0503020204020204" pitchFamily="34" charset="-122"/>
                <a:ea typeface="微软雅黑" panose="020B0503020204020204" pitchFamily="34" charset="-122"/>
                <a:cs typeface="+mn-ea"/>
                <a:sym typeface="+mn-lt"/>
              </a:rPr>
              <a:t>（由东向西）</a:t>
            </a:r>
            <a:endParaRPr kumimoji="0" lang="zh-CN" altLang="en-US"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sym typeface="+mn-lt"/>
            </a:endParaRPr>
          </a:p>
        </p:txBody>
      </p:sp>
      <p:pic>
        <p:nvPicPr>
          <p:cNvPr id="46" name="图片 4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278948" y="1704505"/>
            <a:ext cx="7859150" cy="3600000"/>
          </a:xfrm>
          <a:prstGeom prst="rect">
            <a:avLst/>
          </a:prstGeom>
          <a:ln w="38100" cap="sq">
            <a:solidFill>
              <a:schemeClr val="tx2"/>
            </a:solidFill>
            <a:prstDash val="solid"/>
            <a:miter lim="800000"/>
            <a:headEnd/>
            <a:tailEnd/>
          </a:ln>
          <a:effectLst>
            <a:outerShdw blurRad="50800" dist="38100" dir="2700000" algn="tl" rotWithShape="0">
              <a:srgbClr val="000000">
                <a:alpha val="43000"/>
              </a:srgbClr>
            </a:outerShdw>
          </a:effectLst>
        </p:spPr>
      </p:pic>
      <p:cxnSp>
        <p:nvCxnSpPr>
          <p:cNvPr id="56" name="肘形连接符 55"/>
          <p:cNvCxnSpPr>
            <a:endCxn id="15" idx="3"/>
          </p:cNvCxnSpPr>
          <p:nvPr/>
        </p:nvCxnSpPr>
        <p:spPr>
          <a:xfrm rot="16200000" flipV="1">
            <a:off x="2093571" y="1690774"/>
            <a:ext cx="1661948" cy="1009804"/>
          </a:xfrm>
          <a:prstGeom prst="bentConnector2">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文本框 57"/>
          <p:cNvSpPr txBox="1"/>
          <p:nvPr/>
        </p:nvSpPr>
        <p:spPr>
          <a:xfrm>
            <a:off x="133074" y="1620977"/>
            <a:ext cx="2145874" cy="2332946"/>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杨健（负责现场记录</a:t>
            </a:r>
            <a:r>
              <a:rPr lang="en-US" altLang="zh-CN" sz="1600" dirty="0">
                <a:solidFill>
                  <a:schemeClr val="bg1"/>
                </a:solidFill>
                <a:latin typeface="微软雅黑" panose="020B0503020204020204" pitchFamily="34" charset="-122"/>
                <a:ea typeface="微软雅黑" panose="020B0503020204020204" pitchFamily="34" charset="-122"/>
              </a:rPr>
              <a:t>BRT</a:t>
            </a:r>
            <a:r>
              <a:rPr lang="zh-CN" altLang="en-US" sz="1600" dirty="0">
                <a:solidFill>
                  <a:schemeClr val="bg1"/>
                </a:solidFill>
                <a:latin typeface="微软雅黑" panose="020B0503020204020204" pitchFamily="34" charset="-122"/>
                <a:ea typeface="微软雅黑" panose="020B0503020204020204" pitchFamily="34" charset="-122"/>
              </a:rPr>
              <a:t>车牌数据和到达时间</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杨召阳（负责拍摄非</a:t>
            </a:r>
            <a:r>
              <a:rPr lang="en-US" altLang="zh-CN" sz="1600" dirty="0">
                <a:solidFill>
                  <a:schemeClr val="bg1"/>
                </a:solidFill>
                <a:latin typeface="微软雅黑" panose="020B0503020204020204" pitchFamily="34" charset="-122"/>
                <a:ea typeface="微软雅黑" panose="020B0503020204020204" pitchFamily="34" charset="-122"/>
              </a:rPr>
              <a:t>BRT</a:t>
            </a:r>
            <a:r>
              <a:rPr lang="zh-CN" altLang="en-US" sz="1600" dirty="0">
                <a:solidFill>
                  <a:schemeClr val="bg1"/>
                </a:solidFill>
                <a:latin typeface="微软雅黑" panose="020B0503020204020204" pitchFamily="34" charset="-122"/>
                <a:ea typeface="微软雅黑" panose="020B0503020204020204" pitchFamily="34" charset="-122"/>
              </a:rPr>
              <a:t>路段的车辆行驶视频）</a:t>
            </a:r>
          </a:p>
          <a:p>
            <a:pPr>
              <a:lnSpc>
                <a:spcPct val="130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60" name="肘形连接符 59"/>
          <p:cNvCxnSpPr/>
          <p:nvPr/>
        </p:nvCxnSpPr>
        <p:spPr>
          <a:xfrm rot="10800000" flipV="1">
            <a:off x="2265096" y="3381003"/>
            <a:ext cx="1164349" cy="627518"/>
          </a:xfrm>
          <a:prstGeom prst="bentConnector3">
            <a:avLst>
              <a:gd name="adj1" fmla="val -1166"/>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42205" y="3823855"/>
            <a:ext cx="2419643" cy="369332"/>
          </a:xfrm>
          <a:prstGeom prst="rect">
            <a:avLst/>
          </a:prstGeom>
          <a:noFill/>
        </p:spPr>
        <p:txBody>
          <a:bodyPr wrap="squar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BRT</a:t>
            </a:r>
            <a:r>
              <a:rPr lang="zh-CN" altLang="en-US" dirty="0">
                <a:solidFill>
                  <a:schemeClr val="bg1"/>
                </a:solidFill>
                <a:latin typeface="微软雅黑" panose="020B0503020204020204" pitchFamily="34" charset="-122"/>
                <a:ea typeface="微软雅黑" panose="020B0503020204020204" pitchFamily="34" charset="-122"/>
              </a:rPr>
              <a:t>车站</a:t>
            </a:r>
            <a:r>
              <a:rPr lang="en-US" altLang="zh-CN" dirty="0">
                <a:solidFill>
                  <a:schemeClr val="bg1"/>
                </a:solidFill>
                <a:latin typeface="微软雅黑" panose="020B0503020204020204" pitchFamily="34" charset="-122"/>
                <a:ea typeface="微软雅黑" panose="020B0503020204020204" pitchFamily="34" charset="-122"/>
              </a:rPr>
              <a:t>2</a:t>
            </a:r>
            <a:r>
              <a:rPr lang="zh-CN" altLang="en-US" dirty="0">
                <a:solidFill>
                  <a:schemeClr val="bg1"/>
                </a:solidFill>
                <a:latin typeface="微软雅黑" panose="020B0503020204020204" pitchFamily="34" charset="-122"/>
                <a:ea typeface="微软雅黑" panose="020B0503020204020204" pitchFamily="34" charset="-122"/>
              </a:rPr>
              <a:t>（由西向东）</a:t>
            </a:r>
          </a:p>
        </p:txBody>
      </p:sp>
      <p:sp>
        <p:nvSpPr>
          <p:cNvPr id="69" name="文本框 68"/>
          <p:cNvSpPr txBox="1"/>
          <p:nvPr/>
        </p:nvSpPr>
        <p:spPr>
          <a:xfrm>
            <a:off x="91509" y="4224842"/>
            <a:ext cx="2180631" cy="2012859"/>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薛田莉（负责现场记录</a:t>
            </a:r>
            <a:r>
              <a:rPr lang="en-US" altLang="zh-CN" sz="1600" dirty="0">
                <a:solidFill>
                  <a:schemeClr val="bg1"/>
                </a:solidFill>
                <a:latin typeface="微软雅黑" panose="020B0503020204020204" pitchFamily="34" charset="-122"/>
                <a:ea typeface="微软雅黑" panose="020B0503020204020204" pitchFamily="34" charset="-122"/>
              </a:rPr>
              <a:t>BRT</a:t>
            </a:r>
            <a:r>
              <a:rPr lang="zh-CN" altLang="en-US" sz="1600" dirty="0">
                <a:solidFill>
                  <a:schemeClr val="bg1"/>
                </a:solidFill>
                <a:latin typeface="微软雅黑" panose="020B0503020204020204" pitchFamily="34" charset="-122"/>
                <a:ea typeface="微软雅黑" panose="020B0503020204020204" pitchFamily="34" charset="-122"/>
              </a:rPr>
              <a:t>车牌数据和到达时间）</a:t>
            </a:r>
          </a:p>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熊睿（负责拍摄非</a:t>
            </a:r>
            <a:r>
              <a:rPr lang="en-US" altLang="zh-CN" sz="1600" dirty="0">
                <a:solidFill>
                  <a:schemeClr val="bg1"/>
                </a:solidFill>
                <a:latin typeface="微软雅黑" panose="020B0503020204020204" pitchFamily="34" charset="-122"/>
                <a:ea typeface="微软雅黑" panose="020B0503020204020204" pitchFamily="34" charset="-122"/>
              </a:rPr>
              <a:t>BRT</a:t>
            </a:r>
            <a:r>
              <a:rPr lang="zh-CN" altLang="en-US" sz="1600" dirty="0">
                <a:solidFill>
                  <a:schemeClr val="bg1"/>
                </a:solidFill>
                <a:latin typeface="微软雅黑" panose="020B0503020204020204" pitchFamily="34" charset="-122"/>
                <a:ea typeface="微软雅黑" panose="020B0503020204020204" pitchFamily="34" charset="-122"/>
              </a:rPr>
              <a:t>路段的车辆行驶视频）</a:t>
            </a:r>
          </a:p>
          <a:p>
            <a:pPr>
              <a:lnSpc>
                <a:spcPct val="130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10138098" y="1180036"/>
            <a:ext cx="2053902"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天桥</a:t>
            </a:r>
            <a:r>
              <a:rPr lang="en-US" altLang="zh-CN" dirty="0">
                <a:solidFill>
                  <a:schemeClr val="bg1"/>
                </a:solidFill>
                <a:latin typeface="微软雅黑" panose="020B0503020204020204" pitchFamily="34" charset="-122"/>
                <a:ea typeface="微软雅黑" panose="020B0503020204020204" pitchFamily="34" charset="-122"/>
              </a:rPr>
              <a:t>1</a:t>
            </a:r>
            <a:r>
              <a:rPr lang="zh-CN" altLang="en-US" dirty="0">
                <a:solidFill>
                  <a:schemeClr val="bg1"/>
                </a:solidFill>
                <a:latin typeface="微软雅黑" panose="020B0503020204020204" pitchFamily="34" charset="-122"/>
                <a:ea typeface="微软雅黑" panose="020B0503020204020204" pitchFamily="34" charset="-122"/>
              </a:rPr>
              <a:t>（由东向西）</a:t>
            </a:r>
          </a:p>
        </p:txBody>
      </p:sp>
      <p:cxnSp>
        <p:nvCxnSpPr>
          <p:cNvPr id="74" name="肘形连接符 73"/>
          <p:cNvCxnSpPr/>
          <p:nvPr/>
        </p:nvCxnSpPr>
        <p:spPr>
          <a:xfrm rot="5400000" flipH="1" flipV="1">
            <a:off x="8621072" y="2102259"/>
            <a:ext cx="2269134" cy="764918"/>
          </a:xfrm>
          <a:prstGeom prst="bentConnector2">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1" name="文本框 80"/>
          <p:cNvSpPr txBox="1"/>
          <p:nvPr/>
        </p:nvSpPr>
        <p:spPr>
          <a:xfrm>
            <a:off x="10193516" y="1697201"/>
            <a:ext cx="1901504" cy="1372683"/>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张凯（负责拍摄所有由东向西方向的车辆行驶视频）</a:t>
            </a:r>
          </a:p>
          <a:p>
            <a:pPr>
              <a:lnSpc>
                <a:spcPct val="130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10276643" y="3862456"/>
            <a:ext cx="2050473"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天桥</a:t>
            </a:r>
            <a:r>
              <a:rPr lang="en-US" altLang="zh-CN" dirty="0">
                <a:solidFill>
                  <a:schemeClr val="bg1"/>
                </a:solidFill>
                <a:latin typeface="微软雅黑" panose="020B0503020204020204" pitchFamily="34" charset="-122"/>
                <a:ea typeface="微软雅黑" panose="020B0503020204020204" pitchFamily="34" charset="-122"/>
              </a:rPr>
              <a:t>2</a:t>
            </a:r>
            <a:r>
              <a:rPr lang="zh-CN" altLang="en-US" dirty="0">
                <a:solidFill>
                  <a:schemeClr val="bg1"/>
                </a:solidFill>
                <a:latin typeface="微软雅黑" panose="020B0503020204020204" pitchFamily="34" charset="-122"/>
                <a:ea typeface="微软雅黑" panose="020B0503020204020204" pitchFamily="34" charset="-122"/>
              </a:rPr>
              <a:t>（由西向东）</a:t>
            </a:r>
          </a:p>
        </p:txBody>
      </p:sp>
      <p:cxnSp>
        <p:nvCxnSpPr>
          <p:cNvPr id="84" name="肘形连接符 83"/>
          <p:cNvCxnSpPr>
            <a:endCxn id="82" idx="1"/>
          </p:cNvCxnSpPr>
          <p:nvPr/>
        </p:nvCxnSpPr>
        <p:spPr>
          <a:xfrm>
            <a:off x="9373180" y="3862456"/>
            <a:ext cx="903463" cy="184666"/>
          </a:xfrm>
          <a:prstGeom prst="bentConnector3">
            <a:avLst>
              <a:gd name="adj1" fmla="val 50000"/>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7" name="文本框 86"/>
          <p:cNvSpPr txBox="1"/>
          <p:nvPr/>
        </p:nvSpPr>
        <p:spPr>
          <a:xfrm>
            <a:off x="10254146" y="4231788"/>
            <a:ext cx="1901504" cy="1372683"/>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玉悦钊（负责拍摄所有由西向东方向的车辆行驶视频）</a:t>
            </a:r>
          </a:p>
          <a:p>
            <a:pPr>
              <a:lnSpc>
                <a:spcPct val="130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9" name="文本框 88"/>
          <p:cNvSpPr txBox="1"/>
          <p:nvPr/>
        </p:nvSpPr>
        <p:spPr>
          <a:xfrm>
            <a:off x="8295442" y="5635835"/>
            <a:ext cx="1915357"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红绿灯路口</a:t>
            </a:r>
          </a:p>
        </p:txBody>
      </p:sp>
      <p:sp>
        <p:nvSpPr>
          <p:cNvPr id="90" name="文本框 89"/>
          <p:cNvSpPr txBox="1"/>
          <p:nvPr/>
        </p:nvSpPr>
        <p:spPr>
          <a:xfrm>
            <a:off x="8295442" y="5963602"/>
            <a:ext cx="2261722" cy="732508"/>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吴晓杨（负责拍摄红绿灯周期）</a:t>
            </a:r>
          </a:p>
        </p:txBody>
      </p:sp>
      <p:cxnSp>
        <p:nvCxnSpPr>
          <p:cNvPr id="92" name="肘形连接符 91"/>
          <p:cNvCxnSpPr>
            <a:endCxn id="89" idx="1"/>
          </p:cNvCxnSpPr>
          <p:nvPr/>
        </p:nvCxnSpPr>
        <p:spPr>
          <a:xfrm rot="16200000" flipH="1">
            <a:off x="6524604" y="4049663"/>
            <a:ext cx="2201216" cy="1340460"/>
          </a:xfrm>
          <a:prstGeom prst="bentConnector2">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3" name="文本框 92"/>
          <p:cNvSpPr txBox="1"/>
          <p:nvPr/>
        </p:nvSpPr>
        <p:spPr>
          <a:xfrm>
            <a:off x="2313719" y="5458701"/>
            <a:ext cx="2278948"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机动人员</a:t>
            </a:r>
          </a:p>
        </p:txBody>
      </p:sp>
      <p:sp>
        <p:nvSpPr>
          <p:cNvPr id="94" name="文本框 93"/>
          <p:cNvSpPr txBox="1"/>
          <p:nvPr/>
        </p:nvSpPr>
        <p:spPr>
          <a:xfrm>
            <a:off x="2313706" y="5811197"/>
            <a:ext cx="2452258" cy="732508"/>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叶芝桧（负责处理突发情况和替换劳累人员）</a:t>
            </a:r>
          </a:p>
        </p:txBody>
      </p:sp>
      <p:sp>
        <p:nvSpPr>
          <p:cNvPr id="95" name="矩形 94"/>
          <p:cNvSpPr/>
          <p:nvPr/>
        </p:nvSpPr>
        <p:spPr>
          <a:xfrm>
            <a:off x="4681950" y="675532"/>
            <a:ext cx="2828101" cy="742319"/>
          </a:xfrm>
          <a:prstGeom prst="rect">
            <a:avLst/>
          </a:prstGeom>
        </p:spPr>
        <p:txBody>
          <a:bodyPr wrap="square">
            <a:spAutoFit/>
          </a:bodyPr>
          <a:lstStyle/>
          <a:p>
            <a:pPr marL="0" marR="0" lvl="0" indent="0" defTabSz="1218565" eaLnBrk="1" fontAlgn="auto" latinLnBrk="0" hangingPunct="1">
              <a:lnSpc>
                <a:spcPct val="130000"/>
              </a:lnSpc>
              <a:spcBef>
                <a:spcPts val="0"/>
              </a:spcBef>
              <a:spcAft>
                <a:spcPts val="0"/>
              </a:spcAft>
              <a:buClrTx/>
              <a:buSzTx/>
              <a:buFontTx/>
              <a:buNone/>
              <a:defRPr/>
            </a:pPr>
            <a:r>
              <a:rPr lang="en-US" altLang="zh-CN" sz="3600" b="1" kern="0" dirty="0">
                <a:solidFill>
                  <a:schemeClr val="bg1"/>
                </a:solidFill>
                <a:latin typeface="微软雅黑" panose="020B0503020204020204" pitchFamily="34" charset="-122"/>
                <a:ea typeface="微软雅黑" panose="020B0503020204020204" pitchFamily="34" charset="-122"/>
                <a:cs typeface="+mn-ea"/>
                <a:sym typeface="+mn-lt"/>
              </a:rPr>
              <a:t>5. </a:t>
            </a:r>
            <a:r>
              <a:rPr lang="zh-CN" altLang="en-US" sz="3600" b="1" kern="0" dirty="0">
                <a:solidFill>
                  <a:schemeClr val="bg1"/>
                </a:solidFill>
                <a:latin typeface="微软雅黑" panose="020B0503020204020204" pitchFamily="34" charset="-122"/>
                <a:ea typeface="微软雅黑" panose="020B0503020204020204" pitchFamily="34" charset="-122"/>
                <a:cs typeface="+mn-ea"/>
                <a:sym typeface="+mn-lt"/>
              </a:rPr>
              <a:t>人员站位</a:t>
            </a:r>
            <a:endParaRPr kumimoji="0" lang="en-US" altLang="zh-CN" sz="3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advTm="32276">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latin typeface="微软雅黑" panose="020B0503020204020204" pitchFamily="34" charset="-122"/>
                <a:ea typeface="微软雅黑" panose="020B0503020204020204" pitchFamily="34" charset="-122"/>
                <a:cs typeface="+mn-ea"/>
                <a:sym typeface="+mn-lt"/>
              </a:rPr>
              <a:t>调查概况</a:t>
            </a:r>
          </a:p>
        </p:txBody>
      </p:sp>
      <p:sp>
        <p:nvSpPr>
          <p:cNvPr id="95" name="矩形 94"/>
          <p:cNvSpPr/>
          <p:nvPr/>
        </p:nvSpPr>
        <p:spPr>
          <a:xfrm>
            <a:off x="4681950" y="675532"/>
            <a:ext cx="2828101" cy="742319"/>
          </a:xfrm>
          <a:prstGeom prst="rect">
            <a:avLst/>
          </a:prstGeom>
        </p:spPr>
        <p:txBody>
          <a:bodyPr wrap="square">
            <a:spAutoFit/>
          </a:bodyPr>
          <a:lstStyle/>
          <a:p>
            <a:pPr marL="0" marR="0" lvl="0" indent="0" defTabSz="1218565" eaLnBrk="1" fontAlgn="auto" latinLnBrk="0" hangingPunct="1">
              <a:lnSpc>
                <a:spcPct val="130000"/>
              </a:lnSpc>
              <a:spcBef>
                <a:spcPts val="0"/>
              </a:spcBef>
              <a:spcAft>
                <a:spcPts val="0"/>
              </a:spcAft>
              <a:buClrTx/>
              <a:buSzTx/>
              <a:buFontTx/>
              <a:buNone/>
              <a:defRPr/>
            </a:pPr>
            <a:r>
              <a:rPr lang="en-US" altLang="zh-CN" sz="3600" b="1" kern="0" dirty="0">
                <a:solidFill>
                  <a:schemeClr val="bg1"/>
                </a:solidFill>
                <a:latin typeface="微软雅黑" panose="020B0503020204020204" pitchFamily="34" charset="-122"/>
                <a:ea typeface="微软雅黑" panose="020B0503020204020204" pitchFamily="34" charset="-122"/>
                <a:cs typeface="+mn-ea"/>
                <a:sym typeface="+mn-lt"/>
              </a:rPr>
              <a:t>5. </a:t>
            </a:r>
            <a:r>
              <a:rPr lang="zh-CN" altLang="en-US" sz="3600" b="1" kern="0" dirty="0">
                <a:solidFill>
                  <a:schemeClr val="bg1"/>
                </a:solidFill>
                <a:latin typeface="微软雅黑" panose="020B0503020204020204" pitchFamily="34" charset="-122"/>
                <a:ea typeface="微软雅黑" panose="020B0503020204020204" pitchFamily="34" charset="-122"/>
                <a:cs typeface="+mn-ea"/>
                <a:sym typeface="+mn-lt"/>
              </a:rPr>
              <a:t>人员站位</a:t>
            </a:r>
            <a:endParaRPr kumimoji="0" lang="en-US" altLang="zh-CN" sz="3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100" name="组合 99"/>
          <p:cNvGrpSpPr/>
          <p:nvPr/>
        </p:nvGrpSpPr>
        <p:grpSpPr>
          <a:xfrm>
            <a:off x="357392" y="1625624"/>
            <a:ext cx="5472113" cy="4702759"/>
            <a:chOff x="357392" y="1487074"/>
            <a:chExt cx="5472113" cy="4702759"/>
          </a:xfrm>
        </p:grpSpPr>
        <p:pic>
          <p:nvPicPr>
            <p:cNvPr id="2054" name="Picture 6" descr="C:\Users\97904\AppData\Local\Temp\ksohtml\wps38A3.tmp.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57392" y="1487074"/>
              <a:ext cx="5472113" cy="4065339"/>
            </a:xfrm>
            <a:prstGeom prst="rect">
              <a:avLst/>
            </a:prstGeom>
            <a:noFill/>
            <a:extLst>
              <a:ext uri="{909E8E84-426E-40DD-AFC4-6F175D3DCCD1}">
                <a14:hiddenFill xmlns:a14="http://schemas.microsoft.com/office/drawing/2010/main" xmlns="">
                  <a:solidFill>
                    <a:srgbClr val="FFFFFF"/>
                  </a:solidFill>
                </a14:hiddenFill>
              </a:ext>
            </a:extLst>
          </p:spPr>
        </p:pic>
        <p:sp>
          <p:nvSpPr>
            <p:cNvPr id="105" name="文本框 104"/>
            <p:cNvSpPr txBox="1"/>
            <p:nvPr/>
          </p:nvSpPr>
          <p:spPr>
            <a:xfrm>
              <a:off x="1727582" y="5820501"/>
              <a:ext cx="2333035" cy="369332"/>
            </a:xfrm>
            <a:prstGeom prst="rect">
              <a:avLst/>
            </a:prstGeom>
            <a:noFill/>
          </p:spPr>
          <p:txBody>
            <a:bodyPr wrap="squar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lang="en-US" altLang="zh-CN" kern="0" dirty="0">
                  <a:solidFill>
                    <a:sysClr val="window" lastClr="FFFFFF"/>
                  </a:solidFill>
                  <a:latin typeface="微软雅黑" panose="020B0503020204020204" pitchFamily="34" charset="-122"/>
                  <a:ea typeface="微软雅黑" panose="020B0503020204020204" pitchFamily="34" charset="-122"/>
                  <a:cs typeface="+mn-ea"/>
                  <a:sym typeface="+mn-lt"/>
                </a:rPr>
                <a:t>BRT</a:t>
              </a:r>
              <a:r>
                <a:rPr lang="zh-CN" altLang="en-US" kern="0" dirty="0">
                  <a:solidFill>
                    <a:sysClr val="window" lastClr="FFFFFF"/>
                  </a:solidFill>
                  <a:latin typeface="微软雅黑" panose="020B0503020204020204" pitchFamily="34" charset="-122"/>
                  <a:ea typeface="微软雅黑" panose="020B0503020204020204" pitchFamily="34" charset="-122"/>
                  <a:cs typeface="+mn-ea"/>
                  <a:sym typeface="+mn-lt"/>
                </a:rPr>
                <a:t>车站（由东向西）</a:t>
              </a:r>
              <a:endParaRPr kumimoji="0" lang="zh-CN" altLang="en-US"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01" name="组合 100"/>
          <p:cNvGrpSpPr/>
          <p:nvPr/>
        </p:nvGrpSpPr>
        <p:grpSpPr>
          <a:xfrm>
            <a:off x="6199754" y="1611769"/>
            <a:ext cx="5620109" cy="4701527"/>
            <a:chOff x="6199754" y="1487074"/>
            <a:chExt cx="5620109" cy="4701527"/>
          </a:xfrm>
        </p:grpSpPr>
        <p:pic>
          <p:nvPicPr>
            <p:cNvPr id="96" name="图片 95"/>
            <p:cNvPicPr>
              <a:picLocks noChangeAspect="1"/>
            </p:cNvPicPr>
            <p:nvPr/>
          </p:nvPicPr>
          <p:blipFill>
            <a:blip r:embed="rId5"/>
            <a:stretch>
              <a:fillRect/>
            </a:stretch>
          </p:blipFill>
          <p:spPr>
            <a:xfrm>
              <a:off x="6199754" y="1487074"/>
              <a:ext cx="5620109" cy="4065339"/>
            </a:xfrm>
            <a:prstGeom prst="rect">
              <a:avLst/>
            </a:prstGeom>
          </p:spPr>
        </p:pic>
        <p:sp>
          <p:nvSpPr>
            <p:cNvPr id="106" name="文本框 105"/>
            <p:cNvSpPr txBox="1"/>
            <p:nvPr/>
          </p:nvSpPr>
          <p:spPr>
            <a:xfrm>
              <a:off x="8040333" y="5819269"/>
              <a:ext cx="2278948" cy="369332"/>
            </a:xfrm>
            <a:prstGeom prst="rect">
              <a:avLst/>
            </a:prstGeom>
            <a:noFill/>
          </p:spPr>
          <p:txBody>
            <a:bodyPr wrap="squar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BRT</a:t>
              </a:r>
              <a:r>
                <a:rPr lang="zh-CN" altLang="en-US" dirty="0">
                  <a:solidFill>
                    <a:schemeClr val="bg1"/>
                  </a:solidFill>
                  <a:latin typeface="微软雅黑" panose="020B0503020204020204" pitchFamily="34" charset="-122"/>
                  <a:ea typeface="微软雅黑" panose="020B0503020204020204" pitchFamily="34" charset="-122"/>
                </a:rPr>
                <a:t>车站（由西向东）</a:t>
              </a:r>
            </a:p>
          </p:txBody>
        </p:sp>
      </p:grpSp>
      <p:grpSp>
        <p:nvGrpSpPr>
          <p:cNvPr id="103" name="组合 102"/>
          <p:cNvGrpSpPr/>
          <p:nvPr/>
        </p:nvGrpSpPr>
        <p:grpSpPr>
          <a:xfrm>
            <a:off x="341754" y="1639479"/>
            <a:ext cx="5672875" cy="4662254"/>
            <a:chOff x="2547821" y="1527579"/>
            <a:chExt cx="5672875" cy="4662254"/>
          </a:xfrm>
        </p:grpSpPr>
        <p:pic>
          <p:nvPicPr>
            <p:cNvPr id="97" name="图片 96"/>
            <p:cNvPicPr>
              <a:picLocks noChangeAspect="1"/>
            </p:cNvPicPr>
            <p:nvPr/>
          </p:nvPicPr>
          <p:blipFill>
            <a:blip r:embed="rId6"/>
            <a:stretch>
              <a:fillRect/>
            </a:stretch>
          </p:blipFill>
          <p:spPr>
            <a:xfrm>
              <a:off x="2547821" y="1527579"/>
              <a:ext cx="5672875" cy="4065339"/>
            </a:xfrm>
            <a:prstGeom prst="rect">
              <a:avLst/>
            </a:prstGeom>
          </p:spPr>
        </p:pic>
        <p:sp>
          <p:nvSpPr>
            <p:cNvPr id="102" name="文本框 101"/>
            <p:cNvSpPr txBox="1"/>
            <p:nvPr/>
          </p:nvSpPr>
          <p:spPr>
            <a:xfrm>
              <a:off x="4835236" y="5820501"/>
              <a:ext cx="1098046"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天桥</a:t>
              </a:r>
            </a:p>
          </p:txBody>
        </p:sp>
      </p:grpSp>
      <p:grpSp>
        <p:nvGrpSpPr>
          <p:cNvPr id="104" name="组合 103"/>
          <p:cNvGrpSpPr/>
          <p:nvPr/>
        </p:nvGrpSpPr>
        <p:grpSpPr>
          <a:xfrm>
            <a:off x="6191692" y="1594654"/>
            <a:ext cx="5690070" cy="4718642"/>
            <a:chOff x="4583385" y="1469959"/>
            <a:chExt cx="5690070" cy="4718642"/>
          </a:xfrm>
        </p:grpSpPr>
        <p:sp>
          <p:nvSpPr>
            <p:cNvPr id="107" name="文本框 106"/>
            <p:cNvSpPr txBox="1"/>
            <p:nvPr/>
          </p:nvSpPr>
          <p:spPr>
            <a:xfrm>
              <a:off x="6470741" y="5819269"/>
              <a:ext cx="1915357"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红绿灯路口</a:t>
              </a:r>
            </a:p>
          </p:txBody>
        </p:sp>
        <p:pic>
          <p:nvPicPr>
            <p:cNvPr id="98" name="图片 97"/>
            <p:cNvPicPr>
              <a:picLocks noChangeAspect="1"/>
            </p:cNvPicPr>
            <p:nvPr/>
          </p:nvPicPr>
          <p:blipFill rotWithShape="1">
            <a:blip r:embed="rId7"/>
            <a:srcRect b="4413"/>
            <a:stretch>
              <a:fillRect/>
            </a:stretch>
          </p:blipFill>
          <p:spPr>
            <a:xfrm>
              <a:off x="4583385" y="1469959"/>
              <a:ext cx="5690070" cy="4082454"/>
            </a:xfrm>
            <a:prstGeom prst="rect">
              <a:avLst/>
            </a:prstGeom>
          </p:spPr>
        </p:pic>
      </p:grpSp>
    </p:spTree>
    <p:custDataLst>
      <p:tags r:id="rId1"/>
    </p:custDataLst>
  </p:cSld>
  <p:clrMapOvr>
    <a:masterClrMapping/>
  </p:clrMapOvr>
  <p:transition spd="med" advTm="6957">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0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0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p:txBody>
          <a:bodyPr>
            <a:normAutofit lnSpcReduction="10000"/>
          </a:bodyPr>
          <a:lstStyle/>
          <a:p>
            <a:r>
              <a:rPr kumimoji="1" lang="zh-CN" altLang="en-US" dirty="0">
                <a:cs typeface="+mn-ea"/>
                <a:sym typeface="+mn-lt"/>
              </a:rPr>
              <a:t>调查概况</a:t>
            </a:r>
          </a:p>
        </p:txBody>
      </p:sp>
      <p:grpSp>
        <p:nvGrpSpPr>
          <p:cNvPr id="30" name="组合 29"/>
          <p:cNvGrpSpPr/>
          <p:nvPr/>
        </p:nvGrpSpPr>
        <p:grpSpPr>
          <a:xfrm>
            <a:off x="4126781" y="1138525"/>
            <a:ext cx="3938439" cy="4359272"/>
            <a:chOff x="3203575" y="1044711"/>
            <a:chExt cx="2733675" cy="3025775"/>
          </a:xfrm>
          <a:solidFill>
            <a:schemeClr val="tx1">
              <a:lumMod val="85000"/>
              <a:lumOff val="15000"/>
            </a:schemeClr>
          </a:solidFill>
        </p:grpSpPr>
        <p:sp>
          <p:nvSpPr>
            <p:cNvPr id="31" name="Freeform 5"/>
            <p:cNvSpPr/>
            <p:nvPr/>
          </p:nvSpPr>
          <p:spPr bwMode="auto">
            <a:xfrm>
              <a:off x="4248150" y="1044711"/>
              <a:ext cx="409575" cy="728663"/>
            </a:xfrm>
            <a:custGeom>
              <a:avLst/>
              <a:gdLst>
                <a:gd name="T0" fmla="*/ 79 w 160"/>
                <a:gd name="T1" fmla="*/ 0 h 285"/>
                <a:gd name="T2" fmla="*/ 160 w 160"/>
                <a:gd name="T3" fmla="*/ 137 h 285"/>
                <a:gd name="T4" fmla="*/ 82 w 160"/>
                <a:gd name="T5" fmla="*/ 285 h 285"/>
                <a:gd name="T6" fmla="*/ 0 w 160"/>
                <a:gd name="T7" fmla="*/ 142 h 285"/>
                <a:gd name="T8" fmla="*/ 79 w 160"/>
                <a:gd name="T9" fmla="*/ 0 h 285"/>
              </a:gdLst>
              <a:ahLst/>
              <a:cxnLst>
                <a:cxn ang="0">
                  <a:pos x="T0" y="T1"/>
                </a:cxn>
                <a:cxn ang="0">
                  <a:pos x="T2" y="T3"/>
                </a:cxn>
                <a:cxn ang="0">
                  <a:pos x="T4" y="T5"/>
                </a:cxn>
                <a:cxn ang="0">
                  <a:pos x="T6" y="T7"/>
                </a:cxn>
                <a:cxn ang="0">
                  <a:pos x="T8" y="T9"/>
                </a:cxn>
              </a:cxnLst>
              <a:rect l="0" t="0" r="r" b="b"/>
              <a:pathLst>
                <a:path w="160" h="285">
                  <a:moveTo>
                    <a:pt x="79" y="0"/>
                  </a:moveTo>
                  <a:cubicBezTo>
                    <a:pt x="79" y="0"/>
                    <a:pt x="160" y="48"/>
                    <a:pt x="160" y="137"/>
                  </a:cubicBezTo>
                  <a:cubicBezTo>
                    <a:pt x="160" y="194"/>
                    <a:pt x="128" y="258"/>
                    <a:pt x="82" y="285"/>
                  </a:cubicBezTo>
                  <a:cubicBezTo>
                    <a:pt x="64" y="264"/>
                    <a:pt x="0" y="230"/>
                    <a:pt x="0" y="142"/>
                  </a:cubicBezTo>
                  <a:cubicBezTo>
                    <a:pt x="0" y="89"/>
                    <a:pt x="25" y="31"/>
                    <a:pt x="79" y="0"/>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32" name="Freeform 6"/>
            <p:cNvSpPr/>
            <p:nvPr/>
          </p:nvSpPr>
          <p:spPr bwMode="auto">
            <a:xfrm>
              <a:off x="4922838" y="1563824"/>
              <a:ext cx="614363" cy="609600"/>
            </a:xfrm>
            <a:custGeom>
              <a:avLst/>
              <a:gdLst>
                <a:gd name="T0" fmla="*/ 210 w 240"/>
                <a:gd name="T1" fmla="*/ 11 h 239"/>
                <a:gd name="T2" fmla="*/ 183 w 240"/>
                <a:gd name="T3" fmla="*/ 168 h 239"/>
                <a:gd name="T4" fmla="*/ 27 w 240"/>
                <a:gd name="T5" fmla="*/ 230 h 239"/>
                <a:gd name="T6" fmla="*/ 57 w 240"/>
                <a:gd name="T7" fmla="*/ 68 h 239"/>
                <a:gd name="T8" fmla="*/ 210 w 240"/>
                <a:gd name="T9" fmla="*/ 11 h 239"/>
              </a:gdLst>
              <a:ahLst/>
              <a:cxnLst>
                <a:cxn ang="0">
                  <a:pos x="T0" y="T1"/>
                </a:cxn>
                <a:cxn ang="0">
                  <a:pos x="T2" y="T3"/>
                </a:cxn>
                <a:cxn ang="0">
                  <a:pos x="T4" y="T5"/>
                </a:cxn>
                <a:cxn ang="0">
                  <a:pos x="T6" y="T7"/>
                </a:cxn>
                <a:cxn ang="0">
                  <a:pos x="T8" y="T9"/>
                </a:cxn>
              </a:cxnLst>
              <a:rect l="0" t="0" r="r" b="b"/>
              <a:pathLst>
                <a:path w="240" h="239">
                  <a:moveTo>
                    <a:pt x="210" y="11"/>
                  </a:moveTo>
                  <a:cubicBezTo>
                    <a:pt x="210" y="11"/>
                    <a:pt x="240" y="101"/>
                    <a:pt x="183" y="168"/>
                  </a:cubicBezTo>
                  <a:cubicBezTo>
                    <a:pt x="145" y="212"/>
                    <a:pt x="79" y="239"/>
                    <a:pt x="27" y="230"/>
                  </a:cubicBezTo>
                  <a:cubicBezTo>
                    <a:pt x="27" y="202"/>
                    <a:pt x="0" y="135"/>
                    <a:pt x="57" y="68"/>
                  </a:cubicBezTo>
                  <a:cubicBezTo>
                    <a:pt x="92" y="28"/>
                    <a:pt x="148" y="0"/>
                    <a:pt x="210" y="11"/>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33" name="Freeform 7"/>
            <p:cNvSpPr/>
            <p:nvPr/>
          </p:nvSpPr>
          <p:spPr bwMode="auto">
            <a:xfrm>
              <a:off x="3732213" y="1362211"/>
              <a:ext cx="452438" cy="635000"/>
            </a:xfrm>
            <a:custGeom>
              <a:avLst/>
              <a:gdLst>
                <a:gd name="T0" fmla="*/ 45 w 177"/>
                <a:gd name="T1" fmla="*/ 0 h 249"/>
                <a:gd name="T2" fmla="*/ 160 w 177"/>
                <a:gd name="T3" fmla="*/ 95 h 249"/>
                <a:gd name="T4" fmla="*/ 133 w 177"/>
                <a:gd name="T5" fmla="*/ 249 h 249"/>
                <a:gd name="T6" fmla="*/ 16 w 177"/>
                <a:gd name="T7" fmla="*/ 149 h 249"/>
                <a:gd name="T8" fmla="*/ 45 w 177"/>
                <a:gd name="T9" fmla="*/ 0 h 249"/>
              </a:gdLst>
              <a:ahLst/>
              <a:cxnLst>
                <a:cxn ang="0">
                  <a:pos x="T0" y="T1"/>
                </a:cxn>
                <a:cxn ang="0">
                  <a:pos x="T2" y="T3"/>
                </a:cxn>
                <a:cxn ang="0">
                  <a:pos x="T4" y="T5"/>
                </a:cxn>
                <a:cxn ang="0">
                  <a:pos x="T6" y="T7"/>
                </a:cxn>
                <a:cxn ang="0">
                  <a:pos x="T8" y="T9"/>
                </a:cxn>
              </a:cxnLst>
              <a:rect l="0" t="0" r="r" b="b"/>
              <a:pathLst>
                <a:path w="177" h="249">
                  <a:moveTo>
                    <a:pt x="45" y="0"/>
                  </a:moveTo>
                  <a:cubicBezTo>
                    <a:pt x="45" y="0"/>
                    <a:pt x="134" y="16"/>
                    <a:pt x="160" y="95"/>
                  </a:cubicBezTo>
                  <a:cubicBezTo>
                    <a:pt x="177" y="145"/>
                    <a:pt x="167" y="211"/>
                    <a:pt x="133" y="249"/>
                  </a:cubicBezTo>
                  <a:cubicBezTo>
                    <a:pt x="110" y="236"/>
                    <a:pt x="42" y="226"/>
                    <a:pt x="16" y="149"/>
                  </a:cubicBezTo>
                  <a:cubicBezTo>
                    <a:pt x="0" y="102"/>
                    <a:pt x="5" y="44"/>
                    <a:pt x="45" y="0"/>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34" name="Freeform 8"/>
            <p:cNvSpPr/>
            <p:nvPr/>
          </p:nvSpPr>
          <p:spPr bwMode="auto">
            <a:xfrm>
              <a:off x="3203575" y="2181361"/>
              <a:ext cx="649288" cy="503238"/>
            </a:xfrm>
            <a:custGeom>
              <a:avLst/>
              <a:gdLst>
                <a:gd name="T0" fmla="*/ 0 w 254"/>
                <a:gd name="T1" fmla="*/ 62 h 197"/>
                <a:gd name="T2" fmla="*/ 144 w 254"/>
                <a:gd name="T3" fmla="*/ 24 h 197"/>
                <a:gd name="T4" fmla="*/ 254 w 254"/>
                <a:gd name="T5" fmla="*/ 136 h 197"/>
                <a:gd name="T6" fmla="*/ 104 w 254"/>
                <a:gd name="T7" fmla="*/ 173 h 197"/>
                <a:gd name="T8" fmla="*/ 0 w 254"/>
                <a:gd name="T9" fmla="*/ 62 h 197"/>
              </a:gdLst>
              <a:ahLst/>
              <a:cxnLst>
                <a:cxn ang="0">
                  <a:pos x="T0" y="T1"/>
                </a:cxn>
                <a:cxn ang="0">
                  <a:pos x="T2" y="T3"/>
                </a:cxn>
                <a:cxn ang="0">
                  <a:pos x="T4" y="T5"/>
                </a:cxn>
                <a:cxn ang="0">
                  <a:pos x="T6" y="T7"/>
                </a:cxn>
                <a:cxn ang="0">
                  <a:pos x="T8" y="T9"/>
                </a:cxn>
              </a:cxnLst>
              <a:rect l="0" t="0" r="r" b="b"/>
              <a:pathLst>
                <a:path w="254" h="197">
                  <a:moveTo>
                    <a:pt x="0" y="62"/>
                  </a:moveTo>
                  <a:cubicBezTo>
                    <a:pt x="0" y="62"/>
                    <a:pt x="65" y="0"/>
                    <a:pt x="144" y="24"/>
                  </a:cubicBezTo>
                  <a:cubicBezTo>
                    <a:pt x="195" y="40"/>
                    <a:pt x="243" y="87"/>
                    <a:pt x="254" y="136"/>
                  </a:cubicBezTo>
                  <a:cubicBezTo>
                    <a:pt x="230" y="147"/>
                    <a:pt x="182" y="197"/>
                    <a:pt x="104" y="173"/>
                  </a:cubicBezTo>
                  <a:cubicBezTo>
                    <a:pt x="57" y="159"/>
                    <a:pt x="12" y="120"/>
                    <a:pt x="0" y="62"/>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35" name="Freeform 9"/>
            <p:cNvSpPr/>
            <p:nvPr/>
          </p:nvSpPr>
          <p:spPr bwMode="auto">
            <a:xfrm>
              <a:off x="3887788" y="2181361"/>
              <a:ext cx="363538" cy="403225"/>
            </a:xfrm>
            <a:custGeom>
              <a:avLst/>
              <a:gdLst>
                <a:gd name="T0" fmla="*/ 16 w 142"/>
                <a:gd name="T1" fmla="*/ 9 h 158"/>
                <a:gd name="T2" fmla="*/ 113 w 142"/>
                <a:gd name="T3" fmla="*/ 46 h 158"/>
                <a:gd name="T4" fmla="*/ 128 w 142"/>
                <a:gd name="T5" fmla="*/ 153 h 158"/>
                <a:gd name="T6" fmla="*/ 30 w 142"/>
                <a:gd name="T7" fmla="*/ 113 h 158"/>
                <a:gd name="T8" fmla="*/ 16 w 142"/>
                <a:gd name="T9" fmla="*/ 9 h 158"/>
              </a:gdLst>
              <a:ahLst/>
              <a:cxnLst>
                <a:cxn ang="0">
                  <a:pos x="T0" y="T1"/>
                </a:cxn>
                <a:cxn ang="0">
                  <a:pos x="T2" y="T3"/>
                </a:cxn>
                <a:cxn ang="0">
                  <a:pos x="T4" y="T5"/>
                </a:cxn>
                <a:cxn ang="0">
                  <a:pos x="T6" y="T7"/>
                </a:cxn>
                <a:cxn ang="0">
                  <a:pos x="T8" y="T9"/>
                </a:cxn>
              </a:cxnLst>
              <a:rect l="0" t="0" r="r" b="b"/>
              <a:pathLst>
                <a:path w="142" h="158">
                  <a:moveTo>
                    <a:pt x="16" y="9"/>
                  </a:moveTo>
                  <a:cubicBezTo>
                    <a:pt x="16" y="9"/>
                    <a:pt x="78" y="0"/>
                    <a:pt x="113" y="46"/>
                  </a:cubicBezTo>
                  <a:cubicBezTo>
                    <a:pt x="135" y="75"/>
                    <a:pt x="142" y="121"/>
                    <a:pt x="128" y="153"/>
                  </a:cubicBezTo>
                  <a:cubicBezTo>
                    <a:pt x="111" y="150"/>
                    <a:pt x="64" y="158"/>
                    <a:pt x="30" y="113"/>
                  </a:cubicBezTo>
                  <a:cubicBezTo>
                    <a:pt x="9" y="86"/>
                    <a:pt x="0" y="46"/>
                    <a:pt x="16" y="9"/>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36" name="Freeform 10"/>
            <p:cNvSpPr/>
            <p:nvPr/>
          </p:nvSpPr>
          <p:spPr bwMode="auto">
            <a:xfrm>
              <a:off x="4575175" y="1774961"/>
              <a:ext cx="314325" cy="417513"/>
            </a:xfrm>
            <a:custGeom>
              <a:avLst/>
              <a:gdLst>
                <a:gd name="T0" fmla="*/ 83 w 123"/>
                <a:gd name="T1" fmla="*/ 0 h 163"/>
                <a:gd name="T2" fmla="*/ 109 w 123"/>
                <a:gd name="T3" fmla="*/ 91 h 163"/>
                <a:gd name="T4" fmla="*/ 39 w 123"/>
                <a:gd name="T5" fmla="*/ 163 h 163"/>
                <a:gd name="T6" fmla="*/ 13 w 123"/>
                <a:gd name="T7" fmla="*/ 68 h 163"/>
                <a:gd name="T8" fmla="*/ 83 w 123"/>
                <a:gd name="T9" fmla="*/ 0 h 163"/>
              </a:gdLst>
              <a:ahLst/>
              <a:cxnLst>
                <a:cxn ang="0">
                  <a:pos x="T0" y="T1"/>
                </a:cxn>
                <a:cxn ang="0">
                  <a:pos x="T2" y="T3"/>
                </a:cxn>
                <a:cxn ang="0">
                  <a:pos x="T4" y="T5"/>
                </a:cxn>
                <a:cxn ang="0">
                  <a:pos x="T6" y="T7"/>
                </a:cxn>
                <a:cxn ang="0">
                  <a:pos x="T8" y="T9"/>
                </a:cxn>
              </a:cxnLst>
              <a:rect l="0" t="0" r="r" b="b"/>
              <a:pathLst>
                <a:path w="123" h="163">
                  <a:moveTo>
                    <a:pt x="83" y="0"/>
                  </a:moveTo>
                  <a:cubicBezTo>
                    <a:pt x="83" y="0"/>
                    <a:pt x="123" y="40"/>
                    <a:pt x="109" y="91"/>
                  </a:cubicBezTo>
                  <a:cubicBezTo>
                    <a:pt x="100" y="124"/>
                    <a:pt x="71" y="155"/>
                    <a:pt x="39" y="163"/>
                  </a:cubicBezTo>
                  <a:cubicBezTo>
                    <a:pt x="32" y="148"/>
                    <a:pt x="0" y="119"/>
                    <a:pt x="13" y="68"/>
                  </a:cubicBezTo>
                  <a:cubicBezTo>
                    <a:pt x="22" y="38"/>
                    <a:pt x="46" y="9"/>
                    <a:pt x="83" y="0"/>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37" name="Freeform 11"/>
            <p:cNvSpPr/>
            <p:nvPr/>
          </p:nvSpPr>
          <p:spPr bwMode="auto">
            <a:xfrm>
              <a:off x="5130800" y="2886211"/>
              <a:ext cx="441325" cy="349250"/>
            </a:xfrm>
            <a:custGeom>
              <a:avLst/>
              <a:gdLst>
                <a:gd name="T0" fmla="*/ 173 w 173"/>
                <a:gd name="T1" fmla="*/ 95 h 137"/>
                <a:gd name="T2" fmla="*/ 74 w 173"/>
                <a:gd name="T3" fmla="*/ 119 h 137"/>
                <a:gd name="T4" fmla="*/ 0 w 173"/>
                <a:gd name="T5" fmla="*/ 41 h 137"/>
                <a:gd name="T6" fmla="*/ 103 w 173"/>
                <a:gd name="T7" fmla="*/ 17 h 137"/>
                <a:gd name="T8" fmla="*/ 173 w 173"/>
                <a:gd name="T9" fmla="*/ 95 h 137"/>
              </a:gdLst>
              <a:ahLst/>
              <a:cxnLst>
                <a:cxn ang="0">
                  <a:pos x="T0" y="T1"/>
                </a:cxn>
                <a:cxn ang="0">
                  <a:pos x="T2" y="T3"/>
                </a:cxn>
                <a:cxn ang="0">
                  <a:pos x="T4" y="T5"/>
                </a:cxn>
                <a:cxn ang="0">
                  <a:pos x="T6" y="T7"/>
                </a:cxn>
                <a:cxn ang="0">
                  <a:pos x="T8" y="T9"/>
                </a:cxn>
              </a:cxnLst>
              <a:rect l="0" t="0" r="r" b="b"/>
              <a:pathLst>
                <a:path w="173" h="137">
                  <a:moveTo>
                    <a:pt x="173" y="95"/>
                  </a:moveTo>
                  <a:cubicBezTo>
                    <a:pt x="173" y="95"/>
                    <a:pt x="128" y="137"/>
                    <a:pt x="74" y="119"/>
                  </a:cubicBezTo>
                  <a:cubicBezTo>
                    <a:pt x="39" y="108"/>
                    <a:pt x="7" y="75"/>
                    <a:pt x="0" y="41"/>
                  </a:cubicBezTo>
                  <a:cubicBezTo>
                    <a:pt x="16" y="34"/>
                    <a:pt x="49" y="0"/>
                    <a:pt x="103" y="17"/>
                  </a:cubicBezTo>
                  <a:cubicBezTo>
                    <a:pt x="135" y="28"/>
                    <a:pt x="165" y="55"/>
                    <a:pt x="173" y="95"/>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38" name="Freeform 12"/>
            <p:cNvSpPr/>
            <p:nvPr/>
          </p:nvSpPr>
          <p:spPr bwMode="auto">
            <a:xfrm>
              <a:off x="3435350" y="2781436"/>
              <a:ext cx="425450" cy="258763"/>
            </a:xfrm>
            <a:custGeom>
              <a:avLst/>
              <a:gdLst>
                <a:gd name="T0" fmla="*/ 0 w 166"/>
                <a:gd name="T1" fmla="*/ 56 h 101"/>
                <a:gd name="T2" fmla="*/ 77 w 166"/>
                <a:gd name="T3" fmla="*/ 2 h 101"/>
                <a:gd name="T4" fmla="*/ 166 w 166"/>
                <a:gd name="T5" fmla="*/ 44 h 101"/>
                <a:gd name="T6" fmla="*/ 86 w 166"/>
                <a:gd name="T7" fmla="*/ 99 h 101"/>
                <a:gd name="T8" fmla="*/ 0 w 166"/>
                <a:gd name="T9" fmla="*/ 56 h 101"/>
              </a:gdLst>
              <a:ahLst/>
              <a:cxnLst>
                <a:cxn ang="0">
                  <a:pos x="T0" y="T1"/>
                </a:cxn>
                <a:cxn ang="0">
                  <a:pos x="T2" y="T3"/>
                </a:cxn>
                <a:cxn ang="0">
                  <a:pos x="T4" y="T5"/>
                </a:cxn>
                <a:cxn ang="0">
                  <a:pos x="T6" y="T7"/>
                </a:cxn>
                <a:cxn ang="0">
                  <a:pos x="T8" y="T9"/>
                </a:cxn>
              </a:cxnLst>
              <a:rect l="0" t="0" r="r" b="b"/>
              <a:pathLst>
                <a:path w="166" h="101">
                  <a:moveTo>
                    <a:pt x="0" y="56"/>
                  </a:moveTo>
                  <a:cubicBezTo>
                    <a:pt x="0" y="56"/>
                    <a:pt x="25" y="5"/>
                    <a:pt x="77" y="2"/>
                  </a:cubicBezTo>
                  <a:cubicBezTo>
                    <a:pt x="111" y="0"/>
                    <a:pt x="149" y="17"/>
                    <a:pt x="166" y="44"/>
                  </a:cubicBezTo>
                  <a:cubicBezTo>
                    <a:pt x="155" y="56"/>
                    <a:pt x="137" y="96"/>
                    <a:pt x="86" y="99"/>
                  </a:cubicBezTo>
                  <a:cubicBezTo>
                    <a:pt x="55" y="101"/>
                    <a:pt x="21" y="88"/>
                    <a:pt x="0" y="56"/>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39" name="Freeform 13"/>
            <p:cNvSpPr/>
            <p:nvPr/>
          </p:nvSpPr>
          <p:spPr bwMode="auto">
            <a:xfrm>
              <a:off x="3479800" y="1874974"/>
              <a:ext cx="276225" cy="276225"/>
            </a:xfrm>
            <a:custGeom>
              <a:avLst/>
              <a:gdLst>
                <a:gd name="T0" fmla="*/ 5 w 108"/>
                <a:gd name="T1" fmla="*/ 15 h 108"/>
                <a:gd name="T2" fmla="*/ 76 w 108"/>
                <a:gd name="T3" fmla="*/ 25 h 108"/>
                <a:gd name="T4" fmla="*/ 103 w 108"/>
                <a:gd name="T5" fmla="*/ 95 h 108"/>
                <a:gd name="T6" fmla="*/ 31 w 108"/>
                <a:gd name="T7" fmla="*/ 83 h 108"/>
                <a:gd name="T8" fmla="*/ 5 w 108"/>
                <a:gd name="T9" fmla="*/ 15 h 108"/>
              </a:gdLst>
              <a:ahLst/>
              <a:cxnLst>
                <a:cxn ang="0">
                  <a:pos x="T0" y="T1"/>
                </a:cxn>
                <a:cxn ang="0">
                  <a:pos x="T2" y="T3"/>
                </a:cxn>
                <a:cxn ang="0">
                  <a:pos x="T4" y="T5"/>
                </a:cxn>
                <a:cxn ang="0">
                  <a:pos x="T6" y="T7"/>
                </a:cxn>
                <a:cxn ang="0">
                  <a:pos x="T8" y="T9"/>
                </a:cxn>
              </a:cxnLst>
              <a:rect l="0" t="0" r="r" b="b"/>
              <a:pathLst>
                <a:path w="108" h="108">
                  <a:moveTo>
                    <a:pt x="5" y="15"/>
                  </a:moveTo>
                  <a:cubicBezTo>
                    <a:pt x="5" y="15"/>
                    <a:pt x="45" y="0"/>
                    <a:pt x="76" y="25"/>
                  </a:cubicBezTo>
                  <a:cubicBezTo>
                    <a:pt x="95" y="41"/>
                    <a:pt x="108" y="71"/>
                    <a:pt x="103" y="95"/>
                  </a:cubicBezTo>
                  <a:cubicBezTo>
                    <a:pt x="91" y="95"/>
                    <a:pt x="61" y="108"/>
                    <a:pt x="31" y="83"/>
                  </a:cubicBezTo>
                  <a:cubicBezTo>
                    <a:pt x="13" y="68"/>
                    <a:pt x="0" y="43"/>
                    <a:pt x="5" y="15"/>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40" name="Freeform 14"/>
            <p:cNvSpPr/>
            <p:nvPr/>
          </p:nvSpPr>
          <p:spPr bwMode="auto">
            <a:xfrm>
              <a:off x="4992688" y="2311536"/>
              <a:ext cx="277813" cy="234950"/>
            </a:xfrm>
            <a:custGeom>
              <a:avLst/>
              <a:gdLst>
                <a:gd name="T0" fmla="*/ 108 w 109"/>
                <a:gd name="T1" fmla="*/ 14 h 92"/>
                <a:gd name="T2" fmla="*/ 75 w 109"/>
                <a:gd name="T3" fmla="*/ 77 h 92"/>
                <a:gd name="T4" fmla="*/ 0 w 109"/>
                <a:gd name="T5" fmla="*/ 80 h 92"/>
                <a:gd name="T6" fmla="*/ 35 w 109"/>
                <a:gd name="T7" fmla="*/ 16 h 92"/>
                <a:gd name="T8" fmla="*/ 108 w 109"/>
                <a:gd name="T9" fmla="*/ 14 h 92"/>
              </a:gdLst>
              <a:ahLst/>
              <a:cxnLst>
                <a:cxn ang="0">
                  <a:pos x="T0" y="T1"/>
                </a:cxn>
                <a:cxn ang="0">
                  <a:pos x="T2" y="T3"/>
                </a:cxn>
                <a:cxn ang="0">
                  <a:pos x="T4" y="T5"/>
                </a:cxn>
                <a:cxn ang="0">
                  <a:pos x="T6" y="T7"/>
                </a:cxn>
                <a:cxn ang="0">
                  <a:pos x="T8" y="T9"/>
                </a:cxn>
              </a:cxnLst>
              <a:rect l="0" t="0" r="r" b="b"/>
              <a:pathLst>
                <a:path w="109" h="92">
                  <a:moveTo>
                    <a:pt x="108" y="14"/>
                  </a:moveTo>
                  <a:cubicBezTo>
                    <a:pt x="108" y="14"/>
                    <a:pt x="109" y="57"/>
                    <a:pt x="75" y="77"/>
                  </a:cubicBezTo>
                  <a:cubicBezTo>
                    <a:pt x="53" y="90"/>
                    <a:pt x="21" y="92"/>
                    <a:pt x="0" y="80"/>
                  </a:cubicBezTo>
                  <a:cubicBezTo>
                    <a:pt x="4" y="68"/>
                    <a:pt x="2" y="36"/>
                    <a:pt x="35" y="16"/>
                  </a:cubicBezTo>
                  <a:cubicBezTo>
                    <a:pt x="55" y="3"/>
                    <a:pt x="83" y="0"/>
                    <a:pt x="108" y="14"/>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41" name="Freeform 15"/>
            <p:cNvSpPr/>
            <p:nvPr/>
          </p:nvSpPr>
          <p:spPr bwMode="auto">
            <a:xfrm>
              <a:off x="5454650" y="1987686"/>
              <a:ext cx="279400" cy="236538"/>
            </a:xfrm>
            <a:custGeom>
              <a:avLst/>
              <a:gdLst>
                <a:gd name="T0" fmla="*/ 108 w 109"/>
                <a:gd name="T1" fmla="*/ 14 h 93"/>
                <a:gd name="T2" fmla="*/ 75 w 109"/>
                <a:gd name="T3" fmla="*/ 78 h 93"/>
                <a:gd name="T4" fmla="*/ 0 w 109"/>
                <a:gd name="T5" fmla="*/ 81 h 93"/>
                <a:gd name="T6" fmla="*/ 35 w 109"/>
                <a:gd name="T7" fmla="*/ 16 h 93"/>
                <a:gd name="T8" fmla="*/ 108 w 109"/>
                <a:gd name="T9" fmla="*/ 14 h 93"/>
              </a:gdLst>
              <a:ahLst/>
              <a:cxnLst>
                <a:cxn ang="0">
                  <a:pos x="T0" y="T1"/>
                </a:cxn>
                <a:cxn ang="0">
                  <a:pos x="T2" y="T3"/>
                </a:cxn>
                <a:cxn ang="0">
                  <a:pos x="T4" y="T5"/>
                </a:cxn>
                <a:cxn ang="0">
                  <a:pos x="T6" y="T7"/>
                </a:cxn>
                <a:cxn ang="0">
                  <a:pos x="T8" y="T9"/>
                </a:cxn>
              </a:cxnLst>
              <a:rect l="0" t="0" r="r" b="b"/>
              <a:pathLst>
                <a:path w="109" h="93">
                  <a:moveTo>
                    <a:pt x="108" y="14"/>
                  </a:moveTo>
                  <a:cubicBezTo>
                    <a:pt x="108" y="14"/>
                    <a:pt x="109" y="57"/>
                    <a:pt x="75" y="78"/>
                  </a:cubicBezTo>
                  <a:cubicBezTo>
                    <a:pt x="54" y="91"/>
                    <a:pt x="22" y="93"/>
                    <a:pt x="0" y="81"/>
                  </a:cubicBezTo>
                  <a:cubicBezTo>
                    <a:pt x="4" y="69"/>
                    <a:pt x="2" y="36"/>
                    <a:pt x="35" y="16"/>
                  </a:cubicBezTo>
                  <a:cubicBezTo>
                    <a:pt x="55" y="4"/>
                    <a:pt x="83" y="0"/>
                    <a:pt x="108" y="14"/>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42" name="Freeform 16"/>
            <p:cNvSpPr/>
            <p:nvPr/>
          </p:nvSpPr>
          <p:spPr bwMode="auto">
            <a:xfrm>
              <a:off x="4841875" y="1351099"/>
              <a:ext cx="273050" cy="279400"/>
            </a:xfrm>
            <a:custGeom>
              <a:avLst/>
              <a:gdLst>
                <a:gd name="T0" fmla="*/ 90 w 107"/>
                <a:gd name="T1" fmla="*/ 4 h 109"/>
                <a:gd name="T2" fmla="*/ 84 w 107"/>
                <a:gd name="T3" fmla="*/ 75 h 109"/>
                <a:gd name="T4" fmla="*/ 16 w 107"/>
                <a:gd name="T5" fmla="*/ 106 h 109"/>
                <a:gd name="T6" fmla="*/ 23 w 107"/>
                <a:gd name="T7" fmla="*/ 33 h 109"/>
                <a:gd name="T8" fmla="*/ 90 w 107"/>
                <a:gd name="T9" fmla="*/ 4 h 109"/>
              </a:gdLst>
              <a:ahLst/>
              <a:cxnLst>
                <a:cxn ang="0">
                  <a:pos x="T0" y="T1"/>
                </a:cxn>
                <a:cxn ang="0">
                  <a:pos x="T2" y="T3"/>
                </a:cxn>
                <a:cxn ang="0">
                  <a:pos x="T4" y="T5"/>
                </a:cxn>
                <a:cxn ang="0">
                  <a:pos x="T6" y="T7"/>
                </a:cxn>
                <a:cxn ang="0">
                  <a:pos x="T8" y="T9"/>
                </a:cxn>
              </a:cxnLst>
              <a:rect l="0" t="0" r="r" b="b"/>
              <a:pathLst>
                <a:path w="107" h="109">
                  <a:moveTo>
                    <a:pt x="90" y="4"/>
                  </a:moveTo>
                  <a:cubicBezTo>
                    <a:pt x="90" y="4"/>
                    <a:pt x="107" y="43"/>
                    <a:pt x="84" y="75"/>
                  </a:cubicBezTo>
                  <a:cubicBezTo>
                    <a:pt x="68" y="95"/>
                    <a:pt x="40" y="109"/>
                    <a:pt x="16" y="106"/>
                  </a:cubicBezTo>
                  <a:cubicBezTo>
                    <a:pt x="15" y="93"/>
                    <a:pt x="0" y="64"/>
                    <a:pt x="23" y="33"/>
                  </a:cubicBezTo>
                  <a:cubicBezTo>
                    <a:pt x="37" y="14"/>
                    <a:pt x="62" y="0"/>
                    <a:pt x="90" y="4"/>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43" name="Freeform 17"/>
            <p:cNvSpPr/>
            <p:nvPr/>
          </p:nvSpPr>
          <p:spPr bwMode="auto">
            <a:xfrm>
              <a:off x="3873500" y="3075124"/>
              <a:ext cx="244475" cy="238125"/>
            </a:xfrm>
            <a:custGeom>
              <a:avLst/>
              <a:gdLst>
                <a:gd name="T0" fmla="*/ 11 w 96"/>
                <a:gd name="T1" fmla="*/ 87 h 93"/>
                <a:gd name="T2" fmla="*/ 24 w 96"/>
                <a:gd name="T3" fmla="*/ 25 h 93"/>
                <a:gd name="T4" fmla="*/ 87 w 96"/>
                <a:gd name="T5" fmla="*/ 6 h 93"/>
                <a:gd name="T6" fmla="*/ 73 w 96"/>
                <a:gd name="T7" fmla="*/ 69 h 93"/>
                <a:gd name="T8" fmla="*/ 11 w 96"/>
                <a:gd name="T9" fmla="*/ 87 h 93"/>
              </a:gdLst>
              <a:ahLst/>
              <a:cxnLst>
                <a:cxn ang="0">
                  <a:pos x="T0" y="T1"/>
                </a:cxn>
                <a:cxn ang="0">
                  <a:pos x="T2" y="T3"/>
                </a:cxn>
                <a:cxn ang="0">
                  <a:pos x="T4" y="T5"/>
                </a:cxn>
                <a:cxn ang="0">
                  <a:pos x="T6" y="T7"/>
                </a:cxn>
                <a:cxn ang="0">
                  <a:pos x="T8" y="T9"/>
                </a:cxn>
              </a:cxnLst>
              <a:rect l="0" t="0" r="r" b="b"/>
              <a:pathLst>
                <a:path w="96" h="93">
                  <a:moveTo>
                    <a:pt x="11" y="87"/>
                  </a:moveTo>
                  <a:cubicBezTo>
                    <a:pt x="11" y="87"/>
                    <a:pt x="0" y="50"/>
                    <a:pt x="24" y="25"/>
                  </a:cubicBezTo>
                  <a:cubicBezTo>
                    <a:pt x="40" y="9"/>
                    <a:pt x="67" y="0"/>
                    <a:pt x="87" y="6"/>
                  </a:cubicBezTo>
                  <a:cubicBezTo>
                    <a:pt x="87" y="17"/>
                    <a:pt x="96" y="44"/>
                    <a:pt x="73" y="69"/>
                  </a:cubicBezTo>
                  <a:cubicBezTo>
                    <a:pt x="58" y="84"/>
                    <a:pt x="35" y="93"/>
                    <a:pt x="11" y="87"/>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44" name="Freeform 18"/>
            <p:cNvSpPr/>
            <p:nvPr/>
          </p:nvSpPr>
          <p:spPr bwMode="auto">
            <a:xfrm>
              <a:off x="5283200" y="2322649"/>
              <a:ext cx="654050" cy="441325"/>
            </a:xfrm>
            <a:custGeom>
              <a:avLst/>
              <a:gdLst>
                <a:gd name="T0" fmla="*/ 256 w 256"/>
                <a:gd name="T1" fmla="*/ 55 h 173"/>
                <a:gd name="T2" fmla="*/ 151 w 256"/>
                <a:gd name="T3" fmla="*/ 160 h 173"/>
                <a:gd name="T4" fmla="*/ 0 w 256"/>
                <a:gd name="T5" fmla="*/ 119 h 173"/>
                <a:gd name="T6" fmla="*/ 110 w 256"/>
                <a:gd name="T7" fmla="*/ 12 h 173"/>
                <a:gd name="T8" fmla="*/ 256 w 256"/>
                <a:gd name="T9" fmla="*/ 55 h 173"/>
              </a:gdLst>
              <a:ahLst/>
              <a:cxnLst>
                <a:cxn ang="0">
                  <a:pos x="T0" y="T1"/>
                </a:cxn>
                <a:cxn ang="0">
                  <a:pos x="T2" y="T3"/>
                </a:cxn>
                <a:cxn ang="0">
                  <a:pos x="T4" y="T5"/>
                </a:cxn>
                <a:cxn ang="0">
                  <a:pos x="T6" y="T7"/>
                </a:cxn>
                <a:cxn ang="0">
                  <a:pos x="T8" y="T9"/>
                </a:cxn>
              </a:cxnLst>
              <a:rect l="0" t="0" r="r" b="b"/>
              <a:pathLst>
                <a:path w="256" h="173">
                  <a:moveTo>
                    <a:pt x="256" y="55"/>
                  </a:moveTo>
                  <a:cubicBezTo>
                    <a:pt x="256" y="55"/>
                    <a:pt x="231" y="141"/>
                    <a:pt x="151" y="160"/>
                  </a:cubicBezTo>
                  <a:cubicBezTo>
                    <a:pt x="99" y="173"/>
                    <a:pt x="34" y="156"/>
                    <a:pt x="0" y="119"/>
                  </a:cubicBezTo>
                  <a:cubicBezTo>
                    <a:pt x="15" y="98"/>
                    <a:pt x="31" y="30"/>
                    <a:pt x="110" y="12"/>
                  </a:cubicBezTo>
                  <a:cubicBezTo>
                    <a:pt x="158" y="0"/>
                    <a:pt x="216" y="11"/>
                    <a:pt x="256" y="55"/>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45" name="Freeform 19"/>
            <p:cNvSpPr/>
            <p:nvPr/>
          </p:nvSpPr>
          <p:spPr bwMode="auto">
            <a:xfrm>
              <a:off x="3868738" y="2105161"/>
              <a:ext cx="1397000" cy="1965325"/>
            </a:xfrm>
            <a:custGeom>
              <a:avLst/>
              <a:gdLst>
                <a:gd name="T0" fmla="*/ 0 w 547"/>
                <a:gd name="T1" fmla="*/ 766 h 770"/>
                <a:gd name="T2" fmla="*/ 192 w 547"/>
                <a:gd name="T3" fmla="*/ 701 h 770"/>
                <a:gd name="T4" fmla="*/ 245 w 547"/>
                <a:gd name="T5" fmla="*/ 527 h 770"/>
                <a:gd name="T6" fmla="*/ 35 w 547"/>
                <a:gd name="T7" fmla="*/ 243 h 770"/>
                <a:gd name="T8" fmla="*/ 257 w 547"/>
                <a:gd name="T9" fmla="*/ 386 h 770"/>
                <a:gd name="T10" fmla="*/ 239 w 547"/>
                <a:gd name="T11" fmla="*/ 180 h 770"/>
                <a:gd name="T12" fmla="*/ 229 w 547"/>
                <a:gd name="T13" fmla="*/ 0 h 770"/>
                <a:gd name="T14" fmla="*/ 265 w 547"/>
                <a:gd name="T15" fmla="*/ 130 h 770"/>
                <a:gd name="T16" fmla="*/ 294 w 547"/>
                <a:gd name="T17" fmla="*/ 198 h 770"/>
                <a:gd name="T18" fmla="*/ 317 w 547"/>
                <a:gd name="T19" fmla="*/ 204 h 770"/>
                <a:gd name="T20" fmla="*/ 394 w 547"/>
                <a:gd name="T21" fmla="*/ 103 h 770"/>
                <a:gd name="T22" fmla="*/ 336 w 547"/>
                <a:gd name="T23" fmla="*/ 273 h 770"/>
                <a:gd name="T24" fmla="*/ 356 w 547"/>
                <a:gd name="T25" fmla="*/ 358 h 770"/>
                <a:gd name="T26" fmla="*/ 507 w 547"/>
                <a:gd name="T27" fmla="*/ 242 h 770"/>
                <a:gd name="T28" fmla="*/ 385 w 547"/>
                <a:gd name="T29" fmla="*/ 408 h 770"/>
                <a:gd name="T30" fmla="*/ 378 w 547"/>
                <a:gd name="T31" fmla="*/ 478 h 770"/>
                <a:gd name="T32" fmla="*/ 382 w 547"/>
                <a:gd name="T33" fmla="*/ 590 h 770"/>
                <a:gd name="T34" fmla="*/ 365 w 547"/>
                <a:gd name="T35" fmla="*/ 689 h 770"/>
                <a:gd name="T36" fmla="*/ 547 w 547"/>
                <a:gd name="T37" fmla="*/ 770 h 770"/>
                <a:gd name="T38" fmla="*/ 0 w 547"/>
                <a:gd name="T39" fmla="*/ 766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7" h="770">
                  <a:moveTo>
                    <a:pt x="0" y="766"/>
                  </a:moveTo>
                  <a:cubicBezTo>
                    <a:pt x="0" y="766"/>
                    <a:pt x="84" y="704"/>
                    <a:pt x="192" y="701"/>
                  </a:cubicBezTo>
                  <a:cubicBezTo>
                    <a:pt x="220" y="629"/>
                    <a:pt x="247" y="587"/>
                    <a:pt x="245" y="527"/>
                  </a:cubicBezTo>
                  <a:cubicBezTo>
                    <a:pt x="243" y="477"/>
                    <a:pt x="171" y="349"/>
                    <a:pt x="35" y="243"/>
                  </a:cubicBezTo>
                  <a:cubicBezTo>
                    <a:pt x="71" y="249"/>
                    <a:pt x="208" y="338"/>
                    <a:pt x="257" y="386"/>
                  </a:cubicBezTo>
                  <a:cubicBezTo>
                    <a:pt x="262" y="307"/>
                    <a:pt x="256" y="265"/>
                    <a:pt x="239" y="180"/>
                  </a:cubicBezTo>
                  <a:cubicBezTo>
                    <a:pt x="222" y="94"/>
                    <a:pt x="216" y="31"/>
                    <a:pt x="229" y="0"/>
                  </a:cubicBezTo>
                  <a:cubicBezTo>
                    <a:pt x="234" y="68"/>
                    <a:pt x="243" y="85"/>
                    <a:pt x="265" y="130"/>
                  </a:cubicBezTo>
                  <a:cubicBezTo>
                    <a:pt x="287" y="175"/>
                    <a:pt x="292" y="187"/>
                    <a:pt x="294" y="198"/>
                  </a:cubicBezTo>
                  <a:cubicBezTo>
                    <a:pt x="296" y="210"/>
                    <a:pt x="309" y="217"/>
                    <a:pt x="317" y="204"/>
                  </a:cubicBezTo>
                  <a:cubicBezTo>
                    <a:pt x="324" y="192"/>
                    <a:pt x="364" y="125"/>
                    <a:pt x="394" y="103"/>
                  </a:cubicBezTo>
                  <a:cubicBezTo>
                    <a:pt x="366" y="162"/>
                    <a:pt x="335" y="238"/>
                    <a:pt x="336" y="273"/>
                  </a:cubicBezTo>
                  <a:cubicBezTo>
                    <a:pt x="338" y="309"/>
                    <a:pt x="339" y="350"/>
                    <a:pt x="356" y="358"/>
                  </a:cubicBezTo>
                  <a:cubicBezTo>
                    <a:pt x="370" y="346"/>
                    <a:pt x="458" y="255"/>
                    <a:pt x="507" y="242"/>
                  </a:cubicBezTo>
                  <a:cubicBezTo>
                    <a:pt x="463" y="296"/>
                    <a:pt x="394" y="390"/>
                    <a:pt x="385" y="408"/>
                  </a:cubicBezTo>
                  <a:cubicBezTo>
                    <a:pt x="373" y="431"/>
                    <a:pt x="377" y="446"/>
                    <a:pt x="378" y="478"/>
                  </a:cubicBezTo>
                  <a:cubicBezTo>
                    <a:pt x="378" y="510"/>
                    <a:pt x="384" y="565"/>
                    <a:pt x="382" y="590"/>
                  </a:cubicBezTo>
                  <a:cubicBezTo>
                    <a:pt x="380" y="614"/>
                    <a:pt x="370" y="684"/>
                    <a:pt x="365" y="689"/>
                  </a:cubicBezTo>
                  <a:cubicBezTo>
                    <a:pt x="415" y="692"/>
                    <a:pt x="519" y="730"/>
                    <a:pt x="547" y="770"/>
                  </a:cubicBezTo>
                  <a:cubicBezTo>
                    <a:pt x="279" y="770"/>
                    <a:pt x="0" y="766"/>
                    <a:pt x="0" y="766"/>
                  </a:cubicBez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grpSp>
      <p:grpSp>
        <p:nvGrpSpPr>
          <p:cNvPr id="46" name="组合 45"/>
          <p:cNvGrpSpPr/>
          <p:nvPr/>
        </p:nvGrpSpPr>
        <p:grpSpPr>
          <a:xfrm>
            <a:off x="8280112" y="2565015"/>
            <a:ext cx="910483" cy="669183"/>
            <a:chOff x="937274" y="2602835"/>
            <a:chExt cx="682862" cy="501887"/>
          </a:xfrm>
        </p:grpSpPr>
        <p:sp>
          <p:nvSpPr>
            <p:cNvPr id="47" name="椭圆 46"/>
            <p:cNvSpPr/>
            <p:nvPr/>
          </p:nvSpPr>
          <p:spPr>
            <a:xfrm>
              <a:off x="1020880" y="2602835"/>
              <a:ext cx="501887" cy="501887"/>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48" name="矩形 47"/>
            <p:cNvSpPr/>
            <p:nvPr/>
          </p:nvSpPr>
          <p:spPr>
            <a:xfrm>
              <a:off x="937274" y="2663785"/>
              <a:ext cx="682862" cy="392415"/>
            </a:xfrm>
            <a:prstGeom prst="rect">
              <a:avLst/>
            </a:prstGeom>
            <a:ln>
              <a:noFill/>
            </a:ln>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dirty="0">
                  <a:solidFill>
                    <a:schemeClr val="tx1">
                      <a:lumMod val="85000"/>
                      <a:lumOff val="15000"/>
                    </a:schemeClr>
                  </a:solidFill>
                  <a:latin typeface="Arial" panose="020B0604020202020204"/>
                  <a:ea typeface="微软雅黑" panose="020B0503020204020204" charset="-122"/>
                  <a:sym typeface="Arial" panose="020B0604020202020204"/>
                </a:rPr>
                <a:t>05</a:t>
              </a:r>
            </a:p>
          </p:txBody>
        </p:sp>
      </p:grpSp>
      <p:grpSp>
        <p:nvGrpSpPr>
          <p:cNvPr id="49" name="组合 48"/>
          <p:cNvGrpSpPr/>
          <p:nvPr/>
        </p:nvGrpSpPr>
        <p:grpSpPr>
          <a:xfrm>
            <a:off x="3344171" y="1592289"/>
            <a:ext cx="910483" cy="669183"/>
            <a:chOff x="937274" y="2602835"/>
            <a:chExt cx="682862" cy="501887"/>
          </a:xfrm>
        </p:grpSpPr>
        <p:sp>
          <p:nvSpPr>
            <p:cNvPr id="50" name="椭圆 49"/>
            <p:cNvSpPr/>
            <p:nvPr/>
          </p:nvSpPr>
          <p:spPr>
            <a:xfrm>
              <a:off x="1020880" y="2602835"/>
              <a:ext cx="501887" cy="501887"/>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51" name="矩形 50"/>
            <p:cNvSpPr/>
            <p:nvPr/>
          </p:nvSpPr>
          <p:spPr>
            <a:xfrm>
              <a:off x="937274" y="2663785"/>
              <a:ext cx="682862" cy="392415"/>
            </a:xfrm>
            <a:prstGeom prst="rect">
              <a:avLst/>
            </a:prstGeom>
            <a:ln>
              <a:noFill/>
            </a:ln>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dirty="0">
                  <a:solidFill>
                    <a:schemeClr val="tx1">
                      <a:lumMod val="85000"/>
                      <a:lumOff val="15000"/>
                    </a:schemeClr>
                  </a:solidFill>
                  <a:latin typeface="Arial" panose="020B0604020202020204"/>
                  <a:ea typeface="微软雅黑" panose="020B0503020204020204" charset="-122"/>
                  <a:sym typeface="Arial" panose="020B0604020202020204"/>
                </a:rPr>
                <a:t>01</a:t>
              </a:r>
            </a:p>
          </p:txBody>
        </p:sp>
      </p:grpSp>
      <p:grpSp>
        <p:nvGrpSpPr>
          <p:cNvPr id="52" name="组合 51"/>
          <p:cNvGrpSpPr/>
          <p:nvPr/>
        </p:nvGrpSpPr>
        <p:grpSpPr>
          <a:xfrm>
            <a:off x="8324189" y="3778411"/>
            <a:ext cx="910483" cy="669183"/>
            <a:chOff x="937274" y="2602835"/>
            <a:chExt cx="682862" cy="501887"/>
          </a:xfrm>
        </p:grpSpPr>
        <p:sp>
          <p:nvSpPr>
            <p:cNvPr id="53" name="椭圆 52"/>
            <p:cNvSpPr/>
            <p:nvPr/>
          </p:nvSpPr>
          <p:spPr>
            <a:xfrm>
              <a:off x="1020880" y="2602835"/>
              <a:ext cx="501887" cy="501887"/>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54" name="矩形 53"/>
            <p:cNvSpPr/>
            <p:nvPr/>
          </p:nvSpPr>
          <p:spPr>
            <a:xfrm>
              <a:off x="937274" y="2663785"/>
              <a:ext cx="682862" cy="392415"/>
            </a:xfrm>
            <a:prstGeom prst="rect">
              <a:avLst/>
            </a:prstGeom>
            <a:ln>
              <a:noFill/>
            </a:ln>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dirty="0">
                  <a:solidFill>
                    <a:schemeClr val="tx1">
                      <a:lumMod val="85000"/>
                      <a:lumOff val="15000"/>
                    </a:schemeClr>
                  </a:solidFill>
                  <a:latin typeface="Arial" panose="020B0604020202020204"/>
                  <a:ea typeface="微软雅黑" panose="020B0503020204020204" charset="-122"/>
                  <a:sym typeface="Arial" panose="020B0604020202020204"/>
                </a:rPr>
                <a:t>06</a:t>
              </a:r>
            </a:p>
          </p:txBody>
        </p:sp>
      </p:grpSp>
      <p:grpSp>
        <p:nvGrpSpPr>
          <p:cNvPr id="55" name="组合 54"/>
          <p:cNvGrpSpPr/>
          <p:nvPr/>
        </p:nvGrpSpPr>
        <p:grpSpPr>
          <a:xfrm>
            <a:off x="3460337" y="4543835"/>
            <a:ext cx="910483" cy="669183"/>
            <a:chOff x="937274" y="2592444"/>
            <a:chExt cx="682862" cy="501887"/>
          </a:xfrm>
        </p:grpSpPr>
        <p:sp>
          <p:nvSpPr>
            <p:cNvPr id="56" name="椭圆 55"/>
            <p:cNvSpPr/>
            <p:nvPr/>
          </p:nvSpPr>
          <p:spPr>
            <a:xfrm>
              <a:off x="1020880" y="2592444"/>
              <a:ext cx="501887" cy="501887"/>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57" name="矩形 56"/>
            <p:cNvSpPr/>
            <p:nvPr/>
          </p:nvSpPr>
          <p:spPr>
            <a:xfrm>
              <a:off x="937274" y="2663785"/>
              <a:ext cx="682862" cy="392415"/>
            </a:xfrm>
            <a:prstGeom prst="rect">
              <a:avLst/>
            </a:prstGeom>
            <a:ln>
              <a:noFill/>
            </a:ln>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dirty="0">
                  <a:solidFill>
                    <a:schemeClr val="tx1">
                      <a:lumMod val="85000"/>
                      <a:lumOff val="15000"/>
                    </a:schemeClr>
                  </a:solidFill>
                  <a:latin typeface="Arial" panose="020B0604020202020204"/>
                  <a:ea typeface="微软雅黑" panose="020B0503020204020204" charset="-122"/>
                  <a:sym typeface="Arial" panose="020B0604020202020204"/>
                </a:rPr>
                <a:t>03</a:t>
              </a:r>
            </a:p>
          </p:txBody>
        </p:sp>
      </p:grpSp>
      <p:grpSp>
        <p:nvGrpSpPr>
          <p:cNvPr id="58" name="组合 57"/>
          <p:cNvGrpSpPr/>
          <p:nvPr/>
        </p:nvGrpSpPr>
        <p:grpSpPr>
          <a:xfrm>
            <a:off x="7555068" y="5081374"/>
            <a:ext cx="910483" cy="669183"/>
            <a:chOff x="937274" y="2602835"/>
            <a:chExt cx="682862" cy="501887"/>
          </a:xfrm>
        </p:grpSpPr>
        <p:sp>
          <p:nvSpPr>
            <p:cNvPr id="59" name="椭圆 58"/>
            <p:cNvSpPr/>
            <p:nvPr/>
          </p:nvSpPr>
          <p:spPr>
            <a:xfrm>
              <a:off x="1020880" y="2602835"/>
              <a:ext cx="501887" cy="501887"/>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60" name="矩形 59"/>
            <p:cNvSpPr/>
            <p:nvPr/>
          </p:nvSpPr>
          <p:spPr>
            <a:xfrm>
              <a:off x="937274" y="2663785"/>
              <a:ext cx="682862" cy="392415"/>
            </a:xfrm>
            <a:prstGeom prst="rect">
              <a:avLst/>
            </a:prstGeom>
            <a:ln>
              <a:noFill/>
            </a:ln>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dirty="0">
                  <a:solidFill>
                    <a:schemeClr val="tx1">
                      <a:lumMod val="85000"/>
                      <a:lumOff val="15000"/>
                    </a:schemeClr>
                  </a:solidFill>
                  <a:latin typeface="Arial" panose="020B0604020202020204"/>
                  <a:ea typeface="微软雅黑" panose="020B0503020204020204" charset="-122"/>
                  <a:sym typeface="Arial" panose="020B0604020202020204"/>
                </a:rPr>
                <a:t>07</a:t>
              </a:r>
            </a:p>
          </p:txBody>
        </p:sp>
      </p:grpSp>
      <p:grpSp>
        <p:nvGrpSpPr>
          <p:cNvPr id="61" name="组合 60"/>
          <p:cNvGrpSpPr/>
          <p:nvPr/>
        </p:nvGrpSpPr>
        <p:grpSpPr>
          <a:xfrm>
            <a:off x="2859872" y="3159916"/>
            <a:ext cx="910483" cy="669183"/>
            <a:chOff x="937274" y="2602835"/>
            <a:chExt cx="682862" cy="501887"/>
          </a:xfrm>
        </p:grpSpPr>
        <p:sp>
          <p:nvSpPr>
            <p:cNvPr id="62" name="椭圆 61"/>
            <p:cNvSpPr/>
            <p:nvPr/>
          </p:nvSpPr>
          <p:spPr>
            <a:xfrm>
              <a:off x="1020880" y="2602835"/>
              <a:ext cx="501887" cy="501887"/>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63" name="矩形 62"/>
            <p:cNvSpPr/>
            <p:nvPr/>
          </p:nvSpPr>
          <p:spPr>
            <a:xfrm>
              <a:off x="937274" y="2663785"/>
              <a:ext cx="682862" cy="392415"/>
            </a:xfrm>
            <a:prstGeom prst="rect">
              <a:avLst/>
            </a:prstGeom>
            <a:ln>
              <a:noFill/>
            </a:ln>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dirty="0">
                  <a:solidFill>
                    <a:schemeClr val="tx1">
                      <a:lumMod val="85000"/>
                      <a:lumOff val="15000"/>
                    </a:schemeClr>
                  </a:solidFill>
                  <a:latin typeface="Arial" panose="020B0604020202020204"/>
                  <a:ea typeface="微软雅黑" panose="020B0503020204020204" charset="-122"/>
                  <a:sym typeface="Arial" panose="020B0604020202020204"/>
                </a:rPr>
                <a:t>02</a:t>
              </a:r>
            </a:p>
          </p:txBody>
        </p:sp>
      </p:grpSp>
      <p:grpSp>
        <p:nvGrpSpPr>
          <p:cNvPr id="64" name="组合 63"/>
          <p:cNvGrpSpPr/>
          <p:nvPr/>
        </p:nvGrpSpPr>
        <p:grpSpPr>
          <a:xfrm>
            <a:off x="7839321" y="1343180"/>
            <a:ext cx="910483" cy="669183"/>
            <a:chOff x="937274" y="2602835"/>
            <a:chExt cx="682862" cy="501887"/>
          </a:xfrm>
        </p:grpSpPr>
        <p:sp>
          <p:nvSpPr>
            <p:cNvPr id="65" name="椭圆 64"/>
            <p:cNvSpPr/>
            <p:nvPr/>
          </p:nvSpPr>
          <p:spPr>
            <a:xfrm>
              <a:off x="1020880" y="2602835"/>
              <a:ext cx="501887" cy="501887"/>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lumMod val="85000"/>
                    <a:lumOff val="15000"/>
                  </a:schemeClr>
                </a:solidFill>
                <a:latin typeface="Arial" panose="020B0604020202020204"/>
                <a:ea typeface="微软雅黑" panose="020B0503020204020204" charset="-122"/>
                <a:sym typeface="Arial" panose="020B0604020202020204"/>
              </a:endParaRPr>
            </a:p>
          </p:txBody>
        </p:sp>
        <p:sp>
          <p:nvSpPr>
            <p:cNvPr id="66" name="矩形 65"/>
            <p:cNvSpPr/>
            <p:nvPr/>
          </p:nvSpPr>
          <p:spPr>
            <a:xfrm>
              <a:off x="937274" y="2663785"/>
              <a:ext cx="682862" cy="392415"/>
            </a:xfrm>
            <a:prstGeom prst="rect">
              <a:avLst/>
            </a:prstGeom>
            <a:ln>
              <a:noFill/>
            </a:ln>
          </p:spPr>
          <p:txBody>
            <a:bodyPr wrap="square" lIns="91440" tIns="45720" rIns="91440" bIns="4572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b="1" dirty="0">
                  <a:solidFill>
                    <a:schemeClr val="tx1">
                      <a:lumMod val="85000"/>
                      <a:lumOff val="15000"/>
                    </a:schemeClr>
                  </a:solidFill>
                  <a:latin typeface="Arial" panose="020B0604020202020204"/>
                  <a:ea typeface="微软雅黑" panose="020B0503020204020204" charset="-122"/>
                  <a:sym typeface="Arial" panose="020B0604020202020204"/>
                </a:rPr>
                <a:t>04</a:t>
              </a:r>
            </a:p>
          </p:txBody>
        </p:sp>
      </p:grpSp>
      <p:sp>
        <p:nvSpPr>
          <p:cNvPr id="3" name="文本框 2"/>
          <p:cNvSpPr txBox="1"/>
          <p:nvPr/>
        </p:nvSpPr>
        <p:spPr>
          <a:xfrm>
            <a:off x="623456" y="1535006"/>
            <a:ext cx="2809976" cy="1052596"/>
          </a:xfrm>
          <a:prstGeom prst="rect">
            <a:avLst/>
          </a:prstGeom>
          <a:noFill/>
        </p:spPr>
        <p:txBody>
          <a:bodyPr wrap="square" rtlCol="0">
            <a:spAutoFit/>
          </a:bodyPr>
          <a:lstStyle/>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调查时注意佩戴交通调查实习证，穿好反光服，建议戴上口罩。</a:t>
            </a:r>
          </a:p>
        </p:txBody>
      </p:sp>
      <p:sp>
        <p:nvSpPr>
          <p:cNvPr id="68" name="文本框 67"/>
          <p:cNvSpPr txBox="1"/>
          <p:nvPr/>
        </p:nvSpPr>
        <p:spPr>
          <a:xfrm>
            <a:off x="211696" y="3119048"/>
            <a:ext cx="2809976" cy="1052596"/>
          </a:xfrm>
          <a:prstGeom prst="rect">
            <a:avLst/>
          </a:prstGeom>
          <a:noFill/>
        </p:spPr>
        <p:txBody>
          <a:bodyPr wrap="square" rtlCol="0">
            <a:spAutoFit/>
          </a:bodyPr>
          <a:lstStyle/>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用手机拍摄视频时需开启</a:t>
            </a:r>
            <a:r>
              <a:rPr lang="en-US" altLang="zh-CN" sz="1600" dirty="0">
                <a:solidFill>
                  <a:srgbClr val="000000"/>
                </a:solidFill>
                <a:latin typeface="微软雅黑" panose="020B0503020204020204" pitchFamily="34" charset="-122"/>
                <a:ea typeface="微软雅黑" panose="020B0503020204020204" pitchFamily="34" charset="-122"/>
              </a:rPr>
              <a:t>4k</a:t>
            </a:r>
            <a:r>
              <a:rPr lang="zh-CN" altLang="en-US" sz="1600" dirty="0">
                <a:solidFill>
                  <a:srgbClr val="000000"/>
                </a:solidFill>
                <a:latin typeface="微软雅黑" panose="020B0503020204020204" pitchFamily="34" charset="-122"/>
                <a:ea typeface="微软雅黑" panose="020B0503020204020204" pitchFamily="34" charset="-122"/>
              </a:rPr>
              <a:t>模式，防止图像过于模糊无法辨认车牌。</a:t>
            </a:r>
          </a:p>
        </p:txBody>
      </p:sp>
      <p:sp>
        <p:nvSpPr>
          <p:cNvPr id="69" name="文本框 68"/>
          <p:cNvSpPr txBox="1"/>
          <p:nvPr/>
        </p:nvSpPr>
        <p:spPr>
          <a:xfrm>
            <a:off x="360222" y="4460566"/>
            <a:ext cx="3226408" cy="1692771"/>
          </a:xfrm>
          <a:prstGeom prst="rect">
            <a:avLst/>
          </a:prstGeom>
          <a:noFill/>
        </p:spPr>
        <p:txBody>
          <a:bodyPr wrap="square" rtlCol="0">
            <a:spAutoFit/>
          </a:bodyPr>
          <a:lstStyle/>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拍摄过程中应注意观察路况，若有较多车辆被遮挡而无法看清车牌，则应当采取适当的措施，如将手机适当举高或是适当调整拍摄方位。</a:t>
            </a:r>
          </a:p>
        </p:txBody>
      </p:sp>
      <p:sp>
        <p:nvSpPr>
          <p:cNvPr id="70" name="文本框 69"/>
          <p:cNvSpPr txBox="1"/>
          <p:nvPr/>
        </p:nvSpPr>
        <p:spPr>
          <a:xfrm>
            <a:off x="8717597" y="1299844"/>
            <a:ext cx="3003344" cy="1052596"/>
          </a:xfrm>
          <a:prstGeom prst="rect">
            <a:avLst/>
          </a:prstGeom>
          <a:noFill/>
        </p:spPr>
        <p:txBody>
          <a:bodyPr wrap="square" rtlCol="0">
            <a:spAutoFit/>
          </a:bodyPr>
          <a:lstStyle/>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记录</a:t>
            </a:r>
            <a:r>
              <a:rPr lang="en-US" altLang="zh-CN" sz="1600" dirty="0">
                <a:solidFill>
                  <a:srgbClr val="000000"/>
                </a:solidFill>
                <a:latin typeface="微软雅黑" panose="020B0503020204020204" pitchFamily="34" charset="-122"/>
                <a:ea typeface="微软雅黑" panose="020B0503020204020204" pitchFamily="34" charset="-122"/>
              </a:rPr>
              <a:t>BRT</a:t>
            </a:r>
            <a:r>
              <a:rPr lang="zh-CN" altLang="en-US" sz="1600" dirty="0">
                <a:solidFill>
                  <a:srgbClr val="000000"/>
                </a:solidFill>
                <a:latin typeface="微软雅黑" panose="020B0503020204020204" pitchFamily="34" charset="-122"/>
                <a:ea typeface="微软雅黑" panose="020B0503020204020204" pitchFamily="34" charset="-122"/>
              </a:rPr>
              <a:t>数据时应先按下计时器再记录车牌信息，防止记录过程中车辆已经通过了目的断面。</a:t>
            </a:r>
          </a:p>
        </p:txBody>
      </p:sp>
      <p:sp>
        <p:nvSpPr>
          <p:cNvPr id="71" name="文本框 70"/>
          <p:cNvSpPr txBox="1"/>
          <p:nvPr/>
        </p:nvSpPr>
        <p:spPr>
          <a:xfrm>
            <a:off x="9243476" y="2535315"/>
            <a:ext cx="2809976" cy="1052596"/>
          </a:xfrm>
          <a:prstGeom prst="rect">
            <a:avLst/>
          </a:prstGeom>
          <a:noFill/>
        </p:spPr>
        <p:txBody>
          <a:bodyPr wrap="square" rtlCol="0">
            <a:spAutoFit/>
          </a:bodyPr>
          <a:lstStyle/>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调查前将手机统一调成北京时间，按照约定的时间准时开始。</a:t>
            </a:r>
          </a:p>
        </p:txBody>
      </p:sp>
      <p:sp>
        <p:nvSpPr>
          <p:cNvPr id="72" name="文本框 71"/>
          <p:cNvSpPr txBox="1"/>
          <p:nvPr/>
        </p:nvSpPr>
        <p:spPr>
          <a:xfrm>
            <a:off x="9288173" y="3683033"/>
            <a:ext cx="2809976" cy="1372683"/>
          </a:xfrm>
          <a:prstGeom prst="rect">
            <a:avLst/>
          </a:prstGeom>
          <a:noFill/>
        </p:spPr>
        <p:txBody>
          <a:bodyPr wrap="square" rtlCol="0">
            <a:spAutoFit/>
          </a:bodyPr>
          <a:lstStyle/>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机动人员应时刻观察其他人员的情况，一旦有需要帮忙的地方应快速到位。调查过程中需注意拍摄调查照片。</a:t>
            </a:r>
          </a:p>
        </p:txBody>
      </p:sp>
      <p:sp>
        <p:nvSpPr>
          <p:cNvPr id="73" name="文本框 72"/>
          <p:cNvSpPr txBox="1"/>
          <p:nvPr/>
        </p:nvSpPr>
        <p:spPr>
          <a:xfrm>
            <a:off x="8544401" y="5083062"/>
            <a:ext cx="2809976" cy="1052596"/>
          </a:xfrm>
          <a:prstGeom prst="rect">
            <a:avLst/>
          </a:prstGeom>
          <a:noFill/>
        </p:spPr>
        <p:txBody>
          <a:bodyPr wrap="square" rtlCol="0">
            <a:spAutoFit/>
          </a:bodyPr>
          <a:lstStyle/>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调查人员在调查过程中严禁走入道路内，以安全为第一准则。</a:t>
            </a:r>
          </a:p>
        </p:txBody>
      </p:sp>
      <p:sp>
        <p:nvSpPr>
          <p:cNvPr id="74" name="矩形 73"/>
          <p:cNvSpPr/>
          <p:nvPr/>
        </p:nvSpPr>
        <p:spPr>
          <a:xfrm>
            <a:off x="4681950" y="5424251"/>
            <a:ext cx="2828101" cy="892552"/>
          </a:xfrm>
          <a:prstGeom prst="rect">
            <a:avLst/>
          </a:prstGeom>
        </p:spPr>
        <p:txBody>
          <a:bodyPr wrap="square">
            <a:spAutoFit/>
          </a:bodyPr>
          <a:lstStyle/>
          <a:p>
            <a:pPr marL="0" marR="0" lvl="0" indent="0" defTabSz="1218565" eaLnBrk="1" fontAlgn="auto" latinLnBrk="0" hangingPunct="1">
              <a:lnSpc>
                <a:spcPct val="130000"/>
              </a:lnSpc>
              <a:spcBef>
                <a:spcPts val="0"/>
              </a:spcBef>
              <a:spcAft>
                <a:spcPts val="0"/>
              </a:spcAft>
              <a:buClrTx/>
              <a:buSzTx/>
              <a:buFontTx/>
              <a:buNone/>
              <a:defRPr/>
            </a:pPr>
            <a:r>
              <a:rPr kumimoji="0" lang="en-US" altLang="zh-CN" sz="4000" b="1"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rPr>
              <a:t>6. </a:t>
            </a:r>
            <a:r>
              <a:rPr kumimoji="0" lang="zh-CN" altLang="en-US" sz="4000" b="1"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rPr>
              <a:t>注意事项</a:t>
            </a:r>
            <a:endParaRPr kumimoji="0" lang="en-US" altLang="zh-CN" sz="3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xmlns="" val="2752942097"/>
      </p:ext>
    </p:extLst>
  </p:cSld>
  <p:clrMapOvr>
    <a:masterClrMapping/>
  </p:clrMapOvr>
  <p:transition spd="med" advTm="5632">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txBox="1"/>
          <p:nvPr/>
        </p:nvSpPr>
        <p:spPr>
          <a:xfrm>
            <a:off x="4533823" y="1801978"/>
            <a:ext cx="2347038" cy="678071"/>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8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solidFill>
                  <a:srgbClr val="22272C"/>
                </a:solidFill>
                <a:cs typeface="+mn-ea"/>
                <a:sym typeface="+mn-lt"/>
              </a:rPr>
              <a:t>PART</a:t>
            </a:r>
            <a:r>
              <a:rPr kumimoji="1" lang="zh-CN" altLang="en-US" dirty="0">
                <a:solidFill>
                  <a:srgbClr val="22272C"/>
                </a:solidFill>
                <a:cs typeface="+mn-ea"/>
                <a:sym typeface="+mn-lt"/>
              </a:rPr>
              <a:t> </a:t>
            </a:r>
            <a:r>
              <a:rPr kumimoji="1" lang="en-US" altLang="zh-CN" dirty="0">
                <a:solidFill>
                  <a:srgbClr val="22272C"/>
                </a:solidFill>
                <a:cs typeface="+mn-ea"/>
                <a:sym typeface="+mn-lt"/>
              </a:rPr>
              <a:t>3</a:t>
            </a:r>
          </a:p>
        </p:txBody>
      </p:sp>
      <p:sp>
        <p:nvSpPr>
          <p:cNvPr id="6" name="文本占位符 2"/>
          <p:cNvSpPr txBox="1"/>
          <p:nvPr/>
        </p:nvSpPr>
        <p:spPr>
          <a:xfrm>
            <a:off x="4533821" y="2673798"/>
            <a:ext cx="6757634" cy="1095463"/>
          </a:xfrm>
          <a:prstGeom prst="rect">
            <a:avLst/>
          </a:prstGeom>
        </p:spPr>
        <p:txBody>
          <a:bodyPr vert="horz" lIns="91440" tIns="45720" rIns="91440" bIns="45720" rtlCol="0" anchor="ctr">
            <a:noAutofit/>
          </a:bodyPr>
          <a:lstStyle>
            <a:lvl1pPr marL="0" indent="0" algn="l" defTabSz="914400" rtl="0" eaLnBrk="1" latinLnBrk="0" hangingPunct="1">
              <a:lnSpc>
                <a:spcPct val="130000"/>
              </a:lnSpc>
              <a:spcBef>
                <a:spcPts val="1000"/>
              </a:spcBef>
              <a:buFont typeface="Arial" panose="020B0604020202020204" pitchFamily="34" charset="0"/>
              <a:buNone/>
              <a:defRPr sz="7200" b="1" kern="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sz="5600" dirty="0">
                <a:cs typeface="+mn-ea"/>
                <a:sym typeface="+mn-lt"/>
              </a:rPr>
              <a:t>调查内容及数据分析</a:t>
            </a:r>
            <a:endParaRPr kumimoji="1" lang="en-US" altLang="zh-CN" sz="5600" dirty="0">
              <a:cs typeface="+mn-ea"/>
              <a:sym typeface="+mn-lt"/>
            </a:endParaRPr>
          </a:p>
        </p:txBody>
      </p:sp>
    </p:spTree>
    <p:extLst>
      <p:ext uri="{BB962C8B-B14F-4D97-AF65-F5344CB8AC3E}">
        <p14:creationId xmlns:p14="http://schemas.microsoft.com/office/powerpoint/2010/main" xmlns="" val="3874341912"/>
      </p:ext>
    </p:extLst>
  </p:cSld>
  <p:clrMapOvr>
    <a:masterClrMapping/>
  </p:clrMapOvr>
  <p:transition spd="med" advTm="1279">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p:txBody>
          <a:bodyPr>
            <a:normAutofit lnSpcReduction="10000"/>
          </a:bodyPr>
          <a:lstStyle/>
          <a:p>
            <a:r>
              <a:rPr kumimoji="1" lang="zh-CN" altLang="en-US" dirty="0">
                <a:cs typeface="+mn-ea"/>
                <a:sym typeface="+mn-lt"/>
              </a:rPr>
              <a:t>调查内容及数据分析</a:t>
            </a:r>
          </a:p>
        </p:txBody>
      </p:sp>
      <p:grpSp>
        <p:nvGrpSpPr>
          <p:cNvPr id="75" name="组合 74"/>
          <p:cNvGrpSpPr/>
          <p:nvPr/>
        </p:nvGrpSpPr>
        <p:grpSpPr>
          <a:xfrm>
            <a:off x="3881987" y="1696140"/>
            <a:ext cx="4428026" cy="3216331"/>
            <a:chOff x="3881987" y="1525882"/>
            <a:chExt cx="4428026" cy="3216331"/>
          </a:xfrm>
        </p:grpSpPr>
        <p:grpSp>
          <p:nvGrpSpPr>
            <p:cNvPr id="78" name="组合 77"/>
            <p:cNvGrpSpPr/>
            <p:nvPr/>
          </p:nvGrpSpPr>
          <p:grpSpPr>
            <a:xfrm>
              <a:off x="3881987" y="1525882"/>
              <a:ext cx="4428026" cy="3216331"/>
              <a:chOff x="3814850" y="1525882"/>
              <a:chExt cx="4428026" cy="3216331"/>
            </a:xfrm>
            <a:solidFill>
              <a:srgbClr val="404040"/>
            </a:solidFill>
          </p:grpSpPr>
          <p:sp>
            <p:nvSpPr>
              <p:cNvPr id="81" name="五边形 80"/>
              <p:cNvSpPr/>
              <p:nvPr/>
            </p:nvSpPr>
            <p:spPr>
              <a:xfrm rot="10800000">
                <a:off x="3814850" y="1525882"/>
                <a:ext cx="2137813" cy="321633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五边形 81"/>
              <p:cNvSpPr/>
              <p:nvPr/>
            </p:nvSpPr>
            <p:spPr>
              <a:xfrm>
                <a:off x="6105063" y="1525883"/>
                <a:ext cx="2137813" cy="321633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Freeform 36"/>
            <p:cNvSpPr>
              <a:spLocks noChangeAspect="1" noEditPoints="1"/>
            </p:cNvSpPr>
            <p:nvPr/>
          </p:nvSpPr>
          <p:spPr bwMode="auto">
            <a:xfrm>
              <a:off x="4483985" y="2634639"/>
              <a:ext cx="1332000" cy="1055888"/>
            </a:xfrm>
            <a:custGeom>
              <a:avLst/>
              <a:gdLst>
                <a:gd name="T0" fmla="*/ 118 w 1506"/>
                <a:gd name="T1" fmla="*/ 944 h 1193"/>
                <a:gd name="T2" fmla="*/ 73 w 1506"/>
                <a:gd name="T3" fmla="*/ 944 h 1193"/>
                <a:gd name="T4" fmla="*/ 0 w 1506"/>
                <a:gd name="T5" fmla="*/ 871 h 1193"/>
                <a:gd name="T6" fmla="*/ 0 w 1506"/>
                <a:gd name="T7" fmla="*/ 501 h 1193"/>
                <a:gd name="T8" fmla="*/ 68 w 1506"/>
                <a:gd name="T9" fmla="*/ 429 h 1193"/>
                <a:gd name="T10" fmla="*/ 89 w 1506"/>
                <a:gd name="T11" fmla="*/ 412 h 1193"/>
                <a:gd name="T12" fmla="*/ 221 w 1506"/>
                <a:gd name="T13" fmla="*/ 93 h 1193"/>
                <a:gd name="T14" fmla="*/ 356 w 1506"/>
                <a:gd name="T15" fmla="*/ 1 h 1193"/>
                <a:gd name="T16" fmla="*/ 1122 w 1506"/>
                <a:gd name="T17" fmla="*/ 1 h 1193"/>
                <a:gd name="T18" fmla="*/ 1216 w 1506"/>
                <a:gd name="T19" fmla="*/ 42 h 1193"/>
                <a:gd name="T20" fmla="*/ 1268 w 1506"/>
                <a:gd name="T21" fmla="*/ 115 h 1193"/>
                <a:gd name="T22" fmla="*/ 1414 w 1506"/>
                <a:gd name="T23" fmla="*/ 410 h 1193"/>
                <a:gd name="T24" fmla="*/ 1441 w 1506"/>
                <a:gd name="T25" fmla="*/ 429 h 1193"/>
                <a:gd name="T26" fmla="*/ 1506 w 1506"/>
                <a:gd name="T27" fmla="*/ 494 h 1193"/>
                <a:gd name="T28" fmla="*/ 1506 w 1506"/>
                <a:gd name="T29" fmla="*/ 878 h 1193"/>
                <a:gd name="T30" fmla="*/ 1440 w 1506"/>
                <a:gd name="T31" fmla="*/ 943 h 1193"/>
                <a:gd name="T32" fmla="*/ 1416 w 1506"/>
                <a:gd name="T33" fmla="*/ 943 h 1193"/>
                <a:gd name="T34" fmla="*/ 1415 w 1506"/>
                <a:gd name="T35" fmla="*/ 968 h 1193"/>
                <a:gd name="T36" fmla="*/ 1414 w 1506"/>
                <a:gd name="T37" fmla="*/ 1116 h 1193"/>
                <a:gd name="T38" fmla="*/ 1338 w 1506"/>
                <a:gd name="T39" fmla="*/ 1192 h 1193"/>
                <a:gd name="T40" fmla="*/ 1244 w 1506"/>
                <a:gd name="T41" fmla="*/ 1192 h 1193"/>
                <a:gd name="T42" fmla="*/ 1173 w 1506"/>
                <a:gd name="T43" fmla="*/ 1122 h 1193"/>
                <a:gd name="T44" fmla="*/ 1173 w 1506"/>
                <a:gd name="T45" fmla="*/ 970 h 1193"/>
                <a:gd name="T46" fmla="*/ 1173 w 1506"/>
                <a:gd name="T47" fmla="*/ 945 h 1193"/>
                <a:gd name="T48" fmla="*/ 361 w 1506"/>
                <a:gd name="T49" fmla="*/ 945 h 1193"/>
                <a:gd name="T50" fmla="*/ 360 w 1506"/>
                <a:gd name="T51" fmla="*/ 966 h 1193"/>
                <a:gd name="T52" fmla="*/ 360 w 1506"/>
                <a:gd name="T53" fmla="*/ 1118 h 1193"/>
                <a:gd name="T54" fmla="*/ 285 w 1506"/>
                <a:gd name="T55" fmla="*/ 1192 h 1193"/>
                <a:gd name="T56" fmla="*/ 191 w 1506"/>
                <a:gd name="T57" fmla="*/ 1192 h 1193"/>
                <a:gd name="T58" fmla="*/ 118 w 1506"/>
                <a:gd name="T59" fmla="*/ 1120 h 1193"/>
                <a:gd name="T60" fmla="*/ 118 w 1506"/>
                <a:gd name="T61" fmla="*/ 968 h 1193"/>
                <a:gd name="T62" fmla="*/ 118 w 1506"/>
                <a:gd name="T63" fmla="*/ 944 h 1193"/>
                <a:gd name="T64" fmla="*/ 1346 w 1506"/>
                <a:gd name="T65" fmla="*/ 413 h 1193"/>
                <a:gd name="T66" fmla="*/ 1345 w 1506"/>
                <a:gd name="T67" fmla="*/ 406 h 1193"/>
                <a:gd name="T68" fmla="*/ 1194 w 1506"/>
                <a:gd name="T69" fmla="*/ 111 h 1193"/>
                <a:gd name="T70" fmla="*/ 1083 w 1506"/>
                <a:gd name="T71" fmla="*/ 49 h 1193"/>
                <a:gd name="T72" fmla="*/ 837 w 1506"/>
                <a:gd name="T73" fmla="*/ 49 h 1193"/>
                <a:gd name="T74" fmla="*/ 395 w 1506"/>
                <a:gd name="T75" fmla="*/ 49 h 1193"/>
                <a:gd name="T76" fmla="*/ 261 w 1506"/>
                <a:gd name="T77" fmla="*/ 141 h 1193"/>
                <a:gd name="T78" fmla="*/ 172 w 1506"/>
                <a:gd name="T79" fmla="*/ 373 h 1193"/>
                <a:gd name="T80" fmla="*/ 158 w 1506"/>
                <a:gd name="T81" fmla="*/ 413 h 1193"/>
                <a:gd name="T82" fmla="*/ 1346 w 1506"/>
                <a:gd name="T83" fmla="*/ 413 h 1193"/>
                <a:gd name="T84" fmla="*/ 1156 w 1506"/>
                <a:gd name="T85" fmla="*/ 667 h 1193"/>
                <a:gd name="T86" fmla="*/ 1256 w 1506"/>
                <a:gd name="T87" fmla="*/ 769 h 1193"/>
                <a:gd name="T88" fmla="*/ 1357 w 1506"/>
                <a:gd name="T89" fmla="*/ 668 h 1193"/>
                <a:gd name="T90" fmla="*/ 1257 w 1506"/>
                <a:gd name="T91" fmla="*/ 568 h 1193"/>
                <a:gd name="T92" fmla="*/ 1156 w 1506"/>
                <a:gd name="T93" fmla="*/ 667 h 1193"/>
                <a:gd name="T94" fmla="*/ 366 w 1506"/>
                <a:gd name="T95" fmla="*/ 669 h 1193"/>
                <a:gd name="T96" fmla="*/ 268 w 1506"/>
                <a:gd name="T97" fmla="*/ 568 h 1193"/>
                <a:gd name="T98" fmla="*/ 166 w 1506"/>
                <a:gd name="T99" fmla="*/ 668 h 1193"/>
                <a:gd name="T100" fmla="*/ 267 w 1506"/>
                <a:gd name="T101" fmla="*/ 769 h 1193"/>
                <a:gd name="T102" fmla="*/ 366 w 1506"/>
                <a:gd name="T103" fmla="*/ 669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6" h="1193">
                  <a:moveTo>
                    <a:pt x="118" y="944"/>
                  </a:moveTo>
                  <a:cubicBezTo>
                    <a:pt x="101" y="944"/>
                    <a:pt x="87" y="944"/>
                    <a:pt x="73" y="944"/>
                  </a:cubicBezTo>
                  <a:cubicBezTo>
                    <a:pt x="29" y="943"/>
                    <a:pt x="0" y="915"/>
                    <a:pt x="0" y="871"/>
                  </a:cubicBezTo>
                  <a:cubicBezTo>
                    <a:pt x="0" y="748"/>
                    <a:pt x="0" y="624"/>
                    <a:pt x="0" y="501"/>
                  </a:cubicBezTo>
                  <a:cubicBezTo>
                    <a:pt x="0" y="457"/>
                    <a:pt x="25" y="431"/>
                    <a:pt x="68" y="429"/>
                  </a:cubicBezTo>
                  <a:cubicBezTo>
                    <a:pt x="81" y="428"/>
                    <a:pt x="85" y="422"/>
                    <a:pt x="89" y="412"/>
                  </a:cubicBezTo>
                  <a:cubicBezTo>
                    <a:pt x="133" y="305"/>
                    <a:pt x="177" y="199"/>
                    <a:pt x="221" y="93"/>
                  </a:cubicBezTo>
                  <a:cubicBezTo>
                    <a:pt x="246" y="33"/>
                    <a:pt x="292" y="1"/>
                    <a:pt x="356" y="1"/>
                  </a:cubicBezTo>
                  <a:cubicBezTo>
                    <a:pt x="611" y="0"/>
                    <a:pt x="866" y="1"/>
                    <a:pt x="1122" y="1"/>
                  </a:cubicBezTo>
                  <a:cubicBezTo>
                    <a:pt x="1159" y="1"/>
                    <a:pt x="1191" y="16"/>
                    <a:pt x="1216" y="42"/>
                  </a:cubicBezTo>
                  <a:cubicBezTo>
                    <a:pt x="1236" y="64"/>
                    <a:pt x="1255" y="88"/>
                    <a:pt x="1268" y="115"/>
                  </a:cubicBezTo>
                  <a:cubicBezTo>
                    <a:pt x="1318" y="212"/>
                    <a:pt x="1366" y="312"/>
                    <a:pt x="1414" y="410"/>
                  </a:cubicBezTo>
                  <a:cubicBezTo>
                    <a:pt x="1420" y="422"/>
                    <a:pt x="1426" y="429"/>
                    <a:pt x="1441" y="429"/>
                  </a:cubicBezTo>
                  <a:cubicBezTo>
                    <a:pt x="1478" y="430"/>
                    <a:pt x="1505" y="457"/>
                    <a:pt x="1506" y="494"/>
                  </a:cubicBezTo>
                  <a:cubicBezTo>
                    <a:pt x="1506" y="622"/>
                    <a:pt x="1506" y="750"/>
                    <a:pt x="1506" y="878"/>
                  </a:cubicBezTo>
                  <a:cubicBezTo>
                    <a:pt x="1505" y="914"/>
                    <a:pt x="1477" y="940"/>
                    <a:pt x="1440" y="943"/>
                  </a:cubicBezTo>
                  <a:cubicBezTo>
                    <a:pt x="1433" y="944"/>
                    <a:pt x="1425" y="943"/>
                    <a:pt x="1416" y="943"/>
                  </a:cubicBezTo>
                  <a:cubicBezTo>
                    <a:pt x="1415" y="952"/>
                    <a:pt x="1415" y="960"/>
                    <a:pt x="1415" y="968"/>
                  </a:cubicBezTo>
                  <a:cubicBezTo>
                    <a:pt x="1414" y="1017"/>
                    <a:pt x="1415" y="1066"/>
                    <a:pt x="1414" y="1116"/>
                  </a:cubicBezTo>
                  <a:cubicBezTo>
                    <a:pt x="1414" y="1166"/>
                    <a:pt x="1387" y="1192"/>
                    <a:pt x="1338" y="1192"/>
                  </a:cubicBezTo>
                  <a:cubicBezTo>
                    <a:pt x="1306" y="1193"/>
                    <a:pt x="1275" y="1193"/>
                    <a:pt x="1244" y="1192"/>
                  </a:cubicBezTo>
                  <a:cubicBezTo>
                    <a:pt x="1202" y="1192"/>
                    <a:pt x="1173" y="1164"/>
                    <a:pt x="1173" y="1122"/>
                  </a:cubicBezTo>
                  <a:cubicBezTo>
                    <a:pt x="1173" y="1071"/>
                    <a:pt x="1173" y="1021"/>
                    <a:pt x="1173" y="970"/>
                  </a:cubicBezTo>
                  <a:cubicBezTo>
                    <a:pt x="1173" y="962"/>
                    <a:pt x="1173" y="954"/>
                    <a:pt x="1173" y="945"/>
                  </a:cubicBezTo>
                  <a:cubicBezTo>
                    <a:pt x="902" y="945"/>
                    <a:pt x="633" y="945"/>
                    <a:pt x="361" y="945"/>
                  </a:cubicBezTo>
                  <a:cubicBezTo>
                    <a:pt x="361" y="952"/>
                    <a:pt x="360" y="959"/>
                    <a:pt x="360" y="966"/>
                  </a:cubicBezTo>
                  <a:cubicBezTo>
                    <a:pt x="360" y="1016"/>
                    <a:pt x="360" y="1067"/>
                    <a:pt x="360" y="1118"/>
                  </a:cubicBezTo>
                  <a:cubicBezTo>
                    <a:pt x="360" y="1164"/>
                    <a:pt x="331" y="1192"/>
                    <a:pt x="285" y="1192"/>
                  </a:cubicBezTo>
                  <a:cubicBezTo>
                    <a:pt x="254" y="1193"/>
                    <a:pt x="223" y="1193"/>
                    <a:pt x="191" y="1192"/>
                  </a:cubicBezTo>
                  <a:cubicBezTo>
                    <a:pt x="148" y="1192"/>
                    <a:pt x="118" y="1164"/>
                    <a:pt x="118" y="1120"/>
                  </a:cubicBezTo>
                  <a:cubicBezTo>
                    <a:pt x="117" y="1069"/>
                    <a:pt x="118" y="1019"/>
                    <a:pt x="118" y="968"/>
                  </a:cubicBezTo>
                  <a:cubicBezTo>
                    <a:pt x="118" y="961"/>
                    <a:pt x="118" y="954"/>
                    <a:pt x="118" y="944"/>
                  </a:cubicBezTo>
                  <a:close/>
                  <a:moveTo>
                    <a:pt x="1346" y="413"/>
                  </a:moveTo>
                  <a:cubicBezTo>
                    <a:pt x="1346" y="410"/>
                    <a:pt x="1346" y="407"/>
                    <a:pt x="1345" y="406"/>
                  </a:cubicBezTo>
                  <a:cubicBezTo>
                    <a:pt x="1295" y="307"/>
                    <a:pt x="1246" y="208"/>
                    <a:pt x="1194" y="111"/>
                  </a:cubicBezTo>
                  <a:cubicBezTo>
                    <a:pt x="1171" y="69"/>
                    <a:pt x="1131" y="49"/>
                    <a:pt x="1083" y="49"/>
                  </a:cubicBezTo>
                  <a:cubicBezTo>
                    <a:pt x="1001" y="49"/>
                    <a:pt x="919" y="49"/>
                    <a:pt x="837" y="49"/>
                  </a:cubicBezTo>
                  <a:cubicBezTo>
                    <a:pt x="690" y="49"/>
                    <a:pt x="542" y="49"/>
                    <a:pt x="395" y="49"/>
                  </a:cubicBezTo>
                  <a:cubicBezTo>
                    <a:pt x="327" y="49"/>
                    <a:pt x="285" y="79"/>
                    <a:pt x="261" y="141"/>
                  </a:cubicBezTo>
                  <a:cubicBezTo>
                    <a:pt x="231" y="218"/>
                    <a:pt x="202" y="295"/>
                    <a:pt x="172" y="373"/>
                  </a:cubicBezTo>
                  <a:cubicBezTo>
                    <a:pt x="167" y="385"/>
                    <a:pt x="163" y="398"/>
                    <a:pt x="158" y="413"/>
                  </a:cubicBezTo>
                  <a:cubicBezTo>
                    <a:pt x="555" y="413"/>
                    <a:pt x="950" y="413"/>
                    <a:pt x="1346" y="413"/>
                  </a:cubicBezTo>
                  <a:close/>
                  <a:moveTo>
                    <a:pt x="1156" y="667"/>
                  </a:moveTo>
                  <a:cubicBezTo>
                    <a:pt x="1156" y="723"/>
                    <a:pt x="1201" y="769"/>
                    <a:pt x="1256" y="769"/>
                  </a:cubicBezTo>
                  <a:cubicBezTo>
                    <a:pt x="1311" y="769"/>
                    <a:pt x="1357" y="724"/>
                    <a:pt x="1357" y="668"/>
                  </a:cubicBezTo>
                  <a:cubicBezTo>
                    <a:pt x="1358" y="614"/>
                    <a:pt x="1312" y="568"/>
                    <a:pt x="1257" y="568"/>
                  </a:cubicBezTo>
                  <a:cubicBezTo>
                    <a:pt x="1201" y="567"/>
                    <a:pt x="1157" y="612"/>
                    <a:pt x="1156" y="667"/>
                  </a:cubicBezTo>
                  <a:close/>
                  <a:moveTo>
                    <a:pt x="366" y="669"/>
                  </a:moveTo>
                  <a:cubicBezTo>
                    <a:pt x="367" y="613"/>
                    <a:pt x="323" y="568"/>
                    <a:pt x="268" y="568"/>
                  </a:cubicBezTo>
                  <a:cubicBezTo>
                    <a:pt x="211" y="567"/>
                    <a:pt x="166" y="612"/>
                    <a:pt x="166" y="668"/>
                  </a:cubicBezTo>
                  <a:cubicBezTo>
                    <a:pt x="166" y="723"/>
                    <a:pt x="212" y="769"/>
                    <a:pt x="267" y="769"/>
                  </a:cubicBezTo>
                  <a:cubicBezTo>
                    <a:pt x="321" y="768"/>
                    <a:pt x="366" y="723"/>
                    <a:pt x="366" y="6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6"/>
            <p:cNvSpPr>
              <a:spLocks noChangeAspect="1" noEditPoints="1"/>
            </p:cNvSpPr>
            <p:nvPr/>
          </p:nvSpPr>
          <p:spPr bwMode="auto">
            <a:xfrm>
              <a:off x="6392678" y="2378046"/>
              <a:ext cx="1227964" cy="1512000"/>
            </a:xfrm>
            <a:custGeom>
              <a:avLst/>
              <a:gdLst>
                <a:gd name="T0" fmla="*/ 1394 w 1490"/>
                <a:gd name="T1" fmla="*/ 1598 h 1835"/>
                <a:gd name="T2" fmla="*/ 1365 w 1490"/>
                <a:gd name="T3" fmla="*/ 1735 h 1835"/>
                <a:gd name="T4" fmla="*/ 1166 w 1490"/>
                <a:gd name="T5" fmla="*/ 1776 h 1835"/>
                <a:gd name="T6" fmla="*/ 1154 w 1490"/>
                <a:gd name="T7" fmla="*/ 1624 h 1835"/>
                <a:gd name="T8" fmla="*/ 1096 w 1490"/>
                <a:gd name="T9" fmla="*/ 1599 h 1835"/>
                <a:gd name="T10" fmla="*/ 341 w 1490"/>
                <a:gd name="T11" fmla="*/ 1658 h 1835"/>
                <a:gd name="T12" fmla="*/ 257 w 1490"/>
                <a:gd name="T13" fmla="*/ 1825 h 1835"/>
                <a:gd name="T14" fmla="*/ 130 w 1490"/>
                <a:gd name="T15" fmla="*/ 1737 h 1835"/>
                <a:gd name="T16" fmla="*/ 94 w 1490"/>
                <a:gd name="T17" fmla="*/ 1598 h 1835"/>
                <a:gd name="T18" fmla="*/ 0 w 1490"/>
                <a:gd name="T19" fmla="*/ 1574 h 1835"/>
                <a:gd name="T20" fmla="*/ 22 w 1490"/>
                <a:gd name="T21" fmla="*/ 664 h 1835"/>
                <a:gd name="T22" fmla="*/ 163 w 1490"/>
                <a:gd name="T23" fmla="*/ 142 h 1835"/>
                <a:gd name="T24" fmla="*/ 820 w 1490"/>
                <a:gd name="T25" fmla="*/ 10 h 1835"/>
                <a:gd name="T26" fmla="*/ 1346 w 1490"/>
                <a:gd name="T27" fmla="*/ 152 h 1835"/>
                <a:gd name="T28" fmla="*/ 1489 w 1490"/>
                <a:gd name="T29" fmla="*/ 797 h 1835"/>
                <a:gd name="T30" fmla="*/ 1490 w 1490"/>
                <a:gd name="T31" fmla="*/ 1577 h 1835"/>
                <a:gd name="T32" fmla="*/ 745 w 1490"/>
                <a:gd name="T33" fmla="*/ 890 h 1835"/>
                <a:gd name="T34" fmla="*/ 1225 w 1490"/>
                <a:gd name="T35" fmla="*/ 890 h 1835"/>
                <a:gd name="T36" fmla="*/ 1362 w 1490"/>
                <a:gd name="T37" fmla="*/ 832 h 1835"/>
                <a:gd name="T38" fmla="*/ 1319 w 1490"/>
                <a:gd name="T39" fmla="*/ 507 h 1835"/>
                <a:gd name="T40" fmla="*/ 1240 w 1490"/>
                <a:gd name="T41" fmla="*/ 332 h 1835"/>
                <a:gd name="T42" fmla="*/ 342 w 1490"/>
                <a:gd name="T43" fmla="*/ 329 h 1835"/>
                <a:gd name="T44" fmla="*/ 198 w 1490"/>
                <a:gd name="T45" fmla="*/ 376 h 1835"/>
                <a:gd name="T46" fmla="*/ 134 w 1490"/>
                <a:gd name="T47" fmla="*/ 820 h 1835"/>
                <a:gd name="T48" fmla="*/ 745 w 1490"/>
                <a:gd name="T49" fmla="*/ 890 h 1835"/>
                <a:gd name="T50" fmla="*/ 754 w 1490"/>
                <a:gd name="T51" fmla="*/ 237 h 1835"/>
                <a:gd name="T52" fmla="*/ 1060 w 1490"/>
                <a:gd name="T53" fmla="*/ 235 h 1835"/>
                <a:gd name="T54" fmla="*/ 1063 w 1490"/>
                <a:gd name="T55" fmla="*/ 150 h 1835"/>
                <a:gd name="T56" fmla="*/ 396 w 1490"/>
                <a:gd name="T57" fmla="*/ 184 h 1835"/>
                <a:gd name="T58" fmla="*/ 462 w 1490"/>
                <a:gd name="T59" fmla="*/ 238 h 1835"/>
                <a:gd name="T60" fmla="*/ 1258 w 1490"/>
                <a:gd name="T61" fmla="*/ 1153 h 1835"/>
                <a:gd name="T62" fmla="*/ 1259 w 1490"/>
                <a:gd name="T63" fmla="*/ 1358 h 1835"/>
                <a:gd name="T64" fmla="*/ 1258 w 1490"/>
                <a:gd name="T65" fmla="*/ 1153 h 1835"/>
                <a:gd name="T66" fmla="*/ 237 w 1490"/>
                <a:gd name="T67" fmla="*/ 1358 h 1835"/>
                <a:gd name="T68" fmla="*/ 234 w 1490"/>
                <a:gd name="T69" fmla="*/ 1153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0" h="1835">
                  <a:moveTo>
                    <a:pt x="1490" y="1598"/>
                  </a:moveTo>
                  <a:cubicBezTo>
                    <a:pt x="1456" y="1598"/>
                    <a:pt x="1425" y="1599"/>
                    <a:pt x="1394" y="1598"/>
                  </a:cubicBezTo>
                  <a:cubicBezTo>
                    <a:pt x="1378" y="1598"/>
                    <a:pt x="1371" y="1604"/>
                    <a:pt x="1371" y="1620"/>
                  </a:cubicBezTo>
                  <a:cubicBezTo>
                    <a:pt x="1369" y="1658"/>
                    <a:pt x="1368" y="1697"/>
                    <a:pt x="1365" y="1735"/>
                  </a:cubicBezTo>
                  <a:cubicBezTo>
                    <a:pt x="1362" y="1782"/>
                    <a:pt x="1330" y="1816"/>
                    <a:pt x="1284" y="1826"/>
                  </a:cubicBezTo>
                  <a:cubicBezTo>
                    <a:pt x="1237" y="1835"/>
                    <a:pt x="1186" y="1815"/>
                    <a:pt x="1166" y="1776"/>
                  </a:cubicBezTo>
                  <a:cubicBezTo>
                    <a:pt x="1160" y="1764"/>
                    <a:pt x="1158" y="1750"/>
                    <a:pt x="1157" y="1736"/>
                  </a:cubicBezTo>
                  <a:cubicBezTo>
                    <a:pt x="1155" y="1699"/>
                    <a:pt x="1154" y="1661"/>
                    <a:pt x="1154" y="1624"/>
                  </a:cubicBezTo>
                  <a:cubicBezTo>
                    <a:pt x="1154" y="1607"/>
                    <a:pt x="1146" y="1600"/>
                    <a:pt x="1130" y="1600"/>
                  </a:cubicBezTo>
                  <a:cubicBezTo>
                    <a:pt x="1118" y="1600"/>
                    <a:pt x="1107" y="1599"/>
                    <a:pt x="1096" y="1599"/>
                  </a:cubicBezTo>
                  <a:cubicBezTo>
                    <a:pt x="864" y="1599"/>
                    <a:pt x="632" y="1598"/>
                    <a:pt x="400" y="1599"/>
                  </a:cubicBezTo>
                  <a:cubicBezTo>
                    <a:pt x="332" y="1599"/>
                    <a:pt x="342" y="1598"/>
                    <a:pt x="341" y="1658"/>
                  </a:cubicBezTo>
                  <a:cubicBezTo>
                    <a:pt x="340" y="1684"/>
                    <a:pt x="341" y="1711"/>
                    <a:pt x="338" y="1737"/>
                  </a:cubicBezTo>
                  <a:cubicBezTo>
                    <a:pt x="334" y="1787"/>
                    <a:pt x="306" y="1817"/>
                    <a:pt x="257" y="1825"/>
                  </a:cubicBezTo>
                  <a:cubicBezTo>
                    <a:pt x="211" y="1833"/>
                    <a:pt x="170" y="1824"/>
                    <a:pt x="144" y="1781"/>
                  </a:cubicBezTo>
                  <a:cubicBezTo>
                    <a:pt x="136" y="1768"/>
                    <a:pt x="131" y="1752"/>
                    <a:pt x="130" y="1737"/>
                  </a:cubicBezTo>
                  <a:cubicBezTo>
                    <a:pt x="126" y="1701"/>
                    <a:pt x="126" y="1665"/>
                    <a:pt x="125" y="1629"/>
                  </a:cubicBezTo>
                  <a:cubicBezTo>
                    <a:pt x="124" y="1599"/>
                    <a:pt x="123" y="1598"/>
                    <a:pt x="94" y="1598"/>
                  </a:cubicBezTo>
                  <a:cubicBezTo>
                    <a:pt x="64" y="1598"/>
                    <a:pt x="33" y="1598"/>
                    <a:pt x="0" y="1598"/>
                  </a:cubicBezTo>
                  <a:cubicBezTo>
                    <a:pt x="0" y="1589"/>
                    <a:pt x="0" y="1581"/>
                    <a:pt x="0" y="1574"/>
                  </a:cubicBezTo>
                  <a:cubicBezTo>
                    <a:pt x="1" y="1325"/>
                    <a:pt x="0" y="1076"/>
                    <a:pt x="3" y="827"/>
                  </a:cubicBezTo>
                  <a:cubicBezTo>
                    <a:pt x="3" y="772"/>
                    <a:pt x="14" y="718"/>
                    <a:pt x="22" y="664"/>
                  </a:cubicBezTo>
                  <a:cubicBezTo>
                    <a:pt x="40" y="534"/>
                    <a:pt x="58" y="404"/>
                    <a:pt x="76" y="274"/>
                  </a:cubicBezTo>
                  <a:cubicBezTo>
                    <a:pt x="84" y="216"/>
                    <a:pt x="115" y="173"/>
                    <a:pt x="163" y="142"/>
                  </a:cubicBezTo>
                  <a:cubicBezTo>
                    <a:pt x="239" y="92"/>
                    <a:pt x="324" y="67"/>
                    <a:pt x="412" y="48"/>
                  </a:cubicBezTo>
                  <a:cubicBezTo>
                    <a:pt x="546" y="18"/>
                    <a:pt x="682" y="0"/>
                    <a:pt x="820" y="10"/>
                  </a:cubicBezTo>
                  <a:cubicBezTo>
                    <a:pt x="967" y="20"/>
                    <a:pt x="1112" y="44"/>
                    <a:pt x="1250" y="99"/>
                  </a:cubicBezTo>
                  <a:cubicBezTo>
                    <a:pt x="1284" y="112"/>
                    <a:pt x="1316" y="132"/>
                    <a:pt x="1346" y="152"/>
                  </a:cubicBezTo>
                  <a:cubicBezTo>
                    <a:pt x="1393" y="186"/>
                    <a:pt x="1414" y="235"/>
                    <a:pt x="1421" y="292"/>
                  </a:cubicBezTo>
                  <a:cubicBezTo>
                    <a:pt x="1443" y="460"/>
                    <a:pt x="1466" y="628"/>
                    <a:pt x="1489" y="797"/>
                  </a:cubicBezTo>
                  <a:cubicBezTo>
                    <a:pt x="1490" y="807"/>
                    <a:pt x="1490" y="817"/>
                    <a:pt x="1490" y="827"/>
                  </a:cubicBezTo>
                  <a:cubicBezTo>
                    <a:pt x="1490" y="1077"/>
                    <a:pt x="1490" y="1327"/>
                    <a:pt x="1490" y="1577"/>
                  </a:cubicBezTo>
                  <a:cubicBezTo>
                    <a:pt x="1490" y="1582"/>
                    <a:pt x="1490" y="1588"/>
                    <a:pt x="1490" y="1598"/>
                  </a:cubicBezTo>
                  <a:close/>
                  <a:moveTo>
                    <a:pt x="745" y="890"/>
                  </a:moveTo>
                  <a:cubicBezTo>
                    <a:pt x="745" y="890"/>
                    <a:pt x="745" y="890"/>
                    <a:pt x="745" y="890"/>
                  </a:cubicBezTo>
                  <a:cubicBezTo>
                    <a:pt x="905" y="890"/>
                    <a:pt x="1065" y="890"/>
                    <a:pt x="1225" y="890"/>
                  </a:cubicBezTo>
                  <a:cubicBezTo>
                    <a:pt x="1250" y="890"/>
                    <a:pt x="1276" y="890"/>
                    <a:pt x="1301" y="890"/>
                  </a:cubicBezTo>
                  <a:cubicBezTo>
                    <a:pt x="1341" y="889"/>
                    <a:pt x="1359" y="872"/>
                    <a:pt x="1362" y="832"/>
                  </a:cubicBezTo>
                  <a:cubicBezTo>
                    <a:pt x="1362" y="825"/>
                    <a:pt x="1362" y="818"/>
                    <a:pt x="1361" y="812"/>
                  </a:cubicBezTo>
                  <a:cubicBezTo>
                    <a:pt x="1347" y="710"/>
                    <a:pt x="1333" y="609"/>
                    <a:pt x="1319" y="507"/>
                  </a:cubicBezTo>
                  <a:cubicBezTo>
                    <a:pt x="1313" y="465"/>
                    <a:pt x="1306" y="423"/>
                    <a:pt x="1297" y="381"/>
                  </a:cubicBezTo>
                  <a:cubicBezTo>
                    <a:pt x="1289" y="349"/>
                    <a:pt x="1273" y="336"/>
                    <a:pt x="1240" y="332"/>
                  </a:cubicBezTo>
                  <a:cubicBezTo>
                    <a:pt x="1221" y="330"/>
                    <a:pt x="1202" y="330"/>
                    <a:pt x="1184" y="330"/>
                  </a:cubicBezTo>
                  <a:cubicBezTo>
                    <a:pt x="903" y="329"/>
                    <a:pt x="623" y="329"/>
                    <a:pt x="342" y="329"/>
                  </a:cubicBezTo>
                  <a:cubicBezTo>
                    <a:pt x="315" y="329"/>
                    <a:pt x="287" y="330"/>
                    <a:pt x="260" y="331"/>
                  </a:cubicBezTo>
                  <a:cubicBezTo>
                    <a:pt x="229" y="331"/>
                    <a:pt x="209" y="348"/>
                    <a:pt x="198" y="376"/>
                  </a:cubicBezTo>
                  <a:cubicBezTo>
                    <a:pt x="193" y="388"/>
                    <a:pt x="191" y="401"/>
                    <a:pt x="189" y="414"/>
                  </a:cubicBezTo>
                  <a:cubicBezTo>
                    <a:pt x="171" y="550"/>
                    <a:pt x="152" y="685"/>
                    <a:pt x="134" y="820"/>
                  </a:cubicBezTo>
                  <a:cubicBezTo>
                    <a:pt x="128" y="865"/>
                    <a:pt x="149" y="890"/>
                    <a:pt x="195" y="890"/>
                  </a:cubicBezTo>
                  <a:cubicBezTo>
                    <a:pt x="379" y="890"/>
                    <a:pt x="562" y="890"/>
                    <a:pt x="745" y="890"/>
                  </a:cubicBezTo>
                  <a:close/>
                  <a:moveTo>
                    <a:pt x="754" y="238"/>
                  </a:moveTo>
                  <a:cubicBezTo>
                    <a:pt x="754" y="238"/>
                    <a:pt x="754" y="238"/>
                    <a:pt x="754" y="237"/>
                  </a:cubicBezTo>
                  <a:cubicBezTo>
                    <a:pt x="828" y="237"/>
                    <a:pt x="901" y="237"/>
                    <a:pt x="974" y="237"/>
                  </a:cubicBezTo>
                  <a:cubicBezTo>
                    <a:pt x="1003" y="237"/>
                    <a:pt x="1031" y="236"/>
                    <a:pt x="1060" y="235"/>
                  </a:cubicBezTo>
                  <a:cubicBezTo>
                    <a:pt x="1083" y="233"/>
                    <a:pt x="1099" y="216"/>
                    <a:pt x="1098" y="192"/>
                  </a:cubicBezTo>
                  <a:cubicBezTo>
                    <a:pt x="1098" y="168"/>
                    <a:pt x="1084" y="150"/>
                    <a:pt x="1063" y="150"/>
                  </a:cubicBezTo>
                  <a:cubicBezTo>
                    <a:pt x="853" y="150"/>
                    <a:pt x="644" y="150"/>
                    <a:pt x="435" y="150"/>
                  </a:cubicBezTo>
                  <a:cubicBezTo>
                    <a:pt x="411" y="150"/>
                    <a:pt x="399" y="163"/>
                    <a:pt x="396" y="184"/>
                  </a:cubicBezTo>
                  <a:cubicBezTo>
                    <a:pt x="393" y="208"/>
                    <a:pt x="405" y="229"/>
                    <a:pt x="427" y="234"/>
                  </a:cubicBezTo>
                  <a:cubicBezTo>
                    <a:pt x="438" y="236"/>
                    <a:pt x="451" y="238"/>
                    <a:pt x="462" y="238"/>
                  </a:cubicBezTo>
                  <a:cubicBezTo>
                    <a:pt x="560" y="238"/>
                    <a:pt x="657" y="238"/>
                    <a:pt x="754" y="238"/>
                  </a:cubicBezTo>
                  <a:close/>
                  <a:moveTo>
                    <a:pt x="1258" y="1153"/>
                  </a:moveTo>
                  <a:cubicBezTo>
                    <a:pt x="1201" y="1153"/>
                    <a:pt x="1157" y="1198"/>
                    <a:pt x="1158" y="1255"/>
                  </a:cubicBezTo>
                  <a:cubicBezTo>
                    <a:pt x="1158" y="1314"/>
                    <a:pt x="1201" y="1358"/>
                    <a:pt x="1259" y="1358"/>
                  </a:cubicBezTo>
                  <a:cubicBezTo>
                    <a:pt x="1316" y="1358"/>
                    <a:pt x="1365" y="1310"/>
                    <a:pt x="1363" y="1254"/>
                  </a:cubicBezTo>
                  <a:cubicBezTo>
                    <a:pt x="1362" y="1198"/>
                    <a:pt x="1315" y="1153"/>
                    <a:pt x="1258" y="1153"/>
                  </a:cubicBezTo>
                  <a:close/>
                  <a:moveTo>
                    <a:pt x="133" y="1256"/>
                  </a:moveTo>
                  <a:cubicBezTo>
                    <a:pt x="133" y="1315"/>
                    <a:pt x="176" y="1358"/>
                    <a:pt x="237" y="1358"/>
                  </a:cubicBezTo>
                  <a:cubicBezTo>
                    <a:pt x="291" y="1358"/>
                    <a:pt x="336" y="1312"/>
                    <a:pt x="337" y="1257"/>
                  </a:cubicBezTo>
                  <a:cubicBezTo>
                    <a:pt x="337" y="1198"/>
                    <a:pt x="292" y="1153"/>
                    <a:pt x="234" y="1153"/>
                  </a:cubicBezTo>
                  <a:cubicBezTo>
                    <a:pt x="176" y="1152"/>
                    <a:pt x="133" y="1196"/>
                    <a:pt x="133" y="12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6" name="文本框 75"/>
          <p:cNvSpPr txBox="1"/>
          <p:nvPr/>
        </p:nvSpPr>
        <p:spPr>
          <a:xfrm>
            <a:off x="374069" y="1525883"/>
            <a:ext cx="3551027" cy="2012859"/>
          </a:xfrm>
          <a:prstGeom prst="rect">
            <a:avLst/>
          </a:prstGeom>
          <a:noFill/>
        </p:spPr>
        <p:txBody>
          <a:bodyPr wrap="square" rtlCol="0">
            <a:spAutoFit/>
          </a:bodyPr>
          <a:lstStyle/>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平峰时，取置信水平</a:t>
            </a:r>
            <a:r>
              <a:rPr lang="en-US" altLang="zh-CN" sz="1600" dirty="0">
                <a:solidFill>
                  <a:srgbClr val="000000"/>
                </a:solidFill>
                <a:latin typeface="微软雅黑" panose="020B0503020204020204" pitchFamily="34" charset="-122"/>
                <a:ea typeface="微软雅黑" panose="020B0503020204020204" pitchFamily="34" charset="-122"/>
              </a:rPr>
              <a:t>90%</a:t>
            </a:r>
            <a:r>
              <a:rPr lang="zh-CN" altLang="en-US" sz="1600" dirty="0">
                <a:solidFill>
                  <a:srgbClr val="000000"/>
                </a:solidFill>
                <a:latin typeface="微软雅黑" panose="020B0503020204020204" pitchFamily="34" charset="-122"/>
                <a:ea typeface="微软雅黑" panose="020B0503020204020204" pitchFamily="34" charset="-122"/>
              </a:rPr>
              <a:t>，分布统计量</a:t>
            </a:r>
            <a:r>
              <a:rPr lang="en-US" altLang="zh-CN" sz="1600" dirty="0">
                <a:solidFill>
                  <a:srgbClr val="000000"/>
                </a:solidFill>
                <a:latin typeface="微软雅黑" panose="020B0503020204020204" pitchFamily="34" charset="-122"/>
                <a:ea typeface="微软雅黑" panose="020B0503020204020204" pitchFamily="34" charset="-122"/>
              </a:rPr>
              <a:t>t=1.64</a:t>
            </a:r>
            <a:r>
              <a:rPr lang="zh-CN" altLang="en-US" sz="1600" dirty="0">
                <a:solidFill>
                  <a:srgbClr val="000000"/>
                </a:solidFill>
                <a:latin typeface="微软雅黑" panose="020B0503020204020204" pitchFamily="34" charset="-122"/>
                <a:ea typeface="微软雅黑" panose="020B0503020204020204" pitchFamily="34" charset="-122"/>
              </a:rPr>
              <a:t>，允许偏精度</a:t>
            </a:r>
            <a:r>
              <a:rPr lang="en-US" altLang="zh-CN" sz="1600" dirty="0">
                <a:solidFill>
                  <a:srgbClr val="000000"/>
                </a:solidFill>
                <a:latin typeface="微软雅黑" panose="020B0503020204020204" pitchFamily="34" charset="-122"/>
                <a:ea typeface="微软雅黑" panose="020B0503020204020204" pitchFamily="34" charset="-122"/>
              </a:rPr>
              <a:t>E=2km/h</a:t>
            </a:r>
            <a:r>
              <a:rPr lang="zh-CN" altLang="en-US" sz="1600" dirty="0">
                <a:solidFill>
                  <a:srgbClr val="000000"/>
                </a:solidFill>
                <a:latin typeface="微软雅黑" panose="020B0503020204020204" pitchFamily="34" charset="-122"/>
                <a:ea typeface="微软雅黑" panose="020B0503020204020204" pitchFamily="34" charset="-122"/>
              </a:rPr>
              <a:t>，标准差为</a:t>
            </a:r>
            <a:r>
              <a:rPr lang="en-US" altLang="zh-CN" sz="1600" dirty="0">
                <a:solidFill>
                  <a:srgbClr val="000000"/>
                </a:solidFill>
                <a:latin typeface="微软雅黑" panose="020B0503020204020204" pitchFamily="34" charset="-122"/>
                <a:ea typeface="微软雅黑" panose="020B0503020204020204" pitchFamily="34" charset="-122"/>
              </a:rPr>
              <a:t>S=8.92</a:t>
            </a:r>
            <a:r>
              <a:rPr lang="zh-CN" altLang="en-US" sz="1600" dirty="0">
                <a:solidFill>
                  <a:srgbClr val="000000"/>
                </a:solidFill>
                <a:latin typeface="微软雅黑" panose="020B0503020204020204" pitchFamily="34" charset="-122"/>
                <a:ea typeface="微软雅黑" panose="020B0503020204020204" pitchFamily="34" charset="-122"/>
              </a:rPr>
              <a:t>。</a:t>
            </a:r>
            <a:endParaRPr lang="en-US" altLang="zh-CN" sz="1600" dirty="0">
              <a:solidFill>
                <a:srgbClr val="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故最小样本量为：</a:t>
            </a:r>
            <a:endParaRPr lang="en-US" altLang="zh-CN" sz="1600" dirty="0">
              <a:solidFill>
                <a:srgbClr val="000000"/>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77" name="图片 76"/>
          <p:cNvPicPr>
            <a:picLocks noChangeAspect="1"/>
          </p:cNvPicPr>
          <p:nvPr/>
        </p:nvPicPr>
        <p:blipFill>
          <a:blip r:embed="rId3"/>
          <a:stretch>
            <a:fillRect/>
          </a:stretch>
        </p:blipFill>
        <p:spPr>
          <a:xfrm>
            <a:off x="484909" y="2862796"/>
            <a:ext cx="3357283" cy="703035"/>
          </a:xfrm>
          <a:prstGeom prst="rect">
            <a:avLst/>
          </a:prstGeom>
        </p:spPr>
      </p:pic>
      <p:sp>
        <p:nvSpPr>
          <p:cNvPr id="4" name="文本框 3"/>
          <p:cNvSpPr txBox="1"/>
          <p:nvPr/>
        </p:nvSpPr>
        <p:spPr>
          <a:xfrm>
            <a:off x="374670" y="3597957"/>
            <a:ext cx="3999076" cy="1372683"/>
          </a:xfrm>
          <a:prstGeom prst="rect">
            <a:avLst/>
          </a:prstGeom>
          <a:noFill/>
        </p:spPr>
        <p:txBody>
          <a:bodyPr wrap="square" rtlCol="0">
            <a:spAutoFit/>
          </a:bodyPr>
          <a:lstStyle/>
          <a:p>
            <a:pPr>
              <a:lnSpc>
                <a:spcPct val="130000"/>
              </a:lnSpc>
            </a:pPr>
            <a:r>
              <a:rPr lang="en-US" altLang="zh-CN" sz="1600" dirty="0">
                <a:solidFill>
                  <a:srgbClr val="000000"/>
                </a:solidFill>
                <a:latin typeface="微软雅黑" panose="020B0503020204020204" pitchFamily="34" charset="-122"/>
                <a:ea typeface="微软雅黑" panose="020B0503020204020204" pitchFamily="34" charset="-122"/>
              </a:rPr>
              <a:t>N</a:t>
            </a:r>
            <a:r>
              <a:rPr lang="zh-CN" altLang="en-US" sz="1600" dirty="0">
                <a:solidFill>
                  <a:srgbClr val="000000"/>
                </a:solidFill>
                <a:latin typeface="微软雅黑" panose="020B0503020204020204" pitchFamily="34" charset="-122"/>
                <a:ea typeface="微软雅黑" panose="020B0503020204020204" pitchFamily="34" charset="-122"/>
              </a:rPr>
              <a:t>：最小样本量；</a:t>
            </a:r>
          </a:p>
          <a:p>
            <a:pPr>
              <a:lnSpc>
                <a:spcPct val="130000"/>
              </a:lnSpc>
            </a:pPr>
            <a:r>
              <a:rPr lang="en-US" altLang="zh-CN" sz="1600" dirty="0">
                <a:solidFill>
                  <a:srgbClr val="000000"/>
                </a:solidFill>
                <a:latin typeface="微软雅黑" panose="020B0503020204020204" pitchFamily="34" charset="-122"/>
                <a:ea typeface="微软雅黑" panose="020B0503020204020204" pitchFamily="34" charset="-122"/>
              </a:rPr>
              <a:t>t</a:t>
            </a:r>
            <a:r>
              <a:rPr lang="zh-CN" altLang="en-US" sz="1600" dirty="0">
                <a:solidFill>
                  <a:srgbClr val="000000"/>
                </a:solidFill>
                <a:latin typeface="微软雅黑" panose="020B0503020204020204" pitchFamily="34" charset="-122"/>
                <a:ea typeface="微软雅黑" panose="020B0503020204020204" pitchFamily="34" charset="-122"/>
              </a:rPr>
              <a:t>：决定于置信水平和自由度的</a:t>
            </a:r>
            <a:r>
              <a:rPr lang="en-US" altLang="zh-CN" sz="1600" dirty="0">
                <a:solidFill>
                  <a:srgbClr val="000000"/>
                </a:solidFill>
                <a:latin typeface="微软雅黑" panose="020B0503020204020204" pitchFamily="34" charset="-122"/>
                <a:ea typeface="微软雅黑" panose="020B0503020204020204" pitchFamily="34" charset="-122"/>
              </a:rPr>
              <a:t>t</a:t>
            </a:r>
            <a:r>
              <a:rPr lang="zh-CN" altLang="en-US" sz="1600" dirty="0">
                <a:solidFill>
                  <a:srgbClr val="000000"/>
                </a:solidFill>
                <a:latin typeface="微软雅黑" panose="020B0503020204020204" pitchFamily="34" charset="-122"/>
                <a:ea typeface="微软雅黑" panose="020B0503020204020204" pitchFamily="34" charset="-122"/>
              </a:rPr>
              <a:t>分布统计量；</a:t>
            </a:r>
          </a:p>
          <a:p>
            <a:pPr>
              <a:lnSpc>
                <a:spcPct val="130000"/>
              </a:lnSpc>
            </a:pPr>
            <a:r>
              <a:rPr lang="el-GR" altLang="zh-CN" sz="1600" dirty="0">
                <a:solidFill>
                  <a:srgbClr val="000000"/>
                </a:solidFill>
                <a:latin typeface="微软雅黑" panose="020B0503020204020204" pitchFamily="34" charset="-122"/>
                <a:ea typeface="微软雅黑" panose="020B0503020204020204" pitchFamily="34" charset="-122"/>
              </a:rPr>
              <a:t>σ</a:t>
            </a:r>
            <a:r>
              <a:rPr lang="zh-CN" altLang="en-US" sz="1600" dirty="0">
                <a:solidFill>
                  <a:srgbClr val="000000"/>
                </a:solidFill>
                <a:latin typeface="微软雅黑" panose="020B0503020204020204" pitchFamily="34" charset="-122"/>
                <a:ea typeface="微软雅黑" panose="020B0503020204020204" pitchFamily="34" charset="-122"/>
              </a:rPr>
              <a:t>：样本标准离差；</a:t>
            </a:r>
          </a:p>
          <a:p>
            <a:pPr>
              <a:lnSpc>
                <a:spcPct val="130000"/>
              </a:lnSpc>
            </a:pPr>
            <a:r>
              <a:rPr lang="en-US" altLang="zh-CN" sz="1600" dirty="0">
                <a:solidFill>
                  <a:srgbClr val="000000"/>
                </a:solidFill>
                <a:latin typeface="微软雅黑" panose="020B0503020204020204" pitchFamily="34" charset="-122"/>
                <a:ea typeface="微软雅黑" panose="020B0503020204020204" pitchFamily="34" charset="-122"/>
              </a:rPr>
              <a:t>E</a:t>
            </a:r>
            <a:r>
              <a:rPr lang="zh-CN" altLang="en-US" sz="1600" dirty="0">
                <a:solidFill>
                  <a:srgbClr val="000000"/>
                </a:solidFill>
                <a:latin typeface="微软雅黑" panose="020B0503020204020204" pitchFamily="34" charset="-122"/>
                <a:ea typeface="微软雅黑" panose="020B0503020204020204" pitchFamily="34" charset="-122"/>
              </a:rPr>
              <a:t>：允许偏差精度。</a:t>
            </a:r>
            <a:endParaRPr lang="en-US" altLang="zh-CN" sz="1600" dirty="0">
              <a:solidFill>
                <a:srgbClr val="000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74670" y="4627414"/>
            <a:ext cx="3888837" cy="1372683"/>
          </a:xfrm>
          <a:prstGeom prst="rect">
            <a:avLst/>
          </a:prstGeom>
          <a:noFill/>
        </p:spPr>
        <p:txBody>
          <a:bodyPr wrap="square" rtlCol="0">
            <a:spAutoFit/>
          </a:bodyPr>
          <a:lstStyle/>
          <a:p>
            <a:pPr lvl="0">
              <a:lnSpc>
                <a:spcPct val="130000"/>
              </a:lnSpc>
            </a:pPr>
            <a:endParaRPr lang="en-US" altLang="zh-CN" sz="1600" dirty="0">
              <a:solidFill>
                <a:srgbClr val="000000"/>
              </a:solidFill>
              <a:latin typeface="微软雅黑" panose="020B0503020204020204" pitchFamily="34" charset="-122"/>
              <a:ea typeface="微软雅黑" panose="020B0503020204020204" pitchFamily="34" charset="-122"/>
            </a:endParaRPr>
          </a:p>
          <a:p>
            <a:pPr lvl="0">
              <a:lnSpc>
                <a:spcPct val="130000"/>
              </a:lnSpc>
            </a:pPr>
            <a:r>
              <a:rPr lang="zh-CN" altLang="en-US" sz="1600" dirty="0">
                <a:solidFill>
                  <a:prstClr val="black"/>
                </a:solidFill>
                <a:latin typeface="微软雅黑" panose="020B0503020204020204" pitchFamily="34" charset="-122"/>
                <a:ea typeface="微软雅黑" panose="020B0503020204020204" pitchFamily="34" charset="-122"/>
              </a:rPr>
              <a:t>取平峰样本量为</a:t>
            </a:r>
            <a:r>
              <a:rPr lang="en-US" altLang="zh-CN" sz="1600" dirty="0">
                <a:solidFill>
                  <a:prstClr val="black"/>
                </a:solidFill>
                <a:latin typeface="微软雅黑" panose="020B0503020204020204" pitchFamily="34" charset="-122"/>
                <a:ea typeface="微软雅黑" panose="020B0503020204020204" pitchFamily="34" charset="-122"/>
              </a:rPr>
              <a:t>76</a:t>
            </a:r>
            <a:r>
              <a:rPr lang="zh-CN" altLang="en-US" sz="1600" dirty="0">
                <a:solidFill>
                  <a:prstClr val="black"/>
                </a:solidFill>
                <a:latin typeface="微软雅黑" panose="020B0503020204020204" pitchFamily="34" charset="-122"/>
                <a:ea typeface="微软雅黑" panose="020B0503020204020204" pitchFamily="34" charset="-122"/>
              </a:rPr>
              <a:t>，满足最小样本量要求。</a:t>
            </a:r>
          </a:p>
          <a:p>
            <a:pPr lvl="0">
              <a:lnSpc>
                <a:spcPct val="130000"/>
              </a:lnSpc>
            </a:pPr>
            <a:r>
              <a:rPr lang="zh-CN" altLang="en-US" sz="1600" dirty="0">
                <a:solidFill>
                  <a:prstClr val="black"/>
                </a:solidFill>
                <a:latin typeface="微软雅黑" panose="020B0503020204020204" pitchFamily="34" charset="-122"/>
                <a:ea typeface="微软雅黑" panose="020B0503020204020204" pitchFamily="34" charset="-122"/>
              </a:rPr>
              <a:t>高峰时样本量高于平峰，故也满足最小样本量要求</a:t>
            </a:r>
          </a:p>
        </p:txBody>
      </p:sp>
      <p:sp>
        <p:nvSpPr>
          <p:cNvPr id="83" name="文本框 82"/>
          <p:cNvSpPr txBox="1"/>
          <p:nvPr/>
        </p:nvSpPr>
        <p:spPr>
          <a:xfrm>
            <a:off x="8124065" y="1525882"/>
            <a:ext cx="3551027" cy="2332946"/>
          </a:xfrm>
          <a:prstGeom prst="rect">
            <a:avLst/>
          </a:prstGeom>
          <a:noFill/>
        </p:spPr>
        <p:txBody>
          <a:bodyPr wrap="square" rtlCol="0">
            <a:spAutoFit/>
          </a:bodyPr>
          <a:lstStyle/>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平峰时，取置信水平</a:t>
            </a:r>
            <a:r>
              <a:rPr lang="en-US" altLang="zh-CN" sz="1600" dirty="0">
                <a:solidFill>
                  <a:srgbClr val="000000"/>
                </a:solidFill>
                <a:latin typeface="微软雅黑" panose="020B0503020204020204" pitchFamily="34" charset="-122"/>
                <a:ea typeface="微软雅黑" panose="020B0503020204020204" pitchFamily="34" charset="-122"/>
              </a:rPr>
              <a:t>90%</a:t>
            </a:r>
            <a:r>
              <a:rPr lang="zh-CN" altLang="en-US" sz="1600" dirty="0">
                <a:solidFill>
                  <a:srgbClr val="000000"/>
                </a:solidFill>
                <a:latin typeface="微软雅黑" panose="020B0503020204020204" pitchFamily="34" charset="-122"/>
                <a:ea typeface="微软雅黑" panose="020B0503020204020204" pitchFamily="34" charset="-122"/>
              </a:rPr>
              <a:t>，分布统计量</a:t>
            </a:r>
            <a:r>
              <a:rPr lang="en-US" altLang="zh-CN" sz="1600" dirty="0">
                <a:solidFill>
                  <a:srgbClr val="000000"/>
                </a:solidFill>
                <a:latin typeface="微软雅黑" panose="020B0503020204020204" pitchFamily="34" charset="-122"/>
                <a:ea typeface="微软雅黑" panose="020B0503020204020204" pitchFamily="34" charset="-122"/>
              </a:rPr>
              <a:t>t=1.64</a:t>
            </a:r>
            <a:r>
              <a:rPr lang="zh-CN" altLang="en-US" sz="1600" dirty="0">
                <a:solidFill>
                  <a:srgbClr val="000000"/>
                </a:solidFill>
                <a:latin typeface="微软雅黑" panose="020B0503020204020204" pitchFamily="34" charset="-122"/>
                <a:ea typeface="微软雅黑" panose="020B0503020204020204" pitchFamily="34" charset="-122"/>
              </a:rPr>
              <a:t>，允许偏精度</a:t>
            </a:r>
            <a:r>
              <a:rPr lang="en-US" altLang="zh-CN" sz="1600" dirty="0">
                <a:solidFill>
                  <a:srgbClr val="000000"/>
                </a:solidFill>
                <a:latin typeface="微软雅黑" panose="020B0503020204020204" pitchFamily="34" charset="-122"/>
                <a:ea typeface="微软雅黑" panose="020B0503020204020204" pitchFamily="34" charset="-122"/>
              </a:rPr>
              <a:t>E=2km/h</a:t>
            </a:r>
            <a:r>
              <a:rPr lang="zh-CN" altLang="en-US" sz="1600" dirty="0">
                <a:solidFill>
                  <a:srgbClr val="000000"/>
                </a:solidFill>
                <a:latin typeface="微软雅黑" panose="020B0503020204020204" pitchFamily="34" charset="-122"/>
                <a:ea typeface="微软雅黑" panose="020B0503020204020204" pitchFamily="34" charset="-122"/>
              </a:rPr>
              <a:t>，标准差为</a:t>
            </a:r>
            <a:r>
              <a:rPr lang="en-US" altLang="zh-CN" sz="1600" dirty="0">
                <a:solidFill>
                  <a:srgbClr val="000000"/>
                </a:solidFill>
                <a:latin typeface="微软雅黑" panose="020B0503020204020204" pitchFamily="34" charset="-122"/>
                <a:ea typeface="微软雅黑" panose="020B0503020204020204" pitchFamily="34" charset="-122"/>
              </a:rPr>
              <a:t>S=5.52</a:t>
            </a:r>
            <a:r>
              <a:rPr lang="zh-CN" altLang="en-US" sz="1600" dirty="0">
                <a:solidFill>
                  <a:srgbClr val="000000"/>
                </a:solidFill>
                <a:latin typeface="微软雅黑" panose="020B0503020204020204" pitchFamily="34" charset="-122"/>
                <a:ea typeface="微软雅黑" panose="020B0503020204020204" pitchFamily="34" charset="-122"/>
              </a:rPr>
              <a:t>。</a:t>
            </a:r>
            <a:endParaRPr lang="en-US" altLang="zh-CN" sz="1600" dirty="0">
              <a:solidFill>
                <a:srgbClr val="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rgbClr val="000000"/>
                </a:solidFill>
                <a:latin typeface="微软雅黑" panose="020B0503020204020204" pitchFamily="34" charset="-122"/>
                <a:ea typeface="微软雅黑" panose="020B0503020204020204" pitchFamily="34" charset="-122"/>
              </a:rPr>
              <a:t>故最小样本量为：</a:t>
            </a:r>
            <a:endParaRPr lang="en-US" altLang="zh-CN" sz="1600" dirty="0">
              <a:solidFill>
                <a:srgbClr val="000000"/>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srgbClr val="000000"/>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4"/>
          <a:stretch>
            <a:fillRect/>
          </a:stretch>
        </p:blipFill>
        <p:spPr>
          <a:xfrm>
            <a:off x="8463821" y="2864771"/>
            <a:ext cx="3564000" cy="717311"/>
          </a:xfrm>
          <a:prstGeom prst="rect">
            <a:avLst/>
          </a:prstGeom>
        </p:spPr>
      </p:pic>
      <p:sp>
        <p:nvSpPr>
          <p:cNvPr id="84" name="文本框 83"/>
          <p:cNvSpPr txBox="1"/>
          <p:nvPr/>
        </p:nvSpPr>
        <p:spPr>
          <a:xfrm>
            <a:off x="8124065" y="3582082"/>
            <a:ext cx="3999076" cy="1372683"/>
          </a:xfrm>
          <a:prstGeom prst="rect">
            <a:avLst/>
          </a:prstGeom>
          <a:noFill/>
        </p:spPr>
        <p:txBody>
          <a:bodyPr wrap="square" rtlCol="0">
            <a:spAutoFit/>
          </a:bodyPr>
          <a:lstStyle/>
          <a:p>
            <a:pPr>
              <a:lnSpc>
                <a:spcPct val="130000"/>
              </a:lnSpc>
            </a:pPr>
            <a:r>
              <a:rPr lang="en-US" altLang="zh-CN" sz="1600" dirty="0">
                <a:solidFill>
                  <a:srgbClr val="000000"/>
                </a:solidFill>
                <a:latin typeface="微软雅黑" panose="020B0503020204020204" pitchFamily="34" charset="-122"/>
                <a:ea typeface="微软雅黑" panose="020B0503020204020204" pitchFamily="34" charset="-122"/>
              </a:rPr>
              <a:t>N</a:t>
            </a:r>
            <a:r>
              <a:rPr lang="zh-CN" altLang="en-US" sz="1600" dirty="0">
                <a:solidFill>
                  <a:srgbClr val="000000"/>
                </a:solidFill>
                <a:latin typeface="微软雅黑" panose="020B0503020204020204" pitchFamily="34" charset="-122"/>
                <a:ea typeface="微软雅黑" panose="020B0503020204020204" pitchFamily="34" charset="-122"/>
              </a:rPr>
              <a:t>：最小样本量；</a:t>
            </a:r>
          </a:p>
          <a:p>
            <a:pPr>
              <a:lnSpc>
                <a:spcPct val="130000"/>
              </a:lnSpc>
            </a:pPr>
            <a:r>
              <a:rPr lang="en-US" altLang="zh-CN" sz="1600" dirty="0">
                <a:solidFill>
                  <a:srgbClr val="000000"/>
                </a:solidFill>
                <a:latin typeface="微软雅黑" panose="020B0503020204020204" pitchFamily="34" charset="-122"/>
                <a:ea typeface="微软雅黑" panose="020B0503020204020204" pitchFamily="34" charset="-122"/>
              </a:rPr>
              <a:t>t</a:t>
            </a:r>
            <a:r>
              <a:rPr lang="zh-CN" altLang="en-US" sz="1600" dirty="0">
                <a:solidFill>
                  <a:srgbClr val="000000"/>
                </a:solidFill>
                <a:latin typeface="微软雅黑" panose="020B0503020204020204" pitchFamily="34" charset="-122"/>
                <a:ea typeface="微软雅黑" panose="020B0503020204020204" pitchFamily="34" charset="-122"/>
              </a:rPr>
              <a:t>：决定于置信水平和自由度的</a:t>
            </a:r>
            <a:r>
              <a:rPr lang="en-US" altLang="zh-CN" sz="1600" dirty="0">
                <a:solidFill>
                  <a:srgbClr val="000000"/>
                </a:solidFill>
                <a:latin typeface="微软雅黑" panose="020B0503020204020204" pitchFamily="34" charset="-122"/>
                <a:ea typeface="微软雅黑" panose="020B0503020204020204" pitchFamily="34" charset="-122"/>
              </a:rPr>
              <a:t>t</a:t>
            </a:r>
            <a:r>
              <a:rPr lang="zh-CN" altLang="en-US" sz="1600" dirty="0">
                <a:solidFill>
                  <a:srgbClr val="000000"/>
                </a:solidFill>
                <a:latin typeface="微软雅黑" panose="020B0503020204020204" pitchFamily="34" charset="-122"/>
                <a:ea typeface="微软雅黑" panose="020B0503020204020204" pitchFamily="34" charset="-122"/>
              </a:rPr>
              <a:t>分布统计量；</a:t>
            </a:r>
          </a:p>
          <a:p>
            <a:pPr>
              <a:lnSpc>
                <a:spcPct val="130000"/>
              </a:lnSpc>
            </a:pPr>
            <a:r>
              <a:rPr lang="el-GR" altLang="zh-CN" sz="1600" dirty="0">
                <a:solidFill>
                  <a:srgbClr val="000000"/>
                </a:solidFill>
                <a:latin typeface="微软雅黑" panose="020B0503020204020204" pitchFamily="34" charset="-122"/>
                <a:ea typeface="微软雅黑" panose="020B0503020204020204" pitchFamily="34" charset="-122"/>
              </a:rPr>
              <a:t>σ</a:t>
            </a:r>
            <a:r>
              <a:rPr lang="zh-CN" altLang="en-US" sz="1600" dirty="0">
                <a:solidFill>
                  <a:srgbClr val="000000"/>
                </a:solidFill>
                <a:latin typeface="微软雅黑" panose="020B0503020204020204" pitchFamily="34" charset="-122"/>
                <a:ea typeface="微软雅黑" panose="020B0503020204020204" pitchFamily="34" charset="-122"/>
              </a:rPr>
              <a:t>：样本标准离差；</a:t>
            </a:r>
          </a:p>
          <a:p>
            <a:pPr>
              <a:lnSpc>
                <a:spcPct val="130000"/>
              </a:lnSpc>
            </a:pPr>
            <a:r>
              <a:rPr lang="en-US" altLang="zh-CN" sz="1600" dirty="0">
                <a:solidFill>
                  <a:srgbClr val="000000"/>
                </a:solidFill>
                <a:latin typeface="微软雅黑" panose="020B0503020204020204" pitchFamily="34" charset="-122"/>
                <a:ea typeface="微软雅黑" panose="020B0503020204020204" pitchFamily="34" charset="-122"/>
              </a:rPr>
              <a:t>E</a:t>
            </a:r>
            <a:r>
              <a:rPr lang="zh-CN" altLang="en-US" sz="1600" dirty="0">
                <a:solidFill>
                  <a:srgbClr val="000000"/>
                </a:solidFill>
                <a:latin typeface="微软雅黑" panose="020B0503020204020204" pitchFamily="34" charset="-122"/>
                <a:ea typeface="微软雅黑" panose="020B0503020204020204" pitchFamily="34" charset="-122"/>
              </a:rPr>
              <a:t>：允许偏差精度。</a:t>
            </a:r>
            <a:endParaRPr lang="en-US" altLang="zh-CN" sz="1600" dirty="0">
              <a:solidFill>
                <a:srgbClr val="000000"/>
              </a:solidFill>
              <a:latin typeface="微软雅黑" panose="020B0503020204020204" pitchFamily="34" charset="-122"/>
              <a:ea typeface="微软雅黑" panose="020B0503020204020204" pitchFamily="34" charset="-122"/>
            </a:endParaRPr>
          </a:p>
        </p:txBody>
      </p:sp>
      <p:sp>
        <p:nvSpPr>
          <p:cNvPr id="85" name="文本框 84"/>
          <p:cNvSpPr txBox="1"/>
          <p:nvPr/>
        </p:nvSpPr>
        <p:spPr>
          <a:xfrm>
            <a:off x="8124065" y="4627414"/>
            <a:ext cx="3903756" cy="1372683"/>
          </a:xfrm>
          <a:prstGeom prst="rect">
            <a:avLst/>
          </a:prstGeom>
          <a:noFill/>
        </p:spPr>
        <p:txBody>
          <a:bodyPr wrap="square" rtlCol="0">
            <a:spAutoFit/>
          </a:bodyPr>
          <a:lstStyle/>
          <a:p>
            <a:pPr lvl="0">
              <a:lnSpc>
                <a:spcPct val="130000"/>
              </a:lnSpc>
            </a:pPr>
            <a:endParaRPr lang="en-US" altLang="zh-CN" sz="1600" dirty="0">
              <a:solidFill>
                <a:srgbClr val="000000"/>
              </a:solidFill>
              <a:latin typeface="微软雅黑" panose="020B0503020204020204" pitchFamily="34" charset="-122"/>
              <a:ea typeface="微软雅黑" panose="020B0503020204020204" pitchFamily="34" charset="-122"/>
            </a:endParaRPr>
          </a:p>
          <a:p>
            <a:pPr lvl="0">
              <a:lnSpc>
                <a:spcPct val="130000"/>
              </a:lnSpc>
            </a:pPr>
            <a:r>
              <a:rPr lang="zh-CN" altLang="en-US" sz="1600" dirty="0">
                <a:solidFill>
                  <a:prstClr val="black"/>
                </a:solidFill>
                <a:latin typeface="微软雅黑" panose="020B0503020204020204" pitchFamily="34" charset="-122"/>
                <a:ea typeface="微软雅黑" panose="020B0503020204020204" pitchFamily="34" charset="-122"/>
              </a:rPr>
              <a:t>取平峰样本量为</a:t>
            </a:r>
            <a:r>
              <a:rPr lang="en-US" altLang="zh-CN" sz="1600" dirty="0">
                <a:solidFill>
                  <a:prstClr val="black"/>
                </a:solidFill>
                <a:latin typeface="微软雅黑" panose="020B0503020204020204" pitchFamily="34" charset="-122"/>
                <a:ea typeface="微软雅黑" panose="020B0503020204020204" pitchFamily="34" charset="-122"/>
              </a:rPr>
              <a:t>27</a:t>
            </a:r>
            <a:r>
              <a:rPr lang="zh-CN" altLang="en-US" sz="1600" dirty="0">
                <a:solidFill>
                  <a:prstClr val="black"/>
                </a:solidFill>
                <a:latin typeface="微软雅黑" panose="020B0503020204020204" pitchFamily="34" charset="-122"/>
                <a:ea typeface="微软雅黑" panose="020B0503020204020204" pitchFamily="34" charset="-122"/>
              </a:rPr>
              <a:t>，满足最小样本量要求</a:t>
            </a:r>
          </a:p>
          <a:p>
            <a:pPr lvl="0">
              <a:lnSpc>
                <a:spcPct val="130000"/>
              </a:lnSpc>
            </a:pPr>
            <a:r>
              <a:rPr lang="zh-CN" altLang="en-US" sz="1600" dirty="0">
                <a:solidFill>
                  <a:prstClr val="black"/>
                </a:solidFill>
                <a:latin typeface="微软雅黑" panose="020B0503020204020204" pitchFamily="34" charset="-122"/>
                <a:ea typeface="微软雅黑" panose="020B0503020204020204" pitchFamily="34" charset="-122"/>
              </a:rPr>
              <a:t>高峰时样本量高于平峰，故也满足最小样本量要求。</a:t>
            </a:r>
          </a:p>
        </p:txBody>
      </p:sp>
      <p:sp>
        <p:nvSpPr>
          <p:cNvPr id="8" name="文本框 7"/>
          <p:cNvSpPr txBox="1"/>
          <p:nvPr/>
        </p:nvSpPr>
        <p:spPr>
          <a:xfrm>
            <a:off x="374670" y="1139627"/>
            <a:ext cx="15240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小汽车</a:t>
            </a:r>
          </a:p>
        </p:txBody>
      </p:sp>
      <p:sp>
        <p:nvSpPr>
          <p:cNvPr id="86" name="文本框 85"/>
          <p:cNvSpPr txBox="1"/>
          <p:nvPr/>
        </p:nvSpPr>
        <p:spPr>
          <a:xfrm>
            <a:off x="8142257" y="1125772"/>
            <a:ext cx="15240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公交车</a:t>
            </a:r>
          </a:p>
        </p:txBody>
      </p:sp>
      <p:sp>
        <p:nvSpPr>
          <p:cNvPr id="9" name="文本框 8"/>
          <p:cNvSpPr txBox="1"/>
          <p:nvPr/>
        </p:nvSpPr>
        <p:spPr>
          <a:xfrm>
            <a:off x="4106445" y="902659"/>
            <a:ext cx="3979111" cy="584775"/>
          </a:xfrm>
          <a:prstGeom prst="rect">
            <a:avLst/>
          </a:prstGeom>
          <a:noFill/>
        </p:spPr>
        <p:txBody>
          <a:bodyPr wrap="square" rtlCol="0">
            <a:spAutoFit/>
          </a:bodyPr>
          <a:lstStyle/>
          <a:p>
            <a:r>
              <a:rPr lang="en-US" altLang="zh-CN" sz="3200" dirty="0">
                <a:latin typeface="微软雅黑" panose="020B0503020204020204" pitchFamily="34" charset="-122"/>
                <a:ea typeface="微软雅黑" panose="020B0503020204020204" pitchFamily="34" charset="-122"/>
              </a:rPr>
              <a:t>1. </a:t>
            </a:r>
            <a:r>
              <a:rPr lang="zh-CN" altLang="en-US" sz="3200" dirty="0">
                <a:latin typeface="微软雅黑" panose="020B0503020204020204" pitchFamily="34" charset="-122"/>
                <a:ea typeface="微软雅黑" panose="020B0503020204020204" pitchFamily="34" charset="-122"/>
              </a:rPr>
              <a:t>最小样本量的计算</a:t>
            </a:r>
          </a:p>
        </p:txBody>
      </p:sp>
    </p:spTree>
    <p:extLst>
      <p:ext uri="{BB962C8B-B14F-4D97-AF65-F5344CB8AC3E}">
        <p14:creationId xmlns:p14="http://schemas.microsoft.com/office/powerpoint/2010/main" xmlns="" val="2926940528"/>
      </p:ext>
    </p:extLst>
  </p:cSld>
  <p:clrMapOvr>
    <a:masterClrMapping/>
  </p:clrMapOvr>
  <p:transition spd="med" advTm="29906">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solidFill>
            <a:srgbClr val="1D9A78"/>
          </a:solidFill>
        </p:spPr>
        <p:txBody>
          <a:bodyPr>
            <a:normAutofit lnSpcReduction="10000"/>
          </a:bodyPr>
          <a:lstStyle/>
          <a:p>
            <a:r>
              <a:rPr kumimoji="1" lang="zh-CN" altLang="en-US" dirty="0">
                <a:cs typeface="+mn-ea"/>
                <a:sym typeface="+mn-lt"/>
              </a:rPr>
              <a:t>调查内容及数据分析</a:t>
            </a:r>
          </a:p>
        </p:txBody>
      </p:sp>
      <p:sp>
        <p:nvSpPr>
          <p:cNvPr id="79" name="Freeform 36"/>
          <p:cNvSpPr>
            <a:spLocks noChangeAspect="1" noEditPoints="1"/>
          </p:cNvSpPr>
          <p:nvPr/>
        </p:nvSpPr>
        <p:spPr bwMode="auto">
          <a:xfrm>
            <a:off x="775143" y="604611"/>
            <a:ext cx="1080000" cy="856125"/>
          </a:xfrm>
          <a:custGeom>
            <a:avLst/>
            <a:gdLst>
              <a:gd name="T0" fmla="*/ 118 w 1506"/>
              <a:gd name="T1" fmla="*/ 944 h 1193"/>
              <a:gd name="T2" fmla="*/ 73 w 1506"/>
              <a:gd name="T3" fmla="*/ 944 h 1193"/>
              <a:gd name="T4" fmla="*/ 0 w 1506"/>
              <a:gd name="T5" fmla="*/ 871 h 1193"/>
              <a:gd name="T6" fmla="*/ 0 w 1506"/>
              <a:gd name="T7" fmla="*/ 501 h 1193"/>
              <a:gd name="T8" fmla="*/ 68 w 1506"/>
              <a:gd name="T9" fmla="*/ 429 h 1193"/>
              <a:gd name="T10" fmla="*/ 89 w 1506"/>
              <a:gd name="T11" fmla="*/ 412 h 1193"/>
              <a:gd name="T12" fmla="*/ 221 w 1506"/>
              <a:gd name="T13" fmla="*/ 93 h 1193"/>
              <a:gd name="T14" fmla="*/ 356 w 1506"/>
              <a:gd name="T15" fmla="*/ 1 h 1193"/>
              <a:gd name="T16" fmla="*/ 1122 w 1506"/>
              <a:gd name="T17" fmla="*/ 1 h 1193"/>
              <a:gd name="T18" fmla="*/ 1216 w 1506"/>
              <a:gd name="T19" fmla="*/ 42 h 1193"/>
              <a:gd name="T20" fmla="*/ 1268 w 1506"/>
              <a:gd name="T21" fmla="*/ 115 h 1193"/>
              <a:gd name="T22" fmla="*/ 1414 w 1506"/>
              <a:gd name="T23" fmla="*/ 410 h 1193"/>
              <a:gd name="T24" fmla="*/ 1441 w 1506"/>
              <a:gd name="T25" fmla="*/ 429 h 1193"/>
              <a:gd name="T26" fmla="*/ 1506 w 1506"/>
              <a:gd name="T27" fmla="*/ 494 h 1193"/>
              <a:gd name="T28" fmla="*/ 1506 w 1506"/>
              <a:gd name="T29" fmla="*/ 878 h 1193"/>
              <a:gd name="T30" fmla="*/ 1440 w 1506"/>
              <a:gd name="T31" fmla="*/ 943 h 1193"/>
              <a:gd name="T32" fmla="*/ 1416 w 1506"/>
              <a:gd name="T33" fmla="*/ 943 h 1193"/>
              <a:gd name="T34" fmla="*/ 1415 w 1506"/>
              <a:gd name="T35" fmla="*/ 968 h 1193"/>
              <a:gd name="T36" fmla="*/ 1414 w 1506"/>
              <a:gd name="T37" fmla="*/ 1116 h 1193"/>
              <a:gd name="T38" fmla="*/ 1338 w 1506"/>
              <a:gd name="T39" fmla="*/ 1192 h 1193"/>
              <a:gd name="T40" fmla="*/ 1244 w 1506"/>
              <a:gd name="T41" fmla="*/ 1192 h 1193"/>
              <a:gd name="T42" fmla="*/ 1173 w 1506"/>
              <a:gd name="T43" fmla="*/ 1122 h 1193"/>
              <a:gd name="T44" fmla="*/ 1173 w 1506"/>
              <a:gd name="T45" fmla="*/ 970 h 1193"/>
              <a:gd name="T46" fmla="*/ 1173 w 1506"/>
              <a:gd name="T47" fmla="*/ 945 h 1193"/>
              <a:gd name="T48" fmla="*/ 361 w 1506"/>
              <a:gd name="T49" fmla="*/ 945 h 1193"/>
              <a:gd name="T50" fmla="*/ 360 w 1506"/>
              <a:gd name="T51" fmla="*/ 966 h 1193"/>
              <a:gd name="T52" fmla="*/ 360 w 1506"/>
              <a:gd name="T53" fmla="*/ 1118 h 1193"/>
              <a:gd name="T54" fmla="*/ 285 w 1506"/>
              <a:gd name="T55" fmla="*/ 1192 h 1193"/>
              <a:gd name="T56" fmla="*/ 191 w 1506"/>
              <a:gd name="T57" fmla="*/ 1192 h 1193"/>
              <a:gd name="T58" fmla="*/ 118 w 1506"/>
              <a:gd name="T59" fmla="*/ 1120 h 1193"/>
              <a:gd name="T60" fmla="*/ 118 w 1506"/>
              <a:gd name="T61" fmla="*/ 968 h 1193"/>
              <a:gd name="T62" fmla="*/ 118 w 1506"/>
              <a:gd name="T63" fmla="*/ 944 h 1193"/>
              <a:gd name="T64" fmla="*/ 1346 w 1506"/>
              <a:gd name="T65" fmla="*/ 413 h 1193"/>
              <a:gd name="T66" fmla="*/ 1345 w 1506"/>
              <a:gd name="T67" fmla="*/ 406 h 1193"/>
              <a:gd name="T68" fmla="*/ 1194 w 1506"/>
              <a:gd name="T69" fmla="*/ 111 h 1193"/>
              <a:gd name="T70" fmla="*/ 1083 w 1506"/>
              <a:gd name="T71" fmla="*/ 49 h 1193"/>
              <a:gd name="T72" fmla="*/ 837 w 1506"/>
              <a:gd name="T73" fmla="*/ 49 h 1193"/>
              <a:gd name="T74" fmla="*/ 395 w 1506"/>
              <a:gd name="T75" fmla="*/ 49 h 1193"/>
              <a:gd name="T76" fmla="*/ 261 w 1506"/>
              <a:gd name="T77" fmla="*/ 141 h 1193"/>
              <a:gd name="T78" fmla="*/ 172 w 1506"/>
              <a:gd name="T79" fmla="*/ 373 h 1193"/>
              <a:gd name="T80" fmla="*/ 158 w 1506"/>
              <a:gd name="T81" fmla="*/ 413 h 1193"/>
              <a:gd name="T82" fmla="*/ 1346 w 1506"/>
              <a:gd name="T83" fmla="*/ 413 h 1193"/>
              <a:gd name="T84" fmla="*/ 1156 w 1506"/>
              <a:gd name="T85" fmla="*/ 667 h 1193"/>
              <a:gd name="T86" fmla="*/ 1256 w 1506"/>
              <a:gd name="T87" fmla="*/ 769 h 1193"/>
              <a:gd name="T88" fmla="*/ 1357 w 1506"/>
              <a:gd name="T89" fmla="*/ 668 h 1193"/>
              <a:gd name="T90" fmla="*/ 1257 w 1506"/>
              <a:gd name="T91" fmla="*/ 568 h 1193"/>
              <a:gd name="T92" fmla="*/ 1156 w 1506"/>
              <a:gd name="T93" fmla="*/ 667 h 1193"/>
              <a:gd name="T94" fmla="*/ 366 w 1506"/>
              <a:gd name="T95" fmla="*/ 669 h 1193"/>
              <a:gd name="T96" fmla="*/ 268 w 1506"/>
              <a:gd name="T97" fmla="*/ 568 h 1193"/>
              <a:gd name="T98" fmla="*/ 166 w 1506"/>
              <a:gd name="T99" fmla="*/ 668 h 1193"/>
              <a:gd name="T100" fmla="*/ 267 w 1506"/>
              <a:gd name="T101" fmla="*/ 769 h 1193"/>
              <a:gd name="T102" fmla="*/ 366 w 1506"/>
              <a:gd name="T103" fmla="*/ 669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6" h="1193">
                <a:moveTo>
                  <a:pt x="118" y="944"/>
                </a:moveTo>
                <a:cubicBezTo>
                  <a:pt x="101" y="944"/>
                  <a:pt x="87" y="944"/>
                  <a:pt x="73" y="944"/>
                </a:cubicBezTo>
                <a:cubicBezTo>
                  <a:pt x="29" y="943"/>
                  <a:pt x="0" y="915"/>
                  <a:pt x="0" y="871"/>
                </a:cubicBezTo>
                <a:cubicBezTo>
                  <a:pt x="0" y="748"/>
                  <a:pt x="0" y="624"/>
                  <a:pt x="0" y="501"/>
                </a:cubicBezTo>
                <a:cubicBezTo>
                  <a:pt x="0" y="457"/>
                  <a:pt x="25" y="431"/>
                  <a:pt x="68" y="429"/>
                </a:cubicBezTo>
                <a:cubicBezTo>
                  <a:pt x="81" y="428"/>
                  <a:pt x="85" y="422"/>
                  <a:pt x="89" y="412"/>
                </a:cubicBezTo>
                <a:cubicBezTo>
                  <a:pt x="133" y="305"/>
                  <a:pt x="177" y="199"/>
                  <a:pt x="221" y="93"/>
                </a:cubicBezTo>
                <a:cubicBezTo>
                  <a:pt x="246" y="33"/>
                  <a:pt x="292" y="1"/>
                  <a:pt x="356" y="1"/>
                </a:cubicBezTo>
                <a:cubicBezTo>
                  <a:pt x="611" y="0"/>
                  <a:pt x="866" y="1"/>
                  <a:pt x="1122" y="1"/>
                </a:cubicBezTo>
                <a:cubicBezTo>
                  <a:pt x="1159" y="1"/>
                  <a:pt x="1191" y="16"/>
                  <a:pt x="1216" y="42"/>
                </a:cubicBezTo>
                <a:cubicBezTo>
                  <a:pt x="1236" y="64"/>
                  <a:pt x="1255" y="88"/>
                  <a:pt x="1268" y="115"/>
                </a:cubicBezTo>
                <a:cubicBezTo>
                  <a:pt x="1318" y="212"/>
                  <a:pt x="1366" y="312"/>
                  <a:pt x="1414" y="410"/>
                </a:cubicBezTo>
                <a:cubicBezTo>
                  <a:pt x="1420" y="422"/>
                  <a:pt x="1426" y="429"/>
                  <a:pt x="1441" y="429"/>
                </a:cubicBezTo>
                <a:cubicBezTo>
                  <a:pt x="1478" y="430"/>
                  <a:pt x="1505" y="457"/>
                  <a:pt x="1506" y="494"/>
                </a:cubicBezTo>
                <a:cubicBezTo>
                  <a:pt x="1506" y="622"/>
                  <a:pt x="1506" y="750"/>
                  <a:pt x="1506" y="878"/>
                </a:cubicBezTo>
                <a:cubicBezTo>
                  <a:pt x="1505" y="914"/>
                  <a:pt x="1477" y="940"/>
                  <a:pt x="1440" y="943"/>
                </a:cubicBezTo>
                <a:cubicBezTo>
                  <a:pt x="1433" y="944"/>
                  <a:pt x="1425" y="943"/>
                  <a:pt x="1416" y="943"/>
                </a:cubicBezTo>
                <a:cubicBezTo>
                  <a:pt x="1415" y="952"/>
                  <a:pt x="1415" y="960"/>
                  <a:pt x="1415" y="968"/>
                </a:cubicBezTo>
                <a:cubicBezTo>
                  <a:pt x="1414" y="1017"/>
                  <a:pt x="1415" y="1066"/>
                  <a:pt x="1414" y="1116"/>
                </a:cubicBezTo>
                <a:cubicBezTo>
                  <a:pt x="1414" y="1166"/>
                  <a:pt x="1387" y="1192"/>
                  <a:pt x="1338" y="1192"/>
                </a:cubicBezTo>
                <a:cubicBezTo>
                  <a:pt x="1306" y="1193"/>
                  <a:pt x="1275" y="1193"/>
                  <a:pt x="1244" y="1192"/>
                </a:cubicBezTo>
                <a:cubicBezTo>
                  <a:pt x="1202" y="1192"/>
                  <a:pt x="1173" y="1164"/>
                  <a:pt x="1173" y="1122"/>
                </a:cubicBezTo>
                <a:cubicBezTo>
                  <a:pt x="1173" y="1071"/>
                  <a:pt x="1173" y="1021"/>
                  <a:pt x="1173" y="970"/>
                </a:cubicBezTo>
                <a:cubicBezTo>
                  <a:pt x="1173" y="962"/>
                  <a:pt x="1173" y="954"/>
                  <a:pt x="1173" y="945"/>
                </a:cubicBezTo>
                <a:cubicBezTo>
                  <a:pt x="902" y="945"/>
                  <a:pt x="633" y="945"/>
                  <a:pt x="361" y="945"/>
                </a:cubicBezTo>
                <a:cubicBezTo>
                  <a:pt x="361" y="952"/>
                  <a:pt x="360" y="959"/>
                  <a:pt x="360" y="966"/>
                </a:cubicBezTo>
                <a:cubicBezTo>
                  <a:pt x="360" y="1016"/>
                  <a:pt x="360" y="1067"/>
                  <a:pt x="360" y="1118"/>
                </a:cubicBezTo>
                <a:cubicBezTo>
                  <a:pt x="360" y="1164"/>
                  <a:pt x="331" y="1192"/>
                  <a:pt x="285" y="1192"/>
                </a:cubicBezTo>
                <a:cubicBezTo>
                  <a:pt x="254" y="1193"/>
                  <a:pt x="223" y="1193"/>
                  <a:pt x="191" y="1192"/>
                </a:cubicBezTo>
                <a:cubicBezTo>
                  <a:pt x="148" y="1192"/>
                  <a:pt x="118" y="1164"/>
                  <a:pt x="118" y="1120"/>
                </a:cubicBezTo>
                <a:cubicBezTo>
                  <a:pt x="117" y="1069"/>
                  <a:pt x="118" y="1019"/>
                  <a:pt x="118" y="968"/>
                </a:cubicBezTo>
                <a:cubicBezTo>
                  <a:pt x="118" y="961"/>
                  <a:pt x="118" y="954"/>
                  <a:pt x="118" y="944"/>
                </a:cubicBezTo>
                <a:close/>
                <a:moveTo>
                  <a:pt x="1346" y="413"/>
                </a:moveTo>
                <a:cubicBezTo>
                  <a:pt x="1346" y="410"/>
                  <a:pt x="1346" y="407"/>
                  <a:pt x="1345" y="406"/>
                </a:cubicBezTo>
                <a:cubicBezTo>
                  <a:pt x="1295" y="307"/>
                  <a:pt x="1246" y="208"/>
                  <a:pt x="1194" y="111"/>
                </a:cubicBezTo>
                <a:cubicBezTo>
                  <a:pt x="1171" y="69"/>
                  <a:pt x="1131" y="49"/>
                  <a:pt x="1083" y="49"/>
                </a:cubicBezTo>
                <a:cubicBezTo>
                  <a:pt x="1001" y="49"/>
                  <a:pt x="919" y="49"/>
                  <a:pt x="837" y="49"/>
                </a:cubicBezTo>
                <a:cubicBezTo>
                  <a:pt x="690" y="49"/>
                  <a:pt x="542" y="49"/>
                  <a:pt x="395" y="49"/>
                </a:cubicBezTo>
                <a:cubicBezTo>
                  <a:pt x="327" y="49"/>
                  <a:pt x="285" y="79"/>
                  <a:pt x="261" y="141"/>
                </a:cubicBezTo>
                <a:cubicBezTo>
                  <a:pt x="231" y="218"/>
                  <a:pt x="202" y="295"/>
                  <a:pt x="172" y="373"/>
                </a:cubicBezTo>
                <a:cubicBezTo>
                  <a:pt x="167" y="385"/>
                  <a:pt x="163" y="398"/>
                  <a:pt x="158" y="413"/>
                </a:cubicBezTo>
                <a:cubicBezTo>
                  <a:pt x="555" y="413"/>
                  <a:pt x="950" y="413"/>
                  <a:pt x="1346" y="413"/>
                </a:cubicBezTo>
                <a:close/>
                <a:moveTo>
                  <a:pt x="1156" y="667"/>
                </a:moveTo>
                <a:cubicBezTo>
                  <a:pt x="1156" y="723"/>
                  <a:pt x="1201" y="769"/>
                  <a:pt x="1256" y="769"/>
                </a:cubicBezTo>
                <a:cubicBezTo>
                  <a:pt x="1311" y="769"/>
                  <a:pt x="1357" y="724"/>
                  <a:pt x="1357" y="668"/>
                </a:cubicBezTo>
                <a:cubicBezTo>
                  <a:pt x="1358" y="614"/>
                  <a:pt x="1312" y="568"/>
                  <a:pt x="1257" y="568"/>
                </a:cubicBezTo>
                <a:cubicBezTo>
                  <a:pt x="1201" y="567"/>
                  <a:pt x="1157" y="612"/>
                  <a:pt x="1156" y="667"/>
                </a:cubicBezTo>
                <a:close/>
                <a:moveTo>
                  <a:pt x="366" y="669"/>
                </a:moveTo>
                <a:cubicBezTo>
                  <a:pt x="367" y="613"/>
                  <a:pt x="323" y="568"/>
                  <a:pt x="268" y="568"/>
                </a:cubicBezTo>
                <a:cubicBezTo>
                  <a:pt x="211" y="567"/>
                  <a:pt x="166" y="612"/>
                  <a:pt x="166" y="668"/>
                </a:cubicBezTo>
                <a:cubicBezTo>
                  <a:pt x="166" y="723"/>
                  <a:pt x="212" y="769"/>
                  <a:pt x="267" y="769"/>
                </a:cubicBezTo>
                <a:cubicBezTo>
                  <a:pt x="321" y="768"/>
                  <a:pt x="366" y="723"/>
                  <a:pt x="366" y="669"/>
                </a:cubicBez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6"/>
          <p:cNvSpPr>
            <a:spLocks noChangeAspect="1" noEditPoints="1"/>
          </p:cNvSpPr>
          <p:nvPr/>
        </p:nvSpPr>
        <p:spPr bwMode="auto">
          <a:xfrm>
            <a:off x="10393512" y="361427"/>
            <a:ext cx="864000" cy="1063849"/>
          </a:xfrm>
          <a:custGeom>
            <a:avLst/>
            <a:gdLst>
              <a:gd name="T0" fmla="*/ 1394 w 1490"/>
              <a:gd name="T1" fmla="*/ 1598 h 1835"/>
              <a:gd name="T2" fmla="*/ 1365 w 1490"/>
              <a:gd name="T3" fmla="*/ 1735 h 1835"/>
              <a:gd name="T4" fmla="*/ 1166 w 1490"/>
              <a:gd name="T5" fmla="*/ 1776 h 1835"/>
              <a:gd name="T6" fmla="*/ 1154 w 1490"/>
              <a:gd name="T7" fmla="*/ 1624 h 1835"/>
              <a:gd name="T8" fmla="*/ 1096 w 1490"/>
              <a:gd name="T9" fmla="*/ 1599 h 1835"/>
              <a:gd name="T10" fmla="*/ 341 w 1490"/>
              <a:gd name="T11" fmla="*/ 1658 h 1835"/>
              <a:gd name="T12" fmla="*/ 257 w 1490"/>
              <a:gd name="T13" fmla="*/ 1825 h 1835"/>
              <a:gd name="T14" fmla="*/ 130 w 1490"/>
              <a:gd name="T15" fmla="*/ 1737 h 1835"/>
              <a:gd name="T16" fmla="*/ 94 w 1490"/>
              <a:gd name="T17" fmla="*/ 1598 h 1835"/>
              <a:gd name="T18" fmla="*/ 0 w 1490"/>
              <a:gd name="T19" fmla="*/ 1574 h 1835"/>
              <a:gd name="T20" fmla="*/ 22 w 1490"/>
              <a:gd name="T21" fmla="*/ 664 h 1835"/>
              <a:gd name="T22" fmla="*/ 163 w 1490"/>
              <a:gd name="T23" fmla="*/ 142 h 1835"/>
              <a:gd name="T24" fmla="*/ 820 w 1490"/>
              <a:gd name="T25" fmla="*/ 10 h 1835"/>
              <a:gd name="T26" fmla="*/ 1346 w 1490"/>
              <a:gd name="T27" fmla="*/ 152 h 1835"/>
              <a:gd name="T28" fmla="*/ 1489 w 1490"/>
              <a:gd name="T29" fmla="*/ 797 h 1835"/>
              <a:gd name="T30" fmla="*/ 1490 w 1490"/>
              <a:gd name="T31" fmla="*/ 1577 h 1835"/>
              <a:gd name="T32" fmla="*/ 745 w 1490"/>
              <a:gd name="T33" fmla="*/ 890 h 1835"/>
              <a:gd name="T34" fmla="*/ 1225 w 1490"/>
              <a:gd name="T35" fmla="*/ 890 h 1835"/>
              <a:gd name="T36" fmla="*/ 1362 w 1490"/>
              <a:gd name="T37" fmla="*/ 832 h 1835"/>
              <a:gd name="T38" fmla="*/ 1319 w 1490"/>
              <a:gd name="T39" fmla="*/ 507 h 1835"/>
              <a:gd name="T40" fmla="*/ 1240 w 1490"/>
              <a:gd name="T41" fmla="*/ 332 h 1835"/>
              <a:gd name="T42" fmla="*/ 342 w 1490"/>
              <a:gd name="T43" fmla="*/ 329 h 1835"/>
              <a:gd name="T44" fmla="*/ 198 w 1490"/>
              <a:gd name="T45" fmla="*/ 376 h 1835"/>
              <a:gd name="T46" fmla="*/ 134 w 1490"/>
              <a:gd name="T47" fmla="*/ 820 h 1835"/>
              <a:gd name="T48" fmla="*/ 745 w 1490"/>
              <a:gd name="T49" fmla="*/ 890 h 1835"/>
              <a:gd name="T50" fmla="*/ 754 w 1490"/>
              <a:gd name="T51" fmla="*/ 237 h 1835"/>
              <a:gd name="T52" fmla="*/ 1060 w 1490"/>
              <a:gd name="T53" fmla="*/ 235 h 1835"/>
              <a:gd name="T54" fmla="*/ 1063 w 1490"/>
              <a:gd name="T55" fmla="*/ 150 h 1835"/>
              <a:gd name="T56" fmla="*/ 396 w 1490"/>
              <a:gd name="T57" fmla="*/ 184 h 1835"/>
              <a:gd name="T58" fmla="*/ 462 w 1490"/>
              <a:gd name="T59" fmla="*/ 238 h 1835"/>
              <a:gd name="T60" fmla="*/ 1258 w 1490"/>
              <a:gd name="T61" fmla="*/ 1153 h 1835"/>
              <a:gd name="T62" fmla="*/ 1259 w 1490"/>
              <a:gd name="T63" fmla="*/ 1358 h 1835"/>
              <a:gd name="T64" fmla="*/ 1258 w 1490"/>
              <a:gd name="T65" fmla="*/ 1153 h 1835"/>
              <a:gd name="T66" fmla="*/ 237 w 1490"/>
              <a:gd name="T67" fmla="*/ 1358 h 1835"/>
              <a:gd name="T68" fmla="*/ 234 w 1490"/>
              <a:gd name="T69" fmla="*/ 1153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0" h="1835">
                <a:moveTo>
                  <a:pt x="1490" y="1598"/>
                </a:moveTo>
                <a:cubicBezTo>
                  <a:pt x="1456" y="1598"/>
                  <a:pt x="1425" y="1599"/>
                  <a:pt x="1394" y="1598"/>
                </a:cubicBezTo>
                <a:cubicBezTo>
                  <a:pt x="1378" y="1598"/>
                  <a:pt x="1371" y="1604"/>
                  <a:pt x="1371" y="1620"/>
                </a:cubicBezTo>
                <a:cubicBezTo>
                  <a:pt x="1369" y="1658"/>
                  <a:pt x="1368" y="1697"/>
                  <a:pt x="1365" y="1735"/>
                </a:cubicBezTo>
                <a:cubicBezTo>
                  <a:pt x="1362" y="1782"/>
                  <a:pt x="1330" y="1816"/>
                  <a:pt x="1284" y="1826"/>
                </a:cubicBezTo>
                <a:cubicBezTo>
                  <a:pt x="1237" y="1835"/>
                  <a:pt x="1186" y="1815"/>
                  <a:pt x="1166" y="1776"/>
                </a:cubicBezTo>
                <a:cubicBezTo>
                  <a:pt x="1160" y="1764"/>
                  <a:pt x="1158" y="1750"/>
                  <a:pt x="1157" y="1736"/>
                </a:cubicBezTo>
                <a:cubicBezTo>
                  <a:pt x="1155" y="1699"/>
                  <a:pt x="1154" y="1661"/>
                  <a:pt x="1154" y="1624"/>
                </a:cubicBezTo>
                <a:cubicBezTo>
                  <a:pt x="1154" y="1607"/>
                  <a:pt x="1146" y="1600"/>
                  <a:pt x="1130" y="1600"/>
                </a:cubicBezTo>
                <a:cubicBezTo>
                  <a:pt x="1118" y="1600"/>
                  <a:pt x="1107" y="1599"/>
                  <a:pt x="1096" y="1599"/>
                </a:cubicBezTo>
                <a:cubicBezTo>
                  <a:pt x="864" y="1599"/>
                  <a:pt x="632" y="1598"/>
                  <a:pt x="400" y="1599"/>
                </a:cubicBezTo>
                <a:cubicBezTo>
                  <a:pt x="332" y="1599"/>
                  <a:pt x="342" y="1598"/>
                  <a:pt x="341" y="1658"/>
                </a:cubicBezTo>
                <a:cubicBezTo>
                  <a:pt x="340" y="1684"/>
                  <a:pt x="341" y="1711"/>
                  <a:pt x="338" y="1737"/>
                </a:cubicBezTo>
                <a:cubicBezTo>
                  <a:pt x="334" y="1787"/>
                  <a:pt x="306" y="1817"/>
                  <a:pt x="257" y="1825"/>
                </a:cubicBezTo>
                <a:cubicBezTo>
                  <a:pt x="211" y="1833"/>
                  <a:pt x="170" y="1824"/>
                  <a:pt x="144" y="1781"/>
                </a:cubicBezTo>
                <a:cubicBezTo>
                  <a:pt x="136" y="1768"/>
                  <a:pt x="131" y="1752"/>
                  <a:pt x="130" y="1737"/>
                </a:cubicBezTo>
                <a:cubicBezTo>
                  <a:pt x="126" y="1701"/>
                  <a:pt x="126" y="1665"/>
                  <a:pt x="125" y="1629"/>
                </a:cubicBezTo>
                <a:cubicBezTo>
                  <a:pt x="124" y="1599"/>
                  <a:pt x="123" y="1598"/>
                  <a:pt x="94" y="1598"/>
                </a:cubicBezTo>
                <a:cubicBezTo>
                  <a:pt x="64" y="1598"/>
                  <a:pt x="33" y="1598"/>
                  <a:pt x="0" y="1598"/>
                </a:cubicBezTo>
                <a:cubicBezTo>
                  <a:pt x="0" y="1589"/>
                  <a:pt x="0" y="1581"/>
                  <a:pt x="0" y="1574"/>
                </a:cubicBezTo>
                <a:cubicBezTo>
                  <a:pt x="1" y="1325"/>
                  <a:pt x="0" y="1076"/>
                  <a:pt x="3" y="827"/>
                </a:cubicBezTo>
                <a:cubicBezTo>
                  <a:pt x="3" y="772"/>
                  <a:pt x="14" y="718"/>
                  <a:pt x="22" y="664"/>
                </a:cubicBezTo>
                <a:cubicBezTo>
                  <a:pt x="40" y="534"/>
                  <a:pt x="58" y="404"/>
                  <a:pt x="76" y="274"/>
                </a:cubicBezTo>
                <a:cubicBezTo>
                  <a:pt x="84" y="216"/>
                  <a:pt x="115" y="173"/>
                  <a:pt x="163" y="142"/>
                </a:cubicBezTo>
                <a:cubicBezTo>
                  <a:pt x="239" y="92"/>
                  <a:pt x="324" y="67"/>
                  <a:pt x="412" y="48"/>
                </a:cubicBezTo>
                <a:cubicBezTo>
                  <a:pt x="546" y="18"/>
                  <a:pt x="682" y="0"/>
                  <a:pt x="820" y="10"/>
                </a:cubicBezTo>
                <a:cubicBezTo>
                  <a:pt x="967" y="20"/>
                  <a:pt x="1112" y="44"/>
                  <a:pt x="1250" y="99"/>
                </a:cubicBezTo>
                <a:cubicBezTo>
                  <a:pt x="1284" y="112"/>
                  <a:pt x="1316" y="132"/>
                  <a:pt x="1346" y="152"/>
                </a:cubicBezTo>
                <a:cubicBezTo>
                  <a:pt x="1393" y="186"/>
                  <a:pt x="1414" y="235"/>
                  <a:pt x="1421" y="292"/>
                </a:cubicBezTo>
                <a:cubicBezTo>
                  <a:pt x="1443" y="460"/>
                  <a:pt x="1466" y="628"/>
                  <a:pt x="1489" y="797"/>
                </a:cubicBezTo>
                <a:cubicBezTo>
                  <a:pt x="1490" y="807"/>
                  <a:pt x="1490" y="817"/>
                  <a:pt x="1490" y="827"/>
                </a:cubicBezTo>
                <a:cubicBezTo>
                  <a:pt x="1490" y="1077"/>
                  <a:pt x="1490" y="1327"/>
                  <a:pt x="1490" y="1577"/>
                </a:cubicBezTo>
                <a:cubicBezTo>
                  <a:pt x="1490" y="1582"/>
                  <a:pt x="1490" y="1588"/>
                  <a:pt x="1490" y="1598"/>
                </a:cubicBezTo>
                <a:close/>
                <a:moveTo>
                  <a:pt x="745" y="890"/>
                </a:moveTo>
                <a:cubicBezTo>
                  <a:pt x="745" y="890"/>
                  <a:pt x="745" y="890"/>
                  <a:pt x="745" y="890"/>
                </a:cubicBezTo>
                <a:cubicBezTo>
                  <a:pt x="905" y="890"/>
                  <a:pt x="1065" y="890"/>
                  <a:pt x="1225" y="890"/>
                </a:cubicBezTo>
                <a:cubicBezTo>
                  <a:pt x="1250" y="890"/>
                  <a:pt x="1276" y="890"/>
                  <a:pt x="1301" y="890"/>
                </a:cubicBezTo>
                <a:cubicBezTo>
                  <a:pt x="1341" y="889"/>
                  <a:pt x="1359" y="872"/>
                  <a:pt x="1362" y="832"/>
                </a:cubicBezTo>
                <a:cubicBezTo>
                  <a:pt x="1362" y="825"/>
                  <a:pt x="1362" y="818"/>
                  <a:pt x="1361" y="812"/>
                </a:cubicBezTo>
                <a:cubicBezTo>
                  <a:pt x="1347" y="710"/>
                  <a:pt x="1333" y="609"/>
                  <a:pt x="1319" y="507"/>
                </a:cubicBezTo>
                <a:cubicBezTo>
                  <a:pt x="1313" y="465"/>
                  <a:pt x="1306" y="423"/>
                  <a:pt x="1297" y="381"/>
                </a:cubicBezTo>
                <a:cubicBezTo>
                  <a:pt x="1289" y="349"/>
                  <a:pt x="1273" y="336"/>
                  <a:pt x="1240" y="332"/>
                </a:cubicBezTo>
                <a:cubicBezTo>
                  <a:pt x="1221" y="330"/>
                  <a:pt x="1202" y="330"/>
                  <a:pt x="1184" y="330"/>
                </a:cubicBezTo>
                <a:cubicBezTo>
                  <a:pt x="903" y="329"/>
                  <a:pt x="623" y="329"/>
                  <a:pt x="342" y="329"/>
                </a:cubicBezTo>
                <a:cubicBezTo>
                  <a:pt x="315" y="329"/>
                  <a:pt x="287" y="330"/>
                  <a:pt x="260" y="331"/>
                </a:cubicBezTo>
                <a:cubicBezTo>
                  <a:pt x="229" y="331"/>
                  <a:pt x="209" y="348"/>
                  <a:pt x="198" y="376"/>
                </a:cubicBezTo>
                <a:cubicBezTo>
                  <a:pt x="193" y="388"/>
                  <a:pt x="191" y="401"/>
                  <a:pt x="189" y="414"/>
                </a:cubicBezTo>
                <a:cubicBezTo>
                  <a:pt x="171" y="550"/>
                  <a:pt x="152" y="685"/>
                  <a:pt x="134" y="820"/>
                </a:cubicBezTo>
                <a:cubicBezTo>
                  <a:pt x="128" y="865"/>
                  <a:pt x="149" y="890"/>
                  <a:pt x="195" y="890"/>
                </a:cubicBezTo>
                <a:cubicBezTo>
                  <a:pt x="379" y="890"/>
                  <a:pt x="562" y="890"/>
                  <a:pt x="745" y="890"/>
                </a:cubicBezTo>
                <a:close/>
                <a:moveTo>
                  <a:pt x="754" y="238"/>
                </a:moveTo>
                <a:cubicBezTo>
                  <a:pt x="754" y="238"/>
                  <a:pt x="754" y="238"/>
                  <a:pt x="754" y="237"/>
                </a:cubicBezTo>
                <a:cubicBezTo>
                  <a:pt x="828" y="237"/>
                  <a:pt x="901" y="237"/>
                  <a:pt x="974" y="237"/>
                </a:cubicBezTo>
                <a:cubicBezTo>
                  <a:pt x="1003" y="237"/>
                  <a:pt x="1031" y="236"/>
                  <a:pt x="1060" y="235"/>
                </a:cubicBezTo>
                <a:cubicBezTo>
                  <a:pt x="1083" y="233"/>
                  <a:pt x="1099" y="216"/>
                  <a:pt x="1098" y="192"/>
                </a:cubicBezTo>
                <a:cubicBezTo>
                  <a:pt x="1098" y="168"/>
                  <a:pt x="1084" y="150"/>
                  <a:pt x="1063" y="150"/>
                </a:cubicBezTo>
                <a:cubicBezTo>
                  <a:pt x="853" y="150"/>
                  <a:pt x="644" y="150"/>
                  <a:pt x="435" y="150"/>
                </a:cubicBezTo>
                <a:cubicBezTo>
                  <a:pt x="411" y="150"/>
                  <a:pt x="399" y="163"/>
                  <a:pt x="396" y="184"/>
                </a:cubicBezTo>
                <a:cubicBezTo>
                  <a:pt x="393" y="208"/>
                  <a:pt x="405" y="229"/>
                  <a:pt x="427" y="234"/>
                </a:cubicBezTo>
                <a:cubicBezTo>
                  <a:pt x="438" y="236"/>
                  <a:pt x="451" y="238"/>
                  <a:pt x="462" y="238"/>
                </a:cubicBezTo>
                <a:cubicBezTo>
                  <a:pt x="560" y="238"/>
                  <a:pt x="657" y="238"/>
                  <a:pt x="754" y="238"/>
                </a:cubicBezTo>
                <a:close/>
                <a:moveTo>
                  <a:pt x="1258" y="1153"/>
                </a:moveTo>
                <a:cubicBezTo>
                  <a:pt x="1201" y="1153"/>
                  <a:pt x="1157" y="1198"/>
                  <a:pt x="1158" y="1255"/>
                </a:cubicBezTo>
                <a:cubicBezTo>
                  <a:pt x="1158" y="1314"/>
                  <a:pt x="1201" y="1358"/>
                  <a:pt x="1259" y="1358"/>
                </a:cubicBezTo>
                <a:cubicBezTo>
                  <a:pt x="1316" y="1358"/>
                  <a:pt x="1365" y="1310"/>
                  <a:pt x="1363" y="1254"/>
                </a:cubicBezTo>
                <a:cubicBezTo>
                  <a:pt x="1362" y="1198"/>
                  <a:pt x="1315" y="1153"/>
                  <a:pt x="1258" y="1153"/>
                </a:cubicBezTo>
                <a:close/>
                <a:moveTo>
                  <a:pt x="133" y="1256"/>
                </a:moveTo>
                <a:cubicBezTo>
                  <a:pt x="133" y="1315"/>
                  <a:pt x="176" y="1358"/>
                  <a:pt x="237" y="1358"/>
                </a:cubicBezTo>
                <a:cubicBezTo>
                  <a:pt x="291" y="1358"/>
                  <a:pt x="336" y="1312"/>
                  <a:pt x="337" y="1257"/>
                </a:cubicBezTo>
                <a:cubicBezTo>
                  <a:pt x="337" y="1198"/>
                  <a:pt x="292" y="1153"/>
                  <a:pt x="234" y="1153"/>
                </a:cubicBezTo>
                <a:cubicBezTo>
                  <a:pt x="176" y="1152"/>
                  <a:pt x="133" y="1196"/>
                  <a:pt x="133" y="1256"/>
                </a:cubicBez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文本框 7"/>
          <p:cNvSpPr txBox="1"/>
          <p:nvPr/>
        </p:nvSpPr>
        <p:spPr>
          <a:xfrm>
            <a:off x="2062190" y="923183"/>
            <a:ext cx="15240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小汽车</a:t>
            </a:r>
          </a:p>
        </p:txBody>
      </p:sp>
      <p:sp>
        <p:nvSpPr>
          <p:cNvPr id="86" name="文本框 85"/>
          <p:cNvSpPr txBox="1"/>
          <p:nvPr/>
        </p:nvSpPr>
        <p:spPr>
          <a:xfrm>
            <a:off x="9169727" y="887419"/>
            <a:ext cx="15240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公交车</a:t>
            </a:r>
          </a:p>
        </p:txBody>
      </p:sp>
      <p:pic>
        <p:nvPicPr>
          <p:cNvPr id="11" name="图片 10"/>
          <p:cNvPicPr>
            <a:picLocks noChangeAspect="1"/>
          </p:cNvPicPr>
          <p:nvPr/>
        </p:nvPicPr>
        <p:blipFill>
          <a:blip r:embed="rId3"/>
          <a:stretch>
            <a:fillRect/>
          </a:stretch>
        </p:blipFill>
        <p:spPr>
          <a:xfrm>
            <a:off x="303181" y="3720667"/>
            <a:ext cx="5469598" cy="2976732"/>
          </a:xfrm>
          <a:prstGeom prst="rect">
            <a:avLst/>
          </a:prstGeom>
        </p:spPr>
      </p:pic>
      <p:pic>
        <p:nvPicPr>
          <p:cNvPr id="17" name="图片 16"/>
          <p:cNvPicPr>
            <a:picLocks noChangeAspect="1"/>
          </p:cNvPicPr>
          <p:nvPr/>
        </p:nvPicPr>
        <p:blipFill>
          <a:blip r:embed="rId4"/>
          <a:stretch>
            <a:fillRect/>
          </a:stretch>
        </p:blipFill>
        <p:spPr>
          <a:xfrm>
            <a:off x="6190662" y="3720667"/>
            <a:ext cx="5852888" cy="2976732"/>
          </a:xfrm>
          <a:prstGeom prst="rect">
            <a:avLst/>
          </a:prstGeom>
        </p:spPr>
      </p:pic>
      <p:graphicFrame>
        <p:nvGraphicFramePr>
          <p:cNvPr id="3" name="表格 2"/>
          <p:cNvGraphicFramePr>
            <a:graphicFrameLocks noGrp="1"/>
          </p:cNvGraphicFramePr>
          <p:nvPr>
            <p:extLst>
              <p:ext uri="{D42A27DB-BD31-4B8C-83A1-F6EECF244321}">
                <p14:modId xmlns:p14="http://schemas.microsoft.com/office/powerpoint/2010/main" xmlns="" val="2801592422"/>
              </p:ext>
            </p:extLst>
          </p:nvPr>
        </p:nvGraphicFramePr>
        <p:xfrm>
          <a:off x="303181" y="1722753"/>
          <a:ext cx="5469598" cy="1893282"/>
        </p:xfrm>
        <a:graphic>
          <a:graphicData uri="http://schemas.openxmlformats.org/drawingml/2006/table">
            <a:tbl>
              <a:tblPr/>
              <a:tblGrid>
                <a:gridCol w="2734799">
                  <a:extLst>
                    <a:ext uri="{9D8B030D-6E8A-4147-A177-3AD203B41FA5}">
                      <a16:colId xmlns:a16="http://schemas.microsoft.com/office/drawing/2014/main" xmlns="" val="20000"/>
                    </a:ext>
                  </a:extLst>
                </a:gridCol>
                <a:gridCol w="2734799">
                  <a:extLst>
                    <a:ext uri="{9D8B030D-6E8A-4147-A177-3AD203B41FA5}">
                      <a16:colId xmlns:a16="http://schemas.microsoft.com/office/drawing/2014/main" xmlns="" val="20001"/>
                    </a:ext>
                  </a:extLst>
                </a:gridCol>
              </a:tblGrid>
              <a:tr h="631094">
                <a:tc gridSpan="2">
                  <a:txBody>
                    <a:bodyPr/>
                    <a:lstStyle/>
                    <a:p>
                      <a:pPr algn="ctr">
                        <a:lnSpc>
                          <a:spcPct val="150000"/>
                        </a:lnSpc>
                        <a:spcAft>
                          <a:spcPts val="600"/>
                        </a:spcAft>
                      </a:pPr>
                      <a:r>
                        <a:rPr lang="zh-CN" altLang="en-US" sz="16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小汽车平峰拟合数据（包括出租车）</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D9A78"/>
                    </a:solidFill>
                  </a:tcPr>
                </a:tc>
                <a:tc hMerge="1">
                  <a:txBody>
                    <a:bodyPr/>
                    <a:lstStyle/>
                    <a:p>
                      <a:endParaRPr lang="zh-CN" altLang="en-US"/>
                    </a:p>
                  </a:txBody>
                  <a:tcPr/>
                </a:tc>
                <a:extLst>
                  <a:ext uri="{0D108BD9-81ED-4DB2-BD59-A6C34878D82A}">
                    <a16:rowId xmlns:a16="http://schemas.microsoft.com/office/drawing/2014/main" xmlns="" val="10000"/>
                  </a:ext>
                </a:extLst>
              </a:tr>
              <a:tr h="631094">
                <a:tc>
                  <a:txBody>
                    <a:bodyPr/>
                    <a:lstStyle/>
                    <a:p>
                      <a:pPr algn="ctr">
                        <a:lnSpc>
                          <a:spcPct val="150000"/>
                        </a:lnSpc>
                        <a:spcAft>
                          <a:spcPts val="0"/>
                        </a:spcAft>
                      </a:pPr>
                      <a:r>
                        <a:rPr lang="zh-CN" altLang="en-US" sz="1600"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中心值（</a:t>
                      </a:r>
                      <a:r>
                        <a:rPr lang="el-GR" sz="1600"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μ）</a:t>
                      </a:r>
                      <a:endParaRPr lang="el-GR" sz="160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D9A78"/>
                    </a:solidFill>
                  </a:tcPr>
                </a:tc>
                <a:tc>
                  <a:txBody>
                    <a:bodyPr/>
                    <a:lstStyle/>
                    <a:p>
                      <a:pPr algn="ctr">
                        <a:lnSpc>
                          <a:spcPct val="150000"/>
                        </a:lnSpc>
                        <a:spcAft>
                          <a:spcPts val="600"/>
                        </a:spcAft>
                      </a:pPr>
                      <a:r>
                        <a:rPr lang="en-US" altLang="zh-CN" sz="16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31.2078578</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D9A78"/>
                    </a:solidFill>
                  </a:tcPr>
                </a:tc>
                <a:extLst>
                  <a:ext uri="{0D108BD9-81ED-4DB2-BD59-A6C34878D82A}">
                    <a16:rowId xmlns:a16="http://schemas.microsoft.com/office/drawing/2014/main" xmlns="" val="10001"/>
                  </a:ext>
                </a:extLst>
              </a:tr>
              <a:tr h="631094">
                <a:tc>
                  <a:txBody>
                    <a:bodyPr/>
                    <a:lstStyle/>
                    <a:p>
                      <a:pPr algn="ctr">
                        <a:lnSpc>
                          <a:spcPct val="150000"/>
                        </a:lnSpc>
                        <a:spcAft>
                          <a:spcPts val="600"/>
                        </a:spcAft>
                      </a:pPr>
                      <a:r>
                        <a:rPr lang="zh-CN" altLang="en-US" sz="1600"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标准差（</a:t>
                      </a:r>
                      <a:r>
                        <a:rPr lang="el-GR" sz="1600"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σ）</a:t>
                      </a:r>
                      <a:endParaRPr lang="el-GR" sz="160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D9A78"/>
                    </a:solidFill>
                  </a:tcPr>
                </a:tc>
                <a:tc>
                  <a:txBody>
                    <a:bodyPr/>
                    <a:lstStyle/>
                    <a:p>
                      <a:pPr algn="ctr">
                        <a:lnSpc>
                          <a:spcPct val="150000"/>
                        </a:lnSpc>
                        <a:spcAft>
                          <a:spcPts val="600"/>
                        </a:spcAft>
                      </a:pPr>
                      <a:r>
                        <a:rPr lang="en-US" altLang="zh-CN" sz="16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6.499820818</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D9A78"/>
                    </a:solidFill>
                  </a:tcPr>
                </a:tc>
                <a:extLst>
                  <a:ext uri="{0D108BD9-81ED-4DB2-BD59-A6C34878D82A}">
                    <a16:rowId xmlns:a16="http://schemas.microsoft.com/office/drawing/2014/main" xmlns="" val="10002"/>
                  </a:ext>
                </a:extLst>
              </a:tr>
            </a:tbl>
          </a:graphicData>
        </a:graphic>
      </p:graphicFrame>
      <p:graphicFrame>
        <p:nvGraphicFramePr>
          <p:cNvPr id="4" name="表格 3"/>
          <p:cNvGraphicFramePr>
            <a:graphicFrameLocks noGrp="1"/>
          </p:cNvGraphicFramePr>
          <p:nvPr>
            <p:extLst>
              <p:ext uri="{D42A27DB-BD31-4B8C-83A1-F6EECF244321}">
                <p14:modId xmlns:p14="http://schemas.microsoft.com/office/powerpoint/2010/main" xmlns="" val="1053254392"/>
              </p:ext>
            </p:extLst>
          </p:nvPr>
        </p:nvGraphicFramePr>
        <p:xfrm>
          <a:off x="6231827" y="1701581"/>
          <a:ext cx="5601479" cy="1914453"/>
        </p:xfrm>
        <a:graphic>
          <a:graphicData uri="http://schemas.openxmlformats.org/drawingml/2006/table">
            <a:tbl>
              <a:tblPr/>
              <a:tblGrid>
                <a:gridCol w="2702235">
                  <a:extLst>
                    <a:ext uri="{9D8B030D-6E8A-4147-A177-3AD203B41FA5}">
                      <a16:colId xmlns:a16="http://schemas.microsoft.com/office/drawing/2014/main" xmlns="" val="20000"/>
                    </a:ext>
                  </a:extLst>
                </a:gridCol>
                <a:gridCol w="2899244">
                  <a:extLst>
                    <a:ext uri="{9D8B030D-6E8A-4147-A177-3AD203B41FA5}">
                      <a16:colId xmlns:a16="http://schemas.microsoft.com/office/drawing/2014/main" xmlns="" val="20001"/>
                    </a:ext>
                  </a:extLst>
                </a:gridCol>
              </a:tblGrid>
              <a:tr h="638151">
                <a:tc gridSpan="2">
                  <a:txBody>
                    <a:bodyPr/>
                    <a:lstStyle/>
                    <a:p>
                      <a:pPr algn="ctr">
                        <a:lnSpc>
                          <a:spcPct val="150000"/>
                        </a:lnSpc>
                        <a:spcAft>
                          <a:spcPts val="600"/>
                        </a:spcAft>
                      </a:pPr>
                      <a:r>
                        <a:rPr lang="en-US" altLang="zh-CN" sz="16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BRT</a:t>
                      </a:r>
                      <a:r>
                        <a:rPr lang="zh-CN" altLang="en-US" sz="16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车速正态拟合</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D9A78"/>
                    </a:solidFill>
                  </a:tcPr>
                </a:tc>
                <a:tc hMerge="1">
                  <a:txBody>
                    <a:bodyPr/>
                    <a:lstStyle/>
                    <a:p>
                      <a:endParaRPr lang="zh-CN" altLang="en-US"/>
                    </a:p>
                  </a:txBody>
                  <a:tcPr/>
                </a:tc>
                <a:extLst>
                  <a:ext uri="{0D108BD9-81ED-4DB2-BD59-A6C34878D82A}">
                    <a16:rowId xmlns:a16="http://schemas.microsoft.com/office/drawing/2014/main" xmlns="" val="10000"/>
                  </a:ext>
                </a:extLst>
              </a:tr>
              <a:tr h="638151">
                <a:tc>
                  <a:txBody>
                    <a:bodyPr/>
                    <a:lstStyle/>
                    <a:p>
                      <a:pPr algn="ctr">
                        <a:lnSpc>
                          <a:spcPct val="150000"/>
                        </a:lnSpc>
                        <a:spcAft>
                          <a:spcPts val="600"/>
                        </a:spcAft>
                      </a:pPr>
                      <a:r>
                        <a:rPr lang="zh-CN" altLang="en-US" sz="16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中心值（</a:t>
                      </a:r>
                      <a:r>
                        <a:rPr lang="el-GR" sz="16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μ）</a:t>
                      </a:r>
                      <a:endParaRPr lang="el-GR"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D9A78"/>
                    </a:solidFill>
                  </a:tcPr>
                </a:tc>
                <a:tc>
                  <a:txBody>
                    <a:bodyPr/>
                    <a:lstStyle/>
                    <a:p>
                      <a:pPr algn="ctr">
                        <a:lnSpc>
                          <a:spcPct val="150000"/>
                        </a:lnSpc>
                        <a:spcAft>
                          <a:spcPts val="600"/>
                        </a:spcAft>
                      </a:pPr>
                      <a:r>
                        <a:rPr lang="en-US" altLang="zh-CN" sz="16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20.76934797</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D9A78"/>
                    </a:solidFill>
                  </a:tcPr>
                </a:tc>
                <a:extLst>
                  <a:ext uri="{0D108BD9-81ED-4DB2-BD59-A6C34878D82A}">
                    <a16:rowId xmlns:a16="http://schemas.microsoft.com/office/drawing/2014/main" xmlns="" val="10001"/>
                  </a:ext>
                </a:extLst>
              </a:tr>
              <a:tr h="638151">
                <a:tc>
                  <a:txBody>
                    <a:bodyPr/>
                    <a:lstStyle/>
                    <a:p>
                      <a:pPr algn="ctr">
                        <a:lnSpc>
                          <a:spcPct val="150000"/>
                        </a:lnSpc>
                        <a:spcAft>
                          <a:spcPts val="600"/>
                        </a:spcAft>
                      </a:pPr>
                      <a:r>
                        <a:rPr lang="zh-CN" altLang="en-US" sz="1600"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标准差（</a:t>
                      </a:r>
                      <a:r>
                        <a:rPr lang="el-GR" sz="1600"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σ）</a:t>
                      </a:r>
                      <a:endParaRPr lang="el-GR" sz="160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D9A78"/>
                    </a:solidFill>
                  </a:tcPr>
                </a:tc>
                <a:tc>
                  <a:txBody>
                    <a:bodyPr/>
                    <a:lstStyle/>
                    <a:p>
                      <a:pPr algn="ctr">
                        <a:lnSpc>
                          <a:spcPct val="150000"/>
                        </a:lnSpc>
                        <a:spcAft>
                          <a:spcPts val="600"/>
                        </a:spcAft>
                      </a:pPr>
                      <a:r>
                        <a:rPr lang="en-US" altLang="zh-CN" sz="16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5.524841686</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D9A78"/>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xmlns="" val="989624471"/>
      </p:ext>
    </p:extLst>
  </p:cSld>
  <p:clrMapOvr>
    <a:masterClrMapping/>
  </p:clrMapOvr>
  <p:transition spd="med" advTm="19032">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cs typeface="+mn-ea"/>
                <a:sym typeface="+mn-lt"/>
              </a:rPr>
              <a:t>调查内容及数据分析</a:t>
            </a:r>
          </a:p>
        </p:txBody>
      </p:sp>
      <p:sp>
        <p:nvSpPr>
          <p:cNvPr id="46" name="文本框 45"/>
          <p:cNvSpPr txBox="1"/>
          <p:nvPr/>
        </p:nvSpPr>
        <p:spPr>
          <a:xfrm>
            <a:off x="2572066" y="942109"/>
            <a:ext cx="7047868"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2. </a:t>
            </a:r>
            <a:r>
              <a:rPr lang="zh-CN" altLang="en-US" sz="3200" dirty="0">
                <a:solidFill>
                  <a:schemeClr val="bg1"/>
                </a:solidFill>
                <a:latin typeface="微软雅黑" panose="020B0503020204020204" pitchFamily="34" charset="-122"/>
                <a:ea typeface="微软雅黑" panose="020B0503020204020204" pitchFamily="34" charset="-122"/>
              </a:rPr>
              <a:t>不同车型行程车速对比</a:t>
            </a:r>
            <a:r>
              <a:rPr lang="en-US" altLang="zh-CN" sz="3200" dirty="0">
                <a:solidFill>
                  <a:schemeClr val="bg1"/>
                </a:solidFill>
                <a:latin typeface="微软雅黑" panose="020B0503020204020204" pitchFamily="34" charset="-122"/>
                <a:ea typeface="微软雅黑" panose="020B0503020204020204" pitchFamily="34" charset="-122"/>
              </a:rPr>
              <a:t>—</a:t>
            </a:r>
            <a:r>
              <a:rPr lang="zh-CN" altLang="en-US" sz="3200" dirty="0">
                <a:solidFill>
                  <a:schemeClr val="bg1"/>
                </a:solidFill>
                <a:latin typeface="微软雅黑" panose="020B0503020204020204" pitchFamily="34" charset="-122"/>
                <a:ea typeface="微软雅黑" panose="020B0503020204020204" pitchFamily="34" charset="-122"/>
              </a:rPr>
              <a:t>平峰时段</a:t>
            </a:r>
          </a:p>
        </p:txBody>
      </p:sp>
      <p:pic>
        <p:nvPicPr>
          <p:cNvPr id="47" name="图片 46"/>
          <p:cNvPicPr>
            <a:picLocks noChangeAspect="1"/>
          </p:cNvPicPr>
          <p:nvPr/>
        </p:nvPicPr>
        <p:blipFill>
          <a:blip r:embed="rId3"/>
          <a:stretch>
            <a:fillRect/>
          </a:stretch>
        </p:blipFill>
        <p:spPr>
          <a:xfrm>
            <a:off x="2508285" y="1746755"/>
            <a:ext cx="7175431" cy="4314794"/>
          </a:xfrm>
          <a:prstGeom prst="rect">
            <a:avLst/>
          </a:prstGeom>
          <a:solidFill>
            <a:srgbClr val="4472C4"/>
          </a:solidFill>
        </p:spPr>
      </p:pic>
      <p:sp>
        <p:nvSpPr>
          <p:cNvPr id="48" name="Freeform 36"/>
          <p:cNvSpPr>
            <a:spLocks noChangeAspect="1" noEditPoints="1"/>
          </p:cNvSpPr>
          <p:nvPr/>
        </p:nvSpPr>
        <p:spPr bwMode="auto">
          <a:xfrm>
            <a:off x="775143" y="1277127"/>
            <a:ext cx="1080000" cy="856125"/>
          </a:xfrm>
          <a:custGeom>
            <a:avLst/>
            <a:gdLst>
              <a:gd name="T0" fmla="*/ 118 w 1506"/>
              <a:gd name="T1" fmla="*/ 944 h 1193"/>
              <a:gd name="T2" fmla="*/ 73 w 1506"/>
              <a:gd name="T3" fmla="*/ 944 h 1193"/>
              <a:gd name="T4" fmla="*/ 0 w 1506"/>
              <a:gd name="T5" fmla="*/ 871 h 1193"/>
              <a:gd name="T6" fmla="*/ 0 w 1506"/>
              <a:gd name="T7" fmla="*/ 501 h 1193"/>
              <a:gd name="T8" fmla="*/ 68 w 1506"/>
              <a:gd name="T9" fmla="*/ 429 h 1193"/>
              <a:gd name="T10" fmla="*/ 89 w 1506"/>
              <a:gd name="T11" fmla="*/ 412 h 1193"/>
              <a:gd name="T12" fmla="*/ 221 w 1506"/>
              <a:gd name="T13" fmla="*/ 93 h 1193"/>
              <a:gd name="T14" fmla="*/ 356 w 1506"/>
              <a:gd name="T15" fmla="*/ 1 h 1193"/>
              <a:gd name="T16" fmla="*/ 1122 w 1506"/>
              <a:gd name="T17" fmla="*/ 1 h 1193"/>
              <a:gd name="T18" fmla="*/ 1216 w 1506"/>
              <a:gd name="T19" fmla="*/ 42 h 1193"/>
              <a:gd name="T20" fmla="*/ 1268 w 1506"/>
              <a:gd name="T21" fmla="*/ 115 h 1193"/>
              <a:gd name="T22" fmla="*/ 1414 w 1506"/>
              <a:gd name="T23" fmla="*/ 410 h 1193"/>
              <a:gd name="T24" fmla="*/ 1441 w 1506"/>
              <a:gd name="T25" fmla="*/ 429 h 1193"/>
              <a:gd name="T26" fmla="*/ 1506 w 1506"/>
              <a:gd name="T27" fmla="*/ 494 h 1193"/>
              <a:gd name="T28" fmla="*/ 1506 w 1506"/>
              <a:gd name="T29" fmla="*/ 878 h 1193"/>
              <a:gd name="T30" fmla="*/ 1440 w 1506"/>
              <a:gd name="T31" fmla="*/ 943 h 1193"/>
              <a:gd name="T32" fmla="*/ 1416 w 1506"/>
              <a:gd name="T33" fmla="*/ 943 h 1193"/>
              <a:gd name="T34" fmla="*/ 1415 w 1506"/>
              <a:gd name="T35" fmla="*/ 968 h 1193"/>
              <a:gd name="T36" fmla="*/ 1414 w 1506"/>
              <a:gd name="T37" fmla="*/ 1116 h 1193"/>
              <a:gd name="T38" fmla="*/ 1338 w 1506"/>
              <a:gd name="T39" fmla="*/ 1192 h 1193"/>
              <a:gd name="T40" fmla="*/ 1244 w 1506"/>
              <a:gd name="T41" fmla="*/ 1192 h 1193"/>
              <a:gd name="T42" fmla="*/ 1173 w 1506"/>
              <a:gd name="T43" fmla="*/ 1122 h 1193"/>
              <a:gd name="T44" fmla="*/ 1173 w 1506"/>
              <a:gd name="T45" fmla="*/ 970 h 1193"/>
              <a:gd name="T46" fmla="*/ 1173 w 1506"/>
              <a:gd name="T47" fmla="*/ 945 h 1193"/>
              <a:gd name="T48" fmla="*/ 361 w 1506"/>
              <a:gd name="T49" fmla="*/ 945 h 1193"/>
              <a:gd name="T50" fmla="*/ 360 w 1506"/>
              <a:gd name="T51" fmla="*/ 966 h 1193"/>
              <a:gd name="T52" fmla="*/ 360 w 1506"/>
              <a:gd name="T53" fmla="*/ 1118 h 1193"/>
              <a:gd name="T54" fmla="*/ 285 w 1506"/>
              <a:gd name="T55" fmla="*/ 1192 h 1193"/>
              <a:gd name="T56" fmla="*/ 191 w 1506"/>
              <a:gd name="T57" fmla="*/ 1192 h 1193"/>
              <a:gd name="T58" fmla="*/ 118 w 1506"/>
              <a:gd name="T59" fmla="*/ 1120 h 1193"/>
              <a:gd name="T60" fmla="*/ 118 w 1506"/>
              <a:gd name="T61" fmla="*/ 968 h 1193"/>
              <a:gd name="T62" fmla="*/ 118 w 1506"/>
              <a:gd name="T63" fmla="*/ 944 h 1193"/>
              <a:gd name="T64" fmla="*/ 1346 w 1506"/>
              <a:gd name="T65" fmla="*/ 413 h 1193"/>
              <a:gd name="T66" fmla="*/ 1345 w 1506"/>
              <a:gd name="T67" fmla="*/ 406 h 1193"/>
              <a:gd name="T68" fmla="*/ 1194 w 1506"/>
              <a:gd name="T69" fmla="*/ 111 h 1193"/>
              <a:gd name="T70" fmla="*/ 1083 w 1506"/>
              <a:gd name="T71" fmla="*/ 49 h 1193"/>
              <a:gd name="T72" fmla="*/ 837 w 1506"/>
              <a:gd name="T73" fmla="*/ 49 h 1193"/>
              <a:gd name="T74" fmla="*/ 395 w 1506"/>
              <a:gd name="T75" fmla="*/ 49 h 1193"/>
              <a:gd name="T76" fmla="*/ 261 w 1506"/>
              <a:gd name="T77" fmla="*/ 141 h 1193"/>
              <a:gd name="T78" fmla="*/ 172 w 1506"/>
              <a:gd name="T79" fmla="*/ 373 h 1193"/>
              <a:gd name="T80" fmla="*/ 158 w 1506"/>
              <a:gd name="T81" fmla="*/ 413 h 1193"/>
              <a:gd name="T82" fmla="*/ 1346 w 1506"/>
              <a:gd name="T83" fmla="*/ 413 h 1193"/>
              <a:gd name="T84" fmla="*/ 1156 w 1506"/>
              <a:gd name="T85" fmla="*/ 667 h 1193"/>
              <a:gd name="T86" fmla="*/ 1256 w 1506"/>
              <a:gd name="T87" fmla="*/ 769 h 1193"/>
              <a:gd name="T88" fmla="*/ 1357 w 1506"/>
              <a:gd name="T89" fmla="*/ 668 h 1193"/>
              <a:gd name="T90" fmla="*/ 1257 w 1506"/>
              <a:gd name="T91" fmla="*/ 568 h 1193"/>
              <a:gd name="T92" fmla="*/ 1156 w 1506"/>
              <a:gd name="T93" fmla="*/ 667 h 1193"/>
              <a:gd name="T94" fmla="*/ 366 w 1506"/>
              <a:gd name="T95" fmla="*/ 669 h 1193"/>
              <a:gd name="T96" fmla="*/ 268 w 1506"/>
              <a:gd name="T97" fmla="*/ 568 h 1193"/>
              <a:gd name="T98" fmla="*/ 166 w 1506"/>
              <a:gd name="T99" fmla="*/ 668 h 1193"/>
              <a:gd name="T100" fmla="*/ 267 w 1506"/>
              <a:gd name="T101" fmla="*/ 769 h 1193"/>
              <a:gd name="T102" fmla="*/ 366 w 1506"/>
              <a:gd name="T103" fmla="*/ 669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6" h="1193">
                <a:moveTo>
                  <a:pt x="118" y="944"/>
                </a:moveTo>
                <a:cubicBezTo>
                  <a:pt x="101" y="944"/>
                  <a:pt x="87" y="944"/>
                  <a:pt x="73" y="944"/>
                </a:cubicBezTo>
                <a:cubicBezTo>
                  <a:pt x="29" y="943"/>
                  <a:pt x="0" y="915"/>
                  <a:pt x="0" y="871"/>
                </a:cubicBezTo>
                <a:cubicBezTo>
                  <a:pt x="0" y="748"/>
                  <a:pt x="0" y="624"/>
                  <a:pt x="0" y="501"/>
                </a:cubicBezTo>
                <a:cubicBezTo>
                  <a:pt x="0" y="457"/>
                  <a:pt x="25" y="431"/>
                  <a:pt x="68" y="429"/>
                </a:cubicBezTo>
                <a:cubicBezTo>
                  <a:pt x="81" y="428"/>
                  <a:pt x="85" y="422"/>
                  <a:pt x="89" y="412"/>
                </a:cubicBezTo>
                <a:cubicBezTo>
                  <a:pt x="133" y="305"/>
                  <a:pt x="177" y="199"/>
                  <a:pt x="221" y="93"/>
                </a:cubicBezTo>
                <a:cubicBezTo>
                  <a:pt x="246" y="33"/>
                  <a:pt x="292" y="1"/>
                  <a:pt x="356" y="1"/>
                </a:cubicBezTo>
                <a:cubicBezTo>
                  <a:pt x="611" y="0"/>
                  <a:pt x="866" y="1"/>
                  <a:pt x="1122" y="1"/>
                </a:cubicBezTo>
                <a:cubicBezTo>
                  <a:pt x="1159" y="1"/>
                  <a:pt x="1191" y="16"/>
                  <a:pt x="1216" y="42"/>
                </a:cubicBezTo>
                <a:cubicBezTo>
                  <a:pt x="1236" y="64"/>
                  <a:pt x="1255" y="88"/>
                  <a:pt x="1268" y="115"/>
                </a:cubicBezTo>
                <a:cubicBezTo>
                  <a:pt x="1318" y="212"/>
                  <a:pt x="1366" y="312"/>
                  <a:pt x="1414" y="410"/>
                </a:cubicBezTo>
                <a:cubicBezTo>
                  <a:pt x="1420" y="422"/>
                  <a:pt x="1426" y="429"/>
                  <a:pt x="1441" y="429"/>
                </a:cubicBezTo>
                <a:cubicBezTo>
                  <a:pt x="1478" y="430"/>
                  <a:pt x="1505" y="457"/>
                  <a:pt x="1506" y="494"/>
                </a:cubicBezTo>
                <a:cubicBezTo>
                  <a:pt x="1506" y="622"/>
                  <a:pt x="1506" y="750"/>
                  <a:pt x="1506" y="878"/>
                </a:cubicBezTo>
                <a:cubicBezTo>
                  <a:pt x="1505" y="914"/>
                  <a:pt x="1477" y="940"/>
                  <a:pt x="1440" y="943"/>
                </a:cubicBezTo>
                <a:cubicBezTo>
                  <a:pt x="1433" y="944"/>
                  <a:pt x="1425" y="943"/>
                  <a:pt x="1416" y="943"/>
                </a:cubicBezTo>
                <a:cubicBezTo>
                  <a:pt x="1415" y="952"/>
                  <a:pt x="1415" y="960"/>
                  <a:pt x="1415" y="968"/>
                </a:cubicBezTo>
                <a:cubicBezTo>
                  <a:pt x="1414" y="1017"/>
                  <a:pt x="1415" y="1066"/>
                  <a:pt x="1414" y="1116"/>
                </a:cubicBezTo>
                <a:cubicBezTo>
                  <a:pt x="1414" y="1166"/>
                  <a:pt x="1387" y="1192"/>
                  <a:pt x="1338" y="1192"/>
                </a:cubicBezTo>
                <a:cubicBezTo>
                  <a:pt x="1306" y="1193"/>
                  <a:pt x="1275" y="1193"/>
                  <a:pt x="1244" y="1192"/>
                </a:cubicBezTo>
                <a:cubicBezTo>
                  <a:pt x="1202" y="1192"/>
                  <a:pt x="1173" y="1164"/>
                  <a:pt x="1173" y="1122"/>
                </a:cubicBezTo>
                <a:cubicBezTo>
                  <a:pt x="1173" y="1071"/>
                  <a:pt x="1173" y="1021"/>
                  <a:pt x="1173" y="970"/>
                </a:cubicBezTo>
                <a:cubicBezTo>
                  <a:pt x="1173" y="962"/>
                  <a:pt x="1173" y="954"/>
                  <a:pt x="1173" y="945"/>
                </a:cubicBezTo>
                <a:cubicBezTo>
                  <a:pt x="902" y="945"/>
                  <a:pt x="633" y="945"/>
                  <a:pt x="361" y="945"/>
                </a:cubicBezTo>
                <a:cubicBezTo>
                  <a:pt x="361" y="952"/>
                  <a:pt x="360" y="959"/>
                  <a:pt x="360" y="966"/>
                </a:cubicBezTo>
                <a:cubicBezTo>
                  <a:pt x="360" y="1016"/>
                  <a:pt x="360" y="1067"/>
                  <a:pt x="360" y="1118"/>
                </a:cubicBezTo>
                <a:cubicBezTo>
                  <a:pt x="360" y="1164"/>
                  <a:pt x="331" y="1192"/>
                  <a:pt x="285" y="1192"/>
                </a:cubicBezTo>
                <a:cubicBezTo>
                  <a:pt x="254" y="1193"/>
                  <a:pt x="223" y="1193"/>
                  <a:pt x="191" y="1192"/>
                </a:cubicBezTo>
                <a:cubicBezTo>
                  <a:pt x="148" y="1192"/>
                  <a:pt x="118" y="1164"/>
                  <a:pt x="118" y="1120"/>
                </a:cubicBezTo>
                <a:cubicBezTo>
                  <a:pt x="117" y="1069"/>
                  <a:pt x="118" y="1019"/>
                  <a:pt x="118" y="968"/>
                </a:cubicBezTo>
                <a:cubicBezTo>
                  <a:pt x="118" y="961"/>
                  <a:pt x="118" y="954"/>
                  <a:pt x="118" y="944"/>
                </a:cubicBezTo>
                <a:close/>
                <a:moveTo>
                  <a:pt x="1346" y="413"/>
                </a:moveTo>
                <a:cubicBezTo>
                  <a:pt x="1346" y="410"/>
                  <a:pt x="1346" y="407"/>
                  <a:pt x="1345" y="406"/>
                </a:cubicBezTo>
                <a:cubicBezTo>
                  <a:pt x="1295" y="307"/>
                  <a:pt x="1246" y="208"/>
                  <a:pt x="1194" y="111"/>
                </a:cubicBezTo>
                <a:cubicBezTo>
                  <a:pt x="1171" y="69"/>
                  <a:pt x="1131" y="49"/>
                  <a:pt x="1083" y="49"/>
                </a:cubicBezTo>
                <a:cubicBezTo>
                  <a:pt x="1001" y="49"/>
                  <a:pt x="919" y="49"/>
                  <a:pt x="837" y="49"/>
                </a:cubicBezTo>
                <a:cubicBezTo>
                  <a:pt x="690" y="49"/>
                  <a:pt x="542" y="49"/>
                  <a:pt x="395" y="49"/>
                </a:cubicBezTo>
                <a:cubicBezTo>
                  <a:pt x="327" y="49"/>
                  <a:pt x="285" y="79"/>
                  <a:pt x="261" y="141"/>
                </a:cubicBezTo>
                <a:cubicBezTo>
                  <a:pt x="231" y="218"/>
                  <a:pt x="202" y="295"/>
                  <a:pt x="172" y="373"/>
                </a:cubicBezTo>
                <a:cubicBezTo>
                  <a:pt x="167" y="385"/>
                  <a:pt x="163" y="398"/>
                  <a:pt x="158" y="413"/>
                </a:cubicBezTo>
                <a:cubicBezTo>
                  <a:pt x="555" y="413"/>
                  <a:pt x="950" y="413"/>
                  <a:pt x="1346" y="413"/>
                </a:cubicBezTo>
                <a:close/>
                <a:moveTo>
                  <a:pt x="1156" y="667"/>
                </a:moveTo>
                <a:cubicBezTo>
                  <a:pt x="1156" y="723"/>
                  <a:pt x="1201" y="769"/>
                  <a:pt x="1256" y="769"/>
                </a:cubicBezTo>
                <a:cubicBezTo>
                  <a:pt x="1311" y="769"/>
                  <a:pt x="1357" y="724"/>
                  <a:pt x="1357" y="668"/>
                </a:cubicBezTo>
                <a:cubicBezTo>
                  <a:pt x="1358" y="614"/>
                  <a:pt x="1312" y="568"/>
                  <a:pt x="1257" y="568"/>
                </a:cubicBezTo>
                <a:cubicBezTo>
                  <a:pt x="1201" y="567"/>
                  <a:pt x="1157" y="612"/>
                  <a:pt x="1156" y="667"/>
                </a:cubicBezTo>
                <a:close/>
                <a:moveTo>
                  <a:pt x="366" y="669"/>
                </a:moveTo>
                <a:cubicBezTo>
                  <a:pt x="367" y="613"/>
                  <a:pt x="323" y="568"/>
                  <a:pt x="268" y="568"/>
                </a:cubicBezTo>
                <a:cubicBezTo>
                  <a:pt x="211" y="567"/>
                  <a:pt x="166" y="612"/>
                  <a:pt x="166" y="668"/>
                </a:cubicBezTo>
                <a:cubicBezTo>
                  <a:pt x="166" y="723"/>
                  <a:pt x="212" y="769"/>
                  <a:pt x="267" y="769"/>
                </a:cubicBezTo>
                <a:cubicBezTo>
                  <a:pt x="321" y="768"/>
                  <a:pt x="366" y="723"/>
                  <a:pt x="366" y="6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6"/>
          <p:cNvSpPr>
            <a:spLocks noChangeAspect="1" noEditPoints="1"/>
          </p:cNvSpPr>
          <p:nvPr/>
        </p:nvSpPr>
        <p:spPr bwMode="auto">
          <a:xfrm>
            <a:off x="885714" y="3963609"/>
            <a:ext cx="864000" cy="1063849"/>
          </a:xfrm>
          <a:custGeom>
            <a:avLst/>
            <a:gdLst>
              <a:gd name="T0" fmla="*/ 1394 w 1490"/>
              <a:gd name="T1" fmla="*/ 1598 h 1835"/>
              <a:gd name="T2" fmla="*/ 1365 w 1490"/>
              <a:gd name="T3" fmla="*/ 1735 h 1835"/>
              <a:gd name="T4" fmla="*/ 1166 w 1490"/>
              <a:gd name="T5" fmla="*/ 1776 h 1835"/>
              <a:gd name="T6" fmla="*/ 1154 w 1490"/>
              <a:gd name="T7" fmla="*/ 1624 h 1835"/>
              <a:gd name="T8" fmla="*/ 1096 w 1490"/>
              <a:gd name="T9" fmla="*/ 1599 h 1835"/>
              <a:gd name="T10" fmla="*/ 341 w 1490"/>
              <a:gd name="T11" fmla="*/ 1658 h 1835"/>
              <a:gd name="T12" fmla="*/ 257 w 1490"/>
              <a:gd name="T13" fmla="*/ 1825 h 1835"/>
              <a:gd name="T14" fmla="*/ 130 w 1490"/>
              <a:gd name="T15" fmla="*/ 1737 h 1835"/>
              <a:gd name="T16" fmla="*/ 94 w 1490"/>
              <a:gd name="T17" fmla="*/ 1598 h 1835"/>
              <a:gd name="T18" fmla="*/ 0 w 1490"/>
              <a:gd name="T19" fmla="*/ 1574 h 1835"/>
              <a:gd name="T20" fmla="*/ 22 w 1490"/>
              <a:gd name="T21" fmla="*/ 664 h 1835"/>
              <a:gd name="T22" fmla="*/ 163 w 1490"/>
              <a:gd name="T23" fmla="*/ 142 h 1835"/>
              <a:gd name="T24" fmla="*/ 820 w 1490"/>
              <a:gd name="T25" fmla="*/ 10 h 1835"/>
              <a:gd name="T26" fmla="*/ 1346 w 1490"/>
              <a:gd name="T27" fmla="*/ 152 h 1835"/>
              <a:gd name="T28" fmla="*/ 1489 w 1490"/>
              <a:gd name="T29" fmla="*/ 797 h 1835"/>
              <a:gd name="T30" fmla="*/ 1490 w 1490"/>
              <a:gd name="T31" fmla="*/ 1577 h 1835"/>
              <a:gd name="T32" fmla="*/ 745 w 1490"/>
              <a:gd name="T33" fmla="*/ 890 h 1835"/>
              <a:gd name="T34" fmla="*/ 1225 w 1490"/>
              <a:gd name="T35" fmla="*/ 890 h 1835"/>
              <a:gd name="T36" fmla="*/ 1362 w 1490"/>
              <a:gd name="T37" fmla="*/ 832 h 1835"/>
              <a:gd name="T38" fmla="*/ 1319 w 1490"/>
              <a:gd name="T39" fmla="*/ 507 h 1835"/>
              <a:gd name="T40" fmla="*/ 1240 w 1490"/>
              <a:gd name="T41" fmla="*/ 332 h 1835"/>
              <a:gd name="T42" fmla="*/ 342 w 1490"/>
              <a:gd name="T43" fmla="*/ 329 h 1835"/>
              <a:gd name="T44" fmla="*/ 198 w 1490"/>
              <a:gd name="T45" fmla="*/ 376 h 1835"/>
              <a:gd name="T46" fmla="*/ 134 w 1490"/>
              <a:gd name="T47" fmla="*/ 820 h 1835"/>
              <a:gd name="T48" fmla="*/ 745 w 1490"/>
              <a:gd name="T49" fmla="*/ 890 h 1835"/>
              <a:gd name="T50" fmla="*/ 754 w 1490"/>
              <a:gd name="T51" fmla="*/ 237 h 1835"/>
              <a:gd name="T52" fmla="*/ 1060 w 1490"/>
              <a:gd name="T53" fmla="*/ 235 h 1835"/>
              <a:gd name="T54" fmla="*/ 1063 w 1490"/>
              <a:gd name="T55" fmla="*/ 150 h 1835"/>
              <a:gd name="T56" fmla="*/ 396 w 1490"/>
              <a:gd name="T57" fmla="*/ 184 h 1835"/>
              <a:gd name="T58" fmla="*/ 462 w 1490"/>
              <a:gd name="T59" fmla="*/ 238 h 1835"/>
              <a:gd name="T60" fmla="*/ 1258 w 1490"/>
              <a:gd name="T61" fmla="*/ 1153 h 1835"/>
              <a:gd name="T62" fmla="*/ 1259 w 1490"/>
              <a:gd name="T63" fmla="*/ 1358 h 1835"/>
              <a:gd name="T64" fmla="*/ 1258 w 1490"/>
              <a:gd name="T65" fmla="*/ 1153 h 1835"/>
              <a:gd name="T66" fmla="*/ 237 w 1490"/>
              <a:gd name="T67" fmla="*/ 1358 h 1835"/>
              <a:gd name="T68" fmla="*/ 234 w 1490"/>
              <a:gd name="T69" fmla="*/ 1153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0" h="1835">
                <a:moveTo>
                  <a:pt x="1490" y="1598"/>
                </a:moveTo>
                <a:cubicBezTo>
                  <a:pt x="1456" y="1598"/>
                  <a:pt x="1425" y="1599"/>
                  <a:pt x="1394" y="1598"/>
                </a:cubicBezTo>
                <a:cubicBezTo>
                  <a:pt x="1378" y="1598"/>
                  <a:pt x="1371" y="1604"/>
                  <a:pt x="1371" y="1620"/>
                </a:cubicBezTo>
                <a:cubicBezTo>
                  <a:pt x="1369" y="1658"/>
                  <a:pt x="1368" y="1697"/>
                  <a:pt x="1365" y="1735"/>
                </a:cubicBezTo>
                <a:cubicBezTo>
                  <a:pt x="1362" y="1782"/>
                  <a:pt x="1330" y="1816"/>
                  <a:pt x="1284" y="1826"/>
                </a:cubicBezTo>
                <a:cubicBezTo>
                  <a:pt x="1237" y="1835"/>
                  <a:pt x="1186" y="1815"/>
                  <a:pt x="1166" y="1776"/>
                </a:cubicBezTo>
                <a:cubicBezTo>
                  <a:pt x="1160" y="1764"/>
                  <a:pt x="1158" y="1750"/>
                  <a:pt x="1157" y="1736"/>
                </a:cubicBezTo>
                <a:cubicBezTo>
                  <a:pt x="1155" y="1699"/>
                  <a:pt x="1154" y="1661"/>
                  <a:pt x="1154" y="1624"/>
                </a:cubicBezTo>
                <a:cubicBezTo>
                  <a:pt x="1154" y="1607"/>
                  <a:pt x="1146" y="1600"/>
                  <a:pt x="1130" y="1600"/>
                </a:cubicBezTo>
                <a:cubicBezTo>
                  <a:pt x="1118" y="1600"/>
                  <a:pt x="1107" y="1599"/>
                  <a:pt x="1096" y="1599"/>
                </a:cubicBezTo>
                <a:cubicBezTo>
                  <a:pt x="864" y="1599"/>
                  <a:pt x="632" y="1598"/>
                  <a:pt x="400" y="1599"/>
                </a:cubicBezTo>
                <a:cubicBezTo>
                  <a:pt x="332" y="1599"/>
                  <a:pt x="342" y="1598"/>
                  <a:pt x="341" y="1658"/>
                </a:cubicBezTo>
                <a:cubicBezTo>
                  <a:pt x="340" y="1684"/>
                  <a:pt x="341" y="1711"/>
                  <a:pt x="338" y="1737"/>
                </a:cubicBezTo>
                <a:cubicBezTo>
                  <a:pt x="334" y="1787"/>
                  <a:pt x="306" y="1817"/>
                  <a:pt x="257" y="1825"/>
                </a:cubicBezTo>
                <a:cubicBezTo>
                  <a:pt x="211" y="1833"/>
                  <a:pt x="170" y="1824"/>
                  <a:pt x="144" y="1781"/>
                </a:cubicBezTo>
                <a:cubicBezTo>
                  <a:pt x="136" y="1768"/>
                  <a:pt x="131" y="1752"/>
                  <a:pt x="130" y="1737"/>
                </a:cubicBezTo>
                <a:cubicBezTo>
                  <a:pt x="126" y="1701"/>
                  <a:pt x="126" y="1665"/>
                  <a:pt x="125" y="1629"/>
                </a:cubicBezTo>
                <a:cubicBezTo>
                  <a:pt x="124" y="1599"/>
                  <a:pt x="123" y="1598"/>
                  <a:pt x="94" y="1598"/>
                </a:cubicBezTo>
                <a:cubicBezTo>
                  <a:pt x="64" y="1598"/>
                  <a:pt x="33" y="1598"/>
                  <a:pt x="0" y="1598"/>
                </a:cubicBezTo>
                <a:cubicBezTo>
                  <a:pt x="0" y="1589"/>
                  <a:pt x="0" y="1581"/>
                  <a:pt x="0" y="1574"/>
                </a:cubicBezTo>
                <a:cubicBezTo>
                  <a:pt x="1" y="1325"/>
                  <a:pt x="0" y="1076"/>
                  <a:pt x="3" y="827"/>
                </a:cubicBezTo>
                <a:cubicBezTo>
                  <a:pt x="3" y="772"/>
                  <a:pt x="14" y="718"/>
                  <a:pt x="22" y="664"/>
                </a:cubicBezTo>
                <a:cubicBezTo>
                  <a:pt x="40" y="534"/>
                  <a:pt x="58" y="404"/>
                  <a:pt x="76" y="274"/>
                </a:cubicBezTo>
                <a:cubicBezTo>
                  <a:pt x="84" y="216"/>
                  <a:pt x="115" y="173"/>
                  <a:pt x="163" y="142"/>
                </a:cubicBezTo>
                <a:cubicBezTo>
                  <a:pt x="239" y="92"/>
                  <a:pt x="324" y="67"/>
                  <a:pt x="412" y="48"/>
                </a:cubicBezTo>
                <a:cubicBezTo>
                  <a:pt x="546" y="18"/>
                  <a:pt x="682" y="0"/>
                  <a:pt x="820" y="10"/>
                </a:cubicBezTo>
                <a:cubicBezTo>
                  <a:pt x="967" y="20"/>
                  <a:pt x="1112" y="44"/>
                  <a:pt x="1250" y="99"/>
                </a:cubicBezTo>
                <a:cubicBezTo>
                  <a:pt x="1284" y="112"/>
                  <a:pt x="1316" y="132"/>
                  <a:pt x="1346" y="152"/>
                </a:cubicBezTo>
                <a:cubicBezTo>
                  <a:pt x="1393" y="186"/>
                  <a:pt x="1414" y="235"/>
                  <a:pt x="1421" y="292"/>
                </a:cubicBezTo>
                <a:cubicBezTo>
                  <a:pt x="1443" y="460"/>
                  <a:pt x="1466" y="628"/>
                  <a:pt x="1489" y="797"/>
                </a:cubicBezTo>
                <a:cubicBezTo>
                  <a:pt x="1490" y="807"/>
                  <a:pt x="1490" y="817"/>
                  <a:pt x="1490" y="827"/>
                </a:cubicBezTo>
                <a:cubicBezTo>
                  <a:pt x="1490" y="1077"/>
                  <a:pt x="1490" y="1327"/>
                  <a:pt x="1490" y="1577"/>
                </a:cubicBezTo>
                <a:cubicBezTo>
                  <a:pt x="1490" y="1582"/>
                  <a:pt x="1490" y="1588"/>
                  <a:pt x="1490" y="1598"/>
                </a:cubicBezTo>
                <a:close/>
                <a:moveTo>
                  <a:pt x="745" y="890"/>
                </a:moveTo>
                <a:cubicBezTo>
                  <a:pt x="745" y="890"/>
                  <a:pt x="745" y="890"/>
                  <a:pt x="745" y="890"/>
                </a:cubicBezTo>
                <a:cubicBezTo>
                  <a:pt x="905" y="890"/>
                  <a:pt x="1065" y="890"/>
                  <a:pt x="1225" y="890"/>
                </a:cubicBezTo>
                <a:cubicBezTo>
                  <a:pt x="1250" y="890"/>
                  <a:pt x="1276" y="890"/>
                  <a:pt x="1301" y="890"/>
                </a:cubicBezTo>
                <a:cubicBezTo>
                  <a:pt x="1341" y="889"/>
                  <a:pt x="1359" y="872"/>
                  <a:pt x="1362" y="832"/>
                </a:cubicBezTo>
                <a:cubicBezTo>
                  <a:pt x="1362" y="825"/>
                  <a:pt x="1362" y="818"/>
                  <a:pt x="1361" y="812"/>
                </a:cubicBezTo>
                <a:cubicBezTo>
                  <a:pt x="1347" y="710"/>
                  <a:pt x="1333" y="609"/>
                  <a:pt x="1319" y="507"/>
                </a:cubicBezTo>
                <a:cubicBezTo>
                  <a:pt x="1313" y="465"/>
                  <a:pt x="1306" y="423"/>
                  <a:pt x="1297" y="381"/>
                </a:cubicBezTo>
                <a:cubicBezTo>
                  <a:pt x="1289" y="349"/>
                  <a:pt x="1273" y="336"/>
                  <a:pt x="1240" y="332"/>
                </a:cubicBezTo>
                <a:cubicBezTo>
                  <a:pt x="1221" y="330"/>
                  <a:pt x="1202" y="330"/>
                  <a:pt x="1184" y="330"/>
                </a:cubicBezTo>
                <a:cubicBezTo>
                  <a:pt x="903" y="329"/>
                  <a:pt x="623" y="329"/>
                  <a:pt x="342" y="329"/>
                </a:cubicBezTo>
                <a:cubicBezTo>
                  <a:pt x="315" y="329"/>
                  <a:pt x="287" y="330"/>
                  <a:pt x="260" y="331"/>
                </a:cubicBezTo>
                <a:cubicBezTo>
                  <a:pt x="229" y="331"/>
                  <a:pt x="209" y="348"/>
                  <a:pt x="198" y="376"/>
                </a:cubicBezTo>
                <a:cubicBezTo>
                  <a:pt x="193" y="388"/>
                  <a:pt x="191" y="401"/>
                  <a:pt x="189" y="414"/>
                </a:cubicBezTo>
                <a:cubicBezTo>
                  <a:pt x="171" y="550"/>
                  <a:pt x="152" y="685"/>
                  <a:pt x="134" y="820"/>
                </a:cubicBezTo>
                <a:cubicBezTo>
                  <a:pt x="128" y="865"/>
                  <a:pt x="149" y="890"/>
                  <a:pt x="195" y="890"/>
                </a:cubicBezTo>
                <a:cubicBezTo>
                  <a:pt x="379" y="890"/>
                  <a:pt x="562" y="890"/>
                  <a:pt x="745" y="890"/>
                </a:cubicBezTo>
                <a:close/>
                <a:moveTo>
                  <a:pt x="754" y="238"/>
                </a:moveTo>
                <a:cubicBezTo>
                  <a:pt x="754" y="238"/>
                  <a:pt x="754" y="238"/>
                  <a:pt x="754" y="237"/>
                </a:cubicBezTo>
                <a:cubicBezTo>
                  <a:pt x="828" y="237"/>
                  <a:pt x="901" y="237"/>
                  <a:pt x="974" y="237"/>
                </a:cubicBezTo>
                <a:cubicBezTo>
                  <a:pt x="1003" y="237"/>
                  <a:pt x="1031" y="236"/>
                  <a:pt x="1060" y="235"/>
                </a:cubicBezTo>
                <a:cubicBezTo>
                  <a:pt x="1083" y="233"/>
                  <a:pt x="1099" y="216"/>
                  <a:pt x="1098" y="192"/>
                </a:cubicBezTo>
                <a:cubicBezTo>
                  <a:pt x="1098" y="168"/>
                  <a:pt x="1084" y="150"/>
                  <a:pt x="1063" y="150"/>
                </a:cubicBezTo>
                <a:cubicBezTo>
                  <a:pt x="853" y="150"/>
                  <a:pt x="644" y="150"/>
                  <a:pt x="435" y="150"/>
                </a:cubicBezTo>
                <a:cubicBezTo>
                  <a:pt x="411" y="150"/>
                  <a:pt x="399" y="163"/>
                  <a:pt x="396" y="184"/>
                </a:cubicBezTo>
                <a:cubicBezTo>
                  <a:pt x="393" y="208"/>
                  <a:pt x="405" y="229"/>
                  <a:pt x="427" y="234"/>
                </a:cubicBezTo>
                <a:cubicBezTo>
                  <a:pt x="438" y="236"/>
                  <a:pt x="451" y="238"/>
                  <a:pt x="462" y="238"/>
                </a:cubicBezTo>
                <a:cubicBezTo>
                  <a:pt x="560" y="238"/>
                  <a:pt x="657" y="238"/>
                  <a:pt x="754" y="238"/>
                </a:cubicBezTo>
                <a:close/>
                <a:moveTo>
                  <a:pt x="1258" y="1153"/>
                </a:moveTo>
                <a:cubicBezTo>
                  <a:pt x="1201" y="1153"/>
                  <a:pt x="1157" y="1198"/>
                  <a:pt x="1158" y="1255"/>
                </a:cubicBezTo>
                <a:cubicBezTo>
                  <a:pt x="1158" y="1314"/>
                  <a:pt x="1201" y="1358"/>
                  <a:pt x="1259" y="1358"/>
                </a:cubicBezTo>
                <a:cubicBezTo>
                  <a:pt x="1316" y="1358"/>
                  <a:pt x="1365" y="1310"/>
                  <a:pt x="1363" y="1254"/>
                </a:cubicBezTo>
                <a:cubicBezTo>
                  <a:pt x="1362" y="1198"/>
                  <a:pt x="1315" y="1153"/>
                  <a:pt x="1258" y="1153"/>
                </a:cubicBezTo>
                <a:close/>
                <a:moveTo>
                  <a:pt x="133" y="1256"/>
                </a:moveTo>
                <a:cubicBezTo>
                  <a:pt x="133" y="1315"/>
                  <a:pt x="176" y="1358"/>
                  <a:pt x="237" y="1358"/>
                </a:cubicBezTo>
                <a:cubicBezTo>
                  <a:pt x="291" y="1358"/>
                  <a:pt x="336" y="1312"/>
                  <a:pt x="337" y="1257"/>
                </a:cubicBezTo>
                <a:cubicBezTo>
                  <a:pt x="337" y="1198"/>
                  <a:pt x="292" y="1153"/>
                  <a:pt x="234" y="1153"/>
                </a:cubicBezTo>
                <a:cubicBezTo>
                  <a:pt x="176" y="1152"/>
                  <a:pt x="133" y="1196"/>
                  <a:pt x="133" y="12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0" name="组合 49"/>
          <p:cNvGrpSpPr/>
          <p:nvPr/>
        </p:nvGrpSpPr>
        <p:grpSpPr>
          <a:xfrm>
            <a:off x="10310026" y="1087297"/>
            <a:ext cx="1245153" cy="1021073"/>
            <a:chOff x="5473423" y="1696638"/>
            <a:chExt cx="1245153" cy="1021073"/>
          </a:xfrm>
          <a:solidFill>
            <a:schemeClr val="bg1"/>
          </a:solidFill>
        </p:grpSpPr>
        <p:grpSp>
          <p:nvGrpSpPr>
            <p:cNvPr id="51" name="Group 71"/>
            <p:cNvGrpSpPr>
              <a:grpSpLocks noChangeAspect="1"/>
            </p:cNvGrpSpPr>
            <p:nvPr/>
          </p:nvGrpSpPr>
          <p:grpSpPr bwMode="auto">
            <a:xfrm>
              <a:off x="5932998" y="1696638"/>
              <a:ext cx="326002" cy="149677"/>
              <a:chOff x="323" y="422"/>
              <a:chExt cx="2875" cy="1320"/>
            </a:xfrm>
            <a:grpFill/>
          </p:grpSpPr>
          <p:sp>
            <p:nvSpPr>
              <p:cNvPr id="53" name="Freeform 73"/>
              <p:cNvSpPr>
                <a:spLocks noEditPoints="1"/>
              </p:cNvSpPr>
              <p:nvPr/>
            </p:nvSpPr>
            <p:spPr bwMode="auto">
              <a:xfrm>
                <a:off x="323" y="422"/>
                <a:ext cx="2875" cy="1320"/>
              </a:xfrm>
              <a:custGeom>
                <a:avLst/>
                <a:gdLst>
                  <a:gd name="T0" fmla="*/ 756 w 1503"/>
                  <a:gd name="T1" fmla="*/ 689 h 689"/>
                  <a:gd name="T2" fmla="*/ 168 w 1503"/>
                  <a:gd name="T3" fmla="*/ 689 h 689"/>
                  <a:gd name="T4" fmla="*/ 95 w 1503"/>
                  <a:gd name="T5" fmla="*/ 683 h 689"/>
                  <a:gd name="T6" fmla="*/ 15 w 1503"/>
                  <a:gd name="T7" fmla="*/ 566 h 689"/>
                  <a:gd name="T8" fmla="*/ 71 w 1503"/>
                  <a:gd name="T9" fmla="*/ 348 h 689"/>
                  <a:gd name="T10" fmla="*/ 133 w 1503"/>
                  <a:gd name="T11" fmla="*/ 121 h 689"/>
                  <a:gd name="T12" fmla="*/ 289 w 1503"/>
                  <a:gd name="T13" fmla="*/ 1 h 689"/>
                  <a:gd name="T14" fmla="*/ 1229 w 1503"/>
                  <a:gd name="T15" fmla="*/ 1 h 689"/>
                  <a:gd name="T16" fmla="*/ 1382 w 1503"/>
                  <a:gd name="T17" fmla="*/ 117 h 689"/>
                  <a:gd name="T18" fmla="*/ 1494 w 1503"/>
                  <a:gd name="T19" fmla="*/ 529 h 689"/>
                  <a:gd name="T20" fmla="*/ 1502 w 1503"/>
                  <a:gd name="T21" fmla="*/ 614 h 689"/>
                  <a:gd name="T22" fmla="*/ 1447 w 1503"/>
                  <a:gd name="T23" fmla="*/ 676 h 689"/>
                  <a:gd name="T24" fmla="*/ 1352 w 1503"/>
                  <a:gd name="T25" fmla="*/ 688 h 689"/>
                  <a:gd name="T26" fmla="*/ 756 w 1503"/>
                  <a:gd name="T27" fmla="*/ 689 h 689"/>
                  <a:gd name="T28" fmla="*/ 573 w 1503"/>
                  <a:gd name="T29" fmla="*/ 477 h 689"/>
                  <a:gd name="T30" fmla="*/ 638 w 1503"/>
                  <a:gd name="T31" fmla="*/ 441 h 689"/>
                  <a:gd name="T32" fmla="*/ 640 w 1503"/>
                  <a:gd name="T33" fmla="*/ 437 h 689"/>
                  <a:gd name="T34" fmla="*/ 664 w 1503"/>
                  <a:gd name="T35" fmla="*/ 419 h 689"/>
                  <a:gd name="T36" fmla="*/ 726 w 1503"/>
                  <a:gd name="T37" fmla="*/ 465 h 689"/>
                  <a:gd name="T38" fmla="*/ 736 w 1503"/>
                  <a:gd name="T39" fmla="*/ 479 h 689"/>
                  <a:gd name="T40" fmla="*/ 787 w 1503"/>
                  <a:gd name="T41" fmla="*/ 480 h 689"/>
                  <a:gd name="T42" fmla="*/ 729 w 1503"/>
                  <a:gd name="T43" fmla="*/ 292 h 689"/>
                  <a:gd name="T44" fmla="*/ 664 w 1503"/>
                  <a:gd name="T45" fmla="*/ 244 h 689"/>
                  <a:gd name="T46" fmla="*/ 639 w 1503"/>
                  <a:gd name="T47" fmla="*/ 262 h 689"/>
                  <a:gd name="T48" fmla="*/ 626 w 1503"/>
                  <a:gd name="T49" fmla="*/ 304 h 689"/>
                  <a:gd name="T50" fmla="*/ 573 w 1503"/>
                  <a:gd name="T51" fmla="*/ 477 h 689"/>
                  <a:gd name="T52" fmla="*/ 910 w 1503"/>
                  <a:gd name="T53" fmla="*/ 395 h 689"/>
                  <a:gd name="T54" fmla="*/ 946 w 1503"/>
                  <a:gd name="T55" fmla="*/ 467 h 689"/>
                  <a:gd name="T56" fmla="*/ 959 w 1503"/>
                  <a:gd name="T57" fmla="*/ 479 h 689"/>
                  <a:gd name="T58" fmla="*/ 1014 w 1503"/>
                  <a:gd name="T59" fmla="*/ 480 h 689"/>
                  <a:gd name="T60" fmla="*/ 953 w 1503"/>
                  <a:gd name="T61" fmla="*/ 375 h 689"/>
                  <a:gd name="T62" fmla="*/ 953 w 1503"/>
                  <a:gd name="T63" fmla="*/ 343 h 689"/>
                  <a:gd name="T64" fmla="*/ 1010 w 1503"/>
                  <a:gd name="T65" fmla="*/ 244 h 689"/>
                  <a:gd name="T66" fmla="*/ 968 w 1503"/>
                  <a:gd name="T67" fmla="*/ 244 h 689"/>
                  <a:gd name="T68" fmla="*/ 941 w 1503"/>
                  <a:gd name="T69" fmla="*/ 261 h 689"/>
                  <a:gd name="T70" fmla="*/ 913 w 1503"/>
                  <a:gd name="T71" fmla="*/ 325 h 689"/>
                  <a:gd name="T72" fmla="*/ 880 w 1503"/>
                  <a:gd name="T73" fmla="*/ 258 h 689"/>
                  <a:gd name="T74" fmla="*/ 868 w 1503"/>
                  <a:gd name="T75" fmla="*/ 245 h 689"/>
                  <a:gd name="T76" fmla="*/ 814 w 1503"/>
                  <a:gd name="T77" fmla="*/ 245 h 689"/>
                  <a:gd name="T78" fmla="*/ 862 w 1503"/>
                  <a:gd name="T79" fmla="*/ 329 h 689"/>
                  <a:gd name="T80" fmla="*/ 862 w 1503"/>
                  <a:gd name="T81" fmla="*/ 392 h 689"/>
                  <a:gd name="T82" fmla="*/ 810 w 1503"/>
                  <a:gd name="T83" fmla="*/ 480 h 689"/>
                  <a:gd name="T84" fmla="*/ 852 w 1503"/>
                  <a:gd name="T85" fmla="*/ 480 h 689"/>
                  <a:gd name="T86" fmla="*/ 879 w 1503"/>
                  <a:gd name="T87" fmla="*/ 464 h 689"/>
                  <a:gd name="T88" fmla="*/ 910 w 1503"/>
                  <a:gd name="T89" fmla="*/ 395 h 689"/>
                  <a:gd name="T90" fmla="*/ 451 w 1503"/>
                  <a:gd name="T91" fmla="*/ 290 h 689"/>
                  <a:gd name="T92" fmla="*/ 451 w 1503"/>
                  <a:gd name="T93" fmla="*/ 478 h 689"/>
                  <a:gd name="T94" fmla="*/ 506 w 1503"/>
                  <a:gd name="T95" fmla="*/ 478 h 689"/>
                  <a:gd name="T96" fmla="*/ 506 w 1503"/>
                  <a:gd name="T97" fmla="*/ 288 h 689"/>
                  <a:gd name="T98" fmla="*/ 567 w 1503"/>
                  <a:gd name="T99" fmla="*/ 288 h 689"/>
                  <a:gd name="T100" fmla="*/ 567 w 1503"/>
                  <a:gd name="T101" fmla="*/ 246 h 689"/>
                  <a:gd name="T102" fmla="*/ 390 w 1503"/>
                  <a:gd name="T103" fmla="*/ 246 h 689"/>
                  <a:gd name="T104" fmla="*/ 390 w 1503"/>
                  <a:gd name="T105" fmla="*/ 290 h 689"/>
                  <a:gd name="T106" fmla="*/ 451 w 1503"/>
                  <a:gd name="T107" fmla="*/ 290 h 689"/>
                  <a:gd name="T108" fmla="*/ 1062 w 1503"/>
                  <a:gd name="T109" fmla="*/ 245 h 689"/>
                  <a:gd name="T110" fmla="*/ 1062 w 1503"/>
                  <a:gd name="T111" fmla="*/ 479 h 689"/>
                  <a:gd name="T112" fmla="*/ 1112 w 1503"/>
                  <a:gd name="T113" fmla="*/ 479 h 689"/>
                  <a:gd name="T114" fmla="*/ 1112 w 1503"/>
                  <a:gd name="T115" fmla="*/ 245 h 689"/>
                  <a:gd name="T116" fmla="*/ 1062 w 1503"/>
                  <a:gd name="T117" fmla="*/ 24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03" h="689">
                    <a:moveTo>
                      <a:pt x="756" y="689"/>
                    </a:moveTo>
                    <a:cubicBezTo>
                      <a:pt x="560" y="689"/>
                      <a:pt x="364" y="689"/>
                      <a:pt x="168" y="689"/>
                    </a:cubicBezTo>
                    <a:cubicBezTo>
                      <a:pt x="144" y="688"/>
                      <a:pt x="119" y="687"/>
                      <a:pt x="95" y="683"/>
                    </a:cubicBezTo>
                    <a:cubicBezTo>
                      <a:pt x="26" y="671"/>
                      <a:pt x="0" y="635"/>
                      <a:pt x="15" y="566"/>
                    </a:cubicBezTo>
                    <a:cubicBezTo>
                      <a:pt x="31" y="493"/>
                      <a:pt x="52" y="421"/>
                      <a:pt x="71" y="348"/>
                    </a:cubicBezTo>
                    <a:cubicBezTo>
                      <a:pt x="91" y="272"/>
                      <a:pt x="112" y="197"/>
                      <a:pt x="133" y="121"/>
                    </a:cubicBezTo>
                    <a:cubicBezTo>
                      <a:pt x="156" y="37"/>
                      <a:pt x="202" y="1"/>
                      <a:pt x="289" y="1"/>
                    </a:cubicBezTo>
                    <a:cubicBezTo>
                      <a:pt x="602" y="0"/>
                      <a:pt x="916" y="0"/>
                      <a:pt x="1229" y="1"/>
                    </a:cubicBezTo>
                    <a:cubicBezTo>
                      <a:pt x="1313" y="1"/>
                      <a:pt x="1359" y="36"/>
                      <a:pt x="1382" y="117"/>
                    </a:cubicBezTo>
                    <a:cubicBezTo>
                      <a:pt x="1420" y="254"/>
                      <a:pt x="1458" y="391"/>
                      <a:pt x="1494" y="529"/>
                    </a:cubicBezTo>
                    <a:cubicBezTo>
                      <a:pt x="1501" y="556"/>
                      <a:pt x="1503" y="585"/>
                      <a:pt x="1502" y="614"/>
                    </a:cubicBezTo>
                    <a:cubicBezTo>
                      <a:pt x="1501" y="647"/>
                      <a:pt x="1479" y="669"/>
                      <a:pt x="1447" y="676"/>
                    </a:cubicBezTo>
                    <a:cubicBezTo>
                      <a:pt x="1416" y="683"/>
                      <a:pt x="1384" y="688"/>
                      <a:pt x="1352" y="688"/>
                    </a:cubicBezTo>
                    <a:cubicBezTo>
                      <a:pt x="1154" y="689"/>
                      <a:pt x="955" y="689"/>
                      <a:pt x="756" y="689"/>
                    </a:cubicBezTo>
                    <a:close/>
                    <a:moveTo>
                      <a:pt x="573" y="477"/>
                    </a:moveTo>
                    <a:cubicBezTo>
                      <a:pt x="622" y="487"/>
                      <a:pt x="626" y="485"/>
                      <a:pt x="638" y="441"/>
                    </a:cubicBezTo>
                    <a:cubicBezTo>
                      <a:pt x="639" y="440"/>
                      <a:pt x="639" y="439"/>
                      <a:pt x="640" y="437"/>
                    </a:cubicBezTo>
                    <a:cubicBezTo>
                      <a:pt x="640" y="421"/>
                      <a:pt x="650" y="419"/>
                      <a:pt x="664" y="419"/>
                    </a:cubicBezTo>
                    <a:cubicBezTo>
                      <a:pt x="711" y="420"/>
                      <a:pt x="711" y="419"/>
                      <a:pt x="726" y="465"/>
                    </a:cubicBezTo>
                    <a:cubicBezTo>
                      <a:pt x="728" y="470"/>
                      <a:pt x="732" y="479"/>
                      <a:pt x="736" y="479"/>
                    </a:cubicBezTo>
                    <a:cubicBezTo>
                      <a:pt x="752" y="481"/>
                      <a:pt x="769" y="480"/>
                      <a:pt x="787" y="480"/>
                    </a:cubicBezTo>
                    <a:cubicBezTo>
                      <a:pt x="767" y="415"/>
                      <a:pt x="748" y="353"/>
                      <a:pt x="729" y="292"/>
                    </a:cubicBezTo>
                    <a:cubicBezTo>
                      <a:pt x="714" y="244"/>
                      <a:pt x="714" y="245"/>
                      <a:pt x="664" y="244"/>
                    </a:cubicBezTo>
                    <a:cubicBezTo>
                      <a:pt x="650" y="244"/>
                      <a:pt x="642" y="247"/>
                      <a:pt x="639" y="262"/>
                    </a:cubicBezTo>
                    <a:cubicBezTo>
                      <a:pt x="636" y="276"/>
                      <a:pt x="630" y="290"/>
                      <a:pt x="626" y="304"/>
                    </a:cubicBezTo>
                    <a:cubicBezTo>
                      <a:pt x="608" y="362"/>
                      <a:pt x="591" y="419"/>
                      <a:pt x="573" y="477"/>
                    </a:cubicBezTo>
                    <a:close/>
                    <a:moveTo>
                      <a:pt x="910" y="395"/>
                    </a:moveTo>
                    <a:cubicBezTo>
                      <a:pt x="923" y="422"/>
                      <a:pt x="934" y="444"/>
                      <a:pt x="946" y="467"/>
                    </a:cubicBezTo>
                    <a:cubicBezTo>
                      <a:pt x="949" y="472"/>
                      <a:pt x="954" y="479"/>
                      <a:pt x="959" y="479"/>
                    </a:cubicBezTo>
                    <a:cubicBezTo>
                      <a:pt x="976" y="481"/>
                      <a:pt x="993" y="480"/>
                      <a:pt x="1014" y="480"/>
                    </a:cubicBezTo>
                    <a:cubicBezTo>
                      <a:pt x="992" y="443"/>
                      <a:pt x="973" y="409"/>
                      <a:pt x="953" y="375"/>
                    </a:cubicBezTo>
                    <a:cubicBezTo>
                      <a:pt x="946" y="364"/>
                      <a:pt x="945" y="355"/>
                      <a:pt x="953" y="343"/>
                    </a:cubicBezTo>
                    <a:cubicBezTo>
                      <a:pt x="972" y="312"/>
                      <a:pt x="990" y="279"/>
                      <a:pt x="1010" y="244"/>
                    </a:cubicBezTo>
                    <a:cubicBezTo>
                      <a:pt x="993" y="244"/>
                      <a:pt x="981" y="245"/>
                      <a:pt x="968" y="244"/>
                    </a:cubicBezTo>
                    <a:cubicBezTo>
                      <a:pt x="954" y="243"/>
                      <a:pt x="946" y="248"/>
                      <a:pt x="941" y="261"/>
                    </a:cubicBezTo>
                    <a:cubicBezTo>
                      <a:pt x="933" y="282"/>
                      <a:pt x="923" y="302"/>
                      <a:pt x="913" y="325"/>
                    </a:cubicBezTo>
                    <a:cubicBezTo>
                      <a:pt x="901" y="300"/>
                      <a:pt x="891" y="279"/>
                      <a:pt x="880" y="258"/>
                    </a:cubicBezTo>
                    <a:cubicBezTo>
                      <a:pt x="878" y="252"/>
                      <a:pt x="872" y="246"/>
                      <a:pt x="868" y="245"/>
                    </a:cubicBezTo>
                    <a:cubicBezTo>
                      <a:pt x="851" y="244"/>
                      <a:pt x="834" y="245"/>
                      <a:pt x="814" y="245"/>
                    </a:cubicBezTo>
                    <a:cubicBezTo>
                      <a:pt x="831" y="275"/>
                      <a:pt x="845" y="304"/>
                      <a:pt x="862" y="329"/>
                    </a:cubicBezTo>
                    <a:cubicBezTo>
                      <a:pt x="877" y="351"/>
                      <a:pt x="877" y="369"/>
                      <a:pt x="862" y="392"/>
                    </a:cubicBezTo>
                    <a:cubicBezTo>
                      <a:pt x="843" y="419"/>
                      <a:pt x="829" y="448"/>
                      <a:pt x="810" y="480"/>
                    </a:cubicBezTo>
                    <a:cubicBezTo>
                      <a:pt x="827" y="480"/>
                      <a:pt x="840" y="479"/>
                      <a:pt x="852" y="480"/>
                    </a:cubicBezTo>
                    <a:cubicBezTo>
                      <a:pt x="866" y="482"/>
                      <a:pt x="874" y="477"/>
                      <a:pt x="879" y="464"/>
                    </a:cubicBezTo>
                    <a:cubicBezTo>
                      <a:pt x="888" y="442"/>
                      <a:pt x="899" y="420"/>
                      <a:pt x="910" y="395"/>
                    </a:cubicBezTo>
                    <a:close/>
                    <a:moveTo>
                      <a:pt x="451" y="290"/>
                    </a:moveTo>
                    <a:cubicBezTo>
                      <a:pt x="451" y="353"/>
                      <a:pt x="451" y="416"/>
                      <a:pt x="451" y="478"/>
                    </a:cubicBezTo>
                    <a:cubicBezTo>
                      <a:pt x="470" y="478"/>
                      <a:pt x="487" y="478"/>
                      <a:pt x="506" y="478"/>
                    </a:cubicBezTo>
                    <a:cubicBezTo>
                      <a:pt x="506" y="414"/>
                      <a:pt x="506" y="352"/>
                      <a:pt x="506" y="288"/>
                    </a:cubicBezTo>
                    <a:cubicBezTo>
                      <a:pt x="528" y="288"/>
                      <a:pt x="547" y="288"/>
                      <a:pt x="567" y="288"/>
                    </a:cubicBezTo>
                    <a:cubicBezTo>
                      <a:pt x="567" y="273"/>
                      <a:pt x="567" y="259"/>
                      <a:pt x="567" y="246"/>
                    </a:cubicBezTo>
                    <a:cubicBezTo>
                      <a:pt x="507" y="246"/>
                      <a:pt x="448" y="246"/>
                      <a:pt x="390" y="246"/>
                    </a:cubicBezTo>
                    <a:cubicBezTo>
                      <a:pt x="390" y="261"/>
                      <a:pt x="390" y="274"/>
                      <a:pt x="390" y="290"/>
                    </a:cubicBezTo>
                    <a:cubicBezTo>
                      <a:pt x="411" y="290"/>
                      <a:pt x="430" y="290"/>
                      <a:pt x="451" y="290"/>
                    </a:cubicBezTo>
                    <a:close/>
                    <a:moveTo>
                      <a:pt x="1062" y="245"/>
                    </a:moveTo>
                    <a:cubicBezTo>
                      <a:pt x="1062" y="324"/>
                      <a:pt x="1062" y="401"/>
                      <a:pt x="1062" y="479"/>
                    </a:cubicBezTo>
                    <a:cubicBezTo>
                      <a:pt x="1080" y="479"/>
                      <a:pt x="1096" y="479"/>
                      <a:pt x="1112" y="479"/>
                    </a:cubicBezTo>
                    <a:cubicBezTo>
                      <a:pt x="1112" y="400"/>
                      <a:pt x="1112" y="323"/>
                      <a:pt x="1112" y="245"/>
                    </a:cubicBezTo>
                    <a:cubicBezTo>
                      <a:pt x="1094" y="245"/>
                      <a:pt x="1078" y="245"/>
                      <a:pt x="1062" y="24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54" name="Freeform 78"/>
              <p:cNvSpPr/>
              <p:nvPr/>
            </p:nvSpPr>
            <p:spPr bwMode="auto">
              <a:xfrm>
                <a:off x="1572" y="751"/>
                <a:ext cx="96" cy="165"/>
              </a:xfrm>
              <a:custGeom>
                <a:avLst/>
                <a:gdLst>
                  <a:gd name="T0" fmla="*/ 26 w 50"/>
                  <a:gd name="T1" fmla="*/ 0 h 86"/>
                  <a:gd name="T2" fmla="*/ 50 w 50"/>
                  <a:gd name="T3" fmla="*/ 86 h 86"/>
                  <a:gd name="T4" fmla="*/ 0 w 50"/>
                  <a:gd name="T5" fmla="*/ 86 h 86"/>
                  <a:gd name="T6" fmla="*/ 23 w 50"/>
                  <a:gd name="T7" fmla="*/ 0 h 86"/>
                  <a:gd name="T8" fmla="*/ 26 w 50"/>
                  <a:gd name="T9" fmla="*/ 0 h 86"/>
                </a:gdLst>
                <a:ahLst/>
                <a:cxnLst>
                  <a:cxn ang="0">
                    <a:pos x="T0" y="T1"/>
                  </a:cxn>
                  <a:cxn ang="0">
                    <a:pos x="T2" y="T3"/>
                  </a:cxn>
                  <a:cxn ang="0">
                    <a:pos x="T4" y="T5"/>
                  </a:cxn>
                  <a:cxn ang="0">
                    <a:pos x="T6" y="T7"/>
                  </a:cxn>
                  <a:cxn ang="0">
                    <a:pos x="T8" y="T9"/>
                  </a:cxn>
                </a:cxnLst>
                <a:rect l="0" t="0" r="r" b="b"/>
                <a:pathLst>
                  <a:path w="50" h="86">
                    <a:moveTo>
                      <a:pt x="26" y="0"/>
                    </a:moveTo>
                    <a:cubicBezTo>
                      <a:pt x="34" y="28"/>
                      <a:pt x="42" y="56"/>
                      <a:pt x="50" y="86"/>
                    </a:cubicBezTo>
                    <a:cubicBezTo>
                      <a:pt x="33" y="86"/>
                      <a:pt x="18" y="86"/>
                      <a:pt x="0" y="86"/>
                    </a:cubicBezTo>
                    <a:cubicBezTo>
                      <a:pt x="8" y="57"/>
                      <a:pt x="15" y="28"/>
                      <a:pt x="23" y="0"/>
                    </a:cubicBezTo>
                    <a:cubicBezTo>
                      <a:pt x="24" y="0"/>
                      <a:pt x="25" y="0"/>
                      <a:pt x="26"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2" name="Freeform 83"/>
            <p:cNvSpPr>
              <a:spLocks noEditPoints="1"/>
            </p:cNvSpPr>
            <p:nvPr/>
          </p:nvSpPr>
          <p:spPr bwMode="auto">
            <a:xfrm>
              <a:off x="5473423" y="1863368"/>
              <a:ext cx="1245153" cy="854343"/>
            </a:xfrm>
            <a:custGeom>
              <a:avLst/>
              <a:gdLst>
                <a:gd name="T0" fmla="*/ 290 w 1205"/>
                <a:gd name="T1" fmla="*/ 807 h 914"/>
                <a:gd name="T2" fmla="*/ 244 w 1205"/>
                <a:gd name="T3" fmla="*/ 914 h 914"/>
                <a:gd name="T4" fmla="*/ 148 w 1205"/>
                <a:gd name="T5" fmla="*/ 867 h 914"/>
                <a:gd name="T6" fmla="*/ 138 w 1205"/>
                <a:gd name="T7" fmla="*/ 780 h 914"/>
                <a:gd name="T8" fmla="*/ 81 w 1205"/>
                <a:gd name="T9" fmla="*/ 421 h 914"/>
                <a:gd name="T10" fmla="*/ 122 w 1205"/>
                <a:gd name="T11" fmla="*/ 338 h 914"/>
                <a:gd name="T12" fmla="*/ 4 w 1205"/>
                <a:gd name="T13" fmla="*/ 305 h 914"/>
                <a:gd name="T14" fmla="*/ 91 w 1205"/>
                <a:gd name="T15" fmla="*/ 243 h 914"/>
                <a:gd name="T16" fmla="*/ 159 w 1205"/>
                <a:gd name="T17" fmla="*/ 301 h 914"/>
                <a:gd name="T18" fmla="*/ 241 w 1205"/>
                <a:gd name="T19" fmla="*/ 94 h 914"/>
                <a:gd name="T20" fmla="*/ 443 w 1205"/>
                <a:gd name="T21" fmla="*/ 8 h 914"/>
                <a:gd name="T22" fmla="*/ 881 w 1205"/>
                <a:gd name="T23" fmla="*/ 25 h 914"/>
                <a:gd name="T24" fmla="*/ 1038 w 1205"/>
                <a:gd name="T25" fmla="*/ 275 h 914"/>
                <a:gd name="T26" fmla="*/ 1070 w 1205"/>
                <a:gd name="T27" fmla="*/ 271 h 914"/>
                <a:gd name="T28" fmla="*/ 1170 w 1205"/>
                <a:gd name="T29" fmla="*/ 244 h 914"/>
                <a:gd name="T30" fmla="*/ 1145 w 1205"/>
                <a:gd name="T31" fmla="*/ 338 h 914"/>
                <a:gd name="T32" fmla="*/ 1138 w 1205"/>
                <a:gd name="T33" fmla="*/ 449 h 914"/>
                <a:gd name="T34" fmla="*/ 1122 w 1205"/>
                <a:gd name="T35" fmla="*/ 723 h 914"/>
                <a:gd name="T36" fmla="*/ 1058 w 1205"/>
                <a:gd name="T37" fmla="*/ 800 h 914"/>
                <a:gd name="T38" fmla="*/ 1015 w 1205"/>
                <a:gd name="T39" fmla="*/ 914 h 914"/>
                <a:gd name="T40" fmla="*/ 916 w 1205"/>
                <a:gd name="T41" fmla="*/ 871 h 914"/>
                <a:gd name="T42" fmla="*/ 238 w 1205"/>
                <a:gd name="T43" fmla="*/ 316 h 914"/>
                <a:gd name="T44" fmla="*/ 915 w 1205"/>
                <a:gd name="T45" fmla="*/ 159 h 914"/>
                <a:gd name="T46" fmla="*/ 535 w 1205"/>
                <a:gd name="T47" fmla="*/ 78 h 914"/>
                <a:gd name="T48" fmla="*/ 313 w 1205"/>
                <a:gd name="T49" fmla="*/ 121 h 914"/>
                <a:gd name="T50" fmla="*/ 603 w 1205"/>
                <a:gd name="T51" fmla="*/ 482 h 914"/>
                <a:gd name="T52" fmla="*/ 437 w 1205"/>
                <a:gd name="T53" fmla="*/ 512 h 914"/>
                <a:gd name="T54" fmla="*/ 493 w 1205"/>
                <a:gd name="T55" fmla="*/ 628 h 914"/>
                <a:gd name="T56" fmla="*/ 739 w 1205"/>
                <a:gd name="T57" fmla="*/ 609 h 914"/>
                <a:gd name="T58" fmla="*/ 747 w 1205"/>
                <a:gd name="T59" fmla="*/ 482 h 914"/>
                <a:gd name="T60" fmla="*/ 243 w 1205"/>
                <a:gd name="T61" fmla="*/ 579 h 914"/>
                <a:gd name="T62" fmla="*/ 321 w 1205"/>
                <a:gd name="T63" fmla="*/ 579 h 914"/>
                <a:gd name="T64" fmla="*/ 318 w 1205"/>
                <a:gd name="T65" fmla="*/ 499 h 914"/>
                <a:gd name="T66" fmla="*/ 165 w 1205"/>
                <a:gd name="T67" fmla="*/ 482 h 914"/>
                <a:gd name="T68" fmla="*/ 146 w 1205"/>
                <a:gd name="T69" fmla="*/ 559 h 914"/>
                <a:gd name="T70" fmla="*/ 243 w 1205"/>
                <a:gd name="T71" fmla="*/ 579 h 914"/>
                <a:gd name="T72" fmla="*/ 1034 w 1205"/>
                <a:gd name="T73" fmla="*/ 580 h 914"/>
                <a:gd name="T74" fmla="*/ 1060 w 1205"/>
                <a:gd name="T75" fmla="*/ 504 h 914"/>
                <a:gd name="T76" fmla="*/ 932 w 1205"/>
                <a:gd name="T77" fmla="*/ 482 h 914"/>
                <a:gd name="T78" fmla="*/ 867 w 1205"/>
                <a:gd name="T79" fmla="*/ 557 h 914"/>
                <a:gd name="T80" fmla="*/ 962 w 1205"/>
                <a:gd name="T81" fmla="*/ 579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5" h="914">
                  <a:moveTo>
                    <a:pt x="916" y="807"/>
                  </a:moveTo>
                  <a:cubicBezTo>
                    <a:pt x="706" y="821"/>
                    <a:pt x="500" y="821"/>
                    <a:pt x="290" y="807"/>
                  </a:cubicBezTo>
                  <a:cubicBezTo>
                    <a:pt x="290" y="828"/>
                    <a:pt x="290" y="847"/>
                    <a:pt x="290" y="867"/>
                  </a:cubicBezTo>
                  <a:cubicBezTo>
                    <a:pt x="290" y="899"/>
                    <a:pt x="276" y="913"/>
                    <a:pt x="244" y="914"/>
                  </a:cubicBezTo>
                  <a:cubicBezTo>
                    <a:pt x="227" y="914"/>
                    <a:pt x="210" y="914"/>
                    <a:pt x="194" y="914"/>
                  </a:cubicBezTo>
                  <a:cubicBezTo>
                    <a:pt x="162" y="913"/>
                    <a:pt x="148" y="899"/>
                    <a:pt x="148" y="867"/>
                  </a:cubicBezTo>
                  <a:cubicBezTo>
                    <a:pt x="148" y="843"/>
                    <a:pt x="148" y="820"/>
                    <a:pt x="147" y="797"/>
                  </a:cubicBezTo>
                  <a:cubicBezTo>
                    <a:pt x="147" y="791"/>
                    <a:pt x="142" y="782"/>
                    <a:pt x="138" y="780"/>
                  </a:cubicBezTo>
                  <a:cubicBezTo>
                    <a:pt x="108" y="766"/>
                    <a:pt x="88" y="743"/>
                    <a:pt x="79" y="713"/>
                  </a:cubicBezTo>
                  <a:cubicBezTo>
                    <a:pt x="50" y="615"/>
                    <a:pt x="33" y="517"/>
                    <a:pt x="81" y="421"/>
                  </a:cubicBezTo>
                  <a:cubicBezTo>
                    <a:pt x="95" y="392"/>
                    <a:pt x="116" y="367"/>
                    <a:pt x="135" y="339"/>
                  </a:cubicBezTo>
                  <a:cubicBezTo>
                    <a:pt x="133" y="339"/>
                    <a:pt x="127" y="338"/>
                    <a:pt x="122" y="338"/>
                  </a:cubicBezTo>
                  <a:cubicBezTo>
                    <a:pt x="94" y="338"/>
                    <a:pt x="66" y="338"/>
                    <a:pt x="38" y="338"/>
                  </a:cubicBezTo>
                  <a:cubicBezTo>
                    <a:pt x="15" y="337"/>
                    <a:pt x="5" y="327"/>
                    <a:pt x="4" y="305"/>
                  </a:cubicBezTo>
                  <a:cubicBezTo>
                    <a:pt x="0" y="251"/>
                    <a:pt x="7" y="243"/>
                    <a:pt x="61" y="243"/>
                  </a:cubicBezTo>
                  <a:cubicBezTo>
                    <a:pt x="71" y="243"/>
                    <a:pt x="81" y="244"/>
                    <a:pt x="91" y="243"/>
                  </a:cubicBezTo>
                  <a:cubicBezTo>
                    <a:pt x="112" y="243"/>
                    <a:pt x="127" y="251"/>
                    <a:pt x="136" y="270"/>
                  </a:cubicBezTo>
                  <a:cubicBezTo>
                    <a:pt x="141" y="280"/>
                    <a:pt x="149" y="288"/>
                    <a:pt x="159" y="301"/>
                  </a:cubicBezTo>
                  <a:cubicBezTo>
                    <a:pt x="170" y="268"/>
                    <a:pt x="177" y="241"/>
                    <a:pt x="188" y="215"/>
                  </a:cubicBezTo>
                  <a:cubicBezTo>
                    <a:pt x="205" y="174"/>
                    <a:pt x="223" y="134"/>
                    <a:pt x="241" y="94"/>
                  </a:cubicBezTo>
                  <a:cubicBezTo>
                    <a:pt x="258" y="55"/>
                    <a:pt x="289" y="32"/>
                    <a:pt x="330" y="24"/>
                  </a:cubicBezTo>
                  <a:cubicBezTo>
                    <a:pt x="367" y="17"/>
                    <a:pt x="405" y="11"/>
                    <a:pt x="443" y="8"/>
                  </a:cubicBezTo>
                  <a:cubicBezTo>
                    <a:pt x="572" y="1"/>
                    <a:pt x="701" y="0"/>
                    <a:pt x="830" y="15"/>
                  </a:cubicBezTo>
                  <a:cubicBezTo>
                    <a:pt x="847" y="17"/>
                    <a:pt x="864" y="21"/>
                    <a:pt x="881" y="25"/>
                  </a:cubicBezTo>
                  <a:cubicBezTo>
                    <a:pt x="918" y="35"/>
                    <a:pt x="948" y="56"/>
                    <a:pt x="963" y="92"/>
                  </a:cubicBezTo>
                  <a:cubicBezTo>
                    <a:pt x="989" y="153"/>
                    <a:pt x="1013" y="214"/>
                    <a:pt x="1038" y="275"/>
                  </a:cubicBezTo>
                  <a:cubicBezTo>
                    <a:pt x="1041" y="281"/>
                    <a:pt x="1043" y="288"/>
                    <a:pt x="1047" y="301"/>
                  </a:cubicBezTo>
                  <a:cubicBezTo>
                    <a:pt x="1056" y="289"/>
                    <a:pt x="1065" y="281"/>
                    <a:pt x="1070" y="271"/>
                  </a:cubicBezTo>
                  <a:cubicBezTo>
                    <a:pt x="1079" y="250"/>
                    <a:pt x="1094" y="243"/>
                    <a:pt x="1116" y="243"/>
                  </a:cubicBezTo>
                  <a:cubicBezTo>
                    <a:pt x="1134" y="244"/>
                    <a:pt x="1152" y="243"/>
                    <a:pt x="1170" y="244"/>
                  </a:cubicBezTo>
                  <a:cubicBezTo>
                    <a:pt x="1192" y="244"/>
                    <a:pt x="1201" y="254"/>
                    <a:pt x="1202" y="276"/>
                  </a:cubicBezTo>
                  <a:cubicBezTo>
                    <a:pt x="1205" y="331"/>
                    <a:pt x="1199" y="338"/>
                    <a:pt x="1145" y="338"/>
                  </a:cubicBezTo>
                  <a:cubicBezTo>
                    <a:pt x="1119" y="338"/>
                    <a:pt x="1093" y="338"/>
                    <a:pt x="1063" y="338"/>
                  </a:cubicBezTo>
                  <a:cubicBezTo>
                    <a:pt x="1099" y="371"/>
                    <a:pt x="1122" y="408"/>
                    <a:pt x="1138" y="449"/>
                  </a:cubicBezTo>
                  <a:cubicBezTo>
                    <a:pt x="1159" y="504"/>
                    <a:pt x="1157" y="561"/>
                    <a:pt x="1148" y="617"/>
                  </a:cubicBezTo>
                  <a:cubicBezTo>
                    <a:pt x="1143" y="653"/>
                    <a:pt x="1133" y="689"/>
                    <a:pt x="1122" y="723"/>
                  </a:cubicBezTo>
                  <a:cubicBezTo>
                    <a:pt x="1114" y="748"/>
                    <a:pt x="1096" y="767"/>
                    <a:pt x="1072" y="777"/>
                  </a:cubicBezTo>
                  <a:cubicBezTo>
                    <a:pt x="1061" y="782"/>
                    <a:pt x="1058" y="789"/>
                    <a:pt x="1058" y="800"/>
                  </a:cubicBezTo>
                  <a:cubicBezTo>
                    <a:pt x="1059" y="824"/>
                    <a:pt x="1059" y="847"/>
                    <a:pt x="1058" y="870"/>
                  </a:cubicBezTo>
                  <a:cubicBezTo>
                    <a:pt x="1058" y="898"/>
                    <a:pt x="1043" y="913"/>
                    <a:pt x="1015" y="914"/>
                  </a:cubicBezTo>
                  <a:cubicBezTo>
                    <a:pt x="996" y="914"/>
                    <a:pt x="977" y="914"/>
                    <a:pt x="959" y="914"/>
                  </a:cubicBezTo>
                  <a:cubicBezTo>
                    <a:pt x="932" y="913"/>
                    <a:pt x="916" y="898"/>
                    <a:pt x="916" y="871"/>
                  </a:cubicBezTo>
                  <a:cubicBezTo>
                    <a:pt x="915" y="851"/>
                    <a:pt x="916" y="830"/>
                    <a:pt x="916" y="807"/>
                  </a:cubicBezTo>
                  <a:close/>
                  <a:moveTo>
                    <a:pt x="238" y="316"/>
                  </a:moveTo>
                  <a:cubicBezTo>
                    <a:pt x="483" y="283"/>
                    <a:pt x="724" y="284"/>
                    <a:pt x="967" y="316"/>
                  </a:cubicBezTo>
                  <a:cubicBezTo>
                    <a:pt x="956" y="259"/>
                    <a:pt x="936" y="209"/>
                    <a:pt x="915" y="159"/>
                  </a:cubicBezTo>
                  <a:cubicBezTo>
                    <a:pt x="898" y="119"/>
                    <a:pt x="871" y="100"/>
                    <a:pt x="828" y="93"/>
                  </a:cubicBezTo>
                  <a:cubicBezTo>
                    <a:pt x="731" y="77"/>
                    <a:pt x="633" y="77"/>
                    <a:pt x="535" y="78"/>
                  </a:cubicBezTo>
                  <a:cubicBezTo>
                    <a:pt x="469" y="80"/>
                    <a:pt x="403" y="85"/>
                    <a:pt x="340" y="103"/>
                  </a:cubicBezTo>
                  <a:cubicBezTo>
                    <a:pt x="330" y="106"/>
                    <a:pt x="318" y="113"/>
                    <a:pt x="313" y="121"/>
                  </a:cubicBezTo>
                  <a:cubicBezTo>
                    <a:pt x="277" y="180"/>
                    <a:pt x="253" y="244"/>
                    <a:pt x="238" y="316"/>
                  </a:cubicBezTo>
                  <a:close/>
                  <a:moveTo>
                    <a:pt x="603" y="482"/>
                  </a:moveTo>
                  <a:cubicBezTo>
                    <a:pt x="555" y="482"/>
                    <a:pt x="507" y="482"/>
                    <a:pt x="459" y="482"/>
                  </a:cubicBezTo>
                  <a:cubicBezTo>
                    <a:pt x="436" y="482"/>
                    <a:pt x="430" y="490"/>
                    <a:pt x="437" y="512"/>
                  </a:cubicBezTo>
                  <a:cubicBezTo>
                    <a:pt x="446" y="544"/>
                    <a:pt x="457" y="575"/>
                    <a:pt x="466" y="607"/>
                  </a:cubicBezTo>
                  <a:cubicBezTo>
                    <a:pt x="470" y="621"/>
                    <a:pt x="478" y="628"/>
                    <a:pt x="493" y="628"/>
                  </a:cubicBezTo>
                  <a:cubicBezTo>
                    <a:pt x="566" y="627"/>
                    <a:pt x="640" y="627"/>
                    <a:pt x="713" y="628"/>
                  </a:cubicBezTo>
                  <a:cubicBezTo>
                    <a:pt x="727" y="628"/>
                    <a:pt x="735" y="623"/>
                    <a:pt x="739" y="609"/>
                  </a:cubicBezTo>
                  <a:cubicBezTo>
                    <a:pt x="749" y="577"/>
                    <a:pt x="759" y="544"/>
                    <a:pt x="769" y="512"/>
                  </a:cubicBezTo>
                  <a:cubicBezTo>
                    <a:pt x="775" y="490"/>
                    <a:pt x="769" y="482"/>
                    <a:pt x="747" y="482"/>
                  </a:cubicBezTo>
                  <a:cubicBezTo>
                    <a:pt x="699" y="482"/>
                    <a:pt x="651" y="482"/>
                    <a:pt x="603" y="482"/>
                  </a:cubicBezTo>
                  <a:close/>
                  <a:moveTo>
                    <a:pt x="243" y="579"/>
                  </a:moveTo>
                  <a:cubicBezTo>
                    <a:pt x="243" y="579"/>
                    <a:pt x="243" y="579"/>
                    <a:pt x="243" y="579"/>
                  </a:cubicBezTo>
                  <a:cubicBezTo>
                    <a:pt x="269" y="579"/>
                    <a:pt x="295" y="579"/>
                    <a:pt x="321" y="579"/>
                  </a:cubicBezTo>
                  <a:cubicBezTo>
                    <a:pt x="334" y="579"/>
                    <a:pt x="342" y="574"/>
                    <a:pt x="339" y="560"/>
                  </a:cubicBezTo>
                  <a:cubicBezTo>
                    <a:pt x="334" y="539"/>
                    <a:pt x="328" y="518"/>
                    <a:pt x="318" y="499"/>
                  </a:cubicBezTo>
                  <a:cubicBezTo>
                    <a:pt x="314" y="490"/>
                    <a:pt x="299" y="483"/>
                    <a:pt x="289" y="483"/>
                  </a:cubicBezTo>
                  <a:cubicBezTo>
                    <a:pt x="248" y="481"/>
                    <a:pt x="206" y="482"/>
                    <a:pt x="165" y="482"/>
                  </a:cubicBezTo>
                  <a:cubicBezTo>
                    <a:pt x="151" y="482"/>
                    <a:pt x="146" y="488"/>
                    <a:pt x="146" y="501"/>
                  </a:cubicBezTo>
                  <a:cubicBezTo>
                    <a:pt x="147" y="521"/>
                    <a:pt x="147" y="540"/>
                    <a:pt x="146" y="559"/>
                  </a:cubicBezTo>
                  <a:cubicBezTo>
                    <a:pt x="146" y="574"/>
                    <a:pt x="153" y="580"/>
                    <a:pt x="167" y="579"/>
                  </a:cubicBezTo>
                  <a:cubicBezTo>
                    <a:pt x="192" y="579"/>
                    <a:pt x="217" y="579"/>
                    <a:pt x="243" y="579"/>
                  </a:cubicBezTo>
                  <a:close/>
                  <a:moveTo>
                    <a:pt x="962" y="579"/>
                  </a:moveTo>
                  <a:cubicBezTo>
                    <a:pt x="986" y="579"/>
                    <a:pt x="1010" y="579"/>
                    <a:pt x="1034" y="580"/>
                  </a:cubicBezTo>
                  <a:cubicBezTo>
                    <a:pt x="1052" y="580"/>
                    <a:pt x="1061" y="574"/>
                    <a:pt x="1060" y="554"/>
                  </a:cubicBezTo>
                  <a:cubicBezTo>
                    <a:pt x="1059" y="538"/>
                    <a:pt x="1059" y="521"/>
                    <a:pt x="1060" y="504"/>
                  </a:cubicBezTo>
                  <a:cubicBezTo>
                    <a:pt x="1061" y="487"/>
                    <a:pt x="1053" y="481"/>
                    <a:pt x="1036" y="482"/>
                  </a:cubicBezTo>
                  <a:cubicBezTo>
                    <a:pt x="1001" y="482"/>
                    <a:pt x="967" y="482"/>
                    <a:pt x="932" y="482"/>
                  </a:cubicBezTo>
                  <a:cubicBezTo>
                    <a:pt x="898" y="482"/>
                    <a:pt x="888" y="488"/>
                    <a:pt x="876" y="520"/>
                  </a:cubicBezTo>
                  <a:cubicBezTo>
                    <a:pt x="872" y="532"/>
                    <a:pt x="869" y="545"/>
                    <a:pt x="867" y="557"/>
                  </a:cubicBezTo>
                  <a:cubicBezTo>
                    <a:pt x="864" y="572"/>
                    <a:pt x="870" y="580"/>
                    <a:pt x="886" y="579"/>
                  </a:cubicBezTo>
                  <a:cubicBezTo>
                    <a:pt x="911" y="579"/>
                    <a:pt x="937" y="579"/>
                    <a:pt x="962" y="57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55" name="Group 63"/>
          <p:cNvGrpSpPr>
            <a:grpSpLocks noChangeAspect="1"/>
          </p:cNvGrpSpPr>
          <p:nvPr/>
        </p:nvGrpSpPr>
        <p:grpSpPr bwMode="auto">
          <a:xfrm>
            <a:off x="10032602" y="4134904"/>
            <a:ext cx="1800000" cy="1038575"/>
            <a:chOff x="222" y="193"/>
            <a:chExt cx="3520" cy="2031"/>
          </a:xfrm>
          <a:solidFill>
            <a:schemeClr val="bg1"/>
          </a:solidFill>
        </p:grpSpPr>
        <p:sp>
          <p:nvSpPr>
            <p:cNvPr id="56" name="Freeform 65"/>
            <p:cNvSpPr>
              <a:spLocks noEditPoints="1"/>
            </p:cNvSpPr>
            <p:nvPr/>
          </p:nvSpPr>
          <p:spPr bwMode="auto">
            <a:xfrm>
              <a:off x="222" y="193"/>
              <a:ext cx="3520" cy="1677"/>
            </a:xfrm>
            <a:custGeom>
              <a:avLst/>
              <a:gdLst>
                <a:gd name="T0" fmla="*/ 1526 w 1841"/>
                <a:gd name="T1" fmla="*/ 876 h 876"/>
                <a:gd name="T2" fmla="*/ 1430 w 1841"/>
                <a:gd name="T3" fmla="*/ 728 h 876"/>
                <a:gd name="T4" fmla="*/ 1304 w 1841"/>
                <a:gd name="T5" fmla="*/ 697 h 876"/>
                <a:gd name="T6" fmla="*/ 1117 w 1841"/>
                <a:gd name="T7" fmla="*/ 875 h 876"/>
                <a:gd name="T8" fmla="*/ 456 w 1841"/>
                <a:gd name="T9" fmla="*/ 875 h 876"/>
                <a:gd name="T10" fmla="*/ 265 w 1841"/>
                <a:gd name="T11" fmla="*/ 702 h 876"/>
                <a:gd name="T12" fmla="*/ 67 w 1841"/>
                <a:gd name="T13" fmla="*/ 876 h 876"/>
                <a:gd name="T14" fmla="*/ 23 w 1841"/>
                <a:gd name="T15" fmla="*/ 871 h 876"/>
                <a:gd name="T16" fmla="*/ 2 w 1841"/>
                <a:gd name="T17" fmla="*/ 839 h 876"/>
                <a:gd name="T18" fmla="*/ 19 w 1841"/>
                <a:gd name="T19" fmla="*/ 726 h 876"/>
                <a:gd name="T20" fmla="*/ 24 w 1841"/>
                <a:gd name="T21" fmla="*/ 716 h 876"/>
                <a:gd name="T22" fmla="*/ 42 w 1841"/>
                <a:gd name="T23" fmla="*/ 670 h 876"/>
                <a:gd name="T24" fmla="*/ 62 w 1841"/>
                <a:gd name="T25" fmla="*/ 466 h 876"/>
                <a:gd name="T26" fmla="*/ 92 w 1841"/>
                <a:gd name="T27" fmla="*/ 439 h 876"/>
                <a:gd name="T28" fmla="*/ 276 w 1841"/>
                <a:gd name="T29" fmla="*/ 416 h 876"/>
                <a:gd name="T30" fmla="*/ 308 w 1841"/>
                <a:gd name="T31" fmla="*/ 400 h 876"/>
                <a:gd name="T32" fmla="*/ 385 w 1841"/>
                <a:gd name="T33" fmla="*/ 319 h 876"/>
                <a:gd name="T34" fmla="*/ 404 w 1841"/>
                <a:gd name="T35" fmla="*/ 291 h 876"/>
                <a:gd name="T36" fmla="*/ 432 w 1841"/>
                <a:gd name="T37" fmla="*/ 273 h 876"/>
                <a:gd name="T38" fmla="*/ 511 w 1841"/>
                <a:gd name="T39" fmla="*/ 269 h 876"/>
                <a:gd name="T40" fmla="*/ 697 w 1841"/>
                <a:gd name="T41" fmla="*/ 269 h 876"/>
                <a:gd name="T42" fmla="*/ 741 w 1841"/>
                <a:gd name="T43" fmla="*/ 278 h 876"/>
                <a:gd name="T44" fmla="*/ 778 w 1841"/>
                <a:gd name="T45" fmla="*/ 235 h 876"/>
                <a:gd name="T46" fmla="*/ 746 w 1841"/>
                <a:gd name="T47" fmla="*/ 227 h 876"/>
                <a:gd name="T48" fmla="*/ 494 w 1841"/>
                <a:gd name="T49" fmla="*/ 226 h 876"/>
                <a:gd name="T50" fmla="*/ 457 w 1841"/>
                <a:gd name="T51" fmla="*/ 190 h 876"/>
                <a:gd name="T52" fmla="*/ 457 w 1841"/>
                <a:gd name="T53" fmla="*/ 34 h 876"/>
                <a:gd name="T54" fmla="*/ 493 w 1841"/>
                <a:gd name="T55" fmla="*/ 0 h 876"/>
                <a:gd name="T56" fmla="*/ 1804 w 1841"/>
                <a:gd name="T57" fmla="*/ 0 h 876"/>
                <a:gd name="T58" fmla="*/ 1841 w 1841"/>
                <a:gd name="T59" fmla="*/ 36 h 876"/>
                <a:gd name="T60" fmla="*/ 1841 w 1841"/>
                <a:gd name="T61" fmla="*/ 836 h 876"/>
                <a:gd name="T62" fmla="*/ 1801 w 1841"/>
                <a:gd name="T63" fmla="*/ 876 h 876"/>
                <a:gd name="T64" fmla="*/ 1526 w 1841"/>
                <a:gd name="T65" fmla="*/ 876 h 876"/>
                <a:gd name="T66" fmla="*/ 529 w 1841"/>
                <a:gd name="T67" fmla="*/ 444 h 876"/>
                <a:gd name="T68" fmla="*/ 643 w 1841"/>
                <a:gd name="T69" fmla="*/ 444 h 876"/>
                <a:gd name="T70" fmla="*/ 675 w 1841"/>
                <a:gd name="T71" fmla="*/ 413 h 876"/>
                <a:gd name="T72" fmla="*/ 675 w 1841"/>
                <a:gd name="T73" fmla="*/ 355 h 876"/>
                <a:gd name="T74" fmla="*/ 639 w 1841"/>
                <a:gd name="T75" fmla="*/ 319 h 876"/>
                <a:gd name="T76" fmla="*/ 488 w 1841"/>
                <a:gd name="T77" fmla="*/ 319 h 876"/>
                <a:gd name="T78" fmla="*/ 440 w 1841"/>
                <a:gd name="T79" fmla="*/ 348 h 876"/>
                <a:gd name="T80" fmla="*/ 430 w 1841"/>
                <a:gd name="T81" fmla="*/ 360 h 876"/>
                <a:gd name="T82" fmla="*/ 388 w 1841"/>
                <a:gd name="T83" fmla="*/ 406 h 876"/>
                <a:gd name="T84" fmla="*/ 390 w 1841"/>
                <a:gd name="T85" fmla="*/ 435 h 876"/>
                <a:gd name="T86" fmla="*/ 417 w 1841"/>
                <a:gd name="T87" fmla="*/ 444 h 876"/>
                <a:gd name="T88" fmla="*/ 529 w 1841"/>
                <a:gd name="T89" fmla="*/ 4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41" h="876">
                  <a:moveTo>
                    <a:pt x="1526" y="876"/>
                  </a:moveTo>
                  <a:cubicBezTo>
                    <a:pt x="1514" y="813"/>
                    <a:pt x="1485" y="762"/>
                    <a:pt x="1430" y="728"/>
                  </a:cubicBezTo>
                  <a:cubicBezTo>
                    <a:pt x="1392" y="703"/>
                    <a:pt x="1350" y="693"/>
                    <a:pt x="1304" y="697"/>
                  </a:cubicBezTo>
                  <a:cubicBezTo>
                    <a:pt x="1226" y="704"/>
                    <a:pt x="1139" y="757"/>
                    <a:pt x="1117" y="875"/>
                  </a:cubicBezTo>
                  <a:cubicBezTo>
                    <a:pt x="897" y="875"/>
                    <a:pt x="676" y="875"/>
                    <a:pt x="456" y="875"/>
                  </a:cubicBezTo>
                  <a:cubicBezTo>
                    <a:pt x="429" y="747"/>
                    <a:pt x="350" y="702"/>
                    <a:pt x="265" y="702"/>
                  </a:cubicBezTo>
                  <a:cubicBezTo>
                    <a:pt x="166" y="703"/>
                    <a:pt x="99" y="762"/>
                    <a:pt x="67" y="876"/>
                  </a:cubicBezTo>
                  <a:cubicBezTo>
                    <a:pt x="53" y="874"/>
                    <a:pt x="37" y="875"/>
                    <a:pt x="23" y="871"/>
                  </a:cubicBezTo>
                  <a:cubicBezTo>
                    <a:pt x="8" y="867"/>
                    <a:pt x="0" y="855"/>
                    <a:pt x="2" y="839"/>
                  </a:cubicBezTo>
                  <a:cubicBezTo>
                    <a:pt x="8" y="801"/>
                    <a:pt x="13" y="764"/>
                    <a:pt x="19" y="726"/>
                  </a:cubicBezTo>
                  <a:cubicBezTo>
                    <a:pt x="20" y="722"/>
                    <a:pt x="21" y="717"/>
                    <a:pt x="24" y="716"/>
                  </a:cubicBezTo>
                  <a:cubicBezTo>
                    <a:pt x="42" y="705"/>
                    <a:pt x="43" y="688"/>
                    <a:pt x="42" y="670"/>
                  </a:cubicBezTo>
                  <a:cubicBezTo>
                    <a:pt x="37" y="601"/>
                    <a:pt x="49" y="534"/>
                    <a:pt x="62" y="466"/>
                  </a:cubicBezTo>
                  <a:cubicBezTo>
                    <a:pt x="65" y="450"/>
                    <a:pt x="75" y="441"/>
                    <a:pt x="92" y="439"/>
                  </a:cubicBezTo>
                  <a:cubicBezTo>
                    <a:pt x="153" y="432"/>
                    <a:pt x="215" y="424"/>
                    <a:pt x="276" y="416"/>
                  </a:cubicBezTo>
                  <a:cubicBezTo>
                    <a:pt x="287" y="414"/>
                    <a:pt x="300" y="408"/>
                    <a:pt x="308" y="400"/>
                  </a:cubicBezTo>
                  <a:cubicBezTo>
                    <a:pt x="335" y="374"/>
                    <a:pt x="360" y="346"/>
                    <a:pt x="385" y="319"/>
                  </a:cubicBezTo>
                  <a:cubicBezTo>
                    <a:pt x="393" y="311"/>
                    <a:pt x="396" y="299"/>
                    <a:pt x="404" y="291"/>
                  </a:cubicBezTo>
                  <a:cubicBezTo>
                    <a:pt x="411" y="283"/>
                    <a:pt x="422" y="274"/>
                    <a:pt x="432" y="273"/>
                  </a:cubicBezTo>
                  <a:cubicBezTo>
                    <a:pt x="458" y="269"/>
                    <a:pt x="485" y="269"/>
                    <a:pt x="511" y="269"/>
                  </a:cubicBezTo>
                  <a:cubicBezTo>
                    <a:pt x="573" y="269"/>
                    <a:pt x="635" y="268"/>
                    <a:pt x="697" y="269"/>
                  </a:cubicBezTo>
                  <a:cubicBezTo>
                    <a:pt x="710" y="269"/>
                    <a:pt x="723" y="274"/>
                    <a:pt x="741" y="278"/>
                  </a:cubicBezTo>
                  <a:cubicBezTo>
                    <a:pt x="750" y="267"/>
                    <a:pt x="763" y="253"/>
                    <a:pt x="778" y="235"/>
                  </a:cubicBezTo>
                  <a:cubicBezTo>
                    <a:pt x="768" y="232"/>
                    <a:pt x="757" y="227"/>
                    <a:pt x="746" y="227"/>
                  </a:cubicBezTo>
                  <a:cubicBezTo>
                    <a:pt x="662" y="226"/>
                    <a:pt x="578" y="226"/>
                    <a:pt x="494" y="226"/>
                  </a:cubicBezTo>
                  <a:cubicBezTo>
                    <a:pt x="464" y="226"/>
                    <a:pt x="457" y="220"/>
                    <a:pt x="457" y="190"/>
                  </a:cubicBezTo>
                  <a:cubicBezTo>
                    <a:pt x="457" y="138"/>
                    <a:pt x="457" y="86"/>
                    <a:pt x="457" y="34"/>
                  </a:cubicBezTo>
                  <a:cubicBezTo>
                    <a:pt x="457" y="6"/>
                    <a:pt x="464" y="0"/>
                    <a:pt x="493" y="0"/>
                  </a:cubicBezTo>
                  <a:cubicBezTo>
                    <a:pt x="930" y="0"/>
                    <a:pt x="1367" y="0"/>
                    <a:pt x="1804" y="0"/>
                  </a:cubicBezTo>
                  <a:cubicBezTo>
                    <a:pt x="1833" y="0"/>
                    <a:pt x="1841" y="8"/>
                    <a:pt x="1841" y="36"/>
                  </a:cubicBezTo>
                  <a:cubicBezTo>
                    <a:pt x="1841" y="303"/>
                    <a:pt x="1841" y="569"/>
                    <a:pt x="1841" y="836"/>
                  </a:cubicBezTo>
                  <a:cubicBezTo>
                    <a:pt x="1841" y="865"/>
                    <a:pt x="1830" y="876"/>
                    <a:pt x="1801" y="876"/>
                  </a:cubicBezTo>
                  <a:cubicBezTo>
                    <a:pt x="1710" y="876"/>
                    <a:pt x="1619" y="876"/>
                    <a:pt x="1526" y="876"/>
                  </a:cubicBezTo>
                  <a:close/>
                  <a:moveTo>
                    <a:pt x="529" y="444"/>
                  </a:moveTo>
                  <a:cubicBezTo>
                    <a:pt x="567" y="444"/>
                    <a:pt x="605" y="444"/>
                    <a:pt x="643" y="444"/>
                  </a:cubicBezTo>
                  <a:cubicBezTo>
                    <a:pt x="664" y="444"/>
                    <a:pt x="674" y="434"/>
                    <a:pt x="675" y="413"/>
                  </a:cubicBezTo>
                  <a:cubicBezTo>
                    <a:pt x="676" y="393"/>
                    <a:pt x="676" y="374"/>
                    <a:pt x="675" y="355"/>
                  </a:cubicBezTo>
                  <a:cubicBezTo>
                    <a:pt x="675" y="328"/>
                    <a:pt x="666" y="319"/>
                    <a:pt x="639" y="319"/>
                  </a:cubicBezTo>
                  <a:cubicBezTo>
                    <a:pt x="589" y="319"/>
                    <a:pt x="538" y="319"/>
                    <a:pt x="488" y="319"/>
                  </a:cubicBezTo>
                  <a:cubicBezTo>
                    <a:pt x="465" y="318"/>
                    <a:pt x="445" y="320"/>
                    <a:pt x="440" y="348"/>
                  </a:cubicBezTo>
                  <a:cubicBezTo>
                    <a:pt x="439" y="353"/>
                    <a:pt x="433" y="357"/>
                    <a:pt x="430" y="360"/>
                  </a:cubicBezTo>
                  <a:cubicBezTo>
                    <a:pt x="416" y="376"/>
                    <a:pt x="402" y="391"/>
                    <a:pt x="388" y="406"/>
                  </a:cubicBezTo>
                  <a:cubicBezTo>
                    <a:pt x="377" y="417"/>
                    <a:pt x="380" y="428"/>
                    <a:pt x="390" y="435"/>
                  </a:cubicBezTo>
                  <a:cubicBezTo>
                    <a:pt x="397" y="440"/>
                    <a:pt x="408" y="443"/>
                    <a:pt x="417" y="444"/>
                  </a:cubicBezTo>
                  <a:cubicBezTo>
                    <a:pt x="454" y="445"/>
                    <a:pt x="492" y="444"/>
                    <a:pt x="529" y="44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66"/>
            <p:cNvSpPr>
              <a:spLocks noEditPoints="1"/>
            </p:cNvSpPr>
            <p:nvPr/>
          </p:nvSpPr>
          <p:spPr bwMode="auto">
            <a:xfrm>
              <a:off x="2444" y="1616"/>
              <a:ext cx="608" cy="608"/>
            </a:xfrm>
            <a:custGeom>
              <a:avLst/>
              <a:gdLst>
                <a:gd name="T0" fmla="*/ 317 w 318"/>
                <a:gd name="T1" fmla="*/ 158 h 318"/>
                <a:gd name="T2" fmla="*/ 161 w 318"/>
                <a:gd name="T3" fmla="*/ 317 h 318"/>
                <a:gd name="T4" fmla="*/ 1 w 318"/>
                <a:gd name="T5" fmla="*/ 160 h 318"/>
                <a:gd name="T6" fmla="*/ 157 w 318"/>
                <a:gd name="T7" fmla="*/ 1 h 318"/>
                <a:gd name="T8" fmla="*/ 317 w 318"/>
                <a:gd name="T9" fmla="*/ 158 h 318"/>
                <a:gd name="T10" fmla="*/ 232 w 318"/>
                <a:gd name="T11" fmla="*/ 158 h 318"/>
                <a:gd name="T12" fmla="*/ 160 w 318"/>
                <a:gd name="T13" fmla="*/ 86 h 318"/>
                <a:gd name="T14" fmla="*/ 86 w 318"/>
                <a:gd name="T15" fmla="*/ 160 h 318"/>
                <a:gd name="T16" fmla="*/ 159 w 318"/>
                <a:gd name="T17" fmla="*/ 232 h 318"/>
                <a:gd name="T18" fmla="*/ 232 w 318"/>
                <a:gd name="T19" fmla="*/ 158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317" y="158"/>
                  </a:moveTo>
                  <a:cubicBezTo>
                    <a:pt x="318" y="246"/>
                    <a:pt x="249" y="316"/>
                    <a:pt x="161" y="317"/>
                  </a:cubicBezTo>
                  <a:cubicBezTo>
                    <a:pt x="73" y="318"/>
                    <a:pt x="2" y="248"/>
                    <a:pt x="1" y="160"/>
                  </a:cubicBezTo>
                  <a:cubicBezTo>
                    <a:pt x="0" y="74"/>
                    <a:pt x="71" y="1"/>
                    <a:pt x="157" y="1"/>
                  </a:cubicBezTo>
                  <a:cubicBezTo>
                    <a:pt x="246" y="0"/>
                    <a:pt x="317" y="70"/>
                    <a:pt x="317" y="158"/>
                  </a:cubicBezTo>
                  <a:close/>
                  <a:moveTo>
                    <a:pt x="232" y="158"/>
                  </a:moveTo>
                  <a:cubicBezTo>
                    <a:pt x="232" y="118"/>
                    <a:pt x="200" y="86"/>
                    <a:pt x="160" y="86"/>
                  </a:cubicBezTo>
                  <a:cubicBezTo>
                    <a:pt x="119" y="86"/>
                    <a:pt x="86" y="119"/>
                    <a:pt x="86" y="160"/>
                  </a:cubicBezTo>
                  <a:cubicBezTo>
                    <a:pt x="87" y="200"/>
                    <a:pt x="119" y="232"/>
                    <a:pt x="159" y="232"/>
                  </a:cubicBezTo>
                  <a:cubicBezTo>
                    <a:pt x="200" y="232"/>
                    <a:pt x="233" y="200"/>
                    <a:pt x="232" y="15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Freeform 67"/>
            <p:cNvSpPr>
              <a:spLocks noEditPoints="1"/>
            </p:cNvSpPr>
            <p:nvPr/>
          </p:nvSpPr>
          <p:spPr bwMode="auto">
            <a:xfrm>
              <a:off x="427" y="1616"/>
              <a:ext cx="606" cy="608"/>
            </a:xfrm>
            <a:custGeom>
              <a:avLst/>
              <a:gdLst>
                <a:gd name="T0" fmla="*/ 317 w 317"/>
                <a:gd name="T1" fmla="*/ 159 h 318"/>
                <a:gd name="T2" fmla="*/ 160 w 317"/>
                <a:gd name="T3" fmla="*/ 317 h 318"/>
                <a:gd name="T4" fmla="*/ 0 w 317"/>
                <a:gd name="T5" fmla="*/ 159 h 318"/>
                <a:gd name="T6" fmla="*/ 157 w 317"/>
                <a:gd name="T7" fmla="*/ 1 h 318"/>
                <a:gd name="T8" fmla="*/ 317 w 317"/>
                <a:gd name="T9" fmla="*/ 159 h 318"/>
                <a:gd name="T10" fmla="*/ 86 w 317"/>
                <a:gd name="T11" fmla="*/ 159 h 318"/>
                <a:gd name="T12" fmla="*/ 160 w 317"/>
                <a:gd name="T13" fmla="*/ 232 h 318"/>
                <a:gd name="T14" fmla="*/ 232 w 317"/>
                <a:gd name="T15" fmla="*/ 158 h 318"/>
                <a:gd name="T16" fmla="*/ 159 w 317"/>
                <a:gd name="T17" fmla="*/ 86 h 318"/>
                <a:gd name="T18" fmla="*/ 86 w 317"/>
                <a:gd name="T19"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18">
                  <a:moveTo>
                    <a:pt x="317" y="159"/>
                  </a:moveTo>
                  <a:cubicBezTo>
                    <a:pt x="317" y="247"/>
                    <a:pt x="248" y="317"/>
                    <a:pt x="160" y="317"/>
                  </a:cubicBezTo>
                  <a:cubicBezTo>
                    <a:pt x="72" y="318"/>
                    <a:pt x="1" y="248"/>
                    <a:pt x="0" y="159"/>
                  </a:cubicBezTo>
                  <a:cubicBezTo>
                    <a:pt x="0" y="73"/>
                    <a:pt x="71" y="1"/>
                    <a:pt x="157" y="1"/>
                  </a:cubicBezTo>
                  <a:cubicBezTo>
                    <a:pt x="246" y="0"/>
                    <a:pt x="316" y="70"/>
                    <a:pt x="317" y="159"/>
                  </a:cubicBezTo>
                  <a:close/>
                  <a:moveTo>
                    <a:pt x="86" y="159"/>
                  </a:moveTo>
                  <a:cubicBezTo>
                    <a:pt x="86" y="201"/>
                    <a:pt x="119" y="233"/>
                    <a:pt x="160" y="232"/>
                  </a:cubicBezTo>
                  <a:cubicBezTo>
                    <a:pt x="200" y="232"/>
                    <a:pt x="232" y="199"/>
                    <a:pt x="232" y="158"/>
                  </a:cubicBezTo>
                  <a:cubicBezTo>
                    <a:pt x="231" y="118"/>
                    <a:pt x="199" y="86"/>
                    <a:pt x="159" y="86"/>
                  </a:cubicBezTo>
                  <a:cubicBezTo>
                    <a:pt x="118" y="86"/>
                    <a:pt x="86" y="118"/>
                    <a:pt x="86" y="15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1217947222"/>
      </p:ext>
    </p:extLst>
  </p:cSld>
  <p:clrMapOvr>
    <a:masterClrMapping/>
  </p:clrMapOvr>
  <p:transition spd="med" advTm="6069">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cs typeface="+mn-ea"/>
                <a:sym typeface="+mn-lt"/>
              </a:rPr>
              <a:t>调查内容及数据分析</a:t>
            </a:r>
          </a:p>
        </p:txBody>
      </p:sp>
      <p:sp>
        <p:nvSpPr>
          <p:cNvPr id="48" name="Freeform 36"/>
          <p:cNvSpPr>
            <a:spLocks noChangeAspect="1" noEditPoints="1"/>
          </p:cNvSpPr>
          <p:nvPr/>
        </p:nvSpPr>
        <p:spPr bwMode="auto">
          <a:xfrm>
            <a:off x="1564849" y="1012513"/>
            <a:ext cx="1080000" cy="856125"/>
          </a:xfrm>
          <a:custGeom>
            <a:avLst/>
            <a:gdLst>
              <a:gd name="T0" fmla="*/ 118 w 1506"/>
              <a:gd name="T1" fmla="*/ 944 h 1193"/>
              <a:gd name="T2" fmla="*/ 73 w 1506"/>
              <a:gd name="T3" fmla="*/ 944 h 1193"/>
              <a:gd name="T4" fmla="*/ 0 w 1506"/>
              <a:gd name="T5" fmla="*/ 871 h 1193"/>
              <a:gd name="T6" fmla="*/ 0 w 1506"/>
              <a:gd name="T7" fmla="*/ 501 h 1193"/>
              <a:gd name="T8" fmla="*/ 68 w 1506"/>
              <a:gd name="T9" fmla="*/ 429 h 1193"/>
              <a:gd name="T10" fmla="*/ 89 w 1506"/>
              <a:gd name="T11" fmla="*/ 412 h 1193"/>
              <a:gd name="T12" fmla="*/ 221 w 1506"/>
              <a:gd name="T13" fmla="*/ 93 h 1193"/>
              <a:gd name="T14" fmla="*/ 356 w 1506"/>
              <a:gd name="T15" fmla="*/ 1 h 1193"/>
              <a:gd name="T16" fmla="*/ 1122 w 1506"/>
              <a:gd name="T17" fmla="*/ 1 h 1193"/>
              <a:gd name="T18" fmla="*/ 1216 w 1506"/>
              <a:gd name="T19" fmla="*/ 42 h 1193"/>
              <a:gd name="T20" fmla="*/ 1268 w 1506"/>
              <a:gd name="T21" fmla="*/ 115 h 1193"/>
              <a:gd name="T22" fmla="*/ 1414 w 1506"/>
              <a:gd name="T23" fmla="*/ 410 h 1193"/>
              <a:gd name="T24" fmla="*/ 1441 w 1506"/>
              <a:gd name="T25" fmla="*/ 429 h 1193"/>
              <a:gd name="T26" fmla="*/ 1506 w 1506"/>
              <a:gd name="T27" fmla="*/ 494 h 1193"/>
              <a:gd name="T28" fmla="*/ 1506 w 1506"/>
              <a:gd name="T29" fmla="*/ 878 h 1193"/>
              <a:gd name="T30" fmla="*/ 1440 w 1506"/>
              <a:gd name="T31" fmla="*/ 943 h 1193"/>
              <a:gd name="T32" fmla="*/ 1416 w 1506"/>
              <a:gd name="T33" fmla="*/ 943 h 1193"/>
              <a:gd name="T34" fmla="*/ 1415 w 1506"/>
              <a:gd name="T35" fmla="*/ 968 h 1193"/>
              <a:gd name="T36" fmla="*/ 1414 w 1506"/>
              <a:gd name="T37" fmla="*/ 1116 h 1193"/>
              <a:gd name="T38" fmla="*/ 1338 w 1506"/>
              <a:gd name="T39" fmla="*/ 1192 h 1193"/>
              <a:gd name="T40" fmla="*/ 1244 w 1506"/>
              <a:gd name="T41" fmla="*/ 1192 h 1193"/>
              <a:gd name="T42" fmla="*/ 1173 w 1506"/>
              <a:gd name="T43" fmla="*/ 1122 h 1193"/>
              <a:gd name="T44" fmla="*/ 1173 w 1506"/>
              <a:gd name="T45" fmla="*/ 970 h 1193"/>
              <a:gd name="T46" fmla="*/ 1173 w 1506"/>
              <a:gd name="T47" fmla="*/ 945 h 1193"/>
              <a:gd name="T48" fmla="*/ 361 w 1506"/>
              <a:gd name="T49" fmla="*/ 945 h 1193"/>
              <a:gd name="T50" fmla="*/ 360 w 1506"/>
              <a:gd name="T51" fmla="*/ 966 h 1193"/>
              <a:gd name="T52" fmla="*/ 360 w 1506"/>
              <a:gd name="T53" fmla="*/ 1118 h 1193"/>
              <a:gd name="T54" fmla="*/ 285 w 1506"/>
              <a:gd name="T55" fmla="*/ 1192 h 1193"/>
              <a:gd name="T56" fmla="*/ 191 w 1506"/>
              <a:gd name="T57" fmla="*/ 1192 h 1193"/>
              <a:gd name="T58" fmla="*/ 118 w 1506"/>
              <a:gd name="T59" fmla="*/ 1120 h 1193"/>
              <a:gd name="T60" fmla="*/ 118 w 1506"/>
              <a:gd name="T61" fmla="*/ 968 h 1193"/>
              <a:gd name="T62" fmla="*/ 118 w 1506"/>
              <a:gd name="T63" fmla="*/ 944 h 1193"/>
              <a:gd name="T64" fmla="*/ 1346 w 1506"/>
              <a:gd name="T65" fmla="*/ 413 h 1193"/>
              <a:gd name="T66" fmla="*/ 1345 w 1506"/>
              <a:gd name="T67" fmla="*/ 406 h 1193"/>
              <a:gd name="T68" fmla="*/ 1194 w 1506"/>
              <a:gd name="T69" fmla="*/ 111 h 1193"/>
              <a:gd name="T70" fmla="*/ 1083 w 1506"/>
              <a:gd name="T71" fmla="*/ 49 h 1193"/>
              <a:gd name="T72" fmla="*/ 837 w 1506"/>
              <a:gd name="T73" fmla="*/ 49 h 1193"/>
              <a:gd name="T74" fmla="*/ 395 w 1506"/>
              <a:gd name="T75" fmla="*/ 49 h 1193"/>
              <a:gd name="T76" fmla="*/ 261 w 1506"/>
              <a:gd name="T77" fmla="*/ 141 h 1193"/>
              <a:gd name="T78" fmla="*/ 172 w 1506"/>
              <a:gd name="T79" fmla="*/ 373 h 1193"/>
              <a:gd name="T80" fmla="*/ 158 w 1506"/>
              <a:gd name="T81" fmla="*/ 413 h 1193"/>
              <a:gd name="T82" fmla="*/ 1346 w 1506"/>
              <a:gd name="T83" fmla="*/ 413 h 1193"/>
              <a:gd name="T84" fmla="*/ 1156 w 1506"/>
              <a:gd name="T85" fmla="*/ 667 h 1193"/>
              <a:gd name="T86" fmla="*/ 1256 w 1506"/>
              <a:gd name="T87" fmla="*/ 769 h 1193"/>
              <a:gd name="T88" fmla="*/ 1357 w 1506"/>
              <a:gd name="T89" fmla="*/ 668 h 1193"/>
              <a:gd name="T90" fmla="*/ 1257 w 1506"/>
              <a:gd name="T91" fmla="*/ 568 h 1193"/>
              <a:gd name="T92" fmla="*/ 1156 w 1506"/>
              <a:gd name="T93" fmla="*/ 667 h 1193"/>
              <a:gd name="T94" fmla="*/ 366 w 1506"/>
              <a:gd name="T95" fmla="*/ 669 h 1193"/>
              <a:gd name="T96" fmla="*/ 268 w 1506"/>
              <a:gd name="T97" fmla="*/ 568 h 1193"/>
              <a:gd name="T98" fmla="*/ 166 w 1506"/>
              <a:gd name="T99" fmla="*/ 668 h 1193"/>
              <a:gd name="T100" fmla="*/ 267 w 1506"/>
              <a:gd name="T101" fmla="*/ 769 h 1193"/>
              <a:gd name="T102" fmla="*/ 366 w 1506"/>
              <a:gd name="T103" fmla="*/ 669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6" h="1193">
                <a:moveTo>
                  <a:pt x="118" y="944"/>
                </a:moveTo>
                <a:cubicBezTo>
                  <a:pt x="101" y="944"/>
                  <a:pt x="87" y="944"/>
                  <a:pt x="73" y="944"/>
                </a:cubicBezTo>
                <a:cubicBezTo>
                  <a:pt x="29" y="943"/>
                  <a:pt x="0" y="915"/>
                  <a:pt x="0" y="871"/>
                </a:cubicBezTo>
                <a:cubicBezTo>
                  <a:pt x="0" y="748"/>
                  <a:pt x="0" y="624"/>
                  <a:pt x="0" y="501"/>
                </a:cubicBezTo>
                <a:cubicBezTo>
                  <a:pt x="0" y="457"/>
                  <a:pt x="25" y="431"/>
                  <a:pt x="68" y="429"/>
                </a:cubicBezTo>
                <a:cubicBezTo>
                  <a:pt x="81" y="428"/>
                  <a:pt x="85" y="422"/>
                  <a:pt x="89" y="412"/>
                </a:cubicBezTo>
                <a:cubicBezTo>
                  <a:pt x="133" y="305"/>
                  <a:pt x="177" y="199"/>
                  <a:pt x="221" y="93"/>
                </a:cubicBezTo>
                <a:cubicBezTo>
                  <a:pt x="246" y="33"/>
                  <a:pt x="292" y="1"/>
                  <a:pt x="356" y="1"/>
                </a:cubicBezTo>
                <a:cubicBezTo>
                  <a:pt x="611" y="0"/>
                  <a:pt x="866" y="1"/>
                  <a:pt x="1122" y="1"/>
                </a:cubicBezTo>
                <a:cubicBezTo>
                  <a:pt x="1159" y="1"/>
                  <a:pt x="1191" y="16"/>
                  <a:pt x="1216" y="42"/>
                </a:cubicBezTo>
                <a:cubicBezTo>
                  <a:pt x="1236" y="64"/>
                  <a:pt x="1255" y="88"/>
                  <a:pt x="1268" y="115"/>
                </a:cubicBezTo>
                <a:cubicBezTo>
                  <a:pt x="1318" y="212"/>
                  <a:pt x="1366" y="312"/>
                  <a:pt x="1414" y="410"/>
                </a:cubicBezTo>
                <a:cubicBezTo>
                  <a:pt x="1420" y="422"/>
                  <a:pt x="1426" y="429"/>
                  <a:pt x="1441" y="429"/>
                </a:cubicBezTo>
                <a:cubicBezTo>
                  <a:pt x="1478" y="430"/>
                  <a:pt x="1505" y="457"/>
                  <a:pt x="1506" y="494"/>
                </a:cubicBezTo>
                <a:cubicBezTo>
                  <a:pt x="1506" y="622"/>
                  <a:pt x="1506" y="750"/>
                  <a:pt x="1506" y="878"/>
                </a:cubicBezTo>
                <a:cubicBezTo>
                  <a:pt x="1505" y="914"/>
                  <a:pt x="1477" y="940"/>
                  <a:pt x="1440" y="943"/>
                </a:cubicBezTo>
                <a:cubicBezTo>
                  <a:pt x="1433" y="944"/>
                  <a:pt x="1425" y="943"/>
                  <a:pt x="1416" y="943"/>
                </a:cubicBezTo>
                <a:cubicBezTo>
                  <a:pt x="1415" y="952"/>
                  <a:pt x="1415" y="960"/>
                  <a:pt x="1415" y="968"/>
                </a:cubicBezTo>
                <a:cubicBezTo>
                  <a:pt x="1414" y="1017"/>
                  <a:pt x="1415" y="1066"/>
                  <a:pt x="1414" y="1116"/>
                </a:cubicBezTo>
                <a:cubicBezTo>
                  <a:pt x="1414" y="1166"/>
                  <a:pt x="1387" y="1192"/>
                  <a:pt x="1338" y="1192"/>
                </a:cubicBezTo>
                <a:cubicBezTo>
                  <a:pt x="1306" y="1193"/>
                  <a:pt x="1275" y="1193"/>
                  <a:pt x="1244" y="1192"/>
                </a:cubicBezTo>
                <a:cubicBezTo>
                  <a:pt x="1202" y="1192"/>
                  <a:pt x="1173" y="1164"/>
                  <a:pt x="1173" y="1122"/>
                </a:cubicBezTo>
                <a:cubicBezTo>
                  <a:pt x="1173" y="1071"/>
                  <a:pt x="1173" y="1021"/>
                  <a:pt x="1173" y="970"/>
                </a:cubicBezTo>
                <a:cubicBezTo>
                  <a:pt x="1173" y="962"/>
                  <a:pt x="1173" y="954"/>
                  <a:pt x="1173" y="945"/>
                </a:cubicBezTo>
                <a:cubicBezTo>
                  <a:pt x="902" y="945"/>
                  <a:pt x="633" y="945"/>
                  <a:pt x="361" y="945"/>
                </a:cubicBezTo>
                <a:cubicBezTo>
                  <a:pt x="361" y="952"/>
                  <a:pt x="360" y="959"/>
                  <a:pt x="360" y="966"/>
                </a:cubicBezTo>
                <a:cubicBezTo>
                  <a:pt x="360" y="1016"/>
                  <a:pt x="360" y="1067"/>
                  <a:pt x="360" y="1118"/>
                </a:cubicBezTo>
                <a:cubicBezTo>
                  <a:pt x="360" y="1164"/>
                  <a:pt x="331" y="1192"/>
                  <a:pt x="285" y="1192"/>
                </a:cubicBezTo>
                <a:cubicBezTo>
                  <a:pt x="254" y="1193"/>
                  <a:pt x="223" y="1193"/>
                  <a:pt x="191" y="1192"/>
                </a:cubicBezTo>
                <a:cubicBezTo>
                  <a:pt x="148" y="1192"/>
                  <a:pt x="118" y="1164"/>
                  <a:pt x="118" y="1120"/>
                </a:cubicBezTo>
                <a:cubicBezTo>
                  <a:pt x="117" y="1069"/>
                  <a:pt x="118" y="1019"/>
                  <a:pt x="118" y="968"/>
                </a:cubicBezTo>
                <a:cubicBezTo>
                  <a:pt x="118" y="961"/>
                  <a:pt x="118" y="954"/>
                  <a:pt x="118" y="944"/>
                </a:cubicBezTo>
                <a:close/>
                <a:moveTo>
                  <a:pt x="1346" y="413"/>
                </a:moveTo>
                <a:cubicBezTo>
                  <a:pt x="1346" y="410"/>
                  <a:pt x="1346" y="407"/>
                  <a:pt x="1345" y="406"/>
                </a:cubicBezTo>
                <a:cubicBezTo>
                  <a:pt x="1295" y="307"/>
                  <a:pt x="1246" y="208"/>
                  <a:pt x="1194" y="111"/>
                </a:cubicBezTo>
                <a:cubicBezTo>
                  <a:pt x="1171" y="69"/>
                  <a:pt x="1131" y="49"/>
                  <a:pt x="1083" y="49"/>
                </a:cubicBezTo>
                <a:cubicBezTo>
                  <a:pt x="1001" y="49"/>
                  <a:pt x="919" y="49"/>
                  <a:pt x="837" y="49"/>
                </a:cubicBezTo>
                <a:cubicBezTo>
                  <a:pt x="690" y="49"/>
                  <a:pt x="542" y="49"/>
                  <a:pt x="395" y="49"/>
                </a:cubicBezTo>
                <a:cubicBezTo>
                  <a:pt x="327" y="49"/>
                  <a:pt x="285" y="79"/>
                  <a:pt x="261" y="141"/>
                </a:cubicBezTo>
                <a:cubicBezTo>
                  <a:pt x="231" y="218"/>
                  <a:pt x="202" y="295"/>
                  <a:pt x="172" y="373"/>
                </a:cubicBezTo>
                <a:cubicBezTo>
                  <a:pt x="167" y="385"/>
                  <a:pt x="163" y="398"/>
                  <a:pt x="158" y="413"/>
                </a:cubicBezTo>
                <a:cubicBezTo>
                  <a:pt x="555" y="413"/>
                  <a:pt x="950" y="413"/>
                  <a:pt x="1346" y="413"/>
                </a:cubicBezTo>
                <a:close/>
                <a:moveTo>
                  <a:pt x="1156" y="667"/>
                </a:moveTo>
                <a:cubicBezTo>
                  <a:pt x="1156" y="723"/>
                  <a:pt x="1201" y="769"/>
                  <a:pt x="1256" y="769"/>
                </a:cubicBezTo>
                <a:cubicBezTo>
                  <a:pt x="1311" y="769"/>
                  <a:pt x="1357" y="724"/>
                  <a:pt x="1357" y="668"/>
                </a:cubicBezTo>
                <a:cubicBezTo>
                  <a:pt x="1358" y="614"/>
                  <a:pt x="1312" y="568"/>
                  <a:pt x="1257" y="568"/>
                </a:cubicBezTo>
                <a:cubicBezTo>
                  <a:pt x="1201" y="567"/>
                  <a:pt x="1157" y="612"/>
                  <a:pt x="1156" y="667"/>
                </a:cubicBezTo>
                <a:close/>
                <a:moveTo>
                  <a:pt x="366" y="669"/>
                </a:moveTo>
                <a:cubicBezTo>
                  <a:pt x="367" y="613"/>
                  <a:pt x="323" y="568"/>
                  <a:pt x="268" y="568"/>
                </a:cubicBezTo>
                <a:cubicBezTo>
                  <a:pt x="211" y="567"/>
                  <a:pt x="166" y="612"/>
                  <a:pt x="166" y="668"/>
                </a:cubicBezTo>
                <a:cubicBezTo>
                  <a:pt x="166" y="723"/>
                  <a:pt x="212" y="769"/>
                  <a:pt x="267" y="769"/>
                </a:cubicBezTo>
                <a:cubicBezTo>
                  <a:pt x="321" y="768"/>
                  <a:pt x="366" y="723"/>
                  <a:pt x="366" y="6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nvGrpSpPr>
          <p:cNvPr id="50" name="组合 49"/>
          <p:cNvGrpSpPr/>
          <p:nvPr/>
        </p:nvGrpSpPr>
        <p:grpSpPr>
          <a:xfrm>
            <a:off x="5473424" y="859694"/>
            <a:ext cx="1245153" cy="1021073"/>
            <a:chOff x="5473423" y="1696638"/>
            <a:chExt cx="1245153" cy="1021073"/>
          </a:xfrm>
          <a:solidFill>
            <a:schemeClr val="bg1"/>
          </a:solidFill>
        </p:grpSpPr>
        <p:grpSp>
          <p:nvGrpSpPr>
            <p:cNvPr id="51" name="Group 71"/>
            <p:cNvGrpSpPr>
              <a:grpSpLocks noChangeAspect="1"/>
            </p:cNvGrpSpPr>
            <p:nvPr/>
          </p:nvGrpSpPr>
          <p:grpSpPr bwMode="auto">
            <a:xfrm>
              <a:off x="5932998" y="1696638"/>
              <a:ext cx="326002" cy="149677"/>
              <a:chOff x="323" y="422"/>
              <a:chExt cx="2875" cy="1320"/>
            </a:xfrm>
            <a:grpFill/>
          </p:grpSpPr>
          <p:sp>
            <p:nvSpPr>
              <p:cNvPr id="53" name="Freeform 73"/>
              <p:cNvSpPr>
                <a:spLocks noEditPoints="1"/>
              </p:cNvSpPr>
              <p:nvPr/>
            </p:nvSpPr>
            <p:spPr bwMode="auto">
              <a:xfrm>
                <a:off x="323" y="422"/>
                <a:ext cx="2875" cy="1320"/>
              </a:xfrm>
              <a:custGeom>
                <a:avLst/>
                <a:gdLst>
                  <a:gd name="T0" fmla="*/ 756 w 1503"/>
                  <a:gd name="T1" fmla="*/ 689 h 689"/>
                  <a:gd name="T2" fmla="*/ 168 w 1503"/>
                  <a:gd name="T3" fmla="*/ 689 h 689"/>
                  <a:gd name="T4" fmla="*/ 95 w 1503"/>
                  <a:gd name="T5" fmla="*/ 683 h 689"/>
                  <a:gd name="T6" fmla="*/ 15 w 1503"/>
                  <a:gd name="T7" fmla="*/ 566 h 689"/>
                  <a:gd name="T8" fmla="*/ 71 w 1503"/>
                  <a:gd name="T9" fmla="*/ 348 h 689"/>
                  <a:gd name="T10" fmla="*/ 133 w 1503"/>
                  <a:gd name="T11" fmla="*/ 121 h 689"/>
                  <a:gd name="T12" fmla="*/ 289 w 1503"/>
                  <a:gd name="T13" fmla="*/ 1 h 689"/>
                  <a:gd name="T14" fmla="*/ 1229 w 1503"/>
                  <a:gd name="T15" fmla="*/ 1 h 689"/>
                  <a:gd name="T16" fmla="*/ 1382 w 1503"/>
                  <a:gd name="T17" fmla="*/ 117 h 689"/>
                  <a:gd name="T18" fmla="*/ 1494 w 1503"/>
                  <a:gd name="T19" fmla="*/ 529 h 689"/>
                  <a:gd name="T20" fmla="*/ 1502 w 1503"/>
                  <a:gd name="T21" fmla="*/ 614 h 689"/>
                  <a:gd name="T22" fmla="*/ 1447 w 1503"/>
                  <a:gd name="T23" fmla="*/ 676 h 689"/>
                  <a:gd name="T24" fmla="*/ 1352 w 1503"/>
                  <a:gd name="T25" fmla="*/ 688 h 689"/>
                  <a:gd name="T26" fmla="*/ 756 w 1503"/>
                  <a:gd name="T27" fmla="*/ 689 h 689"/>
                  <a:gd name="T28" fmla="*/ 573 w 1503"/>
                  <a:gd name="T29" fmla="*/ 477 h 689"/>
                  <a:gd name="T30" fmla="*/ 638 w 1503"/>
                  <a:gd name="T31" fmla="*/ 441 h 689"/>
                  <a:gd name="T32" fmla="*/ 640 w 1503"/>
                  <a:gd name="T33" fmla="*/ 437 h 689"/>
                  <a:gd name="T34" fmla="*/ 664 w 1503"/>
                  <a:gd name="T35" fmla="*/ 419 h 689"/>
                  <a:gd name="T36" fmla="*/ 726 w 1503"/>
                  <a:gd name="T37" fmla="*/ 465 h 689"/>
                  <a:gd name="T38" fmla="*/ 736 w 1503"/>
                  <a:gd name="T39" fmla="*/ 479 h 689"/>
                  <a:gd name="T40" fmla="*/ 787 w 1503"/>
                  <a:gd name="T41" fmla="*/ 480 h 689"/>
                  <a:gd name="T42" fmla="*/ 729 w 1503"/>
                  <a:gd name="T43" fmla="*/ 292 h 689"/>
                  <a:gd name="T44" fmla="*/ 664 w 1503"/>
                  <a:gd name="T45" fmla="*/ 244 h 689"/>
                  <a:gd name="T46" fmla="*/ 639 w 1503"/>
                  <a:gd name="T47" fmla="*/ 262 h 689"/>
                  <a:gd name="T48" fmla="*/ 626 w 1503"/>
                  <a:gd name="T49" fmla="*/ 304 h 689"/>
                  <a:gd name="T50" fmla="*/ 573 w 1503"/>
                  <a:gd name="T51" fmla="*/ 477 h 689"/>
                  <a:gd name="T52" fmla="*/ 910 w 1503"/>
                  <a:gd name="T53" fmla="*/ 395 h 689"/>
                  <a:gd name="T54" fmla="*/ 946 w 1503"/>
                  <a:gd name="T55" fmla="*/ 467 h 689"/>
                  <a:gd name="T56" fmla="*/ 959 w 1503"/>
                  <a:gd name="T57" fmla="*/ 479 h 689"/>
                  <a:gd name="T58" fmla="*/ 1014 w 1503"/>
                  <a:gd name="T59" fmla="*/ 480 h 689"/>
                  <a:gd name="T60" fmla="*/ 953 w 1503"/>
                  <a:gd name="T61" fmla="*/ 375 h 689"/>
                  <a:gd name="T62" fmla="*/ 953 w 1503"/>
                  <a:gd name="T63" fmla="*/ 343 h 689"/>
                  <a:gd name="T64" fmla="*/ 1010 w 1503"/>
                  <a:gd name="T65" fmla="*/ 244 h 689"/>
                  <a:gd name="T66" fmla="*/ 968 w 1503"/>
                  <a:gd name="T67" fmla="*/ 244 h 689"/>
                  <a:gd name="T68" fmla="*/ 941 w 1503"/>
                  <a:gd name="T69" fmla="*/ 261 h 689"/>
                  <a:gd name="T70" fmla="*/ 913 w 1503"/>
                  <a:gd name="T71" fmla="*/ 325 h 689"/>
                  <a:gd name="T72" fmla="*/ 880 w 1503"/>
                  <a:gd name="T73" fmla="*/ 258 h 689"/>
                  <a:gd name="T74" fmla="*/ 868 w 1503"/>
                  <a:gd name="T75" fmla="*/ 245 h 689"/>
                  <a:gd name="T76" fmla="*/ 814 w 1503"/>
                  <a:gd name="T77" fmla="*/ 245 h 689"/>
                  <a:gd name="T78" fmla="*/ 862 w 1503"/>
                  <a:gd name="T79" fmla="*/ 329 h 689"/>
                  <a:gd name="T80" fmla="*/ 862 w 1503"/>
                  <a:gd name="T81" fmla="*/ 392 h 689"/>
                  <a:gd name="T82" fmla="*/ 810 w 1503"/>
                  <a:gd name="T83" fmla="*/ 480 h 689"/>
                  <a:gd name="T84" fmla="*/ 852 w 1503"/>
                  <a:gd name="T85" fmla="*/ 480 h 689"/>
                  <a:gd name="T86" fmla="*/ 879 w 1503"/>
                  <a:gd name="T87" fmla="*/ 464 h 689"/>
                  <a:gd name="T88" fmla="*/ 910 w 1503"/>
                  <a:gd name="T89" fmla="*/ 395 h 689"/>
                  <a:gd name="T90" fmla="*/ 451 w 1503"/>
                  <a:gd name="T91" fmla="*/ 290 h 689"/>
                  <a:gd name="T92" fmla="*/ 451 w 1503"/>
                  <a:gd name="T93" fmla="*/ 478 h 689"/>
                  <a:gd name="T94" fmla="*/ 506 w 1503"/>
                  <a:gd name="T95" fmla="*/ 478 h 689"/>
                  <a:gd name="T96" fmla="*/ 506 w 1503"/>
                  <a:gd name="T97" fmla="*/ 288 h 689"/>
                  <a:gd name="T98" fmla="*/ 567 w 1503"/>
                  <a:gd name="T99" fmla="*/ 288 h 689"/>
                  <a:gd name="T100" fmla="*/ 567 w 1503"/>
                  <a:gd name="T101" fmla="*/ 246 h 689"/>
                  <a:gd name="T102" fmla="*/ 390 w 1503"/>
                  <a:gd name="T103" fmla="*/ 246 h 689"/>
                  <a:gd name="T104" fmla="*/ 390 w 1503"/>
                  <a:gd name="T105" fmla="*/ 290 h 689"/>
                  <a:gd name="T106" fmla="*/ 451 w 1503"/>
                  <a:gd name="T107" fmla="*/ 290 h 689"/>
                  <a:gd name="T108" fmla="*/ 1062 w 1503"/>
                  <a:gd name="T109" fmla="*/ 245 h 689"/>
                  <a:gd name="T110" fmla="*/ 1062 w 1503"/>
                  <a:gd name="T111" fmla="*/ 479 h 689"/>
                  <a:gd name="T112" fmla="*/ 1112 w 1503"/>
                  <a:gd name="T113" fmla="*/ 479 h 689"/>
                  <a:gd name="T114" fmla="*/ 1112 w 1503"/>
                  <a:gd name="T115" fmla="*/ 245 h 689"/>
                  <a:gd name="T116" fmla="*/ 1062 w 1503"/>
                  <a:gd name="T117" fmla="*/ 24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03" h="689">
                    <a:moveTo>
                      <a:pt x="756" y="689"/>
                    </a:moveTo>
                    <a:cubicBezTo>
                      <a:pt x="560" y="689"/>
                      <a:pt x="364" y="689"/>
                      <a:pt x="168" y="689"/>
                    </a:cubicBezTo>
                    <a:cubicBezTo>
                      <a:pt x="144" y="688"/>
                      <a:pt x="119" y="687"/>
                      <a:pt x="95" y="683"/>
                    </a:cubicBezTo>
                    <a:cubicBezTo>
                      <a:pt x="26" y="671"/>
                      <a:pt x="0" y="635"/>
                      <a:pt x="15" y="566"/>
                    </a:cubicBezTo>
                    <a:cubicBezTo>
                      <a:pt x="31" y="493"/>
                      <a:pt x="52" y="421"/>
                      <a:pt x="71" y="348"/>
                    </a:cubicBezTo>
                    <a:cubicBezTo>
                      <a:pt x="91" y="272"/>
                      <a:pt x="112" y="197"/>
                      <a:pt x="133" y="121"/>
                    </a:cubicBezTo>
                    <a:cubicBezTo>
                      <a:pt x="156" y="37"/>
                      <a:pt x="202" y="1"/>
                      <a:pt x="289" y="1"/>
                    </a:cubicBezTo>
                    <a:cubicBezTo>
                      <a:pt x="602" y="0"/>
                      <a:pt x="916" y="0"/>
                      <a:pt x="1229" y="1"/>
                    </a:cubicBezTo>
                    <a:cubicBezTo>
                      <a:pt x="1313" y="1"/>
                      <a:pt x="1359" y="36"/>
                      <a:pt x="1382" y="117"/>
                    </a:cubicBezTo>
                    <a:cubicBezTo>
                      <a:pt x="1420" y="254"/>
                      <a:pt x="1458" y="391"/>
                      <a:pt x="1494" y="529"/>
                    </a:cubicBezTo>
                    <a:cubicBezTo>
                      <a:pt x="1501" y="556"/>
                      <a:pt x="1503" y="585"/>
                      <a:pt x="1502" y="614"/>
                    </a:cubicBezTo>
                    <a:cubicBezTo>
                      <a:pt x="1501" y="647"/>
                      <a:pt x="1479" y="669"/>
                      <a:pt x="1447" y="676"/>
                    </a:cubicBezTo>
                    <a:cubicBezTo>
                      <a:pt x="1416" y="683"/>
                      <a:pt x="1384" y="688"/>
                      <a:pt x="1352" y="688"/>
                    </a:cubicBezTo>
                    <a:cubicBezTo>
                      <a:pt x="1154" y="689"/>
                      <a:pt x="955" y="689"/>
                      <a:pt x="756" y="689"/>
                    </a:cubicBezTo>
                    <a:close/>
                    <a:moveTo>
                      <a:pt x="573" y="477"/>
                    </a:moveTo>
                    <a:cubicBezTo>
                      <a:pt x="622" y="487"/>
                      <a:pt x="626" y="485"/>
                      <a:pt x="638" y="441"/>
                    </a:cubicBezTo>
                    <a:cubicBezTo>
                      <a:pt x="639" y="440"/>
                      <a:pt x="639" y="439"/>
                      <a:pt x="640" y="437"/>
                    </a:cubicBezTo>
                    <a:cubicBezTo>
                      <a:pt x="640" y="421"/>
                      <a:pt x="650" y="419"/>
                      <a:pt x="664" y="419"/>
                    </a:cubicBezTo>
                    <a:cubicBezTo>
                      <a:pt x="711" y="420"/>
                      <a:pt x="711" y="419"/>
                      <a:pt x="726" y="465"/>
                    </a:cubicBezTo>
                    <a:cubicBezTo>
                      <a:pt x="728" y="470"/>
                      <a:pt x="732" y="479"/>
                      <a:pt x="736" y="479"/>
                    </a:cubicBezTo>
                    <a:cubicBezTo>
                      <a:pt x="752" y="481"/>
                      <a:pt x="769" y="480"/>
                      <a:pt x="787" y="480"/>
                    </a:cubicBezTo>
                    <a:cubicBezTo>
                      <a:pt x="767" y="415"/>
                      <a:pt x="748" y="353"/>
                      <a:pt x="729" y="292"/>
                    </a:cubicBezTo>
                    <a:cubicBezTo>
                      <a:pt x="714" y="244"/>
                      <a:pt x="714" y="245"/>
                      <a:pt x="664" y="244"/>
                    </a:cubicBezTo>
                    <a:cubicBezTo>
                      <a:pt x="650" y="244"/>
                      <a:pt x="642" y="247"/>
                      <a:pt x="639" y="262"/>
                    </a:cubicBezTo>
                    <a:cubicBezTo>
                      <a:pt x="636" y="276"/>
                      <a:pt x="630" y="290"/>
                      <a:pt x="626" y="304"/>
                    </a:cubicBezTo>
                    <a:cubicBezTo>
                      <a:pt x="608" y="362"/>
                      <a:pt x="591" y="419"/>
                      <a:pt x="573" y="477"/>
                    </a:cubicBezTo>
                    <a:close/>
                    <a:moveTo>
                      <a:pt x="910" y="395"/>
                    </a:moveTo>
                    <a:cubicBezTo>
                      <a:pt x="923" y="422"/>
                      <a:pt x="934" y="444"/>
                      <a:pt x="946" y="467"/>
                    </a:cubicBezTo>
                    <a:cubicBezTo>
                      <a:pt x="949" y="472"/>
                      <a:pt x="954" y="479"/>
                      <a:pt x="959" y="479"/>
                    </a:cubicBezTo>
                    <a:cubicBezTo>
                      <a:pt x="976" y="481"/>
                      <a:pt x="993" y="480"/>
                      <a:pt x="1014" y="480"/>
                    </a:cubicBezTo>
                    <a:cubicBezTo>
                      <a:pt x="992" y="443"/>
                      <a:pt x="973" y="409"/>
                      <a:pt x="953" y="375"/>
                    </a:cubicBezTo>
                    <a:cubicBezTo>
                      <a:pt x="946" y="364"/>
                      <a:pt x="945" y="355"/>
                      <a:pt x="953" y="343"/>
                    </a:cubicBezTo>
                    <a:cubicBezTo>
                      <a:pt x="972" y="312"/>
                      <a:pt x="990" y="279"/>
                      <a:pt x="1010" y="244"/>
                    </a:cubicBezTo>
                    <a:cubicBezTo>
                      <a:pt x="993" y="244"/>
                      <a:pt x="981" y="245"/>
                      <a:pt x="968" y="244"/>
                    </a:cubicBezTo>
                    <a:cubicBezTo>
                      <a:pt x="954" y="243"/>
                      <a:pt x="946" y="248"/>
                      <a:pt x="941" y="261"/>
                    </a:cubicBezTo>
                    <a:cubicBezTo>
                      <a:pt x="933" y="282"/>
                      <a:pt x="923" y="302"/>
                      <a:pt x="913" y="325"/>
                    </a:cubicBezTo>
                    <a:cubicBezTo>
                      <a:pt x="901" y="300"/>
                      <a:pt x="891" y="279"/>
                      <a:pt x="880" y="258"/>
                    </a:cubicBezTo>
                    <a:cubicBezTo>
                      <a:pt x="878" y="252"/>
                      <a:pt x="872" y="246"/>
                      <a:pt x="868" y="245"/>
                    </a:cubicBezTo>
                    <a:cubicBezTo>
                      <a:pt x="851" y="244"/>
                      <a:pt x="834" y="245"/>
                      <a:pt x="814" y="245"/>
                    </a:cubicBezTo>
                    <a:cubicBezTo>
                      <a:pt x="831" y="275"/>
                      <a:pt x="845" y="304"/>
                      <a:pt x="862" y="329"/>
                    </a:cubicBezTo>
                    <a:cubicBezTo>
                      <a:pt x="877" y="351"/>
                      <a:pt x="877" y="369"/>
                      <a:pt x="862" y="392"/>
                    </a:cubicBezTo>
                    <a:cubicBezTo>
                      <a:pt x="843" y="419"/>
                      <a:pt x="829" y="448"/>
                      <a:pt x="810" y="480"/>
                    </a:cubicBezTo>
                    <a:cubicBezTo>
                      <a:pt x="827" y="480"/>
                      <a:pt x="840" y="479"/>
                      <a:pt x="852" y="480"/>
                    </a:cubicBezTo>
                    <a:cubicBezTo>
                      <a:pt x="866" y="482"/>
                      <a:pt x="874" y="477"/>
                      <a:pt x="879" y="464"/>
                    </a:cubicBezTo>
                    <a:cubicBezTo>
                      <a:pt x="888" y="442"/>
                      <a:pt x="899" y="420"/>
                      <a:pt x="910" y="395"/>
                    </a:cubicBezTo>
                    <a:close/>
                    <a:moveTo>
                      <a:pt x="451" y="290"/>
                    </a:moveTo>
                    <a:cubicBezTo>
                      <a:pt x="451" y="353"/>
                      <a:pt x="451" y="416"/>
                      <a:pt x="451" y="478"/>
                    </a:cubicBezTo>
                    <a:cubicBezTo>
                      <a:pt x="470" y="478"/>
                      <a:pt x="487" y="478"/>
                      <a:pt x="506" y="478"/>
                    </a:cubicBezTo>
                    <a:cubicBezTo>
                      <a:pt x="506" y="414"/>
                      <a:pt x="506" y="352"/>
                      <a:pt x="506" y="288"/>
                    </a:cubicBezTo>
                    <a:cubicBezTo>
                      <a:pt x="528" y="288"/>
                      <a:pt x="547" y="288"/>
                      <a:pt x="567" y="288"/>
                    </a:cubicBezTo>
                    <a:cubicBezTo>
                      <a:pt x="567" y="273"/>
                      <a:pt x="567" y="259"/>
                      <a:pt x="567" y="246"/>
                    </a:cubicBezTo>
                    <a:cubicBezTo>
                      <a:pt x="507" y="246"/>
                      <a:pt x="448" y="246"/>
                      <a:pt x="390" y="246"/>
                    </a:cubicBezTo>
                    <a:cubicBezTo>
                      <a:pt x="390" y="261"/>
                      <a:pt x="390" y="274"/>
                      <a:pt x="390" y="290"/>
                    </a:cubicBezTo>
                    <a:cubicBezTo>
                      <a:pt x="411" y="290"/>
                      <a:pt x="430" y="290"/>
                      <a:pt x="451" y="290"/>
                    </a:cubicBezTo>
                    <a:close/>
                    <a:moveTo>
                      <a:pt x="1062" y="245"/>
                    </a:moveTo>
                    <a:cubicBezTo>
                      <a:pt x="1062" y="324"/>
                      <a:pt x="1062" y="401"/>
                      <a:pt x="1062" y="479"/>
                    </a:cubicBezTo>
                    <a:cubicBezTo>
                      <a:pt x="1080" y="479"/>
                      <a:pt x="1096" y="479"/>
                      <a:pt x="1112" y="479"/>
                    </a:cubicBezTo>
                    <a:cubicBezTo>
                      <a:pt x="1112" y="400"/>
                      <a:pt x="1112" y="323"/>
                      <a:pt x="1112" y="245"/>
                    </a:cubicBezTo>
                    <a:cubicBezTo>
                      <a:pt x="1094" y="245"/>
                      <a:pt x="1078" y="245"/>
                      <a:pt x="1062" y="24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54" name="Freeform 78"/>
              <p:cNvSpPr/>
              <p:nvPr/>
            </p:nvSpPr>
            <p:spPr bwMode="auto">
              <a:xfrm>
                <a:off x="1572" y="751"/>
                <a:ext cx="96" cy="165"/>
              </a:xfrm>
              <a:custGeom>
                <a:avLst/>
                <a:gdLst>
                  <a:gd name="T0" fmla="*/ 26 w 50"/>
                  <a:gd name="T1" fmla="*/ 0 h 86"/>
                  <a:gd name="T2" fmla="*/ 50 w 50"/>
                  <a:gd name="T3" fmla="*/ 86 h 86"/>
                  <a:gd name="T4" fmla="*/ 0 w 50"/>
                  <a:gd name="T5" fmla="*/ 86 h 86"/>
                  <a:gd name="T6" fmla="*/ 23 w 50"/>
                  <a:gd name="T7" fmla="*/ 0 h 86"/>
                  <a:gd name="T8" fmla="*/ 26 w 50"/>
                  <a:gd name="T9" fmla="*/ 0 h 86"/>
                </a:gdLst>
                <a:ahLst/>
                <a:cxnLst>
                  <a:cxn ang="0">
                    <a:pos x="T0" y="T1"/>
                  </a:cxn>
                  <a:cxn ang="0">
                    <a:pos x="T2" y="T3"/>
                  </a:cxn>
                  <a:cxn ang="0">
                    <a:pos x="T4" y="T5"/>
                  </a:cxn>
                  <a:cxn ang="0">
                    <a:pos x="T6" y="T7"/>
                  </a:cxn>
                  <a:cxn ang="0">
                    <a:pos x="T8" y="T9"/>
                  </a:cxn>
                </a:cxnLst>
                <a:rect l="0" t="0" r="r" b="b"/>
                <a:pathLst>
                  <a:path w="50" h="86">
                    <a:moveTo>
                      <a:pt x="26" y="0"/>
                    </a:moveTo>
                    <a:cubicBezTo>
                      <a:pt x="34" y="28"/>
                      <a:pt x="42" y="56"/>
                      <a:pt x="50" y="86"/>
                    </a:cubicBezTo>
                    <a:cubicBezTo>
                      <a:pt x="33" y="86"/>
                      <a:pt x="18" y="86"/>
                      <a:pt x="0" y="86"/>
                    </a:cubicBezTo>
                    <a:cubicBezTo>
                      <a:pt x="8" y="57"/>
                      <a:pt x="15" y="28"/>
                      <a:pt x="23" y="0"/>
                    </a:cubicBezTo>
                    <a:cubicBezTo>
                      <a:pt x="24" y="0"/>
                      <a:pt x="25" y="0"/>
                      <a:pt x="26"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2" name="Freeform 83"/>
            <p:cNvSpPr>
              <a:spLocks noEditPoints="1"/>
            </p:cNvSpPr>
            <p:nvPr/>
          </p:nvSpPr>
          <p:spPr bwMode="auto">
            <a:xfrm>
              <a:off x="5473423" y="1863368"/>
              <a:ext cx="1245153" cy="854343"/>
            </a:xfrm>
            <a:custGeom>
              <a:avLst/>
              <a:gdLst>
                <a:gd name="T0" fmla="*/ 290 w 1205"/>
                <a:gd name="T1" fmla="*/ 807 h 914"/>
                <a:gd name="T2" fmla="*/ 244 w 1205"/>
                <a:gd name="T3" fmla="*/ 914 h 914"/>
                <a:gd name="T4" fmla="*/ 148 w 1205"/>
                <a:gd name="T5" fmla="*/ 867 h 914"/>
                <a:gd name="T6" fmla="*/ 138 w 1205"/>
                <a:gd name="T7" fmla="*/ 780 h 914"/>
                <a:gd name="T8" fmla="*/ 81 w 1205"/>
                <a:gd name="T9" fmla="*/ 421 h 914"/>
                <a:gd name="T10" fmla="*/ 122 w 1205"/>
                <a:gd name="T11" fmla="*/ 338 h 914"/>
                <a:gd name="T12" fmla="*/ 4 w 1205"/>
                <a:gd name="T13" fmla="*/ 305 h 914"/>
                <a:gd name="T14" fmla="*/ 91 w 1205"/>
                <a:gd name="T15" fmla="*/ 243 h 914"/>
                <a:gd name="T16" fmla="*/ 159 w 1205"/>
                <a:gd name="T17" fmla="*/ 301 h 914"/>
                <a:gd name="T18" fmla="*/ 241 w 1205"/>
                <a:gd name="T19" fmla="*/ 94 h 914"/>
                <a:gd name="T20" fmla="*/ 443 w 1205"/>
                <a:gd name="T21" fmla="*/ 8 h 914"/>
                <a:gd name="T22" fmla="*/ 881 w 1205"/>
                <a:gd name="T23" fmla="*/ 25 h 914"/>
                <a:gd name="T24" fmla="*/ 1038 w 1205"/>
                <a:gd name="T25" fmla="*/ 275 h 914"/>
                <a:gd name="T26" fmla="*/ 1070 w 1205"/>
                <a:gd name="T27" fmla="*/ 271 h 914"/>
                <a:gd name="T28" fmla="*/ 1170 w 1205"/>
                <a:gd name="T29" fmla="*/ 244 h 914"/>
                <a:gd name="T30" fmla="*/ 1145 w 1205"/>
                <a:gd name="T31" fmla="*/ 338 h 914"/>
                <a:gd name="T32" fmla="*/ 1138 w 1205"/>
                <a:gd name="T33" fmla="*/ 449 h 914"/>
                <a:gd name="T34" fmla="*/ 1122 w 1205"/>
                <a:gd name="T35" fmla="*/ 723 h 914"/>
                <a:gd name="T36" fmla="*/ 1058 w 1205"/>
                <a:gd name="T37" fmla="*/ 800 h 914"/>
                <a:gd name="T38" fmla="*/ 1015 w 1205"/>
                <a:gd name="T39" fmla="*/ 914 h 914"/>
                <a:gd name="T40" fmla="*/ 916 w 1205"/>
                <a:gd name="T41" fmla="*/ 871 h 914"/>
                <a:gd name="T42" fmla="*/ 238 w 1205"/>
                <a:gd name="T43" fmla="*/ 316 h 914"/>
                <a:gd name="T44" fmla="*/ 915 w 1205"/>
                <a:gd name="T45" fmla="*/ 159 h 914"/>
                <a:gd name="T46" fmla="*/ 535 w 1205"/>
                <a:gd name="T47" fmla="*/ 78 h 914"/>
                <a:gd name="T48" fmla="*/ 313 w 1205"/>
                <a:gd name="T49" fmla="*/ 121 h 914"/>
                <a:gd name="T50" fmla="*/ 603 w 1205"/>
                <a:gd name="T51" fmla="*/ 482 h 914"/>
                <a:gd name="T52" fmla="*/ 437 w 1205"/>
                <a:gd name="T53" fmla="*/ 512 h 914"/>
                <a:gd name="T54" fmla="*/ 493 w 1205"/>
                <a:gd name="T55" fmla="*/ 628 h 914"/>
                <a:gd name="T56" fmla="*/ 739 w 1205"/>
                <a:gd name="T57" fmla="*/ 609 h 914"/>
                <a:gd name="T58" fmla="*/ 747 w 1205"/>
                <a:gd name="T59" fmla="*/ 482 h 914"/>
                <a:gd name="T60" fmla="*/ 243 w 1205"/>
                <a:gd name="T61" fmla="*/ 579 h 914"/>
                <a:gd name="T62" fmla="*/ 321 w 1205"/>
                <a:gd name="T63" fmla="*/ 579 h 914"/>
                <a:gd name="T64" fmla="*/ 318 w 1205"/>
                <a:gd name="T65" fmla="*/ 499 h 914"/>
                <a:gd name="T66" fmla="*/ 165 w 1205"/>
                <a:gd name="T67" fmla="*/ 482 h 914"/>
                <a:gd name="T68" fmla="*/ 146 w 1205"/>
                <a:gd name="T69" fmla="*/ 559 h 914"/>
                <a:gd name="T70" fmla="*/ 243 w 1205"/>
                <a:gd name="T71" fmla="*/ 579 h 914"/>
                <a:gd name="T72" fmla="*/ 1034 w 1205"/>
                <a:gd name="T73" fmla="*/ 580 h 914"/>
                <a:gd name="T74" fmla="*/ 1060 w 1205"/>
                <a:gd name="T75" fmla="*/ 504 h 914"/>
                <a:gd name="T76" fmla="*/ 932 w 1205"/>
                <a:gd name="T77" fmla="*/ 482 h 914"/>
                <a:gd name="T78" fmla="*/ 867 w 1205"/>
                <a:gd name="T79" fmla="*/ 557 h 914"/>
                <a:gd name="T80" fmla="*/ 962 w 1205"/>
                <a:gd name="T81" fmla="*/ 579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5" h="914">
                  <a:moveTo>
                    <a:pt x="916" y="807"/>
                  </a:moveTo>
                  <a:cubicBezTo>
                    <a:pt x="706" y="821"/>
                    <a:pt x="500" y="821"/>
                    <a:pt x="290" y="807"/>
                  </a:cubicBezTo>
                  <a:cubicBezTo>
                    <a:pt x="290" y="828"/>
                    <a:pt x="290" y="847"/>
                    <a:pt x="290" y="867"/>
                  </a:cubicBezTo>
                  <a:cubicBezTo>
                    <a:pt x="290" y="899"/>
                    <a:pt x="276" y="913"/>
                    <a:pt x="244" y="914"/>
                  </a:cubicBezTo>
                  <a:cubicBezTo>
                    <a:pt x="227" y="914"/>
                    <a:pt x="210" y="914"/>
                    <a:pt x="194" y="914"/>
                  </a:cubicBezTo>
                  <a:cubicBezTo>
                    <a:pt x="162" y="913"/>
                    <a:pt x="148" y="899"/>
                    <a:pt x="148" y="867"/>
                  </a:cubicBezTo>
                  <a:cubicBezTo>
                    <a:pt x="148" y="843"/>
                    <a:pt x="148" y="820"/>
                    <a:pt x="147" y="797"/>
                  </a:cubicBezTo>
                  <a:cubicBezTo>
                    <a:pt x="147" y="791"/>
                    <a:pt x="142" y="782"/>
                    <a:pt x="138" y="780"/>
                  </a:cubicBezTo>
                  <a:cubicBezTo>
                    <a:pt x="108" y="766"/>
                    <a:pt x="88" y="743"/>
                    <a:pt x="79" y="713"/>
                  </a:cubicBezTo>
                  <a:cubicBezTo>
                    <a:pt x="50" y="615"/>
                    <a:pt x="33" y="517"/>
                    <a:pt x="81" y="421"/>
                  </a:cubicBezTo>
                  <a:cubicBezTo>
                    <a:pt x="95" y="392"/>
                    <a:pt x="116" y="367"/>
                    <a:pt x="135" y="339"/>
                  </a:cubicBezTo>
                  <a:cubicBezTo>
                    <a:pt x="133" y="339"/>
                    <a:pt x="127" y="338"/>
                    <a:pt x="122" y="338"/>
                  </a:cubicBezTo>
                  <a:cubicBezTo>
                    <a:pt x="94" y="338"/>
                    <a:pt x="66" y="338"/>
                    <a:pt x="38" y="338"/>
                  </a:cubicBezTo>
                  <a:cubicBezTo>
                    <a:pt x="15" y="337"/>
                    <a:pt x="5" y="327"/>
                    <a:pt x="4" y="305"/>
                  </a:cubicBezTo>
                  <a:cubicBezTo>
                    <a:pt x="0" y="251"/>
                    <a:pt x="7" y="243"/>
                    <a:pt x="61" y="243"/>
                  </a:cubicBezTo>
                  <a:cubicBezTo>
                    <a:pt x="71" y="243"/>
                    <a:pt x="81" y="244"/>
                    <a:pt x="91" y="243"/>
                  </a:cubicBezTo>
                  <a:cubicBezTo>
                    <a:pt x="112" y="243"/>
                    <a:pt x="127" y="251"/>
                    <a:pt x="136" y="270"/>
                  </a:cubicBezTo>
                  <a:cubicBezTo>
                    <a:pt x="141" y="280"/>
                    <a:pt x="149" y="288"/>
                    <a:pt x="159" y="301"/>
                  </a:cubicBezTo>
                  <a:cubicBezTo>
                    <a:pt x="170" y="268"/>
                    <a:pt x="177" y="241"/>
                    <a:pt x="188" y="215"/>
                  </a:cubicBezTo>
                  <a:cubicBezTo>
                    <a:pt x="205" y="174"/>
                    <a:pt x="223" y="134"/>
                    <a:pt x="241" y="94"/>
                  </a:cubicBezTo>
                  <a:cubicBezTo>
                    <a:pt x="258" y="55"/>
                    <a:pt x="289" y="32"/>
                    <a:pt x="330" y="24"/>
                  </a:cubicBezTo>
                  <a:cubicBezTo>
                    <a:pt x="367" y="17"/>
                    <a:pt x="405" y="11"/>
                    <a:pt x="443" y="8"/>
                  </a:cubicBezTo>
                  <a:cubicBezTo>
                    <a:pt x="572" y="1"/>
                    <a:pt x="701" y="0"/>
                    <a:pt x="830" y="15"/>
                  </a:cubicBezTo>
                  <a:cubicBezTo>
                    <a:pt x="847" y="17"/>
                    <a:pt x="864" y="21"/>
                    <a:pt x="881" y="25"/>
                  </a:cubicBezTo>
                  <a:cubicBezTo>
                    <a:pt x="918" y="35"/>
                    <a:pt x="948" y="56"/>
                    <a:pt x="963" y="92"/>
                  </a:cubicBezTo>
                  <a:cubicBezTo>
                    <a:pt x="989" y="153"/>
                    <a:pt x="1013" y="214"/>
                    <a:pt x="1038" y="275"/>
                  </a:cubicBezTo>
                  <a:cubicBezTo>
                    <a:pt x="1041" y="281"/>
                    <a:pt x="1043" y="288"/>
                    <a:pt x="1047" y="301"/>
                  </a:cubicBezTo>
                  <a:cubicBezTo>
                    <a:pt x="1056" y="289"/>
                    <a:pt x="1065" y="281"/>
                    <a:pt x="1070" y="271"/>
                  </a:cubicBezTo>
                  <a:cubicBezTo>
                    <a:pt x="1079" y="250"/>
                    <a:pt x="1094" y="243"/>
                    <a:pt x="1116" y="243"/>
                  </a:cubicBezTo>
                  <a:cubicBezTo>
                    <a:pt x="1134" y="244"/>
                    <a:pt x="1152" y="243"/>
                    <a:pt x="1170" y="244"/>
                  </a:cubicBezTo>
                  <a:cubicBezTo>
                    <a:pt x="1192" y="244"/>
                    <a:pt x="1201" y="254"/>
                    <a:pt x="1202" y="276"/>
                  </a:cubicBezTo>
                  <a:cubicBezTo>
                    <a:pt x="1205" y="331"/>
                    <a:pt x="1199" y="338"/>
                    <a:pt x="1145" y="338"/>
                  </a:cubicBezTo>
                  <a:cubicBezTo>
                    <a:pt x="1119" y="338"/>
                    <a:pt x="1093" y="338"/>
                    <a:pt x="1063" y="338"/>
                  </a:cubicBezTo>
                  <a:cubicBezTo>
                    <a:pt x="1099" y="371"/>
                    <a:pt x="1122" y="408"/>
                    <a:pt x="1138" y="449"/>
                  </a:cubicBezTo>
                  <a:cubicBezTo>
                    <a:pt x="1159" y="504"/>
                    <a:pt x="1157" y="561"/>
                    <a:pt x="1148" y="617"/>
                  </a:cubicBezTo>
                  <a:cubicBezTo>
                    <a:pt x="1143" y="653"/>
                    <a:pt x="1133" y="689"/>
                    <a:pt x="1122" y="723"/>
                  </a:cubicBezTo>
                  <a:cubicBezTo>
                    <a:pt x="1114" y="748"/>
                    <a:pt x="1096" y="767"/>
                    <a:pt x="1072" y="777"/>
                  </a:cubicBezTo>
                  <a:cubicBezTo>
                    <a:pt x="1061" y="782"/>
                    <a:pt x="1058" y="789"/>
                    <a:pt x="1058" y="800"/>
                  </a:cubicBezTo>
                  <a:cubicBezTo>
                    <a:pt x="1059" y="824"/>
                    <a:pt x="1059" y="847"/>
                    <a:pt x="1058" y="870"/>
                  </a:cubicBezTo>
                  <a:cubicBezTo>
                    <a:pt x="1058" y="898"/>
                    <a:pt x="1043" y="913"/>
                    <a:pt x="1015" y="914"/>
                  </a:cubicBezTo>
                  <a:cubicBezTo>
                    <a:pt x="996" y="914"/>
                    <a:pt x="977" y="914"/>
                    <a:pt x="959" y="914"/>
                  </a:cubicBezTo>
                  <a:cubicBezTo>
                    <a:pt x="932" y="913"/>
                    <a:pt x="916" y="898"/>
                    <a:pt x="916" y="871"/>
                  </a:cubicBezTo>
                  <a:cubicBezTo>
                    <a:pt x="915" y="851"/>
                    <a:pt x="916" y="830"/>
                    <a:pt x="916" y="807"/>
                  </a:cubicBezTo>
                  <a:close/>
                  <a:moveTo>
                    <a:pt x="238" y="316"/>
                  </a:moveTo>
                  <a:cubicBezTo>
                    <a:pt x="483" y="283"/>
                    <a:pt x="724" y="284"/>
                    <a:pt x="967" y="316"/>
                  </a:cubicBezTo>
                  <a:cubicBezTo>
                    <a:pt x="956" y="259"/>
                    <a:pt x="936" y="209"/>
                    <a:pt x="915" y="159"/>
                  </a:cubicBezTo>
                  <a:cubicBezTo>
                    <a:pt x="898" y="119"/>
                    <a:pt x="871" y="100"/>
                    <a:pt x="828" y="93"/>
                  </a:cubicBezTo>
                  <a:cubicBezTo>
                    <a:pt x="731" y="77"/>
                    <a:pt x="633" y="77"/>
                    <a:pt x="535" y="78"/>
                  </a:cubicBezTo>
                  <a:cubicBezTo>
                    <a:pt x="469" y="80"/>
                    <a:pt x="403" y="85"/>
                    <a:pt x="340" y="103"/>
                  </a:cubicBezTo>
                  <a:cubicBezTo>
                    <a:pt x="330" y="106"/>
                    <a:pt x="318" y="113"/>
                    <a:pt x="313" y="121"/>
                  </a:cubicBezTo>
                  <a:cubicBezTo>
                    <a:pt x="277" y="180"/>
                    <a:pt x="253" y="244"/>
                    <a:pt x="238" y="316"/>
                  </a:cubicBezTo>
                  <a:close/>
                  <a:moveTo>
                    <a:pt x="603" y="482"/>
                  </a:moveTo>
                  <a:cubicBezTo>
                    <a:pt x="555" y="482"/>
                    <a:pt x="507" y="482"/>
                    <a:pt x="459" y="482"/>
                  </a:cubicBezTo>
                  <a:cubicBezTo>
                    <a:pt x="436" y="482"/>
                    <a:pt x="430" y="490"/>
                    <a:pt x="437" y="512"/>
                  </a:cubicBezTo>
                  <a:cubicBezTo>
                    <a:pt x="446" y="544"/>
                    <a:pt x="457" y="575"/>
                    <a:pt x="466" y="607"/>
                  </a:cubicBezTo>
                  <a:cubicBezTo>
                    <a:pt x="470" y="621"/>
                    <a:pt x="478" y="628"/>
                    <a:pt x="493" y="628"/>
                  </a:cubicBezTo>
                  <a:cubicBezTo>
                    <a:pt x="566" y="627"/>
                    <a:pt x="640" y="627"/>
                    <a:pt x="713" y="628"/>
                  </a:cubicBezTo>
                  <a:cubicBezTo>
                    <a:pt x="727" y="628"/>
                    <a:pt x="735" y="623"/>
                    <a:pt x="739" y="609"/>
                  </a:cubicBezTo>
                  <a:cubicBezTo>
                    <a:pt x="749" y="577"/>
                    <a:pt x="759" y="544"/>
                    <a:pt x="769" y="512"/>
                  </a:cubicBezTo>
                  <a:cubicBezTo>
                    <a:pt x="775" y="490"/>
                    <a:pt x="769" y="482"/>
                    <a:pt x="747" y="482"/>
                  </a:cubicBezTo>
                  <a:cubicBezTo>
                    <a:pt x="699" y="482"/>
                    <a:pt x="651" y="482"/>
                    <a:pt x="603" y="482"/>
                  </a:cubicBezTo>
                  <a:close/>
                  <a:moveTo>
                    <a:pt x="243" y="579"/>
                  </a:moveTo>
                  <a:cubicBezTo>
                    <a:pt x="243" y="579"/>
                    <a:pt x="243" y="579"/>
                    <a:pt x="243" y="579"/>
                  </a:cubicBezTo>
                  <a:cubicBezTo>
                    <a:pt x="269" y="579"/>
                    <a:pt x="295" y="579"/>
                    <a:pt x="321" y="579"/>
                  </a:cubicBezTo>
                  <a:cubicBezTo>
                    <a:pt x="334" y="579"/>
                    <a:pt x="342" y="574"/>
                    <a:pt x="339" y="560"/>
                  </a:cubicBezTo>
                  <a:cubicBezTo>
                    <a:pt x="334" y="539"/>
                    <a:pt x="328" y="518"/>
                    <a:pt x="318" y="499"/>
                  </a:cubicBezTo>
                  <a:cubicBezTo>
                    <a:pt x="314" y="490"/>
                    <a:pt x="299" y="483"/>
                    <a:pt x="289" y="483"/>
                  </a:cubicBezTo>
                  <a:cubicBezTo>
                    <a:pt x="248" y="481"/>
                    <a:pt x="206" y="482"/>
                    <a:pt x="165" y="482"/>
                  </a:cubicBezTo>
                  <a:cubicBezTo>
                    <a:pt x="151" y="482"/>
                    <a:pt x="146" y="488"/>
                    <a:pt x="146" y="501"/>
                  </a:cubicBezTo>
                  <a:cubicBezTo>
                    <a:pt x="147" y="521"/>
                    <a:pt x="147" y="540"/>
                    <a:pt x="146" y="559"/>
                  </a:cubicBezTo>
                  <a:cubicBezTo>
                    <a:pt x="146" y="574"/>
                    <a:pt x="153" y="580"/>
                    <a:pt x="167" y="579"/>
                  </a:cubicBezTo>
                  <a:cubicBezTo>
                    <a:pt x="192" y="579"/>
                    <a:pt x="217" y="579"/>
                    <a:pt x="243" y="579"/>
                  </a:cubicBezTo>
                  <a:close/>
                  <a:moveTo>
                    <a:pt x="962" y="579"/>
                  </a:moveTo>
                  <a:cubicBezTo>
                    <a:pt x="986" y="579"/>
                    <a:pt x="1010" y="579"/>
                    <a:pt x="1034" y="580"/>
                  </a:cubicBezTo>
                  <a:cubicBezTo>
                    <a:pt x="1052" y="580"/>
                    <a:pt x="1061" y="574"/>
                    <a:pt x="1060" y="554"/>
                  </a:cubicBezTo>
                  <a:cubicBezTo>
                    <a:pt x="1059" y="538"/>
                    <a:pt x="1059" y="521"/>
                    <a:pt x="1060" y="504"/>
                  </a:cubicBezTo>
                  <a:cubicBezTo>
                    <a:pt x="1061" y="487"/>
                    <a:pt x="1053" y="481"/>
                    <a:pt x="1036" y="482"/>
                  </a:cubicBezTo>
                  <a:cubicBezTo>
                    <a:pt x="1001" y="482"/>
                    <a:pt x="967" y="482"/>
                    <a:pt x="932" y="482"/>
                  </a:cubicBezTo>
                  <a:cubicBezTo>
                    <a:pt x="898" y="482"/>
                    <a:pt x="888" y="488"/>
                    <a:pt x="876" y="520"/>
                  </a:cubicBezTo>
                  <a:cubicBezTo>
                    <a:pt x="872" y="532"/>
                    <a:pt x="869" y="545"/>
                    <a:pt x="867" y="557"/>
                  </a:cubicBezTo>
                  <a:cubicBezTo>
                    <a:pt x="864" y="572"/>
                    <a:pt x="870" y="580"/>
                    <a:pt x="886" y="579"/>
                  </a:cubicBezTo>
                  <a:cubicBezTo>
                    <a:pt x="911" y="579"/>
                    <a:pt x="937" y="579"/>
                    <a:pt x="962" y="57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aphicFrame>
        <p:nvGraphicFramePr>
          <p:cNvPr id="3" name="表格 2"/>
          <p:cNvGraphicFramePr>
            <a:graphicFrameLocks noGrp="1"/>
          </p:cNvGraphicFramePr>
          <p:nvPr>
            <p:extLst>
              <p:ext uri="{D42A27DB-BD31-4B8C-83A1-F6EECF244321}">
                <p14:modId xmlns:p14="http://schemas.microsoft.com/office/powerpoint/2010/main" xmlns="" val="4128602974"/>
              </p:ext>
            </p:extLst>
          </p:nvPr>
        </p:nvGraphicFramePr>
        <p:xfrm>
          <a:off x="254020" y="1990349"/>
          <a:ext cx="3701658" cy="1371600"/>
        </p:xfrm>
        <a:graphic>
          <a:graphicData uri="http://schemas.openxmlformats.org/drawingml/2006/table">
            <a:tbl>
              <a:tblPr>
                <a:tableStyleId>{5C22544A-7EE6-4342-B048-85BDC9FD1C3A}</a:tableStyleId>
              </a:tblPr>
              <a:tblGrid>
                <a:gridCol w="1850829">
                  <a:extLst>
                    <a:ext uri="{9D8B030D-6E8A-4147-A177-3AD203B41FA5}">
                      <a16:colId xmlns:a16="http://schemas.microsoft.com/office/drawing/2014/main" xmlns="" val="20000"/>
                    </a:ext>
                  </a:extLst>
                </a:gridCol>
                <a:gridCol w="1850829">
                  <a:extLst>
                    <a:ext uri="{9D8B030D-6E8A-4147-A177-3AD203B41FA5}">
                      <a16:colId xmlns:a16="http://schemas.microsoft.com/office/drawing/2014/main" xmlns="" val="20001"/>
                    </a:ext>
                  </a:extLst>
                </a:gridCol>
              </a:tblGrid>
              <a:tr h="457200">
                <a:tc gridSpan="2">
                  <a:txBody>
                    <a:bodyPr/>
                    <a:lstStyle/>
                    <a:p>
                      <a:pPr algn="ctr">
                        <a:lnSpc>
                          <a:spcPct val="150000"/>
                        </a:lnSpc>
                        <a:spcAft>
                          <a:spcPts val="600"/>
                        </a:spcAft>
                      </a:pPr>
                      <a:r>
                        <a:rPr lang="zh-CN" altLang="en-US"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小汽车平峰拟合数据（不包括出租车）</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tc hMerge="1">
                  <a:txBody>
                    <a:bodyPr/>
                    <a:lstStyle/>
                    <a:p>
                      <a:endParaRPr lang="zh-CN" altLang="en-US"/>
                    </a:p>
                  </a:txBody>
                  <a:tcPr/>
                </a:tc>
                <a:extLst>
                  <a:ext uri="{0D108BD9-81ED-4DB2-BD59-A6C34878D82A}">
                    <a16:rowId xmlns:a16="http://schemas.microsoft.com/office/drawing/2014/main" xmlns="" val="10000"/>
                  </a:ext>
                </a:extLst>
              </a:tr>
              <a:tr h="457200">
                <a:tc>
                  <a:txBody>
                    <a:bodyPr/>
                    <a:lstStyle/>
                    <a:p>
                      <a:pPr algn="ctr">
                        <a:lnSpc>
                          <a:spcPct val="150000"/>
                        </a:lnSpc>
                        <a:spcAft>
                          <a:spcPts val="0"/>
                        </a:spcAft>
                      </a:pPr>
                      <a:r>
                        <a:rPr lang="zh-CN" altLang="en-US"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中心值（</a:t>
                      </a:r>
                      <a:r>
                        <a:rPr lang="el-GR"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μ）</a:t>
                      </a:r>
                      <a:endParaRPr lang="el-GR"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tc>
                  <a:txBody>
                    <a:bodyPr/>
                    <a:lstStyle/>
                    <a:p>
                      <a:pPr algn="ctr">
                        <a:lnSpc>
                          <a:spcPct val="150000"/>
                        </a:lnSpc>
                        <a:spcAft>
                          <a:spcPts val="600"/>
                        </a:spcAft>
                      </a:pPr>
                      <a:r>
                        <a:rPr lang="en-US" altLang="zh-CN"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34.44737753</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extLst>
                  <a:ext uri="{0D108BD9-81ED-4DB2-BD59-A6C34878D82A}">
                    <a16:rowId xmlns:a16="http://schemas.microsoft.com/office/drawing/2014/main" xmlns="" val="10001"/>
                  </a:ext>
                </a:extLst>
              </a:tr>
              <a:tr h="457200">
                <a:tc>
                  <a:txBody>
                    <a:bodyPr/>
                    <a:lstStyle/>
                    <a:p>
                      <a:pPr algn="ctr">
                        <a:lnSpc>
                          <a:spcPct val="150000"/>
                        </a:lnSpc>
                        <a:spcAft>
                          <a:spcPts val="600"/>
                        </a:spcAft>
                      </a:pPr>
                      <a:r>
                        <a:rPr lang="zh-CN" altLang="en-US" sz="1600" kern="0">
                          <a:solidFill>
                            <a:schemeClr val="tx1">
                              <a:lumMod val="85000"/>
                              <a:lumOff val="15000"/>
                            </a:schemeClr>
                          </a:solidFill>
                          <a:effectLst/>
                          <a:latin typeface="微软雅黑" panose="020B0503020204020204" pitchFamily="34" charset="-122"/>
                          <a:ea typeface="微软雅黑" panose="020B0503020204020204" pitchFamily="34" charset="-122"/>
                        </a:rPr>
                        <a:t>标准差（</a:t>
                      </a:r>
                      <a:r>
                        <a:rPr lang="el-GR" sz="1600" kern="0">
                          <a:solidFill>
                            <a:schemeClr val="tx1">
                              <a:lumMod val="85000"/>
                              <a:lumOff val="15000"/>
                            </a:schemeClr>
                          </a:solidFill>
                          <a:effectLst/>
                          <a:latin typeface="微软雅黑" panose="020B0503020204020204" pitchFamily="34" charset="-122"/>
                          <a:ea typeface="微软雅黑" panose="020B0503020204020204" pitchFamily="34" charset="-122"/>
                        </a:rPr>
                        <a:t>σ）</a:t>
                      </a:r>
                      <a:endParaRPr lang="el-GR" sz="1600" kern="10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tc>
                  <a:txBody>
                    <a:bodyPr/>
                    <a:lstStyle/>
                    <a:p>
                      <a:pPr algn="ctr">
                        <a:lnSpc>
                          <a:spcPct val="150000"/>
                        </a:lnSpc>
                        <a:spcAft>
                          <a:spcPts val="600"/>
                        </a:spcAft>
                      </a:pPr>
                      <a:r>
                        <a:rPr lang="en-US" altLang="zh-CN"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6.383469561</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extLst>
                  <a:ext uri="{0D108BD9-81ED-4DB2-BD59-A6C34878D82A}">
                    <a16:rowId xmlns:a16="http://schemas.microsoft.com/office/drawing/2014/main" xmlns="" val="10002"/>
                  </a:ext>
                </a:extLst>
              </a:tr>
            </a:tbl>
          </a:graphicData>
        </a:graphic>
      </p:graphicFrame>
      <p:graphicFrame>
        <p:nvGraphicFramePr>
          <p:cNvPr id="19" name="图表 18"/>
          <p:cNvGraphicFramePr/>
          <p:nvPr>
            <p:extLst>
              <p:ext uri="{D42A27DB-BD31-4B8C-83A1-F6EECF244321}">
                <p14:modId xmlns:p14="http://schemas.microsoft.com/office/powerpoint/2010/main" xmlns="" val="267777751"/>
              </p:ext>
            </p:extLst>
          </p:nvPr>
        </p:nvGraphicFramePr>
        <p:xfrm>
          <a:off x="-14580" y="3600687"/>
          <a:ext cx="3978749" cy="30744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表格 5"/>
          <p:cNvGraphicFramePr>
            <a:graphicFrameLocks noGrp="1"/>
          </p:cNvGraphicFramePr>
          <p:nvPr>
            <p:extLst>
              <p:ext uri="{D42A27DB-BD31-4B8C-83A1-F6EECF244321}">
                <p14:modId xmlns:p14="http://schemas.microsoft.com/office/powerpoint/2010/main" xmlns="" val="977012697"/>
              </p:ext>
            </p:extLst>
          </p:nvPr>
        </p:nvGraphicFramePr>
        <p:xfrm>
          <a:off x="4238948" y="1996878"/>
          <a:ext cx="3671355" cy="1371600"/>
        </p:xfrm>
        <a:graphic>
          <a:graphicData uri="http://schemas.openxmlformats.org/drawingml/2006/table">
            <a:tbl>
              <a:tblPr>
                <a:tableStyleId>{5C22544A-7EE6-4342-B048-85BDC9FD1C3A}</a:tableStyleId>
              </a:tblPr>
              <a:tblGrid>
                <a:gridCol w="1830882">
                  <a:extLst>
                    <a:ext uri="{9D8B030D-6E8A-4147-A177-3AD203B41FA5}">
                      <a16:colId xmlns:a16="http://schemas.microsoft.com/office/drawing/2014/main" xmlns="" val="20000"/>
                    </a:ext>
                  </a:extLst>
                </a:gridCol>
                <a:gridCol w="1840473">
                  <a:extLst>
                    <a:ext uri="{9D8B030D-6E8A-4147-A177-3AD203B41FA5}">
                      <a16:colId xmlns:a16="http://schemas.microsoft.com/office/drawing/2014/main" xmlns="" val="20001"/>
                    </a:ext>
                  </a:extLst>
                </a:gridCol>
              </a:tblGrid>
              <a:tr h="457200">
                <a:tc gridSpan="2">
                  <a:txBody>
                    <a:bodyPr/>
                    <a:lstStyle/>
                    <a:p>
                      <a:pPr algn="ctr">
                        <a:lnSpc>
                          <a:spcPct val="150000"/>
                        </a:lnSpc>
                        <a:spcAft>
                          <a:spcPts val="600"/>
                        </a:spcAft>
                      </a:pPr>
                      <a:r>
                        <a:rPr lang="zh-CN" altLang="en-US"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出租车平峰拟合数据</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tc hMerge="1">
                  <a:txBody>
                    <a:bodyPr/>
                    <a:lstStyle/>
                    <a:p>
                      <a:endParaRPr lang="zh-CN" altLang="en-US"/>
                    </a:p>
                  </a:txBody>
                  <a:tcPr/>
                </a:tc>
                <a:extLst>
                  <a:ext uri="{0D108BD9-81ED-4DB2-BD59-A6C34878D82A}">
                    <a16:rowId xmlns:a16="http://schemas.microsoft.com/office/drawing/2014/main" xmlns="" val="10000"/>
                  </a:ext>
                </a:extLst>
              </a:tr>
              <a:tr h="457200">
                <a:tc>
                  <a:txBody>
                    <a:bodyPr/>
                    <a:lstStyle/>
                    <a:p>
                      <a:pPr algn="ctr">
                        <a:lnSpc>
                          <a:spcPct val="150000"/>
                        </a:lnSpc>
                        <a:spcAft>
                          <a:spcPts val="0"/>
                        </a:spcAft>
                      </a:pPr>
                      <a:r>
                        <a:rPr lang="zh-CN" altLang="en-US" sz="1600" kern="0">
                          <a:solidFill>
                            <a:schemeClr val="tx1">
                              <a:lumMod val="85000"/>
                              <a:lumOff val="15000"/>
                            </a:schemeClr>
                          </a:solidFill>
                          <a:effectLst/>
                          <a:latin typeface="微软雅黑" panose="020B0503020204020204" pitchFamily="34" charset="-122"/>
                          <a:ea typeface="微软雅黑" panose="020B0503020204020204" pitchFamily="34" charset="-122"/>
                        </a:rPr>
                        <a:t>中心值（</a:t>
                      </a:r>
                      <a:r>
                        <a:rPr lang="el-GR" sz="1600" kern="0">
                          <a:solidFill>
                            <a:schemeClr val="tx1">
                              <a:lumMod val="85000"/>
                              <a:lumOff val="15000"/>
                            </a:schemeClr>
                          </a:solidFill>
                          <a:effectLst/>
                          <a:latin typeface="微软雅黑" panose="020B0503020204020204" pitchFamily="34" charset="-122"/>
                          <a:ea typeface="微软雅黑" panose="020B0503020204020204" pitchFamily="34" charset="-122"/>
                        </a:rPr>
                        <a:t>μ）</a:t>
                      </a:r>
                      <a:endParaRPr lang="el-GR" sz="1600" kern="10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tc>
                  <a:txBody>
                    <a:bodyPr/>
                    <a:lstStyle/>
                    <a:p>
                      <a:pPr algn="ctr">
                        <a:lnSpc>
                          <a:spcPct val="150000"/>
                        </a:lnSpc>
                        <a:spcAft>
                          <a:spcPts val="600"/>
                        </a:spcAft>
                      </a:pPr>
                      <a:r>
                        <a:rPr lang="en-US" altLang="zh-CN"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31.92012388</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extLst>
                  <a:ext uri="{0D108BD9-81ED-4DB2-BD59-A6C34878D82A}">
                    <a16:rowId xmlns:a16="http://schemas.microsoft.com/office/drawing/2014/main" xmlns="" val="10001"/>
                  </a:ext>
                </a:extLst>
              </a:tr>
              <a:tr h="457200">
                <a:tc>
                  <a:txBody>
                    <a:bodyPr/>
                    <a:lstStyle/>
                    <a:p>
                      <a:pPr algn="ctr">
                        <a:lnSpc>
                          <a:spcPct val="150000"/>
                        </a:lnSpc>
                        <a:spcAft>
                          <a:spcPts val="600"/>
                        </a:spcAft>
                      </a:pPr>
                      <a:r>
                        <a:rPr lang="zh-CN" altLang="en-US"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标准差（</a:t>
                      </a:r>
                      <a:r>
                        <a:rPr lang="el-GR"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σ）</a:t>
                      </a:r>
                      <a:endParaRPr lang="el-GR"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tc>
                  <a:txBody>
                    <a:bodyPr/>
                    <a:lstStyle/>
                    <a:p>
                      <a:pPr algn="ctr">
                        <a:lnSpc>
                          <a:spcPct val="150000"/>
                        </a:lnSpc>
                        <a:spcAft>
                          <a:spcPts val="600"/>
                        </a:spcAft>
                      </a:pPr>
                      <a:r>
                        <a:rPr lang="en-US" altLang="zh-CN"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6.214201524</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extLst>
                  <a:ext uri="{0D108BD9-81ED-4DB2-BD59-A6C34878D82A}">
                    <a16:rowId xmlns:a16="http://schemas.microsoft.com/office/drawing/2014/main" xmlns="" val="10002"/>
                  </a:ext>
                </a:extLst>
              </a:tr>
            </a:tbl>
          </a:graphicData>
        </a:graphic>
      </p:graphicFrame>
      <p:pic>
        <p:nvPicPr>
          <p:cNvPr id="7" name="图片 6"/>
          <p:cNvPicPr>
            <a:picLocks noChangeAspect="1"/>
          </p:cNvPicPr>
          <p:nvPr/>
        </p:nvPicPr>
        <p:blipFill rotWithShape="1">
          <a:blip r:embed="rId4"/>
          <a:srcRect r="17541"/>
          <a:stretch/>
        </p:blipFill>
        <p:spPr>
          <a:xfrm>
            <a:off x="3930988" y="3600687"/>
            <a:ext cx="4173911" cy="3074433"/>
          </a:xfrm>
          <a:prstGeom prst="rect">
            <a:avLst/>
          </a:prstGeom>
        </p:spPr>
      </p:pic>
      <p:pic>
        <p:nvPicPr>
          <p:cNvPr id="8" name="图片 7"/>
          <p:cNvPicPr>
            <a:picLocks noChangeAspect="1"/>
          </p:cNvPicPr>
          <p:nvPr/>
        </p:nvPicPr>
        <p:blipFill>
          <a:blip r:embed="rId5"/>
          <a:stretch>
            <a:fillRect/>
          </a:stretch>
        </p:blipFill>
        <p:spPr>
          <a:xfrm>
            <a:off x="8091041" y="3600688"/>
            <a:ext cx="4100959" cy="3074432"/>
          </a:xfrm>
          <a:prstGeom prst="rect">
            <a:avLst/>
          </a:prstGeom>
        </p:spPr>
      </p:pic>
      <p:graphicFrame>
        <p:nvGraphicFramePr>
          <p:cNvPr id="9" name="表格 8"/>
          <p:cNvGraphicFramePr>
            <a:graphicFrameLocks noGrp="1"/>
          </p:cNvGraphicFramePr>
          <p:nvPr>
            <p:extLst>
              <p:ext uri="{D42A27DB-BD31-4B8C-83A1-F6EECF244321}">
                <p14:modId xmlns:p14="http://schemas.microsoft.com/office/powerpoint/2010/main" xmlns="" val="3322264437"/>
              </p:ext>
            </p:extLst>
          </p:nvPr>
        </p:nvGraphicFramePr>
        <p:xfrm>
          <a:off x="8307110" y="1996880"/>
          <a:ext cx="3668820" cy="1371600"/>
        </p:xfrm>
        <a:graphic>
          <a:graphicData uri="http://schemas.openxmlformats.org/drawingml/2006/table">
            <a:tbl>
              <a:tblPr>
                <a:tableStyleId>{5C22544A-7EE6-4342-B048-85BDC9FD1C3A}</a:tableStyleId>
              </a:tblPr>
              <a:tblGrid>
                <a:gridCol w="1834410">
                  <a:extLst>
                    <a:ext uri="{9D8B030D-6E8A-4147-A177-3AD203B41FA5}">
                      <a16:colId xmlns:a16="http://schemas.microsoft.com/office/drawing/2014/main" xmlns="" val="20000"/>
                    </a:ext>
                  </a:extLst>
                </a:gridCol>
                <a:gridCol w="1834410">
                  <a:extLst>
                    <a:ext uri="{9D8B030D-6E8A-4147-A177-3AD203B41FA5}">
                      <a16:colId xmlns:a16="http://schemas.microsoft.com/office/drawing/2014/main" xmlns="" val="20001"/>
                    </a:ext>
                  </a:extLst>
                </a:gridCol>
              </a:tblGrid>
              <a:tr h="455023">
                <a:tc gridSpan="2">
                  <a:txBody>
                    <a:bodyPr/>
                    <a:lstStyle/>
                    <a:p>
                      <a:pPr algn="ctr">
                        <a:lnSpc>
                          <a:spcPct val="150000"/>
                        </a:lnSpc>
                        <a:spcAft>
                          <a:spcPts val="600"/>
                        </a:spcAft>
                      </a:pPr>
                      <a:r>
                        <a:rPr lang="en-US" altLang="zh-CN"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BRT</a:t>
                      </a:r>
                      <a:r>
                        <a:rPr lang="zh-CN" altLang="en-US"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平峰拟合数据</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tc hMerge="1">
                  <a:txBody>
                    <a:bodyPr/>
                    <a:lstStyle/>
                    <a:p>
                      <a:endParaRPr lang="zh-CN" altLang="en-US"/>
                    </a:p>
                  </a:txBody>
                  <a:tcPr/>
                </a:tc>
                <a:extLst>
                  <a:ext uri="{0D108BD9-81ED-4DB2-BD59-A6C34878D82A}">
                    <a16:rowId xmlns:a16="http://schemas.microsoft.com/office/drawing/2014/main" xmlns="" val="10000"/>
                  </a:ext>
                </a:extLst>
              </a:tr>
              <a:tr h="455023">
                <a:tc>
                  <a:txBody>
                    <a:bodyPr/>
                    <a:lstStyle/>
                    <a:p>
                      <a:pPr algn="ctr">
                        <a:lnSpc>
                          <a:spcPct val="150000"/>
                        </a:lnSpc>
                        <a:spcAft>
                          <a:spcPts val="0"/>
                        </a:spcAft>
                      </a:pPr>
                      <a:r>
                        <a:rPr lang="zh-CN" altLang="en-US"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中心值（</a:t>
                      </a:r>
                      <a:r>
                        <a:rPr lang="el-GR"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μ）</a:t>
                      </a:r>
                      <a:endParaRPr lang="el-GR"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tc>
                  <a:txBody>
                    <a:bodyPr/>
                    <a:lstStyle/>
                    <a:p>
                      <a:pPr algn="ctr">
                        <a:lnSpc>
                          <a:spcPct val="150000"/>
                        </a:lnSpc>
                        <a:spcAft>
                          <a:spcPts val="600"/>
                        </a:spcAft>
                      </a:pPr>
                      <a:r>
                        <a:rPr lang="en-US" altLang="zh-CN"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32.52452296</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extLst>
                  <a:ext uri="{0D108BD9-81ED-4DB2-BD59-A6C34878D82A}">
                    <a16:rowId xmlns:a16="http://schemas.microsoft.com/office/drawing/2014/main" xmlns="" val="10001"/>
                  </a:ext>
                </a:extLst>
              </a:tr>
              <a:tr h="455023">
                <a:tc>
                  <a:txBody>
                    <a:bodyPr/>
                    <a:lstStyle/>
                    <a:p>
                      <a:pPr algn="ctr">
                        <a:lnSpc>
                          <a:spcPct val="150000"/>
                        </a:lnSpc>
                        <a:spcAft>
                          <a:spcPts val="600"/>
                        </a:spcAft>
                      </a:pPr>
                      <a:r>
                        <a:rPr lang="zh-CN" altLang="en-US" sz="1600" kern="0">
                          <a:solidFill>
                            <a:schemeClr val="tx1">
                              <a:lumMod val="85000"/>
                              <a:lumOff val="15000"/>
                            </a:schemeClr>
                          </a:solidFill>
                          <a:effectLst/>
                          <a:latin typeface="微软雅黑" panose="020B0503020204020204" pitchFamily="34" charset="-122"/>
                          <a:ea typeface="微软雅黑" panose="020B0503020204020204" pitchFamily="34" charset="-122"/>
                        </a:rPr>
                        <a:t>标准差（</a:t>
                      </a:r>
                      <a:r>
                        <a:rPr lang="el-GR" sz="1600" kern="0">
                          <a:solidFill>
                            <a:schemeClr val="tx1">
                              <a:lumMod val="85000"/>
                              <a:lumOff val="15000"/>
                            </a:schemeClr>
                          </a:solidFill>
                          <a:effectLst/>
                          <a:latin typeface="微软雅黑" panose="020B0503020204020204" pitchFamily="34" charset="-122"/>
                          <a:ea typeface="微软雅黑" panose="020B0503020204020204" pitchFamily="34" charset="-122"/>
                        </a:rPr>
                        <a:t>σ）</a:t>
                      </a:r>
                      <a:endParaRPr lang="el-GR" sz="1600" kern="10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tc>
                  <a:txBody>
                    <a:bodyPr/>
                    <a:lstStyle/>
                    <a:p>
                      <a:pPr algn="ctr">
                        <a:lnSpc>
                          <a:spcPct val="150000"/>
                        </a:lnSpc>
                        <a:spcAft>
                          <a:spcPts val="600"/>
                        </a:spcAft>
                      </a:pPr>
                      <a:r>
                        <a:rPr lang="en-US" altLang="zh-CN"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7.666299146</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tc>
                <a:extLst>
                  <a:ext uri="{0D108BD9-81ED-4DB2-BD59-A6C34878D82A}">
                    <a16:rowId xmlns:a16="http://schemas.microsoft.com/office/drawing/2014/main" xmlns="" val="10002"/>
                  </a:ext>
                </a:extLst>
              </a:tr>
            </a:tbl>
          </a:graphicData>
        </a:graphic>
      </p:graphicFrame>
      <p:grpSp>
        <p:nvGrpSpPr>
          <p:cNvPr id="11" name="组合 10"/>
          <p:cNvGrpSpPr/>
          <p:nvPr/>
        </p:nvGrpSpPr>
        <p:grpSpPr>
          <a:xfrm>
            <a:off x="9714800" y="850708"/>
            <a:ext cx="1111120" cy="1063849"/>
            <a:chOff x="10141520" y="816918"/>
            <a:chExt cx="1111120" cy="1063849"/>
          </a:xfrm>
        </p:grpSpPr>
        <p:sp>
          <p:nvSpPr>
            <p:cNvPr id="49" name="Freeform 6"/>
            <p:cNvSpPr>
              <a:spLocks noChangeAspect="1" noEditPoints="1"/>
            </p:cNvSpPr>
            <p:nvPr/>
          </p:nvSpPr>
          <p:spPr bwMode="auto">
            <a:xfrm>
              <a:off x="10141520" y="816918"/>
              <a:ext cx="864000" cy="1063849"/>
            </a:xfrm>
            <a:custGeom>
              <a:avLst/>
              <a:gdLst>
                <a:gd name="T0" fmla="*/ 1394 w 1490"/>
                <a:gd name="T1" fmla="*/ 1598 h 1835"/>
                <a:gd name="T2" fmla="*/ 1365 w 1490"/>
                <a:gd name="T3" fmla="*/ 1735 h 1835"/>
                <a:gd name="T4" fmla="*/ 1166 w 1490"/>
                <a:gd name="T5" fmla="*/ 1776 h 1835"/>
                <a:gd name="T6" fmla="*/ 1154 w 1490"/>
                <a:gd name="T7" fmla="*/ 1624 h 1835"/>
                <a:gd name="T8" fmla="*/ 1096 w 1490"/>
                <a:gd name="T9" fmla="*/ 1599 h 1835"/>
                <a:gd name="T10" fmla="*/ 341 w 1490"/>
                <a:gd name="T11" fmla="*/ 1658 h 1835"/>
                <a:gd name="T12" fmla="*/ 257 w 1490"/>
                <a:gd name="T13" fmla="*/ 1825 h 1835"/>
                <a:gd name="T14" fmla="*/ 130 w 1490"/>
                <a:gd name="T15" fmla="*/ 1737 h 1835"/>
                <a:gd name="T16" fmla="*/ 94 w 1490"/>
                <a:gd name="T17" fmla="*/ 1598 h 1835"/>
                <a:gd name="T18" fmla="*/ 0 w 1490"/>
                <a:gd name="T19" fmla="*/ 1574 h 1835"/>
                <a:gd name="T20" fmla="*/ 22 w 1490"/>
                <a:gd name="T21" fmla="*/ 664 h 1835"/>
                <a:gd name="T22" fmla="*/ 163 w 1490"/>
                <a:gd name="T23" fmla="*/ 142 h 1835"/>
                <a:gd name="T24" fmla="*/ 820 w 1490"/>
                <a:gd name="T25" fmla="*/ 10 h 1835"/>
                <a:gd name="T26" fmla="*/ 1346 w 1490"/>
                <a:gd name="T27" fmla="*/ 152 h 1835"/>
                <a:gd name="T28" fmla="*/ 1489 w 1490"/>
                <a:gd name="T29" fmla="*/ 797 h 1835"/>
                <a:gd name="T30" fmla="*/ 1490 w 1490"/>
                <a:gd name="T31" fmla="*/ 1577 h 1835"/>
                <a:gd name="T32" fmla="*/ 745 w 1490"/>
                <a:gd name="T33" fmla="*/ 890 h 1835"/>
                <a:gd name="T34" fmla="*/ 1225 w 1490"/>
                <a:gd name="T35" fmla="*/ 890 h 1835"/>
                <a:gd name="T36" fmla="*/ 1362 w 1490"/>
                <a:gd name="T37" fmla="*/ 832 h 1835"/>
                <a:gd name="T38" fmla="*/ 1319 w 1490"/>
                <a:gd name="T39" fmla="*/ 507 h 1835"/>
                <a:gd name="T40" fmla="*/ 1240 w 1490"/>
                <a:gd name="T41" fmla="*/ 332 h 1835"/>
                <a:gd name="T42" fmla="*/ 342 w 1490"/>
                <a:gd name="T43" fmla="*/ 329 h 1835"/>
                <a:gd name="T44" fmla="*/ 198 w 1490"/>
                <a:gd name="T45" fmla="*/ 376 h 1835"/>
                <a:gd name="T46" fmla="*/ 134 w 1490"/>
                <a:gd name="T47" fmla="*/ 820 h 1835"/>
                <a:gd name="T48" fmla="*/ 745 w 1490"/>
                <a:gd name="T49" fmla="*/ 890 h 1835"/>
                <a:gd name="T50" fmla="*/ 754 w 1490"/>
                <a:gd name="T51" fmla="*/ 237 h 1835"/>
                <a:gd name="T52" fmla="*/ 1060 w 1490"/>
                <a:gd name="T53" fmla="*/ 235 h 1835"/>
                <a:gd name="T54" fmla="*/ 1063 w 1490"/>
                <a:gd name="T55" fmla="*/ 150 h 1835"/>
                <a:gd name="T56" fmla="*/ 396 w 1490"/>
                <a:gd name="T57" fmla="*/ 184 h 1835"/>
                <a:gd name="T58" fmla="*/ 462 w 1490"/>
                <a:gd name="T59" fmla="*/ 238 h 1835"/>
                <a:gd name="T60" fmla="*/ 1258 w 1490"/>
                <a:gd name="T61" fmla="*/ 1153 h 1835"/>
                <a:gd name="T62" fmla="*/ 1259 w 1490"/>
                <a:gd name="T63" fmla="*/ 1358 h 1835"/>
                <a:gd name="T64" fmla="*/ 1258 w 1490"/>
                <a:gd name="T65" fmla="*/ 1153 h 1835"/>
                <a:gd name="T66" fmla="*/ 237 w 1490"/>
                <a:gd name="T67" fmla="*/ 1358 h 1835"/>
                <a:gd name="T68" fmla="*/ 234 w 1490"/>
                <a:gd name="T69" fmla="*/ 1153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0" h="1835">
                  <a:moveTo>
                    <a:pt x="1490" y="1598"/>
                  </a:moveTo>
                  <a:cubicBezTo>
                    <a:pt x="1456" y="1598"/>
                    <a:pt x="1425" y="1599"/>
                    <a:pt x="1394" y="1598"/>
                  </a:cubicBezTo>
                  <a:cubicBezTo>
                    <a:pt x="1378" y="1598"/>
                    <a:pt x="1371" y="1604"/>
                    <a:pt x="1371" y="1620"/>
                  </a:cubicBezTo>
                  <a:cubicBezTo>
                    <a:pt x="1369" y="1658"/>
                    <a:pt x="1368" y="1697"/>
                    <a:pt x="1365" y="1735"/>
                  </a:cubicBezTo>
                  <a:cubicBezTo>
                    <a:pt x="1362" y="1782"/>
                    <a:pt x="1330" y="1816"/>
                    <a:pt x="1284" y="1826"/>
                  </a:cubicBezTo>
                  <a:cubicBezTo>
                    <a:pt x="1237" y="1835"/>
                    <a:pt x="1186" y="1815"/>
                    <a:pt x="1166" y="1776"/>
                  </a:cubicBezTo>
                  <a:cubicBezTo>
                    <a:pt x="1160" y="1764"/>
                    <a:pt x="1158" y="1750"/>
                    <a:pt x="1157" y="1736"/>
                  </a:cubicBezTo>
                  <a:cubicBezTo>
                    <a:pt x="1155" y="1699"/>
                    <a:pt x="1154" y="1661"/>
                    <a:pt x="1154" y="1624"/>
                  </a:cubicBezTo>
                  <a:cubicBezTo>
                    <a:pt x="1154" y="1607"/>
                    <a:pt x="1146" y="1600"/>
                    <a:pt x="1130" y="1600"/>
                  </a:cubicBezTo>
                  <a:cubicBezTo>
                    <a:pt x="1118" y="1600"/>
                    <a:pt x="1107" y="1599"/>
                    <a:pt x="1096" y="1599"/>
                  </a:cubicBezTo>
                  <a:cubicBezTo>
                    <a:pt x="864" y="1599"/>
                    <a:pt x="632" y="1598"/>
                    <a:pt x="400" y="1599"/>
                  </a:cubicBezTo>
                  <a:cubicBezTo>
                    <a:pt x="332" y="1599"/>
                    <a:pt x="342" y="1598"/>
                    <a:pt x="341" y="1658"/>
                  </a:cubicBezTo>
                  <a:cubicBezTo>
                    <a:pt x="340" y="1684"/>
                    <a:pt x="341" y="1711"/>
                    <a:pt x="338" y="1737"/>
                  </a:cubicBezTo>
                  <a:cubicBezTo>
                    <a:pt x="334" y="1787"/>
                    <a:pt x="306" y="1817"/>
                    <a:pt x="257" y="1825"/>
                  </a:cubicBezTo>
                  <a:cubicBezTo>
                    <a:pt x="211" y="1833"/>
                    <a:pt x="170" y="1824"/>
                    <a:pt x="144" y="1781"/>
                  </a:cubicBezTo>
                  <a:cubicBezTo>
                    <a:pt x="136" y="1768"/>
                    <a:pt x="131" y="1752"/>
                    <a:pt x="130" y="1737"/>
                  </a:cubicBezTo>
                  <a:cubicBezTo>
                    <a:pt x="126" y="1701"/>
                    <a:pt x="126" y="1665"/>
                    <a:pt x="125" y="1629"/>
                  </a:cubicBezTo>
                  <a:cubicBezTo>
                    <a:pt x="124" y="1599"/>
                    <a:pt x="123" y="1598"/>
                    <a:pt x="94" y="1598"/>
                  </a:cubicBezTo>
                  <a:cubicBezTo>
                    <a:pt x="64" y="1598"/>
                    <a:pt x="33" y="1598"/>
                    <a:pt x="0" y="1598"/>
                  </a:cubicBezTo>
                  <a:cubicBezTo>
                    <a:pt x="0" y="1589"/>
                    <a:pt x="0" y="1581"/>
                    <a:pt x="0" y="1574"/>
                  </a:cubicBezTo>
                  <a:cubicBezTo>
                    <a:pt x="1" y="1325"/>
                    <a:pt x="0" y="1076"/>
                    <a:pt x="3" y="827"/>
                  </a:cubicBezTo>
                  <a:cubicBezTo>
                    <a:pt x="3" y="772"/>
                    <a:pt x="14" y="718"/>
                    <a:pt x="22" y="664"/>
                  </a:cubicBezTo>
                  <a:cubicBezTo>
                    <a:pt x="40" y="534"/>
                    <a:pt x="58" y="404"/>
                    <a:pt x="76" y="274"/>
                  </a:cubicBezTo>
                  <a:cubicBezTo>
                    <a:pt x="84" y="216"/>
                    <a:pt x="115" y="173"/>
                    <a:pt x="163" y="142"/>
                  </a:cubicBezTo>
                  <a:cubicBezTo>
                    <a:pt x="239" y="92"/>
                    <a:pt x="324" y="67"/>
                    <a:pt x="412" y="48"/>
                  </a:cubicBezTo>
                  <a:cubicBezTo>
                    <a:pt x="546" y="18"/>
                    <a:pt x="682" y="0"/>
                    <a:pt x="820" y="10"/>
                  </a:cubicBezTo>
                  <a:cubicBezTo>
                    <a:pt x="967" y="20"/>
                    <a:pt x="1112" y="44"/>
                    <a:pt x="1250" y="99"/>
                  </a:cubicBezTo>
                  <a:cubicBezTo>
                    <a:pt x="1284" y="112"/>
                    <a:pt x="1316" y="132"/>
                    <a:pt x="1346" y="152"/>
                  </a:cubicBezTo>
                  <a:cubicBezTo>
                    <a:pt x="1393" y="186"/>
                    <a:pt x="1414" y="235"/>
                    <a:pt x="1421" y="292"/>
                  </a:cubicBezTo>
                  <a:cubicBezTo>
                    <a:pt x="1443" y="460"/>
                    <a:pt x="1466" y="628"/>
                    <a:pt x="1489" y="797"/>
                  </a:cubicBezTo>
                  <a:cubicBezTo>
                    <a:pt x="1490" y="807"/>
                    <a:pt x="1490" y="817"/>
                    <a:pt x="1490" y="827"/>
                  </a:cubicBezTo>
                  <a:cubicBezTo>
                    <a:pt x="1490" y="1077"/>
                    <a:pt x="1490" y="1327"/>
                    <a:pt x="1490" y="1577"/>
                  </a:cubicBezTo>
                  <a:cubicBezTo>
                    <a:pt x="1490" y="1582"/>
                    <a:pt x="1490" y="1588"/>
                    <a:pt x="1490" y="1598"/>
                  </a:cubicBezTo>
                  <a:close/>
                  <a:moveTo>
                    <a:pt x="745" y="890"/>
                  </a:moveTo>
                  <a:cubicBezTo>
                    <a:pt x="745" y="890"/>
                    <a:pt x="745" y="890"/>
                    <a:pt x="745" y="890"/>
                  </a:cubicBezTo>
                  <a:cubicBezTo>
                    <a:pt x="905" y="890"/>
                    <a:pt x="1065" y="890"/>
                    <a:pt x="1225" y="890"/>
                  </a:cubicBezTo>
                  <a:cubicBezTo>
                    <a:pt x="1250" y="890"/>
                    <a:pt x="1276" y="890"/>
                    <a:pt x="1301" y="890"/>
                  </a:cubicBezTo>
                  <a:cubicBezTo>
                    <a:pt x="1341" y="889"/>
                    <a:pt x="1359" y="872"/>
                    <a:pt x="1362" y="832"/>
                  </a:cubicBezTo>
                  <a:cubicBezTo>
                    <a:pt x="1362" y="825"/>
                    <a:pt x="1362" y="818"/>
                    <a:pt x="1361" y="812"/>
                  </a:cubicBezTo>
                  <a:cubicBezTo>
                    <a:pt x="1347" y="710"/>
                    <a:pt x="1333" y="609"/>
                    <a:pt x="1319" y="507"/>
                  </a:cubicBezTo>
                  <a:cubicBezTo>
                    <a:pt x="1313" y="465"/>
                    <a:pt x="1306" y="423"/>
                    <a:pt x="1297" y="381"/>
                  </a:cubicBezTo>
                  <a:cubicBezTo>
                    <a:pt x="1289" y="349"/>
                    <a:pt x="1273" y="336"/>
                    <a:pt x="1240" y="332"/>
                  </a:cubicBezTo>
                  <a:cubicBezTo>
                    <a:pt x="1221" y="330"/>
                    <a:pt x="1202" y="330"/>
                    <a:pt x="1184" y="330"/>
                  </a:cubicBezTo>
                  <a:cubicBezTo>
                    <a:pt x="903" y="329"/>
                    <a:pt x="623" y="329"/>
                    <a:pt x="342" y="329"/>
                  </a:cubicBezTo>
                  <a:cubicBezTo>
                    <a:pt x="315" y="329"/>
                    <a:pt x="287" y="330"/>
                    <a:pt x="260" y="331"/>
                  </a:cubicBezTo>
                  <a:cubicBezTo>
                    <a:pt x="229" y="331"/>
                    <a:pt x="209" y="348"/>
                    <a:pt x="198" y="376"/>
                  </a:cubicBezTo>
                  <a:cubicBezTo>
                    <a:pt x="193" y="388"/>
                    <a:pt x="191" y="401"/>
                    <a:pt x="189" y="414"/>
                  </a:cubicBezTo>
                  <a:cubicBezTo>
                    <a:pt x="171" y="550"/>
                    <a:pt x="152" y="685"/>
                    <a:pt x="134" y="820"/>
                  </a:cubicBezTo>
                  <a:cubicBezTo>
                    <a:pt x="128" y="865"/>
                    <a:pt x="149" y="890"/>
                    <a:pt x="195" y="890"/>
                  </a:cubicBezTo>
                  <a:cubicBezTo>
                    <a:pt x="379" y="890"/>
                    <a:pt x="562" y="890"/>
                    <a:pt x="745" y="890"/>
                  </a:cubicBezTo>
                  <a:close/>
                  <a:moveTo>
                    <a:pt x="754" y="238"/>
                  </a:moveTo>
                  <a:cubicBezTo>
                    <a:pt x="754" y="238"/>
                    <a:pt x="754" y="238"/>
                    <a:pt x="754" y="237"/>
                  </a:cubicBezTo>
                  <a:cubicBezTo>
                    <a:pt x="828" y="237"/>
                    <a:pt x="901" y="237"/>
                    <a:pt x="974" y="237"/>
                  </a:cubicBezTo>
                  <a:cubicBezTo>
                    <a:pt x="1003" y="237"/>
                    <a:pt x="1031" y="236"/>
                    <a:pt x="1060" y="235"/>
                  </a:cubicBezTo>
                  <a:cubicBezTo>
                    <a:pt x="1083" y="233"/>
                    <a:pt x="1099" y="216"/>
                    <a:pt x="1098" y="192"/>
                  </a:cubicBezTo>
                  <a:cubicBezTo>
                    <a:pt x="1098" y="168"/>
                    <a:pt x="1084" y="150"/>
                    <a:pt x="1063" y="150"/>
                  </a:cubicBezTo>
                  <a:cubicBezTo>
                    <a:pt x="853" y="150"/>
                    <a:pt x="644" y="150"/>
                    <a:pt x="435" y="150"/>
                  </a:cubicBezTo>
                  <a:cubicBezTo>
                    <a:pt x="411" y="150"/>
                    <a:pt x="399" y="163"/>
                    <a:pt x="396" y="184"/>
                  </a:cubicBezTo>
                  <a:cubicBezTo>
                    <a:pt x="393" y="208"/>
                    <a:pt x="405" y="229"/>
                    <a:pt x="427" y="234"/>
                  </a:cubicBezTo>
                  <a:cubicBezTo>
                    <a:pt x="438" y="236"/>
                    <a:pt x="451" y="238"/>
                    <a:pt x="462" y="238"/>
                  </a:cubicBezTo>
                  <a:cubicBezTo>
                    <a:pt x="560" y="238"/>
                    <a:pt x="657" y="238"/>
                    <a:pt x="754" y="238"/>
                  </a:cubicBezTo>
                  <a:close/>
                  <a:moveTo>
                    <a:pt x="1258" y="1153"/>
                  </a:moveTo>
                  <a:cubicBezTo>
                    <a:pt x="1201" y="1153"/>
                    <a:pt x="1157" y="1198"/>
                    <a:pt x="1158" y="1255"/>
                  </a:cubicBezTo>
                  <a:cubicBezTo>
                    <a:pt x="1158" y="1314"/>
                    <a:pt x="1201" y="1358"/>
                    <a:pt x="1259" y="1358"/>
                  </a:cubicBezTo>
                  <a:cubicBezTo>
                    <a:pt x="1316" y="1358"/>
                    <a:pt x="1365" y="1310"/>
                    <a:pt x="1363" y="1254"/>
                  </a:cubicBezTo>
                  <a:cubicBezTo>
                    <a:pt x="1362" y="1198"/>
                    <a:pt x="1315" y="1153"/>
                    <a:pt x="1258" y="1153"/>
                  </a:cubicBezTo>
                  <a:close/>
                  <a:moveTo>
                    <a:pt x="133" y="1256"/>
                  </a:moveTo>
                  <a:cubicBezTo>
                    <a:pt x="133" y="1315"/>
                    <a:pt x="176" y="1358"/>
                    <a:pt x="237" y="1358"/>
                  </a:cubicBezTo>
                  <a:cubicBezTo>
                    <a:pt x="291" y="1358"/>
                    <a:pt x="336" y="1312"/>
                    <a:pt x="337" y="1257"/>
                  </a:cubicBezTo>
                  <a:cubicBezTo>
                    <a:pt x="337" y="1198"/>
                    <a:pt x="292" y="1153"/>
                    <a:pt x="234" y="1153"/>
                  </a:cubicBezTo>
                  <a:cubicBezTo>
                    <a:pt x="176" y="1152"/>
                    <a:pt x="133" y="1196"/>
                    <a:pt x="133" y="12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文本框 9"/>
            <p:cNvSpPr txBox="1"/>
            <p:nvPr/>
          </p:nvSpPr>
          <p:spPr>
            <a:xfrm>
              <a:off x="10270360" y="955388"/>
              <a:ext cx="982280" cy="400110"/>
            </a:xfrm>
            <a:prstGeom prst="rect">
              <a:avLst/>
            </a:prstGeom>
            <a:noFill/>
          </p:spPr>
          <p:txBody>
            <a:bodyPr wrap="square" rtlCol="0">
              <a:spAutoFit/>
            </a:bodyPr>
            <a:lstStyle/>
            <a:p>
              <a:r>
                <a:rPr lang="en-US" altLang="zh-CN" sz="2000" b="1" dirty="0">
                  <a:solidFill>
                    <a:schemeClr val="bg1"/>
                  </a:solidFill>
                </a:rPr>
                <a:t>BRT</a:t>
              </a:r>
              <a:endParaRPr lang="zh-CN" altLang="en-US" sz="2000" b="1" dirty="0">
                <a:solidFill>
                  <a:schemeClr val="bg1"/>
                </a:solidFill>
              </a:endParaRPr>
            </a:p>
          </p:txBody>
        </p:sp>
      </p:grpSp>
    </p:spTree>
    <p:extLst>
      <p:ext uri="{BB962C8B-B14F-4D97-AF65-F5344CB8AC3E}">
        <p14:creationId xmlns:p14="http://schemas.microsoft.com/office/powerpoint/2010/main" xmlns="" val="1692215075"/>
      </p:ext>
    </p:extLst>
  </p:cSld>
  <p:clrMapOvr>
    <a:masterClrMapping/>
  </p:clrMapOvr>
  <p:transition spd="med" advTm="32074">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cs typeface="+mn-ea"/>
                <a:sym typeface="+mn-lt"/>
              </a:rPr>
              <a:t>调查内容及数据分析</a:t>
            </a:r>
          </a:p>
        </p:txBody>
      </p:sp>
      <p:sp>
        <p:nvSpPr>
          <p:cNvPr id="46" name="文本框 45"/>
          <p:cNvSpPr txBox="1"/>
          <p:nvPr/>
        </p:nvSpPr>
        <p:spPr>
          <a:xfrm>
            <a:off x="2572066" y="942109"/>
            <a:ext cx="7047868"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2. </a:t>
            </a:r>
            <a:r>
              <a:rPr lang="zh-CN" altLang="en-US" sz="3200" dirty="0">
                <a:solidFill>
                  <a:schemeClr val="bg1"/>
                </a:solidFill>
                <a:latin typeface="微软雅黑" panose="020B0503020204020204" pitchFamily="34" charset="-122"/>
                <a:ea typeface="微软雅黑" panose="020B0503020204020204" pitchFamily="34" charset="-122"/>
              </a:rPr>
              <a:t>不同车型行程车速对比</a:t>
            </a:r>
            <a:r>
              <a:rPr lang="en-US" altLang="zh-CN" sz="3200" dirty="0">
                <a:solidFill>
                  <a:schemeClr val="bg1"/>
                </a:solidFill>
                <a:latin typeface="微软雅黑" panose="020B0503020204020204" pitchFamily="34" charset="-122"/>
                <a:ea typeface="微软雅黑" panose="020B0503020204020204" pitchFamily="34" charset="-122"/>
              </a:rPr>
              <a:t>—</a:t>
            </a:r>
            <a:r>
              <a:rPr lang="zh-CN" altLang="en-US" sz="3200" dirty="0">
                <a:solidFill>
                  <a:schemeClr val="bg1"/>
                </a:solidFill>
                <a:latin typeface="微软雅黑" panose="020B0503020204020204" pitchFamily="34" charset="-122"/>
                <a:ea typeface="微软雅黑" panose="020B0503020204020204" pitchFamily="34" charset="-122"/>
              </a:rPr>
              <a:t>高峰时段</a:t>
            </a:r>
          </a:p>
        </p:txBody>
      </p:sp>
      <p:sp>
        <p:nvSpPr>
          <p:cNvPr id="48" name="Freeform 36"/>
          <p:cNvSpPr>
            <a:spLocks noChangeAspect="1" noEditPoints="1"/>
          </p:cNvSpPr>
          <p:nvPr/>
        </p:nvSpPr>
        <p:spPr bwMode="auto">
          <a:xfrm>
            <a:off x="775143" y="1277127"/>
            <a:ext cx="1080000" cy="856125"/>
          </a:xfrm>
          <a:custGeom>
            <a:avLst/>
            <a:gdLst>
              <a:gd name="T0" fmla="*/ 118 w 1506"/>
              <a:gd name="T1" fmla="*/ 944 h 1193"/>
              <a:gd name="T2" fmla="*/ 73 w 1506"/>
              <a:gd name="T3" fmla="*/ 944 h 1193"/>
              <a:gd name="T4" fmla="*/ 0 w 1506"/>
              <a:gd name="T5" fmla="*/ 871 h 1193"/>
              <a:gd name="T6" fmla="*/ 0 w 1506"/>
              <a:gd name="T7" fmla="*/ 501 h 1193"/>
              <a:gd name="T8" fmla="*/ 68 w 1506"/>
              <a:gd name="T9" fmla="*/ 429 h 1193"/>
              <a:gd name="T10" fmla="*/ 89 w 1506"/>
              <a:gd name="T11" fmla="*/ 412 h 1193"/>
              <a:gd name="T12" fmla="*/ 221 w 1506"/>
              <a:gd name="T13" fmla="*/ 93 h 1193"/>
              <a:gd name="T14" fmla="*/ 356 w 1506"/>
              <a:gd name="T15" fmla="*/ 1 h 1193"/>
              <a:gd name="T16" fmla="*/ 1122 w 1506"/>
              <a:gd name="T17" fmla="*/ 1 h 1193"/>
              <a:gd name="T18" fmla="*/ 1216 w 1506"/>
              <a:gd name="T19" fmla="*/ 42 h 1193"/>
              <a:gd name="T20" fmla="*/ 1268 w 1506"/>
              <a:gd name="T21" fmla="*/ 115 h 1193"/>
              <a:gd name="T22" fmla="*/ 1414 w 1506"/>
              <a:gd name="T23" fmla="*/ 410 h 1193"/>
              <a:gd name="T24" fmla="*/ 1441 w 1506"/>
              <a:gd name="T25" fmla="*/ 429 h 1193"/>
              <a:gd name="T26" fmla="*/ 1506 w 1506"/>
              <a:gd name="T27" fmla="*/ 494 h 1193"/>
              <a:gd name="T28" fmla="*/ 1506 w 1506"/>
              <a:gd name="T29" fmla="*/ 878 h 1193"/>
              <a:gd name="T30" fmla="*/ 1440 w 1506"/>
              <a:gd name="T31" fmla="*/ 943 h 1193"/>
              <a:gd name="T32" fmla="*/ 1416 w 1506"/>
              <a:gd name="T33" fmla="*/ 943 h 1193"/>
              <a:gd name="T34" fmla="*/ 1415 w 1506"/>
              <a:gd name="T35" fmla="*/ 968 h 1193"/>
              <a:gd name="T36" fmla="*/ 1414 w 1506"/>
              <a:gd name="T37" fmla="*/ 1116 h 1193"/>
              <a:gd name="T38" fmla="*/ 1338 w 1506"/>
              <a:gd name="T39" fmla="*/ 1192 h 1193"/>
              <a:gd name="T40" fmla="*/ 1244 w 1506"/>
              <a:gd name="T41" fmla="*/ 1192 h 1193"/>
              <a:gd name="T42" fmla="*/ 1173 w 1506"/>
              <a:gd name="T43" fmla="*/ 1122 h 1193"/>
              <a:gd name="T44" fmla="*/ 1173 w 1506"/>
              <a:gd name="T45" fmla="*/ 970 h 1193"/>
              <a:gd name="T46" fmla="*/ 1173 w 1506"/>
              <a:gd name="T47" fmla="*/ 945 h 1193"/>
              <a:gd name="T48" fmla="*/ 361 w 1506"/>
              <a:gd name="T49" fmla="*/ 945 h 1193"/>
              <a:gd name="T50" fmla="*/ 360 w 1506"/>
              <a:gd name="T51" fmla="*/ 966 h 1193"/>
              <a:gd name="T52" fmla="*/ 360 w 1506"/>
              <a:gd name="T53" fmla="*/ 1118 h 1193"/>
              <a:gd name="T54" fmla="*/ 285 w 1506"/>
              <a:gd name="T55" fmla="*/ 1192 h 1193"/>
              <a:gd name="T56" fmla="*/ 191 w 1506"/>
              <a:gd name="T57" fmla="*/ 1192 h 1193"/>
              <a:gd name="T58" fmla="*/ 118 w 1506"/>
              <a:gd name="T59" fmla="*/ 1120 h 1193"/>
              <a:gd name="T60" fmla="*/ 118 w 1506"/>
              <a:gd name="T61" fmla="*/ 968 h 1193"/>
              <a:gd name="T62" fmla="*/ 118 w 1506"/>
              <a:gd name="T63" fmla="*/ 944 h 1193"/>
              <a:gd name="T64" fmla="*/ 1346 w 1506"/>
              <a:gd name="T65" fmla="*/ 413 h 1193"/>
              <a:gd name="T66" fmla="*/ 1345 w 1506"/>
              <a:gd name="T67" fmla="*/ 406 h 1193"/>
              <a:gd name="T68" fmla="*/ 1194 w 1506"/>
              <a:gd name="T69" fmla="*/ 111 h 1193"/>
              <a:gd name="T70" fmla="*/ 1083 w 1506"/>
              <a:gd name="T71" fmla="*/ 49 h 1193"/>
              <a:gd name="T72" fmla="*/ 837 w 1506"/>
              <a:gd name="T73" fmla="*/ 49 h 1193"/>
              <a:gd name="T74" fmla="*/ 395 w 1506"/>
              <a:gd name="T75" fmla="*/ 49 h 1193"/>
              <a:gd name="T76" fmla="*/ 261 w 1506"/>
              <a:gd name="T77" fmla="*/ 141 h 1193"/>
              <a:gd name="T78" fmla="*/ 172 w 1506"/>
              <a:gd name="T79" fmla="*/ 373 h 1193"/>
              <a:gd name="T80" fmla="*/ 158 w 1506"/>
              <a:gd name="T81" fmla="*/ 413 h 1193"/>
              <a:gd name="T82" fmla="*/ 1346 w 1506"/>
              <a:gd name="T83" fmla="*/ 413 h 1193"/>
              <a:gd name="T84" fmla="*/ 1156 w 1506"/>
              <a:gd name="T85" fmla="*/ 667 h 1193"/>
              <a:gd name="T86" fmla="*/ 1256 w 1506"/>
              <a:gd name="T87" fmla="*/ 769 h 1193"/>
              <a:gd name="T88" fmla="*/ 1357 w 1506"/>
              <a:gd name="T89" fmla="*/ 668 h 1193"/>
              <a:gd name="T90" fmla="*/ 1257 w 1506"/>
              <a:gd name="T91" fmla="*/ 568 h 1193"/>
              <a:gd name="T92" fmla="*/ 1156 w 1506"/>
              <a:gd name="T93" fmla="*/ 667 h 1193"/>
              <a:gd name="T94" fmla="*/ 366 w 1506"/>
              <a:gd name="T95" fmla="*/ 669 h 1193"/>
              <a:gd name="T96" fmla="*/ 268 w 1506"/>
              <a:gd name="T97" fmla="*/ 568 h 1193"/>
              <a:gd name="T98" fmla="*/ 166 w 1506"/>
              <a:gd name="T99" fmla="*/ 668 h 1193"/>
              <a:gd name="T100" fmla="*/ 267 w 1506"/>
              <a:gd name="T101" fmla="*/ 769 h 1193"/>
              <a:gd name="T102" fmla="*/ 366 w 1506"/>
              <a:gd name="T103" fmla="*/ 669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6" h="1193">
                <a:moveTo>
                  <a:pt x="118" y="944"/>
                </a:moveTo>
                <a:cubicBezTo>
                  <a:pt x="101" y="944"/>
                  <a:pt x="87" y="944"/>
                  <a:pt x="73" y="944"/>
                </a:cubicBezTo>
                <a:cubicBezTo>
                  <a:pt x="29" y="943"/>
                  <a:pt x="0" y="915"/>
                  <a:pt x="0" y="871"/>
                </a:cubicBezTo>
                <a:cubicBezTo>
                  <a:pt x="0" y="748"/>
                  <a:pt x="0" y="624"/>
                  <a:pt x="0" y="501"/>
                </a:cubicBezTo>
                <a:cubicBezTo>
                  <a:pt x="0" y="457"/>
                  <a:pt x="25" y="431"/>
                  <a:pt x="68" y="429"/>
                </a:cubicBezTo>
                <a:cubicBezTo>
                  <a:pt x="81" y="428"/>
                  <a:pt x="85" y="422"/>
                  <a:pt x="89" y="412"/>
                </a:cubicBezTo>
                <a:cubicBezTo>
                  <a:pt x="133" y="305"/>
                  <a:pt x="177" y="199"/>
                  <a:pt x="221" y="93"/>
                </a:cubicBezTo>
                <a:cubicBezTo>
                  <a:pt x="246" y="33"/>
                  <a:pt x="292" y="1"/>
                  <a:pt x="356" y="1"/>
                </a:cubicBezTo>
                <a:cubicBezTo>
                  <a:pt x="611" y="0"/>
                  <a:pt x="866" y="1"/>
                  <a:pt x="1122" y="1"/>
                </a:cubicBezTo>
                <a:cubicBezTo>
                  <a:pt x="1159" y="1"/>
                  <a:pt x="1191" y="16"/>
                  <a:pt x="1216" y="42"/>
                </a:cubicBezTo>
                <a:cubicBezTo>
                  <a:pt x="1236" y="64"/>
                  <a:pt x="1255" y="88"/>
                  <a:pt x="1268" y="115"/>
                </a:cubicBezTo>
                <a:cubicBezTo>
                  <a:pt x="1318" y="212"/>
                  <a:pt x="1366" y="312"/>
                  <a:pt x="1414" y="410"/>
                </a:cubicBezTo>
                <a:cubicBezTo>
                  <a:pt x="1420" y="422"/>
                  <a:pt x="1426" y="429"/>
                  <a:pt x="1441" y="429"/>
                </a:cubicBezTo>
                <a:cubicBezTo>
                  <a:pt x="1478" y="430"/>
                  <a:pt x="1505" y="457"/>
                  <a:pt x="1506" y="494"/>
                </a:cubicBezTo>
                <a:cubicBezTo>
                  <a:pt x="1506" y="622"/>
                  <a:pt x="1506" y="750"/>
                  <a:pt x="1506" y="878"/>
                </a:cubicBezTo>
                <a:cubicBezTo>
                  <a:pt x="1505" y="914"/>
                  <a:pt x="1477" y="940"/>
                  <a:pt x="1440" y="943"/>
                </a:cubicBezTo>
                <a:cubicBezTo>
                  <a:pt x="1433" y="944"/>
                  <a:pt x="1425" y="943"/>
                  <a:pt x="1416" y="943"/>
                </a:cubicBezTo>
                <a:cubicBezTo>
                  <a:pt x="1415" y="952"/>
                  <a:pt x="1415" y="960"/>
                  <a:pt x="1415" y="968"/>
                </a:cubicBezTo>
                <a:cubicBezTo>
                  <a:pt x="1414" y="1017"/>
                  <a:pt x="1415" y="1066"/>
                  <a:pt x="1414" y="1116"/>
                </a:cubicBezTo>
                <a:cubicBezTo>
                  <a:pt x="1414" y="1166"/>
                  <a:pt x="1387" y="1192"/>
                  <a:pt x="1338" y="1192"/>
                </a:cubicBezTo>
                <a:cubicBezTo>
                  <a:pt x="1306" y="1193"/>
                  <a:pt x="1275" y="1193"/>
                  <a:pt x="1244" y="1192"/>
                </a:cubicBezTo>
                <a:cubicBezTo>
                  <a:pt x="1202" y="1192"/>
                  <a:pt x="1173" y="1164"/>
                  <a:pt x="1173" y="1122"/>
                </a:cubicBezTo>
                <a:cubicBezTo>
                  <a:pt x="1173" y="1071"/>
                  <a:pt x="1173" y="1021"/>
                  <a:pt x="1173" y="970"/>
                </a:cubicBezTo>
                <a:cubicBezTo>
                  <a:pt x="1173" y="962"/>
                  <a:pt x="1173" y="954"/>
                  <a:pt x="1173" y="945"/>
                </a:cubicBezTo>
                <a:cubicBezTo>
                  <a:pt x="902" y="945"/>
                  <a:pt x="633" y="945"/>
                  <a:pt x="361" y="945"/>
                </a:cubicBezTo>
                <a:cubicBezTo>
                  <a:pt x="361" y="952"/>
                  <a:pt x="360" y="959"/>
                  <a:pt x="360" y="966"/>
                </a:cubicBezTo>
                <a:cubicBezTo>
                  <a:pt x="360" y="1016"/>
                  <a:pt x="360" y="1067"/>
                  <a:pt x="360" y="1118"/>
                </a:cubicBezTo>
                <a:cubicBezTo>
                  <a:pt x="360" y="1164"/>
                  <a:pt x="331" y="1192"/>
                  <a:pt x="285" y="1192"/>
                </a:cubicBezTo>
                <a:cubicBezTo>
                  <a:pt x="254" y="1193"/>
                  <a:pt x="223" y="1193"/>
                  <a:pt x="191" y="1192"/>
                </a:cubicBezTo>
                <a:cubicBezTo>
                  <a:pt x="148" y="1192"/>
                  <a:pt x="118" y="1164"/>
                  <a:pt x="118" y="1120"/>
                </a:cubicBezTo>
                <a:cubicBezTo>
                  <a:pt x="117" y="1069"/>
                  <a:pt x="118" y="1019"/>
                  <a:pt x="118" y="968"/>
                </a:cubicBezTo>
                <a:cubicBezTo>
                  <a:pt x="118" y="961"/>
                  <a:pt x="118" y="954"/>
                  <a:pt x="118" y="944"/>
                </a:cubicBezTo>
                <a:close/>
                <a:moveTo>
                  <a:pt x="1346" y="413"/>
                </a:moveTo>
                <a:cubicBezTo>
                  <a:pt x="1346" y="410"/>
                  <a:pt x="1346" y="407"/>
                  <a:pt x="1345" y="406"/>
                </a:cubicBezTo>
                <a:cubicBezTo>
                  <a:pt x="1295" y="307"/>
                  <a:pt x="1246" y="208"/>
                  <a:pt x="1194" y="111"/>
                </a:cubicBezTo>
                <a:cubicBezTo>
                  <a:pt x="1171" y="69"/>
                  <a:pt x="1131" y="49"/>
                  <a:pt x="1083" y="49"/>
                </a:cubicBezTo>
                <a:cubicBezTo>
                  <a:pt x="1001" y="49"/>
                  <a:pt x="919" y="49"/>
                  <a:pt x="837" y="49"/>
                </a:cubicBezTo>
                <a:cubicBezTo>
                  <a:pt x="690" y="49"/>
                  <a:pt x="542" y="49"/>
                  <a:pt x="395" y="49"/>
                </a:cubicBezTo>
                <a:cubicBezTo>
                  <a:pt x="327" y="49"/>
                  <a:pt x="285" y="79"/>
                  <a:pt x="261" y="141"/>
                </a:cubicBezTo>
                <a:cubicBezTo>
                  <a:pt x="231" y="218"/>
                  <a:pt x="202" y="295"/>
                  <a:pt x="172" y="373"/>
                </a:cubicBezTo>
                <a:cubicBezTo>
                  <a:pt x="167" y="385"/>
                  <a:pt x="163" y="398"/>
                  <a:pt x="158" y="413"/>
                </a:cubicBezTo>
                <a:cubicBezTo>
                  <a:pt x="555" y="413"/>
                  <a:pt x="950" y="413"/>
                  <a:pt x="1346" y="413"/>
                </a:cubicBezTo>
                <a:close/>
                <a:moveTo>
                  <a:pt x="1156" y="667"/>
                </a:moveTo>
                <a:cubicBezTo>
                  <a:pt x="1156" y="723"/>
                  <a:pt x="1201" y="769"/>
                  <a:pt x="1256" y="769"/>
                </a:cubicBezTo>
                <a:cubicBezTo>
                  <a:pt x="1311" y="769"/>
                  <a:pt x="1357" y="724"/>
                  <a:pt x="1357" y="668"/>
                </a:cubicBezTo>
                <a:cubicBezTo>
                  <a:pt x="1358" y="614"/>
                  <a:pt x="1312" y="568"/>
                  <a:pt x="1257" y="568"/>
                </a:cubicBezTo>
                <a:cubicBezTo>
                  <a:pt x="1201" y="567"/>
                  <a:pt x="1157" y="612"/>
                  <a:pt x="1156" y="667"/>
                </a:cubicBezTo>
                <a:close/>
                <a:moveTo>
                  <a:pt x="366" y="669"/>
                </a:moveTo>
                <a:cubicBezTo>
                  <a:pt x="367" y="613"/>
                  <a:pt x="323" y="568"/>
                  <a:pt x="268" y="568"/>
                </a:cubicBezTo>
                <a:cubicBezTo>
                  <a:pt x="211" y="567"/>
                  <a:pt x="166" y="612"/>
                  <a:pt x="166" y="668"/>
                </a:cubicBezTo>
                <a:cubicBezTo>
                  <a:pt x="166" y="723"/>
                  <a:pt x="212" y="769"/>
                  <a:pt x="267" y="769"/>
                </a:cubicBezTo>
                <a:cubicBezTo>
                  <a:pt x="321" y="768"/>
                  <a:pt x="366" y="723"/>
                  <a:pt x="366" y="6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6"/>
          <p:cNvSpPr>
            <a:spLocks noChangeAspect="1" noEditPoints="1"/>
          </p:cNvSpPr>
          <p:nvPr/>
        </p:nvSpPr>
        <p:spPr bwMode="auto">
          <a:xfrm>
            <a:off x="885714" y="3963609"/>
            <a:ext cx="864000" cy="1063849"/>
          </a:xfrm>
          <a:custGeom>
            <a:avLst/>
            <a:gdLst>
              <a:gd name="T0" fmla="*/ 1394 w 1490"/>
              <a:gd name="T1" fmla="*/ 1598 h 1835"/>
              <a:gd name="T2" fmla="*/ 1365 w 1490"/>
              <a:gd name="T3" fmla="*/ 1735 h 1835"/>
              <a:gd name="T4" fmla="*/ 1166 w 1490"/>
              <a:gd name="T5" fmla="*/ 1776 h 1835"/>
              <a:gd name="T6" fmla="*/ 1154 w 1490"/>
              <a:gd name="T7" fmla="*/ 1624 h 1835"/>
              <a:gd name="T8" fmla="*/ 1096 w 1490"/>
              <a:gd name="T9" fmla="*/ 1599 h 1835"/>
              <a:gd name="T10" fmla="*/ 341 w 1490"/>
              <a:gd name="T11" fmla="*/ 1658 h 1835"/>
              <a:gd name="T12" fmla="*/ 257 w 1490"/>
              <a:gd name="T13" fmla="*/ 1825 h 1835"/>
              <a:gd name="T14" fmla="*/ 130 w 1490"/>
              <a:gd name="T15" fmla="*/ 1737 h 1835"/>
              <a:gd name="T16" fmla="*/ 94 w 1490"/>
              <a:gd name="T17" fmla="*/ 1598 h 1835"/>
              <a:gd name="T18" fmla="*/ 0 w 1490"/>
              <a:gd name="T19" fmla="*/ 1574 h 1835"/>
              <a:gd name="T20" fmla="*/ 22 w 1490"/>
              <a:gd name="T21" fmla="*/ 664 h 1835"/>
              <a:gd name="T22" fmla="*/ 163 w 1490"/>
              <a:gd name="T23" fmla="*/ 142 h 1835"/>
              <a:gd name="T24" fmla="*/ 820 w 1490"/>
              <a:gd name="T25" fmla="*/ 10 h 1835"/>
              <a:gd name="T26" fmla="*/ 1346 w 1490"/>
              <a:gd name="T27" fmla="*/ 152 h 1835"/>
              <a:gd name="T28" fmla="*/ 1489 w 1490"/>
              <a:gd name="T29" fmla="*/ 797 h 1835"/>
              <a:gd name="T30" fmla="*/ 1490 w 1490"/>
              <a:gd name="T31" fmla="*/ 1577 h 1835"/>
              <a:gd name="T32" fmla="*/ 745 w 1490"/>
              <a:gd name="T33" fmla="*/ 890 h 1835"/>
              <a:gd name="T34" fmla="*/ 1225 w 1490"/>
              <a:gd name="T35" fmla="*/ 890 h 1835"/>
              <a:gd name="T36" fmla="*/ 1362 w 1490"/>
              <a:gd name="T37" fmla="*/ 832 h 1835"/>
              <a:gd name="T38" fmla="*/ 1319 w 1490"/>
              <a:gd name="T39" fmla="*/ 507 h 1835"/>
              <a:gd name="T40" fmla="*/ 1240 w 1490"/>
              <a:gd name="T41" fmla="*/ 332 h 1835"/>
              <a:gd name="T42" fmla="*/ 342 w 1490"/>
              <a:gd name="T43" fmla="*/ 329 h 1835"/>
              <a:gd name="T44" fmla="*/ 198 w 1490"/>
              <a:gd name="T45" fmla="*/ 376 h 1835"/>
              <a:gd name="T46" fmla="*/ 134 w 1490"/>
              <a:gd name="T47" fmla="*/ 820 h 1835"/>
              <a:gd name="T48" fmla="*/ 745 w 1490"/>
              <a:gd name="T49" fmla="*/ 890 h 1835"/>
              <a:gd name="T50" fmla="*/ 754 w 1490"/>
              <a:gd name="T51" fmla="*/ 237 h 1835"/>
              <a:gd name="T52" fmla="*/ 1060 w 1490"/>
              <a:gd name="T53" fmla="*/ 235 h 1835"/>
              <a:gd name="T54" fmla="*/ 1063 w 1490"/>
              <a:gd name="T55" fmla="*/ 150 h 1835"/>
              <a:gd name="T56" fmla="*/ 396 w 1490"/>
              <a:gd name="T57" fmla="*/ 184 h 1835"/>
              <a:gd name="T58" fmla="*/ 462 w 1490"/>
              <a:gd name="T59" fmla="*/ 238 h 1835"/>
              <a:gd name="T60" fmla="*/ 1258 w 1490"/>
              <a:gd name="T61" fmla="*/ 1153 h 1835"/>
              <a:gd name="T62" fmla="*/ 1259 w 1490"/>
              <a:gd name="T63" fmla="*/ 1358 h 1835"/>
              <a:gd name="T64" fmla="*/ 1258 w 1490"/>
              <a:gd name="T65" fmla="*/ 1153 h 1835"/>
              <a:gd name="T66" fmla="*/ 237 w 1490"/>
              <a:gd name="T67" fmla="*/ 1358 h 1835"/>
              <a:gd name="T68" fmla="*/ 234 w 1490"/>
              <a:gd name="T69" fmla="*/ 1153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0" h="1835">
                <a:moveTo>
                  <a:pt x="1490" y="1598"/>
                </a:moveTo>
                <a:cubicBezTo>
                  <a:pt x="1456" y="1598"/>
                  <a:pt x="1425" y="1599"/>
                  <a:pt x="1394" y="1598"/>
                </a:cubicBezTo>
                <a:cubicBezTo>
                  <a:pt x="1378" y="1598"/>
                  <a:pt x="1371" y="1604"/>
                  <a:pt x="1371" y="1620"/>
                </a:cubicBezTo>
                <a:cubicBezTo>
                  <a:pt x="1369" y="1658"/>
                  <a:pt x="1368" y="1697"/>
                  <a:pt x="1365" y="1735"/>
                </a:cubicBezTo>
                <a:cubicBezTo>
                  <a:pt x="1362" y="1782"/>
                  <a:pt x="1330" y="1816"/>
                  <a:pt x="1284" y="1826"/>
                </a:cubicBezTo>
                <a:cubicBezTo>
                  <a:pt x="1237" y="1835"/>
                  <a:pt x="1186" y="1815"/>
                  <a:pt x="1166" y="1776"/>
                </a:cubicBezTo>
                <a:cubicBezTo>
                  <a:pt x="1160" y="1764"/>
                  <a:pt x="1158" y="1750"/>
                  <a:pt x="1157" y="1736"/>
                </a:cubicBezTo>
                <a:cubicBezTo>
                  <a:pt x="1155" y="1699"/>
                  <a:pt x="1154" y="1661"/>
                  <a:pt x="1154" y="1624"/>
                </a:cubicBezTo>
                <a:cubicBezTo>
                  <a:pt x="1154" y="1607"/>
                  <a:pt x="1146" y="1600"/>
                  <a:pt x="1130" y="1600"/>
                </a:cubicBezTo>
                <a:cubicBezTo>
                  <a:pt x="1118" y="1600"/>
                  <a:pt x="1107" y="1599"/>
                  <a:pt x="1096" y="1599"/>
                </a:cubicBezTo>
                <a:cubicBezTo>
                  <a:pt x="864" y="1599"/>
                  <a:pt x="632" y="1598"/>
                  <a:pt x="400" y="1599"/>
                </a:cubicBezTo>
                <a:cubicBezTo>
                  <a:pt x="332" y="1599"/>
                  <a:pt x="342" y="1598"/>
                  <a:pt x="341" y="1658"/>
                </a:cubicBezTo>
                <a:cubicBezTo>
                  <a:pt x="340" y="1684"/>
                  <a:pt x="341" y="1711"/>
                  <a:pt x="338" y="1737"/>
                </a:cubicBezTo>
                <a:cubicBezTo>
                  <a:pt x="334" y="1787"/>
                  <a:pt x="306" y="1817"/>
                  <a:pt x="257" y="1825"/>
                </a:cubicBezTo>
                <a:cubicBezTo>
                  <a:pt x="211" y="1833"/>
                  <a:pt x="170" y="1824"/>
                  <a:pt x="144" y="1781"/>
                </a:cubicBezTo>
                <a:cubicBezTo>
                  <a:pt x="136" y="1768"/>
                  <a:pt x="131" y="1752"/>
                  <a:pt x="130" y="1737"/>
                </a:cubicBezTo>
                <a:cubicBezTo>
                  <a:pt x="126" y="1701"/>
                  <a:pt x="126" y="1665"/>
                  <a:pt x="125" y="1629"/>
                </a:cubicBezTo>
                <a:cubicBezTo>
                  <a:pt x="124" y="1599"/>
                  <a:pt x="123" y="1598"/>
                  <a:pt x="94" y="1598"/>
                </a:cubicBezTo>
                <a:cubicBezTo>
                  <a:pt x="64" y="1598"/>
                  <a:pt x="33" y="1598"/>
                  <a:pt x="0" y="1598"/>
                </a:cubicBezTo>
                <a:cubicBezTo>
                  <a:pt x="0" y="1589"/>
                  <a:pt x="0" y="1581"/>
                  <a:pt x="0" y="1574"/>
                </a:cubicBezTo>
                <a:cubicBezTo>
                  <a:pt x="1" y="1325"/>
                  <a:pt x="0" y="1076"/>
                  <a:pt x="3" y="827"/>
                </a:cubicBezTo>
                <a:cubicBezTo>
                  <a:pt x="3" y="772"/>
                  <a:pt x="14" y="718"/>
                  <a:pt x="22" y="664"/>
                </a:cubicBezTo>
                <a:cubicBezTo>
                  <a:pt x="40" y="534"/>
                  <a:pt x="58" y="404"/>
                  <a:pt x="76" y="274"/>
                </a:cubicBezTo>
                <a:cubicBezTo>
                  <a:pt x="84" y="216"/>
                  <a:pt x="115" y="173"/>
                  <a:pt x="163" y="142"/>
                </a:cubicBezTo>
                <a:cubicBezTo>
                  <a:pt x="239" y="92"/>
                  <a:pt x="324" y="67"/>
                  <a:pt x="412" y="48"/>
                </a:cubicBezTo>
                <a:cubicBezTo>
                  <a:pt x="546" y="18"/>
                  <a:pt x="682" y="0"/>
                  <a:pt x="820" y="10"/>
                </a:cubicBezTo>
                <a:cubicBezTo>
                  <a:pt x="967" y="20"/>
                  <a:pt x="1112" y="44"/>
                  <a:pt x="1250" y="99"/>
                </a:cubicBezTo>
                <a:cubicBezTo>
                  <a:pt x="1284" y="112"/>
                  <a:pt x="1316" y="132"/>
                  <a:pt x="1346" y="152"/>
                </a:cubicBezTo>
                <a:cubicBezTo>
                  <a:pt x="1393" y="186"/>
                  <a:pt x="1414" y="235"/>
                  <a:pt x="1421" y="292"/>
                </a:cubicBezTo>
                <a:cubicBezTo>
                  <a:pt x="1443" y="460"/>
                  <a:pt x="1466" y="628"/>
                  <a:pt x="1489" y="797"/>
                </a:cubicBezTo>
                <a:cubicBezTo>
                  <a:pt x="1490" y="807"/>
                  <a:pt x="1490" y="817"/>
                  <a:pt x="1490" y="827"/>
                </a:cubicBezTo>
                <a:cubicBezTo>
                  <a:pt x="1490" y="1077"/>
                  <a:pt x="1490" y="1327"/>
                  <a:pt x="1490" y="1577"/>
                </a:cubicBezTo>
                <a:cubicBezTo>
                  <a:pt x="1490" y="1582"/>
                  <a:pt x="1490" y="1588"/>
                  <a:pt x="1490" y="1598"/>
                </a:cubicBezTo>
                <a:close/>
                <a:moveTo>
                  <a:pt x="745" y="890"/>
                </a:moveTo>
                <a:cubicBezTo>
                  <a:pt x="745" y="890"/>
                  <a:pt x="745" y="890"/>
                  <a:pt x="745" y="890"/>
                </a:cubicBezTo>
                <a:cubicBezTo>
                  <a:pt x="905" y="890"/>
                  <a:pt x="1065" y="890"/>
                  <a:pt x="1225" y="890"/>
                </a:cubicBezTo>
                <a:cubicBezTo>
                  <a:pt x="1250" y="890"/>
                  <a:pt x="1276" y="890"/>
                  <a:pt x="1301" y="890"/>
                </a:cubicBezTo>
                <a:cubicBezTo>
                  <a:pt x="1341" y="889"/>
                  <a:pt x="1359" y="872"/>
                  <a:pt x="1362" y="832"/>
                </a:cubicBezTo>
                <a:cubicBezTo>
                  <a:pt x="1362" y="825"/>
                  <a:pt x="1362" y="818"/>
                  <a:pt x="1361" y="812"/>
                </a:cubicBezTo>
                <a:cubicBezTo>
                  <a:pt x="1347" y="710"/>
                  <a:pt x="1333" y="609"/>
                  <a:pt x="1319" y="507"/>
                </a:cubicBezTo>
                <a:cubicBezTo>
                  <a:pt x="1313" y="465"/>
                  <a:pt x="1306" y="423"/>
                  <a:pt x="1297" y="381"/>
                </a:cubicBezTo>
                <a:cubicBezTo>
                  <a:pt x="1289" y="349"/>
                  <a:pt x="1273" y="336"/>
                  <a:pt x="1240" y="332"/>
                </a:cubicBezTo>
                <a:cubicBezTo>
                  <a:pt x="1221" y="330"/>
                  <a:pt x="1202" y="330"/>
                  <a:pt x="1184" y="330"/>
                </a:cubicBezTo>
                <a:cubicBezTo>
                  <a:pt x="903" y="329"/>
                  <a:pt x="623" y="329"/>
                  <a:pt x="342" y="329"/>
                </a:cubicBezTo>
                <a:cubicBezTo>
                  <a:pt x="315" y="329"/>
                  <a:pt x="287" y="330"/>
                  <a:pt x="260" y="331"/>
                </a:cubicBezTo>
                <a:cubicBezTo>
                  <a:pt x="229" y="331"/>
                  <a:pt x="209" y="348"/>
                  <a:pt x="198" y="376"/>
                </a:cubicBezTo>
                <a:cubicBezTo>
                  <a:pt x="193" y="388"/>
                  <a:pt x="191" y="401"/>
                  <a:pt x="189" y="414"/>
                </a:cubicBezTo>
                <a:cubicBezTo>
                  <a:pt x="171" y="550"/>
                  <a:pt x="152" y="685"/>
                  <a:pt x="134" y="820"/>
                </a:cubicBezTo>
                <a:cubicBezTo>
                  <a:pt x="128" y="865"/>
                  <a:pt x="149" y="890"/>
                  <a:pt x="195" y="890"/>
                </a:cubicBezTo>
                <a:cubicBezTo>
                  <a:pt x="379" y="890"/>
                  <a:pt x="562" y="890"/>
                  <a:pt x="745" y="890"/>
                </a:cubicBezTo>
                <a:close/>
                <a:moveTo>
                  <a:pt x="754" y="238"/>
                </a:moveTo>
                <a:cubicBezTo>
                  <a:pt x="754" y="238"/>
                  <a:pt x="754" y="238"/>
                  <a:pt x="754" y="237"/>
                </a:cubicBezTo>
                <a:cubicBezTo>
                  <a:pt x="828" y="237"/>
                  <a:pt x="901" y="237"/>
                  <a:pt x="974" y="237"/>
                </a:cubicBezTo>
                <a:cubicBezTo>
                  <a:pt x="1003" y="237"/>
                  <a:pt x="1031" y="236"/>
                  <a:pt x="1060" y="235"/>
                </a:cubicBezTo>
                <a:cubicBezTo>
                  <a:pt x="1083" y="233"/>
                  <a:pt x="1099" y="216"/>
                  <a:pt x="1098" y="192"/>
                </a:cubicBezTo>
                <a:cubicBezTo>
                  <a:pt x="1098" y="168"/>
                  <a:pt x="1084" y="150"/>
                  <a:pt x="1063" y="150"/>
                </a:cubicBezTo>
                <a:cubicBezTo>
                  <a:pt x="853" y="150"/>
                  <a:pt x="644" y="150"/>
                  <a:pt x="435" y="150"/>
                </a:cubicBezTo>
                <a:cubicBezTo>
                  <a:pt x="411" y="150"/>
                  <a:pt x="399" y="163"/>
                  <a:pt x="396" y="184"/>
                </a:cubicBezTo>
                <a:cubicBezTo>
                  <a:pt x="393" y="208"/>
                  <a:pt x="405" y="229"/>
                  <a:pt x="427" y="234"/>
                </a:cubicBezTo>
                <a:cubicBezTo>
                  <a:pt x="438" y="236"/>
                  <a:pt x="451" y="238"/>
                  <a:pt x="462" y="238"/>
                </a:cubicBezTo>
                <a:cubicBezTo>
                  <a:pt x="560" y="238"/>
                  <a:pt x="657" y="238"/>
                  <a:pt x="754" y="238"/>
                </a:cubicBezTo>
                <a:close/>
                <a:moveTo>
                  <a:pt x="1258" y="1153"/>
                </a:moveTo>
                <a:cubicBezTo>
                  <a:pt x="1201" y="1153"/>
                  <a:pt x="1157" y="1198"/>
                  <a:pt x="1158" y="1255"/>
                </a:cubicBezTo>
                <a:cubicBezTo>
                  <a:pt x="1158" y="1314"/>
                  <a:pt x="1201" y="1358"/>
                  <a:pt x="1259" y="1358"/>
                </a:cubicBezTo>
                <a:cubicBezTo>
                  <a:pt x="1316" y="1358"/>
                  <a:pt x="1365" y="1310"/>
                  <a:pt x="1363" y="1254"/>
                </a:cubicBezTo>
                <a:cubicBezTo>
                  <a:pt x="1362" y="1198"/>
                  <a:pt x="1315" y="1153"/>
                  <a:pt x="1258" y="1153"/>
                </a:cubicBezTo>
                <a:close/>
                <a:moveTo>
                  <a:pt x="133" y="1256"/>
                </a:moveTo>
                <a:cubicBezTo>
                  <a:pt x="133" y="1315"/>
                  <a:pt x="176" y="1358"/>
                  <a:pt x="237" y="1358"/>
                </a:cubicBezTo>
                <a:cubicBezTo>
                  <a:pt x="291" y="1358"/>
                  <a:pt x="336" y="1312"/>
                  <a:pt x="337" y="1257"/>
                </a:cubicBezTo>
                <a:cubicBezTo>
                  <a:pt x="337" y="1198"/>
                  <a:pt x="292" y="1153"/>
                  <a:pt x="234" y="1153"/>
                </a:cubicBezTo>
                <a:cubicBezTo>
                  <a:pt x="176" y="1152"/>
                  <a:pt x="133" y="1196"/>
                  <a:pt x="133" y="12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0" name="组合 49"/>
          <p:cNvGrpSpPr/>
          <p:nvPr/>
        </p:nvGrpSpPr>
        <p:grpSpPr>
          <a:xfrm>
            <a:off x="10310026" y="1087297"/>
            <a:ext cx="1245153" cy="1021073"/>
            <a:chOff x="5473423" y="1696638"/>
            <a:chExt cx="1245153" cy="1021073"/>
          </a:xfrm>
          <a:solidFill>
            <a:schemeClr val="bg1"/>
          </a:solidFill>
        </p:grpSpPr>
        <p:grpSp>
          <p:nvGrpSpPr>
            <p:cNvPr id="51" name="Group 71"/>
            <p:cNvGrpSpPr>
              <a:grpSpLocks noChangeAspect="1"/>
            </p:cNvGrpSpPr>
            <p:nvPr/>
          </p:nvGrpSpPr>
          <p:grpSpPr bwMode="auto">
            <a:xfrm>
              <a:off x="5932998" y="1696638"/>
              <a:ext cx="326002" cy="149677"/>
              <a:chOff x="323" y="422"/>
              <a:chExt cx="2875" cy="1320"/>
            </a:xfrm>
            <a:grpFill/>
          </p:grpSpPr>
          <p:sp>
            <p:nvSpPr>
              <p:cNvPr id="53" name="Freeform 73"/>
              <p:cNvSpPr>
                <a:spLocks noEditPoints="1"/>
              </p:cNvSpPr>
              <p:nvPr/>
            </p:nvSpPr>
            <p:spPr bwMode="auto">
              <a:xfrm>
                <a:off x="323" y="422"/>
                <a:ext cx="2875" cy="1320"/>
              </a:xfrm>
              <a:custGeom>
                <a:avLst/>
                <a:gdLst>
                  <a:gd name="T0" fmla="*/ 756 w 1503"/>
                  <a:gd name="T1" fmla="*/ 689 h 689"/>
                  <a:gd name="T2" fmla="*/ 168 w 1503"/>
                  <a:gd name="T3" fmla="*/ 689 h 689"/>
                  <a:gd name="T4" fmla="*/ 95 w 1503"/>
                  <a:gd name="T5" fmla="*/ 683 h 689"/>
                  <a:gd name="T6" fmla="*/ 15 w 1503"/>
                  <a:gd name="T7" fmla="*/ 566 h 689"/>
                  <a:gd name="T8" fmla="*/ 71 w 1503"/>
                  <a:gd name="T9" fmla="*/ 348 h 689"/>
                  <a:gd name="T10" fmla="*/ 133 w 1503"/>
                  <a:gd name="T11" fmla="*/ 121 h 689"/>
                  <a:gd name="T12" fmla="*/ 289 w 1503"/>
                  <a:gd name="T13" fmla="*/ 1 h 689"/>
                  <a:gd name="T14" fmla="*/ 1229 w 1503"/>
                  <a:gd name="T15" fmla="*/ 1 h 689"/>
                  <a:gd name="T16" fmla="*/ 1382 w 1503"/>
                  <a:gd name="T17" fmla="*/ 117 h 689"/>
                  <a:gd name="T18" fmla="*/ 1494 w 1503"/>
                  <a:gd name="T19" fmla="*/ 529 h 689"/>
                  <a:gd name="T20" fmla="*/ 1502 w 1503"/>
                  <a:gd name="T21" fmla="*/ 614 h 689"/>
                  <a:gd name="T22" fmla="*/ 1447 w 1503"/>
                  <a:gd name="T23" fmla="*/ 676 h 689"/>
                  <a:gd name="T24" fmla="*/ 1352 w 1503"/>
                  <a:gd name="T25" fmla="*/ 688 h 689"/>
                  <a:gd name="T26" fmla="*/ 756 w 1503"/>
                  <a:gd name="T27" fmla="*/ 689 h 689"/>
                  <a:gd name="T28" fmla="*/ 573 w 1503"/>
                  <a:gd name="T29" fmla="*/ 477 h 689"/>
                  <a:gd name="T30" fmla="*/ 638 w 1503"/>
                  <a:gd name="T31" fmla="*/ 441 h 689"/>
                  <a:gd name="T32" fmla="*/ 640 w 1503"/>
                  <a:gd name="T33" fmla="*/ 437 h 689"/>
                  <a:gd name="T34" fmla="*/ 664 w 1503"/>
                  <a:gd name="T35" fmla="*/ 419 h 689"/>
                  <a:gd name="T36" fmla="*/ 726 w 1503"/>
                  <a:gd name="T37" fmla="*/ 465 h 689"/>
                  <a:gd name="T38" fmla="*/ 736 w 1503"/>
                  <a:gd name="T39" fmla="*/ 479 h 689"/>
                  <a:gd name="T40" fmla="*/ 787 w 1503"/>
                  <a:gd name="T41" fmla="*/ 480 h 689"/>
                  <a:gd name="T42" fmla="*/ 729 w 1503"/>
                  <a:gd name="T43" fmla="*/ 292 h 689"/>
                  <a:gd name="T44" fmla="*/ 664 w 1503"/>
                  <a:gd name="T45" fmla="*/ 244 h 689"/>
                  <a:gd name="T46" fmla="*/ 639 w 1503"/>
                  <a:gd name="T47" fmla="*/ 262 h 689"/>
                  <a:gd name="T48" fmla="*/ 626 w 1503"/>
                  <a:gd name="T49" fmla="*/ 304 h 689"/>
                  <a:gd name="T50" fmla="*/ 573 w 1503"/>
                  <a:gd name="T51" fmla="*/ 477 h 689"/>
                  <a:gd name="T52" fmla="*/ 910 w 1503"/>
                  <a:gd name="T53" fmla="*/ 395 h 689"/>
                  <a:gd name="T54" fmla="*/ 946 w 1503"/>
                  <a:gd name="T55" fmla="*/ 467 h 689"/>
                  <a:gd name="T56" fmla="*/ 959 w 1503"/>
                  <a:gd name="T57" fmla="*/ 479 h 689"/>
                  <a:gd name="T58" fmla="*/ 1014 w 1503"/>
                  <a:gd name="T59" fmla="*/ 480 h 689"/>
                  <a:gd name="T60" fmla="*/ 953 w 1503"/>
                  <a:gd name="T61" fmla="*/ 375 h 689"/>
                  <a:gd name="T62" fmla="*/ 953 w 1503"/>
                  <a:gd name="T63" fmla="*/ 343 h 689"/>
                  <a:gd name="T64" fmla="*/ 1010 w 1503"/>
                  <a:gd name="T65" fmla="*/ 244 h 689"/>
                  <a:gd name="T66" fmla="*/ 968 w 1503"/>
                  <a:gd name="T67" fmla="*/ 244 h 689"/>
                  <a:gd name="T68" fmla="*/ 941 w 1503"/>
                  <a:gd name="T69" fmla="*/ 261 h 689"/>
                  <a:gd name="T70" fmla="*/ 913 w 1503"/>
                  <a:gd name="T71" fmla="*/ 325 h 689"/>
                  <a:gd name="T72" fmla="*/ 880 w 1503"/>
                  <a:gd name="T73" fmla="*/ 258 h 689"/>
                  <a:gd name="T74" fmla="*/ 868 w 1503"/>
                  <a:gd name="T75" fmla="*/ 245 h 689"/>
                  <a:gd name="T76" fmla="*/ 814 w 1503"/>
                  <a:gd name="T77" fmla="*/ 245 h 689"/>
                  <a:gd name="T78" fmla="*/ 862 w 1503"/>
                  <a:gd name="T79" fmla="*/ 329 h 689"/>
                  <a:gd name="T80" fmla="*/ 862 w 1503"/>
                  <a:gd name="T81" fmla="*/ 392 h 689"/>
                  <a:gd name="T82" fmla="*/ 810 w 1503"/>
                  <a:gd name="T83" fmla="*/ 480 h 689"/>
                  <a:gd name="T84" fmla="*/ 852 w 1503"/>
                  <a:gd name="T85" fmla="*/ 480 h 689"/>
                  <a:gd name="T86" fmla="*/ 879 w 1503"/>
                  <a:gd name="T87" fmla="*/ 464 h 689"/>
                  <a:gd name="T88" fmla="*/ 910 w 1503"/>
                  <a:gd name="T89" fmla="*/ 395 h 689"/>
                  <a:gd name="T90" fmla="*/ 451 w 1503"/>
                  <a:gd name="T91" fmla="*/ 290 h 689"/>
                  <a:gd name="T92" fmla="*/ 451 w 1503"/>
                  <a:gd name="T93" fmla="*/ 478 h 689"/>
                  <a:gd name="T94" fmla="*/ 506 w 1503"/>
                  <a:gd name="T95" fmla="*/ 478 h 689"/>
                  <a:gd name="T96" fmla="*/ 506 w 1503"/>
                  <a:gd name="T97" fmla="*/ 288 h 689"/>
                  <a:gd name="T98" fmla="*/ 567 w 1503"/>
                  <a:gd name="T99" fmla="*/ 288 h 689"/>
                  <a:gd name="T100" fmla="*/ 567 w 1503"/>
                  <a:gd name="T101" fmla="*/ 246 h 689"/>
                  <a:gd name="T102" fmla="*/ 390 w 1503"/>
                  <a:gd name="T103" fmla="*/ 246 h 689"/>
                  <a:gd name="T104" fmla="*/ 390 w 1503"/>
                  <a:gd name="T105" fmla="*/ 290 h 689"/>
                  <a:gd name="T106" fmla="*/ 451 w 1503"/>
                  <a:gd name="T107" fmla="*/ 290 h 689"/>
                  <a:gd name="T108" fmla="*/ 1062 w 1503"/>
                  <a:gd name="T109" fmla="*/ 245 h 689"/>
                  <a:gd name="T110" fmla="*/ 1062 w 1503"/>
                  <a:gd name="T111" fmla="*/ 479 h 689"/>
                  <a:gd name="T112" fmla="*/ 1112 w 1503"/>
                  <a:gd name="T113" fmla="*/ 479 h 689"/>
                  <a:gd name="T114" fmla="*/ 1112 w 1503"/>
                  <a:gd name="T115" fmla="*/ 245 h 689"/>
                  <a:gd name="T116" fmla="*/ 1062 w 1503"/>
                  <a:gd name="T117" fmla="*/ 24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03" h="689">
                    <a:moveTo>
                      <a:pt x="756" y="689"/>
                    </a:moveTo>
                    <a:cubicBezTo>
                      <a:pt x="560" y="689"/>
                      <a:pt x="364" y="689"/>
                      <a:pt x="168" y="689"/>
                    </a:cubicBezTo>
                    <a:cubicBezTo>
                      <a:pt x="144" y="688"/>
                      <a:pt x="119" y="687"/>
                      <a:pt x="95" y="683"/>
                    </a:cubicBezTo>
                    <a:cubicBezTo>
                      <a:pt x="26" y="671"/>
                      <a:pt x="0" y="635"/>
                      <a:pt x="15" y="566"/>
                    </a:cubicBezTo>
                    <a:cubicBezTo>
                      <a:pt x="31" y="493"/>
                      <a:pt x="52" y="421"/>
                      <a:pt x="71" y="348"/>
                    </a:cubicBezTo>
                    <a:cubicBezTo>
                      <a:pt x="91" y="272"/>
                      <a:pt x="112" y="197"/>
                      <a:pt x="133" y="121"/>
                    </a:cubicBezTo>
                    <a:cubicBezTo>
                      <a:pt x="156" y="37"/>
                      <a:pt x="202" y="1"/>
                      <a:pt x="289" y="1"/>
                    </a:cubicBezTo>
                    <a:cubicBezTo>
                      <a:pt x="602" y="0"/>
                      <a:pt x="916" y="0"/>
                      <a:pt x="1229" y="1"/>
                    </a:cubicBezTo>
                    <a:cubicBezTo>
                      <a:pt x="1313" y="1"/>
                      <a:pt x="1359" y="36"/>
                      <a:pt x="1382" y="117"/>
                    </a:cubicBezTo>
                    <a:cubicBezTo>
                      <a:pt x="1420" y="254"/>
                      <a:pt x="1458" y="391"/>
                      <a:pt x="1494" y="529"/>
                    </a:cubicBezTo>
                    <a:cubicBezTo>
                      <a:pt x="1501" y="556"/>
                      <a:pt x="1503" y="585"/>
                      <a:pt x="1502" y="614"/>
                    </a:cubicBezTo>
                    <a:cubicBezTo>
                      <a:pt x="1501" y="647"/>
                      <a:pt x="1479" y="669"/>
                      <a:pt x="1447" y="676"/>
                    </a:cubicBezTo>
                    <a:cubicBezTo>
                      <a:pt x="1416" y="683"/>
                      <a:pt x="1384" y="688"/>
                      <a:pt x="1352" y="688"/>
                    </a:cubicBezTo>
                    <a:cubicBezTo>
                      <a:pt x="1154" y="689"/>
                      <a:pt x="955" y="689"/>
                      <a:pt x="756" y="689"/>
                    </a:cubicBezTo>
                    <a:close/>
                    <a:moveTo>
                      <a:pt x="573" y="477"/>
                    </a:moveTo>
                    <a:cubicBezTo>
                      <a:pt x="622" y="487"/>
                      <a:pt x="626" y="485"/>
                      <a:pt x="638" y="441"/>
                    </a:cubicBezTo>
                    <a:cubicBezTo>
                      <a:pt x="639" y="440"/>
                      <a:pt x="639" y="439"/>
                      <a:pt x="640" y="437"/>
                    </a:cubicBezTo>
                    <a:cubicBezTo>
                      <a:pt x="640" y="421"/>
                      <a:pt x="650" y="419"/>
                      <a:pt x="664" y="419"/>
                    </a:cubicBezTo>
                    <a:cubicBezTo>
                      <a:pt x="711" y="420"/>
                      <a:pt x="711" y="419"/>
                      <a:pt x="726" y="465"/>
                    </a:cubicBezTo>
                    <a:cubicBezTo>
                      <a:pt x="728" y="470"/>
                      <a:pt x="732" y="479"/>
                      <a:pt x="736" y="479"/>
                    </a:cubicBezTo>
                    <a:cubicBezTo>
                      <a:pt x="752" y="481"/>
                      <a:pt x="769" y="480"/>
                      <a:pt x="787" y="480"/>
                    </a:cubicBezTo>
                    <a:cubicBezTo>
                      <a:pt x="767" y="415"/>
                      <a:pt x="748" y="353"/>
                      <a:pt x="729" y="292"/>
                    </a:cubicBezTo>
                    <a:cubicBezTo>
                      <a:pt x="714" y="244"/>
                      <a:pt x="714" y="245"/>
                      <a:pt x="664" y="244"/>
                    </a:cubicBezTo>
                    <a:cubicBezTo>
                      <a:pt x="650" y="244"/>
                      <a:pt x="642" y="247"/>
                      <a:pt x="639" y="262"/>
                    </a:cubicBezTo>
                    <a:cubicBezTo>
                      <a:pt x="636" y="276"/>
                      <a:pt x="630" y="290"/>
                      <a:pt x="626" y="304"/>
                    </a:cubicBezTo>
                    <a:cubicBezTo>
                      <a:pt x="608" y="362"/>
                      <a:pt x="591" y="419"/>
                      <a:pt x="573" y="477"/>
                    </a:cubicBezTo>
                    <a:close/>
                    <a:moveTo>
                      <a:pt x="910" y="395"/>
                    </a:moveTo>
                    <a:cubicBezTo>
                      <a:pt x="923" y="422"/>
                      <a:pt x="934" y="444"/>
                      <a:pt x="946" y="467"/>
                    </a:cubicBezTo>
                    <a:cubicBezTo>
                      <a:pt x="949" y="472"/>
                      <a:pt x="954" y="479"/>
                      <a:pt x="959" y="479"/>
                    </a:cubicBezTo>
                    <a:cubicBezTo>
                      <a:pt x="976" y="481"/>
                      <a:pt x="993" y="480"/>
                      <a:pt x="1014" y="480"/>
                    </a:cubicBezTo>
                    <a:cubicBezTo>
                      <a:pt x="992" y="443"/>
                      <a:pt x="973" y="409"/>
                      <a:pt x="953" y="375"/>
                    </a:cubicBezTo>
                    <a:cubicBezTo>
                      <a:pt x="946" y="364"/>
                      <a:pt x="945" y="355"/>
                      <a:pt x="953" y="343"/>
                    </a:cubicBezTo>
                    <a:cubicBezTo>
                      <a:pt x="972" y="312"/>
                      <a:pt x="990" y="279"/>
                      <a:pt x="1010" y="244"/>
                    </a:cubicBezTo>
                    <a:cubicBezTo>
                      <a:pt x="993" y="244"/>
                      <a:pt x="981" y="245"/>
                      <a:pt x="968" y="244"/>
                    </a:cubicBezTo>
                    <a:cubicBezTo>
                      <a:pt x="954" y="243"/>
                      <a:pt x="946" y="248"/>
                      <a:pt x="941" y="261"/>
                    </a:cubicBezTo>
                    <a:cubicBezTo>
                      <a:pt x="933" y="282"/>
                      <a:pt x="923" y="302"/>
                      <a:pt x="913" y="325"/>
                    </a:cubicBezTo>
                    <a:cubicBezTo>
                      <a:pt x="901" y="300"/>
                      <a:pt x="891" y="279"/>
                      <a:pt x="880" y="258"/>
                    </a:cubicBezTo>
                    <a:cubicBezTo>
                      <a:pt x="878" y="252"/>
                      <a:pt x="872" y="246"/>
                      <a:pt x="868" y="245"/>
                    </a:cubicBezTo>
                    <a:cubicBezTo>
                      <a:pt x="851" y="244"/>
                      <a:pt x="834" y="245"/>
                      <a:pt x="814" y="245"/>
                    </a:cubicBezTo>
                    <a:cubicBezTo>
                      <a:pt x="831" y="275"/>
                      <a:pt x="845" y="304"/>
                      <a:pt x="862" y="329"/>
                    </a:cubicBezTo>
                    <a:cubicBezTo>
                      <a:pt x="877" y="351"/>
                      <a:pt x="877" y="369"/>
                      <a:pt x="862" y="392"/>
                    </a:cubicBezTo>
                    <a:cubicBezTo>
                      <a:pt x="843" y="419"/>
                      <a:pt x="829" y="448"/>
                      <a:pt x="810" y="480"/>
                    </a:cubicBezTo>
                    <a:cubicBezTo>
                      <a:pt x="827" y="480"/>
                      <a:pt x="840" y="479"/>
                      <a:pt x="852" y="480"/>
                    </a:cubicBezTo>
                    <a:cubicBezTo>
                      <a:pt x="866" y="482"/>
                      <a:pt x="874" y="477"/>
                      <a:pt x="879" y="464"/>
                    </a:cubicBezTo>
                    <a:cubicBezTo>
                      <a:pt x="888" y="442"/>
                      <a:pt x="899" y="420"/>
                      <a:pt x="910" y="395"/>
                    </a:cubicBezTo>
                    <a:close/>
                    <a:moveTo>
                      <a:pt x="451" y="290"/>
                    </a:moveTo>
                    <a:cubicBezTo>
                      <a:pt x="451" y="353"/>
                      <a:pt x="451" y="416"/>
                      <a:pt x="451" y="478"/>
                    </a:cubicBezTo>
                    <a:cubicBezTo>
                      <a:pt x="470" y="478"/>
                      <a:pt x="487" y="478"/>
                      <a:pt x="506" y="478"/>
                    </a:cubicBezTo>
                    <a:cubicBezTo>
                      <a:pt x="506" y="414"/>
                      <a:pt x="506" y="352"/>
                      <a:pt x="506" y="288"/>
                    </a:cubicBezTo>
                    <a:cubicBezTo>
                      <a:pt x="528" y="288"/>
                      <a:pt x="547" y="288"/>
                      <a:pt x="567" y="288"/>
                    </a:cubicBezTo>
                    <a:cubicBezTo>
                      <a:pt x="567" y="273"/>
                      <a:pt x="567" y="259"/>
                      <a:pt x="567" y="246"/>
                    </a:cubicBezTo>
                    <a:cubicBezTo>
                      <a:pt x="507" y="246"/>
                      <a:pt x="448" y="246"/>
                      <a:pt x="390" y="246"/>
                    </a:cubicBezTo>
                    <a:cubicBezTo>
                      <a:pt x="390" y="261"/>
                      <a:pt x="390" y="274"/>
                      <a:pt x="390" y="290"/>
                    </a:cubicBezTo>
                    <a:cubicBezTo>
                      <a:pt x="411" y="290"/>
                      <a:pt x="430" y="290"/>
                      <a:pt x="451" y="290"/>
                    </a:cubicBezTo>
                    <a:close/>
                    <a:moveTo>
                      <a:pt x="1062" y="245"/>
                    </a:moveTo>
                    <a:cubicBezTo>
                      <a:pt x="1062" y="324"/>
                      <a:pt x="1062" y="401"/>
                      <a:pt x="1062" y="479"/>
                    </a:cubicBezTo>
                    <a:cubicBezTo>
                      <a:pt x="1080" y="479"/>
                      <a:pt x="1096" y="479"/>
                      <a:pt x="1112" y="479"/>
                    </a:cubicBezTo>
                    <a:cubicBezTo>
                      <a:pt x="1112" y="400"/>
                      <a:pt x="1112" y="323"/>
                      <a:pt x="1112" y="245"/>
                    </a:cubicBezTo>
                    <a:cubicBezTo>
                      <a:pt x="1094" y="245"/>
                      <a:pt x="1078" y="245"/>
                      <a:pt x="1062" y="24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54" name="Freeform 78"/>
              <p:cNvSpPr/>
              <p:nvPr/>
            </p:nvSpPr>
            <p:spPr bwMode="auto">
              <a:xfrm>
                <a:off x="1572" y="751"/>
                <a:ext cx="96" cy="165"/>
              </a:xfrm>
              <a:custGeom>
                <a:avLst/>
                <a:gdLst>
                  <a:gd name="T0" fmla="*/ 26 w 50"/>
                  <a:gd name="T1" fmla="*/ 0 h 86"/>
                  <a:gd name="T2" fmla="*/ 50 w 50"/>
                  <a:gd name="T3" fmla="*/ 86 h 86"/>
                  <a:gd name="T4" fmla="*/ 0 w 50"/>
                  <a:gd name="T5" fmla="*/ 86 h 86"/>
                  <a:gd name="T6" fmla="*/ 23 w 50"/>
                  <a:gd name="T7" fmla="*/ 0 h 86"/>
                  <a:gd name="T8" fmla="*/ 26 w 50"/>
                  <a:gd name="T9" fmla="*/ 0 h 86"/>
                </a:gdLst>
                <a:ahLst/>
                <a:cxnLst>
                  <a:cxn ang="0">
                    <a:pos x="T0" y="T1"/>
                  </a:cxn>
                  <a:cxn ang="0">
                    <a:pos x="T2" y="T3"/>
                  </a:cxn>
                  <a:cxn ang="0">
                    <a:pos x="T4" y="T5"/>
                  </a:cxn>
                  <a:cxn ang="0">
                    <a:pos x="T6" y="T7"/>
                  </a:cxn>
                  <a:cxn ang="0">
                    <a:pos x="T8" y="T9"/>
                  </a:cxn>
                </a:cxnLst>
                <a:rect l="0" t="0" r="r" b="b"/>
                <a:pathLst>
                  <a:path w="50" h="86">
                    <a:moveTo>
                      <a:pt x="26" y="0"/>
                    </a:moveTo>
                    <a:cubicBezTo>
                      <a:pt x="34" y="28"/>
                      <a:pt x="42" y="56"/>
                      <a:pt x="50" y="86"/>
                    </a:cubicBezTo>
                    <a:cubicBezTo>
                      <a:pt x="33" y="86"/>
                      <a:pt x="18" y="86"/>
                      <a:pt x="0" y="86"/>
                    </a:cubicBezTo>
                    <a:cubicBezTo>
                      <a:pt x="8" y="57"/>
                      <a:pt x="15" y="28"/>
                      <a:pt x="23" y="0"/>
                    </a:cubicBezTo>
                    <a:cubicBezTo>
                      <a:pt x="24" y="0"/>
                      <a:pt x="25" y="0"/>
                      <a:pt x="26"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2" name="Freeform 83"/>
            <p:cNvSpPr>
              <a:spLocks noEditPoints="1"/>
            </p:cNvSpPr>
            <p:nvPr/>
          </p:nvSpPr>
          <p:spPr bwMode="auto">
            <a:xfrm>
              <a:off x="5473423" y="1863368"/>
              <a:ext cx="1245153" cy="854343"/>
            </a:xfrm>
            <a:custGeom>
              <a:avLst/>
              <a:gdLst>
                <a:gd name="T0" fmla="*/ 290 w 1205"/>
                <a:gd name="T1" fmla="*/ 807 h 914"/>
                <a:gd name="T2" fmla="*/ 244 w 1205"/>
                <a:gd name="T3" fmla="*/ 914 h 914"/>
                <a:gd name="T4" fmla="*/ 148 w 1205"/>
                <a:gd name="T5" fmla="*/ 867 h 914"/>
                <a:gd name="T6" fmla="*/ 138 w 1205"/>
                <a:gd name="T7" fmla="*/ 780 h 914"/>
                <a:gd name="T8" fmla="*/ 81 w 1205"/>
                <a:gd name="T9" fmla="*/ 421 h 914"/>
                <a:gd name="T10" fmla="*/ 122 w 1205"/>
                <a:gd name="T11" fmla="*/ 338 h 914"/>
                <a:gd name="T12" fmla="*/ 4 w 1205"/>
                <a:gd name="T13" fmla="*/ 305 h 914"/>
                <a:gd name="T14" fmla="*/ 91 w 1205"/>
                <a:gd name="T15" fmla="*/ 243 h 914"/>
                <a:gd name="T16" fmla="*/ 159 w 1205"/>
                <a:gd name="T17" fmla="*/ 301 h 914"/>
                <a:gd name="T18" fmla="*/ 241 w 1205"/>
                <a:gd name="T19" fmla="*/ 94 h 914"/>
                <a:gd name="T20" fmla="*/ 443 w 1205"/>
                <a:gd name="T21" fmla="*/ 8 h 914"/>
                <a:gd name="T22" fmla="*/ 881 w 1205"/>
                <a:gd name="T23" fmla="*/ 25 h 914"/>
                <a:gd name="T24" fmla="*/ 1038 w 1205"/>
                <a:gd name="T25" fmla="*/ 275 h 914"/>
                <a:gd name="T26" fmla="*/ 1070 w 1205"/>
                <a:gd name="T27" fmla="*/ 271 h 914"/>
                <a:gd name="T28" fmla="*/ 1170 w 1205"/>
                <a:gd name="T29" fmla="*/ 244 h 914"/>
                <a:gd name="T30" fmla="*/ 1145 w 1205"/>
                <a:gd name="T31" fmla="*/ 338 h 914"/>
                <a:gd name="T32" fmla="*/ 1138 w 1205"/>
                <a:gd name="T33" fmla="*/ 449 h 914"/>
                <a:gd name="T34" fmla="*/ 1122 w 1205"/>
                <a:gd name="T35" fmla="*/ 723 h 914"/>
                <a:gd name="T36" fmla="*/ 1058 w 1205"/>
                <a:gd name="T37" fmla="*/ 800 h 914"/>
                <a:gd name="T38" fmla="*/ 1015 w 1205"/>
                <a:gd name="T39" fmla="*/ 914 h 914"/>
                <a:gd name="T40" fmla="*/ 916 w 1205"/>
                <a:gd name="T41" fmla="*/ 871 h 914"/>
                <a:gd name="T42" fmla="*/ 238 w 1205"/>
                <a:gd name="T43" fmla="*/ 316 h 914"/>
                <a:gd name="T44" fmla="*/ 915 w 1205"/>
                <a:gd name="T45" fmla="*/ 159 h 914"/>
                <a:gd name="T46" fmla="*/ 535 w 1205"/>
                <a:gd name="T47" fmla="*/ 78 h 914"/>
                <a:gd name="T48" fmla="*/ 313 w 1205"/>
                <a:gd name="T49" fmla="*/ 121 h 914"/>
                <a:gd name="T50" fmla="*/ 603 w 1205"/>
                <a:gd name="T51" fmla="*/ 482 h 914"/>
                <a:gd name="T52" fmla="*/ 437 w 1205"/>
                <a:gd name="T53" fmla="*/ 512 h 914"/>
                <a:gd name="T54" fmla="*/ 493 w 1205"/>
                <a:gd name="T55" fmla="*/ 628 h 914"/>
                <a:gd name="T56" fmla="*/ 739 w 1205"/>
                <a:gd name="T57" fmla="*/ 609 h 914"/>
                <a:gd name="T58" fmla="*/ 747 w 1205"/>
                <a:gd name="T59" fmla="*/ 482 h 914"/>
                <a:gd name="T60" fmla="*/ 243 w 1205"/>
                <a:gd name="T61" fmla="*/ 579 h 914"/>
                <a:gd name="T62" fmla="*/ 321 w 1205"/>
                <a:gd name="T63" fmla="*/ 579 h 914"/>
                <a:gd name="T64" fmla="*/ 318 w 1205"/>
                <a:gd name="T65" fmla="*/ 499 h 914"/>
                <a:gd name="T66" fmla="*/ 165 w 1205"/>
                <a:gd name="T67" fmla="*/ 482 h 914"/>
                <a:gd name="T68" fmla="*/ 146 w 1205"/>
                <a:gd name="T69" fmla="*/ 559 h 914"/>
                <a:gd name="T70" fmla="*/ 243 w 1205"/>
                <a:gd name="T71" fmla="*/ 579 h 914"/>
                <a:gd name="T72" fmla="*/ 1034 w 1205"/>
                <a:gd name="T73" fmla="*/ 580 h 914"/>
                <a:gd name="T74" fmla="*/ 1060 w 1205"/>
                <a:gd name="T75" fmla="*/ 504 h 914"/>
                <a:gd name="T76" fmla="*/ 932 w 1205"/>
                <a:gd name="T77" fmla="*/ 482 h 914"/>
                <a:gd name="T78" fmla="*/ 867 w 1205"/>
                <a:gd name="T79" fmla="*/ 557 h 914"/>
                <a:gd name="T80" fmla="*/ 962 w 1205"/>
                <a:gd name="T81" fmla="*/ 579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5" h="914">
                  <a:moveTo>
                    <a:pt x="916" y="807"/>
                  </a:moveTo>
                  <a:cubicBezTo>
                    <a:pt x="706" y="821"/>
                    <a:pt x="500" y="821"/>
                    <a:pt x="290" y="807"/>
                  </a:cubicBezTo>
                  <a:cubicBezTo>
                    <a:pt x="290" y="828"/>
                    <a:pt x="290" y="847"/>
                    <a:pt x="290" y="867"/>
                  </a:cubicBezTo>
                  <a:cubicBezTo>
                    <a:pt x="290" y="899"/>
                    <a:pt x="276" y="913"/>
                    <a:pt x="244" y="914"/>
                  </a:cubicBezTo>
                  <a:cubicBezTo>
                    <a:pt x="227" y="914"/>
                    <a:pt x="210" y="914"/>
                    <a:pt x="194" y="914"/>
                  </a:cubicBezTo>
                  <a:cubicBezTo>
                    <a:pt x="162" y="913"/>
                    <a:pt x="148" y="899"/>
                    <a:pt x="148" y="867"/>
                  </a:cubicBezTo>
                  <a:cubicBezTo>
                    <a:pt x="148" y="843"/>
                    <a:pt x="148" y="820"/>
                    <a:pt x="147" y="797"/>
                  </a:cubicBezTo>
                  <a:cubicBezTo>
                    <a:pt x="147" y="791"/>
                    <a:pt x="142" y="782"/>
                    <a:pt x="138" y="780"/>
                  </a:cubicBezTo>
                  <a:cubicBezTo>
                    <a:pt x="108" y="766"/>
                    <a:pt x="88" y="743"/>
                    <a:pt x="79" y="713"/>
                  </a:cubicBezTo>
                  <a:cubicBezTo>
                    <a:pt x="50" y="615"/>
                    <a:pt x="33" y="517"/>
                    <a:pt x="81" y="421"/>
                  </a:cubicBezTo>
                  <a:cubicBezTo>
                    <a:pt x="95" y="392"/>
                    <a:pt x="116" y="367"/>
                    <a:pt x="135" y="339"/>
                  </a:cubicBezTo>
                  <a:cubicBezTo>
                    <a:pt x="133" y="339"/>
                    <a:pt x="127" y="338"/>
                    <a:pt x="122" y="338"/>
                  </a:cubicBezTo>
                  <a:cubicBezTo>
                    <a:pt x="94" y="338"/>
                    <a:pt x="66" y="338"/>
                    <a:pt x="38" y="338"/>
                  </a:cubicBezTo>
                  <a:cubicBezTo>
                    <a:pt x="15" y="337"/>
                    <a:pt x="5" y="327"/>
                    <a:pt x="4" y="305"/>
                  </a:cubicBezTo>
                  <a:cubicBezTo>
                    <a:pt x="0" y="251"/>
                    <a:pt x="7" y="243"/>
                    <a:pt x="61" y="243"/>
                  </a:cubicBezTo>
                  <a:cubicBezTo>
                    <a:pt x="71" y="243"/>
                    <a:pt x="81" y="244"/>
                    <a:pt x="91" y="243"/>
                  </a:cubicBezTo>
                  <a:cubicBezTo>
                    <a:pt x="112" y="243"/>
                    <a:pt x="127" y="251"/>
                    <a:pt x="136" y="270"/>
                  </a:cubicBezTo>
                  <a:cubicBezTo>
                    <a:pt x="141" y="280"/>
                    <a:pt x="149" y="288"/>
                    <a:pt x="159" y="301"/>
                  </a:cubicBezTo>
                  <a:cubicBezTo>
                    <a:pt x="170" y="268"/>
                    <a:pt x="177" y="241"/>
                    <a:pt x="188" y="215"/>
                  </a:cubicBezTo>
                  <a:cubicBezTo>
                    <a:pt x="205" y="174"/>
                    <a:pt x="223" y="134"/>
                    <a:pt x="241" y="94"/>
                  </a:cubicBezTo>
                  <a:cubicBezTo>
                    <a:pt x="258" y="55"/>
                    <a:pt x="289" y="32"/>
                    <a:pt x="330" y="24"/>
                  </a:cubicBezTo>
                  <a:cubicBezTo>
                    <a:pt x="367" y="17"/>
                    <a:pt x="405" y="11"/>
                    <a:pt x="443" y="8"/>
                  </a:cubicBezTo>
                  <a:cubicBezTo>
                    <a:pt x="572" y="1"/>
                    <a:pt x="701" y="0"/>
                    <a:pt x="830" y="15"/>
                  </a:cubicBezTo>
                  <a:cubicBezTo>
                    <a:pt x="847" y="17"/>
                    <a:pt x="864" y="21"/>
                    <a:pt x="881" y="25"/>
                  </a:cubicBezTo>
                  <a:cubicBezTo>
                    <a:pt x="918" y="35"/>
                    <a:pt x="948" y="56"/>
                    <a:pt x="963" y="92"/>
                  </a:cubicBezTo>
                  <a:cubicBezTo>
                    <a:pt x="989" y="153"/>
                    <a:pt x="1013" y="214"/>
                    <a:pt x="1038" y="275"/>
                  </a:cubicBezTo>
                  <a:cubicBezTo>
                    <a:pt x="1041" y="281"/>
                    <a:pt x="1043" y="288"/>
                    <a:pt x="1047" y="301"/>
                  </a:cubicBezTo>
                  <a:cubicBezTo>
                    <a:pt x="1056" y="289"/>
                    <a:pt x="1065" y="281"/>
                    <a:pt x="1070" y="271"/>
                  </a:cubicBezTo>
                  <a:cubicBezTo>
                    <a:pt x="1079" y="250"/>
                    <a:pt x="1094" y="243"/>
                    <a:pt x="1116" y="243"/>
                  </a:cubicBezTo>
                  <a:cubicBezTo>
                    <a:pt x="1134" y="244"/>
                    <a:pt x="1152" y="243"/>
                    <a:pt x="1170" y="244"/>
                  </a:cubicBezTo>
                  <a:cubicBezTo>
                    <a:pt x="1192" y="244"/>
                    <a:pt x="1201" y="254"/>
                    <a:pt x="1202" y="276"/>
                  </a:cubicBezTo>
                  <a:cubicBezTo>
                    <a:pt x="1205" y="331"/>
                    <a:pt x="1199" y="338"/>
                    <a:pt x="1145" y="338"/>
                  </a:cubicBezTo>
                  <a:cubicBezTo>
                    <a:pt x="1119" y="338"/>
                    <a:pt x="1093" y="338"/>
                    <a:pt x="1063" y="338"/>
                  </a:cubicBezTo>
                  <a:cubicBezTo>
                    <a:pt x="1099" y="371"/>
                    <a:pt x="1122" y="408"/>
                    <a:pt x="1138" y="449"/>
                  </a:cubicBezTo>
                  <a:cubicBezTo>
                    <a:pt x="1159" y="504"/>
                    <a:pt x="1157" y="561"/>
                    <a:pt x="1148" y="617"/>
                  </a:cubicBezTo>
                  <a:cubicBezTo>
                    <a:pt x="1143" y="653"/>
                    <a:pt x="1133" y="689"/>
                    <a:pt x="1122" y="723"/>
                  </a:cubicBezTo>
                  <a:cubicBezTo>
                    <a:pt x="1114" y="748"/>
                    <a:pt x="1096" y="767"/>
                    <a:pt x="1072" y="777"/>
                  </a:cubicBezTo>
                  <a:cubicBezTo>
                    <a:pt x="1061" y="782"/>
                    <a:pt x="1058" y="789"/>
                    <a:pt x="1058" y="800"/>
                  </a:cubicBezTo>
                  <a:cubicBezTo>
                    <a:pt x="1059" y="824"/>
                    <a:pt x="1059" y="847"/>
                    <a:pt x="1058" y="870"/>
                  </a:cubicBezTo>
                  <a:cubicBezTo>
                    <a:pt x="1058" y="898"/>
                    <a:pt x="1043" y="913"/>
                    <a:pt x="1015" y="914"/>
                  </a:cubicBezTo>
                  <a:cubicBezTo>
                    <a:pt x="996" y="914"/>
                    <a:pt x="977" y="914"/>
                    <a:pt x="959" y="914"/>
                  </a:cubicBezTo>
                  <a:cubicBezTo>
                    <a:pt x="932" y="913"/>
                    <a:pt x="916" y="898"/>
                    <a:pt x="916" y="871"/>
                  </a:cubicBezTo>
                  <a:cubicBezTo>
                    <a:pt x="915" y="851"/>
                    <a:pt x="916" y="830"/>
                    <a:pt x="916" y="807"/>
                  </a:cubicBezTo>
                  <a:close/>
                  <a:moveTo>
                    <a:pt x="238" y="316"/>
                  </a:moveTo>
                  <a:cubicBezTo>
                    <a:pt x="483" y="283"/>
                    <a:pt x="724" y="284"/>
                    <a:pt x="967" y="316"/>
                  </a:cubicBezTo>
                  <a:cubicBezTo>
                    <a:pt x="956" y="259"/>
                    <a:pt x="936" y="209"/>
                    <a:pt x="915" y="159"/>
                  </a:cubicBezTo>
                  <a:cubicBezTo>
                    <a:pt x="898" y="119"/>
                    <a:pt x="871" y="100"/>
                    <a:pt x="828" y="93"/>
                  </a:cubicBezTo>
                  <a:cubicBezTo>
                    <a:pt x="731" y="77"/>
                    <a:pt x="633" y="77"/>
                    <a:pt x="535" y="78"/>
                  </a:cubicBezTo>
                  <a:cubicBezTo>
                    <a:pt x="469" y="80"/>
                    <a:pt x="403" y="85"/>
                    <a:pt x="340" y="103"/>
                  </a:cubicBezTo>
                  <a:cubicBezTo>
                    <a:pt x="330" y="106"/>
                    <a:pt x="318" y="113"/>
                    <a:pt x="313" y="121"/>
                  </a:cubicBezTo>
                  <a:cubicBezTo>
                    <a:pt x="277" y="180"/>
                    <a:pt x="253" y="244"/>
                    <a:pt x="238" y="316"/>
                  </a:cubicBezTo>
                  <a:close/>
                  <a:moveTo>
                    <a:pt x="603" y="482"/>
                  </a:moveTo>
                  <a:cubicBezTo>
                    <a:pt x="555" y="482"/>
                    <a:pt x="507" y="482"/>
                    <a:pt x="459" y="482"/>
                  </a:cubicBezTo>
                  <a:cubicBezTo>
                    <a:pt x="436" y="482"/>
                    <a:pt x="430" y="490"/>
                    <a:pt x="437" y="512"/>
                  </a:cubicBezTo>
                  <a:cubicBezTo>
                    <a:pt x="446" y="544"/>
                    <a:pt x="457" y="575"/>
                    <a:pt x="466" y="607"/>
                  </a:cubicBezTo>
                  <a:cubicBezTo>
                    <a:pt x="470" y="621"/>
                    <a:pt x="478" y="628"/>
                    <a:pt x="493" y="628"/>
                  </a:cubicBezTo>
                  <a:cubicBezTo>
                    <a:pt x="566" y="627"/>
                    <a:pt x="640" y="627"/>
                    <a:pt x="713" y="628"/>
                  </a:cubicBezTo>
                  <a:cubicBezTo>
                    <a:pt x="727" y="628"/>
                    <a:pt x="735" y="623"/>
                    <a:pt x="739" y="609"/>
                  </a:cubicBezTo>
                  <a:cubicBezTo>
                    <a:pt x="749" y="577"/>
                    <a:pt x="759" y="544"/>
                    <a:pt x="769" y="512"/>
                  </a:cubicBezTo>
                  <a:cubicBezTo>
                    <a:pt x="775" y="490"/>
                    <a:pt x="769" y="482"/>
                    <a:pt x="747" y="482"/>
                  </a:cubicBezTo>
                  <a:cubicBezTo>
                    <a:pt x="699" y="482"/>
                    <a:pt x="651" y="482"/>
                    <a:pt x="603" y="482"/>
                  </a:cubicBezTo>
                  <a:close/>
                  <a:moveTo>
                    <a:pt x="243" y="579"/>
                  </a:moveTo>
                  <a:cubicBezTo>
                    <a:pt x="243" y="579"/>
                    <a:pt x="243" y="579"/>
                    <a:pt x="243" y="579"/>
                  </a:cubicBezTo>
                  <a:cubicBezTo>
                    <a:pt x="269" y="579"/>
                    <a:pt x="295" y="579"/>
                    <a:pt x="321" y="579"/>
                  </a:cubicBezTo>
                  <a:cubicBezTo>
                    <a:pt x="334" y="579"/>
                    <a:pt x="342" y="574"/>
                    <a:pt x="339" y="560"/>
                  </a:cubicBezTo>
                  <a:cubicBezTo>
                    <a:pt x="334" y="539"/>
                    <a:pt x="328" y="518"/>
                    <a:pt x="318" y="499"/>
                  </a:cubicBezTo>
                  <a:cubicBezTo>
                    <a:pt x="314" y="490"/>
                    <a:pt x="299" y="483"/>
                    <a:pt x="289" y="483"/>
                  </a:cubicBezTo>
                  <a:cubicBezTo>
                    <a:pt x="248" y="481"/>
                    <a:pt x="206" y="482"/>
                    <a:pt x="165" y="482"/>
                  </a:cubicBezTo>
                  <a:cubicBezTo>
                    <a:pt x="151" y="482"/>
                    <a:pt x="146" y="488"/>
                    <a:pt x="146" y="501"/>
                  </a:cubicBezTo>
                  <a:cubicBezTo>
                    <a:pt x="147" y="521"/>
                    <a:pt x="147" y="540"/>
                    <a:pt x="146" y="559"/>
                  </a:cubicBezTo>
                  <a:cubicBezTo>
                    <a:pt x="146" y="574"/>
                    <a:pt x="153" y="580"/>
                    <a:pt x="167" y="579"/>
                  </a:cubicBezTo>
                  <a:cubicBezTo>
                    <a:pt x="192" y="579"/>
                    <a:pt x="217" y="579"/>
                    <a:pt x="243" y="579"/>
                  </a:cubicBezTo>
                  <a:close/>
                  <a:moveTo>
                    <a:pt x="962" y="579"/>
                  </a:moveTo>
                  <a:cubicBezTo>
                    <a:pt x="986" y="579"/>
                    <a:pt x="1010" y="579"/>
                    <a:pt x="1034" y="580"/>
                  </a:cubicBezTo>
                  <a:cubicBezTo>
                    <a:pt x="1052" y="580"/>
                    <a:pt x="1061" y="574"/>
                    <a:pt x="1060" y="554"/>
                  </a:cubicBezTo>
                  <a:cubicBezTo>
                    <a:pt x="1059" y="538"/>
                    <a:pt x="1059" y="521"/>
                    <a:pt x="1060" y="504"/>
                  </a:cubicBezTo>
                  <a:cubicBezTo>
                    <a:pt x="1061" y="487"/>
                    <a:pt x="1053" y="481"/>
                    <a:pt x="1036" y="482"/>
                  </a:cubicBezTo>
                  <a:cubicBezTo>
                    <a:pt x="1001" y="482"/>
                    <a:pt x="967" y="482"/>
                    <a:pt x="932" y="482"/>
                  </a:cubicBezTo>
                  <a:cubicBezTo>
                    <a:pt x="898" y="482"/>
                    <a:pt x="888" y="488"/>
                    <a:pt x="876" y="520"/>
                  </a:cubicBezTo>
                  <a:cubicBezTo>
                    <a:pt x="872" y="532"/>
                    <a:pt x="869" y="545"/>
                    <a:pt x="867" y="557"/>
                  </a:cubicBezTo>
                  <a:cubicBezTo>
                    <a:pt x="864" y="572"/>
                    <a:pt x="870" y="580"/>
                    <a:pt x="886" y="579"/>
                  </a:cubicBezTo>
                  <a:cubicBezTo>
                    <a:pt x="911" y="579"/>
                    <a:pt x="937" y="579"/>
                    <a:pt x="962" y="57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55" name="Group 63"/>
          <p:cNvGrpSpPr>
            <a:grpSpLocks noChangeAspect="1"/>
          </p:cNvGrpSpPr>
          <p:nvPr/>
        </p:nvGrpSpPr>
        <p:grpSpPr bwMode="auto">
          <a:xfrm>
            <a:off x="10032602" y="4134904"/>
            <a:ext cx="1800000" cy="1038575"/>
            <a:chOff x="222" y="193"/>
            <a:chExt cx="3520" cy="2031"/>
          </a:xfrm>
          <a:solidFill>
            <a:schemeClr val="bg1"/>
          </a:solidFill>
        </p:grpSpPr>
        <p:sp>
          <p:nvSpPr>
            <p:cNvPr id="56" name="Freeform 65"/>
            <p:cNvSpPr>
              <a:spLocks noEditPoints="1"/>
            </p:cNvSpPr>
            <p:nvPr/>
          </p:nvSpPr>
          <p:spPr bwMode="auto">
            <a:xfrm>
              <a:off x="222" y="193"/>
              <a:ext cx="3520" cy="1677"/>
            </a:xfrm>
            <a:custGeom>
              <a:avLst/>
              <a:gdLst>
                <a:gd name="T0" fmla="*/ 1526 w 1841"/>
                <a:gd name="T1" fmla="*/ 876 h 876"/>
                <a:gd name="T2" fmla="*/ 1430 w 1841"/>
                <a:gd name="T3" fmla="*/ 728 h 876"/>
                <a:gd name="T4" fmla="*/ 1304 w 1841"/>
                <a:gd name="T5" fmla="*/ 697 h 876"/>
                <a:gd name="T6" fmla="*/ 1117 w 1841"/>
                <a:gd name="T7" fmla="*/ 875 h 876"/>
                <a:gd name="T8" fmla="*/ 456 w 1841"/>
                <a:gd name="T9" fmla="*/ 875 h 876"/>
                <a:gd name="T10" fmla="*/ 265 w 1841"/>
                <a:gd name="T11" fmla="*/ 702 h 876"/>
                <a:gd name="T12" fmla="*/ 67 w 1841"/>
                <a:gd name="T13" fmla="*/ 876 h 876"/>
                <a:gd name="T14" fmla="*/ 23 w 1841"/>
                <a:gd name="T15" fmla="*/ 871 h 876"/>
                <a:gd name="T16" fmla="*/ 2 w 1841"/>
                <a:gd name="T17" fmla="*/ 839 h 876"/>
                <a:gd name="T18" fmla="*/ 19 w 1841"/>
                <a:gd name="T19" fmla="*/ 726 h 876"/>
                <a:gd name="T20" fmla="*/ 24 w 1841"/>
                <a:gd name="T21" fmla="*/ 716 h 876"/>
                <a:gd name="T22" fmla="*/ 42 w 1841"/>
                <a:gd name="T23" fmla="*/ 670 h 876"/>
                <a:gd name="T24" fmla="*/ 62 w 1841"/>
                <a:gd name="T25" fmla="*/ 466 h 876"/>
                <a:gd name="T26" fmla="*/ 92 w 1841"/>
                <a:gd name="T27" fmla="*/ 439 h 876"/>
                <a:gd name="T28" fmla="*/ 276 w 1841"/>
                <a:gd name="T29" fmla="*/ 416 h 876"/>
                <a:gd name="T30" fmla="*/ 308 w 1841"/>
                <a:gd name="T31" fmla="*/ 400 h 876"/>
                <a:gd name="T32" fmla="*/ 385 w 1841"/>
                <a:gd name="T33" fmla="*/ 319 h 876"/>
                <a:gd name="T34" fmla="*/ 404 w 1841"/>
                <a:gd name="T35" fmla="*/ 291 h 876"/>
                <a:gd name="T36" fmla="*/ 432 w 1841"/>
                <a:gd name="T37" fmla="*/ 273 h 876"/>
                <a:gd name="T38" fmla="*/ 511 w 1841"/>
                <a:gd name="T39" fmla="*/ 269 h 876"/>
                <a:gd name="T40" fmla="*/ 697 w 1841"/>
                <a:gd name="T41" fmla="*/ 269 h 876"/>
                <a:gd name="T42" fmla="*/ 741 w 1841"/>
                <a:gd name="T43" fmla="*/ 278 h 876"/>
                <a:gd name="T44" fmla="*/ 778 w 1841"/>
                <a:gd name="T45" fmla="*/ 235 h 876"/>
                <a:gd name="T46" fmla="*/ 746 w 1841"/>
                <a:gd name="T47" fmla="*/ 227 h 876"/>
                <a:gd name="T48" fmla="*/ 494 w 1841"/>
                <a:gd name="T49" fmla="*/ 226 h 876"/>
                <a:gd name="T50" fmla="*/ 457 w 1841"/>
                <a:gd name="T51" fmla="*/ 190 h 876"/>
                <a:gd name="T52" fmla="*/ 457 w 1841"/>
                <a:gd name="T53" fmla="*/ 34 h 876"/>
                <a:gd name="T54" fmla="*/ 493 w 1841"/>
                <a:gd name="T55" fmla="*/ 0 h 876"/>
                <a:gd name="T56" fmla="*/ 1804 w 1841"/>
                <a:gd name="T57" fmla="*/ 0 h 876"/>
                <a:gd name="T58" fmla="*/ 1841 w 1841"/>
                <a:gd name="T59" fmla="*/ 36 h 876"/>
                <a:gd name="T60" fmla="*/ 1841 w 1841"/>
                <a:gd name="T61" fmla="*/ 836 h 876"/>
                <a:gd name="T62" fmla="*/ 1801 w 1841"/>
                <a:gd name="T63" fmla="*/ 876 h 876"/>
                <a:gd name="T64" fmla="*/ 1526 w 1841"/>
                <a:gd name="T65" fmla="*/ 876 h 876"/>
                <a:gd name="T66" fmla="*/ 529 w 1841"/>
                <a:gd name="T67" fmla="*/ 444 h 876"/>
                <a:gd name="T68" fmla="*/ 643 w 1841"/>
                <a:gd name="T69" fmla="*/ 444 h 876"/>
                <a:gd name="T70" fmla="*/ 675 w 1841"/>
                <a:gd name="T71" fmla="*/ 413 h 876"/>
                <a:gd name="T72" fmla="*/ 675 w 1841"/>
                <a:gd name="T73" fmla="*/ 355 h 876"/>
                <a:gd name="T74" fmla="*/ 639 w 1841"/>
                <a:gd name="T75" fmla="*/ 319 h 876"/>
                <a:gd name="T76" fmla="*/ 488 w 1841"/>
                <a:gd name="T77" fmla="*/ 319 h 876"/>
                <a:gd name="T78" fmla="*/ 440 w 1841"/>
                <a:gd name="T79" fmla="*/ 348 h 876"/>
                <a:gd name="T80" fmla="*/ 430 w 1841"/>
                <a:gd name="T81" fmla="*/ 360 h 876"/>
                <a:gd name="T82" fmla="*/ 388 w 1841"/>
                <a:gd name="T83" fmla="*/ 406 h 876"/>
                <a:gd name="T84" fmla="*/ 390 w 1841"/>
                <a:gd name="T85" fmla="*/ 435 h 876"/>
                <a:gd name="T86" fmla="*/ 417 w 1841"/>
                <a:gd name="T87" fmla="*/ 444 h 876"/>
                <a:gd name="T88" fmla="*/ 529 w 1841"/>
                <a:gd name="T89" fmla="*/ 4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41" h="876">
                  <a:moveTo>
                    <a:pt x="1526" y="876"/>
                  </a:moveTo>
                  <a:cubicBezTo>
                    <a:pt x="1514" y="813"/>
                    <a:pt x="1485" y="762"/>
                    <a:pt x="1430" y="728"/>
                  </a:cubicBezTo>
                  <a:cubicBezTo>
                    <a:pt x="1392" y="703"/>
                    <a:pt x="1350" y="693"/>
                    <a:pt x="1304" y="697"/>
                  </a:cubicBezTo>
                  <a:cubicBezTo>
                    <a:pt x="1226" y="704"/>
                    <a:pt x="1139" y="757"/>
                    <a:pt x="1117" y="875"/>
                  </a:cubicBezTo>
                  <a:cubicBezTo>
                    <a:pt x="897" y="875"/>
                    <a:pt x="676" y="875"/>
                    <a:pt x="456" y="875"/>
                  </a:cubicBezTo>
                  <a:cubicBezTo>
                    <a:pt x="429" y="747"/>
                    <a:pt x="350" y="702"/>
                    <a:pt x="265" y="702"/>
                  </a:cubicBezTo>
                  <a:cubicBezTo>
                    <a:pt x="166" y="703"/>
                    <a:pt x="99" y="762"/>
                    <a:pt x="67" y="876"/>
                  </a:cubicBezTo>
                  <a:cubicBezTo>
                    <a:pt x="53" y="874"/>
                    <a:pt x="37" y="875"/>
                    <a:pt x="23" y="871"/>
                  </a:cubicBezTo>
                  <a:cubicBezTo>
                    <a:pt x="8" y="867"/>
                    <a:pt x="0" y="855"/>
                    <a:pt x="2" y="839"/>
                  </a:cubicBezTo>
                  <a:cubicBezTo>
                    <a:pt x="8" y="801"/>
                    <a:pt x="13" y="764"/>
                    <a:pt x="19" y="726"/>
                  </a:cubicBezTo>
                  <a:cubicBezTo>
                    <a:pt x="20" y="722"/>
                    <a:pt x="21" y="717"/>
                    <a:pt x="24" y="716"/>
                  </a:cubicBezTo>
                  <a:cubicBezTo>
                    <a:pt x="42" y="705"/>
                    <a:pt x="43" y="688"/>
                    <a:pt x="42" y="670"/>
                  </a:cubicBezTo>
                  <a:cubicBezTo>
                    <a:pt x="37" y="601"/>
                    <a:pt x="49" y="534"/>
                    <a:pt x="62" y="466"/>
                  </a:cubicBezTo>
                  <a:cubicBezTo>
                    <a:pt x="65" y="450"/>
                    <a:pt x="75" y="441"/>
                    <a:pt x="92" y="439"/>
                  </a:cubicBezTo>
                  <a:cubicBezTo>
                    <a:pt x="153" y="432"/>
                    <a:pt x="215" y="424"/>
                    <a:pt x="276" y="416"/>
                  </a:cubicBezTo>
                  <a:cubicBezTo>
                    <a:pt x="287" y="414"/>
                    <a:pt x="300" y="408"/>
                    <a:pt x="308" y="400"/>
                  </a:cubicBezTo>
                  <a:cubicBezTo>
                    <a:pt x="335" y="374"/>
                    <a:pt x="360" y="346"/>
                    <a:pt x="385" y="319"/>
                  </a:cubicBezTo>
                  <a:cubicBezTo>
                    <a:pt x="393" y="311"/>
                    <a:pt x="396" y="299"/>
                    <a:pt x="404" y="291"/>
                  </a:cubicBezTo>
                  <a:cubicBezTo>
                    <a:pt x="411" y="283"/>
                    <a:pt x="422" y="274"/>
                    <a:pt x="432" y="273"/>
                  </a:cubicBezTo>
                  <a:cubicBezTo>
                    <a:pt x="458" y="269"/>
                    <a:pt x="485" y="269"/>
                    <a:pt x="511" y="269"/>
                  </a:cubicBezTo>
                  <a:cubicBezTo>
                    <a:pt x="573" y="269"/>
                    <a:pt x="635" y="268"/>
                    <a:pt x="697" y="269"/>
                  </a:cubicBezTo>
                  <a:cubicBezTo>
                    <a:pt x="710" y="269"/>
                    <a:pt x="723" y="274"/>
                    <a:pt x="741" y="278"/>
                  </a:cubicBezTo>
                  <a:cubicBezTo>
                    <a:pt x="750" y="267"/>
                    <a:pt x="763" y="253"/>
                    <a:pt x="778" y="235"/>
                  </a:cubicBezTo>
                  <a:cubicBezTo>
                    <a:pt x="768" y="232"/>
                    <a:pt x="757" y="227"/>
                    <a:pt x="746" y="227"/>
                  </a:cubicBezTo>
                  <a:cubicBezTo>
                    <a:pt x="662" y="226"/>
                    <a:pt x="578" y="226"/>
                    <a:pt x="494" y="226"/>
                  </a:cubicBezTo>
                  <a:cubicBezTo>
                    <a:pt x="464" y="226"/>
                    <a:pt x="457" y="220"/>
                    <a:pt x="457" y="190"/>
                  </a:cubicBezTo>
                  <a:cubicBezTo>
                    <a:pt x="457" y="138"/>
                    <a:pt x="457" y="86"/>
                    <a:pt x="457" y="34"/>
                  </a:cubicBezTo>
                  <a:cubicBezTo>
                    <a:pt x="457" y="6"/>
                    <a:pt x="464" y="0"/>
                    <a:pt x="493" y="0"/>
                  </a:cubicBezTo>
                  <a:cubicBezTo>
                    <a:pt x="930" y="0"/>
                    <a:pt x="1367" y="0"/>
                    <a:pt x="1804" y="0"/>
                  </a:cubicBezTo>
                  <a:cubicBezTo>
                    <a:pt x="1833" y="0"/>
                    <a:pt x="1841" y="8"/>
                    <a:pt x="1841" y="36"/>
                  </a:cubicBezTo>
                  <a:cubicBezTo>
                    <a:pt x="1841" y="303"/>
                    <a:pt x="1841" y="569"/>
                    <a:pt x="1841" y="836"/>
                  </a:cubicBezTo>
                  <a:cubicBezTo>
                    <a:pt x="1841" y="865"/>
                    <a:pt x="1830" y="876"/>
                    <a:pt x="1801" y="876"/>
                  </a:cubicBezTo>
                  <a:cubicBezTo>
                    <a:pt x="1710" y="876"/>
                    <a:pt x="1619" y="876"/>
                    <a:pt x="1526" y="876"/>
                  </a:cubicBezTo>
                  <a:close/>
                  <a:moveTo>
                    <a:pt x="529" y="444"/>
                  </a:moveTo>
                  <a:cubicBezTo>
                    <a:pt x="567" y="444"/>
                    <a:pt x="605" y="444"/>
                    <a:pt x="643" y="444"/>
                  </a:cubicBezTo>
                  <a:cubicBezTo>
                    <a:pt x="664" y="444"/>
                    <a:pt x="674" y="434"/>
                    <a:pt x="675" y="413"/>
                  </a:cubicBezTo>
                  <a:cubicBezTo>
                    <a:pt x="676" y="393"/>
                    <a:pt x="676" y="374"/>
                    <a:pt x="675" y="355"/>
                  </a:cubicBezTo>
                  <a:cubicBezTo>
                    <a:pt x="675" y="328"/>
                    <a:pt x="666" y="319"/>
                    <a:pt x="639" y="319"/>
                  </a:cubicBezTo>
                  <a:cubicBezTo>
                    <a:pt x="589" y="319"/>
                    <a:pt x="538" y="319"/>
                    <a:pt x="488" y="319"/>
                  </a:cubicBezTo>
                  <a:cubicBezTo>
                    <a:pt x="465" y="318"/>
                    <a:pt x="445" y="320"/>
                    <a:pt x="440" y="348"/>
                  </a:cubicBezTo>
                  <a:cubicBezTo>
                    <a:pt x="439" y="353"/>
                    <a:pt x="433" y="357"/>
                    <a:pt x="430" y="360"/>
                  </a:cubicBezTo>
                  <a:cubicBezTo>
                    <a:pt x="416" y="376"/>
                    <a:pt x="402" y="391"/>
                    <a:pt x="388" y="406"/>
                  </a:cubicBezTo>
                  <a:cubicBezTo>
                    <a:pt x="377" y="417"/>
                    <a:pt x="380" y="428"/>
                    <a:pt x="390" y="435"/>
                  </a:cubicBezTo>
                  <a:cubicBezTo>
                    <a:pt x="397" y="440"/>
                    <a:pt x="408" y="443"/>
                    <a:pt x="417" y="444"/>
                  </a:cubicBezTo>
                  <a:cubicBezTo>
                    <a:pt x="454" y="445"/>
                    <a:pt x="492" y="444"/>
                    <a:pt x="529" y="44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Freeform 66"/>
            <p:cNvSpPr>
              <a:spLocks noEditPoints="1"/>
            </p:cNvSpPr>
            <p:nvPr/>
          </p:nvSpPr>
          <p:spPr bwMode="auto">
            <a:xfrm>
              <a:off x="2444" y="1616"/>
              <a:ext cx="608" cy="608"/>
            </a:xfrm>
            <a:custGeom>
              <a:avLst/>
              <a:gdLst>
                <a:gd name="T0" fmla="*/ 317 w 318"/>
                <a:gd name="T1" fmla="*/ 158 h 318"/>
                <a:gd name="T2" fmla="*/ 161 w 318"/>
                <a:gd name="T3" fmla="*/ 317 h 318"/>
                <a:gd name="T4" fmla="*/ 1 w 318"/>
                <a:gd name="T5" fmla="*/ 160 h 318"/>
                <a:gd name="T6" fmla="*/ 157 w 318"/>
                <a:gd name="T7" fmla="*/ 1 h 318"/>
                <a:gd name="T8" fmla="*/ 317 w 318"/>
                <a:gd name="T9" fmla="*/ 158 h 318"/>
                <a:gd name="T10" fmla="*/ 232 w 318"/>
                <a:gd name="T11" fmla="*/ 158 h 318"/>
                <a:gd name="T12" fmla="*/ 160 w 318"/>
                <a:gd name="T13" fmla="*/ 86 h 318"/>
                <a:gd name="T14" fmla="*/ 86 w 318"/>
                <a:gd name="T15" fmla="*/ 160 h 318"/>
                <a:gd name="T16" fmla="*/ 159 w 318"/>
                <a:gd name="T17" fmla="*/ 232 h 318"/>
                <a:gd name="T18" fmla="*/ 232 w 318"/>
                <a:gd name="T19" fmla="*/ 158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317" y="158"/>
                  </a:moveTo>
                  <a:cubicBezTo>
                    <a:pt x="318" y="246"/>
                    <a:pt x="249" y="316"/>
                    <a:pt x="161" y="317"/>
                  </a:cubicBezTo>
                  <a:cubicBezTo>
                    <a:pt x="73" y="318"/>
                    <a:pt x="2" y="248"/>
                    <a:pt x="1" y="160"/>
                  </a:cubicBezTo>
                  <a:cubicBezTo>
                    <a:pt x="0" y="74"/>
                    <a:pt x="71" y="1"/>
                    <a:pt x="157" y="1"/>
                  </a:cubicBezTo>
                  <a:cubicBezTo>
                    <a:pt x="246" y="0"/>
                    <a:pt x="317" y="70"/>
                    <a:pt x="317" y="158"/>
                  </a:cubicBezTo>
                  <a:close/>
                  <a:moveTo>
                    <a:pt x="232" y="158"/>
                  </a:moveTo>
                  <a:cubicBezTo>
                    <a:pt x="232" y="118"/>
                    <a:pt x="200" y="86"/>
                    <a:pt x="160" y="86"/>
                  </a:cubicBezTo>
                  <a:cubicBezTo>
                    <a:pt x="119" y="86"/>
                    <a:pt x="86" y="119"/>
                    <a:pt x="86" y="160"/>
                  </a:cubicBezTo>
                  <a:cubicBezTo>
                    <a:pt x="87" y="200"/>
                    <a:pt x="119" y="232"/>
                    <a:pt x="159" y="232"/>
                  </a:cubicBezTo>
                  <a:cubicBezTo>
                    <a:pt x="200" y="232"/>
                    <a:pt x="233" y="200"/>
                    <a:pt x="232" y="15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Freeform 67"/>
            <p:cNvSpPr>
              <a:spLocks noEditPoints="1"/>
            </p:cNvSpPr>
            <p:nvPr/>
          </p:nvSpPr>
          <p:spPr bwMode="auto">
            <a:xfrm>
              <a:off x="427" y="1616"/>
              <a:ext cx="606" cy="608"/>
            </a:xfrm>
            <a:custGeom>
              <a:avLst/>
              <a:gdLst>
                <a:gd name="T0" fmla="*/ 317 w 317"/>
                <a:gd name="T1" fmla="*/ 159 h 318"/>
                <a:gd name="T2" fmla="*/ 160 w 317"/>
                <a:gd name="T3" fmla="*/ 317 h 318"/>
                <a:gd name="T4" fmla="*/ 0 w 317"/>
                <a:gd name="T5" fmla="*/ 159 h 318"/>
                <a:gd name="T6" fmla="*/ 157 w 317"/>
                <a:gd name="T7" fmla="*/ 1 h 318"/>
                <a:gd name="T8" fmla="*/ 317 w 317"/>
                <a:gd name="T9" fmla="*/ 159 h 318"/>
                <a:gd name="T10" fmla="*/ 86 w 317"/>
                <a:gd name="T11" fmla="*/ 159 h 318"/>
                <a:gd name="T12" fmla="*/ 160 w 317"/>
                <a:gd name="T13" fmla="*/ 232 h 318"/>
                <a:gd name="T14" fmla="*/ 232 w 317"/>
                <a:gd name="T15" fmla="*/ 158 h 318"/>
                <a:gd name="T16" fmla="*/ 159 w 317"/>
                <a:gd name="T17" fmla="*/ 86 h 318"/>
                <a:gd name="T18" fmla="*/ 86 w 317"/>
                <a:gd name="T19"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18">
                  <a:moveTo>
                    <a:pt x="317" y="159"/>
                  </a:moveTo>
                  <a:cubicBezTo>
                    <a:pt x="317" y="247"/>
                    <a:pt x="248" y="317"/>
                    <a:pt x="160" y="317"/>
                  </a:cubicBezTo>
                  <a:cubicBezTo>
                    <a:pt x="72" y="318"/>
                    <a:pt x="1" y="248"/>
                    <a:pt x="0" y="159"/>
                  </a:cubicBezTo>
                  <a:cubicBezTo>
                    <a:pt x="0" y="73"/>
                    <a:pt x="71" y="1"/>
                    <a:pt x="157" y="1"/>
                  </a:cubicBezTo>
                  <a:cubicBezTo>
                    <a:pt x="246" y="0"/>
                    <a:pt x="316" y="70"/>
                    <a:pt x="317" y="159"/>
                  </a:cubicBezTo>
                  <a:close/>
                  <a:moveTo>
                    <a:pt x="86" y="159"/>
                  </a:moveTo>
                  <a:cubicBezTo>
                    <a:pt x="86" y="201"/>
                    <a:pt x="119" y="233"/>
                    <a:pt x="160" y="232"/>
                  </a:cubicBezTo>
                  <a:cubicBezTo>
                    <a:pt x="200" y="232"/>
                    <a:pt x="232" y="199"/>
                    <a:pt x="232" y="158"/>
                  </a:cubicBezTo>
                  <a:cubicBezTo>
                    <a:pt x="231" y="118"/>
                    <a:pt x="199" y="86"/>
                    <a:pt x="159" y="86"/>
                  </a:cubicBezTo>
                  <a:cubicBezTo>
                    <a:pt x="118" y="86"/>
                    <a:pt x="86" y="118"/>
                    <a:pt x="86" y="15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pic>
        <p:nvPicPr>
          <p:cNvPr id="4" name="图片 3"/>
          <p:cNvPicPr>
            <a:picLocks noChangeAspect="1"/>
          </p:cNvPicPr>
          <p:nvPr/>
        </p:nvPicPr>
        <p:blipFill>
          <a:blip r:embed="rId3"/>
          <a:stretch>
            <a:fillRect/>
          </a:stretch>
        </p:blipFill>
        <p:spPr>
          <a:xfrm>
            <a:off x="2705973" y="1775255"/>
            <a:ext cx="6780054" cy="4073671"/>
          </a:xfrm>
          <a:prstGeom prst="rect">
            <a:avLst/>
          </a:prstGeom>
        </p:spPr>
      </p:pic>
    </p:spTree>
    <p:extLst>
      <p:ext uri="{BB962C8B-B14F-4D97-AF65-F5344CB8AC3E}">
        <p14:creationId xmlns:p14="http://schemas.microsoft.com/office/powerpoint/2010/main" xmlns="" val="3739485564"/>
      </p:ext>
    </p:extLst>
  </p:cSld>
  <p:clrMapOvr>
    <a:masterClrMapping/>
  </p:clrMapOvr>
  <p:transition spd="med" advTm="12917">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cs typeface="+mn-ea"/>
                <a:sym typeface="+mn-lt"/>
              </a:rPr>
              <a:t>调查内容及数据分析</a:t>
            </a:r>
          </a:p>
        </p:txBody>
      </p:sp>
      <p:sp>
        <p:nvSpPr>
          <p:cNvPr id="48" name="Freeform 36"/>
          <p:cNvSpPr>
            <a:spLocks noChangeAspect="1" noEditPoints="1"/>
          </p:cNvSpPr>
          <p:nvPr/>
        </p:nvSpPr>
        <p:spPr bwMode="auto">
          <a:xfrm>
            <a:off x="1564849" y="1012513"/>
            <a:ext cx="1080000" cy="856125"/>
          </a:xfrm>
          <a:custGeom>
            <a:avLst/>
            <a:gdLst>
              <a:gd name="T0" fmla="*/ 118 w 1506"/>
              <a:gd name="T1" fmla="*/ 944 h 1193"/>
              <a:gd name="T2" fmla="*/ 73 w 1506"/>
              <a:gd name="T3" fmla="*/ 944 h 1193"/>
              <a:gd name="T4" fmla="*/ 0 w 1506"/>
              <a:gd name="T5" fmla="*/ 871 h 1193"/>
              <a:gd name="T6" fmla="*/ 0 w 1506"/>
              <a:gd name="T7" fmla="*/ 501 h 1193"/>
              <a:gd name="T8" fmla="*/ 68 w 1506"/>
              <a:gd name="T9" fmla="*/ 429 h 1193"/>
              <a:gd name="T10" fmla="*/ 89 w 1506"/>
              <a:gd name="T11" fmla="*/ 412 h 1193"/>
              <a:gd name="T12" fmla="*/ 221 w 1506"/>
              <a:gd name="T13" fmla="*/ 93 h 1193"/>
              <a:gd name="T14" fmla="*/ 356 w 1506"/>
              <a:gd name="T15" fmla="*/ 1 h 1193"/>
              <a:gd name="T16" fmla="*/ 1122 w 1506"/>
              <a:gd name="T17" fmla="*/ 1 h 1193"/>
              <a:gd name="T18" fmla="*/ 1216 w 1506"/>
              <a:gd name="T19" fmla="*/ 42 h 1193"/>
              <a:gd name="T20" fmla="*/ 1268 w 1506"/>
              <a:gd name="T21" fmla="*/ 115 h 1193"/>
              <a:gd name="T22" fmla="*/ 1414 w 1506"/>
              <a:gd name="T23" fmla="*/ 410 h 1193"/>
              <a:gd name="T24" fmla="*/ 1441 w 1506"/>
              <a:gd name="T25" fmla="*/ 429 h 1193"/>
              <a:gd name="T26" fmla="*/ 1506 w 1506"/>
              <a:gd name="T27" fmla="*/ 494 h 1193"/>
              <a:gd name="T28" fmla="*/ 1506 w 1506"/>
              <a:gd name="T29" fmla="*/ 878 h 1193"/>
              <a:gd name="T30" fmla="*/ 1440 w 1506"/>
              <a:gd name="T31" fmla="*/ 943 h 1193"/>
              <a:gd name="T32" fmla="*/ 1416 w 1506"/>
              <a:gd name="T33" fmla="*/ 943 h 1193"/>
              <a:gd name="T34" fmla="*/ 1415 w 1506"/>
              <a:gd name="T35" fmla="*/ 968 h 1193"/>
              <a:gd name="T36" fmla="*/ 1414 w 1506"/>
              <a:gd name="T37" fmla="*/ 1116 h 1193"/>
              <a:gd name="T38" fmla="*/ 1338 w 1506"/>
              <a:gd name="T39" fmla="*/ 1192 h 1193"/>
              <a:gd name="T40" fmla="*/ 1244 w 1506"/>
              <a:gd name="T41" fmla="*/ 1192 h 1193"/>
              <a:gd name="T42" fmla="*/ 1173 w 1506"/>
              <a:gd name="T43" fmla="*/ 1122 h 1193"/>
              <a:gd name="T44" fmla="*/ 1173 w 1506"/>
              <a:gd name="T45" fmla="*/ 970 h 1193"/>
              <a:gd name="T46" fmla="*/ 1173 w 1506"/>
              <a:gd name="T47" fmla="*/ 945 h 1193"/>
              <a:gd name="T48" fmla="*/ 361 w 1506"/>
              <a:gd name="T49" fmla="*/ 945 h 1193"/>
              <a:gd name="T50" fmla="*/ 360 w 1506"/>
              <a:gd name="T51" fmla="*/ 966 h 1193"/>
              <a:gd name="T52" fmla="*/ 360 w 1506"/>
              <a:gd name="T53" fmla="*/ 1118 h 1193"/>
              <a:gd name="T54" fmla="*/ 285 w 1506"/>
              <a:gd name="T55" fmla="*/ 1192 h 1193"/>
              <a:gd name="T56" fmla="*/ 191 w 1506"/>
              <a:gd name="T57" fmla="*/ 1192 h 1193"/>
              <a:gd name="T58" fmla="*/ 118 w 1506"/>
              <a:gd name="T59" fmla="*/ 1120 h 1193"/>
              <a:gd name="T60" fmla="*/ 118 w 1506"/>
              <a:gd name="T61" fmla="*/ 968 h 1193"/>
              <a:gd name="T62" fmla="*/ 118 w 1506"/>
              <a:gd name="T63" fmla="*/ 944 h 1193"/>
              <a:gd name="T64" fmla="*/ 1346 w 1506"/>
              <a:gd name="T65" fmla="*/ 413 h 1193"/>
              <a:gd name="T66" fmla="*/ 1345 w 1506"/>
              <a:gd name="T67" fmla="*/ 406 h 1193"/>
              <a:gd name="T68" fmla="*/ 1194 w 1506"/>
              <a:gd name="T69" fmla="*/ 111 h 1193"/>
              <a:gd name="T70" fmla="*/ 1083 w 1506"/>
              <a:gd name="T71" fmla="*/ 49 h 1193"/>
              <a:gd name="T72" fmla="*/ 837 w 1506"/>
              <a:gd name="T73" fmla="*/ 49 h 1193"/>
              <a:gd name="T74" fmla="*/ 395 w 1506"/>
              <a:gd name="T75" fmla="*/ 49 h 1193"/>
              <a:gd name="T76" fmla="*/ 261 w 1506"/>
              <a:gd name="T77" fmla="*/ 141 h 1193"/>
              <a:gd name="T78" fmla="*/ 172 w 1506"/>
              <a:gd name="T79" fmla="*/ 373 h 1193"/>
              <a:gd name="T80" fmla="*/ 158 w 1506"/>
              <a:gd name="T81" fmla="*/ 413 h 1193"/>
              <a:gd name="T82" fmla="*/ 1346 w 1506"/>
              <a:gd name="T83" fmla="*/ 413 h 1193"/>
              <a:gd name="T84" fmla="*/ 1156 w 1506"/>
              <a:gd name="T85" fmla="*/ 667 h 1193"/>
              <a:gd name="T86" fmla="*/ 1256 w 1506"/>
              <a:gd name="T87" fmla="*/ 769 h 1193"/>
              <a:gd name="T88" fmla="*/ 1357 w 1506"/>
              <a:gd name="T89" fmla="*/ 668 h 1193"/>
              <a:gd name="T90" fmla="*/ 1257 w 1506"/>
              <a:gd name="T91" fmla="*/ 568 h 1193"/>
              <a:gd name="T92" fmla="*/ 1156 w 1506"/>
              <a:gd name="T93" fmla="*/ 667 h 1193"/>
              <a:gd name="T94" fmla="*/ 366 w 1506"/>
              <a:gd name="T95" fmla="*/ 669 h 1193"/>
              <a:gd name="T96" fmla="*/ 268 w 1506"/>
              <a:gd name="T97" fmla="*/ 568 h 1193"/>
              <a:gd name="T98" fmla="*/ 166 w 1506"/>
              <a:gd name="T99" fmla="*/ 668 h 1193"/>
              <a:gd name="T100" fmla="*/ 267 w 1506"/>
              <a:gd name="T101" fmla="*/ 769 h 1193"/>
              <a:gd name="T102" fmla="*/ 366 w 1506"/>
              <a:gd name="T103" fmla="*/ 669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6" h="1193">
                <a:moveTo>
                  <a:pt x="118" y="944"/>
                </a:moveTo>
                <a:cubicBezTo>
                  <a:pt x="101" y="944"/>
                  <a:pt x="87" y="944"/>
                  <a:pt x="73" y="944"/>
                </a:cubicBezTo>
                <a:cubicBezTo>
                  <a:pt x="29" y="943"/>
                  <a:pt x="0" y="915"/>
                  <a:pt x="0" y="871"/>
                </a:cubicBezTo>
                <a:cubicBezTo>
                  <a:pt x="0" y="748"/>
                  <a:pt x="0" y="624"/>
                  <a:pt x="0" y="501"/>
                </a:cubicBezTo>
                <a:cubicBezTo>
                  <a:pt x="0" y="457"/>
                  <a:pt x="25" y="431"/>
                  <a:pt x="68" y="429"/>
                </a:cubicBezTo>
                <a:cubicBezTo>
                  <a:pt x="81" y="428"/>
                  <a:pt x="85" y="422"/>
                  <a:pt x="89" y="412"/>
                </a:cubicBezTo>
                <a:cubicBezTo>
                  <a:pt x="133" y="305"/>
                  <a:pt x="177" y="199"/>
                  <a:pt x="221" y="93"/>
                </a:cubicBezTo>
                <a:cubicBezTo>
                  <a:pt x="246" y="33"/>
                  <a:pt x="292" y="1"/>
                  <a:pt x="356" y="1"/>
                </a:cubicBezTo>
                <a:cubicBezTo>
                  <a:pt x="611" y="0"/>
                  <a:pt x="866" y="1"/>
                  <a:pt x="1122" y="1"/>
                </a:cubicBezTo>
                <a:cubicBezTo>
                  <a:pt x="1159" y="1"/>
                  <a:pt x="1191" y="16"/>
                  <a:pt x="1216" y="42"/>
                </a:cubicBezTo>
                <a:cubicBezTo>
                  <a:pt x="1236" y="64"/>
                  <a:pt x="1255" y="88"/>
                  <a:pt x="1268" y="115"/>
                </a:cubicBezTo>
                <a:cubicBezTo>
                  <a:pt x="1318" y="212"/>
                  <a:pt x="1366" y="312"/>
                  <a:pt x="1414" y="410"/>
                </a:cubicBezTo>
                <a:cubicBezTo>
                  <a:pt x="1420" y="422"/>
                  <a:pt x="1426" y="429"/>
                  <a:pt x="1441" y="429"/>
                </a:cubicBezTo>
                <a:cubicBezTo>
                  <a:pt x="1478" y="430"/>
                  <a:pt x="1505" y="457"/>
                  <a:pt x="1506" y="494"/>
                </a:cubicBezTo>
                <a:cubicBezTo>
                  <a:pt x="1506" y="622"/>
                  <a:pt x="1506" y="750"/>
                  <a:pt x="1506" y="878"/>
                </a:cubicBezTo>
                <a:cubicBezTo>
                  <a:pt x="1505" y="914"/>
                  <a:pt x="1477" y="940"/>
                  <a:pt x="1440" y="943"/>
                </a:cubicBezTo>
                <a:cubicBezTo>
                  <a:pt x="1433" y="944"/>
                  <a:pt x="1425" y="943"/>
                  <a:pt x="1416" y="943"/>
                </a:cubicBezTo>
                <a:cubicBezTo>
                  <a:pt x="1415" y="952"/>
                  <a:pt x="1415" y="960"/>
                  <a:pt x="1415" y="968"/>
                </a:cubicBezTo>
                <a:cubicBezTo>
                  <a:pt x="1414" y="1017"/>
                  <a:pt x="1415" y="1066"/>
                  <a:pt x="1414" y="1116"/>
                </a:cubicBezTo>
                <a:cubicBezTo>
                  <a:pt x="1414" y="1166"/>
                  <a:pt x="1387" y="1192"/>
                  <a:pt x="1338" y="1192"/>
                </a:cubicBezTo>
                <a:cubicBezTo>
                  <a:pt x="1306" y="1193"/>
                  <a:pt x="1275" y="1193"/>
                  <a:pt x="1244" y="1192"/>
                </a:cubicBezTo>
                <a:cubicBezTo>
                  <a:pt x="1202" y="1192"/>
                  <a:pt x="1173" y="1164"/>
                  <a:pt x="1173" y="1122"/>
                </a:cubicBezTo>
                <a:cubicBezTo>
                  <a:pt x="1173" y="1071"/>
                  <a:pt x="1173" y="1021"/>
                  <a:pt x="1173" y="970"/>
                </a:cubicBezTo>
                <a:cubicBezTo>
                  <a:pt x="1173" y="962"/>
                  <a:pt x="1173" y="954"/>
                  <a:pt x="1173" y="945"/>
                </a:cubicBezTo>
                <a:cubicBezTo>
                  <a:pt x="902" y="945"/>
                  <a:pt x="633" y="945"/>
                  <a:pt x="361" y="945"/>
                </a:cubicBezTo>
                <a:cubicBezTo>
                  <a:pt x="361" y="952"/>
                  <a:pt x="360" y="959"/>
                  <a:pt x="360" y="966"/>
                </a:cubicBezTo>
                <a:cubicBezTo>
                  <a:pt x="360" y="1016"/>
                  <a:pt x="360" y="1067"/>
                  <a:pt x="360" y="1118"/>
                </a:cubicBezTo>
                <a:cubicBezTo>
                  <a:pt x="360" y="1164"/>
                  <a:pt x="331" y="1192"/>
                  <a:pt x="285" y="1192"/>
                </a:cubicBezTo>
                <a:cubicBezTo>
                  <a:pt x="254" y="1193"/>
                  <a:pt x="223" y="1193"/>
                  <a:pt x="191" y="1192"/>
                </a:cubicBezTo>
                <a:cubicBezTo>
                  <a:pt x="148" y="1192"/>
                  <a:pt x="118" y="1164"/>
                  <a:pt x="118" y="1120"/>
                </a:cubicBezTo>
                <a:cubicBezTo>
                  <a:pt x="117" y="1069"/>
                  <a:pt x="118" y="1019"/>
                  <a:pt x="118" y="968"/>
                </a:cubicBezTo>
                <a:cubicBezTo>
                  <a:pt x="118" y="961"/>
                  <a:pt x="118" y="954"/>
                  <a:pt x="118" y="944"/>
                </a:cubicBezTo>
                <a:close/>
                <a:moveTo>
                  <a:pt x="1346" y="413"/>
                </a:moveTo>
                <a:cubicBezTo>
                  <a:pt x="1346" y="410"/>
                  <a:pt x="1346" y="407"/>
                  <a:pt x="1345" y="406"/>
                </a:cubicBezTo>
                <a:cubicBezTo>
                  <a:pt x="1295" y="307"/>
                  <a:pt x="1246" y="208"/>
                  <a:pt x="1194" y="111"/>
                </a:cubicBezTo>
                <a:cubicBezTo>
                  <a:pt x="1171" y="69"/>
                  <a:pt x="1131" y="49"/>
                  <a:pt x="1083" y="49"/>
                </a:cubicBezTo>
                <a:cubicBezTo>
                  <a:pt x="1001" y="49"/>
                  <a:pt x="919" y="49"/>
                  <a:pt x="837" y="49"/>
                </a:cubicBezTo>
                <a:cubicBezTo>
                  <a:pt x="690" y="49"/>
                  <a:pt x="542" y="49"/>
                  <a:pt x="395" y="49"/>
                </a:cubicBezTo>
                <a:cubicBezTo>
                  <a:pt x="327" y="49"/>
                  <a:pt x="285" y="79"/>
                  <a:pt x="261" y="141"/>
                </a:cubicBezTo>
                <a:cubicBezTo>
                  <a:pt x="231" y="218"/>
                  <a:pt x="202" y="295"/>
                  <a:pt x="172" y="373"/>
                </a:cubicBezTo>
                <a:cubicBezTo>
                  <a:pt x="167" y="385"/>
                  <a:pt x="163" y="398"/>
                  <a:pt x="158" y="413"/>
                </a:cubicBezTo>
                <a:cubicBezTo>
                  <a:pt x="555" y="413"/>
                  <a:pt x="950" y="413"/>
                  <a:pt x="1346" y="413"/>
                </a:cubicBezTo>
                <a:close/>
                <a:moveTo>
                  <a:pt x="1156" y="667"/>
                </a:moveTo>
                <a:cubicBezTo>
                  <a:pt x="1156" y="723"/>
                  <a:pt x="1201" y="769"/>
                  <a:pt x="1256" y="769"/>
                </a:cubicBezTo>
                <a:cubicBezTo>
                  <a:pt x="1311" y="769"/>
                  <a:pt x="1357" y="724"/>
                  <a:pt x="1357" y="668"/>
                </a:cubicBezTo>
                <a:cubicBezTo>
                  <a:pt x="1358" y="614"/>
                  <a:pt x="1312" y="568"/>
                  <a:pt x="1257" y="568"/>
                </a:cubicBezTo>
                <a:cubicBezTo>
                  <a:pt x="1201" y="567"/>
                  <a:pt x="1157" y="612"/>
                  <a:pt x="1156" y="667"/>
                </a:cubicBezTo>
                <a:close/>
                <a:moveTo>
                  <a:pt x="366" y="669"/>
                </a:moveTo>
                <a:cubicBezTo>
                  <a:pt x="367" y="613"/>
                  <a:pt x="323" y="568"/>
                  <a:pt x="268" y="568"/>
                </a:cubicBezTo>
                <a:cubicBezTo>
                  <a:pt x="211" y="567"/>
                  <a:pt x="166" y="612"/>
                  <a:pt x="166" y="668"/>
                </a:cubicBezTo>
                <a:cubicBezTo>
                  <a:pt x="166" y="723"/>
                  <a:pt x="212" y="769"/>
                  <a:pt x="267" y="769"/>
                </a:cubicBezTo>
                <a:cubicBezTo>
                  <a:pt x="321" y="768"/>
                  <a:pt x="366" y="723"/>
                  <a:pt x="366" y="6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nvGrpSpPr>
          <p:cNvPr id="50" name="组合 49"/>
          <p:cNvGrpSpPr/>
          <p:nvPr/>
        </p:nvGrpSpPr>
        <p:grpSpPr>
          <a:xfrm>
            <a:off x="5473424" y="859694"/>
            <a:ext cx="1245153" cy="1021073"/>
            <a:chOff x="5473423" y="1696638"/>
            <a:chExt cx="1245153" cy="1021073"/>
          </a:xfrm>
          <a:solidFill>
            <a:schemeClr val="bg1"/>
          </a:solidFill>
        </p:grpSpPr>
        <p:grpSp>
          <p:nvGrpSpPr>
            <p:cNvPr id="51" name="Group 71"/>
            <p:cNvGrpSpPr>
              <a:grpSpLocks noChangeAspect="1"/>
            </p:cNvGrpSpPr>
            <p:nvPr/>
          </p:nvGrpSpPr>
          <p:grpSpPr bwMode="auto">
            <a:xfrm>
              <a:off x="5932998" y="1696638"/>
              <a:ext cx="326002" cy="149677"/>
              <a:chOff x="323" y="422"/>
              <a:chExt cx="2875" cy="1320"/>
            </a:xfrm>
            <a:grpFill/>
          </p:grpSpPr>
          <p:sp>
            <p:nvSpPr>
              <p:cNvPr id="53" name="Freeform 73"/>
              <p:cNvSpPr>
                <a:spLocks noEditPoints="1"/>
              </p:cNvSpPr>
              <p:nvPr/>
            </p:nvSpPr>
            <p:spPr bwMode="auto">
              <a:xfrm>
                <a:off x="323" y="422"/>
                <a:ext cx="2875" cy="1320"/>
              </a:xfrm>
              <a:custGeom>
                <a:avLst/>
                <a:gdLst>
                  <a:gd name="T0" fmla="*/ 756 w 1503"/>
                  <a:gd name="T1" fmla="*/ 689 h 689"/>
                  <a:gd name="T2" fmla="*/ 168 w 1503"/>
                  <a:gd name="T3" fmla="*/ 689 h 689"/>
                  <a:gd name="T4" fmla="*/ 95 w 1503"/>
                  <a:gd name="T5" fmla="*/ 683 h 689"/>
                  <a:gd name="T6" fmla="*/ 15 w 1503"/>
                  <a:gd name="T7" fmla="*/ 566 h 689"/>
                  <a:gd name="T8" fmla="*/ 71 w 1503"/>
                  <a:gd name="T9" fmla="*/ 348 h 689"/>
                  <a:gd name="T10" fmla="*/ 133 w 1503"/>
                  <a:gd name="T11" fmla="*/ 121 h 689"/>
                  <a:gd name="T12" fmla="*/ 289 w 1503"/>
                  <a:gd name="T13" fmla="*/ 1 h 689"/>
                  <a:gd name="T14" fmla="*/ 1229 w 1503"/>
                  <a:gd name="T15" fmla="*/ 1 h 689"/>
                  <a:gd name="T16" fmla="*/ 1382 w 1503"/>
                  <a:gd name="T17" fmla="*/ 117 h 689"/>
                  <a:gd name="T18" fmla="*/ 1494 w 1503"/>
                  <a:gd name="T19" fmla="*/ 529 h 689"/>
                  <a:gd name="T20" fmla="*/ 1502 w 1503"/>
                  <a:gd name="T21" fmla="*/ 614 h 689"/>
                  <a:gd name="T22" fmla="*/ 1447 w 1503"/>
                  <a:gd name="T23" fmla="*/ 676 h 689"/>
                  <a:gd name="T24" fmla="*/ 1352 w 1503"/>
                  <a:gd name="T25" fmla="*/ 688 h 689"/>
                  <a:gd name="T26" fmla="*/ 756 w 1503"/>
                  <a:gd name="T27" fmla="*/ 689 h 689"/>
                  <a:gd name="T28" fmla="*/ 573 w 1503"/>
                  <a:gd name="T29" fmla="*/ 477 h 689"/>
                  <a:gd name="T30" fmla="*/ 638 w 1503"/>
                  <a:gd name="T31" fmla="*/ 441 h 689"/>
                  <a:gd name="T32" fmla="*/ 640 w 1503"/>
                  <a:gd name="T33" fmla="*/ 437 h 689"/>
                  <a:gd name="T34" fmla="*/ 664 w 1503"/>
                  <a:gd name="T35" fmla="*/ 419 h 689"/>
                  <a:gd name="T36" fmla="*/ 726 w 1503"/>
                  <a:gd name="T37" fmla="*/ 465 h 689"/>
                  <a:gd name="T38" fmla="*/ 736 w 1503"/>
                  <a:gd name="T39" fmla="*/ 479 h 689"/>
                  <a:gd name="T40" fmla="*/ 787 w 1503"/>
                  <a:gd name="T41" fmla="*/ 480 h 689"/>
                  <a:gd name="T42" fmla="*/ 729 w 1503"/>
                  <a:gd name="T43" fmla="*/ 292 h 689"/>
                  <a:gd name="T44" fmla="*/ 664 w 1503"/>
                  <a:gd name="T45" fmla="*/ 244 h 689"/>
                  <a:gd name="T46" fmla="*/ 639 w 1503"/>
                  <a:gd name="T47" fmla="*/ 262 h 689"/>
                  <a:gd name="T48" fmla="*/ 626 w 1503"/>
                  <a:gd name="T49" fmla="*/ 304 h 689"/>
                  <a:gd name="T50" fmla="*/ 573 w 1503"/>
                  <a:gd name="T51" fmla="*/ 477 h 689"/>
                  <a:gd name="T52" fmla="*/ 910 w 1503"/>
                  <a:gd name="T53" fmla="*/ 395 h 689"/>
                  <a:gd name="T54" fmla="*/ 946 w 1503"/>
                  <a:gd name="T55" fmla="*/ 467 h 689"/>
                  <a:gd name="T56" fmla="*/ 959 w 1503"/>
                  <a:gd name="T57" fmla="*/ 479 h 689"/>
                  <a:gd name="T58" fmla="*/ 1014 w 1503"/>
                  <a:gd name="T59" fmla="*/ 480 h 689"/>
                  <a:gd name="T60" fmla="*/ 953 w 1503"/>
                  <a:gd name="T61" fmla="*/ 375 h 689"/>
                  <a:gd name="T62" fmla="*/ 953 w 1503"/>
                  <a:gd name="T63" fmla="*/ 343 h 689"/>
                  <a:gd name="T64" fmla="*/ 1010 w 1503"/>
                  <a:gd name="T65" fmla="*/ 244 h 689"/>
                  <a:gd name="T66" fmla="*/ 968 w 1503"/>
                  <a:gd name="T67" fmla="*/ 244 h 689"/>
                  <a:gd name="T68" fmla="*/ 941 w 1503"/>
                  <a:gd name="T69" fmla="*/ 261 h 689"/>
                  <a:gd name="T70" fmla="*/ 913 w 1503"/>
                  <a:gd name="T71" fmla="*/ 325 h 689"/>
                  <a:gd name="T72" fmla="*/ 880 w 1503"/>
                  <a:gd name="T73" fmla="*/ 258 h 689"/>
                  <a:gd name="T74" fmla="*/ 868 w 1503"/>
                  <a:gd name="T75" fmla="*/ 245 h 689"/>
                  <a:gd name="T76" fmla="*/ 814 w 1503"/>
                  <a:gd name="T77" fmla="*/ 245 h 689"/>
                  <a:gd name="T78" fmla="*/ 862 w 1503"/>
                  <a:gd name="T79" fmla="*/ 329 h 689"/>
                  <a:gd name="T80" fmla="*/ 862 w 1503"/>
                  <a:gd name="T81" fmla="*/ 392 h 689"/>
                  <a:gd name="T82" fmla="*/ 810 w 1503"/>
                  <a:gd name="T83" fmla="*/ 480 h 689"/>
                  <a:gd name="T84" fmla="*/ 852 w 1503"/>
                  <a:gd name="T85" fmla="*/ 480 h 689"/>
                  <a:gd name="T86" fmla="*/ 879 w 1503"/>
                  <a:gd name="T87" fmla="*/ 464 h 689"/>
                  <a:gd name="T88" fmla="*/ 910 w 1503"/>
                  <a:gd name="T89" fmla="*/ 395 h 689"/>
                  <a:gd name="T90" fmla="*/ 451 w 1503"/>
                  <a:gd name="T91" fmla="*/ 290 h 689"/>
                  <a:gd name="T92" fmla="*/ 451 w 1503"/>
                  <a:gd name="T93" fmla="*/ 478 h 689"/>
                  <a:gd name="T94" fmla="*/ 506 w 1503"/>
                  <a:gd name="T95" fmla="*/ 478 h 689"/>
                  <a:gd name="T96" fmla="*/ 506 w 1503"/>
                  <a:gd name="T97" fmla="*/ 288 h 689"/>
                  <a:gd name="T98" fmla="*/ 567 w 1503"/>
                  <a:gd name="T99" fmla="*/ 288 h 689"/>
                  <a:gd name="T100" fmla="*/ 567 w 1503"/>
                  <a:gd name="T101" fmla="*/ 246 h 689"/>
                  <a:gd name="T102" fmla="*/ 390 w 1503"/>
                  <a:gd name="T103" fmla="*/ 246 h 689"/>
                  <a:gd name="T104" fmla="*/ 390 w 1503"/>
                  <a:gd name="T105" fmla="*/ 290 h 689"/>
                  <a:gd name="T106" fmla="*/ 451 w 1503"/>
                  <a:gd name="T107" fmla="*/ 290 h 689"/>
                  <a:gd name="T108" fmla="*/ 1062 w 1503"/>
                  <a:gd name="T109" fmla="*/ 245 h 689"/>
                  <a:gd name="T110" fmla="*/ 1062 w 1503"/>
                  <a:gd name="T111" fmla="*/ 479 h 689"/>
                  <a:gd name="T112" fmla="*/ 1112 w 1503"/>
                  <a:gd name="T113" fmla="*/ 479 h 689"/>
                  <a:gd name="T114" fmla="*/ 1112 w 1503"/>
                  <a:gd name="T115" fmla="*/ 245 h 689"/>
                  <a:gd name="T116" fmla="*/ 1062 w 1503"/>
                  <a:gd name="T117" fmla="*/ 24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03" h="689">
                    <a:moveTo>
                      <a:pt x="756" y="689"/>
                    </a:moveTo>
                    <a:cubicBezTo>
                      <a:pt x="560" y="689"/>
                      <a:pt x="364" y="689"/>
                      <a:pt x="168" y="689"/>
                    </a:cubicBezTo>
                    <a:cubicBezTo>
                      <a:pt x="144" y="688"/>
                      <a:pt x="119" y="687"/>
                      <a:pt x="95" y="683"/>
                    </a:cubicBezTo>
                    <a:cubicBezTo>
                      <a:pt x="26" y="671"/>
                      <a:pt x="0" y="635"/>
                      <a:pt x="15" y="566"/>
                    </a:cubicBezTo>
                    <a:cubicBezTo>
                      <a:pt x="31" y="493"/>
                      <a:pt x="52" y="421"/>
                      <a:pt x="71" y="348"/>
                    </a:cubicBezTo>
                    <a:cubicBezTo>
                      <a:pt x="91" y="272"/>
                      <a:pt x="112" y="197"/>
                      <a:pt x="133" y="121"/>
                    </a:cubicBezTo>
                    <a:cubicBezTo>
                      <a:pt x="156" y="37"/>
                      <a:pt x="202" y="1"/>
                      <a:pt x="289" y="1"/>
                    </a:cubicBezTo>
                    <a:cubicBezTo>
                      <a:pt x="602" y="0"/>
                      <a:pt x="916" y="0"/>
                      <a:pt x="1229" y="1"/>
                    </a:cubicBezTo>
                    <a:cubicBezTo>
                      <a:pt x="1313" y="1"/>
                      <a:pt x="1359" y="36"/>
                      <a:pt x="1382" y="117"/>
                    </a:cubicBezTo>
                    <a:cubicBezTo>
                      <a:pt x="1420" y="254"/>
                      <a:pt x="1458" y="391"/>
                      <a:pt x="1494" y="529"/>
                    </a:cubicBezTo>
                    <a:cubicBezTo>
                      <a:pt x="1501" y="556"/>
                      <a:pt x="1503" y="585"/>
                      <a:pt x="1502" y="614"/>
                    </a:cubicBezTo>
                    <a:cubicBezTo>
                      <a:pt x="1501" y="647"/>
                      <a:pt x="1479" y="669"/>
                      <a:pt x="1447" y="676"/>
                    </a:cubicBezTo>
                    <a:cubicBezTo>
                      <a:pt x="1416" y="683"/>
                      <a:pt x="1384" y="688"/>
                      <a:pt x="1352" y="688"/>
                    </a:cubicBezTo>
                    <a:cubicBezTo>
                      <a:pt x="1154" y="689"/>
                      <a:pt x="955" y="689"/>
                      <a:pt x="756" y="689"/>
                    </a:cubicBezTo>
                    <a:close/>
                    <a:moveTo>
                      <a:pt x="573" y="477"/>
                    </a:moveTo>
                    <a:cubicBezTo>
                      <a:pt x="622" y="487"/>
                      <a:pt x="626" y="485"/>
                      <a:pt x="638" y="441"/>
                    </a:cubicBezTo>
                    <a:cubicBezTo>
                      <a:pt x="639" y="440"/>
                      <a:pt x="639" y="439"/>
                      <a:pt x="640" y="437"/>
                    </a:cubicBezTo>
                    <a:cubicBezTo>
                      <a:pt x="640" y="421"/>
                      <a:pt x="650" y="419"/>
                      <a:pt x="664" y="419"/>
                    </a:cubicBezTo>
                    <a:cubicBezTo>
                      <a:pt x="711" y="420"/>
                      <a:pt x="711" y="419"/>
                      <a:pt x="726" y="465"/>
                    </a:cubicBezTo>
                    <a:cubicBezTo>
                      <a:pt x="728" y="470"/>
                      <a:pt x="732" y="479"/>
                      <a:pt x="736" y="479"/>
                    </a:cubicBezTo>
                    <a:cubicBezTo>
                      <a:pt x="752" y="481"/>
                      <a:pt x="769" y="480"/>
                      <a:pt x="787" y="480"/>
                    </a:cubicBezTo>
                    <a:cubicBezTo>
                      <a:pt x="767" y="415"/>
                      <a:pt x="748" y="353"/>
                      <a:pt x="729" y="292"/>
                    </a:cubicBezTo>
                    <a:cubicBezTo>
                      <a:pt x="714" y="244"/>
                      <a:pt x="714" y="245"/>
                      <a:pt x="664" y="244"/>
                    </a:cubicBezTo>
                    <a:cubicBezTo>
                      <a:pt x="650" y="244"/>
                      <a:pt x="642" y="247"/>
                      <a:pt x="639" y="262"/>
                    </a:cubicBezTo>
                    <a:cubicBezTo>
                      <a:pt x="636" y="276"/>
                      <a:pt x="630" y="290"/>
                      <a:pt x="626" y="304"/>
                    </a:cubicBezTo>
                    <a:cubicBezTo>
                      <a:pt x="608" y="362"/>
                      <a:pt x="591" y="419"/>
                      <a:pt x="573" y="477"/>
                    </a:cubicBezTo>
                    <a:close/>
                    <a:moveTo>
                      <a:pt x="910" y="395"/>
                    </a:moveTo>
                    <a:cubicBezTo>
                      <a:pt x="923" y="422"/>
                      <a:pt x="934" y="444"/>
                      <a:pt x="946" y="467"/>
                    </a:cubicBezTo>
                    <a:cubicBezTo>
                      <a:pt x="949" y="472"/>
                      <a:pt x="954" y="479"/>
                      <a:pt x="959" y="479"/>
                    </a:cubicBezTo>
                    <a:cubicBezTo>
                      <a:pt x="976" y="481"/>
                      <a:pt x="993" y="480"/>
                      <a:pt x="1014" y="480"/>
                    </a:cubicBezTo>
                    <a:cubicBezTo>
                      <a:pt x="992" y="443"/>
                      <a:pt x="973" y="409"/>
                      <a:pt x="953" y="375"/>
                    </a:cubicBezTo>
                    <a:cubicBezTo>
                      <a:pt x="946" y="364"/>
                      <a:pt x="945" y="355"/>
                      <a:pt x="953" y="343"/>
                    </a:cubicBezTo>
                    <a:cubicBezTo>
                      <a:pt x="972" y="312"/>
                      <a:pt x="990" y="279"/>
                      <a:pt x="1010" y="244"/>
                    </a:cubicBezTo>
                    <a:cubicBezTo>
                      <a:pt x="993" y="244"/>
                      <a:pt x="981" y="245"/>
                      <a:pt x="968" y="244"/>
                    </a:cubicBezTo>
                    <a:cubicBezTo>
                      <a:pt x="954" y="243"/>
                      <a:pt x="946" y="248"/>
                      <a:pt x="941" y="261"/>
                    </a:cubicBezTo>
                    <a:cubicBezTo>
                      <a:pt x="933" y="282"/>
                      <a:pt x="923" y="302"/>
                      <a:pt x="913" y="325"/>
                    </a:cubicBezTo>
                    <a:cubicBezTo>
                      <a:pt x="901" y="300"/>
                      <a:pt x="891" y="279"/>
                      <a:pt x="880" y="258"/>
                    </a:cubicBezTo>
                    <a:cubicBezTo>
                      <a:pt x="878" y="252"/>
                      <a:pt x="872" y="246"/>
                      <a:pt x="868" y="245"/>
                    </a:cubicBezTo>
                    <a:cubicBezTo>
                      <a:pt x="851" y="244"/>
                      <a:pt x="834" y="245"/>
                      <a:pt x="814" y="245"/>
                    </a:cubicBezTo>
                    <a:cubicBezTo>
                      <a:pt x="831" y="275"/>
                      <a:pt x="845" y="304"/>
                      <a:pt x="862" y="329"/>
                    </a:cubicBezTo>
                    <a:cubicBezTo>
                      <a:pt x="877" y="351"/>
                      <a:pt x="877" y="369"/>
                      <a:pt x="862" y="392"/>
                    </a:cubicBezTo>
                    <a:cubicBezTo>
                      <a:pt x="843" y="419"/>
                      <a:pt x="829" y="448"/>
                      <a:pt x="810" y="480"/>
                    </a:cubicBezTo>
                    <a:cubicBezTo>
                      <a:pt x="827" y="480"/>
                      <a:pt x="840" y="479"/>
                      <a:pt x="852" y="480"/>
                    </a:cubicBezTo>
                    <a:cubicBezTo>
                      <a:pt x="866" y="482"/>
                      <a:pt x="874" y="477"/>
                      <a:pt x="879" y="464"/>
                    </a:cubicBezTo>
                    <a:cubicBezTo>
                      <a:pt x="888" y="442"/>
                      <a:pt x="899" y="420"/>
                      <a:pt x="910" y="395"/>
                    </a:cubicBezTo>
                    <a:close/>
                    <a:moveTo>
                      <a:pt x="451" y="290"/>
                    </a:moveTo>
                    <a:cubicBezTo>
                      <a:pt x="451" y="353"/>
                      <a:pt x="451" y="416"/>
                      <a:pt x="451" y="478"/>
                    </a:cubicBezTo>
                    <a:cubicBezTo>
                      <a:pt x="470" y="478"/>
                      <a:pt x="487" y="478"/>
                      <a:pt x="506" y="478"/>
                    </a:cubicBezTo>
                    <a:cubicBezTo>
                      <a:pt x="506" y="414"/>
                      <a:pt x="506" y="352"/>
                      <a:pt x="506" y="288"/>
                    </a:cubicBezTo>
                    <a:cubicBezTo>
                      <a:pt x="528" y="288"/>
                      <a:pt x="547" y="288"/>
                      <a:pt x="567" y="288"/>
                    </a:cubicBezTo>
                    <a:cubicBezTo>
                      <a:pt x="567" y="273"/>
                      <a:pt x="567" y="259"/>
                      <a:pt x="567" y="246"/>
                    </a:cubicBezTo>
                    <a:cubicBezTo>
                      <a:pt x="507" y="246"/>
                      <a:pt x="448" y="246"/>
                      <a:pt x="390" y="246"/>
                    </a:cubicBezTo>
                    <a:cubicBezTo>
                      <a:pt x="390" y="261"/>
                      <a:pt x="390" y="274"/>
                      <a:pt x="390" y="290"/>
                    </a:cubicBezTo>
                    <a:cubicBezTo>
                      <a:pt x="411" y="290"/>
                      <a:pt x="430" y="290"/>
                      <a:pt x="451" y="290"/>
                    </a:cubicBezTo>
                    <a:close/>
                    <a:moveTo>
                      <a:pt x="1062" y="245"/>
                    </a:moveTo>
                    <a:cubicBezTo>
                      <a:pt x="1062" y="324"/>
                      <a:pt x="1062" y="401"/>
                      <a:pt x="1062" y="479"/>
                    </a:cubicBezTo>
                    <a:cubicBezTo>
                      <a:pt x="1080" y="479"/>
                      <a:pt x="1096" y="479"/>
                      <a:pt x="1112" y="479"/>
                    </a:cubicBezTo>
                    <a:cubicBezTo>
                      <a:pt x="1112" y="400"/>
                      <a:pt x="1112" y="323"/>
                      <a:pt x="1112" y="245"/>
                    </a:cubicBezTo>
                    <a:cubicBezTo>
                      <a:pt x="1094" y="245"/>
                      <a:pt x="1078" y="245"/>
                      <a:pt x="1062" y="24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54" name="Freeform 78"/>
              <p:cNvSpPr/>
              <p:nvPr/>
            </p:nvSpPr>
            <p:spPr bwMode="auto">
              <a:xfrm>
                <a:off x="1572" y="751"/>
                <a:ext cx="96" cy="165"/>
              </a:xfrm>
              <a:custGeom>
                <a:avLst/>
                <a:gdLst>
                  <a:gd name="T0" fmla="*/ 26 w 50"/>
                  <a:gd name="T1" fmla="*/ 0 h 86"/>
                  <a:gd name="T2" fmla="*/ 50 w 50"/>
                  <a:gd name="T3" fmla="*/ 86 h 86"/>
                  <a:gd name="T4" fmla="*/ 0 w 50"/>
                  <a:gd name="T5" fmla="*/ 86 h 86"/>
                  <a:gd name="T6" fmla="*/ 23 w 50"/>
                  <a:gd name="T7" fmla="*/ 0 h 86"/>
                  <a:gd name="T8" fmla="*/ 26 w 50"/>
                  <a:gd name="T9" fmla="*/ 0 h 86"/>
                </a:gdLst>
                <a:ahLst/>
                <a:cxnLst>
                  <a:cxn ang="0">
                    <a:pos x="T0" y="T1"/>
                  </a:cxn>
                  <a:cxn ang="0">
                    <a:pos x="T2" y="T3"/>
                  </a:cxn>
                  <a:cxn ang="0">
                    <a:pos x="T4" y="T5"/>
                  </a:cxn>
                  <a:cxn ang="0">
                    <a:pos x="T6" y="T7"/>
                  </a:cxn>
                  <a:cxn ang="0">
                    <a:pos x="T8" y="T9"/>
                  </a:cxn>
                </a:cxnLst>
                <a:rect l="0" t="0" r="r" b="b"/>
                <a:pathLst>
                  <a:path w="50" h="86">
                    <a:moveTo>
                      <a:pt x="26" y="0"/>
                    </a:moveTo>
                    <a:cubicBezTo>
                      <a:pt x="34" y="28"/>
                      <a:pt x="42" y="56"/>
                      <a:pt x="50" y="86"/>
                    </a:cubicBezTo>
                    <a:cubicBezTo>
                      <a:pt x="33" y="86"/>
                      <a:pt x="18" y="86"/>
                      <a:pt x="0" y="86"/>
                    </a:cubicBezTo>
                    <a:cubicBezTo>
                      <a:pt x="8" y="57"/>
                      <a:pt x="15" y="28"/>
                      <a:pt x="23" y="0"/>
                    </a:cubicBezTo>
                    <a:cubicBezTo>
                      <a:pt x="24" y="0"/>
                      <a:pt x="25" y="0"/>
                      <a:pt x="26"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2" name="Freeform 83"/>
            <p:cNvSpPr>
              <a:spLocks noEditPoints="1"/>
            </p:cNvSpPr>
            <p:nvPr/>
          </p:nvSpPr>
          <p:spPr bwMode="auto">
            <a:xfrm>
              <a:off x="5473423" y="1863368"/>
              <a:ext cx="1245153" cy="854343"/>
            </a:xfrm>
            <a:custGeom>
              <a:avLst/>
              <a:gdLst>
                <a:gd name="T0" fmla="*/ 290 w 1205"/>
                <a:gd name="T1" fmla="*/ 807 h 914"/>
                <a:gd name="T2" fmla="*/ 244 w 1205"/>
                <a:gd name="T3" fmla="*/ 914 h 914"/>
                <a:gd name="T4" fmla="*/ 148 w 1205"/>
                <a:gd name="T5" fmla="*/ 867 h 914"/>
                <a:gd name="T6" fmla="*/ 138 w 1205"/>
                <a:gd name="T7" fmla="*/ 780 h 914"/>
                <a:gd name="T8" fmla="*/ 81 w 1205"/>
                <a:gd name="T9" fmla="*/ 421 h 914"/>
                <a:gd name="T10" fmla="*/ 122 w 1205"/>
                <a:gd name="T11" fmla="*/ 338 h 914"/>
                <a:gd name="T12" fmla="*/ 4 w 1205"/>
                <a:gd name="T13" fmla="*/ 305 h 914"/>
                <a:gd name="T14" fmla="*/ 91 w 1205"/>
                <a:gd name="T15" fmla="*/ 243 h 914"/>
                <a:gd name="T16" fmla="*/ 159 w 1205"/>
                <a:gd name="T17" fmla="*/ 301 h 914"/>
                <a:gd name="T18" fmla="*/ 241 w 1205"/>
                <a:gd name="T19" fmla="*/ 94 h 914"/>
                <a:gd name="T20" fmla="*/ 443 w 1205"/>
                <a:gd name="T21" fmla="*/ 8 h 914"/>
                <a:gd name="T22" fmla="*/ 881 w 1205"/>
                <a:gd name="T23" fmla="*/ 25 h 914"/>
                <a:gd name="T24" fmla="*/ 1038 w 1205"/>
                <a:gd name="T25" fmla="*/ 275 h 914"/>
                <a:gd name="T26" fmla="*/ 1070 w 1205"/>
                <a:gd name="T27" fmla="*/ 271 h 914"/>
                <a:gd name="T28" fmla="*/ 1170 w 1205"/>
                <a:gd name="T29" fmla="*/ 244 h 914"/>
                <a:gd name="T30" fmla="*/ 1145 w 1205"/>
                <a:gd name="T31" fmla="*/ 338 h 914"/>
                <a:gd name="T32" fmla="*/ 1138 w 1205"/>
                <a:gd name="T33" fmla="*/ 449 h 914"/>
                <a:gd name="T34" fmla="*/ 1122 w 1205"/>
                <a:gd name="T35" fmla="*/ 723 h 914"/>
                <a:gd name="T36" fmla="*/ 1058 w 1205"/>
                <a:gd name="T37" fmla="*/ 800 h 914"/>
                <a:gd name="T38" fmla="*/ 1015 w 1205"/>
                <a:gd name="T39" fmla="*/ 914 h 914"/>
                <a:gd name="T40" fmla="*/ 916 w 1205"/>
                <a:gd name="T41" fmla="*/ 871 h 914"/>
                <a:gd name="T42" fmla="*/ 238 w 1205"/>
                <a:gd name="T43" fmla="*/ 316 h 914"/>
                <a:gd name="T44" fmla="*/ 915 w 1205"/>
                <a:gd name="T45" fmla="*/ 159 h 914"/>
                <a:gd name="T46" fmla="*/ 535 w 1205"/>
                <a:gd name="T47" fmla="*/ 78 h 914"/>
                <a:gd name="T48" fmla="*/ 313 w 1205"/>
                <a:gd name="T49" fmla="*/ 121 h 914"/>
                <a:gd name="T50" fmla="*/ 603 w 1205"/>
                <a:gd name="T51" fmla="*/ 482 h 914"/>
                <a:gd name="T52" fmla="*/ 437 w 1205"/>
                <a:gd name="T53" fmla="*/ 512 h 914"/>
                <a:gd name="T54" fmla="*/ 493 w 1205"/>
                <a:gd name="T55" fmla="*/ 628 h 914"/>
                <a:gd name="T56" fmla="*/ 739 w 1205"/>
                <a:gd name="T57" fmla="*/ 609 h 914"/>
                <a:gd name="T58" fmla="*/ 747 w 1205"/>
                <a:gd name="T59" fmla="*/ 482 h 914"/>
                <a:gd name="T60" fmla="*/ 243 w 1205"/>
                <a:gd name="T61" fmla="*/ 579 h 914"/>
                <a:gd name="T62" fmla="*/ 321 w 1205"/>
                <a:gd name="T63" fmla="*/ 579 h 914"/>
                <a:gd name="T64" fmla="*/ 318 w 1205"/>
                <a:gd name="T65" fmla="*/ 499 h 914"/>
                <a:gd name="T66" fmla="*/ 165 w 1205"/>
                <a:gd name="T67" fmla="*/ 482 h 914"/>
                <a:gd name="T68" fmla="*/ 146 w 1205"/>
                <a:gd name="T69" fmla="*/ 559 h 914"/>
                <a:gd name="T70" fmla="*/ 243 w 1205"/>
                <a:gd name="T71" fmla="*/ 579 h 914"/>
                <a:gd name="T72" fmla="*/ 1034 w 1205"/>
                <a:gd name="T73" fmla="*/ 580 h 914"/>
                <a:gd name="T74" fmla="*/ 1060 w 1205"/>
                <a:gd name="T75" fmla="*/ 504 h 914"/>
                <a:gd name="T76" fmla="*/ 932 w 1205"/>
                <a:gd name="T77" fmla="*/ 482 h 914"/>
                <a:gd name="T78" fmla="*/ 867 w 1205"/>
                <a:gd name="T79" fmla="*/ 557 h 914"/>
                <a:gd name="T80" fmla="*/ 962 w 1205"/>
                <a:gd name="T81" fmla="*/ 579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5" h="914">
                  <a:moveTo>
                    <a:pt x="916" y="807"/>
                  </a:moveTo>
                  <a:cubicBezTo>
                    <a:pt x="706" y="821"/>
                    <a:pt x="500" y="821"/>
                    <a:pt x="290" y="807"/>
                  </a:cubicBezTo>
                  <a:cubicBezTo>
                    <a:pt x="290" y="828"/>
                    <a:pt x="290" y="847"/>
                    <a:pt x="290" y="867"/>
                  </a:cubicBezTo>
                  <a:cubicBezTo>
                    <a:pt x="290" y="899"/>
                    <a:pt x="276" y="913"/>
                    <a:pt x="244" y="914"/>
                  </a:cubicBezTo>
                  <a:cubicBezTo>
                    <a:pt x="227" y="914"/>
                    <a:pt x="210" y="914"/>
                    <a:pt x="194" y="914"/>
                  </a:cubicBezTo>
                  <a:cubicBezTo>
                    <a:pt x="162" y="913"/>
                    <a:pt x="148" y="899"/>
                    <a:pt x="148" y="867"/>
                  </a:cubicBezTo>
                  <a:cubicBezTo>
                    <a:pt x="148" y="843"/>
                    <a:pt x="148" y="820"/>
                    <a:pt x="147" y="797"/>
                  </a:cubicBezTo>
                  <a:cubicBezTo>
                    <a:pt x="147" y="791"/>
                    <a:pt x="142" y="782"/>
                    <a:pt x="138" y="780"/>
                  </a:cubicBezTo>
                  <a:cubicBezTo>
                    <a:pt x="108" y="766"/>
                    <a:pt x="88" y="743"/>
                    <a:pt x="79" y="713"/>
                  </a:cubicBezTo>
                  <a:cubicBezTo>
                    <a:pt x="50" y="615"/>
                    <a:pt x="33" y="517"/>
                    <a:pt x="81" y="421"/>
                  </a:cubicBezTo>
                  <a:cubicBezTo>
                    <a:pt x="95" y="392"/>
                    <a:pt x="116" y="367"/>
                    <a:pt x="135" y="339"/>
                  </a:cubicBezTo>
                  <a:cubicBezTo>
                    <a:pt x="133" y="339"/>
                    <a:pt x="127" y="338"/>
                    <a:pt x="122" y="338"/>
                  </a:cubicBezTo>
                  <a:cubicBezTo>
                    <a:pt x="94" y="338"/>
                    <a:pt x="66" y="338"/>
                    <a:pt x="38" y="338"/>
                  </a:cubicBezTo>
                  <a:cubicBezTo>
                    <a:pt x="15" y="337"/>
                    <a:pt x="5" y="327"/>
                    <a:pt x="4" y="305"/>
                  </a:cubicBezTo>
                  <a:cubicBezTo>
                    <a:pt x="0" y="251"/>
                    <a:pt x="7" y="243"/>
                    <a:pt x="61" y="243"/>
                  </a:cubicBezTo>
                  <a:cubicBezTo>
                    <a:pt x="71" y="243"/>
                    <a:pt x="81" y="244"/>
                    <a:pt x="91" y="243"/>
                  </a:cubicBezTo>
                  <a:cubicBezTo>
                    <a:pt x="112" y="243"/>
                    <a:pt x="127" y="251"/>
                    <a:pt x="136" y="270"/>
                  </a:cubicBezTo>
                  <a:cubicBezTo>
                    <a:pt x="141" y="280"/>
                    <a:pt x="149" y="288"/>
                    <a:pt x="159" y="301"/>
                  </a:cubicBezTo>
                  <a:cubicBezTo>
                    <a:pt x="170" y="268"/>
                    <a:pt x="177" y="241"/>
                    <a:pt x="188" y="215"/>
                  </a:cubicBezTo>
                  <a:cubicBezTo>
                    <a:pt x="205" y="174"/>
                    <a:pt x="223" y="134"/>
                    <a:pt x="241" y="94"/>
                  </a:cubicBezTo>
                  <a:cubicBezTo>
                    <a:pt x="258" y="55"/>
                    <a:pt x="289" y="32"/>
                    <a:pt x="330" y="24"/>
                  </a:cubicBezTo>
                  <a:cubicBezTo>
                    <a:pt x="367" y="17"/>
                    <a:pt x="405" y="11"/>
                    <a:pt x="443" y="8"/>
                  </a:cubicBezTo>
                  <a:cubicBezTo>
                    <a:pt x="572" y="1"/>
                    <a:pt x="701" y="0"/>
                    <a:pt x="830" y="15"/>
                  </a:cubicBezTo>
                  <a:cubicBezTo>
                    <a:pt x="847" y="17"/>
                    <a:pt x="864" y="21"/>
                    <a:pt x="881" y="25"/>
                  </a:cubicBezTo>
                  <a:cubicBezTo>
                    <a:pt x="918" y="35"/>
                    <a:pt x="948" y="56"/>
                    <a:pt x="963" y="92"/>
                  </a:cubicBezTo>
                  <a:cubicBezTo>
                    <a:pt x="989" y="153"/>
                    <a:pt x="1013" y="214"/>
                    <a:pt x="1038" y="275"/>
                  </a:cubicBezTo>
                  <a:cubicBezTo>
                    <a:pt x="1041" y="281"/>
                    <a:pt x="1043" y="288"/>
                    <a:pt x="1047" y="301"/>
                  </a:cubicBezTo>
                  <a:cubicBezTo>
                    <a:pt x="1056" y="289"/>
                    <a:pt x="1065" y="281"/>
                    <a:pt x="1070" y="271"/>
                  </a:cubicBezTo>
                  <a:cubicBezTo>
                    <a:pt x="1079" y="250"/>
                    <a:pt x="1094" y="243"/>
                    <a:pt x="1116" y="243"/>
                  </a:cubicBezTo>
                  <a:cubicBezTo>
                    <a:pt x="1134" y="244"/>
                    <a:pt x="1152" y="243"/>
                    <a:pt x="1170" y="244"/>
                  </a:cubicBezTo>
                  <a:cubicBezTo>
                    <a:pt x="1192" y="244"/>
                    <a:pt x="1201" y="254"/>
                    <a:pt x="1202" y="276"/>
                  </a:cubicBezTo>
                  <a:cubicBezTo>
                    <a:pt x="1205" y="331"/>
                    <a:pt x="1199" y="338"/>
                    <a:pt x="1145" y="338"/>
                  </a:cubicBezTo>
                  <a:cubicBezTo>
                    <a:pt x="1119" y="338"/>
                    <a:pt x="1093" y="338"/>
                    <a:pt x="1063" y="338"/>
                  </a:cubicBezTo>
                  <a:cubicBezTo>
                    <a:pt x="1099" y="371"/>
                    <a:pt x="1122" y="408"/>
                    <a:pt x="1138" y="449"/>
                  </a:cubicBezTo>
                  <a:cubicBezTo>
                    <a:pt x="1159" y="504"/>
                    <a:pt x="1157" y="561"/>
                    <a:pt x="1148" y="617"/>
                  </a:cubicBezTo>
                  <a:cubicBezTo>
                    <a:pt x="1143" y="653"/>
                    <a:pt x="1133" y="689"/>
                    <a:pt x="1122" y="723"/>
                  </a:cubicBezTo>
                  <a:cubicBezTo>
                    <a:pt x="1114" y="748"/>
                    <a:pt x="1096" y="767"/>
                    <a:pt x="1072" y="777"/>
                  </a:cubicBezTo>
                  <a:cubicBezTo>
                    <a:pt x="1061" y="782"/>
                    <a:pt x="1058" y="789"/>
                    <a:pt x="1058" y="800"/>
                  </a:cubicBezTo>
                  <a:cubicBezTo>
                    <a:pt x="1059" y="824"/>
                    <a:pt x="1059" y="847"/>
                    <a:pt x="1058" y="870"/>
                  </a:cubicBezTo>
                  <a:cubicBezTo>
                    <a:pt x="1058" y="898"/>
                    <a:pt x="1043" y="913"/>
                    <a:pt x="1015" y="914"/>
                  </a:cubicBezTo>
                  <a:cubicBezTo>
                    <a:pt x="996" y="914"/>
                    <a:pt x="977" y="914"/>
                    <a:pt x="959" y="914"/>
                  </a:cubicBezTo>
                  <a:cubicBezTo>
                    <a:pt x="932" y="913"/>
                    <a:pt x="916" y="898"/>
                    <a:pt x="916" y="871"/>
                  </a:cubicBezTo>
                  <a:cubicBezTo>
                    <a:pt x="915" y="851"/>
                    <a:pt x="916" y="830"/>
                    <a:pt x="916" y="807"/>
                  </a:cubicBezTo>
                  <a:close/>
                  <a:moveTo>
                    <a:pt x="238" y="316"/>
                  </a:moveTo>
                  <a:cubicBezTo>
                    <a:pt x="483" y="283"/>
                    <a:pt x="724" y="284"/>
                    <a:pt x="967" y="316"/>
                  </a:cubicBezTo>
                  <a:cubicBezTo>
                    <a:pt x="956" y="259"/>
                    <a:pt x="936" y="209"/>
                    <a:pt x="915" y="159"/>
                  </a:cubicBezTo>
                  <a:cubicBezTo>
                    <a:pt x="898" y="119"/>
                    <a:pt x="871" y="100"/>
                    <a:pt x="828" y="93"/>
                  </a:cubicBezTo>
                  <a:cubicBezTo>
                    <a:pt x="731" y="77"/>
                    <a:pt x="633" y="77"/>
                    <a:pt x="535" y="78"/>
                  </a:cubicBezTo>
                  <a:cubicBezTo>
                    <a:pt x="469" y="80"/>
                    <a:pt x="403" y="85"/>
                    <a:pt x="340" y="103"/>
                  </a:cubicBezTo>
                  <a:cubicBezTo>
                    <a:pt x="330" y="106"/>
                    <a:pt x="318" y="113"/>
                    <a:pt x="313" y="121"/>
                  </a:cubicBezTo>
                  <a:cubicBezTo>
                    <a:pt x="277" y="180"/>
                    <a:pt x="253" y="244"/>
                    <a:pt x="238" y="316"/>
                  </a:cubicBezTo>
                  <a:close/>
                  <a:moveTo>
                    <a:pt x="603" y="482"/>
                  </a:moveTo>
                  <a:cubicBezTo>
                    <a:pt x="555" y="482"/>
                    <a:pt x="507" y="482"/>
                    <a:pt x="459" y="482"/>
                  </a:cubicBezTo>
                  <a:cubicBezTo>
                    <a:pt x="436" y="482"/>
                    <a:pt x="430" y="490"/>
                    <a:pt x="437" y="512"/>
                  </a:cubicBezTo>
                  <a:cubicBezTo>
                    <a:pt x="446" y="544"/>
                    <a:pt x="457" y="575"/>
                    <a:pt x="466" y="607"/>
                  </a:cubicBezTo>
                  <a:cubicBezTo>
                    <a:pt x="470" y="621"/>
                    <a:pt x="478" y="628"/>
                    <a:pt x="493" y="628"/>
                  </a:cubicBezTo>
                  <a:cubicBezTo>
                    <a:pt x="566" y="627"/>
                    <a:pt x="640" y="627"/>
                    <a:pt x="713" y="628"/>
                  </a:cubicBezTo>
                  <a:cubicBezTo>
                    <a:pt x="727" y="628"/>
                    <a:pt x="735" y="623"/>
                    <a:pt x="739" y="609"/>
                  </a:cubicBezTo>
                  <a:cubicBezTo>
                    <a:pt x="749" y="577"/>
                    <a:pt x="759" y="544"/>
                    <a:pt x="769" y="512"/>
                  </a:cubicBezTo>
                  <a:cubicBezTo>
                    <a:pt x="775" y="490"/>
                    <a:pt x="769" y="482"/>
                    <a:pt x="747" y="482"/>
                  </a:cubicBezTo>
                  <a:cubicBezTo>
                    <a:pt x="699" y="482"/>
                    <a:pt x="651" y="482"/>
                    <a:pt x="603" y="482"/>
                  </a:cubicBezTo>
                  <a:close/>
                  <a:moveTo>
                    <a:pt x="243" y="579"/>
                  </a:moveTo>
                  <a:cubicBezTo>
                    <a:pt x="243" y="579"/>
                    <a:pt x="243" y="579"/>
                    <a:pt x="243" y="579"/>
                  </a:cubicBezTo>
                  <a:cubicBezTo>
                    <a:pt x="269" y="579"/>
                    <a:pt x="295" y="579"/>
                    <a:pt x="321" y="579"/>
                  </a:cubicBezTo>
                  <a:cubicBezTo>
                    <a:pt x="334" y="579"/>
                    <a:pt x="342" y="574"/>
                    <a:pt x="339" y="560"/>
                  </a:cubicBezTo>
                  <a:cubicBezTo>
                    <a:pt x="334" y="539"/>
                    <a:pt x="328" y="518"/>
                    <a:pt x="318" y="499"/>
                  </a:cubicBezTo>
                  <a:cubicBezTo>
                    <a:pt x="314" y="490"/>
                    <a:pt x="299" y="483"/>
                    <a:pt x="289" y="483"/>
                  </a:cubicBezTo>
                  <a:cubicBezTo>
                    <a:pt x="248" y="481"/>
                    <a:pt x="206" y="482"/>
                    <a:pt x="165" y="482"/>
                  </a:cubicBezTo>
                  <a:cubicBezTo>
                    <a:pt x="151" y="482"/>
                    <a:pt x="146" y="488"/>
                    <a:pt x="146" y="501"/>
                  </a:cubicBezTo>
                  <a:cubicBezTo>
                    <a:pt x="147" y="521"/>
                    <a:pt x="147" y="540"/>
                    <a:pt x="146" y="559"/>
                  </a:cubicBezTo>
                  <a:cubicBezTo>
                    <a:pt x="146" y="574"/>
                    <a:pt x="153" y="580"/>
                    <a:pt x="167" y="579"/>
                  </a:cubicBezTo>
                  <a:cubicBezTo>
                    <a:pt x="192" y="579"/>
                    <a:pt x="217" y="579"/>
                    <a:pt x="243" y="579"/>
                  </a:cubicBezTo>
                  <a:close/>
                  <a:moveTo>
                    <a:pt x="962" y="579"/>
                  </a:moveTo>
                  <a:cubicBezTo>
                    <a:pt x="986" y="579"/>
                    <a:pt x="1010" y="579"/>
                    <a:pt x="1034" y="580"/>
                  </a:cubicBezTo>
                  <a:cubicBezTo>
                    <a:pt x="1052" y="580"/>
                    <a:pt x="1061" y="574"/>
                    <a:pt x="1060" y="554"/>
                  </a:cubicBezTo>
                  <a:cubicBezTo>
                    <a:pt x="1059" y="538"/>
                    <a:pt x="1059" y="521"/>
                    <a:pt x="1060" y="504"/>
                  </a:cubicBezTo>
                  <a:cubicBezTo>
                    <a:pt x="1061" y="487"/>
                    <a:pt x="1053" y="481"/>
                    <a:pt x="1036" y="482"/>
                  </a:cubicBezTo>
                  <a:cubicBezTo>
                    <a:pt x="1001" y="482"/>
                    <a:pt x="967" y="482"/>
                    <a:pt x="932" y="482"/>
                  </a:cubicBezTo>
                  <a:cubicBezTo>
                    <a:pt x="898" y="482"/>
                    <a:pt x="888" y="488"/>
                    <a:pt x="876" y="520"/>
                  </a:cubicBezTo>
                  <a:cubicBezTo>
                    <a:pt x="872" y="532"/>
                    <a:pt x="869" y="545"/>
                    <a:pt x="867" y="557"/>
                  </a:cubicBezTo>
                  <a:cubicBezTo>
                    <a:pt x="864" y="572"/>
                    <a:pt x="870" y="580"/>
                    <a:pt x="886" y="579"/>
                  </a:cubicBezTo>
                  <a:cubicBezTo>
                    <a:pt x="911" y="579"/>
                    <a:pt x="937" y="579"/>
                    <a:pt x="962" y="57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1" name="组合 10"/>
          <p:cNvGrpSpPr/>
          <p:nvPr/>
        </p:nvGrpSpPr>
        <p:grpSpPr>
          <a:xfrm>
            <a:off x="9767800" y="816918"/>
            <a:ext cx="1111120" cy="1063849"/>
            <a:chOff x="10141520" y="816918"/>
            <a:chExt cx="1111120" cy="1063849"/>
          </a:xfrm>
        </p:grpSpPr>
        <p:sp>
          <p:nvSpPr>
            <p:cNvPr id="49" name="Freeform 6"/>
            <p:cNvSpPr>
              <a:spLocks noChangeAspect="1" noEditPoints="1"/>
            </p:cNvSpPr>
            <p:nvPr/>
          </p:nvSpPr>
          <p:spPr bwMode="auto">
            <a:xfrm>
              <a:off x="10141520" y="816918"/>
              <a:ext cx="864000" cy="1063849"/>
            </a:xfrm>
            <a:custGeom>
              <a:avLst/>
              <a:gdLst>
                <a:gd name="T0" fmla="*/ 1394 w 1490"/>
                <a:gd name="T1" fmla="*/ 1598 h 1835"/>
                <a:gd name="T2" fmla="*/ 1365 w 1490"/>
                <a:gd name="T3" fmla="*/ 1735 h 1835"/>
                <a:gd name="T4" fmla="*/ 1166 w 1490"/>
                <a:gd name="T5" fmla="*/ 1776 h 1835"/>
                <a:gd name="T6" fmla="*/ 1154 w 1490"/>
                <a:gd name="T7" fmla="*/ 1624 h 1835"/>
                <a:gd name="T8" fmla="*/ 1096 w 1490"/>
                <a:gd name="T9" fmla="*/ 1599 h 1835"/>
                <a:gd name="T10" fmla="*/ 341 w 1490"/>
                <a:gd name="T11" fmla="*/ 1658 h 1835"/>
                <a:gd name="T12" fmla="*/ 257 w 1490"/>
                <a:gd name="T13" fmla="*/ 1825 h 1835"/>
                <a:gd name="T14" fmla="*/ 130 w 1490"/>
                <a:gd name="T15" fmla="*/ 1737 h 1835"/>
                <a:gd name="T16" fmla="*/ 94 w 1490"/>
                <a:gd name="T17" fmla="*/ 1598 h 1835"/>
                <a:gd name="T18" fmla="*/ 0 w 1490"/>
                <a:gd name="T19" fmla="*/ 1574 h 1835"/>
                <a:gd name="T20" fmla="*/ 22 w 1490"/>
                <a:gd name="T21" fmla="*/ 664 h 1835"/>
                <a:gd name="T22" fmla="*/ 163 w 1490"/>
                <a:gd name="T23" fmla="*/ 142 h 1835"/>
                <a:gd name="T24" fmla="*/ 820 w 1490"/>
                <a:gd name="T25" fmla="*/ 10 h 1835"/>
                <a:gd name="T26" fmla="*/ 1346 w 1490"/>
                <a:gd name="T27" fmla="*/ 152 h 1835"/>
                <a:gd name="T28" fmla="*/ 1489 w 1490"/>
                <a:gd name="T29" fmla="*/ 797 h 1835"/>
                <a:gd name="T30" fmla="*/ 1490 w 1490"/>
                <a:gd name="T31" fmla="*/ 1577 h 1835"/>
                <a:gd name="T32" fmla="*/ 745 w 1490"/>
                <a:gd name="T33" fmla="*/ 890 h 1835"/>
                <a:gd name="T34" fmla="*/ 1225 w 1490"/>
                <a:gd name="T35" fmla="*/ 890 h 1835"/>
                <a:gd name="T36" fmla="*/ 1362 w 1490"/>
                <a:gd name="T37" fmla="*/ 832 h 1835"/>
                <a:gd name="T38" fmla="*/ 1319 w 1490"/>
                <a:gd name="T39" fmla="*/ 507 h 1835"/>
                <a:gd name="T40" fmla="*/ 1240 w 1490"/>
                <a:gd name="T41" fmla="*/ 332 h 1835"/>
                <a:gd name="T42" fmla="*/ 342 w 1490"/>
                <a:gd name="T43" fmla="*/ 329 h 1835"/>
                <a:gd name="T44" fmla="*/ 198 w 1490"/>
                <a:gd name="T45" fmla="*/ 376 h 1835"/>
                <a:gd name="T46" fmla="*/ 134 w 1490"/>
                <a:gd name="T47" fmla="*/ 820 h 1835"/>
                <a:gd name="T48" fmla="*/ 745 w 1490"/>
                <a:gd name="T49" fmla="*/ 890 h 1835"/>
                <a:gd name="T50" fmla="*/ 754 w 1490"/>
                <a:gd name="T51" fmla="*/ 237 h 1835"/>
                <a:gd name="T52" fmla="*/ 1060 w 1490"/>
                <a:gd name="T53" fmla="*/ 235 h 1835"/>
                <a:gd name="T54" fmla="*/ 1063 w 1490"/>
                <a:gd name="T55" fmla="*/ 150 h 1835"/>
                <a:gd name="T56" fmla="*/ 396 w 1490"/>
                <a:gd name="T57" fmla="*/ 184 h 1835"/>
                <a:gd name="T58" fmla="*/ 462 w 1490"/>
                <a:gd name="T59" fmla="*/ 238 h 1835"/>
                <a:gd name="T60" fmla="*/ 1258 w 1490"/>
                <a:gd name="T61" fmla="*/ 1153 h 1835"/>
                <a:gd name="T62" fmla="*/ 1259 w 1490"/>
                <a:gd name="T63" fmla="*/ 1358 h 1835"/>
                <a:gd name="T64" fmla="*/ 1258 w 1490"/>
                <a:gd name="T65" fmla="*/ 1153 h 1835"/>
                <a:gd name="T66" fmla="*/ 237 w 1490"/>
                <a:gd name="T67" fmla="*/ 1358 h 1835"/>
                <a:gd name="T68" fmla="*/ 234 w 1490"/>
                <a:gd name="T69" fmla="*/ 1153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0" h="1835">
                  <a:moveTo>
                    <a:pt x="1490" y="1598"/>
                  </a:moveTo>
                  <a:cubicBezTo>
                    <a:pt x="1456" y="1598"/>
                    <a:pt x="1425" y="1599"/>
                    <a:pt x="1394" y="1598"/>
                  </a:cubicBezTo>
                  <a:cubicBezTo>
                    <a:pt x="1378" y="1598"/>
                    <a:pt x="1371" y="1604"/>
                    <a:pt x="1371" y="1620"/>
                  </a:cubicBezTo>
                  <a:cubicBezTo>
                    <a:pt x="1369" y="1658"/>
                    <a:pt x="1368" y="1697"/>
                    <a:pt x="1365" y="1735"/>
                  </a:cubicBezTo>
                  <a:cubicBezTo>
                    <a:pt x="1362" y="1782"/>
                    <a:pt x="1330" y="1816"/>
                    <a:pt x="1284" y="1826"/>
                  </a:cubicBezTo>
                  <a:cubicBezTo>
                    <a:pt x="1237" y="1835"/>
                    <a:pt x="1186" y="1815"/>
                    <a:pt x="1166" y="1776"/>
                  </a:cubicBezTo>
                  <a:cubicBezTo>
                    <a:pt x="1160" y="1764"/>
                    <a:pt x="1158" y="1750"/>
                    <a:pt x="1157" y="1736"/>
                  </a:cubicBezTo>
                  <a:cubicBezTo>
                    <a:pt x="1155" y="1699"/>
                    <a:pt x="1154" y="1661"/>
                    <a:pt x="1154" y="1624"/>
                  </a:cubicBezTo>
                  <a:cubicBezTo>
                    <a:pt x="1154" y="1607"/>
                    <a:pt x="1146" y="1600"/>
                    <a:pt x="1130" y="1600"/>
                  </a:cubicBezTo>
                  <a:cubicBezTo>
                    <a:pt x="1118" y="1600"/>
                    <a:pt x="1107" y="1599"/>
                    <a:pt x="1096" y="1599"/>
                  </a:cubicBezTo>
                  <a:cubicBezTo>
                    <a:pt x="864" y="1599"/>
                    <a:pt x="632" y="1598"/>
                    <a:pt x="400" y="1599"/>
                  </a:cubicBezTo>
                  <a:cubicBezTo>
                    <a:pt x="332" y="1599"/>
                    <a:pt x="342" y="1598"/>
                    <a:pt x="341" y="1658"/>
                  </a:cubicBezTo>
                  <a:cubicBezTo>
                    <a:pt x="340" y="1684"/>
                    <a:pt x="341" y="1711"/>
                    <a:pt x="338" y="1737"/>
                  </a:cubicBezTo>
                  <a:cubicBezTo>
                    <a:pt x="334" y="1787"/>
                    <a:pt x="306" y="1817"/>
                    <a:pt x="257" y="1825"/>
                  </a:cubicBezTo>
                  <a:cubicBezTo>
                    <a:pt x="211" y="1833"/>
                    <a:pt x="170" y="1824"/>
                    <a:pt x="144" y="1781"/>
                  </a:cubicBezTo>
                  <a:cubicBezTo>
                    <a:pt x="136" y="1768"/>
                    <a:pt x="131" y="1752"/>
                    <a:pt x="130" y="1737"/>
                  </a:cubicBezTo>
                  <a:cubicBezTo>
                    <a:pt x="126" y="1701"/>
                    <a:pt x="126" y="1665"/>
                    <a:pt x="125" y="1629"/>
                  </a:cubicBezTo>
                  <a:cubicBezTo>
                    <a:pt x="124" y="1599"/>
                    <a:pt x="123" y="1598"/>
                    <a:pt x="94" y="1598"/>
                  </a:cubicBezTo>
                  <a:cubicBezTo>
                    <a:pt x="64" y="1598"/>
                    <a:pt x="33" y="1598"/>
                    <a:pt x="0" y="1598"/>
                  </a:cubicBezTo>
                  <a:cubicBezTo>
                    <a:pt x="0" y="1589"/>
                    <a:pt x="0" y="1581"/>
                    <a:pt x="0" y="1574"/>
                  </a:cubicBezTo>
                  <a:cubicBezTo>
                    <a:pt x="1" y="1325"/>
                    <a:pt x="0" y="1076"/>
                    <a:pt x="3" y="827"/>
                  </a:cubicBezTo>
                  <a:cubicBezTo>
                    <a:pt x="3" y="772"/>
                    <a:pt x="14" y="718"/>
                    <a:pt x="22" y="664"/>
                  </a:cubicBezTo>
                  <a:cubicBezTo>
                    <a:pt x="40" y="534"/>
                    <a:pt x="58" y="404"/>
                    <a:pt x="76" y="274"/>
                  </a:cubicBezTo>
                  <a:cubicBezTo>
                    <a:pt x="84" y="216"/>
                    <a:pt x="115" y="173"/>
                    <a:pt x="163" y="142"/>
                  </a:cubicBezTo>
                  <a:cubicBezTo>
                    <a:pt x="239" y="92"/>
                    <a:pt x="324" y="67"/>
                    <a:pt x="412" y="48"/>
                  </a:cubicBezTo>
                  <a:cubicBezTo>
                    <a:pt x="546" y="18"/>
                    <a:pt x="682" y="0"/>
                    <a:pt x="820" y="10"/>
                  </a:cubicBezTo>
                  <a:cubicBezTo>
                    <a:pt x="967" y="20"/>
                    <a:pt x="1112" y="44"/>
                    <a:pt x="1250" y="99"/>
                  </a:cubicBezTo>
                  <a:cubicBezTo>
                    <a:pt x="1284" y="112"/>
                    <a:pt x="1316" y="132"/>
                    <a:pt x="1346" y="152"/>
                  </a:cubicBezTo>
                  <a:cubicBezTo>
                    <a:pt x="1393" y="186"/>
                    <a:pt x="1414" y="235"/>
                    <a:pt x="1421" y="292"/>
                  </a:cubicBezTo>
                  <a:cubicBezTo>
                    <a:pt x="1443" y="460"/>
                    <a:pt x="1466" y="628"/>
                    <a:pt x="1489" y="797"/>
                  </a:cubicBezTo>
                  <a:cubicBezTo>
                    <a:pt x="1490" y="807"/>
                    <a:pt x="1490" y="817"/>
                    <a:pt x="1490" y="827"/>
                  </a:cubicBezTo>
                  <a:cubicBezTo>
                    <a:pt x="1490" y="1077"/>
                    <a:pt x="1490" y="1327"/>
                    <a:pt x="1490" y="1577"/>
                  </a:cubicBezTo>
                  <a:cubicBezTo>
                    <a:pt x="1490" y="1582"/>
                    <a:pt x="1490" y="1588"/>
                    <a:pt x="1490" y="1598"/>
                  </a:cubicBezTo>
                  <a:close/>
                  <a:moveTo>
                    <a:pt x="745" y="890"/>
                  </a:moveTo>
                  <a:cubicBezTo>
                    <a:pt x="745" y="890"/>
                    <a:pt x="745" y="890"/>
                    <a:pt x="745" y="890"/>
                  </a:cubicBezTo>
                  <a:cubicBezTo>
                    <a:pt x="905" y="890"/>
                    <a:pt x="1065" y="890"/>
                    <a:pt x="1225" y="890"/>
                  </a:cubicBezTo>
                  <a:cubicBezTo>
                    <a:pt x="1250" y="890"/>
                    <a:pt x="1276" y="890"/>
                    <a:pt x="1301" y="890"/>
                  </a:cubicBezTo>
                  <a:cubicBezTo>
                    <a:pt x="1341" y="889"/>
                    <a:pt x="1359" y="872"/>
                    <a:pt x="1362" y="832"/>
                  </a:cubicBezTo>
                  <a:cubicBezTo>
                    <a:pt x="1362" y="825"/>
                    <a:pt x="1362" y="818"/>
                    <a:pt x="1361" y="812"/>
                  </a:cubicBezTo>
                  <a:cubicBezTo>
                    <a:pt x="1347" y="710"/>
                    <a:pt x="1333" y="609"/>
                    <a:pt x="1319" y="507"/>
                  </a:cubicBezTo>
                  <a:cubicBezTo>
                    <a:pt x="1313" y="465"/>
                    <a:pt x="1306" y="423"/>
                    <a:pt x="1297" y="381"/>
                  </a:cubicBezTo>
                  <a:cubicBezTo>
                    <a:pt x="1289" y="349"/>
                    <a:pt x="1273" y="336"/>
                    <a:pt x="1240" y="332"/>
                  </a:cubicBezTo>
                  <a:cubicBezTo>
                    <a:pt x="1221" y="330"/>
                    <a:pt x="1202" y="330"/>
                    <a:pt x="1184" y="330"/>
                  </a:cubicBezTo>
                  <a:cubicBezTo>
                    <a:pt x="903" y="329"/>
                    <a:pt x="623" y="329"/>
                    <a:pt x="342" y="329"/>
                  </a:cubicBezTo>
                  <a:cubicBezTo>
                    <a:pt x="315" y="329"/>
                    <a:pt x="287" y="330"/>
                    <a:pt x="260" y="331"/>
                  </a:cubicBezTo>
                  <a:cubicBezTo>
                    <a:pt x="229" y="331"/>
                    <a:pt x="209" y="348"/>
                    <a:pt x="198" y="376"/>
                  </a:cubicBezTo>
                  <a:cubicBezTo>
                    <a:pt x="193" y="388"/>
                    <a:pt x="191" y="401"/>
                    <a:pt x="189" y="414"/>
                  </a:cubicBezTo>
                  <a:cubicBezTo>
                    <a:pt x="171" y="550"/>
                    <a:pt x="152" y="685"/>
                    <a:pt x="134" y="820"/>
                  </a:cubicBezTo>
                  <a:cubicBezTo>
                    <a:pt x="128" y="865"/>
                    <a:pt x="149" y="890"/>
                    <a:pt x="195" y="890"/>
                  </a:cubicBezTo>
                  <a:cubicBezTo>
                    <a:pt x="379" y="890"/>
                    <a:pt x="562" y="890"/>
                    <a:pt x="745" y="890"/>
                  </a:cubicBezTo>
                  <a:close/>
                  <a:moveTo>
                    <a:pt x="754" y="238"/>
                  </a:moveTo>
                  <a:cubicBezTo>
                    <a:pt x="754" y="238"/>
                    <a:pt x="754" y="238"/>
                    <a:pt x="754" y="237"/>
                  </a:cubicBezTo>
                  <a:cubicBezTo>
                    <a:pt x="828" y="237"/>
                    <a:pt x="901" y="237"/>
                    <a:pt x="974" y="237"/>
                  </a:cubicBezTo>
                  <a:cubicBezTo>
                    <a:pt x="1003" y="237"/>
                    <a:pt x="1031" y="236"/>
                    <a:pt x="1060" y="235"/>
                  </a:cubicBezTo>
                  <a:cubicBezTo>
                    <a:pt x="1083" y="233"/>
                    <a:pt x="1099" y="216"/>
                    <a:pt x="1098" y="192"/>
                  </a:cubicBezTo>
                  <a:cubicBezTo>
                    <a:pt x="1098" y="168"/>
                    <a:pt x="1084" y="150"/>
                    <a:pt x="1063" y="150"/>
                  </a:cubicBezTo>
                  <a:cubicBezTo>
                    <a:pt x="853" y="150"/>
                    <a:pt x="644" y="150"/>
                    <a:pt x="435" y="150"/>
                  </a:cubicBezTo>
                  <a:cubicBezTo>
                    <a:pt x="411" y="150"/>
                    <a:pt x="399" y="163"/>
                    <a:pt x="396" y="184"/>
                  </a:cubicBezTo>
                  <a:cubicBezTo>
                    <a:pt x="393" y="208"/>
                    <a:pt x="405" y="229"/>
                    <a:pt x="427" y="234"/>
                  </a:cubicBezTo>
                  <a:cubicBezTo>
                    <a:pt x="438" y="236"/>
                    <a:pt x="451" y="238"/>
                    <a:pt x="462" y="238"/>
                  </a:cubicBezTo>
                  <a:cubicBezTo>
                    <a:pt x="560" y="238"/>
                    <a:pt x="657" y="238"/>
                    <a:pt x="754" y="238"/>
                  </a:cubicBezTo>
                  <a:close/>
                  <a:moveTo>
                    <a:pt x="1258" y="1153"/>
                  </a:moveTo>
                  <a:cubicBezTo>
                    <a:pt x="1201" y="1153"/>
                    <a:pt x="1157" y="1198"/>
                    <a:pt x="1158" y="1255"/>
                  </a:cubicBezTo>
                  <a:cubicBezTo>
                    <a:pt x="1158" y="1314"/>
                    <a:pt x="1201" y="1358"/>
                    <a:pt x="1259" y="1358"/>
                  </a:cubicBezTo>
                  <a:cubicBezTo>
                    <a:pt x="1316" y="1358"/>
                    <a:pt x="1365" y="1310"/>
                    <a:pt x="1363" y="1254"/>
                  </a:cubicBezTo>
                  <a:cubicBezTo>
                    <a:pt x="1362" y="1198"/>
                    <a:pt x="1315" y="1153"/>
                    <a:pt x="1258" y="1153"/>
                  </a:cubicBezTo>
                  <a:close/>
                  <a:moveTo>
                    <a:pt x="133" y="1256"/>
                  </a:moveTo>
                  <a:cubicBezTo>
                    <a:pt x="133" y="1315"/>
                    <a:pt x="176" y="1358"/>
                    <a:pt x="237" y="1358"/>
                  </a:cubicBezTo>
                  <a:cubicBezTo>
                    <a:pt x="291" y="1358"/>
                    <a:pt x="336" y="1312"/>
                    <a:pt x="337" y="1257"/>
                  </a:cubicBezTo>
                  <a:cubicBezTo>
                    <a:pt x="337" y="1198"/>
                    <a:pt x="292" y="1153"/>
                    <a:pt x="234" y="1153"/>
                  </a:cubicBezTo>
                  <a:cubicBezTo>
                    <a:pt x="176" y="1152"/>
                    <a:pt x="133" y="1196"/>
                    <a:pt x="133" y="12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文本框 9"/>
            <p:cNvSpPr txBox="1"/>
            <p:nvPr/>
          </p:nvSpPr>
          <p:spPr>
            <a:xfrm>
              <a:off x="10270360" y="955388"/>
              <a:ext cx="982280" cy="400110"/>
            </a:xfrm>
            <a:prstGeom prst="rect">
              <a:avLst/>
            </a:prstGeom>
            <a:noFill/>
          </p:spPr>
          <p:txBody>
            <a:bodyPr wrap="square" rtlCol="0">
              <a:spAutoFit/>
            </a:bodyPr>
            <a:lstStyle/>
            <a:p>
              <a:r>
                <a:rPr lang="en-US" altLang="zh-CN" sz="2000" b="1" dirty="0">
                  <a:solidFill>
                    <a:schemeClr val="bg1"/>
                  </a:solidFill>
                </a:rPr>
                <a:t>BRT</a:t>
              </a:r>
              <a:endParaRPr lang="zh-CN" altLang="en-US" sz="2000" b="1" dirty="0">
                <a:solidFill>
                  <a:schemeClr val="bg1"/>
                </a:solidFill>
              </a:endParaRPr>
            </a:p>
          </p:txBody>
        </p:sp>
      </p:grpSp>
      <p:graphicFrame>
        <p:nvGraphicFramePr>
          <p:cNvPr id="3" name="表格 2"/>
          <p:cNvGraphicFramePr>
            <a:graphicFrameLocks noGrp="1"/>
          </p:cNvGraphicFramePr>
          <p:nvPr>
            <p:extLst>
              <p:ext uri="{D42A27DB-BD31-4B8C-83A1-F6EECF244321}">
                <p14:modId xmlns:p14="http://schemas.microsoft.com/office/powerpoint/2010/main" xmlns="" val="408573797"/>
              </p:ext>
            </p:extLst>
          </p:nvPr>
        </p:nvGraphicFramePr>
        <p:xfrm>
          <a:off x="200660" y="1980089"/>
          <a:ext cx="3849132" cy="1371600"/>
        </p:xfrm>
        <a:graphic>
          <a:graphicData uri="http://schemas.openxmlformats.org/drawingml/2006/table">
            <a:tbl>
              <a:tblPr>
                <a:tableStyleId>{5C22544A-7EE6-4342-B048-85BDC9FD1C3A}</a:tableStyleId>
              </a:tblPr>
              <a:tblGrid>
                <a:gridCol w="1924566">
                  <a:extLst>
                    <a:ext uri="{9D8B030D-6E8A-4147-A177-3AD203B41FA5}">
                      <a16:colId xmlns:a16="http://schemas.microsoft.com/office/drawing/2014/main" xmlns="" val="20000"/>
                    </a:ext>
                  </a:extLst>
                </a:gridCol>
                <a:gridCol w="1924566">
                  <a:extLst>
                    <a:ext uri="{9D8B030D-6E8A-4147-A177-3AD203B41FA5}">
                      <a16:colId xmlns:a16="http://schemas.microsoft.com/office/drawing/2014/main" xmlns="" val="20001"/>
                    </a:ext>
                  </a:extLst>
                </a:gridCol>
              </a:tblGrid>
              <a:tr h="386450">
                <a:tc gridSpan="2">
                  <a:txBody>
                    <a:bodyPr/>
                    <a:lstStyle/>
                    <a:p>
                      <a:pPr algn="ctr">
                        <a:lnSpc>
                          <a:spcPct val="150000"/>
                        </a:lnSpc>
                        <a:spcAft>
                          <a:spcPts val="600"/>
                        </a:spcAft>
                      </a:pPr>
                      <a:r>
                        <a:rPr lang="zh-CN" altLang="en-US" sz="1600" kern="0" dirty="0">
                          <a:effectLst/>
                          <a:latin typeface="微软雅黑" panose="020B0503020204020204" pitchFamily="34" charset="-122"/>
                          <a:ea typeface="微软雅黑" panose="020B0503020204020204" pitchFamily="34" charset="-122"/>
                        </a:rPr>
                        <a:t>小汽车高峰拟合数据（不包括出租车）</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hMerge="1">
                  <a:txBody>
                    <a:bodyPr/>
                    <a:lstStyle/>
                    <a:p>
                      <a:endParaRPr lang="zh-CN" altLang="en-US"/>
                    </a:p>
                  </a:txBody>
                  <a:tcPr/>
                </a:tc>
                <a:extLst>
                  <a:ext uri="{0D108BD9-81ED-4DB2-BD59-A6C34878D82A}">
                    <a16:rowId xmlns:a16="http://schemas.microsoft.com/office/drawing/2014/main" xmlns="" val="10000"/>
                  </a:ext>
                </a:extLst>
              </a:tr>
              <a:tr h="386450">
                <a:tc>
                  <a:txBody>
                    <a:bodyPr/>
                    <a:lstStyle/>
                    <a:p>
                      <a:pPr algn="ctr">
                        <a:lnSpc>
                          <a:spcPct val="150000"/>
                        </a:lnSpc>
                        <a:spcAft>
                          <a:spcPts val="0"/>
                        </a:spcAft>
                      </a:pPr>
                      <a:r>
                        <a:rPr lang="zh-CN" altLang="en-US" sz="1600" kern="0" dirty="0">
                          <a:effectLst/>
                          <a:latin typeface="微软雅黑" panose="020B0503020204020204" pitchFamily="34" charset="-122"/>
                          <a:ea typeface="微软雅黑" panose="020B0503020204020204" pitchFamily="34" charset="-122"/>
                        </a:rPr>
                        <a:t>中心值（</a:t>
                      </a:r>
                      <a:r>
                        <a:rPr lang="el-GR" sz="1600" kern="0" dirty="0">
                          <a:effectLst/>
                          <a:latin typeface="微软雅黑" panose="020B0503020204020204" pitchFamily="34" charset="-122"/>
                          <a:ea typeface="微软雅黑" panose="020B0503020204020204" pitchFamily="34" charset="-122"/>
                        </a:rPr>
                        <a:t>μ）</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algn="ctr">
                        <a:lnSpc>
                          <a:spcPct val="150000"/>
                        </a:lnSpc>
                        <a:spcAft>
                          <a:spcPts val="600"/>
                        </a:spcAft>
                      </a:pPr>
                      <a:r>
                        <a:rPr lang="en-US" altLang="zh-CN" sz="1600" kern="0" dirty="0">
                          <a:effectLst/>
                          <a:latin typeface="微软雅黑" panose="020B0503020204020204" pitchFamily="34" charset="-122"/>
                          <a:ea typeface="微软雅黑" panose="020B0503020204020204" pitchFamily="34" charset="-122"/>
                        </a:rPr>
                        <a:t>21.76876236</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386450">
                <a:tc>
                  <a:txBody>
                    <a:bodyPr/>
                    <a:lstStyle/>
                    <a:p>
                      <a:pPr algn="ctr">
                        <a:lnSpc>
                          <a:spcPct val="150000"/>
                        </a:lnSpc>
                        <a:spcAft>
                          <a:spcPts val="600"/>
                        </a:spcAft>
                      </a:pPr>
                      <a:r>
                        <a:rPr lang="zh-CN" altLang="en-US" sz="1600" kern="0" dirty="0">
                          <a:effectLst/>
                          <a:latin typeface="微软雅黑" panose="020B0503020204020204" pitchFamily="34" charset="-122"/>
                          <a:ea typeface="微软雅黑" panose="020B0503020204020204" pitchFamily="34" charset="-122"/>
                        </a:rPr>
                        <a:t>标准差（</a:t>
                      </a:r>
                      <a:r>
                        <a:rPr lang="el-GR" sz="1600" kern="0" dirty="0">
                          <a:effectLst/>
                          <a:latin typeface="微软雅黑" panose="020B0503020204020204" pitchFamily="34" charset="-122"/>
                          <a:ea typeface="微软雅黑" panose="020B0503020204020204" pitchFamily="34" charset="-122"/>
                        </a:rPr>
                        <a:t>σ）</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algn="ctr">
                        <a:lnSpc>
                          <a:spcPct val="150000"/>
                        </a:lnSpc>
                        <a:spcAft>
                          <a:spcPts val="600"/>
                        </a:spcAft>
                      </a:pPr>
                      <a:r>
                        <a:rPr lang="en-US" altLang="zh-CN" sz="1600" kern="0" dirty="0">
                          <a:effectLst/>
                          <a:latin typeface="微软雅黑" panose="020B0503020204020204" pitchFamily="34" charset="-122"/>
                          <a:ea typeface="微软雅黑" panose="020B0503020204020204" pitchFamily="34" charset="-122"/>
                        </a:rPr>
                        <a:t>5.566928673</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bl>
          </a:graphicData>
        </a:graphic>
      </p:graphicFrame>
      <p:pic>
        <p:nvPicPr>
          <p:cNvPr id="4" name="图片 3"/>
          <p:cNvPicPr>
            <a:picLocks noChangeAspect="1"/>
          </p:cNvPicPr>
          <p:nvPr/>
        </p:nvPicPr>
        <p:blipFill>
          <a:blip r:embed="rId3"/>
          <a:stretch>
            <a:fillRect/>
          </a:stretch>
        </p:blipFill>
        <p:spPr>
          <a:xfrm>
            <a:off x="-30480" y="3382169"/>
            <a:ext cx="4049791" cy="3325673"/>
          </a:xfrm>
          <a:prstGeom prst="rect">
            <a:avLst/>
          </a:prstGeom>
        </p:spPr>
      </p:pic>
      <p:graphicFrame>
        <p:nvGraphicFramePr>
          <p:cNvPr id="5" name="表格 4"/>
          <p:cNvGraphicFramePr>
            <a:graphicFrameLocks noGrp="1"/>
          </p:cNvGraphicFramePr>
          <p:nvPr>
            <p:extLst>
              <p:ext uri="{D42A27DB-BD31-4B8C-83A1-F6EECF244321}">
                <p14:modId xmlns:p14="http://schemas.microsoft.com/office/powerpoint/2010/main" xmlns="" val="3018323849"/>
              </p:ext>
            </p:extLst>
          </p:nvPr>
        </p:nvGraphicFramePr>
        <p:xfrm>
          <a:off x="4171434" y="1980088"/>
          <a:ext cx="3849132" cy="1371600"/>
        </p:xfrm>
        <a:graphic>
          <a:graphicData uri="http://schemas.openxmlformats.org/drawingml/2006/table">
            <a:tbl>
              <a:tblPr>
                <a:tableStyleId>{5C22544A-7EE6-4342-B048-85BDC9FD1C3A}</a:tableStyleId>
              </a:tblPr>
              <a:tblGrid>
                <a:gridCol w="1924566">
                  <a:extLst>
                    <a:ext uri="{9D8B030D-6E8A-4147-A177-3AD203B41FA5}">
                      <a16:colId xmlns:a16="http://schemas.microsoft.com/office/drawing/2014/main" xmlns="" val="20000"/>
                    </a:ext>
                  </a:extLst>
                </a:gridCol>
                <a:gridCol w="1924566">
                  <a:extLst>
                    <a:ext uri="{9D8B030D-6E8A-4147-A177-3AD203B41FA5}">
                      <a16:colId xmlns:a16="http://schemas.microsoft.com/office/drawing/2014/main" xmlns="" val="20001"/>
                    </a:ext>
                  </a:extLst>
                </a:gridCol>
              </a:tblGrid>
              <a:tr h="414147">
                <a:tc gridSpan="2">
                  <a:txBody>
                    <a:bodyPr/>
                    <a:lstStyle/>
                    <a:p>
                      <a:pPr algn="ctr">
                        <a:lnSpc>
                          <a:spcPct val="150000"/>
                        </a:lnSpc>
                        <a:spcAft>
                          <a:spcPts val="600"/>
                        </a:spcAft>
                      </a:pPr>
                      <a:r>
                        <a:rPr lang="zh-CN" altLang="en-US" sz="1600" kern="0" dirty="0">
                          <a:effectLst/>
                          <a:latin typeface="微软雅黑" panose="020B0503020204020204" pitchFamily="34" charset="-122"/>
                          <a:ea typeface="微软雅黑" panose="020B0503020204020204" pitchFamily="34" charset="-122"/>
                        </a:rPr>
                        <a:t>出租车高峰拟合数据</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hMerge="1">
                  <a:txBody>
                    <a:bodyPr/>
                    <a:lstStyle/>
                    <a:p>
                      <a:endParaRPr lang="zh-CN" altLang="en-US"/>
                    </a:p>
                  </a:txBody>
                  <a:tcPr/>
                </a:tc>
                <a:extLst>
                  <a:ext uri="{0D108BD9-81ED-4DB2-BD59-A6C34878D82A}">
                    <a16:rowId xmlns:a16="http://schemas.microsoft.com/office/drawing/2014/main" xmlns="" val="10000"/>
                  </a:ext>
                </a:extLst>
              </a:tr>
              <a:tr h="414147">
                <a:tc>
                  <a:txBody>
                    <a:bodyPr/>
                    <a:lstStyle/>
                    <a:p>
                      <a:pPr algn="ctr">
                        <a:lnSpc>
                          <a:spcPct val="150000"/>
                        </a:lnSpc>
                        <a:spcAft>
                          <a:spcPts val="0"/>
                        </a:spcAft>
                      </a:pPr>
                      <a:r>
                        <a:rPr lang="zh-CN" altLang="en-US" sz="1600" kern="0" dirty="0">
                          <a:effectLst/>
                          <a:latin typeface="微软雅黑" panose="020B0503020204020204" pitchFamily="34" charset="-122"/>
                          <a:ea typeface="微软雅黑" panose="020B0503020204020204" pitchFamily="34" charset="-122"/>
                        </a:rPr>
                        <a:t>中心值（</a:t>
                      </a:r>
                      <a:r>
                        <a:rPr lang="el-GR" sz="1600" kern="0" dirty="0">
                          <a:effectLst/>
                          <a:latin typeface="微软雅黑" panose="020B0503020204020204" pitchFamily="34" charset="-122"/>
                          <a:ea typeface="微软雅黑" panose="020B0503020204020204" pitchFamily="34" charset="-122"/>
                        </a:rPr>
                        <a:t>μ）</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algn="ctr">
                        <a:lnSpc>
                          <a:spcPct val="150000"/>
                        </a:lnSpc>
                        <a:spcAft>
                          <a:spcPts val="600"/>
                        </a:spcAft>
                      </a:pPr>
                      <a:r>
                        <a:rPr lang="en-US" altLang="zh-CN" sz="1600" kern="0" dirty="0">
                          <a:effectLst/>
                          <a:latin typeface="微软雅黑" panose="020B0503020204020204" pitchFamily="34" charset="-122"/>
                          <a:ea typeface="微软雅黑" panose="020B0503020204020204" pitchFamily="34" charset="-122"/>
                        </a:rPr>
                        <a:t>20.06300202</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414147">
                <a:tc>
                  <a:txBody>
                    <a:bodyPr/>
                    <a:lstStyle/>
                    <a:p>
                      <a:pPr algn="ctr">
                        <a:lnSpc>
                          <a:spcPct val="150000"/>
                        </a:lnSpc>
                        <a:spcAft>
                          <a:spcPts val="600"/>
                        </a:spcAft>
                      </a:pPr>
                      <a:r>
                        <a:rPr lang="zh-CN" altLang="en-US" sz="1600" kern="0" dirty="0">
                          <a:effectLst/>
                          <a:latin typeface="微软雅黑" panose="020B0503020204020204" pitchFamily="34" charset="-122"/>
                          <a:ea typeface="微软雅黑" panose="020B0503020204020204" pitchFamily="34" charset="-122"/>
                        </a:rPr>
                        <a:t>标准差（</a:t>
                      </a:r>
                      <a:r>
                        <a:rPr lang="el-GR" sz="1600" kern="0" dirty="0">
                          <a:effectLst/>
                          <a:latin typeface="微软雅黑" panose="020B0503020204020204" pitchFamily="34" charset="-122"/>
                          <a:ea typeface="微软雅黑" panose="020B0503020204020204" pitchFamily="34" charset="-122"/>
                        </a:rPr>
                        <a:t>σ）</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algn="ctr">
                        <a:lnSpc>
                          <a:spcPct val="150000"/>
                        </a:lnSpc>
                        <a:spcAft>
                          <a:spcPts val="600"/>
                        </a:spcAft>
                      </a:pPr>
                      <a:r>
                        <a:rPr lang="en-US" altLang="zh-CN" sz="1600" kern="0" dirty="0">
                          <a:effectLst/>
                          <a:latin typeface="微软雅黑" panose="020B0503020204020204" pitchFamily="34" charset="-122"/>
                          <a:ea typeface="微软雅黑" panose="020B0503020204020204" pitchFamily="34" charset="-122"/>
                        </a:rPr>
                        <a:t>7.736186346</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bl>
          </a:graphicData>
        </a:graphic>
      </p:graphicFrame>
      <p:pic>
        <p:nvPicPr>
          <p:cNvPr id="6" name="图片 5"/>
          <p:cNvPicPr>
            <a:picLocks noChangeAspect="1"/>
          </p:cNvPicPr>
          <p:nvPr/>
        </p:nvPicPr>
        <p:blipFill>
          <a:blip r:embed="rId4"/>
          <a:stretch>
            <a:fillRect/>
          </a:stretch>
        </p:blipFill>
        <p:spPr>
          <a:xfrm>
            <a:off x="4004072" y="3382167"/>
            <a:ext cx="3836029" cy="3325675"/>
          </a:xfrm>
          <a:prstGeom prst="rect">
            <a:avLst/>
          </a:prstGeom>
        </p:spPr>
      </p:pic>
      <p:graphicFrame>
        <p:nvGraphicFramePr>
          <p:cNvPr id="7" name="表格 6"/>
          <p:cNvGraphicFramePr>
            <a:graphicFrameLocks noGrp="1"/>
          </p:cNvGraphicFramePr>
          <p:nvPr>
            <p:extLst>
              <p:ext uri="{D42A27DB-BD31-4B8C-83A1-F6EECF244321}">
                <p14:modId xmlns:p14="http://schemas.microsoft.com/office/powerpoint/2010/main" xmlns="" val="513342698"/>
              </p:ext>
            </p:extLst>
          </p:nvPr>
        </p:nvGraphicFramePr>
        <p:xfrm>
          <a:off x="8142208" y="1980087"/>
          <a:ext cx="3849132" cy="1371600"/>
        </p:xfrm>
        <a:graphic>
          <a:graphicData uri="http://schemas.openxmlformats.org/drawingml/2006/table">
            <a:tbl>
              <a:tblPr>
                <a:tableStyleId>{5C22544A-7EE6-4342-B048-85BDC9FD1C3A}</a:tableStyleId>
              </a:tblPr>
              <a:tblGrid>
                <a:gridCol w="2028302">
                  <a:extLst>
                    <a:ext uri="{9D8B030D-6E8A-4147-A177-3AD203B41FA5}">
                      <a16:colId xmlns:a16="http://schemas.microsoft.com/office/drawing/2014/main" xmlns="" val="20000"/>
                    </a:ext>
                  </a:extLst>
                </a:gridCol>
                <a:gridCol w="1820830">
                  <a:extLst>
                    <a:ext uri="{9D8B030D-6E8A-4147-A177-3AD203B41FA5}">
                      <a16:colId xmlns:a16="http://schemas.microsoft.com/office/drawing/2014/main" xmlns="" val="20001"/>
                    </a:ext>
                  </a:extLst>
                </a:gridCol>
              </a:tblGrid>
              <a:tr h="414147">
                <a:tc gridSpan="2">
                  <a:txBody>
                    <a:bodyPr/>
                    <a:lstStyle/>
                    <a:p>
                      <a:pPr algn="ctr">
                        <a:lnSpc>
                          <a:spcPct val="150000"/>
                        </a:lnSpc>
                        <a:spcAft>
                          <a:spcPts val="600"/>
                        </a:spcAft>
                      </a:pPr>
                      <a:r>
                        <a:rPr lang="en-US" altLang="zh-CN" sz="1600" kern="0" dirty="0">
                          <a:effectLst/>
                          <a:latin typeface="微软雅黑" panose="020B0503020204020204" pitchFamily="34" charset="-122"/>
                          <a:ea typeface="微软雅黑" panose="020B0503020204020204" pitchFamily="34" charset="-122"/>
                        </a:rPr>
                        <a:t>BRT</a:t>
                      </a:r>
                      <a:r>
                        <a:rPr lang="zh-CN" altLang="en-US" sz="1600" kern="0" dirty="0">
                          <a:effectLst/>
                          <a:latin typeface="微软雅黑" panose="020B0503020204020204" pitchFamily="34" charset="-122"/>
                          <a:ea typeface="微软雅黑" panose="020B0503020204020204" pitchFamily="34" charset="-122"/>
                        </a:rPr>
                        <a:t>高峰拟合数据</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hMerge="1">
                  <a:txBody>
                    <a:bodyPr/>
                    <a:lstStyle/>
                    <a:p>
                      <a:endParaRPr lang="zh-CN" altLang="en-US"/>
                    </a:p>
                  </a:txBody>
                  <a:tcPr/>
                </a:tc>
                <a:extLst>
                  <a:ext uri="{0D108BD9-81ED-4DB2-BD59-A6C34878D82A}">
                    <a16:rowId xmlns:a16="http://schemas.microsoft.com/office/drawing/2014/main" xmlns="" val="10000"/>
                  </a:ext>
                </a:extLst>
              </a:tr>
              <a:tr h="414147">
                <a:tc>
                  <a:txBody>
                    <a:bodyPr/>
                    <a:lstStyle/>
                    <a:p>
                      <a:pPr algn="ctr">
                        <a:lnSpc>
                          <a:spcPct val="150000"/>
                        </a:lnSpc>
                        <a:spcAft>
                          <a:spcPts val="600"/>
                        </a:spcAft>
                      </a:pPr>
                      <a:r>
                        <a:rPr lang="zh-CN" altLang="en-US" sz="1600" kern="0">
                          <a:effectLst/>
                          <a:latin typeface="微软雅黑" panose="020B0503020204020204" pitchFamily="34" charset="-122"/>
                          <a:ea typeface="微软雅黑" panose="020B0503020204020204" pitchFamily="34" charset="-122"/>
                        </a:rPr>
                        <a:t>中心值（</a:t>
                      </a:r>
                      <a:r>
                        <a:rPr lang="el-GR" sz="1600" kern="0">
                          <a:effectLst/>
                          <a:latin typeface="微软雅黑" panose="020B0503020204020204" pitchFamily="34" charset="-122"/>
                          <a:ea typeface="微软雅黑" panose="020B0503020204020204" pitchFamily="34" charset="-122"/>
                        </a:rPr>
                        <a:t>μ）</a:t>
                      </a:r>
                      <a:endParaRPr lang="el-GR"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algn="ctr">
                        <a:lnSpc>
                          <a:spcPct val="150000"/>
                        </a:lnSpc>
                        <a:spcAft>
                          <a:spcPts val="600"/>
                        </a:spcAft>
                      </a:pPr>
                      <a:r>
                        <a:rPr lang="en-US" altLang="zh-CN" sz="1600" kern="0" dirty="0">
                          <a:effectLst/>
                          <a:latin typeface="微软雅黑" panose="020B0503020204020204" pitchFamily="34" charset="-122"/>
                          <a:ea typeface="微软雅黑" panose="020B0503020204020204" pitchFamily="34" charset="-122"/>
                        </a:rPr>
                        <a:t>20.76934797</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414147">
                <a:tc>
                  <a:txBody>
                    <a:bodyPr/>
                    <a:lstStyle/>
                    <a:p>
                      <a:pPr algn="ctr">
                        <a:lnSpc>
                          <a:spcPct val="150000"/>
                        </a:lnSpc>
                        <a:spcAft>
                          <a:spcPts val="600"/>
                        </a:spcAft>
                      </a:pPr>
                      <a:r>
                        <a:rPr lang="zh-CN" altLang="en-US" sz="1600" kern="0">
                          <a:effectLst/>
                          <a:latin typeface="微软雅黑" panose="020B0503020204020204" pitchFamily="34" charset="-122"/>
                          <a:ea typeface="微软雅黑" panose="020B0503020204020204" pitchFamily="34" charset="-122"/>
                        </a:rPr>
                        <a:t>标准差（</a:t>
                      </a:r>
                      <a:r>
                        <a:rPr lang="el-GR" sz="1600" kern="0">
                          <a:effectLst/>
                          <a:latin typeface="微软雅黑" panose="020B0503020204020204" pitchFamily="34" charset="-122"/>
                          <a:ea typeface="微软雅黑" panose="020B0503020204020204" pitchFamily="34" charset="-122"/>
                        </a:rPr>
                        <a:t>σ）</a:t>
                      </a:r>
                      <a:endParaRPr lang="el-GR"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algn="ctr">
                        <a:lnSpc>
                          <a:spcPct val="150000"/>
                        </a:lnSpc>
                        <a:spcAft>
                          <a:spcPts val="600"/>
                        </a:spcAft>
                      </a:pPr>
                      <a:r>
                        <a:rPr lang="en-US" altLang="zh-CN" sz="1600" kern="0" dirty="0">
                          <a:effectLst/>
                          <a:latin typeface="微软雅黑" panose="020B0503020204020204" pitchFamily="34" charset="-122"/>
                          <a:ea typeface="微软雅黑" panose="020B0503020204020204" pitchFamily="34" charset="-122"/>
                        </a:rPr>
                        <a:t>5.524841686</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bl>
          </a:graphicData>
        </a:graphic>
      </p:graphicFrame>
      <p:pic>
        <p:nvPicPr>
          <p:cNvPr id="8" name="图片 7"/>
          <p:cNvPicPr>
            <a:picLocks noChangeAspect="1"/>
          </p:cNvPicPr>
          <p:nvPr/>
        </p:nvPicPr>
        <p:blipFill>
          <a:blip r:embed="rId5"/>
          <a:stretch>
            <a:fillRect/>
          </a:stretch>
        </p:blipFill>
        <p:spPr>
          <a:xfrm>
            <a:off x="7840101" y="3384033"/>
            <a:ext cx="4361905" cy="3323809"/>
          </a:xfrm>
          <a:prstGeom prst="rect">
            <a:avLst/>
          </a:prstGeom>
        </p:spPr>
      </p:pic>
    </p:spTree>
    <p:extLst>
      <p:ext uri="{BB962C8B-B14F-4D97-AF65-F5344CB8AC3E}">
        <p14:creationId xmlns:p14="http://schemas.microsoft.com/office/powerpoint/2010/main" xmlns="" val="1344089821"/>
      </p:ext>
    </p:extLst>
  </p:cSld>
  <p:clrMapOvr>
    <a:masterClrMapping/>
  </p:clrMapOvr>
  <p:transition spd="med" advTm="2755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cs typeface="+mn-ea"/>
                <a:sym typeface="+mn-lt"/>
              </a:rPr>
              <a:t>调查内容及数据分析</a:t>
            </a:r>
          </a:p>
        </p:txBody>
      </p:sp>
      <p:graphicFrame>
        <p:nvGraphicFramePr>
          <p:cNvPr id="3" name="表格 2"/>
          <p:cNvGraphicFramePr>
            <a:graphicFrameLocks noGrp="1"/>
          </p:cNvGraphicFramePr>
          <p:nvPr>
            <p:extLst>
              <p:ext uri="{D42A27DB-BD31-4B8C-83A1-F6EECF244321}">
                <p14:modId xmlns:p14="http://schemas.microsoft.com/office/powerpoint/2010/main" xmlns="" val="2686332979"/>
              </p:ext>
            </p:extLst>
          </p:nvPr>
        </p:nvGraphicFramePr>
        <p:xfrm>
          <a:off x="2785110" y="1605652"/>
          <a:ext cx="7231380" cy="2286000"/>
        </p:xfrm>
        <a:graphic>
          <a:graphicData uri="http://schemas.openxmlformats.org/drawingml/2006/table">
            <a:tbl>
              <a:tblPr>
                <a:tableStyleId>{5C22544A-7EE6-4342-B048-85BDC9FD1C3A}</a:tableStyleId>
              </a:tblPr>
              <a:tblGrid>
                <a:gridCol w="2124856">
                  <a:extLst>
                    <a:ext uri="{9D8B030D-6E8A-4147-A177-3AD203B41FA5}">
                      <a16:colId xmlns:a16="http://schemas.microsoft.com/office/drawing/2014/main" xmlns="" val="20000"/>
                    </a:ext>
                  </a:extLst>
                </a:gridCol>
                <a:gridCol w="2416664">
                  <a:extLst>
                    <a:ext uri="{9D8B030D-6E8A-4147-A177-3AD203B41FA5}">
                      <a16:colId xmlns:a16="http://schemas.microsoft.com/office/drawing/2014/main" xmlns="" val="20001"/>
                    </a:ext>
                  </a:extLst>
                </a:gridCol>
                <a:gridCol w="2689860">
                  <a:extLst>
                    <a:ext uri="{9D8B030D-6E8A-4147-A177-3AD203B41FA5}">
                      <a16:colId xmlns:a16="http://schemas.microsoft.com/office/drawing/2014/main" xmlns="" val="20002"/>
                    </a:ext>
                  </a:extLst>
                </a:gridCol>
              </a:tblGrid>
              <a:tr h="0">
                <a:tc>
                  <a:txBody>
                    <a:bodyPr/>
                    <a:lstStyle/>
                    <a:p>
                      <a:pPr marL="0" marR="0" indent="304800" algn="ctr">
                        <a:lnSpc>
                          <a:spcPct val="150000"/>
                        </a:lnSpc>
                        <a:spcBef>
                          <a:spcPts val="0"/>
                        </a:spcBef>
                        <a:spcAft>
                          <a:spcPts val="0"/>
                        </a:spcAft>
                      </a:pPr>
                      <a:r>
                        <a:rPr lang="zh-CN" altLang="en-US" sz="1600" kern="100" dirty="0">
                          <a:effectLst/>
                          <a:latin typeface="微软雅黑" panose="020B0503020204020204" pitchFamily="34" charset="-122"/>
                          <a:ea typeface="微软雅黑" panose="020B0503020204020204" pitchFamily="34" charset="-122"/>
                        </a:rPr>
                        <a:t> </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indent="304800" algn="ctr">
                        <a:lnSpc>
                          <a:spcPct val="150000"/>
                        </a:lnSpc>
                        <a:spcBef>
                          <a:spcPts val="0"/>
                        </a:spcBef>
                        <a:spcAft>
                          <a:spcPts val="0"/>
                        </a:spcAft>
                      </a:pPr>
                      <a:r>
                        <a:rPr lang="zh-CN" altLang="en-US" sz="1600" kern="100" dirty="0">
                          <a:effectLst/>
                          <a:latin typeface="微软雅黑" panose="020B0503020204020204" pitchFamily="34" charset="-122"/>
                          <a:ea typeface="微软雅黑" panose="020B0503020204020204" pitchFamily="34" charset="-122"/>
                        </a:rPr>
                        <a:t>平峰行程车速（</a:t>
                      </a:r>
                      <a:r>
                        <a:rPr lang="en-US" altLang="zh-CN" sz="1600" kern="100" dirty="0">
                          <a:effectLst/>
                          <a:latin typeface="微软雅黑" panose="020B0503020204020204" pitchFamily="34" charset="-122"/>
                          <a:ea typeface="微软雅黑" panose="020B0503020204020204" pitchFamily="34" charset="-122"/>
                        </a:rPr>
                        <a:t>km/h</a:t>
                      </a:r>
                      <a:r>
                        <a:rPr lang="zh-CN" altLang="en-US" sz="1600" kern="100" dirty="0">
                          <a:effectLst/>
                          <a:latin typeface="微软雅黑" panose="020B0503020204020204" pitchFamily="34" charset="-122"/>
                          <a:ea typeface="微软雅黑" panose="020B0503020204020204" pitchFamily="34" charset="-122"/>
                        </a:rPr>
                        <a:t>）</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indent="304800" algn="ctr">
                        <a:lnSpc>
                          <a:spcPct val="150000"/>
                        </a:lnSpc>
                        <a:spcBef>
                          <a:spcPts val="0"/>
                        </a:spcBef>
                        <a:spcAft>
                          <a:spcPts val="0"/>
                        </a:spcAft>
                      </a:pPr>
                      <a:r>
                        <a:rPr lang="zh-CN" altLang="en-US" sz="1600" kern="100">
                          <a:effectLst/>
                          <a:latin typeface="微软雅黑" panose="020B0503020204020204" pitchFamily="34" charset="-122"/>
                          <a:ea typeface="微软雅黑" panose="020B0503020204020204" pitchFamily="34" charset="-122"/>
                        </a:rPr>
                        <a:t>高峰行程车速（</a:t>
                      </a:r>
                      <a:r>
                        <a:rPr lang="en-US" altLang="zh-CN" sz="1600" kern="100">
                          <a:effectLst/>
                          <a:latin typeface="微软雅黑" panose="020B0503020204020204" pitchFamily="34" charset="-122"/>
                          <a:ea typeface="微软雅黑" panose="020B0503020204020204" pitchFamily="34" charset="-122"/>
                        </a:rPr>
                        <a:t>km/h</a:t>
                      </a:r>
                      <a:r>
                        <a:rPr lang="zh-CN" altLang="en-US" sz="1600" kern="100">
                          <a:effectLst/>
                          <a:latin typeface="微软雅黑" panose="020B0503020204020204" pitchFamily="34" charset="-122"/>
                          <a:ea typeface="微软雅黑" panose="020B0503020204020204" pitchFamily="34" charset="-122"/>
                        </a:rPr>
                        <a:t>）</a:t>
                      </a:r>
                      <a:endParaRPr lang="zh-CN" altLang="en-US"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0"/>
                  </a:ext>
                </a:extLst>
              </a:tr>
              <a:tr h="0">
                <a:tc>
                  <a:txBody>
                    <a:bodyPr/>
                    <a:lstStyle/>
                    <a:p>
                      <a:pPr marL="0" marR="0" algn="ctr">
                        <a:lnSpc>
                          <a:spcPct val="150000"/>
                        </a:lnSpc>
                        <a:spcBef>
                          <a:spcPts val="0"/>
                        </a:spcBef>
                        <a:spcAft>
                          <a:spcPts val="0"/>
                        </a:spcAft>
                      </a:pPr>
                      <a:r>
                        <a:rPr lang="zh-CN" altLang="en-US" sz="1600" kern="0">
                          <a:effectLst/>
                          <a:latin typeface="微软雅黑" panose="020B0503020204020204" pitchFamily="34" charset="-122"/>
                          <a:ea typeface="微软雅黑" panose="020B0503020204020204" pitchFamily="34" charset="-122"/>
                        </a:rPr>
                        <a:t>小汽车</a:t>
                      </a:r>
                      <a:endParaRPr lang="zh-CN" altLang="en-US"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lnSpc>
                          <a:spcPct val="150000"/>
                        </a:lnSpc>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34.44</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lnSpc>
                          <a:spcPct val="150000"/>
                        </a:lnSpc>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21.77</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0">
                <a:tc>
                  <a:txBody>
                    <a:bodyPr/>
                    <a:lstStyle/>
                    <a:p>
                      <a:pPr marL="0" marR="0" algn="ctr">
                        <a:lnSpc>
                          <a:spcPct val="150000"/>
                        </a:lnSpc>
                        <a:spcBef>
                          <a:spcPts val="0"/>
                        </a:spcBef>
                        <a:spcAft>
                          <a:spcPts val="0"/>
                        </a:spcAft>
                      </a:pPr>
                      <a:r>
                        <a:rPr lang="en-US" sz="1600" kern="0">
                          <a:effectLst/>
                          <a:latin typeface="微软雅黑" panose="020B0503020204020204" pitchFamily="34" charset="-122"/>
                          <a:ea typeface="微软雅黑" panose="020B0503020204020204" pitchFamily="34" charset="-122"/>
                        </a:rPr>
                        <a:t>BRT</a:t>
                      </a:r>
                      <a:endParaRPr lang="en-US"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lnSpc>
                          <a:spcPct val="150000"/>
                        </a:lnSpc>
                        <a:spcBef>
                          <a:spcPts val="0"/>
                        </a:spcBef>
                        <a:spcAft>
                          <a:spcPts val="0"/>
                        </a:spcAft>
                      </a:pPr>
                      <a:r>
                        <a:rPr lang="en-US" altLang="zh-CN" sz="1600" kern="0">
                          <a:effectLst/>
                          <a:latin typeface="微软雅黑" panose="020B0503020204020204" pitchFamily="34" charset="-122"/>
                          <a:ea typeface="微软雅黑" panose="020B0503020204020204" pitchFamily="34" charset="-122"/>
                        </a:rPr>
                        <a:t>32.52</a:t>
                      </a:r>
                      <a:endParaRPr lang="zh-CN" altLang="en-US"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lnSpc>
                          <a:spcPct val="150000"/>
                        </a:lnSpc>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20.77</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r h="0">
                <a:tc>
                  <a:txBody>
                    <a:bodyPr/>
                    <a:lstStyle/>
                    <a:p>
                      <a:pPr marL="0" marR="0" algn="ctr">
                        <a:lnSpc>
                          <a:spcPct val="150000"/>
                        </a:lnSpc>
                        <a:spcBef>
                          <a:spcPts val="0"/>
                        </a:spcBef>
                        <a:spcAft>
                          <a:spcPts val="0"/>
                        </a:spcAft>
                      </a:pPr>
                      <a:r>
                        <a:rPr lang="zh-CN" altLang="en-US" sz="1600" kern="0">
                          <a:effectLst/>
                          <a:latin typeface="微软雅黑" panose="020B0503020204020204" pitchFamily="34" charset="-122"/>
                          <a:ea typeface="微软雅黑" panose="020B0503020204020204" pitchFamily="34" charset="-122"/>
                        </a:rPr>
                        <a:t>出租车</a:t>
                      </a:r>
                      <a:endParaRPr lang="zh-CN" altLang="en-US"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lnSpc>
                          <a:spcPct val="150000"/>
                        </a:lnSpc>
                        <a:spcBef>
                          <a:spcPts val="0"/>
                        </a:spcBef>
                        <a:spcAft>
                          <a:spcPts val="0"/>
                        </a:spcAft>
                      </a:pPr>
                      <a:r>
                        <a:rPr lang="en-US" altLang="zh-CN" sz="1600" kern="0">
                          <a:effectLst/>
                          <a:latin typeface="微软雅黑" panose="020B0503020204020204" pitchFamily="34" charset="-122"/>
                          <a:ea typeface="微软雅黑" panose="020B0503020204020204" pitchFamily="34" charset="-122"/>
                        </a:rPr>
                        <a:t>31.92</a:t>
                      </a:r>
                      <a:endParaRPr lang="zh-CN" altLang="en-US"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lnSpc>
                          <a:spcPct val="150000"/>
                        </a:lnSpc>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20.06</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3"/>
                  </a:ext>
                </a:extLst>
              </a:tr>
              <a:tr h="0">
                <a:tc>
                  <a:txBody>
                    <a:bodyPr/>
                    <a:lstStyle/>
                    <a:p>
                      <a:pPr marL="0" marR="0" algn="ctr">
                        <a:lnSpc>
                          <a:spcPct val="150000"/>
                        </a:lnSpc>
                        <a:spcBef>
                          <a:spcPts val="0"/>
                        </a:spcBef>
                        <a:spcAft>
                          <a:spcPts val="0"/>
                        </a:spcAft>
                      </a:pPr>
                      <a:r>
                        <a:rPr lang="zh-CN" altLang="en-US" sz="1600" kern="0">
                          <a:effectLst/>
                          <a:latin typeface="微软雅黑" panose="020B0503020204020204" pitchFamily="34" charset="-122"/>
                          <a:ea typeface="微软雅黑" panose="020B0503020204020204" pitchFamily="34" charset="-122"/>
                        </a:rPr>
                        <a:t>货车</a:t>
                      </a:r>
                      <a:endParaRPr lang="zh-CN" altLang="en-US"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lnSpc>
                          <a:spcPct val="150000"/>
                        </a:lnSpc>
                        <a:spcBef>
                          <a:spcPts val="0"/>
                        </a:spcBef>
                        <a:spcAft>
                          <a:spcPts val="0"/>
                        </a:spcAft>
                      </a:pPr>
                      <a:r>
                        <a:rPr lang="en-US" altLang="zh-CN" sz="1600" kern="0">
                          <a:effectLst/>
                          <a:latin typeface="微软雅黑" panose="020B0503020204020204" pitchFamily="34" charset="-122"/>
                          <a:ea typeface="微软雅黑" panose="020B0503020204020204" pitchFamily="34" charset="-122"/>
                        </a:rPr>
                        <a:t>26.20</a:t>
                      </a:r>
                      <a:endParaRPr lang="zh-CN" altLang="en-US"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lnSpc>
                          <a:spcPct val="150000"/>
                        </a:lnSpc>
                        <a:spcBef>
                          <a:spcPts val="0"/>
                        </a:spcBef>
                        <a:spcAft>
                          <a:spcPts val="0"/>
                        </a:spcAft>
                      </a:pPr>
                      <a:endParaRPr lang="zh-CN" altLang="en-US" sz="1600" kern="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4"/>
                  </a:ext>
                </a:extLst>
              </a:tr>
            </a:tbl>
          </a:graphicData>
        </a:graphic>
      </p:graphicFrame>
      <p:sp>
        <p:nvSpPr>
          <p:cNvPr id="4" name="文本框 3"/>
          <p:cNvSpPr txBox="1"/>
          <p:nvPr/>
        </p:nvSpPr>
        <p:spPr>
          <a:xfrm>
            <a:off x="3451860" y="957616"/>
            <a:ext cx="5532120" cy="523220"/>
          </a:xfrm>
          <a:prstGeom prst="rect">
            <a:avLst/>
          </a:prstGeom>
          <a:noFill/>
        </p:spPr>
        <p:txBody>
          <a:bodyPr wrap="squar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不同车型不同时期行程车速对比表</a:t>
            </a:r>
          </a:p>
        </p:txBody>
      </p:sp>
      <p:sp>
        <p:nvSpPr>
          <p:cNvPr id="5" name="文本框 4"/>
          <p:cNvSpPr txBox="1"/>
          <p:nvPr/>
        </p:nvSpPr>
        <p:spPr>
          <a:xfrm>
            <a:off x="2928172" y="4077657"/>
            <a:ext cx="9113520" cy="2991588"/>
          </a:xfrm>
          <a:prstGeom prst="rect">
            <a:avLst/>
          </a:prstGeom>
          <a:noFill/>
        </p:spPr>
        <p:txBody>
          <a:bodyPr wrap="square" rtlCol="0">
            <a:spAutoFit/>
          </a:bodyPr>
          <a:lstStyle/>
          <a:p>
            <a:pPr>
              <a:lnSpc>
                <a:spcPct val="130000"/>
              </a:lnSpc>
            </a:pPr>
            <a:r>
              <a:rPr lang="zh-CN" altLang="en-US" dirty="0">
                <a:solidFill>
                  <a:schemeClr val="bg1"/>
                </a:solidFill>
                <a:latin typeface="微软雅黑" panose="020B0503020204020204" pitchFamily="34" charset="-122"/>
                <a:ea typeface="微软雅黑" panose="020B0503020204020204" pitchFamily="34" charset="-122"/>
              </a:rPr>
              <a:t>行程车速：小汽车</a:t>
            </a:r>
            <a:r>
              <a:rPr lang="en-US" altLang="zh-CN" dirty="0">
                <a:solidFill>
                  <a:schemeClr val="bg1"/>
                </a:solidFill>
                <a:latin typeface="微软雅黑" panose="020B0503020204020204" pitchFamily="34" charset="-122"/>
                <a:ea typeface="微软雅黑" panose="020B0503020204020204" pitchFamily="34" charset="-122"/>
              </a:rPr>
              <a:t>&gt;BRT&gt;</a:t>
            </a:r>
            <a:r>
              <a:rPr lang="zh-CN" altLang="en-US" dirty="0">
                <a:solidFill>
                  <a:schemeClr val="bg1"/>
                </a:solidFill>
                <a:latin typeface="微软雅黑" panose="020B0503020204020204" pitchFamily="34" charset="-122"/>
                <a:ea typeface="微软雅黑" panose="020B0503020204020204" pitchFamily="34" charset="-122"/>
              </a:rPr>
              <a:t>出租车</a:t>
            </a: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dirty="0">
                <a:solidFill>
                  <a:schemeClr val="bg1"/>
                </a:solidFill>
                <a:latin typeface="微软雅黑" panose="020B0503020204020204" pitchFamily="34" charset="-122"/>
                <a:ea typeface="微软雅黑" panose="020B0503020204020204" pitchFamily="34" charset="-122"/>
              </a:rPr>
              <a:t>· BRT</a:t>
            </a:r>
            <a:r>
              <a:rPr lang="zh-CN" altLang="en-US" dirty="0">
                <a:solidFill>
                  <a:schemeClr val="bg1"/>
                </a:solidFill>
                <a:latin typeface="微软雅黑" panose="020B0503020204020204" pitchFamily="34" charset="-122"/>
                <a:ea typeface="微软雅黑" panose="020B0503020204020204" pitchFamily="34" charset="-122"/>
              </a:rPr>
              <a:t>：位于路口的公交站使得公交车经过路口时有意识地减速进站，且由于</a:t>
            </a:r>
            <a:r>
              <a:rPr lang="en-US" altLang="zh-CN" dirty="0">
                <a:solidFill>
                  <a:schemeClr val="bg1"/>
                </a:solidFill>
                <a:latin typeface="微软雅黑" panose="020B0503020204020204" pitchFamily="34" charset="-122"/>
                <a:ea typeface="微软雅黑" panose="020B0503020204020204" pitchFamily="34" charset="-122"/>
              </a:rPr>
              <a:t>BRT</a:t>
            </a:r>
            <a:r>
              <a:rPr lang="zh-CN" altLang="en-US" dirty="0">
                <a:solidFill>
                  <a:schemeClr val="bg1"/>
                </a:solidFill>
                <a:latin typeface="微软雅黑" panose="020B0503020204020204" pitchFamily="34" charset="-122"/>
                <a:ea typeface="微软雅黑" panose="020B0503020204020204" pitchFamily="34" charset="-122"/>
              </a:rPr>
              <a:t>车道在路口处经常有排队现象出现，出站的公交车会有意减速以避免停车，从而车速减慢。</a:t>
            </a: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出租车：司机有意识地减慢车速。因为大部分道路路段中禁止随意停车，绝大多数出租车是在经过交叉口处获得客源，实际观测中，也发现有出租车停车载客的现象，甚至有的出租车会在路口停止一段时间等待客源。</a:t>
            </a:r>
          </a:p>
          <a:p>
            <a:endParaRPr lang="zh-CN" altLang="en-US" sz="1600" dirty="0"/>
          </a:p>
          <a:p>
            <a:endParaRPr lang="zh-CN" altLang="en-US" sz="1600" dirty="0">
              <a:solidFill>
                <a:schemeClr val="bg1"/>
              </a:solidFill>
              <a:latin typeface="微软雅黑" panose="020B0503020204020204" pitchFamily="34" charset="-122"/>
              <a:ea typeface="微软雅黑" panose="020B0503020204020204" pitchFamily="34" charset="-122"/>
            </a:endParaRPr>
          </a:p>
          <a:p>
            <a:endParaRPr lang="zh-CN" altLang="en-US" sz="1600" dirty="0"/>
          </a:p>
        </p:txBody>
      </p:sp>
      <p:grpSp>
        <p:nvGrpSpPr>
          <p:cNvPr id="18" name="组 20"/>
          <p:cNvGrpSpPr/>
          <p:nvPr/>
        </p:nvGrpSpPr>
        <p:grpSpPr>
          <a:xfrm>
            <a:off x="183031" y="3538452"/>
            <a:ext cx="2713045" cy="2798707"/>
            <a:chOff x="6205698" y="1718554"/>
            <a:chExt cx="1970113" cy="2032317"/>
          </a:xfrm>
          <a:solidFill>
            <a:schemeClr val="bg1">
              <a:lumMod val="95000"/>
            </a:schemeClr>
          </a:solidFill>
        </p:grpSpPr>
        <p:sp>
          <p:nvSpPr>
            <p:cNvPr id="19" name="Freeform 260"/>
            <p:cNvSpPr/>
            <p:nvPr/>
          </p:nvSpPr>
          <p:spPr bwMode="auto">
            <a:xfrm>
              <a:off x="7651846" y="3373614"/>
              <a:ext cx="523965" cy="251503"/>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20" name="Freeform 261"/>
            <p:cNvSpPr/>
            <p:nvPr/>
          </p:nvSpPr>
          <p:spPr bwMode="auto">
            <a:xfrm>
              <a:off x="7295548" y="3331698"/>
              <a:ext cx="503006" cy="377254"/>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21" name="Freeform 262"/>
            <p:cNvSpPr/>
            <p:nvPr/>
          </p:nvSpPr>
          <p:spPr bwMode="auto">
            <a:xfrm>
              <a:off x="6960210" y="3310738"/>
              <a:ext cx="565882" cy="440130"/>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22" name="Freeform 263"/>
            <p:cNvSpPr/>
            <p:nvPr/>
          </p:nvSpPr>
          <p:spPr bwMode="auto">
            <a:xfrm>
              <a:off x="6666791" y="3268822"/>
              <a:ext cx="565882" cy="482049"/>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23" name="Freeform 264"/>
            <p:cNvSpPr/>
            <p:nvPr/>
          </p:nvSpPr>
          <p:spPr bwMode="auto">
            <a:xfrm>
              <a:off x="7672805" y="3122111"/>
              <a:ext cx="503006" cy="251503"/>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24" name="Freeform 265"/>
            <p:cNvSpPr/>
            <p:nvPr/>
          </p:nvSpPr>
          <p:spPr bwMode="auto">
            <a:xfrm>
              <a:off x="7316507" y="2975400"/>
              <a:ext cx="544925" cy="314379"/>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25" name="Freeform 266"/>
            <p:cNvSpPr/>
            <p:nvPr/>
          </p:nvSpPr>
          <p:spPr bwMode="auto">
            <a:xfrm>
              <a:off x="6960210" y="2849649"/>
              <a:ext cx="670676" cy="377254"/>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26" name="Freeform 267"/>
            <p:cNvSpPr/>
            <p:nvPr/>
          </p:nvSpPr>
          <p:spPr bwMode="auto">
            <a:xfrm>
              <a:off x="6687747" y="2828689"/>
              <a:ext cx="670676" cy="356298"/>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27" name="Freeform 268"/>
            <p:cNvSpPr/>
            <p:nvPr/>
          </p:nvSpPr>
          <p:spPr bwMode="auto">
            <a:xfrm>
              <a:off x="6561993" y="2001000"/>
              <a:ext cx="230546" cy="335338"/>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28" name="Freeform 269"/>
            <p:cNvSpPr/>
            <p:nvPr/>
          </p:nvSpPr>
          <p:spPr bwMode="auto">
            <a:xfrm>
              <a:off x="6415285" y="2147710"/>
              <a:ext cx="188627" cy="419173"/>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29" name="Freeform 270"/>
            <p:cNvSpPr/>
            <p:nvPr/>
          </p:nvSpPr>
          <p:spPr bwMode="auto">
            <a:xfrm>
              <a:off x="6289533" y="2294421"/>
              <a:ext cx="188627" cy="503006"/>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30" name="Freeform 271"/>
            <p:cNvSpPr/>
            <p:nvPr/>
          </p:nvSpPr>
          <p:spPr bwMode="auto">
            <a:xfrm>
              <a:off x="6205698" y="2462089"/>
              <a:ext cx="188627" cy="523965"/>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31" name="Freeform 272"/>
            <p:cNvSpPr/>
            <p:nvPr/>
          </p:nvSpPr>
          <p:spPr bwMode="auto">
            <a:xfrm>
              <a:off x="6687747" y="2021959"/>
              <a:ext cx="188627" cy="335338"/>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32" name="Freeform 273"/>
            <p:cNvSpPr/>
            <p:nvPr/>
          </p:nvSpPr>
          <p:spPr bwMode="auto">
            <a:xfrm>
              <a:off x="6582952" y="2315381"/>
              <a:ext cx="314379" cy="272462"/>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33" name="Freeform 274"/>
            <p:cNvSpPr/>
            <p:nvPr/>
          </p:nvSpPr>
          <p:spPr bwMode="auto">
            <a:xfrm>
              <a:off x="6499117" y="2524965"/>
              <a:ext cx="398214" cy="293422"/>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34" name="Freeform 275"/>
            <p:cNvSpPr/>
            <p:nvPr/>
          </p:nvSpPr>
          <p:spPr bwMode="auto">
            <a:xfrm>
              <a:off x="6415285" y="2713595"/>
              <a:ext cx="440130" cy="314379"/>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35" name="Freeform 276"/>
            <p:cNvSpPr/>
            <p:nvPr/>
          </p:nvSpPr>
          <p:spPr bwMode="auto">
            <a:xfrm>
              <a:off x="7381073" y="1718554"/>
              <a:ext cx="230546" cy="335338"/>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36" name="Freeform 277"/>
            <p:cNvSpPr/>
            <p:nvPr/>
          </p:nvSpPr>
          <p:spPr bwMode="auto">
            <a:xfrm>
              <a:off x="7234363" y="1865265"/>
              <a:ext cx="188627" cy="419173"/>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37" name="Freeform 278"/>
            <p:cNvSpPr/>
            <p:nvPr/>
          </p:nvSpPr>
          <p:spPr bwMode="auto">
            <a:xfrm>
              <a:off x="7108611" y="2011973"/>
              <a:ext cx="209587" cy="503006"/>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38" name="Freeform 279"/>
            <p:cNvSpPr/>
            <p:nvPr/>
          </p:nvSpPr>
          <p:spPr bwMode="auto">
            <a:xfrm>
              <a:off x="7024776" y="2179644"/>
              <a:ext cx="188627" cy="523965"/>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39" name="Freeform 280"/>
            <p:cNvSpPr/>
            <p:nvPr/>
          </p:nvSpPr>
          <p:spPr bwMode="auto">
            <a:xfrm>
              <a:off x="7506825" y="1739511"/>
              <a:ext cx="188627" cy="335338"/>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40" name="Freeform 281"/>
            <p:cNvSpPr/>
            <p:nvPr/>
          </p:nvSpPr>
          <p:spPr bwMode="auto">
            <a:xfrm>
              <a:off x="7402033" y="2032933"/>
              <a:ext cx="314379" cy="272462"/>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41" name="Freeform 282"/>
            <p:cNvSpPr/>
            <p:nvPr/>
          </p:nvSpPr>
          <p:spPr bwMode="auto">
            <a:xfrm>
              <a:off x="7318198" y="2242519"/>
              <a:ext cx="398214" cy="293422"/>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sp>
          <p:nvSpPr>
            <p:cNvPr id="42" name="Freeform 283"/>
            <p:cNvSpPr/>
            <p:nvPr/>
          </p:nvSpPr>
          <p:spPr bwMode="auto">
            <a:xfrm>
              <a:off x="7234363" y="2431147"/>
              <a:ext cx="440130" cy="293422"/>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cs typeface="+mn-ea"/>
                <a:sym typeface="+mn-lt"/>
              </a:endParaRPr>
            </a:p>
          </p:txBody>
        </p:sp>
      </p:grpSp>
    </p:spTree>
    <p:extLst>
      <p:ext uri="{BB962C8B-B14F-4D97-AF65-F5344CB8AC3E}">
        <p14:creationId xmlns:p14="http://schemas.microsoft.com/office/powerpoint/2010/main" xmlns="" val="88581638"/>
      </p:ext>
    </p:extLst>
  </p:cSld>
  <p:clrMapOvr>
    <a:masterClrMapping/>
  </p:clrMapOvr>
  <p:transition spd="med" advTm="68048">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p:txBody>
          <a:bodyPr>
            <a:normAutofit lnSpcReduction="10000"/>
          </a:bodyPr>
          <a:lstStyle/>
          <a:p>
            <a:r>
              <a:rPr kumimoji="1" lang="zh-CN" altLang="en-US" dirty="0">
                <a:cs typeface="+mn-ea"/>
                <a:sym typeface="+mn-lt"/>
              </a:rPr>
              <a:t>调查内容及数据分析</a:t>
            </a:r>
          </a:p>
        </p:txBody>
      </p:sp>
      <p:pic>
        <p:nvPicPr>
          <p:cNvPr id="3" name="图片 2"/>
          <p:cNvPicPr>
            <a:picLocks noChangeAspect="1"/>
          </p:cNvPicPr>
          <p:nvPr/>
        </p:nvPicPr>
        <p:blipFill rotWithShape="1">
          <a:blip r:embed="rId3"/>
          <a:srcRect b="6410"/>
          <a:stretch/>
        </p:blipFill>
        <p:spPr>
          <a:xfrm>
            <a:off x="550060" y="2200336"/>
            <a:ext cx="5175491" cy="2906236"/>
          </a:xfrm>
          <a:prstGeom prst="rect">
            <a:avLst/>
          </a:prstGeom>
        </p:spPr>
      </p:pic>
      <p:pic>
        <p:nvPicPr>
          <p:cNvPr id="4" name="图片 3"/>
          <p:cNvPicPr>
            <a:picLocks noChangeAspect="1"/>
          </p:cNvPicPr>
          <p:nvPr/>
        </p:nvPicPr>
        <p:blipFill rotWithShape="1">
          <a:blip r:embed="rId4"/>
          <a:srcRect b="6352"/>
          <a:stretch/>
        </p:blipFill>
        <p:spPr>
          <a:xfrm>
            <a:off x="6386735" y="2200336"/>
            <a:ext cx="5172261" cy="2906236"/>
          </a:xfrm>
          <a:prstGeom prst="rect">
            <a:avLst/>
          </a:prstGeom>
        </p:spPr>
      </p:pic>
      <p:sp>
        <p:nvSpPr>
          <p:cNvPr id="5" name="文本框 4"/>
          <p:cNvSpPr txBox="1"/>
          <p:nvPr/>
        </p:nvSpPr>
        <p:spPr>
          <a:xfrm>
            <a:off x="2120227" y="844405"/>
            <a:ext cx="7951546" cy="861774"/>
          </a:xfrm>
          <a:prstGeom prst="rect">
            <a:avLst/>
          </a:prstGeom>
          <a:noFill/>
        </p:spPr>
        <p:txBody>
          <a:bodyPr wrap="square" rtlCol="0">
            <a:spAutoFit/>
          </a:bodyPr>
          <a:lstStyle/>
          <a:p>
            <a:r>
              <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rPr>
              <a:t>3.</a:t>
            </a:r>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平峰与高峰时期车辆行程车速的对比分析</a:t>
            </a:r>
          </a:p>
          <a:p>
            <a:endParaRPr lang="zh-CN" altLang="en-US" dirty="0">
              <a:solidFill>
                <a:schemeClr val="tx1">
                  <a:lumMod val="85000"/>
                  <a:lumOff val="15000"/>
                </a:schemeClr>
              </a:solidFill>
            </a:endParaRPr>
          </a:p>
        </p:txBody>
      </p:sp>
      <p:sp>
        <p:nvSpPr>
          <p:cNvPr id="26" name="Freeform 36"/>
          <p:cNvSpPr>
            <a:spLocks noChangeAspect="1" noEditPoints="1"/>
          </p:cNvSpPr>
          <p:nvPr/>
        </p:nvSpPr>
        <p:spPr bwMode="auto">
          <a:xfrm>
            <a:off x="550060" y="1240350"/>
            <a:ext cx="1080000" cy="856125"/>
          </a:xfrm>
          <a:custGeom>
            <a:avLst/>
            <a:gdLst>
              <a:gd name="T0" fmla="*/ 118 w 1506"/>
              <a:gd name="T1" fmla="*/ 944 h 1193"/>
              <a:gd name="T2" fmla="*/ 73 w 1506"/>
              <a:gd name="T3" fmla="*/ 944 h 1193"/>
              <a:gd name="T4" fmla="*/ 0 w 1506"/>
              <a:gd name="T5" fmla="*/ 871 h 1193"/>
              <a:gd name="T6" fmla="*/ 0 w 1506"/>
              <a:gd name="T7" fmla="*/ 501 h 1193"/>
              <a:gd name="T8" fmla="*/ 68 w 1506"/>
              <a:gd name="T9" fmla="*/ 429 h 1193"/>
              <a:gd name="T10" fmla="*/ 89 w 1506"/>
              <a:gd name="T11" fmla="*/ 412 h 1193"/>
              <a:gd name="T12" fmla="*/ 221 w 1506"/>
              <a:gd name="T13" fmla="*/ 93 h 1193"/>
              <a:gd name="T14" fmla="*/ 356 w 1506"/>
              <a:gd name="T15" fmla="*/ 1 h 1193"/>
              <a:gd name="T16" fmla="*/ 1122 w 1506"/>
              <a:gd name="T17" fmla="*/ 1 h 1193"/>
              <a:gd name="T18" fmla="*/ 1216 w 1506"/>
              <a:gd name="T19" fmla="*/ 42 h 1193"/>
              <a:gd name="T20" fmla="*/ 1268 w 1506"/>
              <a:gd name="T21" fmla="*/ 115 h 1193"/>
              <a:gd name="T22" fmla="*/ 1414 w 1506"/>
              <a:gd name="T23" fmla="*/ 410 h 1193"/>
              <a:gd name="T24" fmla="*/ 1441 w 1506"/>
              <a:gd name="T25" fmla="*/ 429 h 1193"/>
              <a:gd name="T26" fmla="*/ 1506 w 1506"/>
              <a:gd name="T27" fmla="*/ 494 h 1193"/>
              <a:gd name="T28" fmla="*/ 1506 w 1506"/>
              <a:gd name="T29" fmla="*/ 878 h 1193"/>
              <a:gd name="T30" fmla="*/ 1440 w 1506"/>
              <a:gd name="T31" fmla="*/ 943 h 1193"/>
              <a:gd name="T32" fmla="*/ 1416 w 1506"/>
              <a:gd name="T33" fmla="*/ 943 h 1193"/>
              <a:gd name="T34" fmla="*/ 1415 w 1506"/>
              <a:gd name="T35" fmla="*/ 968 h 1193"/>
              <a:gd name="T36" fmla="*/ 1414 w 1506"/>
              <a:gd name="T37" fmla="*/ 1116 h 1193"/>
              <a:gd name="T38" fmla="*/ 1338 w 1506"/>
              <a:gd name="T39" fmla="*/ 1192 h 1193"/>
              <a:gd name="T40" fmla="*/ 1244 w 1506"/>
              <a:gd name="T41" fmla="*/ 1192 h 1193"/>
              <a:gd name="T42" fmla="*/ 1173 w 1506"/>
              <a:gd name="T43" fmla="*/ 1122 h 1193"/>
              <a:gd name="T44" fmla="*/ 1173 w 1506"/>
              <a:gd name="T45" fmla="*/ 970 h 1193"/>
              <a:gd name="T46" fmla="*/ 1173 w 1506"/>
              <a:gd name="T47" fmla="*/ 945 h 1193"/>
              <a:gd name="T48" fmla="*/ 361 w 1506"/>
              <a:gd name="T49" fmla="*/ 945 h 1193"/>
              <a:gd name="T50" fmla="*/ 360 w 1506"/>
              <a:gd name="T51" fmla="*/ 966 h 1193"/>
              <a:gd name="T52" fmla="*/ 360 w 1506"/>
              <a:gd name="T53" fmla="*/ 1118 h 1193"/>
              <a:gd name="T54" fmla="*/ 285 w 1506"/>
              <a:gd name="T55" fmla="*/ 1192 h 1193"/>
              <a:gd name="T56" fmla="*/ 191 w 1506"/>
              <a:gd name="T57" fmla="*/ 1192 h 1193"/>
              <a:gd name="T58" fmla="*/ 118 w 1506"/>
              <a:gd name="T59" fmla="*/ 1120 h 1193"/>
              <a:gd name="T60" fmla="*/ 118 w 1506"/>
              <a:gd name="T61" fmla="*/ 968 h 1193"/>
              <a:gd name="T62" fmla="*/ 118 w 1506"/>
              <a:gd name="T63" fmla="*/ 944 h 1193"/>
              <a:gd name="T64" fmla="*/ 1346 w 1506"/>
              <a:gd name="T65" fmla="*/ 413 h 1193"/>
              <a:gd name="T66" fmla="*/ 1345 w 1506"/>
              <a:gd name="T67" fmla="*/ 406 h 1193"/>
              <a:gd name="T68" fmla="*/ 1194 w 1506"/>
              <a:gd name="T69" fmla="*/ 111 h 1193"/>
              <a:gd name="T70" fmla="*/ 1083 w 1506"/>
              <a:gd name="T71" fmla="*/ 49 h 1193"/>
              <a:gd name="T72" fmla="*/ 837 w 1506"/>
              <a:gd name="T73" fmla="*/ 49 h 1193"/>
              <a:gd name="T74" fmla="*/ 395 w 1506"/>
              <a:gd name="T75" fmla="*/ 49 h 1193"/>
              <a:gd name="T76" fmla="*/ 261 w 1506"/>
              <a:gd name="T77" fmla="*/ 141 h 1193"/>
              <a:gd name="T78" fmla="*/ 172 w 1506"/>
              <a:gd name="T79" fmla="*/ 373 h 1193"/>
              <a:gd name="T80" fmla="*/ 158 w 1506"/>
              <a:gd name="T81" fmla="*/ 413 h 1193"/>
              <a:gd name="T82" fmla="*/ 1346 w 1506"/>
              <a:gd name="T83" fmla="*/ 413 h 1193"/>
              <a:gd name="T84" fmla="*/ 1156 w 1506"/>
              <a:gd name="T85" fmla="*/ 667 h 1193"/>
              <a:gd name="T86" fmla="*/ 1256 w 1506"/>
              <a:gd name="T87" fmla="*/ 769 h 1193"/>
              <a:gd name="T88" fmla="*/ 1357 w 1506"/>
              <a:gd name="T89" fmla="*/ 668 h 1193"/>
              <a:gd name="T90" fmla="*/ 1257 w 1506"/>
              <a:gd name="T91" fmla="*/ 568 h 1193"/>
              <a:gd name="T92" fmla="*/ 1156 w 1506"/>
              <a:gd name="T93" fmla="*/ 667 h 1193"/>
              <a:gd name="T94" fmla="*/ 366 w 1506"/>
              <a:gd name="T95" fmla="*/ 669 h 1193"/>
              <a:gd name="T96" fmla="*/ 268 w 1506"/>
              <a:gd name="T97" fmla="*/ 568 h 1193"/>
              <a:gd name="T98" fmla="*/ 166 w 1506"/>
              <a:gd name="T99" fmla="*/ 668 h 1193"/>
              <a:gd name="T100" fmla="*/ 267 w 1506"/>
              <a:gd name="T101" fmla="*/ 769 h 1193"/>
              <a:gd name="T102" fmla="*/ 366 w 1506"/>
              <a:gd name="T103" fmla="*/ 669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6" h="1193">
                <a:moveTo>
                  <a:pt x="118" y="944"/>
                </a:moveTo>
                <a:cubicBezTo>
                  <a:pt x="101" y="944"/>
                  <a:pt x="87" y="944"/>
                  <a:pt x="73" y="944"/>
                </a:cubicBezTo>
                <a:cubicBezTo>
                  <a:pt x="29" y="943"/>
                  <a:pt x="0" y="915"/>
                  <a:pt x="0" y="871"/>
                </a:cubicBezTo>
                <a:cubicBezTo>
                  <a:pt x="0" y="748"/>
                  <a:pt x="0" y="624"/>
                  <a:pt x="0" y="501"/>
                </a:cubicBezTo>
                <a:cubicBezTo>
                  <a:pt x="0" y="457"/>
                  <a:pt x="25" y="431"/>
                  <a:pt x="68" y="429"/>
                </a:cubicBezTo>
                <a:cubicBezTo>
                  <a:pt x="81" y="428"/>
                  <a:pt x="85" y="422"/>
                  <a:pt x="89" y="412"/>
                </a:cubicBezTo>
                <a:cubicBezTo>
                  <a:pt x="133" y="305"/>
                  <a:pt x="177" y="199"/>
                  <a:pt x="221" y="93"/>
                </a:cubicBezTo>
                <a:cubicBezTo>
                  <a:pt x="246" y="33"/>
                  <a:pt x="292" y="1"/>
                  <a:pt x="356" y="1"/>
                </a:cubicBezTo>
                <a:cubicBezTo>
                  <a:pt x="611" y="0"/>
                  <a:pt x="866" y="1"/>
                  <a:pt x="1122" y="1"/>
                </a:cubicBezTo>
                <a:cubicBezTo>
                  <a:pt x="1159" y="1"/>
                  <a:pt x="1191" y="16"/>
                  <a:pt x="1216" y="42"/>
                </a:cubicBezTo>
                <a:cubicBezTo>
                  <a:pt x="1236" y="64"/>
                  <a:pt x="1255" y="88"/>
                  <a:pt x="1268" y="115"/>
                </a:cubicBezTo>
                <a:cubicBezTo>
                  <a:pt x="1318" y="212"/>
                  <a:pt x="1366" y="312"/>
                  <a:pt x="1414" y="410"/>
                </a:cubicBezTo>
                <a:cubicBezTo>
                  <a:pt x="1420" y="422"/>
                  <a:pt x="1426" y="429"/>
                  <a:pt x="1441" y="429"/>
                </a:cubicBezTo>
                <a:cubicBezTo>
                  <a:pt x="1478" y="430"/>
                  <a:pt x="1505" y="457"/>
                  <a:pt x="1506" y="494"/>
                </a:cubicBezTo>
                <a:cubicBezTo>
                  <a:pt x="1506" y="622"/>
                  <a:pt x="1506" y="750"/>
                  <a:pt x="1506" y="878"/>
                </a:cubicBezTo>
                <a:cubicBezTo>
                  <a:pt x="1505" y="914"/>
                  <a:pt x="1477" y="940"/>
                  <a:pt x="1440" y="943"/>
                </a:cubicBezTo>
                <a:cubicBezTo>
                  <a:pt x="1433" y="944"/>
                  <a:pt x="1425" y="943"/>
                  <a:pt x="1416" y="943"/>
                </a:cubicBezTo>
                <a:cubicBezTo>
                  <a:pt x="1415" y="952"/>
                  <a:pt x="1415" y="960"/>
                  <a:pt x="1415" y="968"/>
                </a:cubicBezTo>
                <a:cubicBezTo>
                  <a:pt x="1414" y="1017"/>
                  <a:pt x="1415" y="1066"/>
                  <a:pt x="1414" y="1116"/>
                </a:cubicBezTo>
                <a:cubicBezTo>
                  <a:pt x="1414" y="1166"/>
                  <a:pt x="1387" y="1192"/>
                  <a:pt x="1338" y="1192"/>
                </a:cubicBezTo>
                <a:cubicBezTo>
                  <a:pt x="1306" y="1193"/>
                  <a:pt x="1275" y="1193"/>
                  <a:pt x="1244" y="1192"/>
                </a:cubicBezTo>
                <a:cubicBezTo>
                  <a:pt x="1202" y="1192"/>
                  <a:pt x="1173" y="1164"/>
                  <a:pt x="1173" y="1122"/>
                </a:cubicBezTo>
                <a:cubicBezTo>
                  <a:pt x="1173" y="1071"/>
                  <a:pt x="1173" y="1021"/>
                  <a:pt x="1173" y="970"/>
                </a:cubicBezTo>
                <a:cubicBezTo>
                  <a:pt x="1173" y="962"/>
                  <a:pt x="1173" y="954"/>
                  <a:pt x="1173" y="945"/>
                </a:cubicBezTo>
                <a:cubicBezTo>
                  <a:pt x="902" y="945"/>
                  <a:pt x="633" y="945"/>
                  <a:pt x="361" y="945"/>
                </a:cubicBezTo>
                <a:cubicBezTo>
                  <a:pt x="361" y="952"/>
                  <a:pt x="360" y="959"/>
                  <a:pt x="360" y="966"/>
                </a:cubicBezTo>
                <a:cubicBezTo>
                  <a:pt x="360" y="1016"/>
                  <a:pt x="360" y="1067"/>
                  <a:pt x="360" y="1118"/>
                </a:cubicBezTo>
                <a:cubicBezTo>
                  <a:pt x="360" y="1164"/>
                  <a:pt x="331" y="1192"/>
                  <a:pt x="285" y="1192"/>
                </a:cubicBezTo>
                <a:cubicBezTo>
                  <a:pt x="254" y="1193"/>
                  <a:pt x="223" y="1193"/>
                  <a:pt x="191" y="1192"/>
                </a:cubicBezTo>
                <a:cubicBezTo>
                  <a:pt x="148" y="1192"/>
                  <a:pt x="118" y="1164"/>
                  <a:pt x="118" y="1120"/>
                </a:cubicBezTo>
                <a:cubicBezTo>
                  <a:pt x="117" y="1069"/>
                  <a:pt x="118" y="1019"/>
                  <a:pt x="118" y="968"/>
                </a:cubicBezTo>
                <a:cubicBezTo>
                  <a:pt x="118" y="961"/>
                  <a:pt x="118" y="954"/>
                  <a:pt x="118" y="944"/>
                </a:cubicBezTo>
                <a:close/>
                <a:moveTo>
                  <a:pt x="1346" y="413"/>
                </a:moveTo>
                <a:cubicBezTo>
                  <a:pt x="1346" y="410"/>
                  <a:pt x="1346" y="407"/>
                  <a:pt x="1345" y="406"/>
                </a:cubicBezTo>
                <a:cubicBezTo>
                  <a:pt x="1295" y="307"/>
                  <a:pt x="1246" y="208"/>
                  <a:pt x="1194" y="111"/>
                </a:cubicBezTo>
                <a:cubicBezTo>
                  <a:pt x="1171" y="69"/>
                  <a:pt x="1131" y="49"/>
                  <a:pt x="1083" y="49"/>
                </a:cubicBezTo>
                <a:cubicBezTo>
                  <a:pt x="1001" y="49"/>
                  <a:pt x="919" y="49"/>
                  <a:pt x="837" y="49"/>
                </a:cubicBezTo>
                <a:cubicBezTo>
                  <a:pt x="690" y="49"/>
                  <a:pt x="542" y="49"/>
                  <a:pt x="395" y="49"/>
                </a:cubicBezTo>
                <a:cubicBezTo>
                  <a:pt x="327" y="49"/>
                  <a:pt x="285" y="79"/>
                  <a:pt x="261" y="141"/>
                </a:cubicBezTo>
                <a:cubicBezTo>
                  <a:pt x="231" y="218"/>
                  <a:pt x="202" y="295"/>
                  <a:pt x="172" y="373"/>
                </a:cubicBezTo>
                <a:cubicBezTo>
                  <a:pt x="167" y="385"/>
                  <a:pt x="163" y="398"/>
                  <a:pt x="158" y="413"/>
                </a:cubicBezTo>
                <a:cubicBezTo>
                  <a:pt x="555" y="413"/>
                  <a:pt x="950" y="413"/>
                  <a:pt x="1346" y="413"/>
                </a:cubicBezTo>
                <a:close/>
                <a:moveTo>
                  <a:pt x="1156" y="667"/>
                </a:moveTo>
                <a:cubicBezTo>
                  <a:pt x="1156" y="723"/>
                  <a:pt x="1201" y="769"/>
                  <a:pt x="1256" y="769"/>
                </a:cubicBezTo>
                <a:cubicBezTo>
                  <a:pt x="1311" y="769"/>
                  <a:pt x="1357" y="724"/>
                  <a:pt x="1357" y="668"/>
                </a:cubicBezTo>
                <a:cubicBezTo>
                  <a:pt x="1358" y="614"/>
                  <a:pt x="1312" y="568"/>
                  <a:pt x="1257" y="568"/>
                </a:cubicBezTo>
                <a:cubicBezTo>
                  <a:pt x="1201" y="567"/>
                  <a:pt x="1157" y="612"/>
                  <a:pt x="1156" y="667"/>
                </a:cubicBezTo>
                <a:close/>
                <a:moveTo>
                  <a:pt x="366" y="669"/>
                </a:moveTo>
                <a:cubicBezTo>
                  <a:pt x="367" y="613"/>
                  <a:pt x="323" y="568"/>
                  <a:pt x="268" y="568"/>
                </a:cubicBezTo>
                <a:cubicBezTo>
                  <a:pt x="211" y="567"/>
                  <a:pt x="166" y="612"/>
                  <a:pt x="166" y="668"/>
                </a:cubicBezTo>
                <a:cubicBezTo>
                  <a:pt x="166" y="723"/>
                  <a:pt x="212" y="769"/>
                  <a:pt x="267" y="769"/>
                </a:cubicBezTo>
                <a:cubicBezTo>
                  <a:pt x="321" y="768"/>
                  <a:pt x="366" y="723"/>
                  <a:pt x="366" y="669"/>
                </a:cubicBez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6"/>
          <p:cNvSpPr>
            <a:spLocks noChangeAspect="1" noEditPoints="1"/>
          </p:cNvSpPr>
          <p:nvPr/>
        </p:nvSpPr>
        <p:spPr bwMode="auto">
          <a:xfrm>
            <a:off x="10683702" y="1136487"/>
            <a:ext cx="864000" cy="1063849"/>
          </a:xfrm>
          <a:custGeom>
            <a:avLst/>
            <a:gdLst>
              <a:gd name="T0" fmla="*/ 1394 w 1490"/>
              <a:gd name="T1" fmla="*/ 1598 h 1835"/>
              <a:gd name="T2" fmla="*/ 1365 w 1490"/>
              <a:gd name="T3" fmla="*/ 1735 h 1835"/>
              <a:gd name="T4" fmla="*/ 1166 w 1490"/>
              <a:gd name="T5" fmla="*/ 1776 h 1835"/>
              <a:gd name="T6" fmla="*/ 1154 w 1490"/>
              <a:gd name="T7" fmla="*/ 1624 h 1835"/>
              <a:gd name="T8" fmla="*/ 1096 w 1490"/>
              <a:gd name="T9" fmla="*/ 1599 h 1835"/>
              <a:gd name="T10" fmla="*/ 341 w 1490"/>
              <a:gd name="T11" fmla="*/ 1658 h 1835"/>
              <a:gd name="T12" fmla="*/ 257 w 1490"/>
              <a:gd name="T13" fmla="*/ 1825 h 1835"/>
              <a:gd name="T14" fmla="*/ 130 w 1490"/>
              <a:gd name="T15" fmla="*/ 1737 h 1835"/>
              <a:gd name="T16" fmla="*/ 94 w 1490"/>
              <a:gd name="T17" fmla="*/ 1598 h 1835"/>
              <a:gd name="T18" fmla="*/ 0 w 1490"/>
              <a:gd name="T19" fmla="*/ 1574 h 1835"/>
              <a:gd name="T20" fmla="*/ 22 w 1490"/>
              <a:gd name="T21" fmla="*/ 664 h 1835"/>
              <a:gd name="T22" fmla="*/ 163 w 1490"/>
              <a:gd name="T23" fmla="*/ 142 h 1835"/>
              <a:gd name="T24" fmla="*/ 820 w 1490"/>
              <a:gd name="T25" fmla="*/ 10 h 1835"/>
              <a:gd name="T26" fmla="*/ 1346 w 1490"/>
              <a:gd name="T27" fmla="*/ 152 h 1835"/>
              <a:gd name="T28" fmla="*/ 1489 w 1490"/>
              <a:gd name="T29" fmla="*/ 797 h 1835"/>
              <a:gd name="T30" fmla="*/ 1490 w 1490"/>
              <a:gd name="T31" fmla="*/ 1577 h 1835"/>
              <a:gd name="T32" fmla="*/ 745 w 1490"/>
              <a:gd name="T33" fmla="*/ 890 h 1835"/>
              <a:gd name="T34" fmla="*/ 1225 w 1490"/>
              <a:gd name="T35" fmla="*/ 890 h 1835"/>
              <a:gd name="T36" fmla="*/ 1362 w 1490"/>
              <a:gd name="T37" fmla="*/ 832 h 1835"/>
              <a:gd name="T38" fmla="*/ 1319 w 1490"/>
              <a:gd name="T39" fmla="*/ 507 h 1835"/>
              <a:gd name="T40" fmla="*/ 1240 w 1490"/>
              <a:gd name="T41" fmla="*/ 332 h 1835"/>
              <a:gd name="T42" fmla="*/ 342 w 1490"/>
              <a:gd name="T43" fmla="*/ 329 h 1835"/>
              <a:gd name="T44" fmla="*/ 198 w 1490"/>
              <a:gd name="T45" fmla="*/ 376 h 1835"/>
              <a:gd name="T46" fmla="*/ 134 w 1490"/>
              <a:gd name="T47" fmla="*/ 820 h 1835"/>
              <a:gd name="T48" fmla="*/ 745 w 1490"/>
              <a:gd name="T49" fmla="*/ 890 h 1835"/>
              <a:gd name="T50" fmla="*/ 754 w 1490"/>
              <a:gd name="T51" fmla="*/ 237 h 1835"/>
              <a:gd name="T52" fmla="*/ 1060 w 1490"/>
              <a:gd name="T53" fmla="*/ 235 h 1835"/>
              <a:gd name="T54" fmla="*/ 1063 w 1490"/>
              <a:gd name="T55" fmla="*/ 150 h 1835"/>
              <a:gd name="T56" fmla="*/ 396 w 1490"/>
              <a:gd name="T57" fmla="*/ 184 h 1835"/>
              <a:gd name="T58" fmla="*/ 462 w 1490"/>
              <a:gd name="T59" fmla="*/ 238 h 1835"/>
              <a:gd name="T60" fmla="*/ 1258 w 1490"/>
              <a:gd name="T61" fmla="*/ 1153 h 1835"/>
              <a:gd name="T62" fmla="*/ 1259 w 1490"/>
              <a:gd name="T63" fmla="*/ 1358 h 1835"/>
              <a:gd name="T64" fmla="*/ 1258 w 1490"/>
              <a:gd name="T65" fmla="*/ 1153 h 1835"/>
              <a:gd name="T66" fmla="*/ 237 w 1490"/>
              <a:gd name="T67" fmla="*/ 1358 h 1835"/>
              <a:gd name="T68" fmla="*/ 234 w 1490"/>
              <a:gd name="T69" fmla="*/ 1153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0" h="1835">
                <a:moveTo>
                  <a:pt x="1490" y="1598"/>
                </a:moveTo>
                <a:cubicBezTo>
                  <a:pt x="1456" y="1598"/>
                  <a:pt x="1425" y="1599"/>
                  <a:pt x="1394" y="1598"/>
                </a:cubicBezTo>
                <a:cubicBezTo>
                  <a:pt x="1378" y="1598"/>
                  <a:pt x="1371" y="1604"/>
                  <a:pt x="1371" y="1620"/>
                </a:cubicBezTo>
                <a:cubicBezTo>
                  <a:pt x="1369" y="1658"/>
                  <a:pt x="1368" y="1697"/>
                  <a:pt x="1365" y="1735"/>
                </a:cubicBezTo>
                <a:cubicBezTo>
                  <a:pt x="1362" y="1782"/>
                  <a:pt x="1330" y="1816"/>
                  <a:pt x="1284" y="1826"/>
                </a:cubicBezTo>
                <a:cubicBezTo>
                  <a:pt x="1237" y="1835"/>
                  <a:pt x="1186" y="1815"/>
                  <a:pt x="1166" y="1776"/>
                </a:cubicBezTo>
                <a:cubicBezTo>
                  <a:pt x="1160" y="1764"/>
                  <a:pt x="1158" y="1750"/>
                  <a:pt x="1157" y="1736"/>
                </a:cubicBezTo>
                <a:cubicBezTo>
                  <a:pt x="1155" y="1699"/>
                  <a:pt x="1154" y="1661"/>
                  <a:pt x="1154" y="1624"/>
                </a:cubicBezTo>
                <a:cubicBezTo>
                  <a:pt x="1154" y="1607"/>
                  <a:pt x="1146" y="1600"/>
                  <a:pt x="1130" y="1600"/>
                </a:cubicBezTo>
                <a:cubicBezTo>
                  <a:pt x="1118" y="1600"/>
                  <a:pt x="1107" y="1599"/>
                  <a:pt x="1096" y="1599"/>
                </a:cubicBezTo>
                <a:cubicBezTo>
                  <a:pt x="864" y="1599"/>
                  <a:pt x="632" y="1598"/>
                  <a:pt x="400" y="1599"/>
                </a:cubicBezTo>
                <a:cubicBezTo>
                  <a:pt x="332" y="1599"/>
                  <a:pt x="342" y="1598"/>
                  <a:pt x="341" y="1658"/>
                </a:cubicBezTo>
                <a:cubicBezTo>
                  <a:pt x="340" y="1684"/>
                  <a:pt x="341" y="1711"/>
                  <a:pt x="338" y="1737"/>
                </a:cubicBezTo>
                <a:cubicBezTo>
                  <a:pt x="334" y="1787"/>
                  <a:pt x="306" y="1817"/>
                  <a:pt x="257" y="1825"/>
                </a:cubicBezTo>
                <a:cubicBezTo>
                  <a:pt x="211" y="1833"/>
                  <a:pt x="170" y="1824"/>
                  <a:pt x="144" y="1781"/>
                </a:cubicBezTo>
                <a:cubicBezTo>
                  <a:pt x="136" y="1768"/>
                  <a:pt x="131" y="1752"/>
                  <a:pt x="130" y="1737"/>
                </a:cubicBezTo>
                <a:cubicBezTo>
                  <a:pt x="126" y="1701"/>
                  <a:pt x="126" y="1665"/>
                  <a:pt x="125" y="1629"/>
                </a:cubicBezTo>
                <a:cubicBezTo>
                  <a:pt x="124" y="1599"/>
                  <a:pt x="123" y="1598"/>
                  <a:pt x="94" y="1598"/>
                </a:cubicBezTo>
                <a:cubicBezTo>
                  <a:pt x="64" y="1598"/>
                  <a:pt x="33" y="1598"/>
                  <a:pt x="0" y="1598"/>
                </a:cubicBezTo>
                <a:cubicBezTo>
                  <a:pt x="0" y="1589"/>
                  <a:pt x="0" y="1581"/>
                  <a:pt x="0" y="1574"/>
                </a:cubicBezTo>
                <a:cubicBezTo>
                  <a:pt x="1" y="1325"/>
                  <a:pt x="0" y="1076"/>
                  <a:pt x="3" y="827"/>
                </a:cubicBezTo>
                <a:cubicBezTo>
                  <a:pt x="3" y="772"/>
                  <a:pt x="14" y="718"/>
                  <a:pt x="22" y="664"/>
                </a:cubicBezTo>
                <a:cubicBezTo>
                  <a:pt x="40" y="534"/>
                  <a:pt x="58" y="404"/>
                  <a:pt x="76" y="274"/>
                </a:cubicBezTo>
                <a:cubicBezTo>
                  <a:pt x="84" y="216"/>
                  <a:pt x="115" y="173"/>
                  <a:pt x="163" y="142"/>
                </a:cubicBezTo>
                <a:cubicBezTo>
                  <a:pt x="239" y="92"/>
                  <a:pt x="324" y="67"/>
                  <a:pt x="412" y="48"/>
                </a:cubicBezTo>
                <a:cubicBezTo>
                  <a:pt x="546" y="18"/>
                  <a:pt x="682" y="0"/>
                  <a:pt x="820" y="10"/>
                </a:cubicBezTo>
                <a:cubicBezTo>
                  <a:pt x="967" y="20"/>
                  <a:pt x="1112" y="44"/>
                  <a:pt x="1250" y="99"/>
                </a:cubicBezTo>
                <a:cubicBezTo>
                  <a:pt x="1284" y="112"/>
                  <a:pt x="1316" y="132"/>
                  <a:pt x="1346" y="152"/>
                </a:cubicBezTo>
                <a:cubicBezTo>
                  <a:pt x="1393" y="186"/>
                  <a:pt x="1414" y="235"/>
                  <a:pt x="1421" y="292"/>
                </a:cubicBezTo>
                <a:cubicBezTo>
                  <a:pt x="1443" y="460"/>
                  <a:pt x="1466" y="628"/>
                  <a:pt x="1489" y="797"/>
                </a:cubicBezTo>
                <a:cubicBezTo>
                  <a:pt x="1490" y="807"/>
                  <a:pt x="1490" y="817"/>
                  <a:pt x="1490" y="827"/>
                </a:cubicBezTo>
                <a:cubicBezTo>
                  <a:pt x="1490" y="1077"/>
                  <a:pt x="1490" y="1327"/>
                  <a:pt x="1490" y="1577"/>
                </a:cubicBezTo>
                <a:cubicBezTo>
                  <a:pt x="1490" y="1582"/>
                  <a:pt x="1490" y="1588"/>
                  <a:pt x="1490" y="1598"/>
                </a:cubicBezTo>
                <a:close/>
                <a:moveTo>
                  <a:pt x="745" y="890"/>
                </a:moveTo>
                <a:cubicBezTo>
                  <a:pt x="745" y="890"/>
                  <a:pt x="745" y="890"/>
                  <a:pt x="745" y="890"/>
                </a:cubicBezTo>
                <a:cubicBezTo>
                  <a:pt x="905" y="890"/>
                  <a:pt x="1065" y="890"/>
                  <a:pt x="1225" y="890"/>
                </a:cubicBezTo>
                <a:cubicBezTo>
                  <a:pt x="1250" y="890"/>
                  <a:pt x="1276" y="890"/>
                  <a:pt x="1301" y="890"/>
                </a:cubicBezTo>
                <a:cubicBezTo>
                  <a:pt x="1341" y="889"/>
                  <a:pt x="1359" y="872"/>
                  <a:pt x="1362" y="832"/>
                </a:cubicBezTo>
                <a:cubicBezTo>
                  <a:pt x="1362" y="825"/>
                  <a:pt x="1362" y="818"/>
                  <a:pt x="1361" y="812"/>
                </a:cubicBezTo>
                <a:cubicBezTo>
                  <a:pt x="1347" y="710"/>
                  <a:pt x="1333" y="609"/>
                  <a:pt x="1319" y="507"/>
                </a:cubicBezTo>
                <a:cubicBezTo>
                  <a:pt x="1313" y="465"/>
                  <a:pt x="1306" y="423"/>
                  <a:pt x="1297" y="381"/>
                </a:cubicBezTo>
                <a:cubicBezTo>
                  <a:pt x="1289" y="349"/>
                  <a:pt x="1273" y="336"/>
                  <a:pt x="1240" y="332"/>
                </a:cubicBezTo>
                <a:cubicBezTo>
                  <a:pt x="1221" y="330"/>
                  <a:pt x="1202" y="330"/>
                  <a:pt x="1184" y="330"/>
                </a:cubicBezTo>
                <a:cubicBezTo>
                  <a:pt x="903" y="329"/>
                  <a:pt x="623" y="329"/>
                  <a:pt x="342" y="329"/>
                </a:cubicBezTo>
                <a:cubicBezTo>
                  <a:pt x="315" y="329"/>
                  <a:pt x="287" y="330"/>
                  <a:pt x="260" y="331"/>
                </a:cubicBezTo>
                <a:cubicBezTo>
                  <a:pt x="229" y="331"/>
                  <a:pt x="209" y="348"/>
                  <a:pt x="198" y="376"/>
                </a:cubicBezTo>
                <a:cubicBezTo>
                  <a:pt x="193" y="388"/>
                  <a:pt x="191" y="401"/>
                  <a:pt x="189" y="414"/>
                </a:cubicBezTo>
                <a:cubicBezTo>
                  <a:pt x="171" y="550"/>
                  <a:pt x="152" y="685"/>
                  <a:pt x="134" y="820"/>
                </a:cubicBezTo>
                <a:cubicBezTo>
                  <a:pt x="128" y="865"/>
                  <a:pt x="149" y="890"/>
                  <a:pt x="195" y="890"/>
                </a:cubicBezTo>
                <a:cubicBezTo>
                  <a:pt x="379" y="890"/>
                  <a:pt x="562" y="890"/>
                  <a:pt x="745" y="890"/>
                </a:cubicBezTo>
                <a:close/>
                <a:moveTo>
                  <a:pt x="754" y="238"/>
                </a:moveTo>
                <a:cubicBezTo>
                  <a:pt x="754" y="238"/>
                  <a:pt x="754" y="238"/>
                  <a:pt x="754" y="237"/>
                </a:cubicBezTo>
                <a:cubicBezTo>
                  <a:pt x="828" y="237"/>
                  <a:pt x="901" y="237"/>
                  <a:pt x="974" y="237"/>
                </a:cubicBezTo>
                <a:cubicBezTo>
                  <a:pt x="1003" y="237"/>
                  <a:pt x="1031" y="236"/>
                  <a:pt x="1060" y="235"/>
                </a:cubicBezTo>
                <a:cubicBezTo>
                  <a:pt x="1083" y="233"/>
                  <a:pt x="1099" y="216"/>
                  <a:pt x="1098" y="192"/>
                </a:cubicBezTo>
                <a:cubicBezTo>
                  <a:pt x="1098" y="168"/>
                  <a:pt x="1084" y="150"/>
                  <a:pt x="1063" y="150"/>
                </a:cubicBezTo>
                <a:cubicBezTo>
                  <a:pt x="853" y="150"/>
                  <a:pt x="644" y="150"/>
                  <a:pt x="435" y="150"/>
                </a:cubicBezTo>
                <a:cubicBezTo>
                  <a:pt x="411" y="150"/>
                  <a:pt x="399" y="163"/>
                  <a:pt x="396" y="184"/>
                </a:cubicBezTo>
                <a:cubicBezTo>
                  <a:pt x="393" y="208"/>
                  <a:pt x="405" y="229"/>
                  <a:pt x="427" y="234"/>
                </a:cubicBezTo>
                <a:cubicBezTo>
                  <a:pt x="438" y="236"/>
                  <a:pt x="451" y="238"/>
                  <a:pt x="462" y="238"/>
                </a:cubicBezTo>
                <a:cubicBezTo>
                  <a:pt x="560" y="238"/>
                  <a:pt x="657" y="238"/>
                  <a:pt x="754" y="238"/>
                </a:cubicBezTo>
                <a:close/>
                <a:moveTo>
                  <a:pt x="1258" y="1153"/>
                </a:moveTo>
                <a:cubicBezTo>
                  <a:pt x="1201" y="1153"/>
                  <a:pt x="1157" y="1198"/>
                  <a:pt x="1158" y="1255"/>
                </a:cubicBezTo>
                <a:cubicBezTo>
                  <a:pt x="1158" y="1314"/>
                  <a:pt x="1201" y="1358"/>
                  <a:pt x="1259" y="1358"/>
                </a:cubicBezTo>
                <a:cubicBezTo>
                  <a:pt x="1316" y="1358"/>
                  <a:pt x="1365" y="1310"/>
                  <a:pt x="1363" y="1254"/>
                </a:cubicBezTo>
                <a:cubicBezTo>
                  <a:pt x="1362" y="1198"/>
                  <a:pt x="1315" y="1153"/>
                  <a:pt x="1258" y="1153"/>
                </a:cubicBezTo>
                <a:close/>
                <a:moveTo>
                  <a:pt x="133" y="1256"/>
                </a:moveTo>
                <a:cubicBezTo>
                  <a:pt x="133" y="1315"/>
                  <a:pt x="176" y="1358"/>
                  <a:pt x="237" y="1358"/>
                </a:cubicBezTo>
                <a:cubicBezTo>
                  <a:pt x="291" y="1358"/>
                  <a:pt x="336" y="1312"/>
                  <a:pt x="337" y="1257"/>
                </a:cubicBezTo>
                <a:cubicBezTo>
                  <a:pt x="337" y="1198"/>
                  <a:pt x="292" y="1153"/>
                  <a:pt x="234" y="1153"/>
                </a:cubicBezTo>
                <a:cubicBezTo>
                  <a:pt x="176" y="1152"/>
                  <a:pt x="133" y="1196"/>
                  <a:pt x="133" y="1256"/>
                </a:cubicBez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文本框 5"/>
          <p:cNvSpPr txBox="1"/>
          <p:nvPr/>
        </p:nvSpPr>
        <p:spPr>
          <a:xfrm>
            <a:off x="1709934" y="1720875"/>
            <a:ext cx="2855742" cy="338554"/>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小汽车平峰高峰行程车速比较</a:t>
            </a:r>
          </a:p>
        </p:txBody>
      </p:sp>
      <p:sp>
        <p:nvSpPr>
          <p:cNvPr id="29" name="文本框 28"/>
          <p:cNvSpPr txBox="1"/>
          <p:nvPr/>
        </p:nvSpPr>
        <p:spPr>
          <a:xfrm>
            <a:off x="7269736" y="1720875"/>
            <a:ext cx="2855742" cy="338554"/>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公交车平峰高峰行程车速比较</a:t>
            </a:r>
          </a:p>
        </p:txBody>
      </p:sp>
      <p:grpSp>
        <p:nvGrpSpPr>
          <p:cNvPr id="30" name="组合 29"/>
          <p:cNvGrpSpPr/>
          <p:nvPr/>
        </p:nvGrpSpPr>
        <p:grpSpPr>
          <a:xfrm>
            <a:off x="245071" y="5074834"/>
            <a:ext cx="1746250" cy="1764030"/>
            <a:chOff x="6225" y="4068"/>
            <a:chExt cx="2750" cy="2778"/>
          </a:xfrm>
        </p:grpSpPr>
        <p:graphicFrame>
          <p:nvGraphicFramePr>
            <p:cNvPr id="31" name="图表 30"/>
            <p:cNvGraphicFramePr/>
            <p:nvPr/>
          </p:nvGraphicFramePr>
          <p:xfrm>
            <a:off x="6225" y="4068"/>
            <a:ext cx="2750" cy="2778"/>
          </p:xfrm>
          <a:graphic>
            <a:graphicData uri="http://schemas.openxmlformats.org/drawingml/2006/chart">
              <c:chart xmlns:c="http://schemas.openxmlformats.org/drawingml/2006/chart" xmlns:r="http://schemas.openxmlformats.org/officeDocument/2006/relationships" r:id="rId5"/>
            </a:graphicData>
          </a:graphic>
        </p:graphicFrame>
        <p:sp>
          <p:nvSpPr>
            <p:cNvPr id="32" name="文本框 47"/>
            <p:cNvSpPr txBox="1"/>
            <p:nvPr/>
          </p:nvSpPr>
          <p:spPr>
            <a:xfrm>
              <a:off x="6784" y="5058"/>
              <a:ext cx="1649" cy="727"/>
            </a:xfrm>
            <a:prstGeom prst="rect">
              <a:avLst/>
            </a:prstGeom>
            <a:noFill/>
          </p:spPr>
          <p:txBody>
            <a:bodyPr wrap="square" lIns="91424" tIns="45712" rIns="91424" bIns="4571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2400" b="0" i="0" u="none" strike="noStrike" kern="1200" cap="none" spc="0" normalizeH="0" baseline="0" noProof="0" dirty="0">
                  <a:ln>
                    <a:noFill/>
                  </a:ln>
                  <a:solidFill>
                    <a:sysClr val="windowText" lastClr="000000"/>
                  </a:solidFill>
                  <a:effectLst/>
                  <a:uLnTx/>
                  <a:uFillTx/>
                  <a:latin typeface="Century Gothic"/>
                  <a:ea typeface="微软雅黑"/>
                  <a:cs typeface="Segoe UI Light" panose="020B0502040204020203"/>
                </a:rPr>
                <a:t>36.8%</a:t>
              </a:r>
            </a:p>
          </p:txBody>
        </p:sp>
      </p:grpSp>
      <p:sp>
        <p:nvSpPr>
          <p:cNvPr id="7" name="文本框 6"/>
          <p:cNvSpPr txBox="1"/>
          <p:nvPr/>
        </p:nvSpPr>
        <p:spPr>
          <a:xfrm>
            <a:off x="2124221" y="5431054"/>
            <a:ext cx="3390313" cy="107721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行程车速（高峰）</a:t>
            </a:r>
            <a:r>
              <a:rPr lang="en-US" altLang="zh-CN" sz="1600" dirty="0">
                <a:latin typeface="微软雅黑" panose="020B0503020204020204" pitchFamily="34" charset="-122"/>
                <a:ea typeface="微软雅黑" panose="020B0503020204020204" pitchFamily="34" charset="-122"/>
              </a:rPr>
              <a:t>: 21.77km/h</a:t>
            </a:r>
          </a:p>
          <a:p>
            <a:r>
              <a:rPr lang="zh-CN" altLang="en-US" sz="1600" dirty="0">
                <a:latin typeface="微软雅黑" panose="020B0503020204020204" pitchFamily="34" charset="-122"/>
                <a:ea typeface="微软雅黑" panose="020B0503020204020204" pitchFamily="34" charset="-122"/>
              </a:rPr>
              <a:t>行程车速（平峰）</a:t>
            </a:r>
            <a:r>
              <a:rPr lang="en-US" altLang="zh-CN" sz="1600" dirty="0">
                <a:latin typeface="微软雅黑" panose="020B0503020204020204" pitchFamily="34" charset="-122"/>
                <a:ea typeface="微软雅黑" panose="020B0503020204020204" pitchFamily="34" charset="-122"/>
              </a:rPr>
              <a:t>: 34.45km/h</a:t>
            </a:r>
          </a:p>
          <a:p>
            <a:r>
              <a:rPr lang="zh-CN" altLang="en-US" sz="1600" dirty="0">
                <a:latin typeface="微软雅黑" panose="020B0503020204020204" pitchFamily="34" charset="-122"/>
                <a:ea typeface="微软雅黑" panose="020B0503020204020204" pitchFamily="34" charset="-122"/>
              </a:rPr>
              <a:t>差值：</a:t>
            </a:r>
            <a:r>
              <a:rPr lang="en-US" altLang="zh-CN" sz="1600" dirty="0">
                <a:latin typeface="微软雅黑" panose="020B0503020204020204" pitchFamily="34" charset="-122"/>
                <a:ea typeface="微软雅黑" panose="020B0503020204020204" pitchFamily="34" charset="-122"/>
              </a:rPr>
              <a:t>12.68km/h</a:t>
            </a:r>
          </a:p>
          <a:p>
            <a:r>
              <a:rPr lang="zh-CN" altLang="en-US" sz="1600" dirty="0">
                <a:latin typeface="微软雅黑" panose="020B0503020204020204" pitchFamily="34" charset="-122"/>
                <a:ea typeface="微软雅黑" panose="020B0503020204020204" pitchFamily="34" charset="-122"/>
              </a:rPr>
              <a:t>高峰时车速衰减</a:t>
            </a:r>
            <a:r>
              <a:rPr lang="en-US" altLang="zh-CN" sz="1600" dirty="0">
                <a:latin typeface="微软雅黑" panose="020B0503020204020204" pitchFamily="34" charset="-122"/>
                <a:ea typeface="微软雅黑" panose="020B0503020204020204" pitchFamily="34" charset="-122"/>
              </a:rPr>
              <a:t>36.8%</a:t>
            </a:r>
            <a:endParaRPr lang="zh-CN" altLang="en-US" sz="1600"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6378957" y="5418240"/>
            <a:ext cx="3390313" cy="107721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行程车速（高峰）</a:t>
            </a:r>
            <a:r>
              <a:rPr lang="en-US" altLang="zh-CN" sz="1600" dirty="0">
                <a:latin typeface="微软雅黑" panose="020B0503020204020204" pitchFamily="34" charset="-122"/>
                <a:ea typeface="微软雅黑" panose="020B0503020204020204" pitchFamily="34" charset="-122"/>
              </a:rPr>
              <a:t>: 20.77km/h</a:t>
            </a:r>
          </a:p>
          <a:p>
            <a:r>
              <a:rPr lang="zh-CN" altLang="en-US" sz="1600" dirty="0">
                <a:latin typeface="微软雅黑" panose="020B0503020204020204" pitchFamily="34" charset="-122"/>
                <a:ea typeface="微软雅黑" panose="020B0503020204020204" pitchFamily="34" charset="-122"/>
              </a:rPr>
              <a:t>行程车速（平峰）</a:t>
            </a:r>
            <a:r>
              <a:rPr lang="en-US" altLang="zh-CN" sz="1600" dirty="0">
                <a:latin typeface="微软雅黑" panose="020B0503020204020204" pitchFamily="34" charset="-122"/>
                <a:ea typeface="微软雅黑" panose="020B0503020204020204" pitchFamily="34" charset="-122"/>
              </a:rPr>
              <a:t>: 32.52km/h</a:t>
            </a:r>
          </a:p>
          <a:p>
            <a:r>
              <a:rPr lang="zh-CN" altLang="en-US" sz="1600" dirty="0">
                <a:latin typeface="微软雅黑" panose="020B0503020204020204" pitchFamily="34" charset="-122"/>
                <a:ea typeface="微软雅黑" panose="020B0503020204020204" pitchFamily="34" charset="-122"/>
              </a:rPr>
              <a:t>差值：</a:t>
            </a:r>
            <a:r>
              <a:rPr lang="en-US" altLang="zh-CN" sz="1600" dirty="0">
                <a:latin typeface="微软雅黑" panose="020B0503020204020204" pitchFamily="34" charset="-122"/>
                <a:ea typeface="微软雅黑" panose="020B0503020204020204" pitchFamily="34" charset="-122"/>
              </a:rPr>
              <a:t>11.75km/h</a:t>
            </a:r>
          </a:p>
          <a:p>
            <a:r>
              <a:rPr lang="zh-CN" altLang="en-US" sz="1600" dirty="0">
                <a:latin typeface="微软雅黑" panose="020B0503020204020204" pitchFamily="34" charset="-122"/>
                <a:ea typeface="微软雅黑" panose="020B0503020204020204" pitchFamily="34" charset="-122"/>
              </a:rPr>
              <a:t>高峰时车速衰减</a:t>
            </a:r>
            <a:r>
              <a:rPr lang="en-US" altLang="zh-CN" sz="1600" dirty="0">
                <a:latin typeface="微软雅黑" panose="020B0503020204020204" pitchFamily="34" charset="-122"/>
                <a:ea typeface="微软雅黑" panose="020B0503020204020204" pitchFamily="34" charset="-122"/>
              </a:rPr>
              <a:t>36.1%</a:t>
            </a:r>
            <a:endParaRPr lang="zh-CN" altLang="en-US" sz="1600" dirty="0">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769270" y="5074839"/>
            <a:ext cx="1746036" cy="1764025"/>
            <a:chOff x="6225" y="4068"/>
            <a:chExt cx="2750" cy="2778"/>
          </a:xfrm>
        </p:grpSpPr>
        <p:graphicFrame>
          <p:nvGraphicFramePr>
            <p:cNvPr id="36" name="图表 35"/>
            <p:cNvGraphicFramePr/>
            <p:nvPr/>
          </p:nvGraphicFramePr>
          <p:xfrm>
            <a:off x="6225" y="4068"/>
            <a:ext cx="2750" cy="2778"/>
          </p:xfrm>
          <a:graphic>
            <a:graphicData uri="http://schemas.openxmlformats.org/drawingml/2006/chart">
              <c:chart xmlns:c="http://schemas.openxmlformats.org/drawingml/2006/chart" xmlns:r="http://schemas.openxmlformats.org/officeDocument/2006/relationships" r:id="rId6"/>
            </a:graphicData>
          </a:graphic>
        </p:graphicFrame>
        <p:sp>
          <p:nvSpPr>
            <p:cNvPr id="37" name="文本框 47"/>
            <p:cNvSpPr txBox="1"/>
            <p:nvPr/>
          </p:nvSpPr>
          <p:spPr>
            <a:xfrm>
              <a:off x="6746" y="5066"/>
              <a:ext cx="1681" cy="727"/>
            </a:xfrm>
            <a:prstGeom prst="rect">
              <a:avLst/>
            </a:prstGeom>
            <a:noFill/>
          </p:spPr>
          <p:txBody>
            <a:bodyPr wrap="square" lIns="91424" tIns="45712" rIns="91424" bIns="4571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en-US" altLang="zh-CN" sz="2400" dirty="0">
                  <a:latin typeface="+mj-lt"/>
                  <a:cs typeface="Segoe UI Light" panose="020B0502040204020203"/>
                </a:rPr>
                <a:t>36.1%</a:t>
              </a:r>
            </a:p>
          </p:txBody>
        </p:sp>
      </p:grpSp>
      <p:sp>
        <p:nvSpPr>
          <p:cNvPr id="8" name="文本框 7"/>
          <p:cNvSpPr txBox="1"/>
          <p:nvPr/>
        </p:nvSpPr>
        <p:spPr>
          <a:xfrm>
            <a:off x="3137805" y="6519180"/>
            <a:ext cx="6117314" cy="584775"/>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（以上数据皆为以车辆在一次绿灯时间内通过目的路段为基础所作的统计）</a:t>
            </a:r>
          </a:p>
          <a:p>
            <a:endParaRPr lang="zh-CN" altLang="en-US" dirty="0"/>
          </a:p>
        </p:txBody>
      </p:sp>
    </p:spTree>
    <p:extLst>
      <p:ext uri="{BB962C8B-B14F-4D97-AF65-F5344CB8AC3E}">
        <p14:creationId xmlns:p14="http://schemas.microsoft.com/office/powerpoint/2010/main" xmlns="" val="2031473737"/>
      </p:ext>
    </p:extLst>
  </p:cSld>
  <p:clrMapOvr>
    <a:masterClrMapping/>
  </p:clrMapOvr>
  <p:transition spd="med" advTm="37737">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cs typeface="+mn-ea"/>
                <a:sym typeface="+mn-lt"/>
              </a:rPr>
              <a:t>调查内容及数据分析</a:t>
            </a:r>
          </a:p>
        </p:txBody>
      </p:sp>
      <p:grpSp>
        <p:nvGrpSpPr>
          <p:cNvPr id="48" name="组合 47"/>
          <p:cNvGrpSpPr/>
          <p:nvPr/>
        </p:nvGrpSpPr>
        <p:grpSpPr>
          <a:xfrm>
            <a:off x="1118375" y="677888"/>
            <a:ext cx="9955251" cy="1031636"/>
            <a:chOff x="671309" y="886434"/>
            <a:chExt cx="9955251" cy="1031636"/>
          </a:xfrm>
        </p:grpSpPr>
        <p:sp>
          <p:nvSpPr>
            <p:cNvPr id="46" name="Freeform 49"/>
            <p:cNvSpPr>
              <a:spLocks noEditPoints="1"/>
            </p:cNvSpPr>
            <p:nvPr/>
          </p:nvSpPr>
          <p:spPr bwMode="auto">
            <a:xfrm>
              <a:off x="671309" y="886434"/>
              <a:ext cx="614517" cy="1031636"/>
            </a:xfrm>
            <a:custGeom>
              <a:avLst/>
              <a:gdLst>
                <a:gd name="T0" fmla="*/ 622 w 1093"/>
                <a:gd name="T1" fmla="*/ 1721 h 1836"/>
                <a:gd name="T2" fmla="*/ 622 w 1093"/>
                <a:gd name="T3" fmla="*/ 1836 h 1836"/>
                <a:gd name="T4" fmla="*/ 469 w 1093"/>
                <a:gd name="T5" fmla="*/ 1836 h 1836"/>
                <a:gd name="T6" fmla="*/ 469 w 1093"/>
                <a:gd name="T7" fmla="*/ 1723 h 1836"/>
                <a:gd name="T8" fmla="*/ 396 w 1093"/>
                <a:gd name="T9" fmla="*/ 1719 h 1836"/>
                <a:gd name="T10" fmla="*/ 186 w 1093"/>
                <a:gd name="T11" fmla="*/ 1481 h 1836"/>
                <a:gd name="T12" fmla="*/ 186 w 1093"/>
                <a:gd name="T13" fmla="*/ 1295 h 1836"/>
                <a:gd name="T14" fmla="*/ 170 w 1093"/>
                <a:gd name="T15" fmla="*/ 1262 h 1836"/>
                <a:gd name="T16" fmla="*/ 8 w 1093"/>
                <a:gd name="T17" fmla="*/ 1043 h 1836"/>
                <a:gd name="T18" fmla="*/ 2 w 1093"/>
                <a:gd name="T19" fmla="*/ 1026 h 1836"/>
                <a:gd name="T20" fmla="*/ 3 w 1093"/>
                <a:gd name="T21" fmla="*/ 1018 h 1836"/>
                <a:gd name="T22" fmla="*/ 185 w 1093"/>
                <a:gd name="T23" fmla="*/ 1018 h 1836"/>
                <a:gd name="T24" fmla="*/ 185 w 1093"/>
                <a:gd name="T25" fmla="*/ 927 h 1836"/>
                <a:gd name="T26" fmla="*/ 172 w 1093"/>
                <a:gd name="T27" fmla="*/ 910 h 1836"/>
                <a:gd name="T28" fmla="*/ 8 w 1093"/>
                <a:gd name="T29" fmla="*/ 688 h 1836"/>
                <a:gd name="T30" fmla="*/ 0 w 1093"/>
                <a:gd name="T31" fmla="*/ 665 h 1836"/>
                <a:gd name="T32" fmla="*/ 185 w 1093"/>
                <a:gd name="T33" fmla="*/ 665 h 1836"/>
                <a:gd name="T34" fmla="*/ 185 w 1093"/>
                <a:gd name="T35" fmla="*/ 573 h 1836"/>
                <a:gd name="T36" fmla="*/ 170 w 1093"/>
                <a:gd name="T37" fmla="*/ 554 h 1836"/>
                <a:gd name="T38" fmla="*/ 8 w 1093"/>
                <a:gd name="T39" fmla="*/ 334 h 1836"/>
                <a:gd name="T40" fmla="*/ 2 w 1093"/>
                <a:gd name="T41" fmla="*/ 317 h 1836"/>
                <a:gd name="T42" fmla="*/ 3 w 1093"/>
                <a:gd name="T43" fmla="*/ 310 h 1836"/>
                <a:gd name="T44" fmla="*/ 186 w 1093"/>
                <a:gd name="T45" fmla="*/ 310 h 1836"/>
                <a:gd name="T46" fmla="*/ 186 w 1093"/>
                <a:gd name="T47" fmla="*/ 242 h 1836"/>
                <a:gd name="T48" fmla="*/ 293 w 1093"/>
                <a:gd name="T49" fmla="*/ 40 h 1836"/>
                <a:gd name="T50" fmla="*/ 416 w 1093"/>
                <a:gd name="T51" fmla="*/ 1 h 1836"/>
                <a:gd name="T52" fmla="*/ 670 w 1093"/>
                <a:gd name="T53" fmla="*/ 1 h 1836"/>
                <a:gd name="T54" fmla="*/ 854 w 1093"/>
                <a:gd name="T55" fmla="*/ 93 h 1836"/>
                <a:gd name="T56" fmla="*/ 905 w 1093"/>
                <a:gd name="T57" fmla="*/ 246 h 1836"/>
                <a:gd name="T58" fmla="*/ 905 w 1093"/>
                <a:gd name="T59" fmla="*/ 309 h 1836"/>
                <a:gd name="T60" fmla="*/ 1091 w 1093"/>
                <a:gd name="T61" fmla="*/ 309 h 1836"/>
                <a:gd name="T62" fmla="*/ 1084 w 1093"/>
                <a:gd name="T63" fmla="*/ 331 h 1836"/>
                <a:gd name="T64" fmla="*/ 921 w 1093"/>
                <a:gd name="T65" fmla="*/ 553 h 1836"/>
                <a:gd name="T66" fmla="*/ 905 w 1093"/>
                <a:gd name="T67" fmla="*/ 588 h 1836"/>
                <a:gd name="T68" fmla="*/ 905 w 1093"/>
                <a:gd name="T69" fmla="*/ 664 h 1836"/>
                <a:gd name="T70" fmla="*/ 1090 w 1093"/>
                <a:gd name="T71" fmla="*/ 664 h 1836"/>
                <a:gd name="T72" fmla="*/ 1085 w 1093"/>
                <a:gd name="T73" fmla="*/ 683 h 1836"/>
                <a:gd name="T74" fmla="*/ 919 w 1093"/>
                <a:gd name="T75" fmla="*/ 909 h 1836"/>
                <a:gd name="T76" fmla="*/ 905 w 1093"/>
                <a:gd name="T77" fmla="*/ 937 h 1836"/>
                <a:gd name="T78" fmla="*/ 905 w 1093"/>
                <a:gd name="T79" fmla="*/ 1018 h 1836"/>
                <a:gd name="T80" fmla="*/ 1093 w 1093"/>
                <a:gd name="T81" fmla="*/ 1018 h 1836"/>
                <a:gd name="T82" fmla="*/ 1059 w 1093"/>
                <a:gd name="T83" fmla="*/ 1093 h 1836"/>
                <a:gd name="T84" fmla="*/ 922 w 1093"/>
                <a:gd name="T85" fmla="*/ 1261 h 1836"/>
                <a:gd name="T86" fmla="*/ 905 w 1093"/>
                <a:gd name="T87" fmla="*/ 1298 h 1836"/>
                <a:gd name="T88" fmla="*/ 902 w 1093"/>
                <a:gd name="T89" fmla="*/ 1503 h 1836"/>
                <a:gd name="T90" fmla="*/ 666 w 1093"/>
                <a:gd name="T91" fmla="*/ 1721 h 1836"/>
                <a:gd name="T92" fmla="*/ 622 w 1093"/>
                <a:gd name="T93" fmla="*/ 1721 h 1836"/>
                <a:gd name="T94" fmla="*/ 724 w 1093"/>
                <a:gd name="T95" fmla="*/ 1354 h 1836"/>
                <a:gd name="T96" fmla="*/ 545 w 1093"/>
                <a:gd name="T97" fmla="*/ 1175 h 1836"/>
                <a:gd name="T98" fmla="*/ 366 w 1093"/>
                <a:gd name="T99" fmla="*/ 1354 h 1836"/>
                <a:gd name="T100" fmla="*/ 545 w 1093"/>
                <a:gd name="T101" fmla="*/ 1533 h 1836"/>
                <a:gd name="T102" fmla="*/ 724 w 1093"/>
                <a:gd name="T103" fmla="*/ 1354 h 1836"/>
                <a:gd name="T104" fmla="*/ 724 w 1093"/>
                <a:gd name="T105" fmla="*/ 368 h 1836"/>
                <a:gd name="T106" fmla="*/ 550 w 1093"/>
                <a:gd name="T107" fmla="*/ 186 h 1836"/>
                <a:gd name="T108" fmla="*/ 366 w 1093"/>
                <a:gd name="T109" fmla="*/ 361 h 1836"/>
                <a:gd name="T110" fmla="*/ 542 w 1093"/>
                <a:gd name="T111" fmla="*/ 545 h 1836"/>
                <a:gd name="T112" fmla="*/ 724 w 1093"/>
                <a:gd name="T113" fmla="*/ 368 h 1836"/>
                <a:gd name="T114" fmla="*/ 546 w 1093"/>
                <a:gd name="T115" fmla="*/ 1038 h 1836"/>
                <a:gd name="T116" fmla="*/ 724 w 1093"/>
                <a:gd name="T117" fmla="*/ 860 h 1836"/>
                <a:gd name="T118" fmla="*/ 543 w 1093"/>
                <a:gd name="T119" fmla="*/ 681 h 1836"/>
                <a:gd name="T120" fmla="*/ 366 w 1093"/>
                <a:gd name="T121" fmla="*/ 862 h 1836"/>
                <a:gd name="T122" fmla="*/ 546 w 1093"/>
                <a:gd name="T123" fmla="*/ 1038 h 1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93" h="1836">
                  <a:moveTo>
                    <a:pt x="622" y="1721"/>
                  </a:moveTo>
                  <a:cubicBezTo>
                    <a:pt x="622" y="1761"/>
                    <a:pt x="622" y="1798"/>
                    <a:pt x="622" y="1836"/>
                  </a:cubicBezTo>
                  <a:cubicBezTo>
                    <a:pt x="571" y="1836"/>
                    <a:pt x="521" y="1836"/>
                    <a:pt x="469" y="1836"/>
                  </a:cubicBezTo>
                  <a:cubicBezTo>
                    <a:pt x="469" y="1799"/>
                    <a:pt x="469" y="1762"/>
                    <a:pt x="469" y="1723"/>
                  </a:cubicBezTo>
                  <a:cubicBezTo>
                    <a:pt x="443" y="1722"/>
                    <a:pt x="419" y="1722"/>
                    <a:pt x="396" y="1719"/>
                  </a:cubicBezTo>
                  <a:cubicBezTo>
                    <a:pt x="277" y="1703"/>
                    <a:pt x="187" y="1601"/>
                    <a:pt x="186" y="1481"/>
                  </a:cubicBezTo>
                  <a:cubicBezTo>
                    <a:pt x="185" y="1419"/>
                    <a:pt x="185" y="1357"/>
                    <a:pt x="186" y="1295"/>
                  </a:cubicBezTo>
                  <a:cubicBezTo>
                    <a:pt x="186" y="1281"/>
                    <a:pt x="182" y="1271"/>
                    <a:pt x="170" y="1262"/>
                  </a:cubicBezTo>
                  <a:cubicBezTo>
                    <a:pt x="97" y="1203"/>
                    <a:pt x="42" y="1131"/>
                    <a:pt x="8" y="1043"/>
                  </a:cubicBezTo>
                  <a:cubicBezTo>
                    <a:pt x="6" y="1037"/>
                    <a:pt x="4" y="1032"/>
                    <a:pt x="2" y="1026"/>
                  </a:cubicBezTo>
                  <a:cubicBezTo>
                    <a:pt x="2" y="1024"/>
                    <a:pt x="2" y="1022"/>
                    <a:pt x="3" y="1018"/>
                  </a:cubicBezTo>
                  <a:cubicBezTo>
                    <a:pt x="63" y="1018"/>
                    <a:pt x="123" y="1018"/>
                    <a:pt x="185" y="1018"/>
                  </a:cubicBezTo>
                  <a:cubicBezTo>
                    <a:pt x="185" y="986"/>
                    <a:pt x="186" y="956"/>
                    <a:pt x="185" y="927"/>
                  </a:cubicBezTo>
                  <a:cubicBezTo>
                    <a:pt x="185" y="921"/>
                    <a:pt x="178" y="915"/>
                    <a:pt x="172" y="910"/>
                  </a:cubicBezTo>
                  <a:cubicBezTo>
                    <a:pt x="99" y="850"/>
                    <a:pt x="42" y="777"/>
                    <a:pt x="8" y="688"/>
                  </a:cubicBezTo>
                  <a:cubicBezTo>
                    <a:pt x="5" y="681"/>
                    <a:pt x="3" y="675"/>
                    <a:pt x="0" y="665"/>
                  </a:cubicBezTo>
                  <a:cubicBezTo>
                    <a:pt x="63" y="665"/>
                    <a:pt x="123" y="665"/>
                    <a:pt x="185" y="665"/>
                  </a:cubicBezTo>
                  <a:cubicBezTo>
                    <a:pt x="185" y="633"/>
                    <a:pt x="186" y="603"/>
                    <a:pt x="185" y="573"/>
                  </a:cubicBezTo>
                  <a:cubicBezTo>
                    <a:pt x="184" y="566"/>
                    <a:pt x="176" y="559"/>
                    <a:pt x="170" y="554"/>
                  </a:cubicBezTo>
                  <a:cubicBezTo>
                    <a:pt x="97" y="494"/>
                    <a:pt x="42" y="422"/>
                    <a:pt x="8" y="334"/>
                  </a:cubicBezTo>
                  <a:cubicBezTo>
                    <a:pt x="6" y="329"/>
                    <a:pt x="4" y="323"/>
                    <a:pt x="2" y="317"/>
                  </a:cubicBezTo>
                  <a:cubicBezTo>
                    <a:pt x="2" y="316"/>
                    <a:pt x="2" y="314"/>
                    <a:pt x="3" y="310"/>
                  </a:cubicBezTo>
                  <a:cubicBezTo>
                    <a:pt x="63" y="310"/>
                    <a:pt x="123" y="310"/>
                    <a:pt x="186" y="310"/>
                  </a:cubicBezTo>
                  <a:cubicBezTo>
                    <a:pt x="186" y="287"/>
                    <a:pt x="185" y="264"/>
                    <a:pt x="186" y="242"/>
                  </a:cubicBezTo>
                  <a:cubicBezTo>
                    <a:pt x="187" y="157"/>
                    <a:pt x="223" y="89"/>
                    <a:pt x="293" y="40"/>
                  </a:cubicBezTo>
                  <a:cubicBezTo>
                    <a:pt x="329" y="15"/>
                    <a:pt x="370" y="1"/>
                    <a:pt x="416" y="1"/>
                  </a:cubicBezTo>
                  <a:cubicBezTo>
                    <a:pt x="501" y="3"/>
                    <a:pt x="585" y="2"/>
                    <a:pt x="670" y="1"/>
                  </a:cubicBezTo>
                  <a:cubicBezTo>
                    <a:pt x="748" y="0"/>
                    <a:pt x="807" y="35"/>
                    <a:pt x="854" y="93"/>
                  </a:cubicBezTo>
                  <a:cubicBezTo>
                    <a:pt x="890" y="137"/>
                    <a:pt x="905" y="189"/>
                    <a:pt x="905" y="246"/>
                  </a:cubicBezTo>
                  <a:cubicBezTo>
                    <a:pt x="905" y="266"/>
                    <a:pt x="905" y="287"/>
                    <a:pt x="905" y="309"/>
                  </a:cubicBezTo>
                  <a:cubicBezTo>
                    <a:pt x="967" y="309"/>
                    <a:pt x="1027" y="309"/>
                    <a:pt x="1091" y="309"/>
                  </a:cubicBezTo>
                  <a:cubicBezTo>
                    <a:pt x="1088" y="318"/>
                    <a:pt x="1086" y="325"/>
                    <a:pt x="1084" y="331"/>
                  </a:cubicBezTo>
                  <a:cubicBezTo>
                    <a:pt x="1050" y="420"/>
                    <a:pt x="995" y="493"/>
                    <a:pt x="921" y="553"/>
                  </a:cubicBezTo>
                  <a:cubicBezTo>
                    <a:pt x="909" y="563"/>
                    <a:pt x="904" y="573"/>
                    <a:pt x="905" y="588"/>
                  </a:cubicBezTo>
                  <a:cubicBezTo>
                    <a:pt x="906" y="612"/>
                    <a:pt x="905" y="637"/>
                    <a:pt x="905" y="664"/>
                  </a:cubicBezTo>
                  <a:cubicBezTo>
                    <a:pt x="967" y="664"/>
                    <a:pt x="1027" y="664"/>
                    <a:pt x="1090" y="664"/>
                  </a:cubicBezTo>
                  <a:cubicBezTo>
                    <a:pt x="1088" y="672"/>
                    <a:pt x="1087" y="678"/>
                    <a:pt x="1085" y="683"/>
                  </a:cubicBezTo>
                  <a:cubicBezTo>
                    <a:pt x="1050" y="773"/>
                    <a:pt x="994" y="848"/>
                    <a:pt x="919" y="909"/>
                  </a:cubicBezTo>
                  <a:cubicBezTo>
                    <a:pt x="909" y="917"/>
                    <a:pt x="905" y="924"/>
                    <a:pt x="905" y="937"/>
                  </a:cubicBezTo>
                  <a:cubicBezTo>
                    <a:pt x="906" y="963"/>
                    <a:pt x="905" y="989"/>
                    <a:pt x="905" y="1018"/>
                  </a:cubicBezTo>
                  <a:cubicBezTo>
                    <a:pt x="967" y="1018"/>
                    <a:pt x="1028" y="1018"/>
                    <a:pt x="1093" y="1018"/>
                  </a:cubicBezTo>
                  <a:cubicBezTo>
                    <a:pt x="1081" y="1046"/>
                    <a:pt x="1071" y="1070"/>
                    <a:pt x="1059" y="1093"/>
                  </a:cubicBezTo>
                  <a:cubicBezTo>
                    <a:pt x="1026" y="1159"/>
                    <a:pt x="979" y="1215"/>
                    <a:pt x="922" y="1261"/>
                  </a:cubicBezTo>
                  <a:cubicBezTo>
                    <a:pt x="909" y="1271"/>
                    <a:pt x="905" y="1281"/>
                    <a:pt x="905" y="1298"/>
                  </a:cubicBezTo>
                  <a:cubicBezTo>
                    <a:pt x="905" y="1366"/>
                    <a:pt x="907" y="1435"/>
                    <a:pt x="902" y="1503"/>
                  </a:cubicBezTo>
                  <a:cubicBezTo>
                    <a:pt x="893" y="1625"/>
                    <a:pt x="789" y="1718"/>
                    <a:pt x="666" y="1721"/>
                  </a:cubicBezTo>
                  <a:cubicBezTo>
                    <a:pt x="653" y="1722"/>
                    <a:pt x="639" y="1721"/>
                    <a:pt x="622" y="1721"/>
                  </a:cubicBezTo>
                  <a:close/>
                  <a:moveTo>
                    <a:pt x="724" y="1354"/>
                  </a:moveTo>
                  <a:cubicBezTo>
                    <a:pt x="724" y="1255"/>
                    <a:pt x="644" y="1174"/>
                    <a:pt x="545" y="1175"/>
                  </a:cubicBezTo>
                  <a:cubicBezTo>
                    <a:pt x="447" y="1175"/>
                    <a:pt x="366" y="1255"/>
                    <a:pt x="366" y="1354"/>
                  </a:cubicBezTo>
                  <a:cubicBezTo>
                    <a:pt x="366" y="1453"/>
                    <a:pt x="447" y="1533"/>
                    <a:pt x="545" y="1533"/>
                  </a:cubicBezTo>
                  <a:cubicBezTo>
                    <a:pt x="644" y="1533"/>
                    <a:pt x="724" y="1453"/>
                    <a:pt x="724" y="1354"/>
                  </a:cubicBezTo>
                  <a:close/>
                  <a:moveTo>
                    <a:pt x="724" y="368"/>
                  </a:moveTo>
                  <a:cubicBezTo>
                    <a:pt x="726" y="270"/>
                    <a:pt x="648" y="189"/>
                    <a:pt x="550" y="186"/>
                  </a:cubicBezTo>
                  <a:cubicBezTo>
                    <a:pt x="451" y="183"/>
                    <a:pt x="368" y="263"/>
                    <a:pt x="366" y="361"/>
                  </a:cubicBezTo>
                  <a:cubicBezTo>
                    <a:pt x="364" y="460"/>
                    <a:pt x="442" y="542"/>
                    <a:pt x="542" y="545"/>
                  </a:cubicBezTo>
                  <a:cubicBezTo>
                    <a:pt x="639" y="547"/>
                    <a:pt x="722" y="468"/>
                    <a:pt x="724" y="368"/>
                  </a:cubicBezTo>
                  <a:close/>
                  <a:moveTo>
                    <a:pt x="546" y="1038"/>
                  </a:moveTo>
                  <a:cubicBezTo>
                    <a:pt x="645" y="1038"/>
                    <a:pt x="725" y="958"/>
                    <a:pt x="724" y="860"/>
                  </a:cubicBezTo>
                  <a:cubicBezTo>
                    <a:pt x="723" y="758"/>
                    <a:pt x="644" y="681"/>
                    <a:pt x="543" y="681"/>
                  </a:cubicBezTo>
                  <a:cubicBezTo>
                    <a:pt x="444" y="682"/>
                    <a:pt x="366" y="762"/>
                    <a:pt x="366" y="862"/>
                  </a:cubicBezTo>
                  <a:cubicBezTo>
                    <a:pt x="367" y="960"/>
                    <a:pt x="448" y="1039"/>
                    <a:pt x="546" y="1038"/>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文本框 46"/>
            <p:cNvSpPr txBox="1"/>
            <p:nvPr/>
          </p:nvSpPr>
          <p:spPr>
            <a:xfrm>
              <a:off x="1565440" y="1109865"/>
              <a:ext cx="9061120"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4.</a:t>
              </a:r>
              <a:r>
                <a:rPr lang="zh-CN" altLang="en-US" sz="3200" dirty="0">
                  <a:solidFill>
                    <a:schemeClr val="bg1"/>
                  </a:solidFill>
                  <a:latin typeface="微软雅黑" panose="020B0503020204020204" pitchFamily="34" charset="-122"/>
                  <a:ea typeface="微软雅黑" panose="020B0503020204020204" pitchFamily="34" charset="-122"/>
                </a:rPr>
                <a:t>交叉口内红绿灯引起的车辆行程车速差别的分析</a:t>
              </a:r>
              <a:endParaRPr lang="zh-CN" altLang="en-US" dirty="0">
                <a:solidFill>
                  <a:schemeClr val="bg1"/>
                </a:solidFill>
              </a:endParaRPr>
            </a:p>
          </p:txBody>
        </p:sp>
      </p:grpSp>
      <p:sp>
        <p:nvSpPr>
          <p:cNvPr id="49" name="文本框 48"/>
          <p:cNvSpPr txBox="1"/>
          <p:nvPr/>
        </p:nvSpPr>
        <p:spPr>
          <a:xfrm>
            <a:off x="2498717" y="1736094"/>
            <a:ext cx="17050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有红灯延误</a:t>
            </a:r>
          </a:p>
        </p:txBody>
      </p:sp>
      <p:graphicFrame>
        <p:nvGraphicFramePr>
          <p:cNvPr id="50" name="表格 49"/>
          <p:cNvGraphicFramePr>
            <a:graphicFrameLocks noGrp="1"/>
          </p:cNvGraphicFramePr>
          <p:nvPr>
            <p:extLst>
              <p:ext uri="{D42A27DB-BD31-4B8C-83A1-F6EECF244321}">
                <p14:modId xmlns:p14="http://schemas.microsoft.com/office/powerpoint/2010/main" xmlns="" val="2365068360"/>
              </p:ext>
            </p:extLst>
          </p:nvPr>
        </p:nvGraphicFramePr>
        <p:xfrm>
          <a:off x="687290" y="2163622"/>
          <a:ext cx="4922081" cy="1005840"/>
        </p:xfrm>
        <a:graphic>
          <a:graphicData uri="http://schemas.openxmlformats.org/drawingml/2006/table">
            <a:tbl>
              <a:tblPr>
                <a:tableStyleId>{5C22544A-7EE6-4342-B048-85BDC9FD1C3A}</a:tableStyleId>
              </a:tblPr>
              <a:tblGrid>
                <a:gridCol w="2593695">
                  <a:extLst>
                    <a:ext uri="{9D8B030D-6E8A-4147-A177-3AD203B41FA5}">
                      <a16:colId xmlns:a16="http://schemas.microsoft.com/office/drawing/2014/main" xmlns="" val="20000"/>
                    </a:ext>
                  </a:extLst>
                </a:gridCol>
                <a:gridCol w="2328386">
                  <a:extLst>
                    <a:ext uri="{9D8B030D-6E8A-4147-A177-3AD203B41FA5}">
                      <a16:colId xmlns:a16="http://schemas.microsoft.com/office/drawing/2014/main" xmlns="" val="20001"/>
                    </a:ext>
                  </a:extLst>
                </a:gridCol>
              </a:tblGrid>
              <a:tr h="175260">
                <a:tc gridSpan="2">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有红灯延误的小汽车高峰行程车速</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hMerge="1">
                  <a:txBody>
                    <a:bodyPr/>
                    <a:lstStyle/>
                    <a:p>
                      <a:endParaRPr lang="zh-CN" altLang="en-US"/>
                    </a:p>
                  </a:txBody>
                  <a:tcPr/>
                </a:tc>
                <a:extLst>
                  <a:ext uri="{0D108BD9-81ED-4DB2-BD59-A6C34878D82A}">
                    <a16:rowId xmlns:a16="http://schemas.microsoft.com/office/drawing/2014/main" xmlns="" val="10000"/>
                  </a:ext>
                </a:extLst>
              </a:tr>
              <a:tr h="175260">
                <a:tc>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中心值（</a:t>
                      </a:r>
                      <a:r>
                        <a:rPr lang="el-GR" sz="1600" kern="0" dirty="0">
                          <a:effectLst/>
                          <a:latin typeface="微软雅黑" panose="020B0503020204020204" pitchFamily="34" charset="-122"/>
                          <a:ea typeface="微软雅黑" panose="020B0503020204020204" pitchFamily="34" charset="-122"/>
                        </a:rPr>
                        <a:t>μ）</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12.85632757</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175260">
                <a:tc>
                  <a:txBody>
                    <a:bodyPr/>
                    <a:lstStyle/>
                    <a:p>
                      <a:pPr marL="0" marR="0" algn="ctr">
                        <a:spcBef>
                          <a:spcPts val="0"/>
                        </a:spcBef>
                        <a:spcAft>
                          <a:spcPts val="0"/>
                        </a:spcAft>
                      </a:pPr>
                      <a:r>
                        <a:rPr lang="zh-CN" altLang="en-US" sz="1600" kern="0">
                          <a:effectLst/>
                          <a:latin typeface="微软雅黑" panose="020B0503020204020204" pitchFamily="34" charset="-122"/>
                          <a:ea typeface="微软雅黑" panose="020B0503020204020204" pitchFamily="34" charset="-122"/>
                        </a:rPr>
                        <a:t>标准差（</a:t>
                      </a:r>
                      <a:r>
                        <a:rPr lang="el-GR" sz="1600" kern="0">
                          <a:effectLst/>
                          <a:latin typeface="微软雅黑" panose="020B0503020204020204" pitchFamily="34" charset="-122"/>
                          <a:ea typeface="微软雅黑" panose="020B0503020204020204" pitchFamily="34" charset="-122"/>
                        </a:rPr>
                        <a:t>σ）</a:t>
                      </a:r>
                      <a:endParaRPr lang="el-GR"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1.864923988</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bl>
          </a:graphicData>
        </a:graphic>
      </p:graphicFrame>
      <p:pic>
        <p:nvPicPr>
          <p:cNvPr id="3074" name="Picture 2" descr="C:\Users\97904\AppData\Local\Temp\ksohtml\wps9E02.tmp.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5638" y="3248514"/>
            <a:ext cx="5096028" cy="3224478"/>
          </a:xfrm>
          <a:prstGeom prst="rect">
            <a:avLst/>
          </a:prstGeom>
          <a:noFill/>
          <a:extLst>
            <a:ext uri="{909E8E84-426E-40DD-AFC4-6F175D3DCCD1}">
              <a14:hiddenFill xmlns:a14="http://schemas.microsoft.com/office/drawing/2010/main" xmlns="">
                <a:solidFill>
                  <a:srgbClr val="FFFFFF"/>
                </a:solidFill>
              </a14:hiddenFill>
            </a:ext>
          </a:extLst>
        </p:spPr>
      </p:pic>
      <p:sp>
        <p:nvSpPr>
          <p:cNvPr id="52" name="文本框 51"/>
          <p:cNvSpPr txBox="1"/>
          <p:nvPr/>
        </p:nvSpPr>
        <p:spPr>
          <a:xfrm>
            <a:off x="8515294" y="1707773"/>
            <a:ext cx="17050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无红灯延误</a:t>
            </a:r>
          </a:p>
        </p:txBody>
      </p:sp>
      <p:graphicFrame>
        <p:nvGraphicFramePr>
          <p:cNvPr id="54" name="表格 53"/>
          <p:cNvGraphicFramePr>
            <a:graphicFrameLocks noGrp="1"/>
          </p:cNvGraphicFramePr>
          <p:nvPr>
            <p:extLst>
              <p:ext uri="{D42A27DB-BD31-4B8C-83A1-F6EECF244321}">
                <p14:modId xmlns:p14="http://schemas.microsoft.com/office/powerpoint/2010/main" xmlns="" val="1038294268"/>
              </p:ext>
            </p:extLst>
          </p:nvPr>
        </p:nvGraphicFramePr>
        <p:xfrm>
          <a:off x="6685655" y="2158613"/>
          <a:ext cx="4912788" cy="1005840"/>
        </p:xfrm>
        <a:graphic>
          <a:graphicData uri="http://schemas.openxmlformats.org/drawingml/2006/table">
            <a:tbl>
              <a:tblPr>
                <a:tableStyleId>{5C22544A-7EE6-4342-B048-85BDC9FD1C3A}</a:tableStyleId>
              </a:tblPr>
              <a:tblGrid>
                <a:gridCol w="2588798">
                  <a:extLst>
                    <a:ext uri="{9D8B030D-6E8A-4147-A177-3AD203B41FA5}">
                      <a16:colId xmlns:a16="http://schemas.microsoft.com/office/drawing/2014/main" xmlns="" val="20000"/>
                    </a:ext>
                  </a:extLst>
                </a:gridCol>
                <a:gridCol w="2323990">
                  <a:extLst>
                    <a:ext uri="{9D8B030D-6E8A-4147-A177-3AD203B41FA5}">
                      <a16:colId xmlns:a16="http://schemas.microsoft.com/office/drawing/2014/main" xmlns="" val="20001"/>
                    </a:ext>
                  </a:extLst>
                </a:gridCol>
              </a:tblGrid>
              <a:tr h="175260">
                <a:tc gridSpan="2">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无红灯延误的小汽车高峰行程车速</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hMerge="1">
                  <a:txBody>
                    <a:bodyPr/>
                    <a:lstStyle/>
                    <a:p>
                      <a:endParaRPr lang="zh-CN" altLang="en-US"/>
                    </a:p>
                  </a:txBody>
                  <a:tcPr/>
                </a:tc>
                <a:extLst>
                  <a:ext uri="{0D108BD9-81ED-4DB2-BD59-A6C34878D82A}">
                    <a16:rowId xmlns:a16="http://schemas.microsoft.com/office/drawing/2014/main" xmlns="" val="10000"/>
                  </a:ext>
                </a:extLst>
              </a:tr>
              <a:tr h="175260">
                <a:tc>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中心值（</a:t>
                      </a:r>
                      <a:r>
                        <a:rPr lang="el-GR" sz="1600" kern="0" dirty="0">
                          <a:effectLst/>
                          <a:latin typeface="微软雅黑" panose="020B0503020204020204" pitchFamily="34" charset="-122"/>
                          <a:ea typeface="微软雅黑" panose="020B0503020204020204" pitchFamily="34" charset="-122"/>
                        </a:rPr>
                        <a:t>μ）</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21.76876236</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175260">
                <a:tc>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标准差（</a:t>
                      </a:r>
                      <a:r>
                        <a:rPr lang="el-GR" sz="1600" kern="0" dirty="0">
                          <a:effectLst/>
                          <a:latin typeface="微软雅黑" panose="020B0503020204020204" pitchFamily="34" charset="-122"/>
                          <a:ea typeface="微软雅黑" panose="020B0503020204020204" pitchFamily="34" charset="-122"/>
                        </a:rPr>
                        <a:t>σ）</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5.566928673</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bl>
          </a:graphicData>
        </a:graphic>
      </p:graphicFrame>
      <p:pic>
        <p:nvPicPr>
          <p:cNvPr id="55" name="图片 54"/>
          <p:cNvPicPr>
            <a:picLocks noChangeAspect="1" noChangeArrowheads="1"/>
          </p:cNvPicPr>
          <p:nvPr/>
        </p:nvPicPr>
        <p:blipFill rotWithShape="1">
          <a:blip r:embed="rId4">
            <a:extLst>
              <a:ext uri="{28A0092B-C50C-407E-A947-70E740481C1C}">
                <a14:useLocalDpi xmlns:a14="http://schemas.microsoft.com/office/drawing/2010/main" xmlns="" val="0"/>
              </a:ext>
            </a:extLst>
          </a:blip>
          <a:srcRect r="17455"/>
          <a:stretch/>
        </p:blipFill>
        <p:spPr>
          <a:xfrm>
            <a:off x="6543066" y="3210641"/>
            <a:ext cx="5075555" cy="3274034"/>
          </a:xfrm>
          <a:prstGeom prst="rect">
            <a:avLst/>
          </a:prstGeom>
          <a:noFill/>
          <a:ln>
            <a:noFill/>
          </a:ln>
        </p:spPr>
      </p:pic>
      <p:sp>
        <p:nvSpPr>
          <p:cNvPr id="56" name="文本框 55"/>
          <p:cNvSpPr txBox="1"/>
          <p:nvPr/>
        </p:nvSpPr>
        <p:spPr>
          <a:xfrm>
            <a:off x="3137805" y="6519180"/>
            <a:ext cx="6117314" cy="58477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（以上数据皆为根据小汽车（包括出租车）的高峰观测数据所做的统计）</a:t>
            </a:r>
          </a:p>
          <a:p>
            <a:endParaRPr lang="zh-CN" altLang="en-US" dirty="0"/>
          </a:p>
        </p:txBody>
      </p:sp>
    </p:spTree>
    <p:extLst>
      <p:ext uri="{BB962C8B-B14F-4D97-AF65-F5344CB8AC3E}">
        <p14:creationId xmlns:p14="http://schemas.microsoft.com/office/powerpoint/2010/main" xmlns="" val="496634463"/>
      </p:ext>
    </p:extLst>
  </p:cSld>
  <p:clrMapOvr>
    <a:masterClrMapping/>
  </p:clrMapOvr>
  <p:transition spd="med" advTm="2666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cs typeface="+mn-ea"/>
                <a:sym typeface="+mn-lt"/>
              </a:rPr>
              <a:t>调查内容及数据分析</a:t>
            </a:r>
          </a:p>
        </p:txBody>
      </p:sp>
      <p:grpSp>
        <p:nvGrpSpPr>
          <p:cNvPr id="48" name="组合 47"/>
          <p:cNvGrpSpPr/>
          <p:nvPr/>
        </p:nvGrpSpPr>
        <p:grpSpPr>
          <a:xfrm>
            <a:off x="1118375" y="677888"/>
            <a:ext cx="9955251" cy="1031636"/>
            <a:chOff x="671309" y="886434"/>
            <a:chExt cx="9955251" cy="1031636"/>
          </a:xfrm>
        </p:grpSpPr>
        <p:sp>
          <p:nvSpPr>
            <p:cNvPr id="46" name="Freeform 49"/>
            <p:cNvSpPr>
              <a:spLocks noEditPoints="1"/>
            </p:cNvSpPr>
            <p:nvPr/>
          </p:nvSpPr>
          <p:spPr bwMode="auto">
            <a:xfrm>
              <a:off x="671309" y="886434"/>
              <a:ext cx="614517" cy="1031636"/>
            </a:xfrm>
            <a:custGeom>
              <a:avLst/>
              <a:gdLst>
                <a:gd name="T0" fmla="*/ 622 w 1093"/>
                <a:gd name="T1" fmla="*/ 1721 h 1836"/>
                <a:gd name="T2" fmla="*/ 622 w 1093"/>
                <a:gd name="T3" fmla="*/ 1836 h 1836"/>
                <a:gd name="T4" fmla="*/ 469 w 1093"/>
                <a:gd name="T5" fmla="*/ 1836 h 1836"/>
                <a:gd name="T6" fmla="*/ 469 w 1093"/>
                <a:gd name="T7" fmla="*/ 1723 h 1836"/>
                <a:gd name="T8" fmla="*/ 396 w 1093"/>
                <a:gd name="T9" fmla="*/ 1719 h 1836"/>
                <a:gd name="T10" fmla="*/ 186 w 1093"/>
                <a:gd name="T11" fmla="*/ 1481 h 1836"/>
                <a:gd name="T12" fmla="*/ 186 w 1093"/>
                <a:gd name="T13" fmla="*/ 1295 h 1836"/>
                <a:gd name="T14" fmla="*/ 170 w 1093"/>
                <a:gd name="T15" fmla="*/ 1262 h 1836"/>
                <a:gd name="T16" fmla="*/ 8 w 1093"/>
                <a:gd name="T17" fmla="*/ 1043 h 1836"/>
                <a:gd name="T18" fmla="*/ 2 w 1093"/>
                <a:gd name="T19" fmla="*/ 1026 h 1836"/>
                <a:gd name="T20" fmla="*/ 3 w 1093"/>
                <a:gd name="T21" fmla="*/ 1018 h 1836"/>
                <a:gd name="T22" fmla="*/ 185 w 1093"/>
                <a:gd name="T23" fmla="*/ 1018 h 1836"/>
                <a:gd name="T24" fmla="*/ 185 w 1093"/>
                <a:gd name="T25" fmla="*/ 927 h 1836"/>
                <a:gd name="T26" fmla="*/ 172 w 1093"/>
                <a:gd name="T27" fmla="*/ 910 h 1836"/>
                <a:gd name="T28" fmla="*/ 8 w 1093"/>
                <a:gd name="T29" fmla="*/ 688 h 1836"/>
                <a:gd name="T30" fmla="*/ 0 w 1093"/>
                <a:gd name="T31" fmla="*/ 665 h 1836"/>
                <a:gd name="T32" fmla="*/ 185 w 1093"/>
                <a:gd name="T33" fmla="*/ 665 h 1836"/>
                <a:gd name="T34" fmla="*/ 185 w 1093"/>
                <a:gd name="T35" fmla="*/ 573 h 1836"/>
                <a:gd name="T36" fmla="*/ 170 w 1093"/>
                <a:gd name="T37" fmla="*/ 554 h 1836"/>
                <a:gd name="T38" fmla="*/ 8 w 1093"/>
                <a:gd name="T39" fmla="*/ 334 h 1836"/>
                <a:gd name="T40" fmla="*/ 2 w 1093"/>
                <a:gd name="T41" fmla="*/ 317 h 1836"/>
                <a:gd name="T42" fmla="*/ 3 w 1093"/>
                <a:gd name="T43" fmla="*/ 310 h 1836"/>
                <a:gd name="T44" fmla="*/ 186 w 1093"/>
                <a:gd name="T45" fmla="*/ 310 h 1836"/>
                <a:gd name="T46" fmla="*/ 186 w 1093"/>
                <a:gd name="T47" fmla="*/ 242 h 1836"/>
                <a:gd name="T48" fmla="*/ 293 w 1093"/>
                <a:gd name="T49" fmla="*/ 40 h 1836"/>
                <a:gd name="T50" fmla="*/ 416 w 1093"/>
                <a:gd name="T51" fmla="*/ 1 h 1836"/>
                <a:gd name="T52" fmla="*/ 670 w 1093"/>
                <a:gd name="T53" fmla="*/ 1 h 1836"/>
                <a:gd name="T54" fmla="*/ 854 w 1093"/>
                <a:gd name="T55" fmla="*/ 93 h 1836"/>
                <a:gd name="T56" fmla="*/ 905 w 1093"/>
                <a:gd name="T57" fmla="*/ 246 h 1836"/>
                <a:gd name="T58" fmla="*/ 905 w 1093"/>
                <a:gd name="T59" fmla="*/ 309 h 1836"/>
                <a:gd name="T60" fmla="*/ 1091 w 1093"/>
                <a:gd name="T61" fmla="*/ 309 h 1836"/>
                <a:gd name="T62" fmla="*/ 1084 w 1093"/>
                <a:gd name="T63" fmla="*/ 331 h 1836"/>
                <a:gd name="T64" fmla="*/ 921 w 1093"/>
                <a:gd name="T65" fmla="*/ 553 h 1836"/>
                <a:gd name="T66" fmla="*/ 905 w 1093"/>
                <a:gd name="T67" fmla="*/ 588 h 1836"/>
                <a:gd name="T68" fmla="*/ 905 w 1093"/>
                <a:gd name="T69" fmla="*/ 664 h 1836"/>
                <a:gd name="T70" fmla="*/ 1090 w 1093"/>
                <a:gd name="T71" fmla="*/ 664 h 1836"/>
                <a:gd name="T72" fmla="*/ 1085 w 1093"/>
                <a:gd name="T73" fmla="*/ 683 h 1836"/>
                <a:gd name="T74" fmla="*/ 919 w 1093"/>
                <a:gd name="T75" fmla="*/ 909 h 1836"/>
                <a:gd name="T76" fmla="*/ 905 w 1093"/>
                <a:gd name="T77" fmla="*/ 937 h 1836"/>
                <a:gd name="T78" fmla="*/ 905 w 1093"/>
                <a:gd name="T79" fmla="*/ 1018 h 1836"/>
                <a:gd name="T80" fmla="*/ 1093 w 1093"/>
                <a:gd name="T81" fmla="*/ 1018 h 1836"/>
                <a:gd name="T82" fmla="*/ 1059 w 1093"/>
                <a:gd name="T83" fmla="*/ 1093 h 1836"/>
                <a:gd name="T84" fmla="*/ 922 w 1093"/>
                <a:gd name="T85" fmla="*/ 1261 h 1836"/>
                <a:gd name="T86" fmla="*/ 905 w 1093"/>
                <a:gd name="T87" fmla="*/ 1298 h 1836"/>
                <a:gd name="T88" fmla="*/ 902 w 1093"/>
                <a:gd name="T89" fmla="*/ 1503 h 1836"/>
                <a:gd name="T90" fmla="*/ 666 w 1093"/>
                <a:gd name="T91" fmla="*/ 1721 h 1836"/>
                <a:gd name="T92" fmla="*/ 622 w 1093"/>
                <a:gd name="T93" fmla="*/ 1721 h 1836"/>
                <a:gd name="T94" fmla="*/ 724 w 1093"/>
                <a:gd name="T95" fmla="*/ 1354 h 1836"/>
                <a:gd name="T96" fmla="*/ 545 w 1093"/>
                <a:gd name="T97" fmla="*/ 1175 h 1836"/>
                <a:gd name="T98" fmla="*/ 366 w 1093"/>
                <a:gd name="T99" fmla="*/ 1354 h 1836"/>
                <a:gd name="T100" fmla="*/ 545 w 1093"/>
                <a:gd name="T101" fmla="*/ 1533 h 1836"/>
                <a:gd name="T102" fmla="*/ 724 w 1093"/>
                <a:gd name="T103" fmla="*/ 1354 h 1836"/>
                <a:gd name="T104" fmla="*/ 724 w 1093"/>
                <a:gd name="T105" fmla="*/ 368 h 1836"/>
                <a:gd name="T106" fmla="*/ 550 w 1093"/>
                <a:gd name="T107" fmla="*/ 186 h 1836"/>
                <a:gd name="T108" fmla="*/ 366 w 1093"/>
                <a:gd name="T109" fmla="*/ 361 h 1836"/>
                <a:gd name="T110" fmla="*/ 542 w 1093"/>
                <a:gd name="T111" fmla="*/ 545 h 1836"/>
                <a:gd name="T112" fmla="*/ 724 w 1093"/>
                <a:gd name="T113" fmla="*/ 368 h 1836"/>
                <a:gd name="T114" fmla="*/ 546 w 1093"/>
                <a:gd name="T115" fmla="*/ 1038 h 1836"/>
                <a:gd name="T116" fmla="*/ 724 w 1093"/>
                <a:gd name="T117" fmla="*/ 860 h 1836"/>
                <a:gd name="T118" fmla="*/ 543 w 1093"/>
                <a:gd name="T119" fmla="*/ 681 h 1836"/>
                <a:gd name="T120" fmla="*/ 366 w 1093"/>
                <a:gd name="T121" fmla="*/ 862 h 1836"/>
                <a:gd name="T122" fmla="*/ 546 w 1093"/>
                <a:gd name="T123" fmla="*/ 1038 h 1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93" h="1836">
                  <a:moveTo>
                    <a:pt x="622" y="1721"/>
                  </a:moveTo>
                  <a:cubicBezTo>
                    <a:pt x="622" y="1761"/>
                    <a:pt x="622" y="1798"/>
                    <a:pt x="622" y="1836"/>
                  </a:cubicBezTo>
                  <a:cubicBezTo>
                    <a:pt x="571" y="1836"/>
                    <a:pt x="521" y="1836"/>
                    <a:pt x="469" y="1836"/>
                  </a:cubicBezTo>
                  <a:cubicBezTo>
                    <a:pt x="469" y="1799"/>
                    <a:pt x="469" y="1762"/>
                    <a:pt x="469" y="1723"/>
                  </a:cubicBezTo>
                  <a:cubicBezTo>
                    <a:pt x="443" y="1722"/>
                    <a:pt x="419" y="1722"/>
                    <a:pt x="396" y="1719"/>
                  </a:cubicBezTo>
                  <a:cubicBezTo>
                    <a:pt x="277" y="1703"/>
                    <a:pt x="187" y="1601"/>
                    <a:pt x="186" y="1481"/>
                  </a:cubicBezTo>
                  <a:cubicBezTo>
                    <a:pt x="185" y="1419"/>
                    <a:pt x="185" y="1357"/>
                    <a:pt x="186" y="1295"/>
                  </a:cubicBezTo>
                  <a:cubicBezTo>
                    <a:pt x="186" y="1281"/>
                    <a:pt x="182" y="1271"/>
                    <a:pt x="170" y="1262"/>
                  </a:cubicBezTo>
                  <a:cubicBezTo>
                    <a:pt x="97" y="1203"/>
                    <a:pt x="42" y="1131"/>
                    <a:pt x="8" y="1043"/>
                  </a:cubicBezTo>
                  <a:cubicBezTo>
                    <a:pt x="6" y="1037"/>
                    <a:pt x="4" y="1032"/>
                    <a:pt x="2" y="1026"/>
                  </a:cubicBezTo>
                  <a:cubicBezTo>
                    <a:pt x="2" y="1024"/>
                    <a:pt x="2" y="1022"/>
                    <a:pt x="3" y="1018"/>
                  </a:cubicBezTo>
                  <a:cubicBezTo>
                    <a:pt x="63" y="1018"/>
                    <a:pt x="123" y="1018"/>
                    <a:pt x="185" y="1018"/>
                  </a:cubicBezTo>
                  <a:cubicBezTo>
                    <a:pt x="185" y="986"/>
                    <a:pt x="186" y="956"/>
                    <a:pt x="185" y="927"/>
                  </a:cubicBezTo>
                  <a:cubicBezTo>
                    <a:pt x="185" y="921"/>
                    <a:pt x="178" y="915"/>
                    <a:pt x="172" y="910"/>
                  </a:cubicBezTo>
                  <a:cubicBezTo>
                    <a:pt x="99" y="850"/>
                    <a:pt x="42" y="777"/>
                    <a:pt x="8" y="688"/>
                  </a:cubicBezTo>
                  <a:cubicBezTo>
                    <a:pt x="5" y="681"/>
                    <a:pt x="3" y="675"/>
                    <a:pt x="0" y="665"/>
                  </a:cubicBezTo>
                  <a:cubicBezTo>
                    <a:pt x="63" y="665"/>
                    <a:pt x="123" y="665"/>
                    <a:pt x="185" y="665"/>
                  </a:cubicBezTo>
                  <a:cubicBezTo>
                    <a:pt x="185" y="633"/>
                    <a:pt x="186" y="603"/>
                    <a:pt x="185" y="573"/>
                  </a:cubicBezTo>
                  <a:cubicBezTo>
                    <a:pt x="184" y="566"/>
                    <a:pt x="176" y="559"/>
                    <a:pt x="170" y="554"/>
                  </a:cubicBezTo>
                  <a:cubicBezTo>
                    <a:pt x="97" y="494"/>
                    <a:pt x="42" y="422"/>
                    <a:pt x="8" y="334"/>
                  </a:cubicBezTo>
                  <a:cubicBezTo>
                    <a:pt x="6" y="329"/>
                    <a:pt x="4" y="323"/>
                    <a:pt x="2" y="317"/>
                  </a:cubicBezTo>
                  <a:cubicBezTo>
                    <a:pt x="2" y="316"/>
                    <a:pt x="2" y="314"/>
                    <a:pt x="3" y="310"/>
                  </a:cubicBezTo>
                  <a:cubicBezTo>
                    <a:pt x="63" y="310"/>
                    <a:pt x="123" y="310"/>
                    <a:pt x="186" y="310"/>
                  </a:cubicBezTo>
                  <a:cubicBezTo>
                    <a:pt x="186" y="287"/>
                    <a:pt x="185" y="264"/>
                    <a:pt x="186" y="242"/>
                  </a:cubicBezTo>
                  <a:cubicBezTo>
                    <a:pt x="187" y="157"/>
                    <a:pt x="223" y="89"/>
                    <a:pt x="293" y="40"/>
                  </a:cubicBezTo>
                  <a:cubicBezTo>
                    <a:pt x="329" y="15"/>
                    <a:pt x="370" y="1"/>
                    <a:pt x="416" y="1"/>
                  </a:cubicBezTo>
                  <a:cubicBezTo>
                    <a:pt x="501" y="3"/>
                    <a:pt x="585" y="2"/>
                    <a:pt x="670" y="1"/>
                  </a:cubicBezTo>
                  <a:cubicBezTo>
                    <a:pt x="748" y="0"/>
                    <a:pt x="807" y="35"/>
                    <a:pt x="854" y="93"/>
                  </a:cubicBezTo>
                  <a:cubicBezTo>
                    <a:pt x="890" y="137"/>
                    <a:pt x="905" y="189"/>
                    <a:pt x="905" y="246"/>
                  </a:cubicBezTo>
                  <a:cubicBezTo>
                    <a:pt x="905" y="266"/>
                    <a:pt x="905" y="287"/>
                    <a:pt x="905" y="309"/>
                  </a:cubicBezTo>
                  <a:cubicBezTo>
                    <a:pt x="967" y="309"/>
                    <a:pt x="1027" y="309"/>
                    <a:pt x="1091" y="309"/>
                  </a:cubicBezTo>
                  <a:cubicBezTo>
                    <a:pt x="1088" y="318"/>
                    <a:pt x="1086" y="325"/>
                    <a:pt x="1084" y="331"/>
                  </a:cubicBezTo>
                  <a:cubicBezTo>
                    <a:pt x="1050" y="420"/>
                    <a:pt x="995" y="493"/>
                    <a:pt x="921" y="553"/>
                  </a:cubicBezTo>
                  <a:cubicBezTo>
                    <a:pt x="909" y="563"/>
                    <a:pt x="904" y="573"/>
                    <a:pt x="905" y="588"/>
                  </a:cubicBezTo>
                  <a:cubicBezTo>
                    <a:pt x="906" y="612"/>
                    <a:pt x="905" y="637"/>
                    <a:pt x="905" y="664"/>
                  </a:cubicBezTo>
                  <a:cubicBezTo>
                    <a:pt x="967" y="664"/>
                    <a:pt x="1027" y="664"/>
                    <a:pt x="1090" y="664"/>
                  </a:cubicBezTo>
                  <a:cubicBezTo>
                    <a:pt x="1088" y="672"/>
                    <a:pt x="1087" y="678"/>
                    <a:pt x="1085" y="683"/>
                  </a:cubicBezTo>
                  <a:cubicBezTo>
                    <a:pt x="1050" y="773"/>
                    <a:pt x="994" y="848"/>
                    <a:pt x="919" y="909"/>
                  </a:cubicBezTo>
                  <a:cubicBezTo>
                    <a:pt x="909" y="917"/>
                    <a:pt x="905" y="924"/>
                    <a:pt x="905" y="937"/>
                  </a:cubicBezTo>
                  <a:cubicBezTo>
                    <a:pt x="906" y="963"/>
                    <a:pt x="905" y="989"/>
                    <a:pt x="905" y="1018"/>
                  </a:cubicBezTo>
                  <a:cubicBezTo>
                    <a:pt x="967" y="1018"/>
                    <a:pt x="1028" y="1018"/>
                    <a:pt x="1093" y="1018"/>
                  </a:cubicBezTo>
                  <a:cubicBezTo>
                    <a:pt x="1081" y="1046"/>
                    <a:pt x="1071" y="1070"/>
                    <a:pt x="1059" y="1093"/>
                  </a:cubicBezTo>
                  <a:cubicBezTo>
                    <a:pt x="1026" y="1159"/>
                    <a:pt x="979" y="1215"/>
                    <a:pt x="922" y="1261"/>
                  </a:cubicBezTo>
                  <a:cubicBezTo>
                    <a:pt x="909" y="1271"/>
                    <a:pt x="905" y="1281"/>
                    <a:pt x="905" y="1298"/>
                  </a:cubicBezTo>
                  <a:cubicBezTo>
                    <a:pt x="905" y="1366"/>
                    <a:pt x="907" y="1435"/>
                    <a:pt x="902" y="1503"/>
                  </a:cubicBezTo>
                  <a:cubicBezTo>
                    <a:pt x="893" y="1625"/>
                    <a:pt x="789" y="1718"/>
                    <a:pt x="666" y="1721"/>
                  </a:cubicBezTo>
                  <a:cubicBezTo>
                    <a:pt x="653" y="1722"/>
                    <a:pt x="639" y="1721"/>
                    <a:pt x="622" y="1721"/>
                  </a:cubicBezTo>
                  <a:close/>
                  <a:moveTo>
                    <a:pt x="724" y="1354"/>
                  </a:moveTo>
                  <a:cubicBezTo>
                    <a:pt x="724" y="1255"/>
                    <a:pt x="644" y="1174"/>
                    <a:pt x="545" y="1175"/>
                  </a:cubicBezTo>
                  <a:cubicBezTo>
                    <a:pt x="447" y="1175"/>
                    <a:pt x="366" y="1255"/>
                    <a:pt x="366" y="1354"/>
                  </a:cubicBezTo>
                  <a:cubicBezTo>
                    <a:pt x="366" y="1453"/>
                    <a:pt x="447" y="1533"/>
                    <a:pt x="545" y="1533"/>
                  </a:cubicBezTo>
                  <a:cubicBezTo>
                    <a:pt x="644" y="1533"/>
                    <a:pt x="724" y="1453"/>
                    <a:pt x="724" y="1354"/>
                  </a:cubicBezTo>
                  <a:close/>
                  <a:moveTo>
                    <a:pt x="724" y="368"/>
                  </a:moveTo>
                  <a:cubicBezTo>
                    <a:pt x="726" y="270"/>
                    <a:pt x="648" y="189"/>
                    <a:pt x="550" y="186"/>
                  </a:cubicBezTo>
                  <a:cubicBezTo>
                    <a:pt x="451" y="183"/>
                    <a:pt x="368" y="263"/>
                    <a:pt x="366" y="361"/>
                  </a:cubicBezTo>
                  <a:cubicBezTo>
                    <a:pt x="364" y="460"/>
                    <a:pt x="442" y="542"/>
                    <a:pt x="542" y="545"/>
                  </a:cubicBezTo>
                  <a:cubicBezTo>
                    <a:pt x="639" y="547"/>
                    <a:pt x="722" y="468"/>
                    <a:pt x="724" y="368"/>
                  </a:cubicBezTo>
                  <a:close/>
                  <a:moveTo>
                    <a:pt x="546" y="1038"/>
                  </a:moveTo>
                  <a:cubicBezTo>
                    <a:pt x="645" y="1038"/>
                    <a:pt x="725" y="958"/>
                    <a:pt x="724" y="860"/>
                  </a:cubicBezTo>
                  <a:cubicBezTo>
                    <a:pt x="723" y="758"/>
                    <a:pt x="644" y="681"/>
                    <a:pt x="543" y="681"/>
                  </a:cubicBezTo>
                  <a:cubicBezTo>
                    <a:pt x="444" y="682"/>
                    <a:pt x="366" y="762"/>
                    <a:pt x="366" y="862"/>
                  </a:cubicBezTo>
                  <a:cubicBezTo>
                    <a:pt x="367" y="960"/>
                    <a:pt x="448" y="1039"/>
                    <a:pt x="546" y="1038"/>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文本框 46"/>
            <p:cNvSpPr txBox="1"/>
            <p:nvPr/>
          </p:nvSpPr>
          <p:spPr>
            <a:xfrm>
              <a:off x="1565440" y="1109865"/>
              <a:ext cx="9061120"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4.</a:t>
              </a:r>
              <a:r>
                <a:rPr lang="zh-CN" altLang="en-US" sz="3200" dirty="0">
                  <a:solidFill>
                    <a:schemeClr val="bg1"/>
                  </a:solidFill>
                  <a:latin typeface="微软雅黑" panose="020B0503020204020204" pitchFamily="34" charset="-122"/>
                  <a:ea typeface="微软雅黑" panose="020B0503020204020204" pitchFamily="34" charset="-122"/>
                </a:rPr>
                <a:t>交叉口内红绿灯引起的车辆行程车速差别的分析</a:t>
              </a:r>
              <a:endParaRPr lang="zh-CN" altLang="en-US" dirty="0">
                <a:solidFill>
                  <a:schemeClr val="bg1"/>
                </a:solidFill>
              </a:endParaRPr>
            </a:p>
          </p:txBody>
        </p:sp>
      </p:grpSp>
      <p:sp>
        <p:nvSpPr>
          <p:cNvPr id="56" name="文本框 55"/>
          <p:cNvSpPr txBox="1"/>
          <p:nvPr/>
        </p:nvSpPr>
        <p:spPr>
          <a:xfrm>
            <a:off x="3137805" y="6519180"/>
            <a:ext cx="6117314" cy="58477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（以上数据皆为根据小汽车（包括出租车）的高峰观测数据所做的统计）</a:t>
            </a:r>
          </a:p>
          <a:p>
            <a:endParaRPr lang="zh-CN" altLang="en-US" dirty="0"/>
          </a:p>
        </p:txBody>
      </p:sp>
      <p:sp>
        <p:nvSpPr>
          <p:cNvPr id="53" name="文本框 52"/>
          <p:cNvSpPr txBox="1"/>
          <p:nvPr/>
        </p:nvSpPr>
        <p:spPr>
          <a:xfrm>
            <a:off x="3097158" y="3620333"/>
            <a:ext cx="5918233" cy="2092881"/>
          </a:xfrm>
          <a:prstGeom prst="rect">
            <a:avLst/>
          </a:prstGeom>
          <a:noFill/>
        </p:spPr>
        <p:txBody>
          <a:bodyPr wrap="square" rtlCol="0">
            <a:spAutoFit/>
          </a:bodyPr>
          <a:lstStyle/>
          <a:p>
            <a:pPr>
              <a:lnSpc>
                <a:spcPct val="130000"/>
              </a:lnSpc>
            </a:pPr>
            <a:r>
              <a:rPr lang="zh-CN" altLang="en-US" sz="2000" dirty="0">
                <a:solidFill>
                  <a:schemeClr val="bg1"/>
                </a:solidFill>
                <a:latin typeface="微软雅黑" panose="020B0503020204020204" pitchFamily="34" charset="-122"/>
                <a:ea typeface="微软雅黑" panose="020B0503020204020204" pitchFamily="34" charset="-122"/>
              </a:rPr>
              <a:t>由等候红绿灯所造成的行程车速的衰减：</a:t>
            </a:r>
            <a:r>
              <a:rPr lang="en-US" altLang="zh-CN" sz="2000" dirty="0">
                <a:solidFill>
                  <a:schemeClr val="bg1"/>
                </a:solidFill>
                <a:latin typeface="微软雅黑" panose="020B0503020204020204" pitchFamily="34" charset="-122"/>
                <a:ea typeface="微软雅黑" panose="020B0503020204020204" pitchFamily="34" charset="-122"/>
              </a:rPr>
              <a:t>8.91km/h</a:t>
            </a:r>
          </a:p>
          <a:p>
            <a:pPr>
              <a:lnSpc>
                <a:spcPct val="130000"/>
              </a:lnSpc>
            </a:pPr>
            <a:r>
              <a:rPr lang="zh-CN" altLang="en-US" sz="2000" dirty="0">
                <a:solidFill>
                  <a:schemeClr val="bg1"/>
                </a:solidFill>
                <a:latin typeface="微软雅黑" panose="020B0503020204020204" pitchFamily="34" charset="-122"/>
                <a:ea typeface="微软雅黑" panose="020B0503020204020204" pitchFamily="34" charset="-122"/>
              </a:rPr>
              <a:t>衰减达到</a:t>
            </a:r>
            <a:r>
              <a:rPr lang="en-US" altLang="zh-CN" sz="2000" dirty="0">
                <a:solidFill>
                  <a:schemeClr val="bg1"/>
                </a:solidFill>
                <a:latin typeface="微软雅黑" panose="020B0503020204020204" pitchFamily="34" charset="-122"/>
                <a:ea typeface="微软雅黑" panose="020B0503020204020204" pitchFamily="34" charset="-122"/>
              </a:rPr>
              <a:t>41%</a:t>
            </a:r>
            <a:r>
              <a:rPr lang="zh-CN" altLang="en-US" sz="2000" dirty="0">
                <a:solidFill>
                  <a:schemeClr val="bg1"/>
                </a:solidFill>
                <a:latin typeface="微软雅黑" panose="020B0503020204020204" pitchFamily="34" charset="-122"/>
                <a:ea typeface="微软雅黑" panose="020B0503020204020204" pitchFamily="34" charset="-122"/>
              </a:rPr>
              <a:t>，即部分车辆等候红绿灯的时间几乎占了通过路口时间的</a:t>
            </a:r>
            <a:r>
              <a:rPr lang="en-US" altLang="zh-CN" sz="2000" dirty="0">
                <a:solidFill>
                  <a:schemeClr val="bg1"/>
                </a:solidFill>
                <a:latin typeface="微软雅黑" panose="020B0503020204020204" pitchFamily="34" charset="-122"/>
                <a:ea typeface="微软雅黑" panose="020B0503020204020204" pitchFamily="34" charset="-122"/>
              </a:rPr>
              <a:t>40%</a:t>
            </a:r>
            <a:r>
              <a:rPr lang="zh-CN" altLang="en-US" sz="2000" dirty="0">
                <a:solidFill>
                  <a:schemeClr val="bg1"/>
                </a:solidFill>
                <a:latin typeface="微软雅黑" panose="020B0503020204020204" pitchFamily="34" charset="-122"/>
                <a:ea typeface="微软雅黑" panose="020B0503020204020204" pitchFamily="34" charset="-122"/>
              </a:rPr>
              <a:t>。而这部分车辆所占的比重约为</a:t>
            </a:r>
            <a:r>
              <a:rPr lang="en-US" altLang="zh-CN" sz="2000" dirty="0">
                <a:solidFill>
                  <a:schemeClr val="bg1"/>
                </a:solidFill>
                <a:latin typeface="微软雅黑" panose="020B0503020204020204" pitchFamily="34" charset="-122"/>
                <a:ea typeface="微软雅黑" panose="020B0503020204020204" pitchFamily="34" charset="-122"/>
              </a:rPr>
              <a:t>37.89%</a:t>
            </a:r>
            <a:r>
              <a:rPr lang="zh-CN" altLang="en-US" sz="2000" dirty="0">
                <a:solidFill>
                  <a:schemeClr val="bg1"/>
                </a:solidFill>
                <a:latin typeface="微软雅黑" panose="020B0503020204020204" pitchFamily="34" charset="-122"/>
                <a:ea typeface="微软雅黑" panose="020B0503020204020204" pitchFamily="34" charset="-122"/>
              </a:rPr>
              <a:t>，计算数据如下：</a:t>
            </a:r>
          </a:p>
          <a:p>
            <a:pPr>
              <a:lnSpc>
                <a:spcPct val="130000"/>
              </a:lnSpc>
            </a:pPr>
            <a:r>
              <a:rPr lang="zh-CN" altLang="en-US" sz="2000" dirty="0">
                <a:solidFill>
                  <a:schemeClr val="bg1"/>
                </a:solidFill>
                <a:latin typeface="微软雅黑" panose="020B0503020204020204" pitchFamily="34" charset="-122"/>
                <a:ea typeface="微软雅黑" panose="020B0503020204020204" pitchFamily="34" charset="-122"/>
              </a:rPr>
              <a:t>停驶车辆比重</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停驶车辆</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总车辆</a:t>
            </a:r>
            <a:r>
              <a:rPr lang="en-US" altLang="zh-CN" sz="2000" dirty="0">
                <a:solidFill>
                  <a:schemeClr val="bg1"/>
                </a:solidFill>
                <a:latin typeface="微软雅黑" panose="020B0503020204020204" pitchFamily="34" charset="-122"/>
                <a:ea typeface="微软雅黑" panose="020B0503020204020204" pitchFamily="34" charset="-122"/>
              </a:rPr>
              <a:t>=36/95=37.89%</a:t>
            </a:r>
          </a:p>
        </p:txBody>
      </p:sp>
      <p:grpSp>
        <p:nvGrpSpPr>
          <p:cNvPr id="17" name="组 45"/>
          <p:cNvGrpSpPr/>
          <p:nvPr/>
        </p:nvGrpSpPr>
        <p:grpSpPr>
          <a:xfrm>
            <a:off x="263160" y="3298820"/>
            <a:ext cx="2389114" cy="3172234"/>
            <a:chOff x="5268476" y="1157217"/>
            <a:chExt cx="3139886" cy="3172234"/>
          </a:xfrm>
        </p:grpSpPr>
        <p:graphicFrame>
          <p:nvGraphicFramePr>
            <p:cNvPr id="18" name="图表 17"/>
            <p:cNvGraphicFramePr/>
            <p:nvPr>
              <p:extLst>
                <p:ext uri="{D42A27DB-BD31-4B8C-83A1-F6EECF244321}">
                  <p14:modId xmlns:p14="http://schemas.microsoft.com/office/powerpoint/2010/main" xmlns="" val="3992137458"/>
                </p:ext>
              </p:extLst>
            </p:nvPr>
          </p:nvGraphicFramePr>
          <p:xfrm>
            <a:off x="5268476" y="1157217"/>
            <a:ext cx="3139886" cy="3172234"/>
          </p:xfrm>
          <a:graphic>
            <a:graphicData uri="http://schemas.openxmlformats.org/drawingml/2006/chart">
              <c:chart xmlns:c="http://schemas.openxmlformats.org/drawingml/2006/chart" xmlns:r="http://schemas.openxmlformats.org/officeDocument/2006/relationships" r:id="rId3"/>
            </a:graphicData>
          </a:graphic>
        </p:graphicFrame>
        <p:sp>
          <p:nvSpPr>
            <p:cNvPr id="19" name="文本框 32"/>
            <p:cNvSpPr txBox="1"/>
            <p:nvPr/>
          </p:nvSpPr>
          <p:spPr>
            <a:xfrm>
              <a:off x="6114675" y="2286318"/>
              <a:ext cx="1638340" cy="830981"/>
            </a:xfrm>
            <a:prstGeom prst="rect">
              <a:avLst/>
            </a:prstGeom>
            <a:noFill/>
          </p:spPr>
          <p:txBody>
            <a:bodyPr wrap="square" lIns="91424" tIns="45712" rIns="91424" bIns="4571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en-US" altLang="zh-CN" sz="4800" dirty="0">
                  <a:solidFill>
                    <a:schemeClr val="bg1"/>
                  </a:solidFill>
                  <a:cs typeface="Segoe UI Light" panose="020B0502040204020203"/>
                </a:rPr>
                <a:t>41%</a:t>
              </a:r>
              <a:endParaRPr kumimoji="1" lang="zh-CN" altLang="en-US" sz="4800" dirty="0">
                <a:solidFill>
                  <a:schemeClr val="bg1"/>
                </a:solidFill>
                <a:cs typeface="Segoe UI Light" panose="020B0502040204020203"/>
              </a:endParaRPr>
            </a:p>
          </p:txBody>
        </p:sp>
      </p:grpSp>
      <p:grpSp>
        <p:nvGrpSpPr>
          <p:cNvPr id="20" name="组 45"/>
          <p:cNvGrpSpPr/>
          <p:nvPr/>
        </p:nvGrpSpPr>
        <p:grpSpPr>
          <a:xfrm>
            <a:off x="8853349" y="3374653"/>
            <a:ext cx="3401611" cy="2988000"/>
            <a:chOff x="4517703" y="1169233"/>
            <a:chExt cx="3139886" cy="3172234"/>
          </a:xfrm>
        </p:grpSpPr>
        <p:graphicFrame>
          <p:nvGraphicFramePr>
            <p:cNvPr id="21" name="图表 20"/>
            <p:cNvGraphicFramePr/>
            <p:nvPr>
              <p:extLst>
                <p:ext uri="{D42A27DB-BD31-4B8C-83A1-F6EECF244321}">
                  <p14:modId xmlns:p14="http://schemas.microsoft.com/office/powerpoint/2010/main" xmlns="" val="1905964773"/>
                </p:ext>
              </p:extLst>
            </p:nvPr>
          </p:nvGraphicFramePr>
          <p:xfrm>
            <a:off x="4517703" y="1169233"/>
            <a:ext cx="3139886" cy="3172234"/>
          </p:xfrm>
          <a:graphic>
            <a:graphicData uri="http://schemas.openxmlformats.org/drawingml/2006/chart">
              <c:chart xmlns:c="http://schemas.openxmlformats.org/drawingml/2006/chart" xmlns:r="http://schemas.openxmlformats.org/officeDocument/2006/relationships" r:id="rId4"/>
            </a:graphicData>
          </a:graphic>
        </p:graphicFrame>
        <p:sp>
          <p:nvSpPr>
            <p:cNvPr id="22" name="文本框 32"/>
            <p:cNvSpPr txBox="1"/>
            <p:nvPr/>
          </p:nvSpPr>
          <p:spPr>
            <a:xfrm>
              <a:off x="5268475" y="2547826"/>
              <a:ext cx="1638341" cy="684467"/>
            </a:xfrm>
            <a:prstGeom prst="rect">
              <a:avLst/>
            </a:prstGeom>
            <a:noFill/>
          </p:spPr>
          <p:txBody>
            <a:bodyPr wrap="square" lIns="91424" tIns="45712" rIns="91424" bIns="4571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en-US" altLang="zh-CN" sz="3600" dirty="0">
                  <a:solidFill>
                    <a:schemeClr val="bg1"/>
                  </a:solidFill>
                  <a:cs typeface="Segoe UI Light" panose="020B0502040204020203"/>
                </a:rPr>
                <a:t>37.89%</a:t>
              </a:r>
              <a:endParaRPr kumimoji="1" lang="zh-CN" altLang="en-US" sz="3600" dirty="0">
                <a:solidFill>
                  <a:schemeClr val="bg1"/>
                </a:solidFill>
                <a:cs typeface="Segoe UI Light" panose="020B0502040204020203"/>
              </a:endParaRPr>
            </a:p>
          </p:txBody>
        </p:sp>
      </p:grpSp>
      <p:graphicFrame>
        <p:nvGraphicFramePr>
          <p:cNvPr id="23" name="表格 22"/>
          <p:cNvGraphicFramePr>
            <a:graphicFrameLocks noGrp="1"/>
          </p:cNvGraphicFramePr>
          <p:nvPr>
            <p:extLst>
              <p:ext uri="{D42A27DB-BD31-4B8C-83A1-F6EECF244321}">
                <p14:modId xmlns:p14="http://schemas.microsoft.com/office/powerpoint/2010/main" xmlns="" val="2068526671"/>
              </p:ext>
            </p:extLst>
          </p:nvPr>
        </p:nvGraphicFramePr>
        <p:xfrm>
          <a:off x="687290" y="2163622"/>
          <a:ext cx="4922081" cy="1005840"/>
        </p:xfrm>
        <a:graphic>
          <a:graphicData uri="http://schemas.openxmlformats.org/drawingml/2006/table">
            <a:tbl>
              <a:tblPr>
                <a:tableStyleId>{5C22544A-7EE6-4342-B048-85BDC9FD1C3A}</a:tableStyleId>
              </a:tblPr>
              <a:tblGrid>
                <a:gridCol w="2593695">
                  <a:extLst>
                    <a:ext uri="{9D8B030D-6E8A-4147-A177-3AD203B41FA5}">
                      <a16:colId xmlns:a16="http://schemas.microsoft.com/office/drawing/2014/main" xmlns="" val="20000"/>
                    </a:ext>
                  </a:extLst>
                </a:gridCol>
                <a:gridCol w="2328386">
                  <a:extLst>
                    <a:ext uri="{9D8B030D-6E8A-4147-A177-3AD203B41FA5}">
                      <a16:colId xmlns:a16="http://schemas.microsoft.com/office/drawing/2014/main" xmlns="" val="20001"/>
                    </a:ext>
                  </a:extLst>
                </a:gridCol>
              </a:tblGrid>
              <a:tr h="175260">
                <a:tc gridSpan="2">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有红灯延误的小汽车高峰行程车速</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hMerge="1">
                  <a:txBody>
                    <a:bodyPr/>
                    <a:lstStyle/>
                    <a:p>
                      <a:endParaRPr lang="zh-CN" altLang="en-US"/>
                    </a:p>
                  </a:txBody>
                  <a:tcPr/>
                </a:tc>
                <a:extLst>
                  <a:ext uri="{0D108BD9-81ED-4DB2-BD59-A6C34878D82A}">
                    <a16:rowId xmlns:a16="http://schemas.microsoft.com/office/drawing/2014/main" xmlns="" val="10000"/>
                  </a:ext>
                </a:extLst>
              </a:tr>
              <a:tr h="175260">
                <a:tc>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中心值（</a:t>
                      </a:r>
                      <a:r>
                        <a:rPr lang="el-GR" sz="1600" kern="0" dirty="0">
                          <a:effectLst/>
                          <a:latin typeface="微软雅黑" panose="020B0503020204020204" pitchFamily="34" charset="-122"/>
                          <a:ea typeface="微软雅黑" panose="020B0503020204020204" pitchFamily="34" charset="-122"/>
                        </a:rPr>
                        <a:t>μ）</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12.85632757</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175260">
                <a:tc>
                  <a:txBody>
                    <a:bodyPr/>
                    <a:lstStyle/>
                    <a:p>
                      <a:pPr marL="0" marR="0" algn="ctr">
                        <a:spcBef>
                          <a:spcPts val="0"/>
                        </a:spcBef>
                        <a:spcAft>
                          <a:spcPts val="0"/>
                        </a:spcAft>
                      </a:pPr>
                      <a:r>
                        <a:rPr lang="zh-CN" altLang="en-US" sz="1600" kern="0">
                          <a:effectLst/>
                          <a:latin typeface="微软雅黑" panose="020B0503020204020204" pitchFamily="34" charset="-122"/>
                          <a:ea typeface="微软雅黑" panose="020B0503020204020204" pitchFamily="34" charset="-122"/>
                        </a:rPr>
                        <a:t>标准差（</a:t>
                      </a:r>
                      <a:r>
                        <a:rPr lang="el-GR" sz="1600" kern="0">
                          <a:effectLst/>
                          <a:latin typeface="微软雅黑" panose="020B0503020204020204" pitchFamily="34" charset="-122"/>
                          <a:ea typeface="微软雅黑" panose="020B0503020204020204" pitchFamily="34" charset="-122"/>
                        </a:rPr>
                        <a:t>σ）</a:t>
                      </a:r>
                      <a:endParaRPr lang="el-GR"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1.864923988</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bl>
          </a:graphicData>
        </a:graphic>
      </p:graphicFrame>
      <p:graphicFrame>
        <p:nvGraphicFramePr>
          <p:cNvPr id="24" name="表格 23"/>
          <p:cNvGraphicFramePr>
            <a:graphicFrameLocks noGrp="1"/>
          </p:cNvGraphicFramePr>
          <p:nvPr>
            <p:extLst>
              <p:ext uri="{D42A27DB-BD31-4B8C-83A1-F6EECF244321}">
                <p14:modId xmlns:p14="http://schemas.microsoft.com/office/powerpoint/2010/main" xmlns="" val="1573051292"/>
              </p:ext>
            </p:extLst>
          </p:nvPr>
        </p:nvGraphicFramePr>
        <p:xfrm>
          <a:off x="6685655" y="2158613"/>
          <a:ext cx="4912788" cy="1005840"/>
        </p:xfrm>
        <a:graphic>
          <a:graphicData uri="http://schemas.openxmlformats.org/drawingml/2006/table">
            <a:tbl>
              <a:tblPr>
                <a:tableStyleId>{5C22544A-7EE6-4342-B048-85BDC9FD1C3A}</a:tableStyleId>
              </a:tblPr>
              <a:tblGrid>
                <a:gridCol w="2588798">
                  <a:extLst>
                    <a:ext uri="{9D8B030D-6E8A-4147-A177-3AD203B41FA5}">
                      <a16:colId xmlns:a16="http://schemas.microsoft.com/office/drawing/2014/main" xmlns="" val="20000"/>
                    </a:ext>
                  </a:extLst>
                </a:gridCol>
                <a:gridCol w="2323990">
                  <a:extLst>
                    <a:ext uri="{9D8B030D-6E8A-4147-A177-3AD203B41FA5}">
                      <a16:colId xmlns:a16="http://schemas.microsoft.com/office/drawing/2014/main" xmlns="" val="20001"/>
                    </a:ext>
                  </a:extLst>
                </a:gridCol>
              </a:tblGrid>
              <a:tr h="175260">
                <a:tc gridSpan="2">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无红灯延误的小汽车高峰行程车速</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hMerge="1">
                  <a:txBody>
                    <a:bodyPr/>
                    <a:lstStyle/>
                    <a:p>
                      <a:endParaRPr lang="zh-CN" altLang="en-US"/>
                    </a:p>
                  </a:txBody>
                  <a:tcPr/>
                </a:tc>
                <a:extLst>
                  <a:ext uri="{0D108BD9-81ED-4DB2-BD59-A6C34878D82A}">
                    <a16:rowId xmlns:a16="http://schemas.microsoft.com/office/drawing/2014/main" xmlns="" val="10000"/>
                  </a:ext>
                </a:extLst>
              </a:tr>
              <a:tr h="175260">
                <a:tc>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中心值（</a:t>
                      </a:r>
                      <a:r>
                        <a:rPr lang="el-GR" sz="1600" kern="0" dirty="0">
                          <a:effectLst/>
                          <a:latin typeface="微软雅黑" panose="020B0503020204020204" pitchFamily="34" charset="-122"/>
                          <a:ea typeface="微软雅黑" panose="020B0503020204020204" pitchFamily="34" charset="-122"/>
                        </a:rPr>
                        <a:t>μ）</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21.76876236</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175260">
                <a:tc>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标准差（</a:t>
                      </a:r>
                      <a:r>
                        <a:rPr lang="el-GR" sz="1600" kern="0" dirty="0">
                          <a:effectLst/>
                          <a:latin typeface="微软雅黑" panose="020B0503020204020204" pitchFamily="34" charset="-122"/>
                          <a:ea typeface="微软雅黑" panose="020B0503020204020204" pitchFamily="34" charset="-122"/>
                        </a:rPr>
                        <a:t>σ）</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5.566928673</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xmlns="" val="3045866007"/>
      </p:ext>
    </p:extLst>
  </p:cSld>
  <p:clrMapOvr>
    <a:masterClrMapping/>
  </p:clrMapOvr>
  <p:transition spd="med" advTm="21513">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p:txBody>
          <a:bodyPr>
            <a:normAutofit lnSpcReduction="10000"/>
          </a:bodyPr>
          <a:lstStyle/>
          <a:p>
            <a:r>
              <a:rPr kumimoji="1" lang="zh-CN" altLang="en-US" dirty="0">
                <a:cs typeface="+mn-ea"/>
                <a:sym typeface="+mn-lt"/>
              </a:rPr>
              <a:t>调查内容及数据分析</a:t>
            </a:r>
          </a:p>
        </p:txBody>
      </p:sp>
      <p:sp>
        <p:nvSpPr>
          <p:cNvPr id="9" name="文本框 8"/>
          <p:cNvSpPr txBox="1"/>
          <p:nvPr/>
        </p:nvSpPr>
        <p:spPr>
          <a:xfrm>
            <a:off x="1240255" y="737938"/>
            <a:ext cx="9711491" cy="861774"/>
          </a:xfrm>
          <a:prstGeom prst="rect">
            <a:avLst/>
          </a:prstGeom>
          <a:noFill/>
        </p:spPr>
        <p:txBody>
          <a:bodyPr wrap="square" rtlCol="0">
            <a:spAutoFit/>
          </a:bodyPr>
          <a:lstStyle/>
          <a:p>
            <a:r>
              <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rPr>
              <a:t>5. </a:t>
            </a:r>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历年行程车速数据的对比分析</a:t>
            </a:r>
            <a:r>
              <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以平峰时段为例</a:t>
            </a:r>
          </a:p>
          <a:p>
            <a:endParaRPr lang="zh-CN" altLang="en-US" dirty="0"/>
          </a:p>
        </p:txBody>
      </p:sp>
      <p:graphicFrame>
        <p:nvGraphicFramePr>
          <p:cNvPr id="10" name="表格 9"/>
          <p:cNvGraphicFramePr>
            <a:graphicFrameLocks noGrp="1"/>
          </p:cNvGraphicFramePr>
          <p:nvPr>
            <p:extLst>
              <p:ext uri="{D42A27DB-BD31-4B8C-83A1-F6EECF244321}">
                <p14:modId xmlns:p14="http://schemas.microsoft.com/office/powerpoint/2010/main" xmlns="" val="1827791929"/>
              </p:ext>
            </p:extLst>
          </p:nvPr>
        </p:nvGraphicFramePr>
        <p:xfrm>
          <a:off x="304798" y="1443397"/>
          <a:ext cx="3320716" cy="1005840"/>
        </p:xfrm>
        <a:graphic>
          <a:graphicData uri="http://schemas.openxmlformats.org/drawingml/2006/table">
            <a:tbl>
              <a:tblPr>
                <a:tableStyleId>{5C22544A-7EE6-4342-B048-85BDC9FD1C3A}</a:tableStyleId>
              </a:tblPr>
              <a:tblGrid>
                <a:gridCol w="1668379">
                  <a:extLst>
                    <a:ext uri="{9D8B030D-6E8A-4147-A177-3AD203B41FA5}">
                      <a16:colId xmlns:a16="http://schemas.microsoft.com/office/drawing/2014/main" xmlns="" val="20000"/>
                    </a:ext>
                  </a:extLst>
                </a:gridCol>
                <a:gridCol w="1652337">
                  <a:extLst>
                    <a:ext uri="{9D8B030D-6E8A-4147-A177-3AD203B41FA5}">
                      <a16:colId xmlns:a16="http://schemas.microsoft.com/office/drawing/2014/main" xmlns="" val="20001"/>
                    </a:ext>
                  </a:extLst>
                </a:gridCol>
              </a:tblGrid>
              <a:tr h="0">
                <a:tc>
                  <a:txBody>
                    <a:bodyPr/>
                    <a:lstStyle/>
                    <a:p>
                      <a:pPr marL="0" marR="0" algn="ctr">
                        <a:spcBef>
                          <a:spcPts val="0"/>
                        </a:spcBef>
                        <a:spcAft>
                          <a:spcPts val="0"/>
                        </a:spcAft>
                      </a:pP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zh-CN" altLang="en-US"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计算结果</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0"/>
                  </a:ext>
                </a:extLst>
              </a:tr>
              <a:tr h="182880">
                <a:tc>
                  <a:txBody>
                    <a:bodyPr/>
                    <a:lstStyle/>
                    <a:p>
                      <a:pPr marL="0" marR="0" algn="ctr">
                        <a:spcBef>
                          <a:spcPts val="0"/>
                        </a:spcBef>
                        <a:spcAft>
                          <a:spcPts val="0"/>
                        </a:spcAft>
                      </a:pPr>
                      <a:r>
                        <a:rPr lang="zh-CN" altLang="en-US"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中心值（</a:t>
                      </a:r>
                      <a:r>
                        <a:rPr lang="el-GR"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μ）</a:t>
                      </a:r>
                      <a:endParaRPr lang="el-GR"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22.70820043</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182880">
                <a:tc>
                  <a:txBody>
                    <a:bodyPr/>
                    <a:lstStyle/>
                    <a:p>
                      <a:pPr marL="0" marR="0" algn="ctr">
                        <a:spcBef>
                          <a:spcPts val="0"/>
                        </a:spcBef>
                        <a:spcAft>
                          <a:spcPts val="0"/>
                        </a:spcAft>
                      </a:pPr>
                      <a:r>
                        <a:rPr lang="zh-CN" altLang="en-US"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标准差（</a:t>
                      </a:r>
                      <a:r>
                        <a:rPr lang="el-GR"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σ）</a:t>
                      </a:r>
                      <a:endParaRPr lang="el-GR"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solidFill>
                            <a:schemeClr val="tx1">
                              <a:lumMod val="85000"/>
                              <a:lumOff val="15000"/>
                            </a:schemeClr>
                          </a:solidFill>
                          <a:effectLst/>
                          <a:latin typeface="微软雅黑" panose="020B0503020204020204" pitchFamily="34" charset="-122"/>
                          <a:ea typeface="微软雅黑" panose="020B0503020204020204" pitchFamily="34" charset="-122"/>
                        </a:rPr>
                        <a:t>9.593710084</a:t>
                      </a:r>
                      <a:endParaRPr lang="zh-CN" altLang="en-US" sz="1600" kern="100" dirty="0">
                        <a:solidFill>
                          <a:schemeClr val="tx1">
                            <a:lumMod val="85000"/>
                            <a:lumOff val="1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bl>
          </a:graphicData>
        </a:graphic>
      </p:graphicFrame>
      <p:graphicFrame>
        <p:nvGraphicFramePr>
          <p:cNvPr id="11" name="表格 10"/>
          <p:cNvGraphicFramePr>
            <a:graphicFrameLocks noGrp="1"/>
          </p:cNvGraphicFramePr>
          <p:nvPr>
            <p:extLst>
              <p:ext uri="{D42A27DB-BD31-4B8C-83A1-F6EECF244321}">
                <p14:modId xmlns:p14="http://schemas.microsoft.com/office/powerpoint/2010/main" xmlns="" val="991063233"/>
              </p:ext>
            </p:extLst>
          </p:nvPr>
        </p:nvGraphicFramePr>
        <p:xfrm>
          <a:off x="4251659" y="1412319"/>
          <a:ext cx="3191877" cy="1005840"/>
        </p:xfrm>
        <a:graphic>
          <a:graphicData uri="http://schemas.openxmlformats.org/drawingml/2006/table">
            <a:tbl>
              <a:tblPr>
                <a:tableStyleId>{5C22544A-7EE6-4342-B048-85BDC9FD1C3A}</a:tableStyleId>
              </a:tblPr>
              <a:tblGrid>
                <a:gridCol w="1429167">
                  <a:extLst>
                    <a:ext uri="{9D8B030D-6E8A-4147-A177-3AD203B41FA5}">
                      <a16:colId xmlns:a16="http://schemas.microsoft.com/office/drawing/2014/main" xmlns="" val="20000"/>
                    </a:ext>
                  </a:extLst>
                </a:gridCol>
                <a:gridCol w="1762710">
                  <a:extLst>
                    <a:ext uri="{9D8B030D-6E8A-4147-A177-3AD203B41FA5}">
                      <a16:colId xmlns:a16="http://schemas.microsoft.com/office/drawing/2014/main" xmlns="" val="20001"/>
                    </a:ext>
                  </a:extLst>
                </a:gridCol>
              </a:tblGrid>
              <a:tr h="182880">
                <a:tc>
                  <a:txBody>
                    <a:bodyPr/>
                    <a:lstStyle/>
                    <a:p>
                      <a:pPr marL="0" marR="0" algn="ctr">
                        <a:spcBef>
                          <a:spcPts val="0"/>
                        </a:spcBef>
                        <a:spcAft>
                          <a:spcPts val="0"/>
                        </a:spcAft>
                      </a:pP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计算结果</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0"/>
                  </a:ext>
                </a:extLst>
              </a:tr>
              <a:tr h="182880">
                <a:tc>
                  <a:txBody>
                    <a:bodyPr/>
                    <a:lstStyle/>
                    <a:p>
                      <a:pPr marL="0" marR="0" algn="ctr">
                        <a:spcBef>
                          <a:spcPts val="0"/>
                        </a:spcBef>
                        <a:spcAft>
                          <a:spcPts val="0"/>
                        </a:spcAft>
                      </a:pPr>
                      <a:r>
                        <a:rPr lang="zh-CN" altLang="en-US" sz="1600" kern="0">
                          <a:effectLst/>
                          <a:latin typeface="微软雅黑" panose="020B0503020204020204" pitchFamily="34" charset="-122"/>
                          <a:ea typeface="微软雅黑" panose="020B0503020204020204" pitchFamily="34" charset="-122"/>
                        </a:rPr>
                        <a:t>中心值（</a:t>
                      </a:r>
                      <a:r>
                        <a:rPr lang="el-GR" sz="1600" kern="0">
                          <a:effectLst/>
                          <a:latin typeface="微软雅黑" panose="020B0503020204020204" pitchFamily="34" charset="-122"/>
                          <a:ea typeface="微软雅黑" panose="020B0503020204020204" pitchFamily="34" charset="-122"/>
                        </a:rPr>
                        <a:t>μ）</a:t>
                      </a:r>
                      <a:endParaRPr lang="el-GR"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19.32719719</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182880">
                <a:tc>
                  <a:txBody>
                    <a:bodyPr/>
                    <a:lstStyle/>
                    <a:p>
                      <a:pPr marL="0" marR="0" algn="ctr">
                        <a:spcBef>
                          <a:spcPts val="0"/>
                        </a:spcBef>
                        <a:spcAft>
                          <a:spcPts val="0"/>
                        </a:spcAft>
                      </a:pPr>
                      <a:r>
                        <a:rPr lang="zh-CN" altLang="en-US" sz="1600" kern="0">
                          <a:effectLst/>
                          <a:latin typeface="微软雅黑" panose="020B0503020204020204" pitchFamily="34" charset="-122"/>
                          <a:ea typeface="微软雅黑" panose="020B0503020204020204" pitchFamily="34" charset="-122"/>
                        </a:rPr>
                        <a:t>标准差（</a:t>
                      </a:r>
                      <a:r>
                        <a:rPr lang="el-GR" sz="1600" kern="0">
                          <a:effectLst/>
                          <a:latin typeface="微软雅黑" panose="020B0503020204020204" pitchFamily="34" charset="-122"/>
                          <a:ea typeface="微软雅黑" panose="020B0503020204020204" pitchFamily="34" charset="-122"/>
                        </a:rPr>
                        <a:t>σ）</a:t>
                      </a:r>
                      <a:endParaRPr lang="el-GR"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10.4600027</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bl>
          </a:graphicData>
        </a:graphic>
      </p:graphicFrame>
      <p:pic>
        <p:nvPicPr>
          <p:cNvPr id="4100" name="Picture 4" descr="C:\Users\97904\AppData\Local\Temp\ksohtml\wpsB24A.tmp.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05986" y="2561531"/>
            <a:ext cx="4155751" cy="2500348"/>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12" name="表格 11"/>
          <p:cNvGraphicFramePr>
            <a:graphicFrameLocks noGrp="1"/>
          </p:cNvGraphicFramePr>
          <p:nvPr>
            <p:extLst>
              <p:ext uri="{D42A27DB-BD31-4B8C-83A1-F6EECF244321}">
                <p14:modId xmlns:p14="http://schemas.microsoft.com/office/powerpoint/2010/main" xmlns="" val="3298640420"/>
              </p:ext>
            </p:extLst>
          </p:nvPr>
        </p:nvGraphicFramePr>
        <p:xfrm>
          <a:off x="8277725" y="1412319"/>
          <a:ext cx="3080085" cy="1005840"/>
        </p:xfrm>
        <a:graphic>
          <a:graphicData uri="http://schemas.openxmlformats.org/drawingml/2006/table">
            <a:tbl>
              <a:tblPr>
                <a:tableStyleId>{5C22544A-7EE6-4342-B048-85BDC9FD1C3A}</a:tableStyleId>
              </a:tblPr>
              <a:tblGrid>
                <a:gridCol w="1556086">
                  <a:extLst>
                    <a:ext uri="{9D8B030D-6E8A-4147-A177-3AD203B41FA5}">
                      <a16:colId xmlns:a16="http://schemas.microsoft.com/office/drawing/2014/main" xmlns="" val="20000"/>
                    </a:ext>
                  </a:extLst>
                </a:gridCol>
                <a:gridCol w="1523999">
                  <a:extLst>
                    <a:ext uri="{9D8B030D-6E8A-4147-A177-3AD203B41FA5}">
                      <a16:colId xmlns:a16="http://schemas.microsoft.com/office/drawing/2014/main" xmlns="" val="20001"/>
                    </a:ext>
                  </a:extLst>
                </a:gridCol>
              </a:tblGrid>
              <a:tr h="182880">
                <a:tc>
                  <a:txBody>
                    <a:bodyPr/>
                    <a:lstStyle/>
                    <a:p>
                      <a:pPr marL="0" marR="0" algn="ctr">
                        <a:spcBef>
                          <a:spcPts val="0"/>
                        </a:spcBef>
                        <a:spcAft>
                          <a:spcPts val="0"/>
                        </a:spcAft>
                      </a:pP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zh-CN" altLang="en-US" sz="1600" kern="0">
                          <a:effectLst/>
                          <a:latin typeface="微软雅黑" panose="020B0503020204020204" pitchFamily="34" charset="-122"/>
                          <a:ea typeface="微软雅黑" panose="020B0503020204020204" pitchFamily="34" charset="-122"/>
                        </a:rPr>
                        <a:t>计算结果</a:t>
                      </a:r>
                      <a:endParaRPr lang="zh-CN" altLang="en-US"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0"/>
                  </a:ext>
                </a:extLst>
              </a:tr>
              <a:tr h="182880">
                <a:tc>
                  <a:txBody>
                    <a:bodyPr/>
                    <a:lstStyle/>
                    <a:p>
                      <a:pPr marL="0" marR="0" algn="ctr">
                        <a:spcBef>
                          <a:spcPts val="0"/>
                        </a:spcBef>
                        <a:spcAft>
                          <a:spcPts val="0"/>
                        </a:spcAft>
                      </a:pPr>
                      <a:r>
                        <a:rPr lang="zh-CN" altLang="en-US" sz="1600" kern="0" dirty="0">
                          <a:effectLst/>
                          <a:latin typeface="微软雅黑" panose="020B0503020204020204" pitchFamily="34" charset="-122"/>
                          <a:ea typeface="微软雅黑" panose="020B0503020204020204" pitchFamily="34" charset="-122"/>
                        </a:rPr>
                        <a:t>中心值（</a:t>
                      </a:r>
                      <a:r>
                        <a:rPr lang="el-GR" sz="1600" kern="0" dirty="0">
                          <a:effectLst/>
                          <a:latin typeface="微软雅黑" panose="020B0503020204020204" pitchFamily="34" charset="-122"/>
                          <a:ea typeface="微软雅黑" panose="020B0503020204020204" pitchFamily="34" charset="-122"/>
                        </a:rPr>
                        <a:t>μ）</a:t>
                      </a:r>
                      <a:endParaRPr lang="el-GR"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a:effectLst/>
                          <a:latin typeface="微软雅黑" panose="020B0503020204020204" pitchFamily="34" charset="-122"/>
                          <a:ea typeface="微软雅黑" panose="020B0503020204020204" pitchFamily="34" charset="-122"/>
                        </a:rPr>
                        <a:t>21.55651778</a:t>
                      </a:r>
                      <a:endParaRPr lang="zh-CN" altLang="en-US"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1"/>
                  </a:ext>
                </a:extLst>
              </a:tr>
              <a:tr h="182880">
                <a:tc>
                  <a:txBody>
                    <a:bodyPr/>
                    <a:lstStyle/>
                    <a:p>
                      <a:pPr marL="0" marR="0" algn="ctr">
                        <a:spcBef>
                          <a:spcPts val="0"/>
                        </a:spcBef>
                        <a:spcAft>
                          <a:spcPts val="0"/>
                        </a:spcAft>
                      </a:pPr>
                      <a:r>
                        <a:rPr lang="zh-CN" altLang="en-US" sz="1600" kern="0">
                          <a:effectLst/>
                          <a:latin typeface="微软雅黑" panose="020B0503020204020204" pitchFamily="34" charset="-122"/>
                          <a:ea typeface="微软雅黑" panose="020B0503020204020204" pitchFamily="34" charset="-122"/>
                        </a:rPr>
                        <a:t>标准差（</a:t>
                      </a:r>
                      <a:r>
                        <a:rPr lang="el-GR" sz="1600" kern="0">
                          <a:effectLst/>
                          <a:latin typeface="微软雅黑" panose="020B0503020204020204" pitchFamily="34" charset="-122"/>
                          <a:ea typeface="微软雅黑" panose="020B0503020204020204" pitchFamily="34" charset="-122"/>
                        </a:rPr>
                        <a:t>σ）</a:t>
                      </a:r>
                      <a:endParaRPr lang="el-GR"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tc>
                  <a:txBody>
                    <a:bodyPr/>
                    <a:lstStyle/>
                    <a:p>
                      <a:pPr marL="0" marR="0" algn="ctr">
                        <a:spcBef>
                          <a:spcPts val="0"/>
                        </a:spcBef>
                        <a:spcAft>
                          <a:spcPts val="0"/>
                        </a:spcAft>
                      </a:pPr>
                      <a:r>
                        <a:rPr lang="en-US" altLang="zh-CN" sz="1600" kern="0" dirty="0">
                          <a:effectLst/>
                          <a:latin typeface="微软雅黑" panose="020B0503020204020204" pitchFamily="34" charset="-122"/>
                          <a:ea typeface="微软雅黑" panose="020B0503020204020204" pitchFamily="34" charset="-122"/>
                        </a:rPr>
                        <a:t>12.70231766</a:t>
                      </a:r>
                      <a:endPar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tc>
                <a:extLst>
                  <a:ext uri="{0D108BD9-81ED-4DB2-BD59-A6C34878D82A}">
                    <a16:rowId xmlns:a16="http://schemas.microsoft.com/office/drawing/2014/main" xmlns="" val="10002"/>
                  </a:ext>
                </a:extLst>
              </a:tr>
            </a:tbl>
          </a:graphicData>
        </a:graphic>
      </p:graphicFrame>
      <p:pic>
        <p:nvPicPr>
          <p:cNvPr id="4102" name="Picture 6" descr="C:\Users\97904\AppData\Local\Temp\ksohtml\wps3508.tmp.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920755" y="2561531"/>
            <a:ext cx="4271245" cy="2543175"/>
          </a:xfrm>
          <a:prstGeom prst="rect">
            <a:avLst/>
          </a:prstGeom>
          <a:noFill/>
          <a:extLst>
            <a:ext uri="{909E8E84-426E-40DD-AFC4-6F175D3DCCD1}">
              <a14:hiddenFill xmlns:a14="http://schemas.microsoft.com/office/drawing/2010/main" xmlns="">
                <a:solidFill>
                  <a:srgbClr val="FFFFFF"/>
                </a:solidFill>
              </a14:hiddenFill>
            </a:ext>
          </a:extLst>
        </p:spPr>
      </p:pic>
      <p:pic>
        <p:nvPicPr>
          <p:cNvPr id="4098" name="Picture 2" descr="C:\Users\97904\AppData\Local\Temp\ksohtml\wps3A2B.tmp.jpg"/>
          <p:cNvPicPr>
            <a:picLocks noChangeAspect="1" noChangeArrowheads="1"/>
          </p:cNvPicPr>
          <p:nvPr/>
        </p:nvPicPr>
        <p:blipFill rotWithShape="1">
          <a:blip r:embed="rId5">
            <a:extLst>
              <a:ext uri="{28A0092B-C50C-407E-A947-70E740481C1C}">
                <a14:useLocalDpi xmlns:a14="http://schemas.microsoft.com/office/drawing/2010/main" xmlns="" val="0"/>
              </a:ext>
            </a:extLst>
          </a:blip>
          <a:srcRect r="1708"/>
          <a:stretch/>
        </p:blipFill>
        <p:spPr bwMode="auto">
          <a:xfrm>
            <a:off x="-52111" y="2561531"/>
            <a:ext cx="3914427" cy="2475691"/>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文本框 12"/>
          <p:cNvSpPr txBox="1"/>
          <p:nvPr/>
        </p:nvSpPr>
        <p:spPr>
          <a:xfrm>
            <a:off x="1151066" y="5502631"/>
            <a:ext cx="10206743" cy="1449628"/>
          </a:xfrm>
          <a:prstGeom prst="rect">
            <a:avLst/>
          </a:prstGeom>
          <a:noFill/>
        </p:spPr>
        <p:txBody>
          <a:bodyPr wrap="square"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整合</a:t>
            </a:r>
            <a:r>
              <a:rPr lang="en-US" altLang="zh-CN" dirty="0">
                <a:latin typeface="微软雅黑" panose="020B0503020204020204" pitchFamily="34" charset="-122"/>
                <a:ea typeface="微软雅黑" panose="020B0503020204020204" pitchFamily="34" charset="-122"/>
              </a:rPr>
              <a:t>2013</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2015</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2016</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2018</a:t>
            </a:r>
            <a:r>
              <a:rPr lang="zh-CN" altLang="en-US" dirty="0">
                <a:latin typeface="微软雅黑" panose="020B0503020204020204" pitchFamily="34" charset="-122"/>
                <a:ea typeface="微软雅黑" panose="020B0503020204020204" pitchFamily="34" charset="-122"/>
              </a:rPr>
              <a:t>年的数据我们发现，</a:t>
            </a:r>
            <a:r>
              <a:rPr lang="en-US" altLang="zh-CN" dirty="0">
                <a:latin typeface="微软雅黑" panose="020B0503020204020204" pitchFamily="34" charset="-122"/>
                <a:ea typeface="微软雅黑" panose="020B0503020204020204" pitchFamily="34" charset="-122"/>
              </a:rPr>
              <a:t>2013</a:t>
            </a:r>
            <a:r>
              <a:rPr lang="zh-CN" altLang="en-US" dirty="0">
                <a:latin typeface="微软雅黑" panose="020B0503020204020204" pitchFamily="34" charset="-122"/>
                <a:ea typeface="微软雅黑" panose="020B0503020204020204" pitchFamily="34" charset="-122"/>
              </a:rPr>
              <a:t>年车陂路区间车速平均值为</a:t>
            </a:r>
            <a:r>
              <a:rPr lang="en-US" altLang="zh-CN" dirty="0">
                <a:latin typeface="微软雅黑" panose="020B0503020204020204" pitchFamily="34" charset="-122"/>
                <a:ea typeface="微软雅黑" panose="020B0503020204020204" pitchFamily="34" charset="-122"/>
              </a:rPr>
              <a:t>21.5km/h</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2015</a:t>
            </a:r>
            <a:r>
              <a:rPr lang="zh-CN" altLang="en-US" dirty="0">
                <a:latin typeface="微软雅黑" panose="020B0503020204020204" pitchFamily="34" charset="-122"/>
                <a:ea typeface="微软雅黑" panose="020B0503020204020204" pitchFamily="34" charset="-122"/>
              </a:rPr>
              <a:t>年为</a:t>
            </a:r>
            <a:r>
              <a:rPr lang="en-US" altLang="zh-CN" dirty="0">
                <a:latin typeface="微软雅黑" panose="020B0503020204020204" pitchFamily="34" charset="-122"/>
                <a:ea typeface="微软雅黑" panose="020B0503020204020204" pitchFamily="34" charset="-122"/>
              </a:rPr>
              <a:t>19.6km/h</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2016</a:t>
            </a:r>
            <a:r>
              <a:rPr lang="zh-CN" altLang="en-US" dirty="0">
                <a:latin typeface="微软雅黑" panose="020B0503020204020204" pitchFamily="34" charset="-122"/>
                <a:ea typeface="微软雅黑" panose="020B0503020204020204" pitchFamily="34" charset="-122"/>
              </a:rPr>
              <a:t>年为</a:t>
            </a:r>
            <a:r>
              <a:rPr lang="en-US" altLang="zh-CN" dirty="0">
                <a:latin typeface="微软雅黑" panose="020B0503020204020204" pitchFamily="34" charset="-122"/>
                <a:ea typeface="微软雅黑" panose="020B0503020204020204" pitchFamily="34" charset="-122"/>
              </a:rPr>
              <a:t>22.7km/h</a:t>
            </a:r>
            <a:r>
              <a:rPr lang="zh-CN" altLang="en-US" dirty="0">
                <a:latin typeface="微软雅黑" panose="020B0503020204020204" pitchFamily="34" charset="-122"/>
                <a:ea typeface="微软雅黑" panose="020B0503020204020204" pitchFamily="34" charset="-122"/>
              </a:rPr>
              <a:t>，与</a:t>
            </a:r>
            <a:r>
              <a:rPr lang="en-US" altLang="zh-CN" dirty="0">
                <a:latin typeface="微软雅黑" panose="020B0503020204020204" pitchFamily="34" charset="-122"/>
                <a:ea typeface="微软雅黑" panose="020B0503020204020204" pitchFamily="34" charset="-122"/>
              </a:rPr>
              <a:t>2018</a:t>
            </a:r>
            <a:r>
              <a:rPr lang="zh-CN" altLang="en-US" dirty="0">
                <a:latin typeface="微软雅黑" panose="020B0503020204020204" pitchFamily="34" charset="-122"/>
                <a:ea typeface="微软雅黑" panose="020B0503020204020204" pitchFamily="34" charset="-122"/>
              </a:rPr>
              <a:t>年的</a:t>
            </a:r>
            <a:r>
              <a:rPr lang="en-US" altLang="zh-CN" dirty="0">
                <a:latin typeface="微软雅黑" panose="020B0503020204020204" pitchFamily="34" charset="-122"/>
                <a:ea typeface="微软雅黑" panose="020B0503020204020204" pitchFamily="34" charset="-122"/>
              </a:rPr>
              <a:t>26.6km/h</a:t>
            </a:r>
            <a:r>
              <a:rPr lang="zh-CN" altLang="en-US" dirty="0">
                <a:latin typeface="微软雅黑" panose="020B0503020204020204" pitchFamily="34" charset="-122"/>
                <a:ea typeface="微软雅黑" panose="020B0503020204020204" pitchFamily="34" charset="-122"/>
              </a:rPr>
              <a:t>差距不大，但是可以明显地看出的是，</a:t>
            </a:r>
            <a:r>
              <a:rPr lang="en-US" altLang="zh-CN" dirty="0">
                <a:latin typeface="微软雅黑" panose="020B0503020204020204" pitchFamily="34" charset="-122"/>
                <a:ea typeface="微软雅黑" panose="020B0503020204020204" pitchFamily="34" charset="-122"/>
              </a:rPr>
              <a:t>2018</a:t>
            </a:r>
            <a:r>
              <a:rPr lang="zh-CN" altLang="en-US" dirty="0">
                <a:latin typeface="微软雅黑" panose="020B0503020204020204" pitchFamily="34" charset="-122"/>
                <a:ea typeface="微软雅黑" panose="020B0503020204020204" pitchFamily="34" charset="-122"/>
              </a:rPr>
              <a:t>年通过车陂路的平均车速高于历年，说明该路段的交通状况得到了一定的改善。</a:t>
            </a:r>
          </a:p>
          <a:p>
            <a:endParaRPr lang="zh-CN" altLang="en-US" dirty="0"/>
          </a:p>
        </p:txBody>
      </p:sp>
      <p:sp>
        <p:nvSpPr>
          <p:cNvPr id="14" name="文本框 13"/>
          <p:cNvSpPr txBox="1"/>
          <p:nvPr/>
        </p:nvSpPr>
        <p:spPr>
          <a:xfrm>
            <a:off x="248468" y="5088664"/>
            <a:ext cx="3557518" cy="615553"/>
          </a:xfrm>
          <a:prstGeom prst="rect">
            <a:avLst/>
          </a:prstGeom>
          <a:noFill/>
        </p:spPr>
        <p:txBody>
          <a:bodyPr wrap="squar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2016</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年小型车行程车速拟合数据</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zh-CN" altLang="en-US" dirty="0"/>
          </a:p>
        </p:txBody>
      </p:sp>
      <p:sp>
        <p:nvSpPr>
          <p:cNvPr id="28" name="文本框 27"/>
          <p:cNvSpPr txBox="1"/>
          <p:nvPr/>
        </p:nvSpPr>
        <p:spPr>
          <a:xfrm>
            <a:off x="4112777" y="5104705"/>
            <a:ext cx="3557518" cy="615553"/>
          </a:xfrm>
          <a:prstGeom prst="rect">
            <a:avLst/>
          </a:prstGeom>
          <a:noFill/>
        </p:spPr>
        <p:txBody>
          <a:bodyPr wrap="squar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2015</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年小型车行程车速拟合数据</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zh-CN" altLang="en-US" dirty="0"/>
          </a:p>
        </p:txBody>
      </p:sp>
      <p:sp>
        <p:nvSpPr>
          <p:cNvPr id="33" name="文本框 32"/>
          <p:cNvSpPr txBox="1"/>
          <p:nvPr/>
        </p:nvSpPr>
        <p:spPr>
          <a:xfrm>
            <a:off x="8342070" y="5103888"/>
            <a:ext cx="3557518" cy="615553"/>
          </a:xfrm>
          <a:prstGeom prst="rect">
            <a:avLst/>
          </a:prstGeom>
          <a:noFill/>
        </p:spPr>
        <p:txBody>
          <a:bodyPr wrap="squar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2013</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年小型车行程车速拟合数据</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zh-CN" altLang="en-US" dirty="0"/>
          </a:p>
        </p:txBody>
      </p:sp>
    </p:spTree>
    <p:extLst>
      <p:ext uri="{BB962C8B-B14F-4D97-AF65-F5344CB8AC3E}">
        <p14:creationId xmlns:p14="http://schemas.microsoft.com/office/powerpoint/2010/main" xmlns="" val="3097249302"/>
      </p:ext>
    </p:extLst>
  </p:cSld>
  <p:clrMapOvr>
    <a:masterClrMapping/>
  </p:clrMapOvr>
  <p:transition spd="med" advTm="31981">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txBox="1"/>
          <p:nvPr/>
        </p:nvSpPr>
        <p:spPr>
          <a:xfrm>
            <a:off x="4533823" y="1801978"/>
            <a:ext cx="2347038" cy="678071"/>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8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solidFill>
                  <a:srgbClr val="22272C"/>
                </a:solidFill>
                <a:cs typeface="+mn-ea"/>
                <a:sym typeface="+mn-lt"/>
              </a:rPr>
              <a:t>PART</a:t>
            </a:r>
            <a:r>
              <a:rPr kumimoji="1" lang="zh-CN" altLang="en-US" dirty="0">
                <a:solidFill>
                  <a:srgbClr val="22272C"/>
                </a:solidFill>
                <a:cs typeface="+mn-ea"/>
                <a:sym typeface="+mn-lt"/>
              </a:rPr>
              <a:t> </a:t>
            </a:r>
            <a:r>
              <a:rPr kumimoji="1" lang="en-US" altLang="zh-CN" dirty="0">
                <a:solidFill>
                  <a:srgbClr val="22272C"/>
                </a:solidFill>
                <a:cs typeface="+mn-ea"/>
                <a:sym typeface="+mn-lt"/>
              </a:rPr>
              <a:t>4</a:t>
            </a:r>
          </a:p>
        </p:txBody>
      </p:sp>
      <p:sp>
        <p:nvSpPr>
          <p:cNvPr id="6" name="文本占位符 2"/>
          <p:cNvSpPr txBox="1"/>
          <p:nvPr/>
        </p:nvSpPr>
        <p:spPr>
          <a:xfrm>
            <a:off x="4533821" y="2673798"/>
            <a:ext cx="6757634" cy="1095463"/>
          </a:xfrm>
          <a:prstGeom prst="rect">
            <a:avLst/>
          </a:prstGeom>
        </p:spPr>
        <p:txBody>
          <a:bodyPr vert="horz" lIns="91440" tIns="45720" rIns="91440" bIns="45720" rtlCol="0" anchor="ctr">
            <a:noAutofit/>
          </a:bodyPr>
          <a:lstStyle>
            <a:lvl1pPr marL="0" indent="0" algn="l" defTabSz="914400" rtl="0" eaLnBrk="1" latinLnBrk="0" hangingPunct="1">
              <a:lnSpc>
                <a:spcPct val="130000"/>
              </a:lnSpc>
              <a:spcBef>
                <a:spcPts val="1000"/>
              </a:spcBef>
              <a:buFont typeface="Arial" panose="020B0604020202020204" pitchFamily="34" charset="0"/>
              <a:buNone/>
              <a:defRPr sz="7200" b="1" kern="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sz="5600" dirty="0">
                <a:cs typeface="+mn-ea"/>
                <a:sym typeface="+mn-lt"/>
              </a:rPr>
              <a:t>调查结论</a:t>
            </a:r>
            <a:endParaRPr kumimoji="1" lang="en-US" altLang="zh-CN" sz="5600" dirty="0">
              <a:cs typeface="+mn-ea"/>
              <a:sym typeface="+mn-lt"/>
            </a:endParaRPr>
          </a:p>
        </p:txBody>
      </p:sp>
    </p:spTree>
    <p:extLst>
      <p:ext uri="{BB962C8B-B14F-4D97-AF65-F5344CB8AC3E}">
        <p14:creationId xmlns:p14="http://schemas.microsoft.com/office/powerpoint/2010/main" xmlns="" val="3443104986"/>
      </p:ext>
    </p:extLst>
  </p:cSld>
  <p:clrMapOvr>
    <a:masterClrMapping/>
  </p:clrMapOvr>
  <p:transition spd="med" advTm="156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a:prstGeom prst="rect">
            <a:avLst/>
          </a:prstGeom>
        </p:spPr>
        <p:txBody>
          <a:bodyPr>
            <a:normAutofit lnSpcReduction="10000"/>
          </a:bodyPr>
          <a:lstStyle/>
          <a:p>
            <a:r>
              <a:rPr kumimoji="1" lang="zh-CN" altLang="en-US" dirty="0">
                <a:cs typeface="+mn-ea"/>
                <a:sym typeface="+mn-lt"/>
              </a:rPr>
              <a:t>调查结论</a:t>
            </a:r>
          </a:p>
        </p:txBody>
      </p:sp>
      <p:sp>
        <p:nvSpPr>
          <p:cNvPr id="46" name="文本框 45"/>
          <p:cNvSpPr txBox="1"/>
          <p:nvPr/>
        </p:nvSpPr>
        <p:spPr>
          <a:xfrm>
            <a:off x="1874933" y="901319"/>
            <a:ext cx="8442134"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中山大道</a:t>
            </a:r>
            <a:r>
              <a:rPr lang="en-US" altLang="zh-CN" sz="3200" dirty="0">
                <a:solidFill>
                  <a:schemeClr val="bg1"/>
                </a:solidFill>
                <a:latin typeface="微软雅黑" panose="020B0503020204020204" pitchFamily="34" charset="-122"/>
                <a:ea typeface="微软雅黑" panose="020B0503020204020204" pitchFamily="34" charset="-122"/>
              </a:rPr>
              <a:t>-</a:t>
            </a:r>
            <a:r>
              <a:rPr lang="zh-CN" altLang="en-US" sz="3200" dirty="0">
                <a:solidFill>
                  <a:schemeClr val="bg1"/>
                </a:solidFill>
                <a:latin typeface="微软雅黑" panose="020B0503020204020204" pitchFamily="34" charset="-122"/>
                <a:ea typeface="微软雅黑" panose="020B0503020204020204" pitchFamily="34" charset="-122"/>
              </a:rPr>
              <a:t>车陂路交叉口行程车速的总体概括</a:t>
            </a:r>
            <a:endParaRPr lang="zh-CN" altLang="en-US" dirty="0">
              <a:solidFill>
                <a:schemeClr val="bg1"/>
              </a:solidFill>
            </a:endParaRPr>
          </a:p>
        </p:txBody>
      </p:sp>
      <p:grpSp>
        <p:nvGrpSpPr>
          <p:cNvPr id="47" name="组 57"/>
          <p:cNvGrpSpPr/>
          <p:nvPr/>
        </p:nvGrpSpPr>
        <p:grpSpPr>
          <a:xfrm rot="18181241">
            <a:off x="147215" y="2348472"/>
            <a:ext cx="2811953" cy="2900737"/>
            <a:chOff x="6205698" y="1718554"/>
            <a:chExt cx="1970113" cy="2032317"/>
          </a:xfrm>
          <a:solidFill>
            <a:schemeClr val="bg1"/>
          </a:solidFill>
        </p:grpSpPr>
        <p:sp>
          <p:nvSpPr>
            <p:cNvPr id="48" name="Freeform 260"/>
            <p:cNvSpPr/>
            <p:nvPr/>
          </p:nvSpPr>
          <p:spPr bwMode="auto">
            <a:xfrm>
              <a:off x="7651846" y="3373614"/>
              <a:ext cx="523965" cy="251503"/>
            </a:xfrm>
            <a:custGeom>
              <a:avLst/>
              <a:gdLst/>
              <a:ahLst/>
              <a:cxnLst>
                <a:cxn ang="0">
                  <a:pos x="18" y="20"/>
                </a:cxn>
                <a:cxn ang="0">
                  <a:pos x="18" y="20"/>
                </a:cxn>
                <a:cxn ang="0">
                  <a:pos x="20" y="24"/>
                </a:cxn>
                <a:cxn ang="0">
                  <a:pos x="20" y="24"/>
                </a:cxn>
                <a:cxn ang="0">
                  <a:pos x="30" y="18"/>
                </a:cxn>
                <a:cxn ang="0">
                  <a:pos x="30" y="18"/>
                </a:cxn>
                <a:cxn ang="0">
                  <a:pos x="40" y="12"/>
                </a:cxn>
                <a:cxn ang="0">
                  <a:pos x="50" y="6"/>
                </a:cxn>
                <a:cxn ang="0">
                  <a:pos x="50" y="6"/>
                </a:cxn>
                <a:cxn ang="0">
                  <a:pos x="0" y="0"/>
                </a:cxn>
                <a:cxn ang="0">
                  <a:pos x="0" y="0"/>
                </a:cxn>
                <a:cxn ang="0">
                  <a:pos x="18" y="20"/>
                </a:cxn>
                <a:cxn ang="0">
                  <a:pos x="18" y="20"/>
                </a:cxn>
              </a:cxnLst>
              <a:rect l="0" t="0" r="r" b="b"/>
              <a:pathLst>
                <a:path w="50" h="24">
                  <a:moveTo>
                    <a:pt x="18" y="20"/>
                  </a:moveTo>
                  <a:lnTo>
                    <a:pt x="18" y="20"/>
                  </a:lnTo>
                  <a:lnTo>
                    <a:pt x="20" y="24"/>
                  </a:lnTo>
                  <a:lnTo>
                    <a:pt x="20" y="24"/>
                  </a:lnTo>
                  <a:lnTo>
                    <a:pt x="30" y="18"/>
                  </a:lnTo>
                  <a:lnTo>
                    <a:pt x="30" y="18"/>
                  </a:lnTo>
                  <a:lnTo>
                    <a:pt x="40" y="12"/>
                  </a:lnTo>
                  <a:lnTo>
                    <a:pt x="50" y="6"/>
                  </a:lnTo>
                  <a:lnTo>
                    <a:pt x="50" y="6"/>
                  </a:lnTo>
                  <a:lnTo>
                    <a:pt x="0" y="0"/>
                  </a:lnTo>
                  <a:lnTo>
                    <a:pt x="0" y="0"/>
                  </a:lnTo>
                  <a:lnTo>
                    <a:pt x="18" y="20"/>
                  </a:lnTo>
                  <a:lnTo>
                    <a:pt x="18" y="2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49" name="Freeform 261"/>
            <p:cNvSpPr/>
            <p:nvPr/>
          </p:nvSpPr>
          <p:spPr bwMode="auto">
            <a:xfrm>
              <a:off x="7295548" y="3331698"/>
              <a:ext cx="503006" cy="377254"/>
            </a:xfrm>
            <a:custGeom>
              <a:avLst/>
              <a:gdLst/>
              <a:ahLst/>
              <a:cxnLst>
                <a:cxn ang="0">
                  <a:pos x="16" y="2"/>
                </a:cxn>
                <a:cxn ang="0">
                  <a:pos x="16" y="2"/>
                </a:cxn>
                <a:cxn ang="0">
                  <a:pos x="0" y="0"/>
                </a:cxn>
                <a:cxn ang="0">
                  <a:pos x="0" y="0"/>
                </a:cxn>
                <a:cxn ang="0">
                  <a:pos x="4" y="6"/>
                </a:cxn>
                <a:cxn ang="0">
                  <a:pos x="6" y="8"/>
                </a:cxn>
                <a:cxn ang="0">
                  <a:pos x="6" y="8"/>
                </a:cxn>
                <a:cxn ang="0">
                  <a:pos x="20" y="24"/>
                </a:cxn>
                <a:cxn ang="0">
                  <a:pos x="20" y="24"/>
                </a:cxn>
                <a:cxn ang="0">
                  <a:pos x="28" y="36"/>
                </a:cxn>
                <a:cxn ang="0">
                  <a:pos x="28" y="36"/>
                </a:cxn>
                <a:cxn ang="0">
                  <a:pos x="32" y="36"/>
                </a:cxn>
                <a:cxn ang="0">
                  <a:pos x="38" y="34"/>
                </a:cxn>
                <a:cxn ang="0">
                  <a:pos x="48" y="30"/>
                </a:cxn>
                <a:cxn ang="0">
                  <a:pos x="48" y="30"/>
                </a:cxn>
                <a:cxn ang="0">
                  <a:pos x="26" y="4"/>
                </a:cxn>
                <a:cxn ang="0">
                  <a:pos x="26" y="4"/>
                </a:cxn>
                <a:cxn ang="0">
                  <a:pos x="24" y="4"/>
                </a:cxn>
                <a:cxn ang="0">
                  <a:pos x="22" y="2"/>
                </a:cxn>
                <a:cxn ang="0">
                  <a:pos x="16" y="2"/>
                </a:cxn>
                <a:cxn ang="0">
                  <a:pos x="16" y="2"/>
                </a:cxn>
              </a:cxnLst>
              <a:rect l="0" t="0" r="r" b="b"/>
              <a:pathLst>
                <a:path w="48" h="36">
                  <a:moveTo>
                    <a:pt x="16" y="2"/>
                  </a:moveTo>
                  <a:lnTo>
                    <a:pt x="16" y="2"/>
                  </a:lnTo>
                  <a:lnTo>
                    <a:pt x="0" y="0"/>
                  </a:lnTo>
                  <a:lnTo>
                    <a:pt x="0" y="0"/>
                  </a:lnTo>
                  <a:lnTo>
                    <a:pt x="4" y="6"/>
                  </a:lnTo>
                  <a:lnTo>
                    <a:pt x="6" y="8"/>
                  </a:lnTo>
                  <a:lnTo>
                    <a:pt x="6" y="8"/>
                  </a:lnTo>
                  <a:lnTo>
                    <a:pt x="20" y="24"/>
                  </a:lnTo>
                  <a:lnTo>
                    <a:pt x="20" y="24"/>
                  </a:lnTo>
                  <a:lnTo>
                    <a:pt x="28" y="36"/>
                  </a:lnTo>
                  <a:lnTo>
                    <a:pt x="28" y="36"/>
                  </a:lnTo>
                  <a:lnTo>
                    <a:pt x="32" y="36"/>
                  </a:lnTo>
                  <a:lnTo>
                    <a:pt x="38" y="34"/>
                  </a:lnTo>
                  <a:lnTo>
                    <a:pt x="48" y="30"/>
                  </a:lnTo>
                  <a:lnTo>
                    <a:pt x="48" y="30"/>
                  </a:lnTo>
                  <a:lnTo>
                    <a:pt x="26" y="4"/>
                  </a:lnTo>
                  <a:lnTo>
                    <a:pt x="26" y="4"/>
                  </a:lnTo>
                  <a:lnTo>
                    <a:pt x="24" y="4"/>
                  </a:lnTo>
                  <a:lnTo>
                    <a:pt x="22" y="2"/>
                  </a:lnTo>
                  <a:lnTo>
                    <a:pt x="16" y="2"/>
                  </a:lnTo>
                  <a:lnTo>
                    <a:pt x="16" y="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50" name="Freeform 262"/>
            <p:cNvSpPr/>
            <p:nvPr/>
          </p:nvSpPr>
          <p:spPr bwMode="auto">
            <a:xfrm>
              <a:off x="6960210" y="3310738"/>
              <a:ext cx="565882" cy="440130"/>
            </a:xfrm>
            <a:custGeom>
              <a:avLst/>
              <a:gdLst/>
              <a:ahLst/>
              <a:cxnLst>
                <a:cxn ang="0">
                  <a:pos x="20" y="2"/>
                </a:cxn>
                <a:cxn ang="0">
                  <a:pos x="20" y="2"/>
                </a:cxn>
                <a:cxn ang="0">
                  <a:pos x="0" y="0"/>
                </a:cxn>
                <a:cxn ang="0">
                  <a:pos x="0" y="0"/>
                </a:cxn>
                <a:cxn ang="0">
                  <a:pos x="22" y="26"/>
                </a:cxn>
                <a:cxn ang="0">
                  <a:pos x="22" y="26"/>
                </a:cxn>
                <a:cxn ang="0">
                  <a:pos x="32" y="40"/>
                </a:cxn>
                <a:cxn ang="0">
                  <a:pos x="32" y="40"/>
                </a:cxn>
                <a:cxn ang="0">
                  <a:pos x="38" y="42"/>
                </a:cxn>
                <a:cxn ang="0">
                  <a:pos x="42" y="42"/>
                </a:cxn>
                <a:cxn ang="0">
                  <a:pos x="54" y="40"/>
                </a:cxn>
                <a:cxn ang="0">
                  <a:pos x="54" y="40"/>
                </a:cxn>
                <a:cxn ang="0">
                  <a:pos x="28" y="8"/>
                </a:cxn>
                <a:cxn ang="0">
                  <a:pos x="28" y="8"/>
                </a:cxn>
                <a:cxn ang="0">
                  <a:pos x="24" y="4"/>
                </a:cxn>
                <a:cxn ang="0">
                  <a:pos x="20" y="2"/>
                </a:cxn>
                <a:cxn ang="0">
                  <a:pos x="20" y="2"/>
                </a:cxn>
              </a:cxnLst>
              <a:rect l="0" t="0" r="r" b="b"/>
              <a:pathLst>
                <a:path w="54" h="42">
                  <a:moveTo>
                    <a:pt x="20" y="2"/>
                  </a:moveTo>
                  <a:lnTo>
                    <a:pt x="20" y="2"/>
                  </a:lnTo>
                  <a:lnTo>
                    <a:pt x="0" y="0"/>
                  </a:lnTo>
                  <a:lnTo>
                    <a:pt x="0" y="0"/>
                  </a:lnTo>
                  <a:lnTo>
                    <a:pt x="22" y="26"/>
                  </a:lnTo>
                  <a:lnTo>
                    <a:pt x="22" y="26"/>
                  </a:lnTo>
                  <a:lnTo>
                    <a:pt x="32" y="40"/>
                  </a:lnTo>
                  <a:lnTo>
                    <a:pt x="32" y="40"/>
                  </a:lnTo>
                  <a:lnTo>
                    <a:pt x="38" y="42"/>
                  </a:lnTo>
                  <a:lnTo>
                    <a:pt x="42" y="42"/>
                  </a:lnTo>
                  <a:lnTo>
                    <a:pt x="54" y="40"/>
                  </a:lnTo>
                  <a:lnTo>
                    <a:pt x="54" y="40"/>
                  </a:lnTo>
                  <a:lnTo>
                    <a:pt x="28" y="8"/>
                  </a:lnTo>
                  <a:lnTo>
                    <a:pt x="28" y="8"/>
                  </a:lnTo>
                  <a:lnTo>
                    <a:pt x="24" y="4"/>
                  </a:lnTo>
                  <a:lnTo>
                    <a:pt x="20" y="2"/>
                  </a:lnTo>
                  <a:lnTo>
                    <a:pt x="20" y="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51" name="Freeform 263"/>
            <p:cNvSpPr/>
            <p:nvPr/>
          </p:nvSpPr>
          <p:spPr bwMode="auto">
            <a:xfrm>
              <a:off x="6666791" y="3268822"/>
              <a:ext cx="565882" cy="482049"/>
            </a:xfrm>
            <a:custGeom>
              <a:avLst/>
              <a:gdLst/>
              <a:ahLst/>
              <a:cxnLst>
                <a:cxn ang="0">
                  <a:pos x="18" y="2"/>
                </a:cxn>
                <a:cxn ang="0">
                  <a:pos x="18" y="2"/>
                </a:cxn>
                <a:cxn ang="0">
                  <a:pos x="0" y="0"/>
                </a:cxn>
                <a:cxn ang="0">
                  <a:pos x="0" y="0"/>
                </a:cxn>
                <a:cxn ang="0">
                  <a:pos x="2" y="10"/>
                </a:cxn>
                <a:cxn ang="0">
                  <a:pos x="6" y="18"/>
                </a:cxn>
                <a:cxn ang="0">
                  <a:pos x="12" y="26"/>
                </a:cxn>
                <a:cxn ang="0">
                  <a:pos x="20" y="32"/>
                </a:cxn>
                <a:cxn ang="0">
                  <a:pos x="28" y="36"/>
                </a:cxn>
                <a:cxn ang="0">
                  <a:pos x="36" y="42"/>
                </a:cxn>
                <a:cxn ang="0">
                  <a:pos x="44" y="44"/>
                </a:cxn>
                <a:cxn ang="0">
                  <a:pos x="54" y="46"/>
                </a:cxn>
                <a:cxn ang="0">
                  <a:pos x="54" y="46"/>
                </a:cxn>
                <a:cxn ang="0">
                  <a:pos x="28" y="12"/>
                </a:cxn>
                <a:cxn ang="0">
                  <a:pos x="28" y="12"/>
                </a:cxn>
                <a:cxn ang="0">
                  <a:pos x="24" y="8"/>
                </a:cxn>
                <a:cxn ang="0">
                  <a:pos x="18" y="2"/>
                </a:cxn>
                <a:cxn ang="0">
                  <a:pos x="18" y="2"/>
                </a:cxn>
              </a:cxnLst>
              <a:rect l="0" t="0" r="r" b="b"/>
              <a:pathLst>
                <a:path w="54" h="46">
                  <a:moveTo>
                    <a:pt x="18" y="2"/>
                  </a:moveTo>
                  <a:lnTo>
                    <a:pt x="18" y="2"/>
                  </a:lnTo>
                  <a:lnTo>
                    <a:pt x="0" y="0"/>
                  </a:lnTo>
                  <a:lnTo>
                    <a:pt x="0" y="0"/>
                  </a:lnTo>
                  <a:lnTo>
                    <a:pt x="2" y="10"/>
                  </a:lnTo>
                  <a:lnTo>
                    <a:pt x="6" y="18"/>
                  </a:lnTo>
                  <a:lnTo>
                    <a:pt x="12" y="26"/>
                  </a:lnTo>
                  <a:lnTo>
                    <a:pt x="20" y="32"/>
                  </a:lnTo>
                  <a:lnTo>
                    <a:pt x="28" y="36"/>
                  </a:lnTo>
                  <a:lnTo>
                    <a:pt x="36" y="42"/>
                  </a:lnTo>
                  <a:lnTo>
                    <a:pt x="44" y="44"/>
                  </a:lnTo>
                  <a:lnTo>
                    <a:pt x="54" y="46"/>
                  </a:lnTo>
                  <a:lnTo>
                    <a:pt x="54" y="46"/>
                  </a:lnTo>
                  <a:lnTo>
                    <a:pt x="28" y="12"/>
                  </a:lnTo>
                  <a:lnTo>
                    <a:pt x="28" y="12"/>
                  </a:lnTo>
                  <a:lnTo>
                    <a:pt x="24" y="8"/>
                  </a:lnTo>
                  <a:lnTo>
                    <a:pt x="18" y="2"/>
                  </a:lnTo>
                  <a:lnTo>
                    <a:pt x="18" y="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52" name="Freeform 264"/>
            <p:cNvSpPr/>
            <p:nvPr/>
          </p:nvSpPr>
          <p:spPr bwMode="auto">
            <a:xfrm>
              <a:off x="7672805" y="3122111"/>
              <a:ext cx="503006" cy="251503"/>
            </a:xfrm>
            <a:custGeom>
              <a:avLst/>
              <a:gdLst/>
              <a:ahLst/>
              <a:cxnLst>
                <a:cxn ang="0">
                  <a:pos x="32" y="8"/>
                </a:cxn>
                <a:cxn ang="0">
                  <a:pos x="32" y="8"/>
                </a:cxn>
                <a:cxn ang="0">
                  <a:pos x="24" y="0"/>
                </a:cxn>
                <a:cxn ang="0">
                  <a:pos x="24" y="0"/>
                </a:cxn>
                <a:cxn ang="0">
                  <a:pos x="22" y="2"/>
                </a:cxn>
                <a:cxn ang="0">
                  <a:pos x="22" y="2"/>
                </a:cxn>
                <a:cxn ang="0">
                  <a:pos x="0" y="18"/>
                </a:cxn>
                <a:cxn ang="0">
                  <a:pos x="0" y="18"/>
                </a:cxn>
                <a:cxn ang="0">
                  <a:pos x="48" y="24"/>
                </a:cxn>
                <a:cxn ang="0">
                  <a:pos x="48" y="24"/>
                </a:cxn>
                <a:cxn ang="0">
                  <a:pos x="40" y="18"/>
                </a:cxn>
                <a:cxn ang="0">
                  <a:pos x="32" y="8"/>
                </a:cxn>
                <a:cxn ang="0">
                  <a:pos x="32" y="8"/>
                </a:cxn>
              </a:cxnLst>
              <a:rect l="0" t="0" r="r" b="b"/>
              <a:pathLst>
                <a:path w="48" h="24">
                  <a:moveTo>
                    <a:pt x="32" y="8"/>
                  </a:moveTo>
                  <a:lnTo>
                    <a:pt x="32" y="8"/>
                  </a:lnTo>
                  <a:lnTo>
                    <a:pt x="24" y="0"/>
                  </a:lnTo>
                  <a:lnTo>
                    <a:pt x="24" y="0"/>
                  </a:lnTo>
                  <a:lnTo>
                    <a:pt x="22" y="2"/>
                  </a:lnTo>
                  <a:lnTo>
                    <a:pt x="22" y="2"/>
                  </a:lnTo>
                  <a:lnTo>
                    <a:pt x="0" y="18"/>
                  </a:lnTo>
                  <a:lnTo>
                    <a:pt x="0" y="18"/>
                  </a:lnTo>
                  <a:lnTo>
                    <a:pt x="48" y="24"/>
                  </a:lnTo>
                  <a:lnTo>
                    <a:pt x="48" y="24"/>
                  </a:lnTo>
                  <a:lnTo>
                    <a:pt x="40" y="18"/>
                  </a:lnTo>
                  <a:lnTo>
                    <a:pt x="32" y="8"/>
                  </a:lnTo>
                  <a:lnTo>
                    <a:pt x="32" y="8"/>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53" name="Freeform 265"/>
            <p:cNvSpPr/>
            <p:nvPr/>
          </p:nvSpPr>
          <p:spPr bwMode="auto">
            <a:xfrm>
              <a:off x="7316507" y="2975400"/>
              <a:ext cx="544925" cy="314379"/>
            </a:xfrm>
            <a:custGeom>
              <a:avLst/>
              <a:gdLst/>
              <a:ahLst/>
              <a:cxnLst>
                <a:cxn ang="0">
                  <a:pos x="8" y="20"/>
                </a:cxn>
                <a:cxn ang="0">
                  <a:pos x="8" y="20"/>
                </a:cxn>
                <a:cxn ang="0">
                  <a:pos x="4" y="22"/>
                </a:cxn>
                <a:cxn ang="0">
                  <a:pos x="0" y="26"/>
                </a:cxn>
                <a:cxn ang="0">
                  <a:pos x="0" y="26"/>
                </a:cxn>
                <a:cxn ang="0">
                  <a:pos x="14" y="28"/>
                </a:cxn>
                <a:cxn ang="0">
                  <a:pos x="14" y="28"/>
                </a:cxn>
                <a:cxn ang="0">
                  <a:pos x="20" y="30"/>
                </a:cxn>
                <a:cxn ang="0">
                  <a:pos x="24" y="30"/>
                </a:cxn>
                <a:cxn ang="0">
                  <a:pos x="26" y="30"/>
                </a:cxn>
                <a:cxn ang="0">
                  <a:pos x="26" y="30"/>
                </a:cxn>
                <a:cxn ang="0">
                  <a:pos x="52" y="10"/>
                </a:cxn>
                <a:cxn ang="0">
                  <a:pos x="52" y="10"/>
                </a:cxn>
                <a:cxn ang="0">
                  <a:pos x="44" y="4"/>
                </a:cxn>
                <a:cxn ang="0">
                  <a:pos x="40" y="0"/>
                </a:cxn>
                <a:cxn ang="0">
                  <a:pos x="36" y="0"/>
                </a:cxn>
                <a:cxn ang="0">
                  <a:pos x="36" y="0"/>
                </a:cxn>
                <a:cxn ang="0">
                  <a:pos x="24" y="8"/>
                </a:cxn>
                <a:cxn ang="0">
                  <a:pos x="24" y="8"/>
                </a:cxn>
                <a:cxn ang="0">
                  <a:pos x="8" y="20"/>
                </a:cxn>
                <a:cxn ang="0">
                  <a:pos x="8" y="20"/>
                </a:cxn>
              </a:cxnLst>
              <a:rect l="0" t="0" r="r" b="b"/>
              <a:pathLst>
                <a:path w="52" h="30">
                  <a:moveTo>
                    <a:pt x="8" y="20"/>
                  </a:moveTo>
                  <a:lnTo>
                    <a:pt x="8" y="20"/>
                  </a:lnTo>
                  <a:lnTo>
                    <a:pt x="4" y="22"/>
                  </a:lnTo>
                  <a:lnTo>
                    <a:pt x="0" y="26"/>
                  </a:lnTo>
                  <a:lnTo>
                    <a:pt x="0" y="26"/>
                  </a:lnTo>
                  <a:lnTo>
                    <a:pt x="14" y="28"/>
                  </a:lnTo>
                  <a:lnTo>
                    <a:pt x="14" y="28"/>
                  </a:lnTo>
                  <a:lnTo>
                    <a:pt x="20" y="30"/>
                  </a:lnTo>
                  <a:lnTo>
                    <a:pt x="24" y="30"/>
                  </a:lnTo>
                  <a:lnTo>
                    <a:pt x="26" y="30"/>
                  </a:lnTo>
                  <a:lnTo>
                    <a:pt x="26" y="30"/>
                  </a:lnTo>
                  <a:lnTo>
                    <a:pt x="52" y="10"/>
                  </a:lnTo>
                  <a:lnTo>
                    <a:pt x="52" y="10"/>
                  </a:lnTo>
                  <a:lnTo>
                    <a:pt x="44" y="4"/>
                  </a:lnTo>
                  <a:lnTo>
                    <a:pt x="40" y="0"/>
                  </a:lnTo>
                  <a:lnTo>
                    <a:pt x="36" y="0"/>
                  </a:lnTo>
                  <a:lnTo>
                    <a:pt x="36" y="0"/>
                  </a:lnTo>
                  <a:lnTo>
                    <a:pt x="24" y="8"/>
                  </a:lnTo>
                  <a:lnTo>
                    <a:pt x="24" y="8"/>
                  </a:lnTo>
                  <a:lnTo>
                    <a:pt x="8" y="20"/>
                  </a:lnTo>
                  <a:lnTo>
                    <a:pt x="8" y="2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54" name="Freeform 266"/>
            <p:cNvSpPr/>
            <p:nvPr/>
          </p:nvSpPr>
          <p:spPr bwMode="auto">
            <a:xfrm>
              <a:off x="6960210" y="2849649"/>
              <a:ext cx="670676" cy="377254"/>
            </a:xfrm>
            <a:custGeom>
              <a:avLst/>
              <a:gdLst/>
              <a:ahLst/>
              <a:cxnLst>
                <a:cxn ang="0">
                  <a:pos x="32" y="32"/>
                </a:cxn>
                <a:cxn ang="0">
                  <a:pos x="32" y="32"/>
                </a:cxn>
                <a:cxn ang="0">
                  <a:pos x="64" y="8"/>
                </a:cxn>
                <a:cxn ang="0">
                  <a:pos x="64" y="8"/>
                </a:cxn>
                <a:cxn ang="0">
                  <a:pos x="54" y="2"/>
                </a:cxn>
                <a:cxn ang="0">
                  <a:pos x="48" y="0"/>
                </a:cxn>
                <a:cxn ang="0">
                  <a:pos x="44" y="2"/>
                </a:cxn>
                <a:cxn ang="0">
                  <a:pos x="44" y="2"/>
                </a:cxn>
                <a:cxn ang="0">
                  <a:pos x="30" y="12"/>
                </a:cxn>
                <a:cxn ang="0">
                  <a:pos x="30" y="12"/>
                </a:cxn>
                <a:cxn ang="0">
                  <a:pos x="0" y="32"/>
                </a:cxn>
                <a:cxn ang="0">
                  <a:pos x="0" y="32"/>
                </a:cxn>
                <a:cxn ang="0">
                  <a:pos x="20" y="36"/>
                </a:cxn>
                <a:cxn ang="0">
                  <a:pos x="20" y="36"/>
                </a:cxn>
                <a:cxn ang="0">
                  <a:pos x="26" y="36"/>
                </a:cxn>
                <a:cxn ang="0">
                  <a:pos x="32" y="32"/>
                </a:cxn>
                <a:cxn ang="0">
                  <a:pos x="32" y="32"/>
                </a:cxn>
              </a:cxnLst>
              <a:rect l="0" t="0" r="r" b="b"/>
              <a:pathLst>
                <a:path w="64" h="36">
                  <a:moveTo>
                    <a:pt x="32" y="32"/>
                  </a:moveTo>
                  <a:lnTo>
                    <a:pt x="32" y="32"/>
                  </a:lnTo>
                  <a:lnTo>
                    <a:pt x="64" y="8"/>
                  </a:lnTo>
                  <a:lnTo>
                    <a:pt x="64" y="8"/>
                  </a:lnTo>
                  <a:lnTo>
                    <a:pt x="54" y="2"/>
                  </a:lnTo>
                  <a:lnTo>
                    <a:pt x="48" y="0"/>
                  </a:lnTo>
                  <a:lnTo>
                    <a:pt x="44" y="2"/>
                  </a:lnTo>
                  <a:lnTo>
                    <a:pt x="44" y="2"/>
                  </a:lnTo>
                  <a:lnTo>
                    <a:pt x="30" y="12"/>
                  </a:lnTo>
                  <a:lnTo>
                    <a:pt x="30" y="12"/>
                  </a:lnTo>
                  <a:lnTo>
                    <a:pt x="0" y="32"/>
                  </a:lnTo>
                  <a:lnTo>
                    <a:pt x="0" y="32"/>
                  </a:lnTo>
                  <a:lnTo>
                    <a:pt x="20" y="36"/>
                  </a:lnTo>
                  <a:lnTo>
                    <a:pt x="20" y="36"/>
                  </a:lnTo>
                  <a:lnTo>
                    <a:pt x="26" y="36"/>
                  </a:lnTo>
                  <a:lnTo>
                    <a:pt x="32" y="32"/>
                  </a:lnTo>
                  <a:lnTo>
                    <a:pt x="32" y="3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55" name="Freeform 267"/>
            <p:cNvSpPr/>
            <p:nvPr/>
          </p:nvSpPr>
          <p:spPr bwMode="auto">
            <a:xfrm>
              <a:off x="6687747" y="2828689"/>
              <a:ext cx="670676" cy="356298"/>
            </a:xfrm>
            <a:custGeom>
              <a:avLst/>
              <a:gdLst/>
              <a:ahLst/>
              <a:cxnLst>
                <a:cxn ang="0">
                  <a:pos x="0" y="30"/>
                </a:cxn>
                <a:cxn ang="0">
                  <a:pos x="0" y="30"/>
                </a:cxn>
                <a:cxn ang="0">
                  <a:pos x="18" y="34"/>
                </a:cxn>
                <a:cxn ang="0">
                  <a:pos x="18" y="34"/>
                </a:cxn>
                <a:cxn ang="0">
                  <a:pos x="24" y="30"/>
                </a:cxn>
                <a:cxn ang="0">
                  <a:pos x="30" y="26"/>
                </a:cxn>
                <a:cxn ang="0">
                  <a:pos x="30" y="26"/>
                </a:cxn>
                <a:cxn ang="0">
                  <a:pos x="64" y="0"/>
                </a:cxn>
                <a:cxn ang="0">
                  <a:pos x="64" y="0"/>
                </a:cxn>
                <a:cxn ang="0">
                  <a:pos x="54" y="0"/>
                </a:cxn>
                <a:cxn ang="0">
                  <a:pos x="44" y="0"/>
                </a:cxn>
                <a:cxn ang="0">
                  <a:pos x="36" y="2"/>
                </a:cxn>
                <a:cxn ang="0">
                  <a:pos x="26" y="6"/>
                </a:cxn>
                <a:cxn ang="0">
                  <a:pos x="18" y="10"/>
                </a:cxn>
                <a:cxn ang="0">
                  <a:pos x="10" y="16"/>
                </a:cxn>
                <a:cxn ang="0">
                  <a:pos x="4" y="22"/>
                </a:cxn>
                <a:cxn ang="0">
                  <a:pos x="0" y="30"/>
                </a:cxn>
                <a:cxn ang="0">
                  <a:pos x="0" y="30"/>
                </a:cxn>
              </a:cxnLst>
              <a:rect l="0" t="0" r="r" b="b"/>
              <a:pathLst>
                <a:path w="64" h="34">
                  <a:moveTo>
                    <a:pt x="0" y="30"/>
                  </a:moveTo>
                  <a:lnTo>
                    <a:pt x="0" y="30"/>
                  </a:lnTo>
                  <a:lnTo>
                    <a:pt x="18" y="34"/>
                  </a:lnTo>
                  <a:lnTo>
                    <a:pt x="18" y="34"/>
                  </a:lnTo>
                  <a:lnTo>
                    <a:pt x="24" y="30"/>
                  </a:lnTo>
                  <a:lnTo>
                    <a:pt x="30" y="26"/>
                  </a:lnTo>
                  <a:lnTo>
                    <a:pt x="30" y="26"/>
                  </a:lnTo>
                  <a:lnTo>
                    <a:pt x="64" y="0"/>
                  </a:lnTo>
                  <a:lnTo>
                    <a:pt x="64" y="0"/>
                  </a:lnTo>
                  <a:lnTo>
                    <a:pt x="54" y="0"/>
                  </a:lnTo>
                  <a:lnTo>
                    <a:pt x="44" y="0"/>
                  </a:lnTo>
                  <a:lnTo>
                    <a:pt x="36" y="2"/>
                  </a:lnTo>
                  <a:lnTo>
                    <a:pt x="26" y="6"/>
                  </a:lnTo>
                  <a:lnTo>
                    <a:pt x="18" y="10"/>
                  </a:lnTo>
                  <a:lnTo>
                    <a:pt x="10" y="16"/>
                  </a:lnTo>
                  <a:lnTo>
                    <a:pt x="4" y="22"/>
                  </a:lnTo>
                  <a:lnTo>
                    <a:pt x="0" y="30"/>
                  </a:lnTo>
                  <a:lnTo>
                    <a:pt x="0" y="3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56" name="Freeform 268"/>
            <p:cNvSpPr/>
            <p:nvPr/>
          </p:nvSpPr>
          <p:spPr bwMode="auto">
            <a:xfrm>
              <a:off x="6561993" y="2001000"/>
              <a:ext cx="230546" cy="335338"/>
            </a:xfrm>
            <a:custGeom>
              <a:avLst/>
              <a:gdLst/>
              <a:ahLst/>
              <a:cxnLst>
                <a:cxn ang="0">
                  <a:pos x="22" y="0"/>
                </a:cxn>
                <a:cxn ang="0">
                  <a:pos x="22" y="0"/>
                </a:cxn>
                <a:cxn ang="0">
                  <a:pos x="14" y="4"/>
                </a:cxn>
                <a:cxn ang="0">
                  <a:pos x="8" y="8"/>
                </a:cxn>
                <a:cxn ang="0">
                  <a:pos x="8" y="8"/>
                </a:cxn>
                <a:cxn ang="0">
                  <a:pos x="0" y="12"/>
                </a:cxn>
                <a:cxn ang="0">
                  <a:pos x="0" y="12"/>
                </a:cxn>
                <a:cxn ang="0">
                  <a:pos x="0" y="14"/>
                </a:cxn>
                <a:cxn ang="0">
                  <a:pos x="0" y="14"/>
                </a:cxn>
                <a:cxn ang="0">
                  <a:pos x="6" y="32"/>
                </a:cxn>
                <a:cxn ang="0">
                  <a:pos x="6" y="32"/>
                </a:cxn>
                <a:cxn ang="0">
                  <a:pos x="22" y="0"/>
                </a:cxn>
                <a:cxn ang="0">
                  <a:pos x="22" y="0"/>
                </a:cxn>
              </a:cxnLst>
              <a:rect l="0" t="0" r="r" b="b"/>
              <a:pathLst>
                <a:path w="22" h="32">
                  <a:moveTo>
                    <a:pt x="22" y="0"/>
                  </a:moveTo>
                  <a:lnTo>
                    <a:pt x="22" y="0"/>
                  </a:lnTo>
                  <a:lnTo>
                    <a:pt x="14" y="4"/>
                  </a:lnTo>
                  <a:lnTo>
                    <a:pt x="8" y="8"/>
                  </a:lnTo>
                  <a:lnTo>
                    <a:pt x="8" y="8"/>
                  </a:lnTo>
                  <a:lnTo>
                    <a:pt x="0" y="12"/>
                  </a:lnTo>
                  <a:lnTo>
                    <a:pt x="0" y="12"/>
                  </a:lnTo>
                  <a:lnTo>
                    <a:pt x="0" y="14"/>
                  </a:lnTo>
                  <a:lnTo>
                    <a:pt x="0" y="14"/>
                  </a:lnTo>
                  <a:lnTo>
                    <a:pt x="6" y="32"/>
                  </a:lnTo>
                  <a:lnTo>
                    <a:pt x="6" y="32"/>
                  </a:lnTo>
                  <a:lnTo>
                    <a:pt x="22" y="0"/>
                  </a:lnTo>
                  <a:lnTo>
                    <a:pt x="22"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57" name="Freeform 269"/>
            <p:cNvSpPr/>
            <p:nvPr/>
          </p:nvSpPr>
          <p:spPr bwMode="auto">
            <a:xfrm>
              <a:off x="6415285" y="2147710"/>
              <a:ext cx="188627" cy="419173"/>
            </a:xfrm>
            <a:custGeom>
              <a:avLst/>
              <a:gdLst/>
              <a:ahLst/>
              <a:cxnLst>
                <a:cxn ang="0">
                  <a:pos x="8" y="34"/>
                </a:cxn>
                <a:cxn ang="0">
                  <a:pos x="8" y="34"/>
                </a:cxn>
                <a:cxn ang="0">
                  <a:pos x="10" y="40"/>
                </a:cxn>
                <a:cxn ang="0">
                  <a:pos x="10" y="40"/>
                </a:cxn>
                <a:cxn ang="0">
                  <a:pos x="14" y="30"/>
                </a:cxn>
                <a:cxn ang="0">
                  <a:pos x="14" y="30"/>
                </a:cxn>
                <a:cxn ang="0">
                  <a:pos x="16" y="26"/>
                </a:cxn>
                <a:cxn ang="0">
                  <a:pos x="18" y="22"/>
                </a:cxn>
                <a:cxn ang="0">
                  <a:pos x="18" y="22"/>
                </a:cxn>
                <a:cxn ang="0">
                  <a:pos x="10" y="0"/>
                </a:cxn>
                <a:cxn ang="0">
                  <a:pos x="10" y="0"/>
                </a:cxn>
                <a:cxn ang="0">
                  <a:pos x="4" y="6"/>
                </a:cxn>
                <a:cxn ang="0">
                  <a:pos x="0" y="8"/>
                </a:cxn>
                <a:cxn ang="0">
                  <a:pos x="0" y="10"/>
                </a:cxn>
                <a:cxn ang="0">
                  <a:pos x="0" y="10"/>
                </a:cxn>
                <a:cxn ang="0">
                  <a:pos x="2" y="20"/>
                </a:cxn>
                <a:cxn ang="0">
                  <a:pos x="2" y="20"/>
                </a:cxn>
                <a:cxn ang="0">
                  <a:pos x="8" y="34"/>
                </a:cxn>
                <a:cxn ang="0">
                  <a:pos x="8" y="34"/>
                </a:cxn>
              </a:cxnLst>
              <a:rect l="0" t="0" r="r" b="b"/>
              <a:pathLst>
                <a:path w="18" h="40">
                  <a:moveTo>
                    <a:pt x="8" y="34"/>
                  </a:moveTo>
                  <a:lnTo>
                    <a:pt x="8" y="34"/>
                  </a:lnTo>
                  <a:lnTo>
                    <a:pt x="10" y="40"/>
                  </a:lnTo>
                  <a:lnTo>
                    <a:pt x="10" y="40"/>
                  </a:lnTo>
                  <a:lnTo>
                    <a:pt x="14" y="30"/>
                  </a:lnTo>
                  <a:lnTo>
                    <a:pt x="14" y="30"/>
                  </a:lnTo>
                  <a:lnTo>
                    <a:pt x="16" y="26"/>
                  </a:lnTo>
                  <a:lnTo>
                    <a:pt x="18" y="22"/>
                  </a:lnTo>
                  <a:lnTo>
                    <a:pt x="18" y="22"/>
                  </a:lnTo>
                  <a:lnTo>
                    <a:pt x="10" y="0"/>
                  </a:lnTo>
                  <a:lnTo>
                    <a:pt x="10" y="0"/>
                  </a:lnTo>
                  <a:lnTo>
                    <a:pt x="4" y="6"/>
                  </a:lnTo>
                  <a:lnTo>
                    <a:pt x="0" y="8"/>
                  </a:lnTo>
                  <a:lnTo>
                    <a:pt x="0" y="10"/>
                  </a:lnTo>
                  <a:lnTo>
                    <a:pt x="0" y="10"/>
                  </a:lnTo>
                  <a:lnTo>
                    <a:pt x="2" y="20"/>
                  </a:lnTo>
                  <a:lnTo>
                    <a:pt x="2" y="20"/>
                  </a:lnTo>
                  <a:lnTo>
                    <a:pt x="8" y="34"/>
                  </a:lnTo>
                  <a:lnTo>
                    <a:pt x="8" y="3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58" name="Freeform 270"/>
            <p:cNvSpPr/>
            <p:nvPr/>
          </p:nvSpPr>
          <p:spPr bwMode="auto">
            <a:xfrm>
              <a:off x="6289533" y="2294421"/>
              <a:ext cx="188627" cy="503006"/>
            </a:xfrm>
            <a:custGeom>
              <a:avLst/>
              <a:gdLst/>
              <a:ahLst/>
              <a:cxnLst>
                <a:cxn ang="0">
                  <a:pos x="18" y="34"/>
                </a:cxn>
                <a:cxn ang="0">
                  <a:pos x="18" y="34"/>
                </a:cxn>
                <a:cxn ang="0">
                  <a:pos x="18" y="30"/>
                </a:cxn>
                <a:cxn ang="0">
                  <a:pos x="18" y="26"/>
                </a:cxn>
                <a:cxn ang="0">
                  <a:pos x="18" y="26"/>
                </a:cxn>
                <a:cxn ang="0">
                  <a:pos x="8" y="0"/>
                </a:cxn>
                <a:cxn ang="0">
                  <a:pos x="8" y="0"/>
                </a:cxn>
                <a:cxn ang="0">
                  <a:pos x="2" y="6"/>
                </a:cxn>
                <a:cxn ang="0">
                  <a:pos x="0" y="8"/>
                </a:cxn>
                <a:cxn ang="0">
                  <a:pos x="0" y="12"/>
                </a:cxn>
                <a:cxn ang="0">
                  <a:pos x="0" y="12"/>
                </a:cxn>
                <a:cxn ang="0">
                  <a:pos x="4" y="24"/>
                </a:cxn>
                <a:cxn ang="0">
                  <a:pos x="4" y="24"/>
                </a:cxn>
                <a:cxn ang="0">
                  <a:pos x="12" y="48"/>
                </a:cxn>
                <a:cxn ang="0">
                  <a:pos x="12" y="48"/>
                </a:cxn>
                <a:cxn ang="0">
                  <a:pos x="18" y="34"/>
                </a:cxn>
                <a:cxn ang="0">
                  <a:pos x="18" y="34"/>
                </a:cxn>
              </a:cxnLst>
              <a:rect l="0" t="0" r="r" b="b"/>
              <a:pathLst>
                <a:path w="18" h="48">
                  <a:moveTo>
                    <a:pt x="18" y="34"/>
                  </a:moveTo>
                  <a:lnTo>
                    <a:pt x="18" y="34"/>
                  </a:lnTo>
                  <a:lnTo>
                    <a:pt x="18" y="30"/>
                  </a:lnTo>
                  <a:lnTo>
                    <a:pt x="18" y="26"/>
                  </a:lnTo>
                  <a:lnTo>
                    <a:pt x="18" y="26"/>
                  </a:lnTo>
                  <a:lnTo>
                    <a:pt x="8" y="0"/>
                  </a:lnTo>
                  <a:lnTo>
                    <a:pt x="8" y="0"/>
                  </a:lnTo>
                  <a:lnTo>
                    <a:pt x="2" y="6"/>
                  </a:lnTo>
                  <a:lnTo>
                    <a:pt x="0" y="8"/>
                  </a:lnTo>
                  <a:lnTo>
                    <a:pt x="0" y="12"/>
                  </a:lnTo>
                  <a:lnTo>
                    <a:pt x="0" y="12"/>
                  </a:lnTo>
                  <a:lnTo>
                    <a:pt x="4" y="24"/>
                  </a:lnTo>
                  <a:lnTo>
                    <a:pt x="4" y="24"/>
                  </a:lnTo>
                  <a:lnTo>
                    <a:pt x="12" y="48"/>
                  </a:lnTo>
                  <a:lnTo>
                    <a:pt x="12" y="48"/>
                  </a:lnTo>
                  <a:lnTo>
                    <a:pt x="18" y="34"/>
                  </a:lnTo>
                  <a:lnTo>
                    <a:pt x="18" y="3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59" name="Freeform 271"/>
            <p:cNvSpPr/>
            <p:nvPr/>
          </p:nvSpPr>
          <p:spPr bwMode="auto">
            <a:xfrm>
              <a:off x="6205698" y="2462089"/>
              <a:ext cx="188627" cy="523965"/>
            </a:xfrm>
            <a:custGeom>
              <a:avLst/>
              <a:gdLst/>
              <a:ahLst/>
              <a:cxnLst>
                <a:cxn ang="0">
                  <a:pos x="18" y="38"/>
                </a:cxn>
                <a:cxn ang="0">
                  <a:pos x="18" y="38"/>
                </a:cxn>
                <a:cxn ang="0">
                  <a:pos x="16" y="32"/>
                </a:cxn>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8"/>
                </a:cxn>
                <a:cxn ang="0">
                  <a:pos x="18" y="38"/>
                </a:cxn>
              </a:cxnLst>
              <a:rect l="0" t="0" r="r" b="b"/>
              <a:pathLst>
                <a:path w="18" h="50">
                  <a:moveTo>
                    <a:pt x="18" y="38"/>
                  </a:moveTo>
                  <a:lnTo>
                    <a:pt x="18" y="38"/>
                  </a:lnTo>
                  <a:lnTo>
                    <a:pt x="16" y="32"/>
                  </a:lnTo>
                  <a:lnTo>
                    <a:pt x="14" y="28"/>
                  </a:lnTo>
                  <a:lnTo>
                    <a:pt x="14" y="28"/>
                  </a:lnTo>
                  <a:lnTo>
                    <a:pt x="4" y="0"/>
                  </a:lnTo>
                  <a:lnTo>
                    <a:pt x="4" y="0"/>
                  </a:lnTo>
                  <a:lnTo>
                    <a:pt x="0" y="12"/>
                  </a:lnTo>
                  <a:lnTo>
                    <a:pt x="0" y="26"/>
                  </a:lnTo>
                  <a:lnTo>
                    <a:pt x="4" y="38"/>
                  </a:lnTo>
                  <a:lnTo>
                    <a:pt x="8" y="44"/>
                  </a:lnTo>
                  <a:lnTo>
                    <a:pt x="12" y="50"/>
                  </a:lnTo>
                  <a:lnTo>
                    <a:pt x="12" y="50"/>
                  </a:lnTo>
                  <a:lnTo>
                    <a:pt x="18" y="38"/>
                  </a:lnTo>
                  <a:lnTo>
                    <a:pt x="18" y="38"/>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0" name="Freeform 272"/>
            <p:cNvSpPr/>
            <p:nvPr/>
          </p:nvSpPr>
          <p:spPr bwMode="auto">
            <a:xfrm>
              <a:off x="6687747" y="2021959"/>
              <a:ext cx="188627" cy="335338"/>
            </a:xfrm>
            <a:custGeom>
              <a:avLst/>
              <a:gdLst/>
              <a:ahLst/>
              <a:cxnLst>
                <a:cxn ang="0">
                  <a:pos x="18" y="24"/>
                </a:cxn>
                <a:cxn ang="0">
                  <a:pos x="18" y="24"/>
                </a:cxn>
                <a:cxn ang="0">
                  <a:pos x="16" y="16"/>
                </a:cxn>
                <a:cxn ang="0">
                  <a:pos x="16" y="16"/>
                </a:cxn>
                <a:cxn ang="0">
                  <a:pos x="14" y="8"/>
                </a:cxn>
                <a:cxn ang="0">
                  <a:pos x="14" y="0"/>
                </a:cxn>
                <a:cxn ang="0">
                  <a:pos x="14" y="0"/>
                </a:cxn>
                <a:cxn ang="0">
                  <a:pos x="0" y="32"/>
                </a:cxn>
                <a:cxn ang="0">
                  <a:pos x="0" y="32"/>
                </a:cxn>
                <a:cxn ang="0">
                  <a:pos x="16" y="24"/>
                </a:cxn>
                <a:cxn ang="0">
                  <a:pos x="16" y="24"/>
                </a:cxn>
                <a:cxn ang="0">
                  <a:pos x="18" y="24"/>
                </a:cxn>
                <a:cxn ang="0">
                  <a:pos x="18" y="24"/>
                </a:cxn>
              </a:cxnLst>
              <a:rect l="0" t="0" r="r" b="b"/>
              <a:pathLst>
                <a:path w="18" h="32">
                  <a:moveTo>
                    <a:pt x="18" y="24"/>
                  </a:moveTo>
                  <a:lnTo>
                    <a:pt x="18" y="24"/>
                  </a:lnTo>
                  <a:lnTo>
                    <a:pt x="16" y="16"/>
                  </a:lnTo>
                  <a:lnTo>
                    <a:pt x="16" y="16"/>
                  </a:lnTo>
                  <a:lnTo>
                    <a:pt x="14" y="8"/>
                  </a:lnTo>
                  <a:lnTo>
                    <a:pt x="14" y="0"/>
                  </a:lnTo>
                  <a:lnTo>
                    <a:pt x="14" y="0"/>
                  </a:lnTo>
                  <a:lnTo>
                    <a:pt x="0" y="32"/>
                  </a:lnTo>
                  <a:lnTo>
                    <a:pt x="0" y="32"/>
                  </a:lnTo>
                  <a:lnTo>
                    <a:pt x="16" y="24"/>
                  </a:lnTo>
                  <a:lnTo>
                    <a:pt x="16" y="24"/>
                  </a:lnTo>
                  <a:lnTo>
                    <a:pt x="18" y="24"/>
                  </a:lnTo>
                  <a:lnTo>
                    <a:pt x="18" y="2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1" name="Freeform 273"/>
            <p:cNvSpPr/>
            <p:nvPr/>
          </p:nvSpPr>
          <p:spPr bwMode="auto">
            <a:xfrm>
              <a:off x="6582952" y="2315381"/>
              <a:ext cx="314379" cy="272462"/>
            </a:xfrm>
            <a:custGeom>
              <a:avLst/>
              <a:gdLst/>
              <a:ahLst/>
              <a:cxnLst>
                <a:cxn ang="0">
                  <a:pos x="30" y="0"/>
                </a:cxn>
                <a:cxn ang="0">
                  <a:pos x="30" y="0"/>
                </a:cxn>
                <a:cxn ang="0">
                  <a:pos x="8" y="10"/>
                </a:cxn>
                <a:cxn ang="0">
                  <a:pos x="8" y="10"/>
                </a:cxn>
                <a:cxn ang="0">
                  <a:pos x="6" y="14"/>
                </a:cxn>
                <a:cxn ang="0">
                  <a:pos x="4" y="18"/>
                </a:cxn>
                <a:cxn ang="0">
                  <a:pos x="4" y="18"/>
                </a:cxn>
                <a:cxn ang="0">
                  <a:pos x="0" y="26"/>
                </a:cxn>
                <a:cxn ang="0">
                  <a:pos x="0" y="26"/>
                </a:cxn>
                <a:cxn ang="0">
                  <a:pos x="6" y="24"/>
                </a:cxn>
                <a:cxn ang="0">
                  <a:pos x="6" y="24"/>
                </a:cxn>
                <a:cxn ang="0">
                  <a:pos x="20" y="18"/>
                </a:cxn>
                <a:cxn ang="0">
                  <a:pos x="20" y="18"/>
                </a:cxn>
                <a:cxn ang="0">
                  <a:pos x="30" y="14"/>
                </a:cxn>
                <a:cxn ang="0">
                  <a:pos x="30" y="14"/>
                </a:cxn>
                <a:cxn ang="0">
                  <a:pos x="30" y="12"/>
                </a:cxn>
                <a:cxn ang="0">
                  <a:pos x="30" y="8"/>
                </a:cxn>
                <a:cxn ang="0">
                  <a:pos x="30" y="0"/>
                </a:cxn>
                <a:cxn ang="0">
                  <a:pos x="30" y="0"/>
                </a:cxn>
              </a:cxnLst>
              <a:rect l="0" t="0" r="r" b="b"/>
              <a:pathLst>
                <a:path w="30" h="26">
                  <a:moveTo>
                    <a:pt x="30" y="0"/>
                  </a:moveTo>
                  <a:lnTo>
                    <a:pt x="30" y="0"/>
                  </a:lnTo>
                  <a:lnTo>
                    <a:pt x="8" y="10"/>
                  </a:lnTo>
                  <a:lnTo>
                    <a:pt x="8" y="10"/>
                  </a:lnTo>
                  <a:lnTo>
                    <a:pt x="6" y="14"/>
                  </a:lnTo>
                  <a:lnTo>
                    <a:pt x="4" y="18"/>
                  </a:lnTo>
                  <a:lnTo>
                    <a:pt x="4" y="18"/>
                  </a:lnTo>
                  <a:lnTo>
                    <a:pt x="0" y="26"/>
                  </a:lnTo>
                  <a:lnTo>
                    <a:pt x="0" y="26"/>
                  </a:lnTo>
                  <a:lnTo>
                    <a:pt x="6" y="24"/>
                  </a:lnTo>
                  <a:lnTo>
                    <a:pt x="6" y="24"/>
                  </a:lnTo>
                  <a:lnTo>
                    <a:pt x="20" y="18"/>
                  </a:lnTo>
                  <a:lnTo>
                    <a:pt x="20" y="18"/>
                  </a:lnTo>
                  <a:lnTo>
                    <a:pt x="30" y="14"/>
                  </a:lnTo>
                  <a:lnTo>
                    <a:pt x="30" y="14"/>
                  </a:lnTo>
                  <a:lnTo>
                    <a:pt x="30" y="12"/>
                  </a:lnTo>
                  <a:lnTo>
                    <a:pt x="30" y="8"/>
                  </a:lnTo>
                  <a:lnTo>
                    <a:pt x="30" y="0"/>
                  </a:lnTo>
                  <a:lnTo>
                    <a:pt x="30"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2" name="Freeform 274"/>
            <p:cNvSpPr/>
            <p:nvPr/>
          </p:nvSpPr>
          <p:spPr bwMode="auto">
            <a:xfrm>
              <a:off x="6499117" y="2524965"/>
              <a:ext cx="398214" cy="293422"/>
            </a:xfrm>
            <a:custGeom>
              <a:avLst/>
              <a:gdLst/>
              <a:ahLst/>
              <a:cxnLst>
                <a:cxn ang="0">
                  <a:pos x="38" y="0"/>
                </a:cxn>
                <a:cxn ang="0">
                  <a:pos x="38" y="0"/>
                </a:cxn>
                <a:cxn ang="0">
                  <a:pos x="12" y="10"/>
                </a:cxn>
                <a:cxn ang="0">
                  <a:pos x="12" y="10"/>
                </a:cxn>
                <a:cxn ang="0">
                  <a:pos x="8" y="12"/>
                </a:cxn>
                <a:cxn ang="0">
                  <a:pos x="4" y="16"/>
                </a:cxn>
                <a:cxn ang="0">
                  <a:pos x="4" y="16"/>
                </a:cxn>
                <a:cxn ang="0">
                  <a:pos x="0" y="28"/>
                </a:cxn>
                <a:cxn ang="0">
                  <a:pos x="0" y="28"/>
                </a:cxn>
                <a:cxn ang="0">
                  <a:pos x="22" y="20"/>
                </a:cxn>
                <a:cxn ang="0">
                  <a:pos x="22" y="20"/>
                </a:cxn>
                <a:cxn ang="0">
                  <a:pos x="34" y="14"/>
                </a:cxn>
                <a:cxn ang="0">
                  <a:pos x="34" y="14"/>
                </a:cxn>
                <a:cxn ang="0">
                  <a:pos x="36" y="12"/>
                </a:cxn>
                <a:cxn ang="0">
                  <a:pos x="38" y="8"/>
                </a:cxn>
                <a:cxn ang="0">
                  <a:pos x="38" y="0"/>
                </a:cxn>
                <a:cxn ang="0">
                  <a:pos x="38" y="0"/>
                </a:cxn>
              </a:cxnLst>
              <a:rect l="0" t="0" r="r" b="b"/>
              <a:pathLst>
                <a:path w="38" h="28">
                  <a:moveTo>
                    <a:pt x="38" y="0"/>
                  </a:moveTo>
                  <a:lnTo>
                    <a:pt x="38" y="0"/>
                  </a:lnTo>
                  <a:lnTo>
                    <a:pt x="12" y="10"/>
                  </a:lnTo>
                  <a:lnTo>
                    <a:pt x="12" y="10"/>
                  </a:lnTo>
                  <a:lnTo>
                    <a:pt x="8" y="12"/>
                  </a:lnTo>
                  <a:lnTo>
                    <a:pt x="4" y="16"/>
                  </a:lnTo>
                  <a:lnTo>
                    <a:pt x="4" y="16"/>
                  </a:lnTo>
                  <a:lnTo>
                    <a:pt x="0" y="28"/>
                  </a:lnTo>
                  <a:lnTo>
                    <a:pt x="0" y="28"/>
                  </a:lnTo>
                  <a:lnTo>
                    <a:pt x="22" y="20"/>
                  </a:lnTo>
                  <a:lnTo>
                    <a:pt x="22" y="20"/>
                  </a:lnTo>
                  <a:lnTo>
                    <a:pt x="34" y="14"/>
                  </a:lnTo>
                  <a:lnTo>
                    <a:pt x="34" y="14"/>
                  </a:lnTo>
                  <a:lnTo>
                    <a:pt x="36" y="12"/>
                  </a:lnTo>
                  <a:lnTo>
                    <a:pt x="38" y="8"/>
                  </a:lnTo>
                  <a:lnTo>
                    <a:pt x="38" y="0"/>
                  </a:lnTo>
                  <a:lnTo>
                    <a:pt x="38"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3" name="Freeform 275"/>
            <p:cNvSpPr/>
            <p:nvPr/>
          </p:nvSpPr>
          <p:spPr bwMode="auto">
            <a:xfrm>
              <a:off x="6415285" y="2713595"/>
              <a:ext cx="440130" cy="314379"/>
            </a:xfrm>
            <a:custGeom>
              <a:avLst/>
              <a:gdLst/>
              <a:ahLst/>
              <a:cxnLst>
                <a:cxn ang="0">
                  <a:pos x="42" y="0"/>
                </a:cxn>
                <a:cxn ang="0">
                  <a:pos x="42" y="0"/>
                </a:cxn>
                <a:cxn ang="0">
                  <a:pos x="14" y="12"/>
                </a:cxn>
                <a:cxn ang="0">
                  <a:pos x="14" y="12"/>
                </a:cxn>
                <a:cxn ang="0">
                  <a:pos x="8" y="14"/>
                </a:cxn>
                <a:cxn ang="0">
                  <a:pos x="4" y="16"/>
                </a:cxn>
                <a:cxn ang="0">
                  <a:pos x="4" y="16"/>
                </a:cxn>
                <a:cxn ang="0">
                  <a:pos x="0" y="30"/>
                </a:cxn>
                <a:cxn ang="0">
                  <a:pos x="0" y="30"/>
                </a:cxn>
                <a:cxn ang="0">
                  <a:pos x="6" y="28"/>
                </a:cxn>
                <a:cxn ang="0">
                  <a:pos x="12" y="28"/>
                </a:cxn>
                <a:cxn ang="0">
                  <a:pos x="24" y="22"/>
                </a:cxn>
                <a:cxn ang="0">
                  <a:pos x="34" y="12"/>
                </a:cxn>
                <a:cxn ang="0">
                  <a:pos x="42" y="0"/>
                </a:cxn>
                <a:cxn ang="0">
                  <a:pos x="42" y="0"/>
                </a:cxn>
              </a:cxnLst>
              <a:rect l="0" t="0" r="r" b="b"/>
              <a:pathLst>
                <a:path w="42" h="30">
                  <a:moveTo>
                    <a:pt x="42" y="0"/>
                  </a:moveTo>
                  <a:lnTo>
                    <a:pt x="42" y="0"/>
                  </a:lnTo>
                  <a:lnTo>
                    <a:pt x="14" y="12"/>
                  </a:lnTo>
                  <a:lnTo>
                    <a:pt x="14" y="12"/>
                  </a:lnTo>
                  <a:lnTo>
                    <a:pt x="8" y="14"/>
                  </a:lnTo>
                  <a:lnTo>
                    <a:pt x="4" y="16"/>
                  </a:lnTo>
                  <a:lnTo>
                    <a:pt x="4" y="16"/>
                  </a:lnTo>
                  <a:lnTo>
                    <a:pt x="0" y="30"/>
                  </a:lnTo>
                  <a:lnTo>
                    <a:pt x="0" y="30"/>
                  </a:lnTo>
                  <a:lnTo>
                    <a:pt x="6" y="28"/>
                  </a:lnTo>
                  <a:lnTo>
                    <a:pt x="12" y="28"/>
                  </a:lnTo>
                  <a:lnTo>
                    <a:pt x="24" y="22"/>
                  </a:lnTo>
                  <a:lnTo>
                    <a:pt x="34" y="12"/>
                  </a:lnTo>
                  <a:lnTo>
                    <a:pt x="42" y="0"/>
                  </a:lnTo>
                  <a:lnTo>
                    <a:pt x="42" y="0"/>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4" name="Freeform 276"/>
            <p:cNvSpPr/>
            <p:nvPr/>
          </p:nvSpPr>
          <p:spPr bwMode="auto">
            <a:xfrm>
              <a:off x="7381073" y="1718554"/>
              <a:ext cx="230546" cy="335338"/>
            </a:xfrm>
            <a:custGeom>
              <a:avLst/>
              <a:gdLst/>
              <a:ahLst/>
              <a:cxnLst>
                <a:cxn ang="0">
                  <a:pos x="6" y="32"/>
                </a:cxn>
                <a:cxn ang="0">
                  <a:pos x="6" y="32"/>
                </a:cxn>
                <a:cxn ang="0">
                  <a:pos x="22" y="0"/>
                </a:cxn>
                <a:cxn ang="0">
                  <a:pos x="22" y="0"/>
                </a:cxn>
                <a:cxn ang="0">
                  <a:pos x="16" y="4"/>
                </a:cxn>
                <a:cxn ang="0">
                  <a:pos x="8" y="8"/>
                </a:cxn>
                <a:cxn ang="0">
                  <a:pos x="8" y="8"/>
                </a:cxn>
                <a:cxn ang="0">
                  <a:pos x="0" y="12"/>
                </a:cxn>
                <a:cxn ang="0">
                  <a:pos x="0" y="12"/>
                </a:cxn>
                <a:cxn ang="0">
                  <a:pos x="2" y="14"/>
                </a:cxn>
                <a:cxn ang="0">
                  <a:pos x="2" y="14"/>
                </a:cxn>
                <a:cxn ang="0">
                  <a:pos x="6" y="32"/>
                </a:cxn>
                <a:cxn ang="0">
                  <a:pos x="6" y="32"/>
                </a:cxn>
              </a:cxnLst>
              <a:rect l="0" t="0" r="r" b="b"/>
              <a:pathLst>
                <a:path w="22" h="32">
                  <a:moveTo>
                    <a:pt x="6" y="32"/>
                  </a:moveTo>
                  <a:lnTo>
                    <a:pt x="6" y="32"/>
                  </a:lnTo>
                  <a:lnTo>
                    <a:pt x="22" y="0"/>
                  </a:lnTo>
                  <a:lnTo>
                    <a:pt x="22" y="0"/>
                  </a:lnTo>
                  <a:lnTo>
                    <a:pt x="16" y="4"/>
                  </a:lnTo>
                  <a:lnTo>
                    <a:pt x="8" y="8"/>
                  </a:lnTo>
                  <a:lnTo>
                    <a:pt x="8" y="8"/>
                  </a:lnTo>
                  <a:lnTo>
                    <a:pt x="0" y="12"/>
                  </a:lnTo>
                  <a:lnTo>
                    <a:pt x="0" y="12"/>
                  </a:lnTo>
                  <a:lnTo>
                    <a:pt x="2" y="14"/>
                  </a:lnTo>
                  <a:lnTo>
                    <a:pt x="2" y="14"/>
                  </a:lnTo>
                  <a:lnTo>
                    <a:pt x="6" y="32"/>
                  </a:lnTo>
                  <a:lnTo>
                    <a:pt x="6" y="32"/>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5" name="Freeform 277"/>
            <p:cNvSpPr/>
            <p:nvPr/>
          </p:nvSpPr>
          <p:spPr bwMode="auto">
            <a:xfrm>
              <a:off x="7234363" y="1865265"/>
              <a:ext cx="188627" cy="419173"/>
            </a:xfrm>
            <a:custGeom>
              <a:avLst/>
              <a:gdLst/>
              <a:ahLst/>
              <a:cxnLst>
                <a:cxn ang="0">
                  <a:pos x="8" y="34"/>
                </a:cxn>
                <a:cxn ang="0">
                  <a:pos x="8" y="34"/>
                </a:cxn>
                <a:cxn ang="0">
                  <a:pos x="10" y="40"/>
                </a:cxn>
                <a:cxn ang="0">
                  <a:pos x="10" y="40"/>
                </a:cxn>
                <a:cxn ang="0">
                  <a:pos x="14" y="30"/>
                </a:cxn>
                <a:cxn ang="0">
                  <a:pos x="14" y="30"/>
                </a:cxn>
                <a:cxn ang="0">
                  <a:pos x="18" y="26"/>
                </a:cxn>
                <a:cxn ang="0">
                  <a:pos x="18" y="22"/>
                </a:cxn>
                <a:cxn ang="0">
                  <a:pos x="18" y="22"/>
                </a:cxn>
                <a:cxn ang="0">
                  <a:pos x="10" y="0"/>
                </a:cxn>
                <a:cxn ang="0">
                  <a:pos x="10" y="0"/>
                </a:cxn>
                <a:cxn ang="0">
                  <a:pos x="4" y="4"/>
                </a:cxn>
                <a:cxn ang="0">
                  <a:pos x="0" y="8"/>
                </a:cxn>
                <a:cxn ang="0">
                  <a:pos x="0" y="10"/>
                </a:cxn>
                <a:cxn ang="0">
                  <a:pos x="0" y="10"/>
                </a:cxn>
                <a:cxn ang="0">
                  <a:pos x="4" y="20"/>
                </a:cxn>
                <a:cxn ang="0">
                  <a:pos x="4" y="20"/>
                </a:cxn>
                <a:cxn ang="0">
                  <a:pos x="8" y="34"/>
                </a:cxn>
                <a:cxn ang="0">
                  <a:pos x="8" y="34"/>
                </a:cxn>
              </a:cxnLst>
              <a:rect l="0" t="0" r="r" b="b"/>
              <a:pathLst>
                <a:path w="18" h="40">
                  <a:moveTo>
                    <a:pt x="8" y="34"/>
                  </a:moveTo>
                  <a:lnTo>
                    <a:pt x="8" y="34"/>
                  </a:lnTo>
                  <a:lnTo>
                    <a:pt x="10" y="40"/>
                  </a:lnTo>
                  <a:lnTo>
                    <a:pt x="10" y="40"/>
                  </a:lnTo>
                  <a:lnTo>
                    <a:pt x="14" y="30"/>
                  </a:lnTo>
                  <a:lnTo>
                    <a:pt x="14" y="30"/>
                  </a:lnTo>
                  <a:lnTo>
                    <a:pt x="18" y="26"/>
                  </a:lnTo>
                  <a:lnTo>
                    <a:pt x="18" y="22"/>
                  </a:lnTo>
                  <a:lnTo>
                    <a:pt x="18" y="22"/>
                  </a:lnTo>
                  <a:lnTo>
                    <a:pt x="10" y="0"/>
                  </a:lnTo>
                  <a:lnTo>
                    <a:pt x="10" y="0"/>
                  </a:lnTo>
                  <a:lnTo>
                    <a:pt x="4" y="4"/>
                  </a:lnTo>
                  <a:lnTo>
                    <a:pt x="0" y="8"/>
                  </a:lnTo>
                  <a:lnTo>
                    <a:pt x="0" y="10"/>
                  </a:lnTo>
                  <a:lnTo>
                    <a:pt x="0" y="10"/>
                  </a:lnTo>
                  <a:lnTo>
                    <a:pt x="4" y="20"/>
                  </a:lnTo>
                  <a:lnTo>
                    <a:pt x="4" y="20"/>
                  </a:lnTo>
                  <a:lnTo>
                    <a:pt x="8" y="34"/>
                  </a:lnTo>
                  <a:lnTo>
                    <a:pt x="8" y="3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6" name="Freeform 278"/>
            <p:cNvSpPr/>
            <p:nvPr/>
          </p:nvSpPr>
          <p:spPr bwMode="auto">
            <a:xfrm>
              <a:off x="7108611" y="2011973"/>
              <a:ext cx="209587" cy="503006"/>
            </a:xfrm>
            <a:custGeom>
              <a:avLst/>
              <a:gdLst/>
              <a:ahLst/>
              <a:cxnLst>
                <a:cxn ang="0">
                  <a:pos x="4" y="24"/>
                </a:cxn>
                <a:cxn ang="0">
                  <a:pos x="4" y="24"/>
                </a:cxn>
                <a:cxn ang="0">
                  <a:pos x="12" y="48"/>
                </a:cxn>
                <a:cxn ang="0">
                  <a:pos x="12" y="48"/>
                </a:cxn>
                <a:cxn ang="0">
                  <a:pos x="18" y="34"/>
                </a:cxn>
                <a:cxn ang="0">
                  <a:pos x="18" y="34"/>
                </a:cxn>
                <a:cxn ang="0">
                  <a:pos x="20" y="30"/>
                </a:cxn>
                <a:cxn ang="0">
                  <a:pos x="18" y="26"/>
                </a:cxn>
                <a:cxn ang="0">
                  <a:pos x="18" y="26"/>
                </a:cxn>
                <a:cxn ang="0">
                  <a:pos x="8" y="0"/>
                </a:cxn>
                <a:cxn ang="0">
                  <a:pos x="8" y="0"/>
                </a:cxn>
                <a:cxn ang="0">
                  <a:pos x="2" y="4"/>
                </a:cxn>
                <a:cxn ang="0">
                  <a:pos x="0" y="8"/>
                </a:cxn>
                <a:cxn ang="0">
                  <a:pos x="0" y="12"/>
                </a:cxn>
                <a:cxn ang="0">
                  <a:pos x="0" y="12"/>
                </a:cxn>
                <a:cxn ang="0">
                  <a:pos x="4" y="24"/>
                </a:cxn>
                <a:cxn ang="0">
                  <a:pos x="4" y="24"/>
                </a:cxn>
              </a:cxnLst>
              <a:rect l="0" t="0" r="r" b="b"/>
              <a:pathLst>
                <a:path w="20" h="48">
                  <a:moveTo>
                    <a:pt x="4" y="24"/>
                  </a:moveTo>
                  <a:lnTo>
                    <a:pt x="4" y="24"/>
                  </a:lnTo>
                  <a:lnTo>
                    <a:pt x="12" y="48"/>
                  </a:lnTo>
                  <a:lnTo>
                    <a:pt x="12" y="48"/>
                  </a:lnTo>
                  <a:lnTo>
                    <a:pt x="18" y="34"/>
                  </a:lnTo>
                  <a:lnTo>
                    <a:pt x="18" y="34"/>
                  </a:lnTo>
                  <a:lnTo>
                    <a:pt x="20" y="30"/>
                  </a:lnTo>
                  <a:lnTo>
                    <a:pt x="18" y="26"/>
                  </a:lnTo>
                  <a:lnTo>
                    <a:pt x="18" y="26"/>
                  </a:lnTo>
                  <a:lnTo>
                    <a:pt x="8" y="0"/>
                  </a:lnTo>
                  <a:lnTo>
                    <a:pt x="8" y="0"/>
                  </a:lnTo>
                  <a:lnTo>
                    <a:pt x="2" y="4"/>
                  </a:lnTo>
                  <a:lnTo>
                    <a:pt x="0" y="8"/>
                  </a:lnTo>
                  <a:lnTo>
                    <a:pt x="0" y="12"/>
                  </a:lnTo>
                  <a:lnTo>
                    <a:pt x="0" y="12"/>
                  </a:lnTo>
                  <a:lnTo>
                    <a:pt x="4" y="24"/>
                  </a:lnTo>
                  <a:lnTo>
                    <a:pt x="4" y="2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7" name="Freeform 279"/>
            <p:cNvSpPr/>
            <p:nvPr/>
          </p:nvSpPr>
          <p:spPr bwMode="auto">
            <a:xfrm>
              <a:off x="7024776" y="2179644"/>
              <a:ext cx="188627" cy="523965"/>
            </a:xfrm>
            <a:custGeom>
              <a:avLst/>
              <a:gdLst/>
              <a:ahLst/>
              <a:cxnLst>
                <a:cxn ang="0">
                  <a:pos x="14" y="28"/>
                </a:cxn>
                <a:cxn ang="0">
                  <a:pos x="14" y="28"/>
                </a:cxn>
                <a:cxn ang="0">
                  <a:pos x="4" y="0"/>
                </a:cxn>
                <a:cxn ang="0">
                  <a:pos x="4" y="0"/>
                </a:cxn>
                <a:cxn ang="0">
                  <a:pos x="0" y="12"/>
                </a:cxn>
                <a:cxn ang="0">
                  <a:pos x="0" y="26"/>
                </a:cxn>
                <a:cxn ang="0">
                  <a:pos x="4" y="38"/>
                </a:cxn>
                <a:cxn ang="0">
                  <a:pos x="8" y="44"/>
                </a:cxn>
                <a:cxn ang="0">
                  <a:pos x="12" y="50"/>
                </a:cxn>
                <a:cxn ang="0">
                  <a:pos x="12" y="50"/>
                </a:cxn>
                <a:cxn ang="0">
                  <a:pos x="18" y="36"/>
                </a:cxn>
                <a:cxn ang="0">
                  <a:pos x="18" y="36"/>
                </a:cxn>
                <a:cxn ang="0">
                  <a:pos x="16" y="32"/>
                </a:cxn>
                <a:cxn ang="0">
                  <a:pos x="14" y="28"/>
                </a:cxn>
                <a:cxn ang="0">
                  <a:pos x="14" y="28"/>
                </a:cxn>
              </a:cxnLst>
              <a:rect l="0" t="0" r="r" b="b"/>
              <a:pathLst>
                <a:path w="18" h="50">
                  <a:moveTo>
                    <a:pt x="14" y="28"/>
                  </a:moveTo>
                  <a:lnTo>
                    <a:pt x="14" y="28"/>
                  </a:lnTo>
                  <a:lnTo>
                    <a:pt x="4" y="0"/>
                  </a:lnTo>
                  <a:lnTo>
                    <a:pt x="4" y="0"/>
                  </a:lnTo>
                  <a:lnTo>
                    <a:pt x="0" y="12"/>
                  </a:lnTo>
                  <a:lnTo>
                    <a:pt x="0" y="26"/>
                  </a:lnTo>
                  <a:lnTo>
                    <a:pt x="4" y="38"/>
                  </a:lnTo>
                  <a:lnTo>
                    <a:pt x="8" y="44"/>
                  </a:lnTo>
                  <a:lnTo>
                    <a:pt x="12" y="50"/>
                  </a:lnTo>
                  <a:lnTo>
                    <a:pt x="12" y="50"/>
                  </a:lnTo>
                  <a:lnTo>
                    <a:pt x="18" y="36"/>
                  </a:lnTo>
                  <a:lnTo>
                    <a:pt x="18" y="36"/>
                  </a:lnTo>
                  <a:lnTo>
                    <a:pt x="16" y="32"/>
                  </a:lnTo>
                  <a:lnTo>
                    <a:pt x="14" y="28"/>
                  </a:lnTo>
                  <a:lnTo>
                    <a:pt x="14" y="28"/>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8" name="Freeform 280"/>
            <p:cNvSpPr/>
            <p:nvPr/>
          </p:nvSpPr>
          <p:spPr bwMode="auto">
            <a:xfrm>
              <a:off x="7506825" y="1739511"/>
              <a:ext cx="188627" cy="335338"/>
            </a:xfrm>
            <a:custGeom>
              <a:avLst/>
              <a:gdLst/>
              <a:ahLst/>
              <a:cxnLst>
                <a:cxn ang="0">
                  <a:pos x="16" y="24"/>
                </a:cxn>
                <a:cxn ang="0">
                  <a:pos x="16" y="24"/>
                </a:cxn>
                <a:cxn ang="0">
                  <a:pos x="18" y="24"/>
                </a:cxn>
                <a:cxn ang="0">
                  <a:pos x="18" y="24"/>
                </a:cxn>
                <a:cxn ang="0">
                  <a:pos x="18" y="16"/>
                </a:cxn>
                <a:cxn ang="0">
                  <a:pos x="18" y="16"/>
                </a:cxn>
                <a:cxn ang="0">
                  <a:pos x="14" y="8"/>
                </a:cxn>
                <a:cxn ang="0">
                  <a:pos x="14" y="0"/>
                </a:cxn>
                <a:cxn ang="0">
                  <a:pos x="14" y="0"/>
                </a:cxn>
                <a:cxn ang="0">
                  <a:pos x="0" y="32"/>
                </a:cxn>
                <a:cxn ang="0">
                  <a:pos x="0" y="32"/>
                </a:cxn>
                <a:cxn ang="0">
                  <a:pos x="16" y="24"/>
                </a:cxn>
                <a:cxn ang="0">
                  <a:pos x="16" y="24"/>
                </a:cxn>
              </a:cxnLst>
              <a:rect l="0" t="0" r="r" b="b"/>
              <a:pathLst>
                <a:path w="18" h="32">
                  <a:moveTo>
                    <a:pt x="16" y="24"/>
                  </a:moveTo>
                  <a:lnTo>
                    <a:pt x="16" y="24"/>
                  </a:lnTo>
                  <a:lnTo>
                    <a:pt x="18" y="24"/>
                  </a:lnTo>
                  <a:lnTo>
                    <a:pt x="18" y="24"/>
                  </a:lnTo>
                  <a:lnTo>
                    <a:pt x="18" y="16"/>
                  </a:lnTo>
                  <a:lnTo>
                    <a:pt x="18" y="16"/>
                  </a:lnTo>
                  <a:lnTo>
                    <a:pt x="14" y="8"/>
                  </a:lnTo>
                  <a:lnTo>
                    <a:pt x="14" y="0"/>
                  </a:lnTo>
                  <a:lnTo>
                    <a:pt x="14" y="0"/>
                  </a:lnTo>
                  <a:lnTo>
                    <a:pt x="0" y="32"/>
                  </a:lnTo>
                  <a:lnTo>
                    <a:pt x="0" y="32"/>
                  </a:lnTo>
                  <a:lnTo>
                    <a:pt x="16" y="24"/>
                  </a:lnTo>
                  <a:lnTo>
                    <a:pt x="16" y="2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69" name="Freeform 281"/>
            <p:cNvSpPr/>
            <p:nvPr/>
          </p:nvSpPr>
          <p:spPr bwMode="auto">
            <a:xfrm>
              <a:off x="7402033" y="2032933"/>
              <a:ext cx="314379" cy="272462"/>
            </a:xfrm>
            <a:custGeom>
              <a:avLst/>
              <a:gdLst/>
              <a:ahLst/>
              <a:cxnLst>
                <a:cxn ang="0">
                  <a:pos x="4" y="16"/>
                </a:cxn>
                <a:cxn ang="0">
                  <a:pos x="4" y="16"/>
                </a:cxn>
                <a:cxn ang="0">
                  <a:pos x="0" y="26"/>
                </a:cxn>
                <a:cxn ang="0">
                  <a:pos x="0" y="26"/>
                </a:cxn>
                <a:cxn ang="0">
                  <a:pos x="8" y="24"/>
                </a:cxn>
                <a:cxn ang="0">
                  <a:pos x="8" y="24"/>
                </a:cxn>
                <a:cxn ang="0">
                  <a:pos x="20" y="18"/>
                </a:cxn>
                <a:cxn ang="0">
                  <a:pos x="20" y="18"/>
                </a:cxn>
                <a:cxn ang="0">
                  <a:pos x="30" y="14"/>
                </a:cxn>
                <a:cxn ang="0">
                  <a:pos x="30" y="14"/>
                </a:cxn>
                <a:cxn ang="0">
                  <a:pos x="30" y="12"/>
                </a:cxn>
                <a:cxn ang="0">
                  <a:pos x="30" y="8"/>
                </a:cxn>
                <a:cxn ang="0">
                  <a:pos x="30" y="0"/>
                </a:cxn>
                <a:cxn ang="0">
                  <a:pos x="30" y="0"/>
                </a:cxn>
                <a:cxn ang="0">
                  <a:pos x="8" y="10"/>
                </a:cxn>
                <a:cxn ang="0">
                  <a:pos x="8" y="10"/>
                </a:cxn>
                <a:cxn ang="0">
                  <a:pos x="6" y="12"/>
                </a:cxn>
                <a:cxn ang="0">
                  <a:pos x="4" y="16"/>
                </a:cxn>
                <a:cxn ang="0">
                  <a:pos x="4" y="16"/>
                </a:cxn>
              </a:cxnLst>
              <a:rect l="0" t="0" r="r" b="b"/>
              <a:pathLst>
                <a:path w="30" h="26">
                  <a:moveTo>
                    <a:pt x="4" y="16"/>
                  </a:moveTo>
                  <a:lnTo>
                    <a:pt x="4" y="16"/>
                  </a:lnTo>
                  <a:lnTo>
                    <a:pt x="0" y="26"/>
                  </a:lnTo>
                  <a:lnTo>
                    <a:pt x="0" y="26"/>
                  </a:lnTo>
                  <a:lnTo>
                    <a:pt x="8" y="24"/>
                  </a:lnTo>
                  <a:lnTo>
                    <a:pt x="8" y="24"/>
                  </a:lnTo>
                  <a:lnTo>
                    <a:pt x="20" y="18"/>
                  </a:lnTo>
                  <a:lnTo>
                    <a:pt x="20" y="18"/>
                  </a:lnTo>
                  <a:lnTo>
                    <a:pt x="30" y="14"/>
                  </a:lnTo>
                  <a:lnTo>
                    <a:pt x="30" y="14"/>
                  </a:lnTo>
                  <a:lnTo>
                    <a:pt x="30" y="12"/>
                  </a:lnTo>
                  <a:lnTo>
                    <a:pt x="30" y="8"/>
                  </a:lnTo>
                  <a:lnTo>
                    <a:pt x="30" y="0"/>
                  </a:lnTo>
                  <a:lnTo>
                    <a:pt x="30" y="0"/>
                  </a:lnTo>
                  <a:lnTo>
                    <a:pt x="8" y="10"/>
                  </a:lnTo>
                  <a:lnTo>
                    <a:pt x="8" y="10"/>
                  </a:lnTo>
                  <a:lnTo>
                    <a:pt x="6" y="12"/>
                  </a:lnTo>
                  <a:lnTo>
                    <a:pt x="4" y="16"/>
                  </a:lnTo>
                  <a:lnTo>
                    <a:pt x="4" y="16"/>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0" name="Freeform 282"/>
            <p:cNvSpPr/>
            <p:nvPr/>
          </p:nvSpPr>
          <p:spPr bwMode="auto">
            <a:xfrm>
              <a:off x="7318198" y="2242519"/>
              <a:ext cx="398214" cy="293422"/>
            </a:xfrm>
            <a:custGeom>
              <a:avLst/>
              <a:gdLst/>
              <a:ahLst/>
              <a:cxnLst>
                <a:cxn ang="0">
                  <a:pos x="34" y="14"/>
                </a:cxn>
                <a:cxn ang="0">
                  <a:pos x="34" y="14"/>
                </a:cxn>
                <a:cxn ang="0">
                  <a:pos x="36" y="12"/>
                </a:cxn>
                <a:cxn ang="0">
                  <a:pos x="38" y="8"/>
                </a:cxn>
                <a:cxn ang="0">
                  <a:pos x="38" y="0"/>
                </a:cxn>
                <a:cxn ang="0">
                  <a:pos x="38" y="0"/>
                </a:cxn>
                <a:cxn ang="0">
                  <a:pos x="12" y="10"/>
                </a:cxn>
                <a:cxn ang="0">
                  <a:pos x="12" y="10"/>
                </a:cxn>
                <a:cxn ang="0">
                  <a:pos x="8" y="12"/>
                </a:cxn>
                <a:cxn ang="0">
                  <a:pos x="4" y="16"/>
                </a:cxn>
                <a:cxn ang="0">
                  <a:pos x="4" y="16"/>
                </a:cxn>
                <a:cxn ang="0">
                  <a:pos x="0" y="28"/>
                </a:cxn>
                <a:cxn ang="0">
                  <a:pos x="0" y="28"/>
                </a:cxn>
                <a:cxn ang="0">
                  <a:pos x="22" y="18"/>
                </a:cxn>
                <a:cxn ang="0">
                  <a:pos x="22" y="18"/>
                </a:cxn>
                <a:cxn ang="0">
                  <a:pos x="34" y="14"/>
                </a:cxn>
                <a:cxn ang="0">
                  <a:pos x="34" y="14"/>
                </a:cxn>
              </a:cxnLst>
              <a:rect l="0" t="0" r="r" b="b"/>
              <a:pathLst>
                <a:path w="38" h="28">
                  <a:moveTo>
                    <a:pt x="34" y="14"/>
                  </a:moveTo>
                  <a:lnTo>
                    <a:pt x="34" y="14"/>
                  </a:lnTo>
                  <a:lnTo>
                    <a:pt x="36" y="12"/>
                  </a:lnTo>
                  <a:lnTo>
                    <a:pt x="38" y="8"/>
                  </a:lnTo>
                  <a:lnTo>
                    <a:pt x="38" y="0"/>
                  </a:lnTo>
                  <a:lnTo>
                    <a:pt x="38" y="0"/>
                  </a:lnTo>
                  <a:lnTo>
                    <a:pt x="12" y="10"/>
                  </a:lnTo>
                  <a:lnTo>
                    <a:pt x="12" y="10"/>
                  </a:lnTo>
                  <a:lnTo>
                    <a:pt x="8" y="12"/>
                  </a:lnTo>
                  <a:lnTo>
                    <a:pt x="4" y="16"/>
                  </a:lnTo>
                  <a:lnTo>
                    <a:pt x="4" y="16"/>
                  </a:lnTo>
                  <a:lnTo>
                    <a:pt x="0" y="28"/>
                  </a:lnTo>
                  <a:lnTo>
                    <a:pt x="0" y="28"/>
                  </a:lnTo>
                  <a:lnTo>
                    <a:pt x="22" y="18"/>
                  </a:lnTo>
                  <a:lnTo>
                    <a:pt x="22" y="18"/>
                  </a:lnTo>
                  <a:lnTo>
                    <a:pt x="34" y="14"/>
                  </a:lnTo>
                  <a:lnTo>
                    <a:pt x="34" y="14"/>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sp>
          <p:nvSpPr>
            <p:cNvPr id="71" name="Freeform 283"/>
            <p:cNvSpPr/>
            <p:nvPr/>
          </p:nvSpPr>
          <p:spPr bwMode="auto">
            <a:xfrm>
              <a:off x="7234363" y="2431147"/>
              <a:ext cx="440130" cy="293422"/>
            </a:xfrm>
            <a:custGeom>
              <a:avLst/>
              <a:gdLst/>
              <a:ahLst/>
              <a:cxnLst>
                <a:cxn ang="0">
                  <a:pos x="6" y="16"/>
                </a:cxn>
                <a:cxn ang="0">
                  <a:pos x="6" y="16"/>
                </a:cxn>
                <a:cxn ang="0">
                  <a:pos x="0" y="28"/>
                </a:cxn>
                <a:cxn ang="0">
                  <a:pos x="0" y="28"/>
                </a:cxn>
                <a:cxn ang="0">
                  <a:pos x="6" y="28"/>
                </a:cxn>
                <a:cxn ang="0">
                  <a:pos x="14" y="28"/>
                </a:cxn>
                <a:cxn ang="0">
                  <a:pos x="26" y="22"/>
                </a:cxn>
                <a:cxn ang="0">
                  <a:pos x="34" y="12"/>
                </a:cxn>
                <a:cxn ang="0">
                  <a:pos x="42" y="0"/>
                </a:cxn>
                <a:cxn ang="0">
                  <a:pos x="42" y="0"/>
                </a:cxn>
                <a:cxn ang="0">
                  <a:pos x="14" y="12"/>
                </a:cxn>
                <a:cxn ang="0">
                  <a:pos x="14" y="12"/>
                </a:cxn>
                <a:cxn ang="0">
                  <a:pos x="10" y="14"/>
                </a:cxn>
                <a:cxn ang="0">
                  <a:pos x="6" y="16"/>
                </a:cxn>
                <a:cxn ang="0">
                  <a:pos x="6" y="16"/>
                </a:cxn>
              </a:cxnLst>
              <a:rect l="0" t="0" r="r" b="b"/>
              <a:pathLst>
                <a:path w="42" h="28">
                  <a:moveTo>
                    <a:pt x="6" y="16"/>
                  </a:moveTo>
                  <a:lnTo>
                    <a:pt x="6" y="16"/>
                  </a:lnTo>
                  <a:lnTo>
                    <a:pt x="0" y="28"/>
                  </a:lnTo>
                  <a:lnTo>
                    <a:pt x="0" y="28"/>
                  </a:lnTo>
                  <a:lnTo>
                    <a:pt x="6" y="28"/>
                  </a:lnTo>
                  <a:lnTo>
                    <a:pt x="14" y="28"/>
                  </a:lnTo>
                  <a:lnTo>
                    <a:pt x="26" y="22"/>
                  </a:lnTo>
                  <a:lnTo>
                    <a:pt x="34" y="12"/>
                  </a:lnTo>
                  <a:lnTo>
                    <a:pt x="42" y="0"/>
                  </a:lnTo>
                  <a:lnTo>
                    <a:pt x="42" y="0"/>
                  </a:lnTo>
                  <a:lnTo>
                    <a:pt x="14" y="12"/>
                  </a:lnTo>
                  <a:lnTo>
                    <a:pt x="14" y="12"/>
                  </a:lnTo>
                  <a:lnTo>
                    <a:pt x="10" y="14"/>
                  </a:lnTo>
                  <a:lnTo>
                    <a:pt x="6" y="16"/>
                  </a:lnTo>
                  <a:lnTo>
                    <a:pt x="6" y="16"/>
                  </a:lnTo>
                  <a:close/>
                </a:path>
              </a:pathLst>
            </a:custGeom>
            <a:grpFill/>
            <a:ln w="9525">
              <a:noFill/>
              <a:round/>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ysClr val="windowText" lastClr="000000"/>
                </a:solidFill>
                <a:effectLst/>
                <a:uLnTx/>
                <a:uFillTx/>
                <a:cs typeface="+mn-ea"/>
                <a:sym typeface="+mn-lt"/>
              </a:endParaRPr>
            </a:p>
          </p:txBody>
        </p:sp>
      </p:grpSp>
      <p:graphicFrame>
        <p:nvGraphicFramePr>
          <p:cNvPr id="72" name="表格 71"/>
          <p:cNvGraphicFramePr>
            <a:graphicFrameLocks noGrp="1"/>
          </p:cNvGraphicFramePr>
          <p:nvPr>
            <p:extLst>
              <p:ext uri="{D42A27DB-BD31-4B8C-83A1-F6EECF244321}">
                <p14:modId xmlns:p14="http://schemas.microsoft.com/office/powerpoint/2010/main" xmlns="" val="3998140622"/>
              </p:ext>
            </p:extLst>
          </p:nvPr>
        </p:nvGraphicFramePr>
        <p:xfrm>
          <a:off x="3617484" y="1605652"/>
          <a:ext cx="7435528" cy="2286000"/>
        </p:xfrm>
        <a:graphic>
          <a:graphicData uri="http://schemas.openxmlformats.org/drawingml/2006/table">
            <a:tbl>
              <a:tblPr>
                <a:tableStyleId>{5C22544A-7EE6-4342-B048-85BDC9FD1C3A}</a:tableStyleId>
              </a:tblPr>
              <a:tblGrid>
                <a:gridCol w="2467288">
                  <a:extLst>
                    <a:ext uri="{9D8B030D-6E8A-4147-A177-3AD203B41FA5}">
                      <a16:colId xmlns:a16="http://schemas.microsoft.com/office/drawing/2014/main" xmlns="" val="20000"/>
                    </a:ext>
                  </a:extLst>
                </a:gridCol>
                <a:gridCol w="2575560">
                  <a:extLst>
                    <a:ext uri="{9D8B030D-6E8A-4147-A177-3AD203B41FA5}">
                      <a16:colId xmlns:a16="http://schemas.microsoft.com/office/drawing/2014/main" xmlns="" val="20001"/>
                    </a:ext>
                  </a:extLst>
                </a:gridCol>
                <a:gridCol w="2392680">
                  <a:extLst>
                    <a:ext uri="{9D8B030D-6E8A-4147-A177-3AD203B41FA5}">
                      <a16:colId xmlns:a16="http://schemas.microsoft.com/office/drawing/2014/main" xmlns="" val="20002"/>
                    </a:ext>
                  </a:extLst>
                </a:gridCol>
              </a:tblGrid>
              <a:tr h="0">
                <a:tc>
                  <a:txBody>
                    <a:bodyPr/>
                    <a:lstStyle/>
                    <a:p>
                      <a:pPr marL="0" marR="0" indent="304800" algn="ctr">
                        <a:lnSpc>
                          <a:spcPct val="150000"/>
                        </a:lnSpc>
                        <a:spcBef>
                          <a:spcPts val="0"/>
                        </a:spcBef>
                        <a:spcAft>
                          <a:spcPts val="0"/>
                        </a:spcAft>
                      </a:pPr>
                      <a:r>
                        <a:rPr lang="zh-CN" altLang="en-US" sz="1600" kern="100" dirty="0">
                          <a:solidFill>
                            <a:schemeClr val="bg1"/>
                          </a:solidFill>
                          <a:effectLst/>
                          <a:latin typeface="微软雅黑" panose="020B0503020204020204" pitchFamily="34" charset="-122"/>
                          <a:ea typeface="微软雅黑" panose="020B0503020204020204" pitchFamily="34" charset="-122"/>
                        </a:rPr>
                        <a:t> </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tc>
                  <a:txBody>
                    <a:bodyPr/>
                    <a:lstStyle/>
                    <a:p>
                      <a:pPr marL="0" marR="0" indent="304800" algn="ctr">
                        <a:lnSpc>
                          <a:spcPct val="150000"/>
                        </a:lnSpc>
                        <a:spcBef>
                          <a:spcPts val="0"/>
                        </a:spcBef>
                        <a:spcAft>
                          <a:spcPts val="0"/>
                        </a:spcAft>
                      </a:pPr>
                      <a:r>
                        <a:rPr lang="zh-CN" altLang="en-US" sz="1600" kern="100" dirty="0">
                          <a:solidFill>
                            <a:schemeClr val="bg1"/>
                          </a:solidFill>
                          <a:effectLst/>
                          <a:latin typeface="微软雅黑" panose="020B0503020204020204" pitchFamily="34" charset="-122"/>
                          <a:ea typeface="微软雅黑" panose="020B0503020204020204" pitchFamily="34" charset="-122"/>
                        </a:rPr>
                        <a:t>平峰行程车速（</a:t>
                      </a:r>
                      <a:r>
                        <a:rPr lang="en-US" altLang="zh-CN" sz="1600" kern="100" dirty="0">
                          <a:solidFill>
                            <a:schemeClr val="bg1"/>
                          </a:solidFill>
                          <a:effectLst/>
                          <a:latin typeface="微软雅黑" panose="020B0503020204020204" pitchFamily="34" charset="-122"/>
                          <a:ea typeface="微软雅黑" panose="020B0503020204020204" pitchFamily="34" charset="-122"/>
                        </a:rPr>
                        <a:t>km/h</a:t>
                      </a:r>
                      <a:r>
                        <a:rPr lang="zh-CN" altLang="en-US" sz="1600" kern="100" dirty="0">
                          <a:solidFill>
                            <a:schemeClr val="bg1"/>
                          </a:solidFill>
                          <a:effectLst/>
                          <a:latin typeface="微软雅黑" panose="020B0503020204020204" pitchFamily="34" charset="-122"/>
                          <a:ea typeface="微软雅黑" panose="020B0503020204020204" pitchFamily="34" charset="-122"/>
                        </a:rPr>
                        <a:t>）</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tc>
                  <a:txBody>
                    <a:bodyPr/>
                    <a:lstStyle/>
                    <a:p>
                      <a:pPr marL="0" marR="0" indent="304800" algn="ctr">
                        <a:lnSpc>
                          <a:spcPct val="150000"/>
                        </a:lnSpc>
                        <a:spcBef>
                          <a:spcPts val="0"/>
                        </a:spcBef>
                        <a:spcAft>
                          <a:spcPts val="0"/>
                        </a:spcAft>
                      </a:pPr>
                      <a:r>
                        <a:rPr lang="zh-CN" altLang="en-US" sz="1600" kern="100" dirty="0">
                          <a:solidFill>
                            <a:schemeClr val="bg1"/>
                          </a:solidFill>
                          <a:effectLst/>
                          <a:latin typeface="微软雅黑" panose="020B0503020204020204" pitchFamily="34" charset="-122"/>
                          <a:ea typeface="微软雅黑" panose="020B0503020204020204" pitchFamily="34" charset="-122"/>
                        </a:rPr>
                        <a:t>高峰行程车速（</a:t>
                      </a:r>
                      <a:r>
                        <a:rPr lang="en-US" altLang="zh-CN" sz="1600" kern="100" dirty="0">
                          <a:solidFill>
                            <a:schemeClr val="bg1"/>
                          </a:solidFill>
                          <a:effectLst/>
                          <a:latin typeface="微软雅黑" panose="020B0503020204020204" pitchFamily="34" charset="-122"/>
                          <a:ea typeface="微软雅黑" panose="020B0503020204020204" pitchFamily="34" charset="-122"/>
                        </a:rPr>
                        <a:t>km/h</a:t>
                      </a:r>
                      <a:r>
                        <a:rPr lang="zh-CN" altLang="en-US" sz="1600" kern="100" dirty="0">
                          <a:solidFill>
                            <a:schemeClr val="bg1"/>
                          </a:solidFill>
                          <a:effectLst/>
                          <a:latin typeface="微软雅黑" panose="020B0503020204020204" pitchFamily="34" charset="-122"/>
                          <a:ea typeface="微软雅黑" panose="020B0503020204020204" pitchFamily="34" charset="-122"/>
                        </a:rPr>
                        <a:t>）</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extLst>
                  <a:ext uri="{0D108BD9-81ED-4DB2-BD59-A6C34878D82A}">
                    <a16:rowId xmlns:a16="http://schemas.microsoft.com/office/drawing/2014/main" xmlns="" val="10000"/>
                  </a:ext>
                </a:extLst>
              </a:tr>
              <a:tr h="0">
                <a:tc>
                  <a:txBody>
                    <a:bodyPr/>
                    <a:lstStyle/>
                    <a:p>
                      <a:pPr marL="0" marR="0" algn="just">
                        <a:lnSpc>
                          <a:spcPct val="150000"/>
                        </a:lnSpc>
                        <a:spcBef>
                          <a:spcPts val="0"/>
                        </a:spcBef>
                        <a:spcAft>
                          <a:spcPts val="0"/>
                        </a:spcAft>
                      </a:pPr>
                      <a:r>
                        <a:rPr lang="zh-CN" altLang="en-US" sz="1600" kern="0" dirty="0">
                          <a:solidFill>
                            <a:schemeClr val="bg1"/>
                          </a:solidFill>
                          <a:effectLst/>
                          <a:latin typeface="微软雅黑" panose="020B0503020204020204" pitchFamily="34" charset="-122"/>
                          <a:ea typeface="微软雅黑" panose="020B0503020204020204" pitchFamily="34" charset="-122"/>
                        </a:rPr>
                        <a:t>         小汽车</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tc>
                  <a:txBody>
                    <a:bodyPr/>
                    <a:lstStyle/>
                    <a:p>
                      <a:pPr marL="0" marR="0" algn="ctr">
                        <a:lnSpc>
                          <a:spcPct val="150000"/>
                        </a:lnSpc>
                        <a:spcBef>
                          <a:spcPts val="0"/>
                        </a:spcBef>
                        <a:spcAft>
                          <a:spcPts val="0"/>
                        </a:spcAft>
                      </a:pPr>
                      <a:r>
                        <a:rPr lang="en-US" altLang="zh-CN" sz="1600" kern="0" dirty="0">
                          <a:solidFill>
                            <a:schemeClr val="bg1"/>
                          </a:solidFill>
                          <a:effectLst/>
                          <a:latin typeface="微软雅黑" panose="020B0503020204020204" pitchFamily="34" charset="-122"/>
                          <a:ea typeface="微软雅黑" panose="020B0503020204020204" pitchFamily="34" charset="-122"/>
                        </a:rPr>
                        <a:t>34.44</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tc>
                  <a:txBody>
                    <a:bodyPr/>
                    <a:lstStyle/>
                    <a:p>
                      <a:pPr marL="0" marR="0" algn="ctr">
                        <a:lnSpc>
                          <a:spcPct val="150000"/>
                        </a:lnSpc>
                        <a:spcBef>
                          <a:spcPts val="0"/>
                        </a:spcBef>
                        <a:spcAft>
                          <a:spcPts val="0"/>
                        </a:spcAft>
                      </a:pPr>
                      <a:r>
                        <a:rPr lang="en-US" altLang="zh-CN" sz="1600" kern="0" dirty="0">
                          <a:solidFill>
                            <a:schemeClr val="bg1"/>
                          </a:solidFill>
                          <a:effectLst/>
                          <a:latin typeface="微软雅黑" panose="020B0503020204020204" pitchFamily="34" charset="-122"/>
                          <a:ea typeface="微软雅黑" panose="020B0503020204020204" pitchFamily="34" charset="-122"/>
                        </a:rPr>
                        <a:t>21.77</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extLst>
                  <a:ext uri="{0D108BD9-81ED-4DB2-BD59-A6C34878D82A}">
                    <a16:rowId xmlns:a16="http://schemas.microsoft.com/office/drawing/2014/main" xmlns="" val="10001"/>
                  </a:ext>
                </a:extLst>
              </a:tr>
              <a:tr h="0">
                <a:tc>
                  <a:txBody>
                    <a:bodyPr/>
                    <a:lstStyle/>
                    <a:p>
                      <a:pPr marL="0" marR="0" algn="just">
                        <a:lnSpc>
                          <a:spcPct val="150000"/>
                        </a:lnSpc>
                        <a:spcBef>
                          <a:spcPts val="0"/>
                        </a:spcBef>
                        <a:spcAft>
                          <a:spcPts val="0"/>
                        </a:spcAft>
                      </a:pPr>
                      <a:r>
                        <a:rPr lang="en-US" sz="1600" kern="0" dirty="0">
                          <a:solidFill>
                            <a:schemeClr val="bg1"/>
                          </a:solidFill>
                          <a:effectLst/>
                          <a:latin typeface="微软雅黑" panose="020B0503020204020204" pitchFamily="34" charset="-122"/>
                          <a:ea typeface="微软雅黑" panose="020B0503020204020204" pitchFamily="34" charset="-122"/>
                        </a:rPr>
                        <a:t>           BRT</a:t>
                      </a:r>
                      <a:endParaRPr 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tc>
                  <a:txBody>
                    <a:bodyPr/>
                    <a:lstStyle/>
                    <a:p>
                      <a:pPr marL="0" marR="0" algn="ctr">
                        <a:lnSpc>
                          <a:spcPct val="150000"/>
                        </a:lnSpc>
                        <a:spcBef>
                          <a:spcPts val="0"/>
                        </a:spcBef>
                        <a:spcAft>
                          <a:spcPts val="0"/>
                        </a:spcAft>
                      </a:pPr>
                      <a:r>
                        <a:rPr lang="en-US" altLang="zh-CN" sz="1600" kern="0" dirty="0">
                          <a:solidFill>
                            <a:schemeClr val="bg1"/>
                          </a:solidFill>
                          <a:effectLst/>
                          <a:latin typeface="微软雅黑" panose="020B0503020204020204" pitchFamily="34" charset="-122"/>
                          <a:ea typeface="微软雅黑" panose="020B0503020204020204" pitchFamily="34" charset="-122"/>
                        </a:rPr>
                        <a:t>32.52</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tc>
                  <a:txBody>
                    <a:bodyPr/>
                    <a:lstStyle/>
                    <a:p>
                      <a:pPr marL="0" marR="0" algn="ctr">
                        <a:lnSpc>
                          <a:spcPct val="150000"/>
                        </a:lnSpc>
                        <a:spcBef>
                          <a:spcPts val="0"/>
                        </a:spcBef>
                        <a:spcAft>
                          <a:spcPts val="0"/>
                        </a:spcAft>
                      </a:pPr>
                      <a:r>
                        <a:rPr lang="en-US" altLang="zh-CN" sz="1600" kern="0" dirty="0">
                          <a:solidFill>
                            <a:schemeClr val="bg1"/>
                          </a:solidFill>
                          <a:effectLst/>
                          <a:latin typeface="微软雅黑" panose="020B0503020204020204" pitchFamily="34" charset="-122"/>
                          <a:ea typeface="微软雅黑" panose="020B0503020204020204" pitchFamily="34" charset="-122"/>
                        </a:rPr>
                        <a:t>20.77</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extLst>
                  <a:ext uri="{0D108BD9-81ED-4DB2-BD59-A6C34878D82A}">
                    <a16:rowId xmlns:a16="http://schemas.microsoft.com/office/drawing/2014/main" xmlns="" val="10002"/>
                  </a:ext>
                </a:extLst>
              </a:tr>
              <a:tr h="0">
                <a:tc>
                  <a:txBody>
                    <a:bodyPr/>
                    <a:lstStyle/>
                    <a:p>
                      <a:pPr marL="0" marR="0" algn="just">
                        <a:lnSpc>
                          <a:spcPct val="150000"/>
                        </a:lnSpc>
                        <a:spcBef>
                          <a:spcPts val="0"/>
                        </a:spcBef>
                        <a:spcAft>
                          <a:spcPts val="0"/>
                        </a:spcAft>
                      </a:pPr>
                      <a:r>
                        <a:rPr lang="zh-CN" altLang="en-US" sz="1600" kern="0" dirty="0">
                          <a:solidFill>
                            <a:schemeClr val="bg1"/>
                          </a:solidFill>
                          <a:effectLst/>
                          <a:latin typeface="微软雅黑" panose="020B0503020204020204" pitchFamily="34" charset="-122"/>
                          <a:ea typeface="微软雅黑" panose="020B0503020204020204" pitchFamily="34" charset="-122"/>
                        </a:rPr>
                        <a:t>         出租车</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tc>
                  <a:txBody>
                    <a:bodyPr/>
                    <a:lstStyle/>
                    <a:p>
                      <a:pPr marL="0" marR="0" algn="ctr">
                        <a:lnSpc>
                          <a:spcPct val="150000"/>
                        </a:lnSpc>
                        <a:spcBef>
                          <a:spcPts val="0"/>
                        </a:spcBef>
                        <a:spcAft>
                          <a:spcPts val="0"/>
                        </a:spcAft>
                      </a:pPr>
                      <a:r>
                        <a:rPr lang="en-US" altLang="zh-CN" sz="1600" kern="0" dirty="0">
                          <a:solidFill>
                            <a:schemeClr val="bg1"/>
                          </a:solidFill>
                          <a:effectLst/>
                          <a:latin typeface="微软雅黑" panose="020B0503020204020204" pitchFamily="34" charset="-122"/>
                          <a:ea typeface="微软雅黑" panose="020B0503020204020204" pitchFamily="34" charset="-122"/>
                        </a:rPr>
                        <a:t>31.92</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tc>
                  <a:txBody>
                    <a:bodyPr/>
                    <a:lstStyle/>
                    <a:p>
                      <a:pPr marL="0" marR="0" algn="ctr">
                        <a:lnSpc>
                          <a:spcPct val="150000"/>
                        </a:lnSpc>
                        <a:spcBef>
                          <a:spcPts val="0"/>
                        </a:spcBef>
                        <a:spcAft>
                          <a:spcPts val="0"/>
                        </a:spcAft>
                      </a:pPr>
                      <a:r>
                        <a:rPr lang="en-US" altLang="zh-CN" sz="1600" kern="0" dirty="0">
                          <a:solidFill>
                            <a:schemeClr val="bg1"/>
                          </a:solidFill>
                          <a:effectLst/>
                          <a:latin typeface="微软雅黑" panose="020B0503020204020204" pitchFamily="34" charset="-122"/>
                          <a:ea typeface="微软雅黑" panose="020B0503020204020204" pitchFamily="34" charset="-122"/>
                        </a:rPr>
                        <a:t>20.06</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extLst>
                  <a:ext uri="{0D108BD9-81ED-4DB2-BD59-A6C34878D82A}">
                    <a16:rowId xmlns:a16="http://schemas.microsoft.com/office/drawing/2014/main" xmlns="" val="10003"/>
                  </a:ext>
                </a:extLst>
              </a:tr>
              <a:tr h="0">
                <a:tc>
                  <a:txBody>
                    <a:bodyPr/>
                    <a:lstStyle/>
                    <a:p>
                      <a:pPr marL="0" marR="0" algn="just">
                        <a:lnSpc>
                          <a:spcPct val="150000"/>
                        </a:lnSpc>
                        <a:spcBef>
                          <a:spcPts val="0"/>
                        </a:spcBef>
                        <a:spcAft>
                          <a:spcPts val="0"/>
                        </a:spcAft>
                      </a:pPr>
                      <a:r>
                        <a:rPr lang="zh-CN" altLang="en-US" sz="1600" kern="0" dirty="0">
                          <a:solidFill>
                            <a:schemeClr val="bg1"/>
                          </a:solidFill>
                          <a:effectLst/>
                          <a:latin typeface="微软雅黑" panose="020B0503020204020204" pitchFamily="34" charset="-122"/>
                          <a:ea typeface="微软雅黑" panose="020B0503020204020204" pitchFamily="34" charset="-122"/>
                        </a:rPr>
                        <a:t>           货车</a:t>
                      </a:r>
                      <a:endParaRPr lang="zh-CN" altLang="en-US" sz="16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tc>
                  <a:txBody>
                    <a:bodyPr/>
                    <a:lstStyle/>
                    <a:p>
                      <a:pPr marL="0" marR="0" algn="ctr">
                        <a:lnSpc>
                          <a:spcPct val="150000"/>
                        </a:lnSpc>
                        <a:spcBef>
                          <a:spcPts val="0"/>
                        </a:spcBef>
                        <a:spcAft>
                          <a:spcPts val="0"/>
                        </a:spcAft>
                      </a:pPr>
                      <a:r>
                        <a:rPr lang="en-US" altLang="zh-CN" sz="1600" kern="0">
                          <a:solidFill>
                            <a:schemeClr val="bg1"/>
                          </a:solidFill>
                          <a:effectLst/>
                          <a:latin typeface="微软雅黑" panose="020B0503020204020204" pitchFamily="34" charset="-122"/>
                          <a:ea typeface="微软雅黑" panose="020B0503020204020204" pitchFamily="34" charset="-122"/>
                        </a:rPr>
                        <a:t>26.20</a:t>
                      </a:r>
                      <a:endParaRPr lang="zh-CN" altLang="en-US" sz="160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tc>
                  <a:txBody>
                    <a:bodyPr/>
                    <a:lstStyle/>
                    <a:p>
                      <a:pPr marL="0" marR="0" algn="ctr">
                        <a:lnSpc>
                          <a:spcPct val="150000"/>
                        </a:lnSpc>
                        <a:spcBef>
                          <a:spcPts val="0"/>
                        </a:spcBef>
                        <a:spcAft>
                          <a:spcPts val="0"/>
                        </a:spcAft>
                      </a:pPr>
                      <a:endParaRPr lang="zh-CN" altLang="en-US" sz="16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anchor="ctr">
                    <a:noFill/>
                  </a:tcPr>
                </a:tc>
                <a:extLst>
                  <a:ext uri="{0D108BD9-81ED-4DB2-BD59-A6C34878D82A}">
                    <a16:rowId xmlns:a16="http://schemas.microsoft.com/office/drawing/2014/main" xmlns="" val="10004"/>
                  </a:ext>
                </a:extLst>
              </a:tr>
            </a:tbl>
          </a:graphicData>
        </a:graphic>
      </p:graphicFrame>
      <p:sp>
        <p:nvSpPr>
          <p:cNvPr id="73" name="Freeform 36"/>
          <p:cNvSpPr>
            <a:spLocks noChangeAspect="1" noEditPoints="1"/>
          </p:cNvSpPr>
          <p:nvPr/>
        </p:nvSpPr>
        <p:spPr bwMode="auto">
          <a:xfrm>
            <a:off x="5197406" y="2142895"/>
            <a:ext cx="408724" cy="324000"/>
          </a:xfrm>
          <a:custGeom>
            <a:avLst/>
            <a:gdLst>
              <a:gd name="T0" fmla="*/ 118 w 1506"/>
              <a:gd name="T1" fmla="*/ 944 h 1193"/>
              <a:gd name="T2" fmla="*/ 73 w 1506"/>
              <a:gd name="T3" fmla="*/ 944 h 1193"/>
              <a:gd name="T4" fmla="*/ 0 w 1506"/>
              <a:gd name="T5" fmla="*/ 871 h 1193"/>
              <a:gd name="T6" fmla="*/ 0 w 1506"/>
              <a:gd name="T7" fmla="*/ 501 h 1193"/>
              <a:gd name="T8" fmla="*/ 68 w 1506"/>
              <a:gd name="T9" fmla="*/ 429 h 1193"/>
              <a:gd name="T10" fmla="*/ 89 w 1506"/>
              <a:gd name="T11" fmla="*/ 412 h 1193"/>
              <a:gd name="T12" fmla="*/ 221 w 1506"/>
              <a:gd name="T13" fmla="*/ 93 h 1193"/>
              <a:gd name="T14" fmla="*/ 356 w 1506"/>
              <a:gd name="T15" fmla="*/ 1 h 1193"/>
              <a:gd name="T16" fmla="*/ 1122 w 1506"/>
              <a:gd name="T17" fmla="*/ 1 h 1193"/>
              <a:gd name="T18" fmla="*/ 1216 w 1506"/>
              <a:gd name="T19" fmla="*/ 42 h 1193"/>
              <a:gd name="T20" fmla="*/ 1268 w 1506"/>
              <a:gd name="T21" fmla="*/ 115 h 1193"/>
              <a:gd name="T22" fmla="*/ 1414 w 1506"/>
              <a:gd name="T23" fmla="*/ 410 h 1193"/>
              <a:gd name="T24" fmla="*/ 1441 w 1506"/>
              <a:gd name="T25" fmla="*/ 429 h 1193"/>
              <a:gd name="T26" fmla="*/ 1506 w 1506"/>
              <a:gd name="T27" fmla="*/ 494 h 1193"/>
              <a:gd name="T28" fmla="*/ 1506 w 1506"/>
              <a:gd name="T29" fmla="*/ 878 h 1193"/>
              <a:gd name="T30" fmla="*/ 1440 w 1506"/>
              <a:gd name="T31" fmla="*/ 943 h 1193"/>
              <a:gd name="T32" fmla="*/ 1416 w 1506"/>
              <a:gd name="T33" fmla="*/ 943 h 1193"/>
              <a:gd name="T34" fmla="*/ 1415 w 1506"/>
              <a:gd name="T35" fmla="*/ 968 h 1193"/>
              <a:gd name="T36" fmla="*/ 1414 w 1506"/>
              <a:gd name="T37" fmla="*/ 1116 h 1193"/>
              <a:gd name="T38" fmla="*/ 1338 w 1506"/>
              <a:gd name="T39" fmla="*/ 1192 h 1193"/>
              <a:gd name="T40" fmla="*/ 1244 w 1506"/>
              <a:gd name="T41" fmla="*/ 1192 h 1193"/>
              <a:gd name="T42" fmla="*/ 1173 w 1506"/>
              <a:gd name="T43" fmla="*/ 1122 h 1193"/>
              <a:gd name="T44" fmla="*/ 1173 w 1506"/>
              <a:gd name="T45" fmla="*/ 970 h 1193"/>
              <a:gd name="T46" fmla="*/ 1173 w 1506"/>
              <a:gd name="T47" fmla="*/ 945 h 1193"/>
              <a:gd name="T48" fmla="*/ 361 w 1506"/>
              <a:gd name="T49" fmla="*/ 945 h 1193"/>
              <a:gd name="T50" fmla="*/ 360 w 1506"/>
              <a:gd name="T51" fmla="*/ 966 h 1193"/>
              <a:gd name="T52" fmla="*/ 360 w 1506"/>
              <a:gd name="T53" fmla="*/ 1118 h 1193"/>
              <a:gd name="T54" fmla="*/ 285 w 1506"/>
              <a:gd name="T55" fmla="*/ 1192 h 1193"/>
              <a:gd name="T56" fmla="*/ 191 w 1506"/>
              <a:gd name="T57" fmla="*/ 1192 h 1193"/>
              <a:gd name="T58" fmla="*/ 118 w 1506"/>
              <a:gd name="T59" fmla="*/ 1120 h 1193"/>
              <a:gd name="T60" fmla="*/ 118 w 1506"/>
              <a:gd name="T61" fmla="*/ 968 h 1193"/>
              <a:gd name="T62" fmla="*/ 118 w 1506"/>
              <a:gd name="T63" fmla="*/ 944 h 1193"/>
              <a:gd name="T64" fmla="*/ 1346 w 1506"/>
              <a:gd name="T65" fmla="*/ 413 h 1193"/>
              <a:gd name="T66" fmla="*/ 1345 w 1506"/>
              <a:gd name="T67" fmla="*/ 406 h 1193"/>
              <a:gd name="T68" fmla="*/ 1194 w 1506"/>
              <a:gd name="T69" fmla="*/ 111 h 1193"/>
              <a:gd name="T70" fmla="*/ 1083 w 1506"/>
              <a:gd name="T71" fmla="*/ 49 h 1193"/>
              <a:gd name="T72" fmla="*/ 837 w 1506"/>
              <a:gd name="T73" fmla="*/ 49 h 1193"/>
              <a:gd name="T74" fmla="*/ 395 w 1506"/>
              <a:gd name="T75" fmla="*/ 49 h 1193"/>
              <a:gd name="T76" fmla="*/ 261 w 1506"/>
              <a:gd name="T77" fmla="*/ 141 h 1193"/>
              <a:gd name="T78" fmla="*/ 172 w 1506"/>
              <a:gd name="T79" fmla="*/ 373 h 1193"/>
              <a:gd name="T80" fmla="*/ 158 w 1506"/>
              <a:gd name="T81" fmla="*/ 413 h 1193"/>
              <a:gd name="T82" fmla="*/ 1346 w 1506"/>
              <a:gd name="T83" fmla="*/ 413 h 1193"/>
              <a:gd name="T84" fmla="*/ 1156 w 1506"/>
              <a:gd name="T85" fmla="*/ 667 h 1193"/>
              <a:gd name="T86" fmla="*/ 1256 w 1506"/>
              <a:gd name="T87" fmla="*/ 769 h 1193"/>
              <a:gd name="T88" fmla="*/ 1357 w 1506"/>
              <a:gd name="T89" fmla="*/ 668 h 1193"/>
              <a:gd name="T90" fmla="*/ 1257 w 1506"/>
              <a:gd name="T91" fmla="*/ 568 h 1193"/>
              <a:gd name="T92" fmla="*/ 1156 w 1506"/>
              <a:gd name="T93" fmla="*/ 667 h 1193"/>
              <a:gd name="T94" fmla="*/ 366 w 1506"/>
              <a:gd name="T95" fmla="*/ 669 h 1193"/>
              <a:gd name="T96" fmla="*/ 268 w 1506"/>
              <a:gd name="T97" fmla="*/ 568 h 1193"/>
              <a:gd name="T98" fmla="*/ 166 w 1506"/>
              <a:gd name="T99" fmla="*/ 668 h 1193"/>
              <a:gd name="T100" fmla="*/ 267 w 1506"/>
              <a:gd name="T101" fmla="*/ 769 h 1193"/>
              <a:gd name="T102" fmla="*/ 366 w 1506"/>
              <a:gd name="T103" fmla="*/ 669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6" h="1193">
                <a:moveTo>
                  <a:pt x="118" y="944"/>
                </a:moveTo>
                <a:cubicBezTo>
                  <a:pt x="101" y="944"/>
                  <a:pt x="87" y="944"/>
                  <a:pt x="73" y="944"/>
                </a:cubicBezTo>
                <a:cubicBezTo>
                  <a:pt x="29" y="943"/>
                  <a:pt x="0" y="915"/>
                  <a:pt x="0" y="871"/>
                </a:cubicBezTo>
                <a:cubicBezTo>
                  <a:pt x="0" y="748"/>
                  <a:pt x="0" y="624"/>
                  <a:pt x="0" y="501"/>
                </a:cubicBezTo>
                <a:cubicBezTo>
                  <a:pt x="0" y="457"/>
                  <a:pt x="25" y="431"/>
                  <a:pt x="68" y="429"/>
                </a:cubicBezTo>
                <a:cubicBezTo>
                  <a:pt x="81" y="428"/>
                  <a:pt x="85" y="422"/>
                  <a:pt x="89" y="412"/>
                </a:cubicBezTo>
                <a:cubicBezTo>
                  <a:pt x="133" y="305"/>
                  <a:pt x="177" y="199"/>
                  <a:pt x="221" y="93"/>
                </a:cubicBezTo>
                <a:cubicBezTo>
                  <a:pt x="246" y="33"/>
                  <a:pt x="292" y="1"/>
                  <a:pt x="356" y="1"/>
                </a:cubicBezTo>
                <a:cubicBezTo>
                  <a:pt x="611" y="0"/>
                  <a:pt x="866" y="1"/>
                  <a:pt x="1122" y="1"/>
                </a:cubicBezTo>
                <a:cubicBezTo>
                  <a:pt x="1159" y="1"/>
                  <a:pt x="1191" y="16"/>
                  <a:pt x="1216" y="42"/>
                </a:cubicBezTo>
                <a:cubicBezTo>
                  <a:pt x="1236" y="64"/>
                  <a:pt x="1255" y="88"/>
                  <a:pt x="1268" y="115"/>
                </a:cubicBezTo>
                <a:cubicBezTo>
                  <a:pt x="1318" y="212"/>
                  <a:pt x="1366" y="312"/>
                  <a:pt x="1414" y="410"/>
                </a:cubicBezTo>
                <a:cubicBezTo>
                  <a:pt x="1420" y="422"/>
                  <a:pt x="1426" y="429"/>
                  <a:pt x="1441" y="429"/>
                </a:cubicBezTo>
                <a:cubicBezTo>
                  <a:pt x="1478" y="430"/>
                  <a:pt x="1505" y="457"/>
                  <a:pt x="1506" y="494"/>
                </a:cubicBezTo>
                <a:cubicBezTo>
                  <a:pt x="1506" y="622"/>
                  <a:pt x="1506" y="750"/>
                  <a:pt x="1506" y="878"/>
                </a:cubicBezTo>
                <a:cubicBezTo>
                  <a:pt x="1505" y="914"/>
                  <a:pt x="1477" y="940"/>
                  <a:pt x="1440" y="943"/>
                </a:cubicBezTo>
                <a:cubicBezTo>
                  <a:pt x="1433" y="944"/>
                  <a:pt x="1425" y="943"/>
                  <a:pt x="1416" y="943"/>
                </a:cubicBezTo>
                <a:cubicBezTo>
                  <a:pt x="1415" y="952"/>
                  <a:pt x="1415" y="960"/>
                  <a:pt x="1415" y="968"/>
                </a:cubicBezTo>
                <a:cubicBezTo>
                  <a:pt x="1414" y="1017"/>
                  <a:pt x="1415" y="1066"/>
                  <a:pt x="1414" y="1116"/>
                </a:cubicBezTo>
                <a:cubicBezTo>
                  <a:pt x="1414" y="1166"/>
                  <a:pt x="1387" y="1192"/>
                  <a:pt x="1338" y="1192"/>
                </a:cubicBezTo>
                <a:cubicBezTo>
                  <a:pt x="1306" y="1193"/>
                  <a:pt x="1275" y="1193"/>
                  <a:pt x="1244" y="1192"/>
                </a:cubicBezTo>
                <a:cubicBezTo>
                  <a:pt x="1202" y="1192"/>
                  <a:pt x="1173" y="1164"/>
                  <a:pt x="1173" y="1122"/>
                </a:cubicBezTo>
                <a:cubicBezTo>
                  <a:pt x="1173" y="1071"/>
                  <a:pt x="1173" y="1021"/>
                  <a:pt x="1173" y="970"/>
                </a:cubicBezTo>
                <a:cubicBezTo>
                  <a:pt x="1173" y="962"/>
                  <a:pt x="1173" y="954"/>
                  <a:pt x="1173" y="945"/>
                </a:cubicBezTo>
                <a:cubicBezTo>
                  <a:pt x="902" y="945"/>
                  <a:pt x="633" y="945"/>
                  <a:pt x="361" y="945"/>
                </a:cubicBezTo>
                <a:cubicBezTo>
                  <a:pt x="361" y="952"/>
                  <a:pt x="360" y="959"/>
                  <a:pt x="360" y="966"/>
                </a:cubicBezTo>
                <a:cubicBezTo>
                  <a:pt x="360" y="1016"/>
                  <a:pt x="360" y="1067"/>
                  <a:pt x="360" y="1118"/>
                </a:cubicBezTo>
                <a:cubicBezTo>
                  <a:pt x="360" y="1164"/>
                  <a:pt x="331" y="1192"/>
                  <a:pt x="285" y="1192"/>
                </a:cubicBezTo>
                <a:cubicBezTo>
                  <a:pt x="254" y="1193"/>
                  <a:pt x="223" y="1193"/>
                  <a:pt x="191" y="1192"/>
                </a:cubicBezTo>
                <a:cubicBezTo>
                  <a:pt x="148" y="1192"/>
                  <a:pt x="118" y="1164"/>
                  <a:pt x="118" y="1120"/>
                </a:cubicBezTo>
                <a:cubicBezTo>
                  <a:pt x="117" y="1069"/>
                  <a:pt x="118" y="1019"/>
                  <a:pt x="118" y="968"/>
                </a:cubicBezTo>
                <a:cubicBezTo>
                  <a:pt x="118" y="961"/>
                  <a:pt x="118" y="954"/>
                  <a:pt x="118" y="944"/>
                </a:cubicBezTo>
                <a:close/>
                <a:moveTo>
                  <a:pt x="1346" y="413"/>
                </a:moveTo>
                <a:cubicBezTo>
                  <a:pt x="1346" y="410"/>
                  <a:pt x="1346" y="407"/>
                  <a:pt x="1345" y="406"/>
                </a:cubicBezTo>
                <a:cubicBezTo>
                  <a:pt x="1295" y="307"/>
                  <a:pt x="1246" y="208"/>
                  <a:pt x="1194" y="111"/>
                </a:cubicBezTo>
                <a:cubicBezTo>
                  <a:pt x="1171" y="69"/>
                  <a:pt x="1131" y="49"/>
                  <a:pt x="1083" y="49"/>
                </a:cubicBezTo>
                <a:cubicBezTo>
                  <a:pt x="1001" y="49"/>
                  <a:pt x="919" y="49"/>
                  <a:pt x="837" y="49"/>
                </a:cubicBezTo>
                <a:cubicBezTo>
                  <a:pt x="690" y="49"/>
                  <a:pt x="542" y="49"/>
                  <a:pt x="395" y="49"/>
                </a:cubicBezTo>
                <a:cubicBezTo>
                  <a:pt x="327" y="49"/>
                  <a:pt x="285" y="79"/>
                  <a:pt x="261" y="141"/>
                </a:cubicBezTo>
                <a:cubicBezTo>
                  <a:pt x="231" y="218"/>
                  <a:pt x="202" y="295"/>
                  <a:pt x="172" y="373"/>
                </a:cubicBezTo>
                <a:cubicBezTo>
                  <a:pt x="167" y="385"/>
                  <a:pt x="163" y="398"/>
                  <a:pt x="158" y="413"/>
                </a:cubicBezTo>
                <a:cubicBezTo>
                  <a:pt x="555" y="413"/>
                  <a:pt x="950" y="413"/>
                  <a:pt x="1346" y="413"/>
                </a:cubicBezTo>
                <a:close/>
                <a:moveTo>
                  <a:pt x="1156" y="667"/>
                </a:moveTo>
                <a:cubicBezTo>
                  <a:pt x="1156" y="723"/>
                  <a:pt x="1201" y="769"/>
                  <a:pt x="1256" y="769"/>
                </a:cubicBezTo>
                <a:cubicBezTo>
                  <a:pt x="1311" y="769"/>
                  <a:pt x="1357" y="724"/>
                  <a:pt x="1357" y="668"/>
                </a:cubicBezTo>
                <a:cubicBezTo>
                  <a:pt x="1358" y="614"/>
                  <a:pt x="1312" y="568"/>
                  <a:pt x="1257" y="568"/>
                </a:cubicBezTo>
                <a:cubicBezTo>
                  <a:pt x="1201" y="567"/>
                  <a:pt x="1157" y="612"/>
                  <a:pt x="1156" y="667"/>
                </a:cubicBezTo>
                <a:close/>
                <a:moveTo>
                  <a:pt x="366" y="669"/>
                </a:moveTo>
                <a:cubicBezTo>
                  <a:pt x="367" y="613"/>
                  <a:pt x="323" y="568"/>
                  <a:pt x="268" y="568"/>
                </a:cubicBezTo>
                <a:cubicBezTo>
                  <a:pt x="211" y="567"/>
                  <a:pt x="166" y="612"/>
                  <a:pt x="166" y="668"/>
                </a:cubicBezTo>
                <a:cubicBezTo>
                  <a:pt x="166" y="723"/>
                  <a:pt x="212" y="769"/>
                  <a:pt x="267" y="769"/>
                </a:cubicBezTo>
                <a:cubicBezTo>
                  <a:pt x="321" y="768"/>
                  <a:pt x="366" y="723"/>
                  <a:pt x="366" y="6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6"/>
          <p:cNvSpPr>
            <a:spLocks noChangeAspect="1" noEditPoints="1"/>
          </p:cNvSpPr>
          <p:nvPr/>
        </p:nvSpPr>
        <p:spPr bwMode="auto">
          <a:xfrm>
            <a:off x="5272457" y="2574127"/>
            <a:ext cx="292369" cy="360000"/>
          </a:xfrm>
          <a:custGeom>
            <a:avLst/>
            <a:gdLst>
              <a:gd name="T0" fmla="*/ 1394 w 1490"/>
              <a:gd name="T1" fmla="*/ 1598 h 1835"/>
              <a:gd name="T2" fmla="*/ 1365 w 1490"/>
              <a:gd name="T3" fmla="*/ 1735 h 1835"/>
              <a:gd name="T4" fmla="*/ 1166 w 1490"/>
              <a:gd name="T5" fmla="*/ 1776 h 1835"/>
              <a:gd name="T6" fmla="*/ 1154 w 1490"/>
              <a:gd name="T7" fmla="*/ 1624 h 1835"/>
              <a:gd name="T8" fmla="*/ 1096 w 1490"/>
              <a:gd name="T9" fmla="*/ 1599 h 1835"/>
              <a:gd name="T10" fmla="*/ 341 w 1490"/>
              <a:gd name="T11" fmla="*/ 1658 h 1835"/>
              <a:gd name="T12" fmla="*/ 257 w 1490"/>
              <a:gd name="T13" fmla="*/ 1825 h 1835"/>
              <a:gd name="T14" fmla="*/ 130 w 1490"/>
              <a:gd name="T15" fmla="*/ 1737 h 1835"/>
              <a:gd name="T16" fmla="*/ 94 w 1490"/>
              <a:gd name="T17" fmla="*/ 1598 h 1835"/>
              <a:gd name="T18" fmla="*/ 0 w 1490"/>
              <a:gd name="T19" fmla="*/ 1574 h 1835"/>
              <a:gd name="T20" fmla="*/ 22 w 1490"/>
              <a:gd name="T21" fmla="*/ 664 h 1835"/>
              <a:gd name="T22" fmla="*/ 163 w 1490"/>
              <a:gd name="T23" fmla="*/ 142 h 1835"/>
              <a:gd name="T24" fmla="*/ 820 w 1490"/>
              <a:gd name="T25" fmla="*/ 10 h 1835"/>
              <a:gd name="T26" fmla="*/ 1346 w 1490"/>
              <a:gd name="T27" fmla="*/ 152 h 1835"/>
              <a:gd name="T28" fmla="*/ 1489 w 1490"/>
              <a:gd name="T29" fmla="*/ 797 h 1835"/>
              <a:gd name="T30" fmla="*/ 1490 w 1490"/>
              <a:gd name="T31" fmla="*/ 1577 h 1835"/>
              <a:gd name="T32" fmla="*/ 745 w 1490"/>
              <a:gd name="T33" fmla="*/ 890 h 1835"/>
              <a:gd name="T34" fmla="*/ 1225 w 1490"/>
              <a:gd name="T35" fmla="*/ 890 h 1835"/>
              <a:gd name="T36" fmla="*/ 1362 w 1490"/>
              <a:gd name="T37" fmla="*/ 832 h 1835"/>
              <a:gd name="T38" fmla="*/ 1319 w 1490"/>
              <a:gd name="T39" fmla="*/ 507 h 1835"/>
              <a:gd name="T40" fmla="*/ 1240 w 1490"/>
              <a:gd name="T41" fmla="*/ 332 h 1835"/>
              <a:gd name="T42" fmla="*/ 342 w 1490"/>
              <a:gd name="T43" fmla="*/ 329 h 1835"/>
              <a:gd name="T44" fmla="*/ 198 w 1490"/>
              <a:gd name="T45" fmla="*/ 376 h 1835"/>
              <a:gd name="T46" fmla="*/ 134 w 1490"/>
              <a:gd name="T47" fmla="*/ 820 h 1835"/>
              <a:gd name="T48" fmla="*/ 745 w 1490"/>
              <a:gd name="T49" fmla="*/ 890 h 1835"/>
              <a:gd name="T50" fmla="*/ 754 w 1490"/>
              <a:gd name="T51" fmla="*/ 237 h 1835"/>
              <a:gd name="T52" fmla="*/ 1060 w 1490"/>
              <a:gd name="T53" fmla="*/ 235 h 1835"/>
              <a:gd name="T54" fmla="*/ 1063 w 1490"/>
              <a:gd name="T55" fmla="*/ 150 h 1835"/>
              <a:gd name="T56" fmla="*/ 396 w 1490"/>
              <a:gd name="T57" fmla="*/ 184 h 1835"/>
              <a:gd name="T58" fmla="*/ 462 w 1490"/>
              <a:gd name="T59" fmla="*/ 238 h 1835"/>
              <a:gd name="T60" fmla="*/ 1258 w 1490"/>
              <a:gd name="T61" fmla="*/ 1153 h 1835"/>
              <a:gd name="T62" fmla="*/ 1259 w 1490"/>
              <a:gd name="T63" fmla="*/ 1358 h 1835"/>
              <a:gd name="T64" fmla="*/ 1258 w 1490"/>
              <a:gd name="T65" fmla="*/ 1153 h 1835"/>
              <a:gd name="T66" fmla="*/ 237 w 1490"/>
              <a:gd name="T67" fmla="*/ 1358 h 1835"/>
              <a:gd name="T68" fmla="*/ 234 w 1490"/>
              <a:gd name="T69" fmla="*/ 1153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0" h="1835">
                <a:moveTo>
                  <a:pt x="1490" y="1598"/>
                </a:moveTo>
                <a:cubicBezTo>
                  <a:pt x="1456" y="1598"/>
                  <a:pt x="1425" y="1599"/>
                  <a:pt x="1394" y="1598"/>
                </a:cubicBezTo>
                <a:cubicBezTo>
                  <a:pt x="1378" y="1598"/>
                  <a:pt x="1371" y="1604"/>
                  <a:pt x="1371" y="1620"/>
                </a:cubicBezTo>
                <a:cubicBezTo>
                  <a:pt x="1369" y="1658"/>
                  <a:pt x="1368" y="1697"/>
                  <a:pt x="1365" y="1735"/>
                </a:cubicBezTo>
                <a:cubicBezTo>
                  <a:pt x="1362" y="1782"/>
                  <a:pt x="1330" y="1816"/>
                  <a:pt x="1284" y="1826"/>
                </a:cubicBezTo>
                <a:cubicBezTo>
                  <a:pt x="1237" y="1835"/>
                  <a:pt x="1186" y="1815"/>
                  <a:pt x="1166" y="1776"/>
                </a:cubicBezTo>
                <a:cubicBezTo>
                  <a:pt x="1160" y="1764"/>
                  <a:pt x="1158" y="1750"/>
                  <a:pt x="1157" y="1736"/>
                </a:cubicBezTo>
                <a:cubicBezTo>
                  <a:pt x="1155" y="1699"/>
                  <a:pt x="1154" y="1661"/>
                  <a:pt x="1154" y="1624"/>
                </a:cubicBezTo>
                <a:cubicBezTo>
                  <a:pt x="1154" y="1607"/>
                  <a:pt x="1146" y="1600"/>
                  <a:pt x="1130" y="1600"/>
                </a:cubicBezTo>
                <a:cubicBezTo>
                  <a:pt x="1118" y="1600"/>
                  <a:pt x="1107" y="1599"/>
                  <a:pt x="1096" y="1599"/>
                </a:cubicBezTo>
                <a:cubicBezTo>
                  <a:pt x="864" y="1599"/>
                  <a:pt x="632" y="1598"/>
                  <a:pt x="400" y="1599"/>
                </a:cubicBezTo>
                <a:cubicBezTo>
                  <a:pt x="332" y="1599"/>
                  <a:pt x="342" y="1598"/>
                  <a:pt x="341" y="1658"/>
                </a:cubicBezTo>
                <a:cubicBezTo>
                  <a:pt x="340" y="1684"/>
                  <a:pt x="341" y="1711"/>
                  <a:pt x="338" y="1737"/>
                </a:cubicBezTo>
                <a:cubicBezTo>
                  <a:pt x="334" y="1787"/>
                  <a:pt x="306" y="1817"/>
                  <a:pt x="257" y="1825"/>
                </a:cubicBezTo>
                <a:cubicBezTo>
                  <a:pt x="211" y="1833"/>
                  <a:pt x="170" y="1824"/>
                  <a:pt x="144" y="1781"/>
                </a:cubicBezTo>
                <a:cubicBezTo>
                  <a:pt x="136" y="1768"/>
                  <a:pt x="131" y="1752"/>
                  <a:pt x="130" y="1737"/>
                </a:cubicBezTo>
                <a:cubicBezTo>
                  <a:pt x="126" y="1701"/>
                  <a:pt x="126" y="1665"/>
                  <a:pt x="125" y="1629"/>
                </a:cubicBezTo>
                <a:cubicBezTo>
                  <a:pt x="124" y="1599"/>
                  <a:pt x="123" y="1598"/>
                  <a:pt x="94" y="1598"/>
                </a:cubicBezTo>
                <a:cubicBezTo>
                  <a:pt x="64" y="1598"/>
                  <a:pt x="33" y="1598"/>
                  <a:pt x="0" y="1598"/>
                </a:cubicBezTo>
                <a:cubicBezTo>
                  <a:pt x="0" y="1589"/>
                  <a:pt x="0" y="1581"/>
                  <a:pt x="0" y="1574"/>
                </a:cubicBezTo>
                <a:cubicBezTo>
                  <a:pt x="1" y="1325"/>
                  <a:pt x="0" y="1076"/>
                  <a:pt x="3" y="827"/>
                </a:cubicBezTo>
                <a:cubicBezTo>
                  <a:pt x="3" y="772"/>
                  <a:pt x="14" y="718"/>
                  <a:pt x="22" y="664"/>
                </a:cubicBezTo>
                <a:cubicBezTo>
                  <a:pt x="40" y="534"/>
                  <a:pt x="58" y="404"/>
                  <a:pt x="76" y="274"/>
                </a:cubicBezTo>
                <a:cubicBezTo>
                  <a:pt x="84" y="216"/>
                  <a:pt x="115" y="173"/>
                  <a:pt x="163" y="142"/>
                </a:cubicBezTo>
                <a:cubicBezTo>
                  <a:pt x="239" y="92"/>
                  <a:pt x="324" y="67"/>
                  <a:pt x="412" y="48"/>
                </a:cubicBezTo>
                <a:cubicBezTo>
                  <a:pt x="546" y="18"/>
                  <a:pt x="682" y="0"/>
                  <a:pt x="820" y="10"/>
                </a:cubicBezTo>
                <a:cubicBezTo>
                  <a:pt x="967" y="20"/>
                  <a:pt x="1112" y="44"/>
                  <a:pt x="1250" y="99"/>
                </a:cubicBezTo>
                <a:cubicBezTo>
                  <a:pt x="1284" y="112"/>
                  <a:pt x="1316" y="132"/>
                  <a:pt x="1346" y="152"/>
                </a:cubicBezTo>
                <a:cubicBezTo>
                  <a:pt x="1393" y="186"/>
                  <a:pt x="1414" y="235"/>
                  <a:pt x="1421" y="292"/>
                </a:cubicBezTo>
                <a:cubicBezTo>
                  <a:pt x="1443" y="460"/>
                  <a:pt x="1466" y="628"/>
                  <a:pt x="1489" y="797"/>
                </a:cubicBezTo>
                <a:cubicBezTo>
                  <a:pt x="1490" y="807"/>
                  <a:pt x="1490" y="817"/>
                  <a:pt x="1490" y="827"/>
                </a:cubicBezTo>
                <a:cubicBezTo>
                  <a:pt x="1490" y="1077"/>
                  <a:pt x="1490" y="1327"/>
                  <a:pt x="1490" y="1577"/>
                </a:cubicBezTo>
                <a:cubicBezTo>
                  <a:pt x="1490" y="1582"/>
                  <a:pt x="1490" y="1588"/>
                  <a:pt x="1490" y="1598"/>
                </a:cubicBezTo>
                <a:close/>
                <a:moveTo>
                  <a:pt x="745" y="890"/>
                </a:moveTo>
                <a:cubicBezTo>
                  <a:pt x="745" y="890"/>
                  <a:pt x="745" y="890"/>
                  <a:pt x="745" y="890"/>
                </a:cubicBezTo>
                <a:cubicBezTo>
                  <a:pt x="905" y="890"/>
                  <a:pt x="1065" y="890"/>
                  <a:pt x="1225" y="890"/>
                </a:cubicBezTo>
                <a:cubicBezTo>
                  <a:pt x="1250" y="890"/>
                  <a:pt x="1276" y="890"/>
                  <a:pt x="1301" y="890"/>
                </a:cubicBezTo>
                <a:cubicBezTo>
                  <a:pt x="1341" y="889"/>
                  <a:pt x="1359" y="872"/>
                  <a:pt x="1362" y="832"/>
                </a:cubicBezTo>
                <a:cubicBezTo>
                  <a:pt x="1362" y="825"/>
                  <a:pt x="1362" y="818"/>
                  <a:pt x="1361" y="812"/>
                </a:cubicBezTo>
                <a:cubicBezTo>
                  <a:pt x="1347" y="710"/>
                  <a:pt x="1333" y="609"/>
                  <a:pt x="1319" y="507"/>
                </a:cubicBezTo>
                <a:cubicBezTo>
                  <a:pt x="1313" y="465"/>
                  <a:pt x="1306" y="423"/>
                  <a:pt x="1297" y="381"/>
                </a:cubicBezTo>
                <a:cubicBezTo>
                  <a:pt x="1289" y="349"/>
                  <a:pt x="1273" y="336"/>
                  <a:pt x="1240" y="332"/>
                </a:cubicBezTo>
                <a:cubicBezTo>
                  <a:pt x="1221" y="330"/>
                  <a:pt x="1202" y="330"/>
                  <a:pt x="1184" y="330"/>
                </a:cubicBezTo>
                <a:cubicBezTo>
                  <a:pt x="903" y="329"/>
                  <a:pt x="623" y="329"/>
                  <a:pt x="342" y="329"/>
                </a:cubicBezTo>
                <a:cubicBezTo>
                  <a:pt x="315" y="329"/>
                  <a:pt x="287" y="330"/>
                  <a:pt x="260" y="331"/>
                </a:cubicBezTo>
                <a:cubicBezTo>
                  <a:pt x="229" y="331"/>
                  <a:pt x="209" y="348"/>
                  <a:pt x="198" y="376"/>
                </a:cubicBezTo>
                <a:cubicBezTo>
                  <a:pt x="193" y="388"/>
                  <a:pt x="191" y="401"/>
                  <a:pt x="189" y="414"/>
                </a:cubicBezTo>
                <a:cubicBezTo>
                  <a:pt x="171" y="550"/>
                  <a:pt x="152" y="685"/>
                  <a:pt x="134" y="820"/>
                </a:cubicBezTo>
                <a:cubicBezTo>
                  <a:pt x="128" y="865"/>
                  <a:pt x="149" y="890"/>
                  <a:pt x="195" y="890"/>
                </a:cubicBezTo>
                <a:cubicBezTo>
                  <a:pt x="379" y="890"/>
                  <a:pt x="562" y="890"/>
                  <a:pt x="745" y="890"/>
                </a:cubicBezTo>
                <a:close/>
                <a:moveTo>
                  <a:pt x="754" y="238"/>
                </a:moveTo>
                <a:cubicBezTo>
                  <a:pt x="754" y="238"/>
                  <a:pt x="754" y="238"/>
                  <a:pt x="754" y="237"/>
                </a:cubicBezTo>
                <a:cubicBezTo>
                  <a:pt x="828" y="237"/>
                  <a:pt x="901" y="237"/>
                  <a:pt x="974" y="237"/>
                </a:cubicBezTo>
                <a:cubicBezTo>
                  <a:pt x="1003" y="237"/>
                  <a:pt x="1031" y="236"/>
                  <a:pt x="1060" y="235"/>
                </a:cubicBezTo>
                <a:cubicBezTo>
                  <a:pt x="1083" y="233"/>
                  <a:pt x="1099" y="216"/>
                  <a:pt x="1098" y="192"/>
                </a:cubicBezTo>
                <a:cubicBezTo>
                  <a:pt x="1098" y="168"/>
                  <a:pt x="1084" y="150"/>
                  <a:pt x="1063" y="150"/>
                </a:cubicBezTo>
                <a:cubicBezTo>
                  <a:pt x="853" y="150"/>
                  <a:pt x="644" y="150"/>
                  <a:pt x="435" y="150"/>
                </a:cubicBezTo>
                <a:cubicBezTo>
                  <a:pt x="411" y="150"/>
                  <a:pt x="399" y="163"/>
                  <a:pt x="396" y="184"/>
                </a:cubicBezTo>
                <a:cubicBezTo>
                  <a:pt x="393" y="208"/>
                  <a:pt x="405" y="229"/>
                  <a:pt x="427" y="234"/>
                </a:cubicBezTo>
                <a:cubicBezTo>
                  <a:pt x="438" y="236"/>
                  <a:pt x="451" y="238"/>
                  <a:pt x="462" y="238"/>
                </a:cubicBezTo>
                <a:cubicBezTo>
                  <a:pt x="560" y="238"/>
                  <a:pt x="657" y="238"/>
                  <a:pt x="754" y="238"/>
                </a:cubicBezTo>
                <a:close/>
                <a:moveTo>
                  <a:pt x="1258" y="1153"/>
                </a:moveTo>
                <a:cubicBezTo>
                  <a:pt x="1201" y="1153"/>
                  <a:pt x="1157" y="1198"/>
                  <a:pt x="1158" y="1255"/>
                </a:cubicBezTo>
                <a:cubicBezTo>
                  <a:pt x="1158" y="1314"/>
                  <a:pt x="1201" y="1358"/>
                  <a:pt x="1259" y="1358"/>
                </a:cubicBezTo>
                <a:cubicBezTo>
                  <a:pt x="1316" y="1358"/>
                  <a:pt x="1365" y="1310"/>
                  <a:pt x="1363" y="1254"/>
                </a:cubicBezTo>
                <a:cubicBezTo>
                  <a:pt x="1362" y="1198"/>
                  <a:pt x="1315" y="1153"/>
                  <a:pt x="1258" y="1153"/>
                </a:cubicBezTo>
                <a:close/>
                <a:moveTo>
                  <a:pt x="133" y="1256"/>
                </a:moveTo>
                <a:cubicBezTo>
                  <a:pt x="133" y="1315"/>
                  <a:pt x="176" y="1358"/>
                  <a:pt x="237" y="1358"/>
                </a:cubicBezTo>
                <a:cubicBezTo>
                  <a:pt x="291" y="1358"/>
                  <a:pt x="336" y="1312"/>
                  <a:pt x="337" y="1257"/>
                </a:cubicBezTo>
                <a:cubicBezTo>
                  <a:pt x="337" y="1198"/>
                  <a:pt x="292" y="1153"/>
                  <a:pt x="234" y="1153"/>
                </a:cubicBezTo>
                <a:cubicBezTo>
                  <a:pt x="176" y="1152"/>
                  <a:pt x="133" y="1196"/>
                  <a:pt x="133" y="12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7" name="组合 76"/>
          <p:cNvGrpSpPr>
            <a:grpSpLocks noChangeAspect="1"/>
          </p:cNvGrpSpPr>
          <p:nvPr/>
        </p:nvGrpSpPr>
        <p:grpSpPr>
          <a:xfrm>
            <a:off x="5230072" y="3016178"/>
            <a:ext cx="439000" cy="360000"/>
            <a:chOff x="5473423" y="1696638"/>
            <a:chExt cx="1245153" cy="1021073"/>
          </a:xfrm>
          <a:solidFill>
            <a:schemeClr val="bg1"/>
          </a:solidFill>
        </p:grpSpPr>
        <p:grpSp>
          <p:nvGrpSpPr>
            <p:cNvPr id="78" name="Group 71"/>
            <p:cNvGrpSpPr>
              <a:grpSpLocks noChangeAspect="1"/>
            </p:cNvGrpSpPr>
            <p:nvPr/>
          </p:nvGrpSpPr>
          <p:grpSpPr bwMode="auto">
            <a:xfrm>
              <a:off x="5932998" y="1696638"/>
              <a:ext cx="326002" cy="149677"/>
              <a:chOff x="323" y="422"/>
              <a:chExt cx="2875" cy="1320"/>
            </a:xfrm>
            <a:grpFill/>
          </p:grpSpPr>
          <p:sp>
            <p:nvSpPr>
              <p:cNvPr id="80" name="Freeform 73"/>
              <p:cNvSpPr>
                <a:spLocks noEditPoints="1"/>
              </p:cNvSpPr>
              <p:nvPr/>
            </p:nvSpPr>
            <p:spPr bwMode="auto">
              <a:xfrm>
                <a:off x="323" y="422"/>
                <a:ext cx="2875" cy="1320"/>
              </a:xfrm>
              <a:custGeom>
                <a:avLst/>
                <a:gdLst>
                  <a:gd name="T0" fmla="*/ 756 w 1503"/>
                  <a:gd name="T1" fmla="*/ 689 h 689"/>
                  <a:gd name="T2" fmla="*/ 168 w 1503"/>
                  <a:gd name="T3" fmla="*/ 689 h 689"/>
                  <a:gd name="T4" fmla="*/ 95 w 1503"/>
                  <a:gd name="T5" fmla="*/ 683 h 689"/>
                  <a:gd name="T6" fmla="*/ 15 w 1503"/>
                  <a:gd name="T7" fmla="*/ 566 h 689"/>
                  <a:gd name="T8" fmla="*/ 71 w 1503"/>
                  <a:gd name="T9" fmla="*/ 348 h 689"/>
                  <a:gd name="T10" fmla="*/ 133 w 1503"/>
                  <a:gd name="T11" fmla="*/ 121 h 689"/>
                  <a:gd name="T12" fmla="*/ 289 w 1503"/>
                  <a:gd name="T13" fmla="*/ 1 h 689"/>
                  <a:gd name="T14" fmla="*/ 1229 w 1503"/>
                  <a:gd name="T15" fmla="*/ 1 h 689"/>
                  <a:gd name="T16" fmla="*/ 1382 w 1503"/>
                  <a:gd name="T17" fmla="*/ 117 h 689"/>
                  <a:gd name="T18" fmla="*/ 1494 w 1503"/>
                  <a:gd name="T19" fmla="*/ 529 h 689"/>
                  <a:gd name="T20" fmla="*/ 1502 w 1503"/>
                  <a:gd name="T21" fmla="*/ 614 h 689"/>
                  <a:gd name="T22" fmla="*/ 1447 w 1503"/>
                  <a:gd name="T23" fmla="*/ 676 h 689"/>
                  <a:gd name="T24" fmla="*/ 1352 w 1503"/>
                  <a:gd name="T25" fmla="*/ 688 h 689"/>
                  <a:gd name="T26" fmla="*/ 756 w 1503"/>
                  <a:gd name="T27" fmla="*/ 689 h 689"/>
                  <a:gd name="T28" fmla="*/ 573 w 1503"/>
                  <a:gd name="T29" fmla="*/ 477 h 689"/>
                  <a:gd name="T30" fmla="*/ 638 w 1503"/>
                  <a:gd name="T31" fmla="*/ 441 h 689"/>
                  <a:gd name="T32" fmla="*/ 640 w 1503"/>
                  <a:gd name="T33" fmla="*/ 437 h 689"/>
                  <a:gd name="T34" fmla="*/ 664 w 1503"/>
                  <a:gd name="T35" fmla="*/ 419 h 689"/>
                  <a:gd name="T36" fmla="*/ 726 w 1503"/>
                  <a:gd name="T37" fmla="*/ 465 h 689"/>
                  <a:gd name="T38" fmla="*/ 736 w 1503"/>
                  <a:gd name="T39" fmla="*/ 479 h 689"/>
                  <a:gd name="T40" fmla="*/ 787 w 1503"/>
                  <a:gd name="T41" fmla="*/ 480 h 689"/>
                  <a:gd name="T42" fmla="*/ 729 w 1503"/>
                  <a:gd name="T43" fmla="*/ 292 h 689"/>
                  <a:gd name="T44" fmla="*/ 664 w 1503"/>
                  <a:gd name="T45" fmla="*/ 244 h 689"/>
                  <a:gd name="T46" fmla="*/ 639 w 1503"/>
                  <a:gd name="T47" fmla="*/ 262 h 689"/>
                  <a:gd name="T48" fmla="*/ 626 w 1503"/>
                  <a:gd name="T49" fmla="*/ 304 h 689"/>
                  <a:gd name="T50" fmla="*/ 573 w 1503"/>
                  <a:gd name="T51" fmla="*/ 477 h 689"/>
                  <a:gd name="T52" fmla="*/ 910 w 1503"/>
                  <a:gd name="T53" fmla="*/ 395 h 689"/>
                  <a:gd name="T54" fmla="*/ 946 w 1503"/>
                  <a:gd name="T55" fmla="*/ 467 h 689"/>
                  <a:gd name="T56" fmla="*/ 959 w 1503"/>
                  <a:gd name="T57" fmla="*/ 479 h 689"/>
                  <a:gd name="T58" fmla="*/ 1014 w 1503"/>
                  <a:gd name="T59" fmla="*/ 480 h 689"/>
                  <a:gd name="T60" fmla="*/ 953 w 1503"/>
                  <a:gd name="T61" fmla="*/ 375 h 689"/>
                  <a:gd name="T62" fmla="*/ 953 w 1503"/>
                  <a:gd name="T63" fmla="*/ 343 h 689"/>
                  <a:gd name="T64" fmla="*/ 1010 w 1503"/>
                  <a:gd name="T65" fmla="*/ 244 h 689"/>
                  <a:gd name="T66" fmla="*/ 968 w 1503"/>
                  <a:gd name="T67" fmla="*/ 244 h 689"/>
                  <a:gd name="T68" fmla="*/ 941 w 1503"/>
                  <a:gd name="T69" fmla="*/ 261 h 689"/>
                  <a:gd name="T70" fmla="*/ 913 w 1503"/>
                  <a:gd name="T71" fmla="*/ 325 h 689"/>
                  <a:gd name="T72" fmla="*/ 880 w 1503"/>
                  <a:gd name="T73" fmla="*/ 258 h 689"/>
                  <a:gd name="T74" fmla="*/ 868 w 1503"/>
                  <a:gd name="T75" fmla="*/ 245 h 689"/>
                  <a:gd name="T76" fmla="*/ 814 w 1503"/>
                  <a:gd name="T77" fmla="*/ 245 h 689"/>
                  <a:gd name="T78" fmla="*/ 862 w 1503"/>
                  <a:gd name="T79" fmla="*/ 329 h 689"/>
                  <a:gd name="T80" fmla="*/ 862 w 1503"/>
                  <a:gd name="T81" fmla="*/ 392 h 689"/>
                  <a:gd name="T82" fmla="*/ 810 w 1503"/>
                  <a:gd name="T83" fmla="*/ 480 h 689"/>
                  <a:gd name="T84" fmla="*/ 852 w 1503"/>
                  <a:gd name="T85" fmla="*/ 480 h 689"/>
                  <a:gd name="T86" fmla="*/ 879 w 1503"/>
                  <a:gd name="T87" fmla="*/ 464 h 689"/>
                  <a:gd name="T88" fmla="*/ 910 w 1503"/>
                  <a:gd name="T89" fmla="*/ 395 h 689"/>
                  <a:gd name="T90" fmla="*/ 451 w 1503"/>
                  <a:gd name="T91" fmla="*/ 290 h 689"/>
                  <a:gd name="T92" fmla="*/ 451 w 1503"/>
                  <a:gd name="T93" fmla="*/ 478 h 689"/>
                  <a:gd name="T94" fmla="*/ 506 w 1503"/>
                  <a:gd name="T95" fmla="*/ 478 h 689"/>
                  <a:gd name="T96" fmla="*/ 506 w 1503"/>
                  <a:gd name="T97" fmla="*/ 288 h 689"/>
                  <a:gd name="T98" fmla="*/ 567 w 1503"/>
                  <a:gd name="T99" fmla="*/ 288 h 689"/>
                  <a:gd name="T100" fmla="*/ 567 w 1503"/>
                  <a:gd name="T101" fmla="*/ 246 h 689"/>
                  <a:gd name="T102" fmla="*/ 390 w 1503"/>
                  <a:gd name="T103" fmla="*/ 246 h 689"/>
                  <a:gd name="T104" fmla="*/ 390 w 1503"/>
                  <a:gd name="T105" fmla="*/ 290 h 689"/>
                  <a:gd name="T106" fmla="*/ 451 w 1503"/>
                  <a:gd name="T107" fmla="*/ 290 h 689"/>
                  <a:gd name="T108" fmla="*/ 1062 w 1503"/>
                  <a:gd name="T109" fmla="*/ 245 h 689"/>
                  <a:gd name="T110" fmla="*/ 1062 w 1503"/>
                  <a:gd name="T111" fmla="*/ 479 h 689"/>
                  <a:gd name="T112" fmla="*/ 1112 w 1503"/>
                  <a:gd name="T113" fmla="*/ 479 h 689"/>
                  <a:gd name="T114" fmla="*/ 1112 w 1503"/>
                  <a:gd name="T115" fmla="*/ 245 h 689"/>
                  <a:gd name="T116" fmla="*/ 1062 w 1503"/>
                  <a:gd name="T117" fmla="*/ 24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03" h="689">
                    <a:moveTo>
                      <a:pt x="756" y="689"/>
                    </a:moveTo>
                    <a:cubicBezTo>
                      <a:pt x="560" y="689"/>
                      <a:pt x="364" y="689"/>
                      <a:pt x="168" y="689"/>
                    </a:cubicBezTo>
                    <a:cubicBezTo>
                      <a:pt x="144" y="688"/>
                      <a:pt x="119" y="687"/>
                      <a:pt x="95" y="683"/>
                    </a:cubicBezTo>
                    <a:cubicBezTo>
                      <a:pt x="26" y="671"/>
                      <a:pt x="0" y="635"/>
                      <a:pt x="15" y="566"/>
                    </a:cubicBezTo>
                    <a:cubicBezTo>
                      <a:pt x="31" y="493"/>
                      <a:pt x="52" y="421"/>
                      <a:pt x="71" y="348"/>
                    </a:cubicBezTo>
                    <a:cubicBezTo>
                      <a:pt x="91" y="272"/>
                      <a:pt x="112" y="197"/>
                      <a:pt x="133" y="121"/>
                    </a:cubicBezTo>
                    <a:cubicBezTo>
                      <a:pt x="156" y="37"/>
                      <a:pt x="202" y="1"/>
                      <a:pt x="289" y="1"/>
                    </a:cubicBezTo>
                    <a:cubicBezTo>
                      <a:pt x="602" y="0"/>
                      <a:pt x="916" y="0"/>
                      <a:pt x="1229" y="1"/>
                    </a:cubicBezTo>
                    <a:cubicBezTo>
                      <a:pt x="1313" y="1"/>
                      <a:pt x="1359" y="36"/>
                      <a:pt x="1382" y="117"/>
                    </a:cubicBezTo>
                    <a:cubicBezTo>
                      <a:pt x="1420" y="254"/>
                      <a:pt x="1458" y="391"/>
                      <a:pt x="1494" y="529"/>
                    </a:cubicBezTo>
                    <a:cubicBezTo>
                      <a:pt x="1501" y="556"/>
                      <a:pt x="1503" y="585"/>
                      <a:pt x="1502" y="614"/>
                    </a:cubicBezTo>
                    <a:cubicBezTo>
                      <a:pt x="1501" y="647"/>
                      <a:pt x="1479" y="669"/>
                      <a:pt x="1447" y="676"/>
                    </a:cubicBezTo>
                    <a:cubicBezTo>
                      <a:pt x="1416" y="683"/>
                      <a:pt x="1384" y="688"/>
                      <a:pt x="1352" y="688"/>
                    </a:cubicBezTo>
                    <a:cubicBezTo>
                      <a:pt x="1154" y="689"/>
                      <a:pt x="955" y="689"/>
                      <a:pt x="756" y="689"/>
                    </a:cubicBezTo>
                    <a:close/>
                    <a:moveTo>
                      <a:pt x="573" y="477"/>
                    </a:moveTo>
                    <a:cubicBezTo>
                      <a:pt x="622" y="487"/>
                      <a:pt x="626" y="485"/>
                      <a:pt x="638" y="441"/>
                    </a:cubicBezTo>
                    <a:cubicBezTo>
                      <a:pt x="639" y="440"/>
                      <a:pt x="639" y="439"/>
                      <a:pt x="640" y="437"/>
                    </a:cubicBezTo>
                    <a:cubicBezTo>
                      <a:pt x="640" y="421"/>
                      <a:pt x="650" y="419"/>
                      <a:pt x="664" y="419"/>
                    </a:cubicBezTo>
                    <a:cubicBezTo>
                      <a:pt x="711" y="420"/>
                      <a:pt x="711" y="419"/>
                      <a:pt x="726" y="465"/>
                    </a:cubicBezTo>
                    <a:cubicBezTo>
                      <a:pt x="728" y="470"/>
                      <a:pt x="732" y="479"/>
                      <a:pt x="736" y="479"/>
                    </a:cubicBezTo>
                    <a:cubicBezTo>
                      <a:pt x="752" y="481"/>
                      <a:pt x="769" y="480"/>
                      <a:pt x="787" y="480"/>
                    </a:cubicBezTo>
                    <a:cubicBezTo>
                      <a:pt x="767" y="415"/>
                      <a:pt x="748" y="353"/>
                      <a:pt x="729" y="292"/>
                    </a:cubicBezTo>
                    <a:cubicBezTo>
                      <a:pt x="714" y="244"/>
                      <a:pt x="714" y="245"/>
                      <a:pt x="664" y="244"/>
                    </a:cubicBezTo>
                    <a:cubicBezTo>
                      <a:pt x="650" y="244"/>
                      <a:pt x="642" y="247"/>
                      <a:pt x="639" y="262"/>
                    </a:cubicBezTo>
                    <a:cubicBezTo>
                      <a:pt x="636" y="276"/>
                      <a:pt x="630" y="290"/>
                      <a:pt x="626" y="304"/>
                    </a:cubicBezTo>
                    <a:cubicBezTo>
                      <a:pt x="608" y="362"/>
                      <a:pt x="591" y="419"/>
                      <a:pt x="573" y="477"/>
                    </a:cubicBezTo>
                    <a:close/>
                    <a:moveTo>
                      <a:pt x="910" y="395"/>
                    </a:moveTo>
                    <a:cubicBezTo>
                      <a:pt x="923" y="422"/>
                      <a:pt x="934" y="444"/>
                      <a:pt x="946" y="467"/>
                    </a:cubicBezTo>
                    <a:cubicBezTo>
                      <a:pt x="949" y="472"/>
                      <a:pt x="954" y="479"/>
                      <a:pt x="959" y="479"/>
                    </a:cubicBezTo>
                    <a:cubicBezTo>
                      <a:pt x="976" y="481"/>
                      <a:pt x="993" y="480"/>
                      <a:pt x="1014" y="480"/>
                    </a:cubicBezTo>
                    <a:cubicBezTo>
                      <a:pt x="992" y="443"/>
                      <a:pt x="973" y="409"/>
                      <a:pt x="953" y="375"/>
                    </a:cubicBezTo>
                    <a:cubicBezTo>
                      <a:pt x="946" y="364"/>
                      <a:pt x="945" y="355"/>
                      <a:pt x="953" y="343"/>
                    </a:cubicBezTo>
                    <a:cubicBezTo>
                      <a:pt x="972" y="312"/>
                      <a:pt x="990" y="279"/>
                      <a:pt x="1010" y="244"/>
                    </a:cubicBezTo>
                    <a:cubicBezTo>
                      <a:pt x="993" y="244"/>
                      <a:pt x="981" y="245"/>
                      <a:pt x="968" y="244"/>
                    </a:cubicBezTo>
                    <a:cubicBezTo>
                      <a:pt x="954" y="243"/>
                      <a:pt x="946" y="248"/>
                      <a:pt x="941" y="261"/>
                    </a:cubicBezTo>
                    <a:cubicBezTo>
                      <a:pt x="933" y="282"/>
                      <a:pt x="923" y="302"/>
                      <a:pt x="913" y="325"/>
                    </a:cubicBezTo>
                    <a:cubicBezTo>
                      <a:pt x="901" y="300"/>
                      <a:pt x="891" y="279"/>
                      <a:pt x="880" y="258"/>
                    </a:cubicBezTo>
                    <a:cubicBezTo>
                      <a:pt x="878" y="252"/>
                      <a:pt x="872" y="246"/>
                      <a:pt x="868" y="245"/>
                    </a:cubicBezTo>
                    <a:cubicBezTo>
                      <a:pt x="851" y="244"/>
                      <a:pt x="834" y="245"/>
                      <a:pt x="814" y="245"/>
                    </a:cubicBezTo>
                    <a:cubicBezTo>
                      <a:pt x="831" y="275"/>
                      <a:pt x="845" y="304"/>
                      <a:pt x="862" y="329"/>
                    </a:cubicBezTo>
                    <a:cubicBezTo>
                      <a:pt x="877" y="351"/>
                      <a:pt x="877" y="369"/>
                      <a:pt x="862" y="392"/>
                    </a:cubicBezTo>
                    <a:cubicBezTo>
                      <a:pt x="843" y="419"/>
                      <a:pt x="829" y="448"/>
                      <a:pt x="810" y="480"/>
                    </a:cubicBezTo>
                    <a:cubicBezTo>
                      <a:pt x="827" y="480"/>
                      <a:pt x="840" y="479"/>
                      <a:pt x="852" y="480"/>
                    </a:cubicBezTo>
                    <a:cubicBezTo>
                      <a:pt x="866" y="482"/>
                      <a:pt x="874" y="477"/>
                      <a:pt x="879" y="464"/>
                    </a:cubicBezTo>
                    <a:cubicBezTo>
                      <a:pt x="888" y="442"/>
                      <a:pt x="899" y="420"/>
                      <a:pt x="910" y="395"/>
                    </a:cubicBezTo>
                    <a:close/>
                    <a:moveTo>
                      <a:pt x="451" y="290"/>
                    </a:moveTo>
                    <a:cubicBezTo>
                      <a:pt x="451" y="353"/>
                      <a:pt x="451" y="416"/>
                      <a:pt x="451" y="478"/>
                    </a:cubicBezTo>
                    <a:cubicBezTo>
                      <a:pt x="470" y="478"/>
                      <a:pt x="487" y="478"/>
                      <a:pt x="506" y="478"/>
                    </a:cubicBezTo>
                    <a:cubicBezTo>
                      <a:pt x="506" y="414"/>
                      <a:pt x="506" y="352"/>
                      <a:pt x="506" y="288"/>
                    </a:cubicBezTo>
                    <a:cubicBezTo>
                      <a:pt x="528" y="288"/>
                      <a:pt x="547" y="288"/>
                      <a:pt x="567" y="288"/>
                    </a:cubicBezTo>
                    <a:cubicBezTo>
                      <a:pt x="567" y="273"/>
                      <a:pt x="567" y="259"/>
                      <a:pt x="567" y="246"/>
                    </a:cubicBezTo>
                    <a:cubicBezTo>
                      <a:pt x="507" y="246"/>
                      <a:pt x="448" y="246"/>
                      <a:pt x="390" y="246"/>
                    </a:cubicBezTo>
                    <a:cubicBezTo>
                      <a:pt x="390" y="261"/>
                      <a:pt x="390" y="274"/>
                      <a:pt x="390" y="290"/>
                    </a:cubicBezTo>
                    <a:cubicBezTo>
                      <a:pt x="411" y="290"/>
                      <a:pt x="430" y="290"/>
                      <a:pt x="451" y="290"/>
                    </a:cubicBezTo>
                    <a:close/>
                    <a:moveTo>
                      <a:pt x="1062" y="245"/>
                    </a:moveTo>
                    <a:cubicBezTo>
                      <a:pt x="1062" y="324"/>
                      <a:pt x="1062" y="401"/>
                      <a:pt x="1062" y="479"/>
                    </a:cubicBezTo>
                    <a:cubicBezTo>
                      <a:pt x="1080" y="479"/>
                      <a:pt x="1096" y="479"/>
                      <a:pt x="1112" y="479"/>
                    </a:cubicBezTo>
                    <a:cubicBezTo>
                      <a:pt x="1112" y="400"/>
                      <a:pt x="1112" y="323"/>
                      <a:pt x="1112" y="245"/>
                    </a:cubicBezTo>
                    <a:cubicBezTo>
                      <a:pt x="1094" y="245"/>
                      <a:pt x="1078" y="245"/>
                      <a:pt x="1062" y="24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81" name="Freeform 78"/>
              <p:cNvSpPr/>
              <p:nvPr/>
            </p:nvSpPr>
            <p:spPr bwMode="auto">
              <a:xfrm>
                <a:off x="1572" y="751"/>
                <a:ext cx="96" cy="165"/>
              </a:xfrm>
              <a:custGeom>
                <a:avLst/>
                <a:gdLst>
                  <a:gd name="T0" fmla="*/ 26 w 50"/>
                  <a:gd name="T1" fmla="*/ 0 h 86"/>
                  <a:gd name="T2" fmla="*/ 50 w 50"/>
                  <a:gd name="T3" fmla="*/ 86 h 86"/>
                  <a:gd name="T4" fmla="*/ 0 w 50"/>
                  <a:gd name="T5" fmla="*/ 86 h 86"/>
                  <a:gd name="T6" fmla="*/ 23 w 50"/>
                  <a:gd name="T7" fmla="*/ 0 h 86"/>
                  <a:gd name="T8" fmla="*/ 26 w 50"/>
                  <a:gd name="T9" fmla="*/ 0 h 86"/>
                </a:gdLst>
                <a:ahLst/>
                <a:cxnLst>
                  <a:cxn ang="0">
                    <a:pos x="T0" y="T1"/>
                  </a:cxn>
                  <a:cxn ang="0">
                    <a:pos x="T2" y="T3"/>
                  </a:cxn>
                  <a:cxn ang="0">
                    <a:pos x="T4" y="T5"/>
                  </a:cxn>
                  <a:cxn ang="0">
                    <a:pos x="T6" y="T7"/>
                  </a:cxn>
                  <a:cxn ang="0">
                    <a:pos x="T8" y="T9"/>
                  </a:cxn>
                </a:cxnLst>
                <a:rect l="0" t="0" r="r" b="b"/>
                <a:pathLst>
                  <a:path w="50" h="86">
                    <a:moveTo>
                      <a:pt x="26" y="0"/>
                    </a:moveTo>
                    <a:cubicBezTo>
                      <a:pt x="34" y="28"/>
                      <a:pt x="42" y="56"/>
                      <a:pt x="50" y="86"/>
                    </a:cubicBezTo>
                    <a:cubicBezTo>
                      <a:pt x="33" y="86"/>
                      <a:pt x="18" y="86"/>
                      <a:pt x="0" y="86"/>
                    </a:cubicBezTo>
                    <a:cubicBezTo>
                      <a:pt x="8" y="57"/>
                      <a:pt x="15" y="28"/>
                      <a:pt x="23" y="0"/>
                    </a:cubicBezTo>
                    <a:cubicBezTo>
                      <a:pt x="24" y="0"/>
                      <a:pt x="25" y="0"/>
                      <a:pt x="26"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79" name="Freeform 83"/>
            <p:cNvSpPr>
              <a:spLocks noEditPoints="1"/>
            </p:cNvSpPr>
            <p:nvPr/>
          </p:nvSpPr>
          <p:spPr bwMode="auto">
            <a:xfrm>
              <a:off x="5473423" y="1863368"/>
              <a:ext cx="1245153" cy="854343"/>
            </a:xfrm>
            <a:custGeom>
              <a:avLst/>
              <a:gdLst>
                <a:gd name="T0" fmla="*/ 290 w 1205"/>
                <a:gd name="T1" fmla="*/ 807 h 914"/>
                <a:gd name="T2" fmla="*/ 244 w 1205"/>
                <a:gd name="T3" fmla="*/ 914 h 914"/>
                <a:gd name="T4" fmla="*/ 148 w 1205"/>
                <a:gd name="T5" fmla="*/ 867 h 914"/>
                <a:gd name="T6" fmla="*/ 138 w 1205"/>
                <a:gd name="T7" fmla="*/ 780 h 914"/>
                <a:gd name="T8" fmla="*/ 81 w 1205"/>
                <a:gd name="T9" fmla="*/ 421 h 914"/>
                <a:gd name="T10" fmla="*/ 122 w 1205"/>
                <a:gd name="T11" fmla="*/ 338 h 914"/>
                <a:gd name="T12" fmla="*/ 4 w 1205"/>
                <a:gd name="T13" fmla="*/ 305 h 914"/>
                <a:gd name="T14" fmla="*/ 91 w 1205"/>
                <a:gd name="T15" fmla="*/ 243 h 914"/>
                <a:gd name="T16" fmla="*/ 159 w 1205"/>
                <a:gd name="T17" fmla="*/ 301 h 914"/>
                <a:gd name="T18" fmla="*/ 241 w 1205"/>
                <a:gd name="T19" fmla="*/ 94 h 914"/>
                <a:gd name="T20" fmla="*/ 443 w 1205"/>
                <a:gd name="T21" fmla="*/ 8 h 914"/>
                <a:gd name="T22" fmla="*/ 881 w 1205"/>
                <a:gd name="T23" fmla="*/ 25 h 914"/>
                <a:gd name="T24" fmla="*/ 1038 w 1205"/>
                <a:gd name="T25" fmla="*/ 275 h 914"/>
                <a:gd name="T26" fmla="*/ 1070 w 1205"/>
                <a:gd name="T27" fmla="*/ 271 h 914"/>
                <a:gd name="T28" fmla="*/ 1170 w 1205"/>
                <a:gd name="T29" fmla="*/ 244 h 914"/>
                <a:gd name="T30" fmla="*/ 1145 w 1205"/>
                <a:gd name="T31" fmla="*/ 338 h 914"/>
                <a:gd name="T32" fmla="*/ 1138 w 1205"/>
                <a:gd name="T33" fmla="*/ 449 h 914"/>
                <a:gd name="T34" fmla="*/ 1122 w 1205"/>
                <a:gd name="T35" fmla="*/ 723 h 914"/>
                <a:gd name="T36" fmla="*/ 1058 w 1205"/>
                <a:gd name="T37" fmla="*/ 800 h 914"/>
                <a:gd name="T38" fmla="*/ 1015 w 1205"/>
                <a:gd name="T39" fmla="*/ 914 h 914"/>
                <a:gd name="T40" fmla="*/ 916 w 1205"/>
                <a:gd name="T41" fmla="*/ 871 h 914"/>
                <a:gd name="T42" fmla="*/ 238 w 1205"/>
                <a:gd name="T43" fmla="*/ 316 h 914"/>
                <a:gd name="T44" fmla="*/ 915 w 1205"/>
                <a:gd name="T45" fmla="*/ 159 h 914"/>
                <a:gd name="T46" fmla="*/ 535 w 1205"/>
                <a:gd name="T47" fmla="*/ 78 h 914"/>
                <a:gd name="T48" fmla="*/ 313 w 1205"/>
                <a:gd name="T49" fmla="*/ 121 h 914"/>
                <a:gd name="T50" fmla="*/ 603 w 1205"/>
                <a:gd name="T51" fmla="*/ 482 h 914"/>
                <a:gd name="T52" fmla="*/ 437 w 1205"/>
                <a:gd name="T53" fmla="*/ 512 h 914"/>
                <a:gd name="T54" fmla="*/ 493 w 1205"/>
                <a:gd name="T55" fmla="*/ 628 h 914"/>
                <a:gd name="T56" fmla="*/ 739 w 1205"/>
                <a:gd name="T57" fmla="*/ 609 h 914"/>
                <a:gd name="T58" fmla="*/ 747 w 1205"/>
                <a:gd name="T59" fmla="*/ 482 h 914"/>
                <a:gd name="T60" fmla="*/ 243 w 1205"/>
                <a:gd name="T61" fmla="*/ 579 h 914"/>
                <a:gd name="T62" fmla="*/ 321 w 1205"/>
                <a:gd name="T63" fmla="*/ 579 h 914"/>
                <a:gd name="T64" fmla="*/ 318 w 1205"/>
                <a:gd name="T65" fmla="*/ 499 h 914"/>
                <a:gd name="T66" fmla="*/ 165 w 1205"/>
                <a:gd name="T67" fmla="*/ 482 h 914"/>
                <a:gd name="T68" fmla="*/ 146 w 1205"/>
                <a:gd name="T69" fmla="*/ 559 h 914"/>
                <a:gd name="T70" fmla="*/ 243 w 1205"/>
                <a:gd name="T71" fmla="*/ 579 h 914"/>
                <a:gd name="T72" fmla="*/ 1034 w 1205"/>
                <a:gd name="T73" fmla="*/ 580 h 914"/>
                <a:gd name="T74" fmla="*/ 1060 w 1205"/>
                <a:gd name="T75" fmla="*/ 504 h 914"/>
                <a:gd name="T76" fmla="*/ 932 w 1205"/>
                <a:gd name="T77" fmla="*/ 482 h 914"/>
                <a:gd name="T78" fmla="*/ 867 w 1205"/>
                <a:gd name="T79" fmla="*/ 557 h 914"/>
                <a:gd name="T80" fmla="*/ 962 w 1205"/>
                <a:gd name="T81" fmla="*/ 579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5" h="914">
                  <a:moveTo>
                    <a:pt x="916" y="807"/>
                  </a:moveTo>
                  <a:cubicBezTo>
                    <a:pt x="706" y="821"/>
                    <a:pt x="500" y="821"/>
                    <a:pt x="290" y="807"/>
                  </a:cubicBezTo>
                  <a:cubicBezTo>
                    <a:pt x="290" y="828"/>
                    <a:pt x="290" y="847"/>
                    <a:pt x="290" y="867"/>
                  </a:cubicBezTo>
                  <a:cubicBezTo>
                    <a:pt x="290" y="899"/>
                    <a:pt x="276" y="913"/>
                    <a:pt x="244" y="914"/>
                  </a:cubicBezTo>
                  <a:cubicBezTo>
                    <a:pt x="227" y="914"/>
                    <a:pt x="210" y="914"/>
                    <a:pt x="194" y="914"/>
                  </a:cubicBezTo>
                  <a:cubicBezTo>
                    <a:pt x="162" y="913"/>
                    <a:pt x="148" y="899"/>
                    <a:pt x="148" y="867"/>
                  </a:cubicBezTo>
                  <a:cubicBezTo>
                    <a:pt x="148" y="843"/>
                    <a:pt x="148" y="820"/>
                    <a:pt x="147" y="797"/>
                  </a:cubicBezTo>
                  <a:cubicBezTo>
                    <a:pt x="147" y="791"/>
                    <a:pt x="142" y="782"/>
                    <a:pt x="138" y="780"/>
                  </a:cubicBezTo>
                  <a:cubicBezTo>
                    <a:pt x="108" y="766"/>
                    <a:pt x="88" y="743"/>
                    <a:pt x="79" y="713"/>
                  </a:cubicBezTo>
                  <a:cubicBezTo>
                    <a:pt x="50" y="615"/>
                    <a:pt x="33" y="517"/>
                    <a:pt x="81" y="421"/>
                  </a:cubicBezTo>
                  <a:cubicBezTo>
                    <a:pt x="95" y="392"/>
                    <a:pt x="116" y="367"/>
                    <a:pt x="135" y="339"/>
                  </a:cubicBezTo>
                  <a:cubicBezTo>
                    <a:pt x="133" y="339"/>
                    <a:pt x="127" y="338"/>
                    <a:pt x="122" y="338"/>
                  </a:cubicBezTo>
                  <a:cubicBezTo>
                    <a:pt x="94" y="338"/>
                    <a:pt x="66" y="338"/>
                    <a:pt x="38" y="338"/>
                  </a:cubicBezTo>
                  <a:cubicBezTo>
                    <a:pt x="15" y="337"/>
                    <a:pt x="5" y="327"/>
                    <a:pt x="4" y="305"/>
                  </a:cubicBezTo>
                  <a:cubicBezTo>
                    <a:pt x="0" y="251"/>
                    <a:pt x="7" y="243"/>
                    <a:pt x="61" y="243"/>
                  </a:cubicBezTo>
                  <a:cubicBezTo>
                    <a:pt x="71" y="243"/>
                    <a:pt x="81" y="244"/>
                    <a:pt x="91" y="243"/>
                  </a:cubicBezTo>
                  <a:cubicBezTo>
                    <a:pt x="112" y="243"/>
                    <a:pt x="127" y="251"/>
                    <a:pt x="136" y="270"/>
                  </a:cubicBezTo>
                  <a:cubicBezTo>
                    <a:pt x="141" y="280"/>
                    <a:pt x="149" y="288"/>
                    <a:pt x="159" y="301"/>
                  </a:cubicBezTo>
                  <a:cubicBezTo>
                    <a:pt x="170" y="268"/>
                    <a:pt x="177" y="241"/>
                    <a:pt x="188" y="215"/>
                  </a:cubicBezTo>
                  <a:cubicBezTo>
                    <a:pt x="205" y="174"/>
                    <a:pt x="223" y="134"/>
                    <a:pt x="241" y="94"/>
                  </a:cubicBezTo>
                  <a:cubicBezTo>
                    <a:pt x="258" y="55"/>
                    <a:pt x="289" y="32"/>
                    <a:pt x="330" y="24"/>
                  </a:cubicBezTo>
                  <a:cubicBezTo>
                    <a:pt x="367" y="17"/>
                    <a:pt x="405" y="11"/>
                    <a:pt x="443" y="8"/>
                  </a:cubicBezTo>
                  <a:cubicBezTo>
                    <a:pt x="572" y="1"/>
                    <a:pt x="701" y="0"/>
                    <a:pt x="830" y="15"/>
                  </a:cubicBezTo>
                  <a:cubicBezTo>
                    <a:pt x="847" y="17"/>
                    <a:pt x="864" y="21"/>
                    <a:pt x="881" y="25"/>
                  </a:cubicBezTo>
                  <a:cubicBezTo>
                    <a:pt x="918" y="35"/>
                    <a:pt x="948" y="56"/>
                    <a:pt x="963" y="92"/>
                  </a:cubicBezTo>
                  <a:cubicBezTo>
                    <a:pt x="989" y="153"/>
                    <a:pt x="1013" y="214"/>
                    <a:pt x="1038" y="275"/>
                  </a:cubicBezTo>
                  <a:cubicBezTo>
                    <a:pt x="1041" y="281"/>
                    <a:pt x="1043" y="288"/>
                    <a:pt x="1047" y="301"/>
                  </a:cubicBezTo>
                  <a:cubicBezTo>
                    <a:pt x="1056" y="289"/>
                    <a:pt x="1065" y="281"/>
                    <a:pt x="1070" y="271"/>
                  </a:cubicBezTo>
                  <a:cubicBezTo>
                    <a:pt x="1079" y="250"/>
                    <a:pt x="1094" y="243"/>
                    <a:pt x="1116" y="243"/>
                  </a:cubicBezTo>
                  <a:cubicBezTo>
                    <a:pt x="1134" y="244"/>
                    <a:pt x="1152" y="243"/>
                    <a:pt x="1170" y="244"/>
                  </a:cubicBezTo>
                  <a:cubicBezTo>
                    <a:pt x="1192" y="244"/>
                    <a:pt x="1201" y="254"/>
                    <a:pt x="1202" y="276"/>
                  </a:cubicBezTo>
                  <a:cubicBezTo>
                    <a:pt x="1205" y="331"/>
                    <a:pt x="1199" y="338"/>
                    <a:pt x="1145" y="338"/>
                  </a:cubicBezTo>
                  <a:cubicBezTo>
                    <a:pt x="1119" y="338"/>
                    <a:pt x="1093" y="338"/>
                    <a:pt x="1063" y="338"/>
                  </a:cubicBezTo>
                  <a:cubicBezTo>
                    <a:pt x="1099" y="371"/>
                    <a:pt x="1122" y="408"/>
                    <a:pt x="1138" y="449"/>
                  </a:cubicBezTo>
                  <a:cubicBezTo>
                    <a:pt x="1159" y="504"/>
                    <a:pt x="1157" y="561"/>
                    <a:pt x="1148" y="617"/>
                  </a:cubicBezTo>
                  <a:cubicBezTo>
                    <a:pt x="1143" y="653"/>
                    <a:pt x="1133" y="689"/>
                    <a:pt x="1122" y="723"/>
                  </a:cubicBezTo>
                  <a:cubicBezTo>
                    <a:pt x="1114" y="748"/>
                    <a:pt x="1096" y="767"/>
                    <a:pt x="1072" y="777"/>
                  </a:cubicBezTo>
                  <a:cubicBezTo>
                    <a:pt x="1061" y="782"/>
                    <a:pt x="1058" y="789"/>
                    <a:pt x="1058" y="800"/>
                  </a:cubicBezTo>
                  <a:cubicBezTo>
                    <a:pt x="1059" y="824"/>
                    <a:pt x="1059" y="847"/>
                    <a:pt x="1058" y="870"/>
                  </a:cubicBezTo>
                  <a:cubicBezTo>
                    <a:pt x="1058" y="898"/>
                    <a:pt x="1043" y="913"/>
                    <a:pt x="1015" y="914"/>
                  </a:cubicBezTo>
                  <a:cubicBezTo>
                    <a:pt x="996" y="914"/>
                    <a:pt x="977" y="914"/>
                    <a:pt x="959" y="914"/>
                  </a:cubicBezTo>
                  <a:cubicBezTo>
                    <a:pt x="932" y="913"/>
                    <a:pt x="916" y="898"/>
                    <a:pt x="916" y="871"/>
                  </a:cubicBezTo>
                  <a:cubicBezTo>
                    <a:pt x="915" y="851"/>
                    <a:pt x="916" y="830"/>
                    <a:pt x="916" y="807"/>
                  </a:cubicBezTo>
                  <a:close/>
                  <a:moveTo>
                    <a:pt x="238" y="316"/>
                  </a:moveTo>
                  <a:cubicBezTo>
                    <a:pt x="483" y="283"/>
                    <a:pt x="724" y="284"/>
                    <a:pt x="967" y="316"/>
                  </a:cubicBezTo>
                  <a:cubicBezTo>
                    <a:pt x="956" y="259"/>
                    <a:pt x="936" y="209"/>
                    <a:pt x="915" y="159"/>
                  </a:cubicBezTo>
                  <a:cubicBezTo>
                    <a:pt x="898" y="119"/>
                    <a:pt x="871" y="100"/>
                    <a:pt x="828" y="93"/>
                  </a:cubicBezTo>
                  <a:cubicBezTo>
                    <a:pt x="731" y="77"/>
                    <a:pt x="633" y="77"/>
                    <a:pt x="535" y="78"/>
                  </a:cubicBezTo>
                  <a:cubicBezTo>
                    <a:pt x="469" y="80"/>
                    <a:pt x="403" y="85"/>
                    <a:pt x="340" y="103"/>
                  </a:cubicBezTo>
                  <a:cubicBezTo>
                    <a:pt x="330" y="106"/>
                    <a:pt x="318" y="113"/>
                    <a:pt x="313" y="121"/>
                  </a:cubicBezTo>
                  <a:cubicBezTo>
                    <a:pt x="277" y="180"/>
                    <a:pt x="253" y="244"/>
                    <a:pt x="238" y="316"/>
                  </a:cubicBezTo>
                  <a:close/>
                  <a:moveTo>
                    <a:pt x="603" y="482"/>
                  </a:moveTo>
                  <a:cubicBezTo>
                    <a:pt x="555" y="482"/>
                    <a:pt x="507" y="482"/>
                    <a:pt x="459" y="482"/>
                  </a:cubicBezTo>
                  <a:cubicBezTo>
                    <a:pt x="436" y="482"/>
                    <a:pt x="430" y="490"/>
                    <a:pt x="437" y="512"/>
                  </a:cubicBezTo>
                  <a:cubicBezTo>
                    <a:pt x="446" y="544"/>
                    <a:pt x="457" y="575"/>
                    <a:pt x="466" y="607"/>
                  </a:cubicBezTo>
                  <a:cubicBezTo>
                    <a:pt x="470" y="621"/>
                    <a:pt x="478" y="628"/>
                    <a:pt x="493" y="628"/>
                  </a:cubicBezTo>
                  <a:cubicBezTo>
                    <a:pt x="566" y="627"/>
                    <a:pt x="640" y="627"/>
                    <a:pt x="713" y="628"/>
                  </a:cubicBezTo>
                  <a:cubicBezTo>
                    <a:pt x="727" y="628"/>
                    <a:pt x="735" y="623"/>
                    <a:pt x="739" y="609"/>
                  </a:cubicBezTo>
                  <a:cubicBezTo>
                    <a:pt x="749" y="577"/>
                    <a:pt x="759" y="544"/>
                    <a:pt x="769" y="512"/>
                  </a:cubicBezTo>
                  <a:cubicBezTo>
                    <a:pt x="775" y="490"/>
                    <a:pt x="769" y="482"/>
                    <a:pt x="747" y="482"/>
                  </a:cubicBezTo>
                  <a:cubicBezTo>
                    <a:pt x="699" y="482"/>
                    <a:pt x="651" y="482"/>
                    <a:pt x="603" y="482"/>
                  </a:cubicBezTo>
                  <a:close/>
                  <a:moveTo>
                    <a:pt x="243" y="579"/>
                  </a:moveTo>
                  <a:cubicBezTo>
                    <a:pt x="243" y="579"/>
                    <a:pt x="243" y="579"/>
                    <a:pt x="243" y="579"/>
                  </a:cubicBezTo>
                  <a:cubicBezTo>
                    <a:pt x="269" y="579"/>
                    <a:pt x="295" y="579"/>
                    <a:pt x="321" y="579"/>
                  </a:cubicBezTo>
                  <a:cubicBezTo>
                    <a:pt x="334" y="579"/>
                    <a:pt x="342" y="574"/>
                    <a:pt x="339" y="560"/>
                  </a:cubicBezTo>
                  <a:cubicBezTo>
                    <a:pt x="334" y="539"/>
                    <a:pt x="328" y="518"/>
                    <a:pt x="318" y="499"/>
                  </a:cubicBezTo>
                  <a:cubicBezTo>
                    <a:pt x="314" y="490"/>
                    <a:pt x="299" y="483"/>
                    <a:pt x="289" y="483"/>
                  </a:cubicBezTo>
                  <a:cubicBezTo>
                    <a:pt x="248" y="481"/>
                    <a:pt x="206" y="482"/>
                    <a:pt x="165" y="482"/>
                  </a:cubicBezTo>
                  <a:cubicBezTo>
                    <a:pt x="151" y="482"/>
                    <a:pt x="146" y="488"/>
                    <a:pt x="146" y="501"/>
                  </a:cubicBezTo>
                  <a:cubicBezTo>
                    <a:pt x="147" y="521"/>
                    <a:pt x="147" y="540"/>
                    <a:pt x="146" y="559"/>
                  </a:cubicBezTo>
                  <a:cubicBezTo>
                    <a:pt x="146" y="574"/>
                    <a:pt x="153" y="580"/>
                    <a:pt x="167" y="579"/>
                  </a:cubicBezTo>
                  <a:cubicBezTo>
                    <a:pt x="192" y="579"/>
                    <a:pt x="217" y="579"/>
                    <a:pt x="243" y="579"/>
                  </a:cubicBezTo>
                  <a:close/>
                  <a:moveTo>
                    <a:pt x="962" y="579"/>
                  </a:moveTo>
                  <a:cubicBezTo>
                    <a:pt x="986" y="579"/>
                    <a:pt x="1010" y="579"/>
                    <a:pt x="1034" y="580"/>
                  </a:cubicBezTo>
                  <a:cubicBezTo>
                    <a:pt x="1052" y="580"/>
                    <a:pt x="1061" y="574"/>
                    <a:pt x="1060" y="554"/>
                  </a:cubicBezTo>
                  <a:cubicBezTo>
                    <a:pt x="1059" y="538"/>
                    <a:pt x="1059" y="521"/>
                    <a:pt x="1060" y="504"/>
                  </a:cubicBezTo>
                  <a:cubicBezTo>
                    <a:pt x="1061" y="487"/>
                    <a:pt x="1053" y="481"/>
                    <a:pt x="1036" y="482"/>
                  </a:cubicBezTo>
                  <a:cubicBezTo>
                    <a:pt x="1001" y="482"/>
                    <a:pt x="967" y="482"/>
                    <a:pt x="932" y="482"/>
                  </a:cubicBezTo>
                  <a:cubicBezTo>
                    <a:pt x="898" y="482"/>
                    <a:pt x="888" y="488"/>
                    <a:pt x="876" y="520"/>
                  </a:cubicBezTo>
                  <a:cubicBezTo>
                    <a:pt x="872" y="532"/>
                    <a:pt x="869" y="545"/>
                    <a:pt x="867" y="557"/>
                  </a:cubicBezTo>
                  <a:cubicBezTo>
                    <a:pt x="864" y="572"/>
                    <a:pt x="870" y="580"/>
                    <a:pt x="886" y="579"/>
                  </a:cubicBezTo>
                  <a:cubicBezTo>
                    <a:pt x="911" y="579"/>
                    <a:pt x="937" y="579"/>
                    <a:pt x="962" y="57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2" name="Group 63"/>
          <p:cNvGrpSpPr>
            <a:grpSpLocks noChangeAspect="1"/>
          </p:cNvGrpSpPr>
          <p:nvPr/>
        </p:nvGrpSpPr>
        <p:grpSpPr bwMode="auto">
          <a:xfrm>
            <a:off x="5104157" y="3495925"/>
            <a:ext cx="623935" cy="360000"/>
            <a:chOff x="222" y="193"/>
            <a:chExt cx="3520" cy="2031"/>
          </a:xfrm>
          <a:solidFill>
            <a:schemeClr val="bg1"/>
          </a:solidFill>
        </p:grpSpPr>
        <p:sp>
          <p:nvSpPr>
            <p:cNvPr id="83" name="Freeform 65"/>
            <p:cNvSpPr>
              <a:spLocks noEditPoints="1"/>
            </p:cNvSpPr>
            <p:nvPr/>
          </p:nvSpPr>
          <p:spPr bwMode="auto">
            <a:xfrm>
              <a:off x="222" y="193"/>
              <a:ext cx="3520" cy="1677"/>
            </a:xfrm>
            <a:custGeom>
              <a:avLst/>
              <a:gdLst>
                <a:gd name="T0" fmla="*/ 1526 w 1841"/>
                <a:gd name="T1" fmla="*/ 876 h 876"/>
                <a:gd name="T2" fmla="*/ 1430 w 1841"/>
                <a:gd name="T3" fmla="*/ 728 h 876"/>
                <a:gd name="T4" fmla="*/ 1304 w 1841"/>
                <a:gd name="T5" fmla="*/ 697 h 876"/>
                <a:gd name="T6" fmla="*/ 1117 w 1841"/>
                <a:gd name="T7" fmla="*/ 875 h 876"/>
                <a:gd name="T8" fmla="*/ 456 w 1841"/>
                <a:gd name="T9" fmla="*/ 875 h 876"/>
                <a:gd name="T10" fmla="*/ 265 w 1841"/>
                <a:gd name="T11" fmla="*/ 702 h 876"/>
                <a:gd name="T12" fmla="*/ 67 w 1841"/>
                <a:gd name="T13" fmla="*/ 876 h 876"/>
                <a:gd name="T14" fmla="*/ 23 w 1841"/>
                <a:gd name="T15" fmla="*/ 871 h 876"/>
                <a:gd name="T16" fmla="*/ 2 w 1841"/>
                <a:gd name="T17" fmla="*/ 839 h 876"/>
                <a:gd name="T18" fmla="*/ 19 w 1841"/>
                <a:gd name="T19" fmla="*/ 726 h 876"/>
                <a:gd name="T20" fmla="*/ 24 w 1841"/>
                <a:gd name="T21" fmla="*/ 716 h 876"/>
                <a:gd name="T22" fmla="*/ 42 w 1841"/>
                <a:gd name="T23" fmla="*/ 670 h 876"/>
                <a:gd name="T24" fmla="*/ 62 w 1841"/>
                <a:gd name="T25" fmla="*/ 466 h 876"/>
                <a:gd name="T26" fmla="*/ 92 w 1841"/>
                <a:gd name="T27" fmla="*/ 439 h 876"/>
                <a:gd name="T28" fmla="*/ 276 w 1841"/>
                <a:gd name="T29" fmla="*/ 416 h 876"/>
                <a:gd name="T30" fmla="*/ 308 w 1841"/>
                <a:gd name="T31" fmla="*/ 400 h 876"/>
                <a:gd name="T32" fmla="*/ 385 w 1841"/>
                <a:gd name="T33" fmla="*/ 319 h 876"/>
                <a:gd name="T34" fmla="*/ 404 w 1841"/>
                <a:gd name="T35" fmla="*/ 291 h 876"/>
                <a:gd name="T36" fmla="*/ 432 w 1841"/>
                <a:gd name="T37" fmla="*/ 273 h 876"/>
                <a:gd name="T38" fmla="*/ 511 w 1841"/>
                <a:gd name="T39" fmla="*/ 269 h 876"/>
                <a:gd name="T40" fmla="*/ 697 w 1841"/>
                <a:gd name="T41" fmla="*/ 269 h 876"/>
                <a:gd name="T42" fmla="*/ 741 w 1841"/>
                <a:gd name="T43" fmla="*/ 278 h 876"/>
                <a:gd name="T44" fmla="*/ 778 w 1841"/>
                <a:gd name="T45" fmla="*/ 235 h 876"/>
                <a:gd name="T46" fmla="*/ 746 w 1841"/>
                <a:gd name="T47" fmla="*/ 227 h 876"/>
                <a:gd name="T48" fmla="*/ 494 w 1841"/>
                <a:gd name="T49" fmla="*/ 226 h 876"/>
                <a:gd name="T50" fmla="*/ 457 w 1841"/>
                <a:gd name="T51" fmla="*/ 190 h 876"/>
                <a:gd name="T52" fmla="*/ 457 w 1841"/>
                <a:gd name="T53" fmla="*/ 34 h 876"/>
                <a:gd name="T54" fmla="*/ 493 w 1841"/>
                <a:gd name="T55" fmla="*/ 0 h 876"/>
                <a:gd name="T56" fmla="*/ 1804 w 1841"/>
                <a:gd name="T57" fmla="*/ 0 h 876"/>
                <a:gd name="T58" fmla="*/ 1841 w 1841"/>
                <a:gd name="T59" fmla="*/ 36 h 876"/>
                <a:gd name="T60" fmla="*/ 1841 w 1841"/>
                <a:gd name="T61" fmla="*/ 836 h 876"/>
                <a:gd name="T62" fmla="*/ 1801 w 1841"/>
                <a:gd name="T63" fmla="*/ 876 h 876"/>
                <a:gd name="T64" fmla="*/ 1526 w 1841"/>
                <a:gd name="T65" fmla="*/ 876 h 876"/>
                <a:gd name="T66" fmla="*/ 529 w 1841"/>
                <a:gd name="T67" fmla="*/ 444 h 876"/>
                <a:gd name="T68" fmla="*/ 643 w 1841"/>
                <a:gd name="T69" fmla="*/ 444 h 876"/>
                <a:gd name="T70" fmla="*/ 675 w 1841"/>
                <a:gd name="T71" fmla="*/ 413 h 876"/>
                <a:gd name="T72" fmla="*/ 675 w 1841"/>
                <a:gd name="T73" fmla="*/ 355 h 876"/>
                <a:gd name="T74" fmla="*/ 639 w 1841"/>
                <a:gd name="T75" fmla="*/ 319 h 876"/>
                <a:gd name="T76" fmla="*/ 488 w 1841"/>
                <a:gd name="T77" fmla="*/ 319 h 876"/>
                <a:gd name="T78" fmla="*/ 440 w 1841"/>
                <a:gd name="T79" fmla="*/ 348 h 876"/>
                <a:gd name="T80" fmla="*/ 430 w 1841"/>
                <a:gd name="T81" fmla="*/ 360 h 876"/>
                <a:gd name="T82" fmla="*/ 388 w 1841"/>
                <a:gd name="T83" fmla="*/ 406 h 876"/>
                <a:gd name="T84" fmla="*/ 390 w 1841"/>
                <a:gd name="T85" fmla="*/ 435 h 876"/>
                <a:gd name="T86" fmla="*/ 417 w 1841"/>
                <a:gd name="T87" fmla="*/ 444 h 876"/>
                <a:gd name="T88" fmla="*/ 529 w 1841"/>
                <a:gd name="T89" fmla="*/ 4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41" h="876">
                  <a:moveTo>
                    <a:pt x="1526" y="876"/>
                  </a:moveTo>
                  <a:cubicBezTo>
                    <a:pt x="1514" y="813"/>
                    <a:pt x="1485" y="762"/>
                    <a:pt x="1430" y="728"/>
                  </a:cubicBezTo>
                  <a:cubicBezTo>
                    <a:pt x="1392" y="703"/>
                    <a:pt x="1350" y="693"/>
                    <a:pt x="1304" y="697"/>
                  </a:cubicBezTo>
                  <a:cubicBezTo>
                    <a:pt x="1226" y="704"/>
                    <a:pt x="1139" y="757"/>
                    <a:pt x="1117" y="875"/>
                  </a:cubicBezTo>
                  <a:cubicBezTo>
                    <a:pt x="897" y="875"/>
                    <a:pt x="676" y="875"/>
                    <a:pt x="456" y="875"/>
                  </a:cubicBezTo>
                  <a:cubicBezTo>
                    <a:pt x="429" y="747"/>
                    <a:pt x="350" y="702"/>
                    <a:pt x="265" y="702"/>
                  </a:cubicBezTo>
                  <a:cubicBezTo>
                    <a:pt x="166" y="703"/>
                    <a:pt x="99" y="762"/>
                    <a:pt x="67" y="876"/>
                  </a:cubicBezTo>
                  <a:cubicBezTo>
                    <a:pt x="53" y="874"/>
                    <a:pt x="37" y="875"/>
                    <a:pt x="23" y="871"/>
                  </a:cubicBezTo>
                  <a:cubicBezTo>
                    <a:pt x="8" y="867"/>
                    <a:pt x="0" y="855"/>
                    <a:pt x="2" y="839"/>
                  </a:cubicBezTo>
                  <a:cubicBezTo>
                    <a:pt x="8" y="801"/>
                    <a:pt x="13" y="764"/>
                    <a:pt x="19" y="726"/>
                  </a:cubicBezTo>
                  <a:cubicBezTo>
                    <a:pt x="20" y="722"/>
                    <a:pt x="21" y="717"/>
                    <a:pt x="24" y="716"/>
                  </a:cubicBezTo>
                  <a:cubicBezTo>
                    <a:pt x="42" y="705"/>
                    <a:pt x="43" y="688"/>
                    <a:pt x="42" y="670"/>
                  </a:cubicBezTo>
                  <a:cubicBezTo>
                    <a:pt x="37" y="601"/>
                    <a:pt x="49" y="534"/>
                    <a:pt x="62" y="466"/>
                  </a:cubicBezTo>
                  <a:cubicBezTo>
                    <a:pt x="65" y="450"/>
                    <a:pt x="75" y="441"/>
                    <a:pt x="92" y="439"/>
                  </a:cubicBezTo>
                  <a:cubicBezTo>
                    <a:pt x="153" y="432"/>
                    <a:pt x="215" y="424"/>
                    <a:pt x="276" y="416"/>
                  </a:cubicBezTo>
                  <a:cubicBezTo>
                    <a:pt x="287" y="414"/>
                    <a:pt x="300" y="408"/>
                    <a:pt x="308" y="400"/>
                  </a:cubicBezTo>
                  <a:cubicBezTo>
                    <a:pt x="335" y="374"/>
                    <a:pt x="360" y="346"/>
                    <a:pt x="385" y="319"/>
                  </a:cubicBezTo>
                  <a:cubicBezTo>
                    <a:pt x="393" y="311"/>
                    <a:pt x="396" y="299"/>
                    <a:pt x="404" y="291"/>
                  </a:cubicBezTo>
                  <a:cubicBezTo>
                    <a:pt x="411" y="283"/>
                    <a:pt x="422" y="274"/>
                    <a:pt x="432" y="273"/>
                  </a:cubicBezTo>
                  <a:cubicBezTo>
                    <a:pt x="458" y="269"/>
                    <a:pt x="485" y="269"/>
                    <a:pt x="511" y="269"/>
                  </a:cubicBezTo>
                  <a:cubicBezTo>
                    <a:pt x="573" y="269"/>
                    <a:pt x="635" y="268"/>
                    <a:pt x="697" y="269"/>
                  </a:cubicBezTo>
                  <a:cubicBezTo>
                    <a:pt x="710" y="269"/>
                    <a:pt x="723" y="274"/>
                    <a:pt x="741" y="278"/>
                  </a:cubicBezTo>
                  <a:cubicBezTo>
                    <a:pt x="750" y="267"/>
                    <a:pt x="763" y="253"/>
                    <a:pt x="778" y="235"/>
                  </a:cubicBezTo>
                  <a:cubicBezTo>
                    <a:pt x="768" y="232"/>
                    <a:pt x="757" y="227"/>
                    <a:pt x="746" y="227"/>
                  </a:cubicBezTo>
                  <a:cubicBezTo>
                    <a:pt x="662" y="226"/>
                    <a:pt x="578" y="226"/>
                    <a:pt x="494" y="226"/>
                  </a:cubicBezTo>
                  <a:cubicBezTo>
                    <a:pt x="464" y="226"/>
                    <a:pt x="457" y="220"/>
                    <a:pt x="457" y="190"/>
                  </a:cubicBezTo>
                  <a:cubicBezTo>
                    <a:pt x="457" y="138"/>
                    <a:pt x="457" y="86"/>
                    <a:pt x="457" y="34"/>
                  </a:cubicBezTo>
                  <a:cubicBezTo>
                    <a:pt x="457" y="6"/>
                    <a:pt x="464" y="0"/>
                    <a:pt x="493" y="0"/>
                  </a:cubicBezTo>
                  <a:cubicBezTo>
                    <a:pt x="930" y="0"/>
                    <a:pt x="1367" y="0"/>
                    <a:pt x="1804" y="0"/>
                  </a:cubicBezTo>
                  <a:cubicBezTo>
                    <a:pt x="1833" y="0"/>
                    <a:pt x="1841" y="8"/>
                    <a:pt x="1841" y="36"/>
                  </a:cubicBezTo>
                  <a:cubicBezTo>
                    <a:pt x="1841" y="303"/>
                    <a:pt x="1841" y="569"/>
                    <a:pt x="1841" y="836"/>
                  </a:cubicBezTo>
                  <a:cubicBezTo>
                    <a:pt x="1841" y="865"/>
                    <a:pt x="1830" y="876"/>
                    <a:pt x="1801" y="876"/>
                  </a:cubicBezTo>
                  <a:cubicBezTo>
                    <a:pt x="1710" y="876"/>
                    <a:pt x="1619" y="876"/>
                    <a:pt x="1526" y="876"/>
                  </a:cubicBezTo>
                  <a:close/>
                  <a:moveTo>
                    <a:pt x="529" y="444"/>
                  </a:moveTo>
                  <a:cubicBezTo>
                    <a:pt x="567" y="444"/>
                    <a:pt x="605" y="444"/>
                    <a:pt x="643" y="444"/>
                  </a:cubicBezTo>
                  <a:cubicBezTo>
                    <a:pt x="664" y="444"/>
                    <a:pt x="674" y="434"/>
                    <a:pt x="675" y="413"/>
                  </a:cubicBezTo>
                  <a:cubicBezTo>
                    <a:pt x="676" y="393"/>
                    <a:pt x="676" y="374"/>
                    <a:pt x="675" y="355"/>
                  </a:cubicBezTo>
                  <a:cubicBezTo>
                    <a:pt x="675" y="328"/>
                    <a:pt x="666" y="319"/>
                    <a:pt x="639" y="319"/>
                  </a:cubicBezTo>
                  <a:cubicBezTo>
                    <a:pt x="589" y="319"/>
                    <a:pt x="538" y="319"/>
                    <a:pt x="488" y="319"/>
                  </a:cubicBezTo>
                  <a:cubicBezTo>
                    <a:pt x="465" y="318"/>
                    <a:pt x="445" y="320"/>
                    <a:pt x="440" y="348"/>
                  </a:cubicBezTo>
                  <a:cubicBezTo>
                    <a:pt x="439" y="353"/>
                    <a:pt x="433" y="357"/>
                    <a:pt x="430" y="360"/>
                  </a:cubicBezTo>
                  <a:cubicBezTo>
                    <a:pt x="416" y="376"/>
                    <a:pt x="402" y="391"/>
                    <a:pt x="388" y="406"/>
                  </a:cubicBezTo>
                  <a:cubicBezTo>
                    <a:pt x="377" y="417"/>
                    <a:pt x="380" y="428"/>
                    <a:pt x="390" y="435"/>
                  </a:cubicBezTo>
                  <a:cubicBezTo>
                    <a:pt x="397" y="440"/>
                    <a:pt x="408" y="443"/>
                    <a:pt x="417" y="444"/>
                  </a:cubicBezTo>
                  <a:cubicBezTo>
                    <a:pt x="454" y="445"/>
                    <a:pt x="492" y="444"/>
                    <a:pt x="529" y="44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4" name="Freeform 66"/>
            <p:cNvSpPr>
              <a:spLocks noEditPoints="1"/>
            </p:cNvSpPr>
            <p:nvPr/>
          </p:nvSpPr>
          <p:spPr bwMode="auto">
            <a:xfrm>
              <a:off x="2444" y="1616"/>
              <a:ext cx="608" cy="608"/>
            </a:xfrm>
            <a:custGeom>
              <a:avLst/>
              <a:gdLst>
                <a:gd name="T0" fmla="*/ 317 w 318"/>
                <a:gd name="T1" fmla="*/ 158 h 318"/>
                <a:gd name="T2" fmla="*/ 161 w 318"/>
                <a:gd name="T3" fmla="*/ 317 h 318"/>
                <a:gd name="T4" fmla="*/ 1 w 318"/>
                <a:gd name="T5" fmla="*/ 160 h 318"/>
                <a:gd name="T6" fmla="*/ 157 w 318"/>
                <a:gd name="T7" fmla="*/ 1 h 318"/>
                <a:gd name="T8" fmla="*/ 317 w 318"/>
                <a:gd name="T9" fmla="*/ 158 h 318"/>
                <a:gd name="T10" fmla="*/ 232 w 318"/>
                <a:gd name="T11" fmla="*/ 158 h 318"/>
                <a:gd name="T12" fmla="*/ 160 w 318"/>
                <a:gd name="T13" fmla="*/ 86 h 318"/>
                <a:gd name="T14" fmla="*/ 86 w 318"/>
                <a:gd name="T15" fmla="*/ 160 h 318"/>
                <a:gd name="T16" fmla="*/ 159 w 318"/>
                <a:gd name="T17" fmla="*/ 232 h 318"/>
                <a:gd name="T18" fmla="*/ 232 w 318"/>
                <a:gd name="T19" fmla="*/ 158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317" y="158"/>
                  </a:moveTo>
                  <a:cubicBezTo>
                    <a:pt x="318" y="246"/>
                    <a:pt x="249" y="316"/>
                    <a:pt x="161" y="317"/>
                  </a:cubicBezTo>
                  <a:cubicBezTo>
                    <a:pt x="73" y="318"/>
                    <a:pt x="2" y="248"/>
                    <a:pt x="1" y="160"/>
                  </a:cubicBezTo>
                  <a:cubicBezTo>
                    <a:pt x="0" y="74"/>
                    <a:pt x="71" y="1"/>
                    <a:pt x="157" y="1"/>
                  </a:cubicBezTo>
                  <a:cubicBezTo>
                    <a:pt x="246" y="0"/>
                    <a:pt x="317" y="70"/>
                    <a:pt x="317" y="158"/>
                  </a:cubicBezTo>
                  <a:close/>
                  <a:moveTo>
                    <a:pt x="232" y="158"/>
                  </a:moveTo>
                  <a:cubicBezTo>
                    <a:pt x="232" y="118"/>
                    <a:pt x="200" y="86"/>
                    <a:pt x="160" y="86"/>
                  </a:cubicBezTo>
                  <a:cubicBezTo>
                    <a:pt x="119" y="86"/>
                    <a:pt x="86" y="119"/>
                    <a:pt x="86" y="160"/>
                  </a:cubicBezTo>
                  <a:cubicBezTo>
                    <a:pt x="87" y="200"/>
                    <a:pt x="119" y="232"/>
                    <a:pt x="159" y="232"/>
                  </a:cubicBezTo>
                  <a:cubicBezTo>
                    <a:pt x="200" y="232"/>
                    <a:pt x="233" y="200"/>
                    <a:pt x="232" y="15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5" name="Freeform 67"/>
            <p:cNvSpPr>
              <a:spLocks noEditPoints="1"/>
            </p:cNvSpPr>
            <p:nvPr/>
          </p:nvSpPr>
          <p:spPr bwMode="auto">
            <a:xfrm>
              <a:off x="427" y="1616"/>
              <a:ext cx="606" cy="608"/>
            </a:xfrm>
            <a:custGeom>
              <a:avLst/>
              <a:gdLst>
                <a:gd name="T0" fmla="*/ 317 w 317"/>
                <a:gd name="T1" fmla="*/ 159 h 318"/>
                <a:gd name="T2" fmla="*/ 160 w 317"/>
                <a:gd name="T3" fmla="*/ 317 h 318"/>
                <a:gd name="T4" fmla="*/ 0 w 317"/>
                <a:gd name="T5" fmla="*/ 159 h 318"/>
                <a:gd name="T6" fmla="*/ 157 w 317"/>
                <a:gd name="T7" fmla="*/ 1 h 318"/>
                <a:gd name="T8" fmla="*/ 317 w 317"/>
                <a:gd name="T9" fmla="*/ 159 h 318"/>
                <a:gd name="T10" fmla="*/ 86 w 317"/>
                <a:gd name="T11" fmla="*/ 159 h 318"/>
                <a:gd name="T12" fmla="*/ 160 w 317"/>
                <a:gd name="T13" fmla="*/ 232 h 318"/>
                <a:gd name="T14" fmla="*/ 232 w 317"/>
                <a:gd name="T15" fmla="*/ 158 h 318"/>
                <a:gd name="T16" fmla="*/ 159 w 317"/>
                <a:gd name="T17" fmla="*/ 86 h 318"/>
                <a:gd name="T18" fmla="*/ 86 w 317"/>
                <a:gd name="T19"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18">
                  <a:moveTo>
                    <a:pt x="317" y="159"/>
                  </a:moveTo>
                  <a:cubicBezTo>
                    <a:pt x="317" y="247"/>
                    <a:pt x="248" y="317"/>
                    <a:pt x="160" y="317"/>
                  </a:cubicBezTo>
                  <a:cubicBezTo>
                    <a:pt x="72" y="318"/>
                    <a:pt x="1" y="248"/>
                    <a:pt x="0" y="159"/>
                  </a:cubicBezTo>
                  <a:cubicBezTo>
                    <a:pt x="0" y="73"/>
                    <a:pt x="71" y="1"/>
                    <a:pt x="157" y="1"/>
                  </a:cubicBezTo>
                  <a:cubicBezTo>
                    <a:pt x="246" y="0"/>
                    <a:pt x="316" y="70"/>
                    <a:pt x="317" y="159"/>
                  </a:cubicBezTo>
                  <a:close/>
                  <a:moveTo>
                    <a:pt x="86" y="159"/>
                  </a:moveTo>
                  <a:cubicBezTo>
                    <a:pt x="86" y="201"/>
                    <a:pt x="119" y="233"/>
                    <a:pt x="160" y="232"/>
                  </a:cubicBezTo>
                  <a:cubicBezTo>
                    <a:pt x="200" y="232"/>
                    <a:pt x="232" y="199"/>
                    <a:pt x="232" y="158"/>
                  </a:cubicBezTo>
                  <a:cubicBezTo>
                    <a:pt x="231" y="118"/>
                    <a:pt x="199" y="86"/>
                    <a:pt x="159" y="86"/>
                  </a:cubicBezTo>
                  <a:cubicBezTo>
                    <a:pt x="118" y="86"/>
                    <a:pt x="86" y="118"/>
                    <a:pt x="86" y="15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86" name="文本框 85"/>
          <p:cNvSpPr txBox="1"/>
          <p:nvPr/>
        </p:nvSpPr>
        <p:spPr>
          <a:xfrm>
            <a:off x="3216928" y="4157867"/>
            <a:ext cx="8991113" cy="2991588"/>
          </a:xfrm>
          <a:prstGeom prst="rect">
            <a:avLst/>
          </a:prstGeom>
          <a:noFill/>
        </p:spPr>
        <p:txBody>
          <a:bodyPr wrap="square" rtlCol="0">
            <a:spAutoFit/>
          </a:bodyPr>
          <a:lstStyle/>
          <a:p>
            <a:pPr>
              <a:lnSpc>
                <a:spcPct val="130000"/>
              </a:lnSpc>
            </a:pPr>
            <a:r>
              <a:rPr lang="zh-CN" altLang="en-US" dirty="0">
                <a:solidFill>
                  <a:schemeClr val="bg1"/>
                </a:solidFill>
                <a:latin typeface="微软雅黑" panose="020B0503020204020204" pitchFamily="34" charset="-122"/>
                <a:ea typeface="微软雅黑" panose="020B0503020204020204" pitchFamily="34" charset="-122"/>
              </a:rPr>
              <a:t>行程车速：小汽车</a:t>
            </a:r>
            <a:r>
              <a:rPr lang="en-US" altLang="zh-CN" dirty="0">
                <a:solidFill>
                  <a:schemeClr val="bg1"/>
                </a:solidFill>
                <a:latin typeface="微软雅黑" panose="020B0503020204020204" pitchFamily="34" charset="-122"/>
                <a:ea typeface="微软雅黑" panose="020B0503020204020204" pitchFamily="34" charset="-122"/>
              </a:rPr>
              <a:t>&gt;BRT&gt;</a:t>
            </a:r>
            <a:r>
              <a:rPr lang="zh-CN" altLang="en-US" dirty="0">
                <a:solidFill>
                  <a:schemeClr val="bg1"/>
                </a:solidFill>
                <a:latin typeface="微软雅黑" panose="020B0503020204020204" pitchFamily="34" charset="-122"/>
                <a:ea typeface="微软雅黑" panose="020B0503020204020204" pitchFamily="34" charset="-122"/>
              </a:rPr>
              <a:t>出租车</a:t>
            </a: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dirty="0">
                <a:solidFill>
                  <a:schemeClr val="bg1"/>
                </a:solidFill>
                <a:latin typeface="微软雅黑" panose="020B0503020204020204" pitchFamily="34" charset="-122"/>
                <a:ea typeface="微软雅黑" panose="020B0503020204020204" pitchFamily="34" charset="-122"/>
              </a:rPr>
              <a:t>· BRT</a:t>
            </a:r>
            <a:r>
              <a:rPr lang="zh-CN" altLang="en-US" dirty="0">
                <a:solidFill>
                  <a:schemeClr val="bg1"/>
                </a:solidFill>
                <a:latin typeface="微软雅黑" panose="020B0503020204020204" pitchFamily="34" charset="-122"/>
                <a:ea typeface="微软雅黑" panose="020B0503020204020204" pitchFamily="34" charset="-122"/>
              </a:rPr>
              <a:t>：公交车经过站点前有意识地减速进站，且由于</a:t>
            </a:r>
            <a:r>
              <a:rPr lang="en-US" altLang="zh-CN" dirty="0">
                <a:solidFill>
                  <a:schemeClr val="bg1"/>
                </a:solidFill>
                <a:latin typeface="微软雅黑" panose="020B0503020204020204" pitchFamily="34" charset="-122"/>
                <a:ea typeface="微软雅黑" panose="020B0503020204020204" pitchFamily="34" charset="-122"/>
              </a:rPr>
              <a:t>BRT</a:t>
            </a:r>
            <a:r>
              <a:rPr lang="zh-CN" altLang="en-US" dirty="0">
                <a:solidFill>
                  <a:schemeClr val="bg1"/>
                </a:solidFill>
                <a:latin typeface="微软雅黑" panose="020B0503020204020204" pitchFamily="34" charset="-122"/>
                <a:ea typeface="微软雅黑" panose="020B0503020204020204" pitchFamily="34" charset="-122"/>
              </a:rPr>
              <a:t>车道在路口处经常有排队现象出现，出站的公交车会有意减速以避免停车，从而车速减慢。</a:t>
            </a: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出租车：由于在道路路段中禁止车辆随意停车，并且大多数出租车需在交叉口处获得客源，因此司机在经过交叉口处会有意识地减慢车速。在实际观测中，也发现有出租车停车载客的现象，甚至有的出租车会在路口停止一段时间等待客源。</a:t>
            </a:r>
          </a:p>
          <a:p>
            <a:endParaRPr lang="zh-CN" altLang="en-US" sz="1600" dirty="0"/>
          </a:p>
          <a:p>
            <a:endParaRPr lang="zh-CN" altLang="en-US" sz="1600" dirty="0">
              <a:solidFill>
                <a:schemeClr val="bg1"/>
              </a:solidFill>
              <a:latin typeface="微软雅黑" panose="020B0503020204020204" pitchFamily="34" charset="-122"/>
              <a:ea typeface="微软雅黑" panose="020B0503020204020204" pitchFamily="34" charset="-122"/>
            </a:endParaRPr>
          </a:p>
          <a:p>
            <a:endParaRPr lang="zh-CN" altLang="en-US" sz="1600" dirty="0"/>
          </a:p>
        </p:txBody>
      </p:sp>
    </p:spTree>
    <p:extLst>
      <p:ext uri="{BB962C8B-B14F-4D97-AF65-F5344CB8AC3E}">
        <p14:creationId xmlns:p14="http://schemas.microsoft.com/office/powerpoint/2010/main" xmlns="" val="3625768516"/>
      </p:ext>
    </p:extLst>
  </p:cSld>
  <p:clrMapOvr>
    <a:masterClrMapping/>
  </p:clrMapOvr>
  <p:transition spd="med" advTm="42432">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p:txBody>
          <a:bodyPr>
            <a:normAutofit lnSpcReduction="10000"/>
          </a:bodyPr>
          <a:lstStyle/>
          <a:p>
            <a:r>
              <a:rPr kumimoji="1" lang="zh-CN" altLang="en-US" dirty="0">
                <a:cs typeface="+mn-ea"/>
                <a:sym typeface="+mn-lt"/>
              </a:rPr>
              <a:t>调查结论</a:t>
            </a:r>
          </a:p>
        </p:txBody>
      </p:sp>
      <p:sp>
        <p:nvSpPr>
          <p:cNvPr id="17" name="文本框 16"/>
          <p:cNvSpPr txBox="1"/>
          <p:nvPr/>
        </p:nvSpPr>
        <p:spPr>
          <a:xfrm>
            <a:off x="1874933" y="901319"/>
            <a:ext cx="8442134" cy="584775"/>
          </a:xfrm>
          <a:prstGeom prst="rect">
            <a:avLst/>
          </a:prstGeom>
          <a:noFill/>
        </p:spPr>
        <p:txBody>
          <a:bodyPr wrap="square" rtlCol="0">
            <a:spAutoFit/>
          </a:bodyPr>
          <a:lstStyle/>
          <a:p>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对行程车速调查方法</a:t>
            </a:r>
            <a:r>
              <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车牌照法的问题分析</a:t>
            </a:r>
            <a:endParaRPr lang="zh-CN" altLang="en-US" dirty="0">
              <a:solidFill>
                <a:schemeClr val="tx1">
                  <a:lumMod val="85000"/>
                  <a:lumOff val="15000"/>
                </a:schemeClr>
              </a:solidFill>
            </a:endParaRPr>
          </a:p>
        </p:txBody>
      </p:sp>
      <p:grpSp>
        <p:nvGrpSpPr>
          <p:cNvPr id="10" name="组合 9"/>
          <p:cNvGrpSpPr/>
          <p:nvPr/>
        </p:nvGrpSpPr>
        <p:grpSpPr>
          <a:xfrm>
            <a:off x="1276203" y="1666818"/>
            <a:ext cx="2785006" cy="4607999"/>
            <a:chOff x="1809603" y="1666818"/>
            <a:chExt cx="2785006" cy="4607999"/>
          </a:xfrm>
        </p:grpSpPr>
        <p:sp>
          <p:nvSpPr>
            <p:cNvPr id="26" name="梯形 25"/>
            <p:cNvSpPr/>
            <p:nvPr/>
          </p:nvSpPr>
          <p:spPr>
            <a:xfrm rot="5400000">
              <a:off x="908902" y="2605916"/>
              <a:ext cx="4607999" cy="2729804"/>
            </a:xfrm>
            <a:prstGeom prst="trapezoid">
              <a:avLst>
                <a:gd name="adj" fmla="val 40632"/>
              </a:avLst>
            </a:prstGeom>
            <a:solidFill>
              <a:schemeClr val="tx1">
                <a:lumMod val="85000"/>
                <a:lumOff val="15000"/>
              </a:schemeClr>
            </a:solidFill>
            <a:ln w="25400" cap="flat" cmpd="sng" algn="ctr">
              <a:noFill/>
              <a:prstDash val="solid"/>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white"/>
                </a:solidFill>
                <a:effectLst/>
                <a:uLnTx/>
                <a:uFillTx/>
                <a:cs typeface="+mn-ea"/>
                <a:sym typeface="+mn-lt"/>
              </a:endParaRPr>
            </a:p>
          </p:txBody>
        </p:sp>
        <p:sp>
          <p:nvSpPr>
            <p:cNvPr id="36" name="矩形 35"/>
            <p:cNvSpPr/>
            <p:nvPr/>
          </p:nvSpPr>
          <p:spPr>
            <a:xfrm>
              <a:off x="1910477" y="3222987"/>
              <a:ext cx="185514" cy="609082"/>
            </a:xfrm>
            <a:prstGeom prst="rect">
              <a:avLst/>
            </a:prstGeom>
          </p:spPr>
          <p:txBody>
            <a:bodyPr wrap="none">
              <a:sp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en-US" altLang="zh-CN" sz="3200" b="1" i="0" u="none" strike="noStrike" kern="0" cap="none" spc="0" normalizeH="0" baseline="0" noProof="0" dirty="0">
                <a:ln>
                  <a:noFill/>
                </a:ln>
                <a:solidFill>
                  <a:srgbClr val="FFFFFF"/>
                </a:solidFill>
                <a:effectLst/>
                <a:uLnTx/>
                <a:uFillTx/>
                <a:cs typeface="+mn-ea"/>
                <a:sym typeface="+mn-lt"/>
              </a:endParaRPr>
            </a:p>
          </p:txBody>
        </p:sp>
        <p:sp>
          <p:nvSpPr>
            <p:cNvPr id="37" name="矩形 36"/>
            <p:cNvSpPr/>
            <p:nvPr/>
          </p:nvSpPr>
          <p:spPr>
            <a:xfrm>
              <a:off x="1884238" y="1945850"/>
              <a:ext cx="601447" cy="584775"/>
            </a:xfrm>
            <a:prstGeom prst="rect">
              <a:avLst/>
            </a:prstGeom>
          </p:spPr>
          <p:txBody>
            <a:bodyPr wrap="none">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FFFFFF"/>
                  </a:solidFill>
                  <a:effectLst/>
                  <a:uLnTx/>
                  <a:uFillTx/>
                  <a:cs typeface="+mn-ea"/>
                  <a:sym typeface="+mn-lt"/>
                </a:rPr>
                <a:t>01</a:t>
              </a:r>
            </a:p>
          </p:txBody>
        </p:sp>
        <p:sp>
          <p:nvSpPr>
            <p:cNvPr id="4" name="文本框 3"/>
            <p:cNvSpPr txBox="1"/>
            <p:nvPr/>
          </p:nvSpPr>
          <p:spPr>
            <a:xfrm>
              <a:off x="1809603" y="2591968"/>
              <a:ext cx="2785006" cy="3060000"/>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边缘车道车牌遮挡问题。这主要发生在高峰时段，车流量大且车速较慢，靠路边的车辆被路中车辆部分遮挡，这导致了漏记车牌，由于人数限制问题，无法在现场实时记录车牌，而机位架设过高又会导致视频模糊，这使得这一问题未被解决。</a:t>
              </a:r>
            </a:p>
          </p:txBody>
        </p:sp>
      </p:grpSp>
      <p:grpSp>
        <p:nvGrpSpPr>
          <p:cNvPr id="9" name="组合 8"/>
          <p:cNvGrpSpPr/>
          <p:nvPr/>
        </p:nvGrpSpPr>
        <p:grpSpPr>
          <a:xfrm>
            <a:off x="4740247" y="1666818"/>
            <a:ext cx="2729804" cy="4607999"/>
            <a:chOff x="4740247" y="1666818"/>
            <a:chExt cx="2729804" cy="4607999"/>
          </a:xfrm>
        </p:grpSpPr>
        <p:sp>
          <p:nvSpPr>
            <p:cNvPr id="27" name="梯形 26"/>
            <p:cNvSpPr/>
            <p:nvPr/>
          </p:nvSpPr>
          <p:spPr>
            <a:xfrm rot="5400000">
              <a:off x="3801149" y="2605916"/>
              <a:ext cx="4607999" cy="2729804"/>
            </a:xfrm>
            <a:prstGeom prst="trapezoid">
              <a:avLst>
                <a:gd name="adj" fmla="val 40632"/>
              </a:avLst>
            </a:prstGeom>
            <a:solidFill>
              <a:schemeClr val="accent1"/>
            </a:solidFill>
            <a:ln w="25400" cap="flat" cmpd="sng" algn="ctr">
              <a:noFill/>
              <a:prstDash val="solid"/>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white"/>
                </a:solidFill>
                <a:effectLst/>
                <a:uLnTx/>
                <a:uFillTx/>
                <a:cs typeface="+mn-ea"/>
                <a:sym typeface="+mn-lt"/>
              </a:endParaRPr>
            </a:p>
          </p:txBody>
        </p:sp>
        <p:sp>
          <p:nvSpPr>
            <p:cNvPr id="20" name="矩形 19"/>
            <p:cNvSpPr/>
            <p:nvPr/>
          </p:nvSpPr>
          <p:spPr>
            <a:xfrm>
              <a:off x="4757949" y="1944603"/>
              <a:ext cx="601447" cy="584775"/>
            </a:xfrm>
            <a:prstGeom prst="rect">
              <a:avLst/>
            </a:prstGeom>
          </p:spPr>
          <p:txBody>
            <a:bodyPr wrap="none">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FFFFFF"/>
                  </a:solidFill>
                  <a:effectLst/>
                  <a:uLnTx/>
                  <a:uFillTx/>
                  <a:cs typeface="+mn-ea"/>
                  <a:sym typeface="+mn-lt"/>
                </a:rPr>
                <a:t>02</a:t>
              </a:r>
            </a:p>
          </p:txBody>
        </p:sp>
        <p:sp>
          <p:nvSpPr>
            <p:cNvPr id="6" name="文本框 5"/>
            <p:cNvSpPr txBox="1"/>
            <p:nvPr/>
          </p:nvSpPr>
          <p:spPr>
            <a:xfrm>
              <a:off x="4774753" y="2652928"/>
              <a:ext cx="2695297" cy="2973122"/>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后期处理工作量大且有效数据占比较低。由于观测路段为交叉口且测量方向仅为直行方向，牌照法只纪录了通过断面的时间和车辆，而无法分辨右转车辆、掉头车辆和直行车辆，这使得后期工作量增大但有效数据占比较低。</a:t>
              </a:r>
            </a:p>
          </p:txBody>
        </p:sp>
      </p:grpSp>
      <p:grpSp>
        <p:nvGrpSpPr>
          <p:cNvPr id="8" name="组合 7"/>
          <p:cNvGrpSpPr/>
          <p:nvPr/>
        </p:nvGrpSpPr>
        <p:grpSpPr>
          <a:xfrm>
            <a:off x="8183597" y="1666817"/>
            <a:ext cx="2729804" cy="4607999"/>
            <a:chOff x="7650197" y="1666817"/>
            <a:chExt cx="2729804" cy="4607999"/>
          </a:xfrm>
        </p:grpSpPr>
        <p:sp>
          <p:nvSpPr>
            <p:cNvPr id="28" name="梯形 27"/>
            <p:cNvSpPr/>
            <p:nvPr/>
          </p:nvSpPr>
          <p:spPr>
            <a:xfrm rot="5400000">
              <a:off x="6711099" y="2605915"/>
              <a:ext cx="4607999" cy="2729804"/>
            </a:xfrm>
            <a:prstGeom prst="trapezoid">
              <a:avLst>
                <a:gd name="adj" fmla="val 40632"/>
              </a:avLst>
            </a:prstGeom>
            <a:solidFill>
              <a:schemeClr val="tx1">
                <a:lumMod val="85000"/>
                <a:lumOff val="15000"/>
              </a:schemeClr>
            </a:solidFill>
            <a:ln w="25400" cap="flat" cmpd="sng" algn="ctr">
              <a:noFill/>
              <a:prstDash val="solid"/>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white"/>
                </a:solidFill>
                <a:effectLst/>
                <a:uLnTx/>
                <a:uFillTx/>
                <a:cs typeface="+mn-ea"/>
                <a:sym typeface="+mn-lt"/>
              </a:endParaRPr>
            </a:p>
          </p:txBody>
        </p:sp>
        <p:sp>
          <p:nvSpPr>
            <p:cNvPr id="21" name="矩形 20"/>
            <p:cNvSpPr/>
            <p:nvPr/>
          </p:nvSpPr>
          <p:spPr>
            <a:xfrm>
              <a:off x="7699966" y="1945850"/>
              <a:ext cx="601447" cy="584775"/>
            </a:xfrm>
            <a:prstGeom prst="rect">
              <a:avLst/>
            </a:prstGeom>
          </p:spPr>
          <p:txBody>
            <a:bodyPr wrap="none">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FFFFFF"/>
                  </a:solidFill>
                  <a:effectLst/>
                  <a:uLnTx/>
                  <a:uFillTx/>
                  <a:cs typeface="+mn-ea"/>
                  <a:sym typeface="+mn-lt"/>
                </a:rPr>
                <a:t>03</a:t>
              </a:r>
            </a:p>
          </p:txBody>
        </p:sp>
        <p:sp>
          <p:nvSpPr>
            <p:cNvPr id="24" name="文本框 23"/>
            <p:cNvSpPr txBox="1"/>
            <p:nvPr/>
          </p:nvSpPr>
          <p:spPr>
            <a:xfrm>
              <a:off x="7684704" y="2652928"/>
              <a:ext cx="2695297" cy="1692771"/>
            </a:xfrm>
            <a:prstGeom prst="rect">
              <a:avLst/>
            </a:prstGeom>
            <a:noFill/>
          </p:spPr>
          <p:txBody>
            <a:bodyPr wrap="square"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自由流的统计我们采用的是“点对点”式的统计方式，选取自由流车辆时，我们选取的是绿灯时间通过指定区间的车辆进行统计计算。</a:t>
              </a:r>
            </a:p>
          </p:txBody>
        </p:sp>
      </p:grpSp>
    </p:spTree>
  </p:cSld>
  <p:clrMapOvr>
    <a:masterClrMapping/>
  </p:clrMapOvr>
  <p:transition spd="med" advTm="50622">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txBox="1"/>
          <p:nvPr/>
        </p:nvSpPr>
        <p:spPr>
          <a:xfrm>
            <a:off x="4533823" y="1801978"/>
            <a:ext cx="2347038" cy="678071"/>
          </a:xfrm>
          <a:prstGeom prst="rect">
            <a:avLst/>
          </a:prstGeom>
        </p:spPr>
        <p:txBody>
          <a:bodyPr vert="horz" lIns="91440" tIns="45720" rIns="91440" bIns="45720" rtlCol="0" anchor="ctr">
            <a:normAutofit/>
          </a:bodyPr>
          <a:lstStyle>
            <a:lvl1pPr marL="0" indent="0" algn="l" defTabSz="914400" rtl="0" eaLnBrk="1" latinLnBrk="0" hangingPunct="1">
              <a:lnSpc>
                <a:spcPct val="130000"/>
              </a:lnSpc>
              <a:spcBef>
                <a:spcPts val="1000"/>
              </a:spcBef>
              <a:buFont typeface="Arial" panose="020B0604020202020204" pitchFamily="34" charset="0"/>
              <a:buNone/>
              <a:defRPr sz="28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solidFill>
                  <a:srgbClr val="22272C"/>
                </a:solidFill>
                <a:cs typeface="+mn-ea"/>
                <a:sym typeface="+mn-lt"/>
              </a:rPr>
              <a:t>PART</a:t>
            </a:r>
            <a:r>
              <a:rPr kumimoji="1" lang="zh-CN" altLang="en-US" dirty="0">
                <a:solidFill>
                  <a:srgbClr val="22272C"/>
                </a:solidFill>
                <a:cs typeface="+mn-ea"/>
                <a:sym typeface="+mn-lt"/>
              </a:rPr>
              <a:t> </a:t>
            </a:r>
            <a:r>
              <a:rPr kumimoji="1" lang="en-US" altLang="zh-CN" dirty="0">
                <a:solidFill>
                  <a:srgbClr val="22272C"/>
                </a:solidFill>
                <a:cs typeface="+mn-ea"/>
                <a:sym typeface="+mn-lt"/>
              </a:rPr>
              <a:t>5</a:t>
            </a:r>
          </a:p>
        </p:txBody>
      </p:sp>
      <p:sp>
        <p:nvSpPr>
          <p:cNvPr id="6" name="文本占位符 2"/>
          <p:cNvSpPr txBox="1"/>
          <p:nvPr/>
        </p:nvSpPr>
        <p:spPr>
          <a:xfrm>
            <a:off x="4533821" y="2673798"/>
            <a:ext cx="6757634" cy="1095463"/>
          </a:xfrm>
          <a:prstGeom prst="rect">
            <a:avLst/>
          </a:prstGeom>
        </p:spPr>
        <p:txBody>
          <a:bodyPr vert="horz" lIns="91440" tIns="45720" rIns="91440" bIns="45720" rtlCol="0" anchor="ctr">
            <a:noAutofit/>
          </a:bodyPr>
          <a:lstStyle>
            <a:lvl1pPr marL="0" indent="0" algn="l" defTabSz="914400" rtl="0" eaLnBrk="1" latinLnBrk="0" hangingPunct="1">
              <a:lnSpc>
                <a:spcPct val="130000"/>
              </a:lnSpc>
              <a:spcBef>
                <a:spcPts val="1000"/>
              </a:spcBef>
              <a:buFont typeface="Arial" panose="020B0604020202020204" pitchFamily="34" charset="0"/>
              <a:buNone/>
              <a:defRPr sz="7200" b="1" kern="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sz="5600" dirty="0">
                <a:cs typeface="+mn-ea"/>
                <a:sym typeface="+mn-lt"/>
              </a:rPr>
              <a:t>调查总结</a:t>
            </a:r>
            <a:endParaRPr kumimoji="1" lang="en-US" altLang="zh-CN" sz="5600" dirty="0">
              <a:cs typeface="+mn-ea"/>
              <a:sym typeface="+mn-lt"/>
            </a:endParaRPr>
          </a:p>
        </p:txBody>
      </p:sp>
    </p:spTree>
    <p:extLst>
      <p:ext uri="{BB962C8B-B14F-4D97-AF65-F5344CB8AC3E}">
        <p14:creationId xmlns:p14="http://schemas.microsoft.com/office/powerpoint/2010/main" xmlns="" val="1598201677"/>
      </p:ext>
    </p:extLst>
  </p:cSld>
  <p:clrMapOvr>
    <a:masterClrMapping/>
  </p:clrMapOvr>
  <p:transition spd="med" advTm="951">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4"/>
          </p:nvPr>
        </p:nvSpPr>
        <p:spPr/>
        <p:txBody>
          <a:bodyPr>
            <a:normAutofit lnSpcReduction="10000"/>
          </a:bodyPr>
          <a:lstStyle/>
          <a:p>
            <a:r>
              <a:rPr kumimoji="1" lang="zh-CN" altLang="en-US" dirty="0">
                <a:cs typeface="+mn-ea"/>
                <a:sym typeface="+mn-lt"/>
              </a:rPr>
              <a:t>调查总结</a:t>
            </a:r>
          </a:p>
        </p:txBody>
      </p:sp>
      <p:sp>
        <p:nvSpPr>
          <p:cNvPr id="28" name="矩形 27"/>
          <p:cNvSpPr/>
          <p:nvPr/>
        </p:nvSpPr>
        <p:spPr>
          <a:xfrm>
            <a:off x="4607864" y="4748080"/>
            <a:ext cx="2976279" cy="841160"/>
          </a:xfrm>
          <a:prstGeom prst="rect">
            <a:avLst/>
          </a:prstGeom>
          <a:solidFill>
            <a:schemeClr val="tx1">
              <a:lumMod val="75000"/>
              <a:lumOff val="25000"/>
            </a:schemeClr>
          </a:solidFill>
          <a:ln w="25400"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cs typeface="+mn-ea"/>
              <a:sym typeface="+mn-lt"/>
            </a:endParaRPr>
          </a:p>
        </p:txBody>
      </p:sp>
      <p:sp>
        <p:nvSpPr>
          <p:cNvPr id="29" name="矩形 28"/>
          <p:cNvSpPr/>
          <p:nvPr/>
        </p:nvSpPr>
        <p:spPr>
          <a:xfrm>
            <a:off x="4806282" y="1604792"/>
            <a:ext cx="2579443" cy="2679192"/>
          </a:xfrm>
          <a:prstGeom prst="rect">
            <a:avLst/>
          </a:prstGeom>
          <a:solidFill>
            <a:schemeClr val="tx1">
              <a:lumMod val="75000"/>
              <a:lumOff val="25000"/>
            </a:schemeClr>
          </a:solidFill>
          <a:ln w="25400"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cs typeface="+mn-ea"/>
              <a:sym typeface="+mn-lt"/>
            </a:endParaRPr>
          </a:p>
        </p:txBody>
      </p:sp>
      <p:sp>
        <p:nvSpPr>
          <p:cNvPr id="30" name="梯形 29"/>
          <p:cNvSpPr/>
          <p:nvPr/>
        </p:nvSpPr>
        <p:spPr>
          <a:xfrm rot="10800000" flipV="1">
            <a:off x="4607858" y="4283985"/>
            <a:ext cx="2976279" cy="464095"/>
          </a:xfrm>
          <a:prstGeom prst="trapezoid">
            <a:avLst>
              <a:gd name="adj" fmla="val 39300"/>
            </a:avLst>
          </a:prstGeom>
          <a:solidFill>
            <a:schemeClr val="tx1">
              <a:lumMod val="95000"/>
              <a:lumOff val="5000"/>
            </a:schemeClr>
          </a:solidFill>
          <a:ln w="25400"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cs typeface="+mn-ea"/>
              <a:sym typeface="+mn-lt"/>
            </a:endParaRPr>
          </a:p>
        </p:txBody>
      </p:sp>
      <p:sp>
        <p:nvSpPr>
          <p:cNvPr id="31" name="矩形 30"/>
          <p:cNvSpPr/>
          <p:nvPr/>
        </p:nvSpPr>
        <p:spPr>
          <a:xfrm>
            <a:off x="4852001" y="1701522"/>
            <a:ext cx="2579443" cy="2653034"/>
          </a:xfrm>
          <a:prstGeom prst="rect">
            <a:avLst/>
          </a:prstGeom>
        </p:spPr>
        <p:txBody>
          <a:bodyPr wrap="square">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在预调查过程中我们发现了手机摄像广角不够，</a:t>
            </a:r>
            <a:r>
              <a:rPr lang="en-US" altLang="zh-CN" sz="1600" dirty="0">
                <a:solidFill>
                  <a:schemeClr val="bg1"/>
                </a:solidFill>
                <a:latin typeface="微软雅黑" panose="020B0503020204020204" pitchFamily="34" charset="-122"/>
                <a:ea typeface="微软雅黑" panose="020B0503020204020204" pitchFamily="34" charset="-122"/>
              </a:rPr>
              <a:t>BRT</a:t>
            </a:r>
            <a:r>
              <a:rPr lang="zh-CN" altLang="en-US" sz="1600" dirty="0">
                <a:solidFill>
                  <a:schemeClr val="bg1"/>
                </a:solidFill>
                <a:latin typeface="微软雅黑" panose="020B0503020204020204" pitchFamily="34" charset="-122"/>
                <a:ea typeface="微软雅黑" panose="020B0503020204020204" pitchFamily="34" charset="-122"/>
              </a:rPr>
              <a:t>公交车经常遮挡摄像头等问题，因此在正式调查时安排一人实时记录</a:t>
            </a:r>
            <a:r>
              <a:rPr lang="en-US" altLang="zh-CN" sz="1600" dirty="0">
                <a:solidFill>
                  <a:schemeClr val="bg1"/>
                </a:solidFill>
                <a:latin typeface="微软雅黑" panose="020B0503020204020204" pitchFamily="34" charset="-122"/>
                <a:ea typeface="微软雅黑" panose="020B0503020204020204" pitchFamily="34" charset="-122"/>
              </a:rPr>
              <a:t>BRT</a:t>
            </a:r>
            <a:r>
              <a:rPr lang="zh-CN" altLang="en-US" sz="1600" dirty="0">
                <a:solidFill>
                  <a:schemeClr val="bg1"/>
                </a:solidFill>
                <a:latin typeface="微软雅黑" panose="020B0503020204020204" pitchFamily="34" charset="-122"/>
                <a:ea typeface="微软雅黑" panose="020B0503020204020204" pitchFamily="34" charset="-122"/>
              </a:rPr>
              <a:t>公交的信息，一人拍摄非</a:t>
            </a:r>
            <a:r>
              <a:rPr lang="en-US" altLang="zh-CN" sz="1600" dirty="0">
                <a:solidFill>
                  <a:schemeClr val="bg1"/>
                </a:solidFill>
                <a:latin typeface="微软雅黑" panose="020B0503020204020204" pitchFamily="34" charset="-122"/>
                <a:ea typeface="微软雅黑" panose="020B0503020204020204" pitchFamily="34" charset="-122"/>
              </a:rPr>
              <a:t>BRT</a:t>
            </a:r>
            <a:r>
              <a:rPr lang="zh-CN" altLang="en-US" sz="1600" dirty="0">
                <a:solidFill>
                  <a:schemeClr val="bg1"/>
                </a:solidFill>
                <a:latin typeface="微软雅黑" panose="020B0503020204020204" pitchFamily="34" charset="-122"/>
                <a:ea typeface="微软雅黑" panose="020B0503020204020204" pitchFamily="34" charset="-122"/>
              </a:rPr>
              <a:t>车道的车辆行驶视频。</a:t>
            </a:r>
          </a:p>
        </p:txBody>
      </p:sp>
      <p:grpSp>
        <p:nvGrpSpPr>
          <p:cNvPr id="6" name="组合 5"/>
          <p:cNvGrpSpPr/>
          <p:nvPr/>
        </p:nvGrpSpPr>
        <p:grpSpPr>
          <a:xfrm>
            <a:off x="883920" y="1604792"/>
            <a:ext cx="2976280" cy="3984443"/>
            <a:chOff x="1524000" y="1604792"/>
            <a:chExt cx="2976280" cy="3984443"/>
          </a:xfrm>
        </p:grpSpPr>
        <p:sp>
          <p:nvSpPr>
            <p:cNvPr id="24" name="矩形 23"/>
            <p:cNvSpPr/>
            <p:nvPr/>
          </p:nvSpPr>
          <p:spPr>
            <a:xfrm>
              <a:off x="1524001" y="1604792"/>
              <a:ext cx="2976279" cy="841160"/>
            </a:xfrm>
            <a:prstGeom prst="rect">
              <a:avLst/>
            </a:prstGeom>
            <a:solidFill>
              <a:schemeClr val="accent1"/>
            </a:solidFill>
            <a:ln w="25400"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cs typeface="+mn-ea"/>
                <a:sym typeface="+mn-lt"/>
              </a:endParaRPr>
            </a:p>
          </p:txBody>
        </p:sp>
        <p:sp>
          <p:nvSpPr>
            <p:cNvPr id="25" name="矩形 24"/>
            <p:cNvSpPr/>
            <p:nvPr/>
          </p:nvSpPr>
          <p:spPr>
            <a:xfrm>
              <a:off x="1722419" y="2910043"/>
              <a:ext cx="2579443" cy="2679192"/>
            </a:xfrm>
            <a:prstGeom prst="rect">
              <a:avLst/>
            </a:prstGeom>
            <a:solidFill>
              <a:schemeClr val="accent1"/>
            </a:solidFill>
            <a:ln w="25400"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cs typeface="+mn-ea"/>
                <a:sym typeface="+mn-lt"/>
              </a:endParaRPr>
            </a:p>
          </p:txBody>
        </p:sp>
        <p:sp>
          <p:nvSpPr>
            <p:cNvPr id="26" name="梯形 25"/>
            <p:cNvSpPr/>
            <p:nvPr/>
          </p:nvSpPr>
          <p:spPr>
            <a:xfrm rot="10800000">
              <a:off x="1524000" y="2445948"/>
              <a:ext cx="2976279" cy="464093"/>
            </a:xfrm>
            <a:prstGeom prst="trapezoid">
              <a:avLst>
                <a:gd name="adj" fmla="val 39300"/>
              </a:avLst>
            </a:prstGeom>
            <a:solidFill>
              <a:schemeClr val="accent1">
                <a:lumMod val="50000"/>
              </a:schemeClr>
            </a:solidFill>
            <a:ln w="25400"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cs typeface="+mn-ea"/>
                <a:sym typeface="+mn-lt"/>
              </a:endParaRPr>
            </a:p>
          </p:txBody>
        </p:sp>
        <p:sp>
          <p:nvSpPr>
            <p:cNvPr id="27" name="矩形 26"/>
            <p:cNvSpPr/>
            <p:nvPr/>
          </p:nvSpPr>
          <p:spPr>
            <a:xfrm>
              <a:off x="1845915" y="3116260"/>
              <a:ext cx="2312891" cy="2012859"/>
            </a:xfrm>
            <a:prstGeom prst="rect">
              <a:avLst/>
            </a:prstGeom>
          </p:spPr>
          <p:txBody>
            <a:bodyPr wrap="square">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在正式调查过程中，与延误小组进行合作，互帮互助，进行数据间的共享，获得了更多维的信息资料进行更深层次的分析。</a:t>
              </a:r>
            </a:p>
          </p:txBody>
        </p:sp>
        <p:sp>
          <p:nvSpPr>
            <p:cNvPr id="40" name="文本框 39"/>
            <p:cNvSpPr txBox="1"/>
            <p:nvPr/>
          </p:nvSpPr>
          <p:spPr>
            <a:xfrm>
              <a:off x="2234088" y="1811008"/>
              <a:ext cx="1555234" cy="420884"/>
            </a:xfrm>
            <a:prstGeom prst="rect">
              <a:avLst/>
            </a:prstGeom>
            <a:noFill/>
          </p:spPr>
          <p:txBody>
            <a:bodyPr wrap="none" rtlCol="0">
              <a:spAutoFit/>
            </a:bodyPr>
            <a:lstStyle/>
            <a:p>
              <a:pPr marL="0" marR="0" lvl="0" indent="0" algn="ctr" defTabSz="608965" eaLnBrk="1" fontAlgn="auto" latinLnBrk="0" hangingPunct="1">
                <a:lnSpc>
                  <a:spcPct val="100000"/>
                </a:lnSpc>
                <a:spcBef>
                  <a:spcPts val="0"/>
                </a:spcBef>
                <a:spcAft>
                  <a:spcPts val="0"/>
                </a:spcAft>
                <a:buClrTx/>
                <a:buSzTx/>
                <a:buFontTx/>
                <a:buNone/>
                <a:defRPr/>
              </a:pPr>
              <a:r>
                <a:rPr kumimoji="1" lang="zh-CN" altLang="en-US" sz="213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合作很重要</a:t>
              </a:r>
            </a:p>
          </p:txBody>
        </p:sp>
      </p:grpSp>
      <p:grpSp>
        <p:nvGrpSpPr>
          <p:cNvPr id="4" name="组合 3"/>
          <p:cNvGrpSpPr/>
          <p:nvPr/>
        </p:nvGrpSpPr>
        <p:grpSpPr>
          <a:xfrm>
            <a:off x="8316560" y="1604792"/>
            <a:ext cx="2976280" cy="3984443"/>
            <a:chOff x="7691720" y="1604792"/>
            <a:chExt cx="2976280" cy="3984443"/>
          </a:xfrm>
        </p:grpSpPr>
        <p:sp>
          <p:nvSpPr>
            <p:cNvPr id="32" name="矩形 31"/>
            <p:cNvSpPr/>
            <p:nvPr/>
          </p:nvSpPr>
          <p:spPr>
            <a:xfrm>
              <a:off x="7691721" y="1604792"/>
              <a:ext cx="2976279" cy="841160"/>
            </a:xfrm>
            <a:prstGeom prst="rect">
              <a:avLst/>
            </a:prstGeom>
            <a:solidFill>
              <a:schemeClr val="accent1"/>
            </a:solidFill>
            <a:ln w="25400"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cs typeface="+mn-ea"/>
                <a:sym typeface="+mn-lt"/>
              </a:endParaRPr>
            </a:p>
          </p:txBody>
        </p:sp>
        <p:sp>
          <p:nvSpPr>
            <p:cNvPr id="33" name="矩形 32"/>
            <p:cNvSpPr/>
            <p:nvPr/>
          </p:nvSpPr>
          <p:spPr>
            <a:xfrm>
              <a:off x="7890139" y="2910043"/>
              <a:ext cx="2579443" cy="2679192"/>
            </a:xfrm>
            <a:prstGeom prst="rect">
              <a:avLst/>
            </a:prstGeom>
            <a:solidFill>
              <a:schemeClr val="accent1"/>
            </a:solidFill>
            <a:ln w="25400"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cs typeface="+mn-ea"/>
                <a:sym typeface="+mn-lt"/>
              </a:endParaRPr>
            </a:p>
          </p:txBody>
        </p:sp>
        <p:sp>
          <p:nvSpPr>
            <p:cNvPr id="34" name="梯形 33"/>
            <p:cNvSpPr/>
            <p:nvPr/>
          </p:nvSpPr>
          <p:spPr>
            <a:xfrm rot="10800000">
              <a:off x="7691720" y="2445948"/>
              <a:ext cx="2976279" cy="464093"/>
            </a:xfrm>
            <a:prstGeom prst="trapezoid">
              <a:avLst>
                <a:gd name="adj" fmla="val 39300"/>
              </a:avLst>
            </a:prstGeom>
            <a:solidFill>
              <a:schemeClr val="accent1">
                <a:lumMod val="50000"/>
              </a:schemeClr>
            </a:solidFill>
            <a:ln w="25400" cap="flat" cmpd="sng" algn="ctr">
              <a:noFill/>
              <a:prstDash val="solid"/>
            </a:ln>
            <a:effectLst/>
          </p:spPr>
          <p:txBody>
            <a:bodyPr rtlCol="0" anchor="ctr"/>
            <a:lstStyle/>
            <a:p>
              <a:pPr marL="0" marR="0" lvl="0" indent="0" algn="ctr" defTabSz="6089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cs typeface="+mn-ea"/>
                <a:sym typeface="+mn-lt"/>
              </a:endParaRPr>
            </a:p>
          </p:txBody>
        </p:sp>
        <p:sp>
          <p:nvSpPr>
            <p:cNvPr id="35" name="矩形 34"/>
            <p:cNvSpPr/>
            <p:nvPr/>
          </p:nvSpPr>
          <p:spPr>
            <a:xfrm>
              <a:off x="7952674" y="3131500"/>
              <a:ext cx="2486428" cy="1692771"/>
            </a:xfrm>
            <a:prstGeom prst="rect">
              <a:avLst/>
            </a:prstGeom>
          </p:spPr>
          <p:txBody>
            <a:bodyPr wrap="square">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预留充分的可调时间，可以使我们在面对无法按时到达目的地等紧急情况时对调查方案进行灵活地调整，使调查更加灵活有效。</a:t>
              </a:r>
            </a:p>
          </p:txBody>
        </p:sp>
        <p:sp>
          <p:nvSpPr>
            <p:cNvPr id="41" name="文本框 40"/>
            <p:cNvSpPr txBox="1"/>
            <p:nvPr/>
          </p:nvSpPr>
          <p:spPr>
            <a:xfrm>
              <a:off x="7706834" y="1835159"/>
              <a:ext cx="2925801" cy="420884"/>
            </a:xfrm>
            <a:prstGeom prst="rect">
              <a:avLst/>
            </a:prstGeom>
            <a:noFill/>
          </p:spPr>
          <p:txBody>
            <a:bodyPr wrap="none" rtlCol="0">
              <a:spAutoFit/>
            </a:bodyPr>
            <a:lstStyle/>
            <a:p>
              <a:pPr marL="0" marR="0" lvl="0" indent="0" algn="ctr" defTabSz="608965" eaLnBrk="1" fontAlgn="auto" latinLnBrk="0" hangingPunct="1">
                <a:lnSpc>
                  <a:spcPct val="100000"/>
                </a:lnSpc>
                <a:spcBef>
                  <a:spcPts val="0"/>
                </a:spcBef>
                <a:spcAft>
                  <a:spcPts val="0"/>
                </a:spcAft>
                <a:buClrTx/>
                <a:buSzTx/>
                <a:buFontTx/>
                <a:buNone/>
                <a:defRPr/>
              </a:pPr>
              <a:r>
                <a:rPr kumimoji="1" lang="zh-CN" altLang="en-US" sz="213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充分的可调时间很重要</a:t>
              </a:r>
            </a:p>
          </p:txBody>
        </p:sp>
      </p:grpSp>
      <p:sp>
        <p:nvSpPr>
          <p:cNvPr id="42" name="文本框 41"/>
          <p:cNvSpPr txBox="1"/>
          <p:nvPr/>
        </p:nvSpPr>
        <p:spPr>
          <a:xfrm>
            <a:off x="5194931" y="4935773"/>
            <a:ext cx="1829348" cy="420884"/>
          </a:xfrm>
          <a:prstGeom prst="rect">
            <a:avLst/>
          </a:prstGeom>
          <a:noFill/>
        </p:spPr>
        <p:txBody>
          <a:bodyPr wrap="none" rtlCol="0">
            <a:spAutoFit/>
          </a:bodyPr>
          <a:lstStyle/>
          <a:p>
            <a:pPr marL="0" marR="0" lvl="0" indent="0" algn="ctr" defTabSz="608965" eaLnBrk="1" fontAlgn="auto" latinLnBrk="0" hangingPunct="1">
              <a:lnSpc>
                <a:spcPct val="100000"/>
              </a:lnSpc>
              <a:spcBef>
                <a:spcPts val="0"/>
              </a:spcBef>
              <a:spcAft>
                <a:spcPts val="0"/>
              </a:spcAft>
              <a:buClrTx/>
              <a:buSzTx/>
              <a:buFontTx/>
              <a:buNone/>
              <a:defRPr/>
            </a:pPr>
            <a:r>
              <a:rPr kumimoji="1" lang="zh-CN" altLang="en-US" sz="213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预调查很重要</a:t>
            </a:r>
          </a:p>
        </p:txBody>
      </p:sp>
    </p:spTree>
  </p:cSld>
  <p:clrMapOvr>
    <a:masterClrMapping/>
  </p:clrMapOvr>
  <p:transition spd="med" advTm="26426">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文本占位符 58"/>
          <p:cNvSpPr>
            <a:spLocks noGrp="1"/>
          </p:cNvSpPr>
          <p:nvPr>
            <p:ph type="body" sz="quarter" idx="4294967295"/>
          </p:nvPr>
        </p:nvSpPr>
        <p:spPr>
          <a:xfrm>
            <a:off x="4017818" y="1717607"/>
            <a:ext cx="4156364" cy="2769989"/>
          </a:xfrm>
        </p:spPr>
        <p:txBody>
          <a:bodyPr>
            <a:noAutofit/>
          </a:bodyPr>
          <a:lstStyle/>
          <a:p>
            <a:pPr marL="0" indent="0" algn="ctr">
              <a:lnSpc>
                <a:spcPct val="130000"/>
              </a:lnSpc>
              <a:spcBef>
                <a:spcPts val="0"/>
              </a:spcBef>
              <a:buNone/>
            </a:pPr>
            <a:r>
              <a:rPr lang="zh-CN" altLang="en-US" sz="4270" b="0" dirty="0">
                <a:solidFill>
                  <a:schemeClr val="bg1"/>
                </a:solidFill>
                <a:latin typeface="微软雅黑 Light" panose="020B0502040204020203" pitchFamily="34" charset="-122"/>
                <a:ea typeface="微软雅黑 Light" panose="020B0502040204020203" pitchFamily="34" charset="-122"/>
              </a:rPr>
              <a:t>感谢大家的观看</a:t>
            </a:r>
            <a:endParaRPr lang="en-US" altLang="zh-CN" sz="4270" b="0" dirty="0">
              <a:solidFill>
                <a:schemeClr val="bg1"/>
              </a:solidFill>
              <a:latin typeface="微软雅黑 Light" panose="020B0502040204020203" pitchFamily="34" charset="-122"/>
              <a:ea typeface="微软雅黑 Light" panose="020B0502040204020203" pitchFamily="34" charset="-122"/>
            </a:endParaRPr>
          </a:p>
          <a:p>
            <a:pPr marL="0" indent="0" algn="ctr">
              <a:lnSpc>
                <a:spcPct val="130000"/>
              </a:lnSpc>
              <a:spcBef>
                <a:spcPts val="0"/>
              </a:spcBef>
              <a:buNone/>
            </a:pPr>
            <a:r>
              <a:rPr lang="zh-CN" altLang="en-US" sz="4270" b="0" dirty="0">
                <a:solidFill>
                  <a:schemeClr val="bg1"/>
                </a:solidFill>
                <a:latin typeface="微软雅黑 Light" panose="020B0502040204020203" pitchFamily="34" charset="-122"/>
                <a:ea typeface="微软雅黑 Light" panose="020B0502040204020203" pitchFamily="34" charset="-122"/>
              </a:rPr>
              <a:t>请老师及师兄</a:t>
            </a:r>
            <a:endParaRPr lang="en-US" altLang="zh-CN" sz="4270" b="0" dirty="0">
              <a:solidFill>
                <a:schemeClr val="bg1"/>
              </a:solidFill>
              <a:latin typeface="微软雅黑 Light" panose="020B0502040204020203" pitchFamily="34" charset="-122"/>
              <a:ea typeface="微软雅黑 Light" panose="020B0502040204020203" pitchFamily="34" charset="-122"/>
            </a:endParaRPr>
          </a:p>
          <a:p>
            <a:pPr marL="0" indent="0" algn="ctr">
              <a:lnSpc>
                <a:spcPct val="130000"/>
              </a:lnSpc>
              <a:spcBef>
                <a:spcPts val="0"/>
              </a:spcBef>
              <a:buNone/>
            </a:pPr>
            <a:r>
              <a:rPr lang="zh-CN" altLang="en-US" sz="4270" b="0" dirty="0">
                <a:solidFill>
                  <a:schemeClr val="bg1"/>
                </a:solidFill>
                <a:latin typeface="微软雅黑 Light" panose="020B0502040204020203" pitchFamily="34" charset="-122"/>
                <a:ea typeface="微软雅黑 Light" panose="020B0502040204020203" pitchFamily="34" charset="-122"/>
              </a:rPr>
              <a:t>批评指正</a:t>
            </a:r>
            <a:endParaRPr lang="en-US" altLang="zh-CN" sz="4270" b="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p:transition spd="med" advTm="94">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a="http://schemas.openxmlformats.org/drawingml/2006/main" xmlns:r="http://schemas.openxmlformats.org/officeDocument/2006/relationships" xmlns:p="http://schemas.openxmlformats.org/presentationml/2006/main">
  <p:tag name="TIMING" val="|0.4|1.1|1.7|1.9"/>
</p:tagLst>
</file>

<file path=ppt/theme/theme1.xml><?xml version="1.0" encoding="utf-8"?>
<a:theme xmlns:a="http://schemas.openxmlformats.org/drawingml/2006/main" name="Office 主题">
  <a:themeElements>
    <a:clrScheme name="自定义 1">
      <a:dk1>
        <a:srgbClr val="000000"/>
      </a:dk1>
      <a:lt1>
        <a:srgbClr val="FFFFFF"/>
      </a:lt1>
      <a:dk2>
        <a:srgbClr val="000000"/>
      </a:dk2>
      <a:lt2>
        <a:srgbClr val="FFFFFF"/>
      </a:lt2>
      <a:accent1>
        <a:srgbClr val="FB5E62"/>
      </a:accent1>
      <a:accent2>
        <a:srgbClr val="F8F5ED"/>
      </a:accent2>
      <a:accent3>
        <a:srgbClr val="6B6B6B"/>
      </a:accent3>
      <a:accent4>
        <a:srgbClr val="D3D3D3"/>
      </a:accent4>
      <a:accent5>
        <a:srgbClr val="D3D3D3"/>
      </a:accent5>
      <a:accent6>
        <a:srgbClr val="515151"/>
      </a:accent6>
      <a:hlink>
        <a:srgbClr val="0563C1"/>
      </a:hlink>
      <a:folHlink>
        <a:srgbClr val="954F72"/>
      </a:folHlink>
    </a:clrScheme>
    <a:fontScheme name="Temp">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主题">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黄绿色">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自定义 41">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595</TotalTime>
  <Words>2738</Words>
  <Application>Microsoft Office PowerPoint</Application>
  <PresentationFormat>自定义</PresentationFormat>
  <Paragraphs>330</Paragraphs>
  <Slides>28</Slides>
  <Notes>28</Notes>
  <HiddenSlides>0</HiddenSlides>
  <MMClips>0</MMClips>
  <ScaleCrop>false</ScaleCrop>
  <HeadingPairs>
    <vt:vector size="4" baseType="variant">
      <vt:variant>
        <vt:lpstr>主题</vt:lpstr>
      </vt:variant>
      <vt:variant>
        <vt:i4>3</vt:i4>
      </vt:variant>
      <vt:variant>
        <vt:lpstr>幻灯片标题</vt:lpstr>
      </vt:variant>
      <vt:variant>
        <vt:i4>28</vt:i4>
      </vt:variant>
    </vt:vector>
  </HeadingPairs>
  <TitlesOfParts>
    <vt:vector size="31" baseType="lpstr">
      <vt:lpstr>Office 主题</vt:lpstr>
      <vt:lpstr>OfficePLUS</vt:lpstr>
      <vt:lpstr>1_Office Theme</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OfficePLUS</dc:creator>
  <cp:lastModifiedBy>PC</cp:lastModifiedBy>
  <cp:revision>147</cp:revision>
  <dcterms:created xsi:type="dcterms:W3CDTF">2015-08-18T02:51:00Z</dcterms:created>
  <dcterms:modified xsi:type="dcterms:W3CDTF">2018-12-11T02:15:09Z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v-yunxl@microsoft.com</vt:lpwstr>
  </property>
  <property fmtid="{D5CDD505-2E9C-101B-9397-08002B2CF9AE}" pid="5" name="MSIP_Label_f42aa342-8706-4288-bd11-ebb85995028c_SetDate">
    <vt:lpwstr>2017-12-21T06:02:06.5135174Z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y fmtid="{D5CDD505-2E9C-101B-9397-08002B2CF9AE}" pid="10" name="KSORubyTemplateID">
    <vt:lpwstr>2</vt:lpwstr>
  </property>
  <property fmtid="{D5CDD505-2E9C-101B-9397-08002B2CF9AE}" pid="11" name="KSOProductBuildVer">
    <vt:lpwstr>2052-10.1.0.7671</vt:lpwstr>
  </property>
</Properties>
</file>