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wdp" ContentType="image/vnd.ms-photo"/>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3"/>
    <p:sldId id="258" r:id="rId4"/>
    <p:sldId id="262" r:id="rId5"/>
    <p:sldId id="260" r:id="rId6"/>
    <p:sldId id="261" r:id="rId7"/>
    <p:sldId id="263" r:id="rId8"/>
    <p:sldId id="264" r:id="rId9"/>
    <p:sldId id="265" r:id="rId10"/>
    <p:sldId id="266" r:id="rId11"/>
    <p:sldId id="272" r:id="rId12"/>
    <p:sldId id="273" r:id="rId13"/>
    <p:sldId id="269" r:id="rId14"/>
    <p:sldId id="271" r:id="rId15"/>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notesMaster" Target="notesMasters/notesMaster1.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microsoft.com/office/2007/relationships/hdphoto" Target="../media/image2.wdp"/><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microsoft.com/office/2007/relationships/hdphoto" Target="../media/image2.wdp"/><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 uri="{28A0092B-C50C-407E-A947-70E740481C1C}">
                <a14:useLocalDpi xmlns:a14="http://schemas.microsoft.com/office/drawing/2010/main" val="0"/>
              </a:ext>
            </a:extLst>
          </a:blip>
          <a:srcRect l="17878" t="35012" b="43146"/>
          <a:stretch>
            <a:fillRect/>
          </a:stretch>
        </p:blipFill>
        <p:spPr>
          <a:xfrm>
            <a:off x="0" y="0"/>
            <a:ext cx="5837733" cy="2166151"/>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7823199" y="5054600"/>
            <a:ext cx="4368801" cy="1803400"/>
          </a:xfrm>
          <a:prstGeom prst="rect">
            <a:avLst/>
          </a:prstGeom>
        </p:spPr>
      </p:pic>
      <p:sp>
        <p:nvSpPr>
          <p:cNvPr id="14" name="Rectangle 5"/>
          <p:cNvSpPr>
            <a:spLocks noChangeArrowheads="1"/>
          </p:cNvSpPr>
          <p:nvPr/>
        </p:nvSpPr>
        <p:spPr bwMode="auto">
          <a:xfrm>
            <a:off x="2472862" y="2048669"/>
            <a:ext cx="7246275" cy="2760663"/>
          </a:xfrm>
          <a:prstGeom prst="rect">
            <a:avLst/>
          </a:prstGeom>
          <a:noFill/>
          <a:ln w="3810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ea typeface="华文细黑" panose="02010600040101010101" pitchFamily="2" charset="-122"/>
            </a:endParaRPr>
          </a:p>
        </p:txBody>
      </p:sp>
      <p:sp>
        <p:nvSpPr>
          <p:cNvPr id="15" name="矩形: 圆角 14"/>
          <p:cNvSpPr/>
          <p:nvPr/>
        </p:nvSpPr>
        <p:spPr>
          <a:xfrm>
            <a:off x="5000625" y="4048356"/>
            <a:ext cx="2190749" cy="485544"/>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zh-CN" altLang="en-US" dirty="0">
              <a:solidFill>
                <a:srgbClr val="3D7351"/>
              </a:solidFill>
              <a:latin typeface="黑体" panose="02010609060101010101" pitchFamily="49" charset="-122"/>
              <a:ea typeface="黑体" panose="02010609060101010101" pitchFamily="49" charset="-122"/>
            </a:endParaRPr>
          </a:p>
        </p:txBody>
      </p:sp>
      <p:sp>
        <p:nvSpPr>
          <p:cNvPr id="7" name="标题 1"/>
          <p:cNvSpPr>
            <a:spLocks noGrp="1"/>
          </p:cNvSpPr>
          <p:nvPr>
            <p:ph type="ctrTitle" hasCustomPrompt="1"/>
          </p:nvPr>
        </p:nvSpPr>
        <p:spPr>
          <a:xfrm>
            <a:off x="2472862" y="2048668"/>
            <a:ext cx="7246275" cy="1999687"/>
          </a:xfrm>
        </p:spPr>
        <p:txBody>
          <a:bodyPr anchor="ctr" anchorCtr="0">
            <a:normAutofit/>
          </a:bodyPr>
          <a:lstStyle>
            <a:lvl1pPr algn="ctr">
              <a:defRPr sz="6600">
                <a:solidFill>
                  <a:schemeClr val="bg1"/>
                </a:solidFill>
              </a:defRPr>
            </a:lvl1pPr>
          </a:lstStyle>
          <a:p>
            <a:r>
              <a:rPr lang="zh-CN" altLang="en-US" dirty="0"/>
              <a:t>单击此处编辑标题</a:t>
            </a:r>
            <a:endParaRPr lang="zh-CN" altLang="en-US" dirty="0"/>
          </a:p>
        </p:txBody>
      </p:sp>
      <p:sp>
        <p:nvSpPr>
          <p:cNvPr id="8" name="副标题 2"/>
          <p:cNvSpPr>
            <a:spLocks noGrp="1"/>
          </p:cNvSpPr>
          <p:nvPr>
            <p:ph type="subTitle" idx="1" hasCustomPrompt="1"/>
          </p:nvPr>
        </p:nvSpPr>
        <p:spPr>
          <a:xfrm>
            <a:off x="5000625" y="4048356"/>
            <a:ext cx="2190750" cy="485544"/>
          </a:xfrm>
        </p:spPr>
        <p:txBody>
          <a:bodyPr anchor="ctr" anchorCtr="0">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副标题</a:t>
            </a:r>
            <a:endParaRPr lang="zh-CN" altLang="en-US" dirty="0"/>
          </a:p>
        </p:txBody>
      </p:sp>
      <p:sp>
        <p:nvSpPr>
          <p:cNvPr id="9"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11"/>
          </p:nvPr>
        </p:nvSpPr>
        <p:spPr>
          <a:xfrm>
            <a:off x="4038600" y="6356350"/>
            <a:ext cx="4114800" cy="365125"/>
          </a:xfrm>
        </p:spPr>
        <p:txBody>
          <a:bodyPr/>
          <a:lstStyle/>
          <a:p>
            <a:endParaRPr lang="zh-CN" altLang="en-US"/>
          </a:p>
        </p:txBody>
      </p:sp>
      <p:sp>
        <p:nvSpPr>
          <p:cNvPr id="11"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b" anchorCtr="0"/>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7823199" y="5054600"/>
            <a:ext cx="4368801" cy="1803400"/>
          </a:xfrm>
          <a:prstGeom prst="rect">
            <a:avLst/>
          </a:prstGeom>
        </p:spPr>
      </p:pic>
      <p:sp>
        <p:nvSpPr>
          <p:cNvPr id="9" name="椭圆 8"/>
          <p:cNvSpPr/>
          <p:nvPr/>
        </p:nvSpPr>
        <p:spPr>
          <a:xfrm>
            <a:off x="5560444" y="2226641"/>
            <a:ext cx="1071110" cy="107111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560445" y="2226641"/>
            <a:ext cx="1071110" cy="1071110"/>
          </a:xfrm>
          <a:prstGeom prst="rect">
            <a:avLst/>
          </a:prstGeom>
          <a:noFill/>
        </p:spPr>
        <p:txBody>
          <a:bodyPr wrap="square" rtlCol="0" anchor="ctr" anchorCtr="0">
            <a:normAutofit/>
          </a:bodyPr>
          <a:lstStyle/>
          <a:p>
            <a:pPr algn="ctr"/>
            <a:r>
              <a:rPr lang="en-US" altLang="zh-CN" sz="4000" dirty="0">
                <a:solidFill>
                  <a:srgbClr val="708265"/>
                </a:solidFill>
                <a:latin typeface="华文细黑" panose="02010600040101010101" pitchFamily="2" charset="-122"/>
                <a:ea typeface="华文细黑" panose="02010600040101010101" pitchFamily="2" charset="-122"/>
              </a:rPr>
              <a:t>01</a:t>
            </a:r>
            <a:endParaRPr lang="zh-CN" altLang="en-US" sz="4000" dirty="0">
              <a:solidFill>
                <a:srgbClr val="708265"/>
              </a:solidFill>
              <a:latin typeface="华文细黑" panose="02010600040101010101" pitchFamily="2" charset="-122"/>
              <a:ea typeface="华文细黑" panose="02010600040101010101" pitchFamily="2" charset="-122"/>
            </a:endParaRPr>
          </a:p>
        </p:txBody>
      </p:sp>
      <p:sp>
        <p:nvSpPr>
          <p:cNvPr id="11"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ea typeface="华文细黑" panose="02010600040101010101" pitchFamily="2" charset="-122"/>
            </a:endParaRPr>
          </a:p>
        </p:txBody>
      </p:sp>
      <p:pic>
        <p:nvPicPr>
          <p:cNvPr id="8" name="图片 7"/>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 uri="{28A0092B-C50C-407E-A947-70E740481C1C}">
                <a14:useLocalDpi xmlns:a14="http://schemas.microsoft.com/office/drawing/2010/main" val="0"/>
              </a:ext>
            </a:extLst>
          </a:blip>
          <a:srcRect l="17878" t="35012" b="43146"/>
          <a:stretch>
            <a:fillRect/>
          </a:stretch>
        </p:blipFill>
        <p:spPr>
          <a:xfrm>
            <a:off x="-1" y="0"/>
            <a:ext cx="5837731" cy="2166151"/>
          </a:xfrm>
          <a:prstGeom prst="rect">
            <a:avLst/>
          </a:prstGeom>
        </p:spPr>
      </p:pic>
      <p:sp>
        <p:nvSpPr>
          <p:cNvPr id="2" name="标题 1"/>
          <p:cNvSpPr>
            <a:spLocks noGrp="1"/>
          </p:cNvSpPr>
          <p:nvPr>
            <p:ph type="title"/>
          </p:nvPr>
        </p:nvSpPr>
        <p:spPr>
          <a:xfrm>
            <a:off x="2472862" y="3358241"/>
            <a:ext cx="7246275" cy="856579"/>
          </a:xfrm>
        </p:spPr>
        <p:txBody>
          <a:bodyPr anchor="ctr" anchorCtr="0">
            <a:normAutofit/>
          </a:bodyPr>
          <a:lstStyle>
            <a:lvl1pPr algn="ctr">
              <a:defRPr sz="4000"/>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2472862" y="4275309"/>
            <a:ext cx="7246275" cy="534023"/>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b" anchorCtr="0"/>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b" anchorCtr="0"/>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9" name="Rectangle 5"/>
          <p:cNvSpPr>
            <a:spLocks noChangeArrowheads="1"/>
          </p:cNvSpPr>
          <p:nvPr/>
        </p:nvSpPr>
        <p:spPr bwMode="auto">
          <a:xfrm>
            <a:off x="2472862" y="2048669"/>
            <a:ext cx="7246275" cy="2760663"/>
          </a:xfrm>
          <a:prstGeom prst="rect">
            <a:avLst/>
          </a:prstGeom>
          <a:noFill/>
          <a:ln w="3810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ea typeface="华文细黑" panose="02010600040101010101" pitchFamily="2" charset="-122"/>
            </a:endParaRPr>
          </a:p>
        </p:txBody>
      </p:sp>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7823199" y="5054600"/>
            <a:ext cx="4368801" cy="1803400"/>
          </a:xfrm>
          <a:prstGeom prst="rect">
            <a:avLst/>
          </a:prstGeom>
        </p:spPr>
      </p:pic>
      <p:pic>
        <p:nvPicPr>
          <p:cNvPr id="7" name="图片 6"/>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 uri="{28A0092B-C50C-407E-A947-70E740481C1C}">
                <a14:useLocalDpi xmlns:a14="http://schemas.microsoft.com/office/drawing/2010/main" val="0"/>
              </a:ext>
            </a:extLst>
          </a:blip>
          <a:srcRect l="17878" t="35012" b="43146"/>
          <a:stretch>
            <a:fillRect/>
          </a:stretch>
        </p:blipFill>
        <p:spPr>
          <a:xfrm>
            <a:off x="-1" y="0"/>
            <a:ext cx="5837731" cy="2166151"/>
          </a:xfrm>
          <a:prstGeom prst="rect">
            <a:avLst/>
          </a:prstGeom>
        </p:spPr>
      </p:pic>
      <p:sp>
        <p:nvSpPr>
          <p:cNvPr id="2" name="标题 1"/>
          <p:cNvSpPr>
            <a:spLocks noGrp="1"/>
          </p:cNvSpPr>
          <p:nvPr>
            <p:ph type="title" hasCustomPrompt="1"/>
          </p:nvPr>
        </p:nvSpPr>
        <p:spPr>
          <a:xfrm>
            <a:off x="2472862" y="2048669"/>
            <a:ext cx="7246275" cy="2760663"/>
          </a:xfrm>
        </p:spPr>
        <p:txBody>
          <a:bodyPr>
            <a:normAutofit/>
          </a:bodyPr>
          <a:lstStyle>
            <a:lvl1pPr algn="ctr">
              <a:defRPr sz="4800" b="1">
                <a:solidFill>
                  <a:schemeClr val="bg1"/>
                </a:solidFill>
              </a:defRPr>
            </a:lvl1pPr>
          </a:lstStyle>
          <a:p>
            <a:r>
              <a:rPr lang="zh-CN" altLang="en-US" dirty="0"/>
              <a:t>单击此处编辑标题</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endParaRPr lang="zh-CN" altLang="en-US" dirty="0"/>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标题占位符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8" name="文本占位符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fld>
            <a:endParaRPr lang="zh-CN" altLang="en-US"/>
          </a:p>
        </p:txBody>
      </p:sp>
      <p:sp>
        <p:nvSpPr>
          <p:cNvPr id="2"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2.xml"/><Relationship Id="rId4" Type="http://schemas.openxmlformats.org/officeDocument/2006/relationships/tags" Target="../tags/tag14.xml"/><Relationship Id="rId3" Type="http://schemas.openxmlformats.org/officeDocument/2006/relationships/image" Target="../media/image5.jpeg"/><Relationship Id="rId2" Type="http://schemas.openxmlformats.org/officeDocument/2006/relationships/image" Target="../media/image4.emf"/><Relationship Id="rId1"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5.xml"/><Relationship Id="rId2" Type="http://schemas.openxmlformats.org/officeDocument/2006/relationships/image" Target="../media/image7.jpeg"/><Relationship Id="rId1" Type="http://schemas.openxmlformats.org/officeDocument/2006/relationships/image" Target="../media/image6.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xml"/><Relationship Id="rId2" Type="http://schemas.openxmlformats.org/officeDocument/2006/relationships/image" Target="../media/image9.jpe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ctrTitle"/>
            <p:custDataLst>
              <p:tags r:id="rId1"/>
            </p:custDataLst>
          </p:nvPr>
        </p:nvSpPr>
        <p:spPr/>
        <p:txBody>
          <a:bodyPr/>
          <a:p>
            <a:r>
              <a:rPr lang="zh-CN" altLang="en-US" sz="5400" smtClean="0"/>
              <a:t>车陂路交叉口行人调查</a:t>
            </a:r>
            <a:endParaRPr lang="zh-CN" altLang="en-US" sz="5400" smtClean="0"/>
          </a:p>
        </p:txBody>
      </p:sp>
      <p:sp>
        <p:nvSpPr>
          <p:cNvPr id="7" name="副标题 6"/>
          <p:cNvSpPr>
            <a:spLocks noGrp="1"/>
          </p:cNvSpPr>
          <p:nvPr>
            <p:ph type="subTitle" idx="1"/>
            <p:custDataLst>
              <p:tags r:id="rId2"/>
            </p:custDataLst>
          </p:nvPr>
        </p:nvSpPr>
        <p:spPr/>
        <p:txBody>
          <a:bodyPr>
            <a:noAutofit/>
          </a:bodyPr>
          <a:p>
            <a:r>
              <a:rPr lang="zh-CN" altLang="en-US" sz="2000" smtClean="0"/>
              <a:t>林立煌，官智宏，胡菀容</a:t>
            </a:r>
            <a:r>
              <a:rPr lang="zh-CN" altLang="en-US" sz="2000" smtClean="0"/>
              <a:t>，黄琳</a:t>
            </a:r>
            <a:endParaRPr lang="zh-CN" altLang="en-US" sz="2000" smtClean="0"/>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fontAlgn="auto">
              <a:lnSpc>
                <a:spcPct val="150000"/>
              </a:lnSpc>
            </a:pPr>
            <a:r>
              <a:rPr lang="zh-CN" altLang="en-US" sz="3600"/>
              <a:t>本小组对车陂路交叉口其中两条人行道进行了两次调查，分别是在</a:t>
            </a:r>
            <a:r>
              <a:rPr lang="en-US" altLang="zh-CN" sz="3600"/>
              <a:t>11.20</a:t>
            </a:r>
            <a:r>
              <a:rPr lang="zh-CN" altLang="en-US" sz="3600"/>
              <a:t>晚上的晚高峰以及</a:t>
            </a:r>
            <a:r>
              <a:rPr lang="en-US" altLang="zh-CN" sz="3600"/>
              <a:t>11.21</a:t>
            </a:r>
            <a:r>
              <a:rPr lang="zh-CN" altLang="en-US" sz="3600"/>
              <a:t>早上的早高峰。在两次调查所得到的数据中我们了解到行人过街的几个特点，下面将通过数据向大家呈现这些特点。</a:t>
            </a:r>
            <a:endParaRPr lang="zh-CN" altLang="en-US" sz="360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912495"/>
          </a:xfrm>
        </p:spPr>
        <p:txBody>
          <a:bodyPr/>
          <a:p>
            <a:r>
              <a:rPr lang="en-US" altLang="zh-CN"/>
              <a:t>1.</a:t>
            </a:r>
            <a:r>
              <a:rPr lang="zh-CN" altLang="en-US"/>
              <a:t>行人流量</a:t>
            </a:r>
            <a:endParaRPr lang="zh-CN" altLang="en-US"/>
          </a:p>
        </p:txBody>
      </p:sp>
      <p:sp>
        <p:nvSpPr>
          <p:cNvPr id="3" name="内容占位符 2"/>
          <p:cNvSpPr>
            <a:spLocks noGrp="1"/>
          </p:cNvSpPr>
          <p:nvPr>
            <p:ph idx="1"/>
          </p:nvPr>
        </p:nvSpPr>
        <p:spPr>
          <a:xfrm>
            <a:off x="677545" y="1277620"/>
            <a:ext cx="10676255" cy="4899660"/>
          </a:xfrm>
        </p:spPr>
        <p:txBody>
          <a:bodyPr/>
          <a:p>
            <a:endParaRPr lang="zh-CN" altLang="en-US"/>
          </a:p>
          <a:p>
            <a:endParaRPr lang="zh-CN" altLang="en-US"/>
          </a:p>
          <a:p>
            <a:endParaRPr lang="zh-CN" altLang="en-US"/>
          </a:p>
          <a:p>
            <a:endParaRPr lang="zh-CN" altLang="en-US"/>
          </a:p>
          <a:p>
            <a:endParaRPr lang="zh-CN" altLang="en-US"/>
          </a:p>
          <a:p>
            <a:endParaRPr lang="zh-CN" altLang="en-US"/>
          </a:p>
          <a:p>
            <a:r>
              <a:rPr lang="zh-CN" altLang="en-US" sz="3200">
                <a:latin typeface="宋体" panose="02010600030101010101" pitchFamily="2" charset="-122"/>
                <a:ea typeface="宋体" panose="02010600030101010101" pitchFamily="2" charset="-122"/>
              </a:rPr>
              <a:t>早高峰人流量明显大于晚高峰流量，也表示早高峰的道路会更显拥挤，原因可能在于行人的上班时间比下班时间更加集中。</a:t>
            </a:r>
            <a:endParaRPr lang="zh-CN" altLang="en-US" sz="3200">
              <a:latin typeface="宋体" panose="02010600030101010101" pitchFamily="2" charset="-122"/>
              <a:ea typeface="宋体" panose="02010600030101010101" pitchFamily="2" charset="-122"/>
            </a:endParaRPr>
          </a:p>
        </p:txBody>
      </p:sp>
      <p:graphicFrame>
        <p:nvGraphicFramePr>
          <p:cNvPr id="4" name="表格 3"/>
          <p:cNvGraphicFramePr/>
          <p:nvPr/>
        </p:nvGraphicFramePr>
        <p:xfrm>
          <a:off x="838200" y="1432560"/>
          <a:ext cx="10241280" cy="2270125"/>
        </p:xfrm>
        <a:graphic>
          <a:graphicData uri="http://schemas.openxmlformats.org/drawingml/2006/table">
            <a:tbl>
              <a:tblPr firstRow="1" bandRow="1">
                <a:tableStyleId>{5C22544A-7EE6-4342-B048-85BDC9FD1C3A}</a:tableStyleId>
              </a:tblPr>
              <a:tblGrid>
                <a:gridCol w="5217160"/>
                <a:gridCol w="5024120"/>
              </a:tblGrid>
              <a:tr h="1426845">
                <a:tc>
                  <a:txBody>
                    <a:bodyPr/>
                    <a:p>
                      <a:pPr indent="0">
                        <a:buNone/>
                      </a:pPr>
                      <a:r>
                        <a:rPr lang="zh-CN" sz="2800" b="0">
                          <a:solidFill>
                            <a:srgbClr val="000000"/>
                          </a:solidFill>
                          <a:cs typeface="等线" panose="02010600030101010101" charset="-122"/>
                        </a:rPr>
                        <a:t>早高峰五分钟流量</a:t>
                      </a:r>
                      <a:endParaRPr lang="zh-CN" altLang="en-US" sz="28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2800" b="0">
                          <a:solidFill>
                            <a:srgbClr val="000000"/>
                          </a:solidFill>
                          <a:cs typeface="等线" panose="02010600030101010101" charset="-122"/>
                        </a:rPr>
                        <a:t>晚高峰五分钟流量</a:t>
                      </a:r>
                      <a:endParaRPr lang="zh-CN" altLang="en-US" sz="28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843280">
                <a:tc>
                  <a:txBody>
                    <a:bodyPr/>
                    <a:p>
                      <a:pPr indent="0">
                        <a:buNone/>
                      </a:pPr>
                      <a:r>
                        <a:rPr lang="en-US" sz="2800" b="0">
                          <a:solidFill>
                            <a:srgbClr val="000000"/>
                          </a:solidFill>
                          <a:latin typeface="等线" panose="02010600030101010101" charset="-122"/>
                        </a:rPr>
                        <a:t>180</a:t>
                      </a:r>
                      <a:r>
                        <a:rPr lang="zh-CN" altLang="en-US" sz="2800" b="0">
                          <a:solidFill>
                            <a:srgbClr val="000000"/>
                          </a:solidFill>
                          <a:latin typeface="等线" panose="02010600030101010101" charset="-122"/>
                        </a:rPr>
                        <a:t>（平均）</a:t>
                      </a:r>
                      <a:endParaRPr lang="zh-CN"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110</a:t>
                      </a:r>
                      <a:r>
                        <a:rPr lang="zh-CN" altLang="en-US" sz="2800" b="0">
                          <a:solidFill>
                            <a:srgbClr val="000000"/>
                          </a:solidFill>
                          <a:latin typeface="等线" panose="02010600030101010101" charset="-122"/>
                        </a:rPr>
                        <a:t>（平均）</a:t>
                      </a:r>
                      <a:endParaRPr lang="zh-CN"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wheel(1)">
                                      <p:cBhvr>
                                        <p:cTn id="18"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98855" y="365125"/>
            <a:ext cx="10354945" cy="912495"/>
          </a:xfrm>
        </p:spPr>
        <p:txBody>
          <a:bodyPr/>
          <a:p>
            <a:r>
              <a:rPr lang="en-US" altLang="zh-CN"/>
              <a:t>2.</a:t>
            </a:r>
            <a:r>
              <a:rPr lang="zh-CN" altLang="en-US"/>
              <a:t>行人过街的步速及步幅</a:t>
            </a:r>
            <a:endParaRPr lang="zh-CN" altLang="en-US"/>
          </a:p>
        </p:txBody>
      </p:sp>
      <p:sp>
        <p:nvSpPr>
          <p:cNvPr id="5" name="内容占位符 4"/>
          <p:cNvSpPr/>
          <p:nvPr>
            <p:ph idx="1"/>
          </p:nvPr>
        </p:nvSpPr>
        <p:spPr>
          <a:xfrm>
            <a:off x="379095" y="1276985"/>
            <a:ext cx="10974705" cy="5591175"/>
          </a:xfrm>
        </p:spPr>
        <p:txBody>
          <a:bodyPr/>
          <a:p>
            <a:r>
              <a:rPr lang="zh-CN" altLang="en-US" sz="3200">
                <a:latin typeface="宋体" panose="02010600030101010101" pitchFamily="2" charset="-122"/>
                <a:ea typeface="宋体" panose="02010600030101010101" pitchFamily="2" charset="-122"/>
              </a:rPr>
              <a:t>（以下表格数据为平均数）</a:t>
            </a:r>
            <a:endParaRPr lang="zh-CN" altLang="en-US" sz="3200">
              <a:latin typeface="宋体" panose="02010600030101010101" pitchFamily="2" charset="-122"/>
              <a:ea typeface="宋体" panose="02010600030101010101" pitchFamily="2" charset="-122"/>
            </a:endParaRPr>
          </a:p>
        </p:txBody>
      </p:sp>
      <p:graphicFrame>
        <p:nvGraphicFramePr>
          <p:cNvPr id="10" name="表格 9"/>
          <p:cNvGraphicFramePr/>
          <p:nvPr/>
        </p:nvGraphicFramePr>
        <p:xfrm>
          <a:off x="598170" y="1965325"/>
          <a:ext cx="10755630" cy="2059305"/>
        </p:xfrm>
        <a:graphic>
          <a:graphicData uri="http://schemas.openxmlformats.org/drawingml/2006/table">
            <a:tbl>
              <a:tblPr firstRow="1" bandRow="1">
                <a:tableStyleId>{5C22544A-7EE6-4342-B048-85BDC9FD1C3A}</a:tableStyleId>
              </a:tblPr>
              <a:tblGrid>
                <a:gridCol w="3082290"/>
                <a:gridCol w="2311400"/>
                <a:gridCol w="3050540"/>
                <a:gridCol w="2311400"/>
              </a:tblGrid>
              <a:tr h="1281430">
                <a:tc>
                  <a:txBody>
                    <a:bodyPr/>
                    <a:p>
                      <a:pPr indent="0">
                        <a:buNone/>
                      </a:pPr>
                      <a:r>
                        <a:rPr lang="zh-CN" sz="2400" b="0">
                          <a:solidFill>
                            <a:srgbClr val="000000"/>
                          </a:solidFill>
                          <a:cs typeface="等线" panose="02010600030101010101" charset="-122"/>
                        </a:rPr>
                        <a:t>不看手机时间</a:t>
                      </a:r>
                      <a:endParaRPr lang="zh-CN" altLang="en-US" sz="24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2400" b="0">
                          <a:solidFill>
                            <a:srgbClr val="000000"/>
                          </a:solidFill>
                          <a:cs typeface="等线" panose="02010600030101010101" charset="-122"/>
                        </a:rPr>
                        <a:t>步数</a:t>
                      </a:r>
                      <a:endParaRPr lang="zh-CN" altLang="en-US" sz="24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2400" b="0">
                          <a:solidFill>
                            <a:srgbClr val="000000"/>
                          </a:solidFill>
                          <a:cs typeface="等线" panose="02010600030101010101" charset="-122"/>
                        </a:rPr>
                        <a:t>看手机时间</a:t>
                      </a:r>
                      <a:endParaRPr lang="zh-CN" altLang="en-US" sz="24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2400" b="0">
                          <a:solidFill>
                            <a:srgbClr val="000000"/>
                          </a:solidFill>
                          <a:cs typeface="等线" panose="02010600030101010101" charset="-122"/>
                        </a:rPr>
                        <a:t>步数</a:t>
                      </a:r>
                      <a:endParaRPr lang="zh-CN" altLang="en-US" sz="24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777875">
                <a:tc>
                  <a:txBody>
                    <a:bodyPr/>
                    <a:p>
                      <a:pPr indent="0">
                        <a:buNone/>
                      </a:pPr>
                      <a:r>
                        <a:rPr lang="en-US" sz="2400" b="0">
                          <a:solidFill>
                            <a:srgbClr val="000000"/>
                          </a:solidFill>
                          <a:latin typeface="等线" panose="02010600030101010101" charset="-122"/>
                        </a:rPr>
                        <a:t>26</a:t>
                      </a:r>
                      <a:endParaRPr lang="en-US" altLang="en-US" sz="24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等线" panose="02010600030101010101" charset="-122"/>
                        </a:rPr>
                        <a:t>50</a:t>
                      </a:r>
                      <a:endParaRPr lang="en-US" altLang="en-US" sz="24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等线" panose="02010600030101010101" charset="-122"/>
                        </a:rPr>
                        <a:t>24</a:t>
                      </a:r>
                      <a:endParaRPr lang="en-US" altLang="en-US" sz="24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等线" panose="02010600030101010101" charset="-122"/>
                        </a:rPr>
                        <a:t>47</a:t>
                      </a:r>
                      <a:endParaRPr lang="en-US" altLang="en-US" sz="24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graphicFrame>
        <p:nvGraphicFramePr>
          <p:cNvPr id="11" name="表格 10"/>
          <p:cNvGraphicFramePr/>
          <p:nvPr/>
        </p:nvGraphicFramePr>
        <p:xfrm>
          <a:off x="598170" y="4164965"/>
          <a:ext cx="10869930" cy="2247265"/>
        </p:xfrm>
        <a:graphic>
          <a:graphicData uri="http://schemas.openxmlformats.org/drawingml/2006/table">
            <a:tbl>
              <a:tblPr firstRow="1" bandRow="1">
                <a:tableStyleId>{5C22544A-7EE6-4342-B048-85BDC9FD1C3A}</a:tableStyleId>
              </a:tblPr>
              <a:tblGrid>
                <a:gridCol w="2773045"/>
                <a:gridCol w="2659380"/>
                <a:gridCol w="2658745"/>
                <a:gridCol w="2778760"/>
              </a:tblGrid>
              <a:tr h="1398270">
                <a:tc>
                  <a:txBody>
                    <a:bodyPr/>
                    <a:p>
                      <a:pPr indent="0">
                        <a:buNone/>
                      </a:pPr>
                      <a:r>
                        <a:rPr lang="zh-CN" sz="2400" b="0">
                          <a:solidFill>
                            <a:srgbClr val="000000"/>
                          </a:solidFill>
                          <a:cs typeface="等线" panose="02010600030101010101" charset="-122"/>
                        </a:rPr>
                        <a:t>男性过街时间</a:t>
                      </a:r>
                      <a:endParaRPr lang="zh-CN" altLang="en-US" sz="24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2400" b="0">
                          <a:solidFill>
                            <a:srgbClr val="000000"/>
                          </a:solidFill>
                          <a:cs typeface="等线" panose="02010600030101010101" charset="-122"/>
                        </a:rPr>
                        <a:t>男性过街步数</a:t>
                      </a:r>
                      <a:endParaRPr lang="zh-CN" altLang="en-US" sz="24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2400" b="0">
                          <a:solidFill>
                            <a:srgbClr val="000000"/>
                          </a:solidFill>
                          <a:cs typeface="等线" panose="02010600030101010101" charset="-122"/>
                        </a:rPr>
                        <a:t>女性过街时间</a:t>
                      </a:r>
                      <a:endParaRPr lang="zh-CN" altLang="en-US" sz="24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2400" b="0">
                          <a:solidFill>
                            <a:srgbClr val="000000"/>
                          </a:solidFill>
                          <a:cs typeface="等线" panose="02010600030101010101" charset="-122"/>
                        </a:rPr>
                        <a:t>女性过街步数</a:t>
                      </a:r>
                      <a:endParaRPr lang="zh-CN" altLang="en-US" sz="24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848995">
                <a:tc>
                  <a:txBody>
                    <a:bodyPr/>
                    <a:p>
                      <a:pPr indent="0">
                        <a:buNone/>
                      </a:pPr>
                      <a:r>
                        <a:rPr lang="en-US" sz="2400" b="0">
                          <a:solidFill>
                            <a:srgbClr val="000000"/>
                          </a:solidFill>
                          <a:latin typeface="等线" panose="02010600030101010101" charset="-122"/>
                        </a:rPr>
                        <a:t>25.5</a:t>
                      </a:r>
                      <a:endParaRPr lang="en-US" altLang="en-US" sz="24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等线" panose="02010600030101010101" charset="-122"/>
                        </a:rPr>
                        <a:t>48</a:t>
                      </a:r>
                      <a:endParaRPr lang="en-US" altLang="en-US" sz="24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等线" panose="02010600030101010101" charset="-122"/>
                        </a:rPr>
                        <a:t>27.8</a:t>
                      </a:r>
                      <a:endParaRPr lang="en-US" altLang="en-US" sz="24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等线" panose="02010600030101010101" charset="-122"/>
                        </a:rPr>
                        <a:t>52</a:t>
                      </a:r>
                      <a:endParaRPr lang="en-US" altLang="en-US" sz="24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499745"/>
            <a:ext cx="10515600" cy="155575"/>
          </a:xfrm>
        </p:spPr>
        <p:txBody>
          <a:bodyPr>
            <a:normAutofit fontScale="90000"/>
          </a:bodyPr>
          <a:p>
            <a:endParaRPr lang="zh-CN" altLang="en-US"/>
          </a:p>
        </p:txBody>
      </p:sp>
      <p:sp>
        <p:nvSpPr>
          <p:cNvPr id="3" name="内容占位符 2"/>
          <p:cNvSpPr>
            <a:spLocks noGrp="1"/>
          </p:cNvSpPr>
          <p:nvPr>
            <p:ph idx="1"/>
          </p:nvPr>
        </p:nvSpPr>
        <p:spPr>
          <a:xfrm>
            <a:off x="838200" y="815340"/>
            <a:ext cx="10515600" cy="5361940"/>
          </a:xfrm>
        </p:spPr>
        <p:txBody>
          <a:bodyPr>
            <a:normAutofit lnSpcReduction="10000"/>
          </a:bodyPr>
          <a:p>
            <a:pPr lvl="0" fontAlgn="auto">
              <a:lnSpc>
                <a:spcPct val="150000"/>
              </a:lnSpc>
            </a:pPr>
            <a:r>
              <a:rPr lang="zh-CN" altLang="en-US" sz="4000">
                <a:latin typeface="宋体" panose="02010600030101010101" pitchFamily="2" charset="-122"/>
                <a:ea typeface="宋体" panose="02010600030101010101" pitchFamily="2" charset="-122"/>
              </a:rPr>
              <a:t>由表格数据可看出看手机的行人的步速以及步幅会小于不看手机的行人，男性的步速以及步幅会大于女性的，但他们的步速及步幅并无太大差距，可见行人过街时会保持同人群基本相同的速率，性别及行为带来的影响不会很大。</a:t>
            </a:r>
            <a:endParaRPr lang="zh-CN" altLang="en-US" sz="4000">
              <a:latin typeface="宋体" panose="02010600030101010101" pitchFamily="2" charset="-122"/>
              <a:ea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475615"/>
            <a:ext cx="10515600" cy="993140"/>
          </a:xfrm>
        </p:spPr>
        <p:txBody>
          <a:bodyPr/>
          <a:p>
            <a:r>
              <a:rPr lang="en-US" altLang="zh-CN"/>
              <a:t>3.</a:t>
            </a:r>
            <a:r>
              <a:rPr lang="zh-CN" altLang="en-US"/>
              <a:t>行人过街看手机的现象</a:t>
            </a:r>
            <a:endParaRPr lang="zh-CN" altLang="en-US"/>
          </a:p>
        </p:txBody>
      </p:sp>
      <p:sp>
        <p:nvSpPr>
          <p:cNvPr id="3" name="内容占位符 2"/>
          <p:cNvSpPr>
            <a:spLocks noGrp="1"/>
          </p:cNvSpPr>
          <p:nvPr>
            <p:ph idx="1"/>
          </p:nvPr>
        </p:nvSpPr>
        <p:spPr>
          <a:xfrm>
            <a:off x="838200" y="1469390"/>
            <a:ext cx="10515600" cy="4707890"/>
          </a:xfrm>
        </p:spPr>
        <p:txBody>
          <a:bodyPr/>
          <a:p>
            <a:endParaRPr lang="zh-CN" altLang="en-US"/>
          </a:p>
        </p:txBody>
      </p:sp>
      <p:graphicFrame>
        <p:nvGraphicFramePr>
          <p:cNvPr id="4" name="表格 3"/>
          <p:cNvGraphicFramePr/>
          <p:nvPr/>
        </p:nvGraphicFramePr>
        <p:xfrm>
          <a:off x="871855" y="1615440"/>
          <a:ext cx="10482580" cy="4565015"/>
        </p:xfrm>
        <a:graphic>
          <a:graphicData uri="http://schemas.openxmlformats.org/drawingml/2006/table">
            <a:tbl>
              <a:tblPr firstRow="1" bandRow="1">
                <a:tableStyleId>{5C22544A-7EE6-4342-B048-85BDC9FD1C3A}</a:tableStyleId>
              </a:tblPr>
              <a:tblGrid>
                <a:gridCol w="2454910"/>
                <a:gridCol w="3402965"/>
                <a:gridCol w="2312670"/>
                <a:gridCol w="2312035"/>
              </a:tblGrid>
              <a:tr h="652145">
                <a:tc>
                  <a:txBody>
                    <a:bodyPr/>
                    <a:p>
                      <a:pPr indent="0">
                        <a:buNone/>
                      </a:pPr>
                      <a:r>
                        <a:rPr lang="zh-CN" sz="2800" b="0">
                          <a:solidFill>
                            <a:srgbClr val="000000"/>
                          </a:solidFill>
                          <a:cs typeface="等线" panose="02010600030101010101" charset="-122"/>
                        </a:rPr>
                        <a:t>总</a:t>
                      </a:r>
                      <a:endParaRPr lang="zh-CN" altLang="en-US" sz="28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2800" b="0">
                          <a:solidFill>
                            <a:srgbClr val="000000"/>
                          </a:solidFill>
                          <a:cs typeface="等线" panose="02010600030101010101" charset="-122"/>
                        </a:rPr>
                        <a:t>不看手机</a:t>
                      </a:r>
                      <a:endParaRPr lang="zh-CN" altLang="en-US" sz="28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2800" b="0">
                          <a:solidFill>
                            <a:srgbClr val="000000"/>
                          </a:solidFill>
                          <a:cs typeface="等线" panose="02010600030101010101" charset="-122"/>
                        </a:rPr>
                        <a:t>一直看</a:t>
                      </a:r>
                      <a:endParaRPr lang="zh-CN" altLang="en-US" sz="28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2800" b="0">
                          <a:solidFill>
                            <a:srgbClr val="000000"/>
                          </a:solidFill>
                          <a:cs typeface="等线" panose="02010600030101010101" charset="-122"/>
                        </a:rPr>
                        <a:t>偶尔看</a:t>
                      </a:r>
                      <a:endParaRPr lang="zh-CN" altLang="en-US" sz="28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652145">
                <a:tc>
                  <a:txBody>
                    <a:bodyPr/>
                    <a:p>
                      <a:pPr indent="0">
                        <a:buNone/>
                      </a:pPr>
                      <a:r>
                        <a:rPr lang="en-US" sz="2800" b="0">
                          <a:solidFill>
                            <a:srgbClr val="000000"/>
                          </a:solidFill>
                          <a:latin typeface="等线" panose="02010600030101010101" charset="-122"/>
                        </a:rPr>
                        <a:t>19</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17</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1</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1</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652145">
                <a:tc>
                  <a:txBody>
                    <a:bodyPr/>
                    <a:p>
                      <a:pPr indent="0">
                        <a:buNone/>
                      </a:pPr>
                      <a:r>
                        <a:rPr lang="en-US" sz="2800" b="0">
                          <a:solidFill>
                            <a:srgbClr val="000000"/>
                          </a:solidFill>
                          <a:latin typeface="等线" panose="02010600030101010101" charset="-122"/>
                        </a:rPr>
                        <a:t>19</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19</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0</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0</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652145">
                <a:tc>
                  <a:txBody>
                    <a:bodyPr/>
                    <a:p>
                      <a:pPr indent="0">
                        <a:buNone/>
                      </a:pPr>
                      <a:r>
                        <a:rPr lang="en-US" sz="2800" b="0">
                          <a:solidFill>
                            <a:srgbClr val="000000"/>
                          </a:solidFill>
                          <a:latin typeface="等线" panose="02010600030101010101" charset="-122"/>
                        </a:rPr>
                        <a:t>24</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22</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1</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1</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652145">
                <a:tc>
                  <a:txBody>
                    <a:bodyPr/>
                    <a:p>
                      <a:pPr indent="0">
                        <a:buNone/>
                      </a:pPr>
                      <a:r>
                        <a:rPr lang="en-US" sz="2800" b="0">
                          <a:solidFill>
                            <a:srgbClr val="000000"/>
                          </a:solidFill>
                          <a:latin typeface="等线" panose="02010600030101010101" charset="-122"/>
                        </a:rPr>
                        <a:t>23</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21</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0</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2</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652145">
                <a:tc>
                  <a:txBody>
                    <a:bodyPr/>
                    <a:p>
                      <a:pPr indent="0">
                        <a:buNone/>
                      </a:pPr>
                      <a:r>
                        <a:rPr lang="en-US" sz="2800" b="0">
                          <a:solidFill>
                            <a:srgbClr val="000000"/>
                          </a:solidFill>
                          <a:latin typeface="等线" panose="02010600030101010101" charset="-122"/>
                        </a:rPr>
                        <a:t>22</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20</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0</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2</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652145">
                <a:tc>
                  <a:txBody>
                    <a:bodyPr/>
                    <a:p>
                      <a:pPr indent="0">
                        <a:buNone/>
                      </a:pPr>
                      <a:r>
                        <a:rPr lang="en-US" sz="2800" b="0">
                          <a:solidFill>
                            <a:srgbClr val="000000"/>
                          </a:solidFill>
                          <a:latin typeface="等线" panose="02010600030101010101" charset="-122"/>
                        </a:rPr>
                        <a:t>24</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23</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0</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等线" panose="02010600030101010101" charset="-122"/>
                        </a:rPr>
                        <a:t>1</a:t>
                      </a:r>
                      <a:endParaRPr lang="en-US" altLang="en-US" sz="28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111125"/>
          </a:xfrm>
        </p:spPr>
        <p:txBody>
          <a:bodyPr>
            <a:normAutofit fontScale="90000"/>
          </a:bodyPr>
          <a:p>
            <a:endParaRPr lang="zh-CN" altLang="en-US"/>
          </a:p>
        </p:txBody>
      </p:sp>
      <p:sp>
        <p:nvSpPr>
          <p:cNvPr id="3" name="内容占位符 2"/>
          <p:cNvSpPr>
            <a:spLocks noGrp="1"/>
          </p:cNvSpPr>
          <p:nvPr>
            <p:ph idx="1"/>
          </p:nvPr>
        </p:nvSpPr>
        <p:spPr>
          <a:xfrm>
            <a:off x="838200" y="476250"/>
            <a:ext cx="10515600" cy="5701030"/>
          </a:xfrm>
        </p:spPr>
        <p:txBody>
          <a:bodyPr/>
          <a:p>
            <a:r>
              <a:rPr lang="zh-CN" altLang="en-US" sz="4400">
                <a:latin typeface="宋体" panose="02010600030101010101" pitchFamily="2" charset="-122"/>
                <a:ea typeface="宋体" panose="02010600030101010101" pitchFamily="2" charset="-122"/>
              </a:rPr>
              <a:t>由上表可看出行人过街时看手机的行人其实占比很低，大部分人会专注于过马路，以免出现意外事故，且在过街过程中始终看手机的人占比更加低，鲜有全神投入看手机的行人。但在调查过程中能发现早高峰看手机的行人占比还是少于晚高峰的，这一点大概与早晨的精神状态不好以及兴奋程度较低有关。</a:t>
            </a:r>
            <a:endParaRPr lang="zh-CN" altLang="en-US" sz="4400">
              <a:latin typeface="宋体" panose="02010600030101010101" pitchFamily="2" charset="-122"/>
              <a:ea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183515"/>
          </a:xfrm>
        </p:spPr>
        <p:txBody>
          <a:bodyPr>
            <a:normAutofit fontScale="90000"/>
          </a:bodyPr>
          <a:p>
            <a:endParaRPr lang="zh-CN" altLang="en-US"/>
          </a:p>
        </p:txBody>
      </p:sp>
      <p:sp>
        <p:nvSpPr>
          <p:cNvPr id="3" name="内容占位符 2"/>
          <p:cNvSpPr>
            <a:spLocks noGrp="1"/>
          </p:cNvSpPr>
          <p:nvPr>
            <p:ph idx="1"/>
          </p:nvPr>
        </p:nvSpPr>
        <p:spPr>
          <a:xfrm>
            <a:off x="838200" y="548640"/>
            <a:ext cx="10515600" cy="5628640"/>
          </a:xfrm>
        </p:spPr>
        <p:txBody>
          <a:bodyPr/>
          <a:p>
            <a:endParaRPr lang="zh-CN" altLang="en-US"/>
          </a:p>
          <a:p>
            <a:endParaRPr lang="zh-CN" altLang="en-US"/>
          </a:p>
          <a:p>
            <a:endParaRPr lang="zh-CN" altLang="en-US"/>
          </a:p>
          <a:p>
            <a:endParaRPr lang="zh-CN" altLang="en-US"/>
          </a:p>
          <a:p>
            <a:endParaRPr lang="zh-CN" altLang="en-US"/>
          </a:p>
          <a:p>
            <a:endParaRPr lang="zh-CN" altLang="en-US"/>
          </a:p>
          <a:p>
            <a:r>
              <a:rPr lang="zh-CN" altLang="en-US" sz="4400">
                <a:latin typeface="宋体" panose="02010600030101010101" pitchFamily="2" charset="-122"/>
                <a:ea typeface="宋体" panose="02010600030101010101" pitchFamily="2" charset="-122"/>
              </a:rPr>
              <a:t>偶尔看手机的行人步速及步幅大于一直看手机的行人，可看出看手机的频率会影响行人行进的速率，不过影响并不算太大。</a:t>
            </a:r>
            <a:endParaRPr lang="zh-CN" altLang="en-US" sz="4400">
              <a:latin typeface="宋体" panose="02010600030101010101" pitchFamily="2" charset="-122"/>
              <a:ea typeface="宋体" panose="02010600030101010101" pitchFamily="2" charset="-122"/>
            </a:endParaRPr>
          </a:p>
        </p:txBody>
      </p:sp>
      <p:graphicFrame>
        <p:nvGraphicFramePr>
          <p:cNvPr id="4" name="表格 3"/>
          <p:cNvGraphicFramePr/>
          <p:nvPr/>
        </p:nvGraphicFramePr>
        <p:xfrm>
          <a:off x="1157605" y="728345"/>
          <a:ext cx="9925050" cy="2209800"/>
        </p:xfrm>
        <a:graphic>
          <a:graphicData uri="http://schemas.openxmlformats.org/drawingml/2006/table">
            <a:tbl>
              <a:tblPr firstRow="1" bandRow="1">
                <a:tableStyleId>{5C22544A-7EE6-4342-B048-85BDC9FD1C3A}</a:tableStyleId>
              </a:tblPr>
              <a:tblGrid>
                <a:gridCol w="2481580"/>
                <a:gridCol w="2444750"/>
                <a:gridCol w="2481580"/>
                <a:gridCol w="2517140"/>
              </a:tblGrid>
              <a:tr h="1374775">
                <a:tc>
                  <a:txBody>
                    <a:bodyPr/>
                    <a:p>
                      <a:pPr indent="0">
                        <a:buNone/>
                      </a:pPr>
                      <a:r>
                        <a:rPr lang="zh-CN" sz="3200" b="0">
                          <a:solidFill>
                            <a:srgbClr val="000000"/>
                          </a:solidFill>
                          <a:cs typeface="等线" panose="02010600030101010101" charset="-122"/>
                        </a:rPr>
                        <a:t>（一直看手机）时间</a:t>
                      </a:r>
                      <a:endParaRPr lang="zh-CN" altLang="en-US" sz="32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3200" b="0">
                          <a:solidFill>
                            <a:srgbClr val="000000"/>
                          </a:solidFill>
                          <a:cs typeface="等线" panose="02010600030101010101" charset="-122"/>
                        </a:rPr>
                        <a:t>（一直看手机）步数</a:t>
                      </a:r>
                      <a:endParaRPr lang="zh-CN" altLang="en-US" sz="32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3200" b="0">
                          <a:solidFill>
                            <a:srgbClr val="000000"/>
                          </a:solidFill>
                          <a:cs typeface="等线" panose="02010600030101010101" charset="-122"/>
                        </a:rPr>
                        <a:t>（偶尔看手机）时间</a:t>
                      </a:r>
                      <a:endParaRPr lang="zh-CN" altLang="en-US" sz="32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3200" b="0">
                          <a:solidFill>
                            <a:srgbClr val="000000"/>
                          </a:solidFill>
                          <a:cs typeface="等线" panose="02010600030101010101" charset="-122"/>
                        </a:rPr>
                        <a:t>（偶尔看手机）步数</a:t>
                      </a:r>
                      <a:endParaRPr lang="zh-CN" altLang="en-US" sz="3200" b="0">
                        <a:solidFill>
                          <a:srgbClr val="000000"/>
                        </a:solidFill>
                        <a:latin typeface="等线" panose="02010600030101010101" charset="-122"/>
                        <a:cs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835025">
                <a:tc>
                  <a:txBody>
                    <a:bodyPr/>
                    <a:p>
                      <a:pPr indent="0">
                        <a:buNone/>
                      </a:pPr>
                      <a:r>
                        <a:rPr lang="en-US" sz="3200" b="0">
                          <a:solidFill>
                            <a:srgbClr val="000000"/>
                          </a:solidFill>
                          <a:latin typeface="等线" panose="02010600030101010101" charset="-122"/>
                        </a:rPr>
                        <a:t>27</a:t>
                      </a:r>
                      <a:endParaRPr lang="en-US" altLang="en-US" sz="32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3200" b="0">
                          <a:solidFill>
                            <a:srgbClr val="000000"/>
                          </a:solidFill>
                          <a:latin typeface="等线" panose="02010600030101010101" charset="-122"/>
                        </a:rPr>
                        <a:t>44</a:t>
                      </a:r>
                      <a:endParaRPr lang="en-US" altLang="en-US" sz="32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3200" b="0">
                          <a:solidFill>
                            <a:srgbClr val="000000"/>
                          </a:solidFill>
                          <a:latin typeface="等线" panose="02010600030101010101" charset="-122"/>
                        </a:rPr>
                        <a:t>24</a:t>
                      </a:r>
                      <a:endParaRPr lang="en-US" altLang="en-US" sz="32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3200" b="0">
                          <a:solidFill>
                            <a:srgbClr val="000000"/>
                          </a:solidFill>
                          <a:latin typeface="等线" panose="02010600030101010101" charset="-122"/>
                        </a:rPr>
                        <a:t>43</a:t>
                      </a:r>
                      <a:endParaRPr lang="en-US" altLang="en-US" sz="3200" b="0">
                        <a:solidFill>
                          <a:srgbClr val="000000"/>
                        </a:solidFill>
                        <a:latin typeface="等线" panose="02010600030101010101" charset="-122"/>
                      </a:endParaRPr>
                    </a:p>
                  </a:txBody>
                  <a:tcPr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strips(downLeft)">
                                      <p:cBhvr>
                                        <p:cTn id="1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48335" y="365125"/>
            <a:ext cx="10705465" cy="135890"/>
          </a:xfrm>
        </p:spPr>
        <p:txBody>
          <a:bodyPr>
            <a:normAutofit fontScale="90000"/>
          </a:bodyPr>
          <a:p>
            <a:endParaRPr lang="zh-CN" altLang="en-US"/>
          </a:p>
        </p:txBody>
      </p:sp>
      <p:sp>
        <p:nvSpPr>
          <p:cNvPr id="3" name="内容占位符 2"/>
          <p:cNvSpPr>
            <a:spLocks noGrp="1"/>
          </p:cNvSpPr>
          <p:nvPr>
            <p:ph idx="1"/>
          </p:nvPr>
        </p:nvSpPr>
        <p:spPr>
          <a:xfrm>
            <a:off x="648335" y="706120"/>
            <a:ext cx="10705465" cy="5471160"/>
          </a:xfrm>
        </p:spPr>
        <p:txBody>
          <a:bodyPr>
            <a:noAutofit/>
          </a:bodyPr>
          <a:p>
            <a:endParaRPr lang="zh-CN" altLang="en-US" sz="3200"/>
          </a:p>
          <a:p>
            <a:endParaRPr lang="zh-CN" altLang="en-US" sz="3200"/>
          </a:p>
          <a:p>
            <a:endParaRPr lang="zh-CN" altLang="en-US" sz="3200"/>
          </a:p>
          <a:p>
            <a:endParaRPr lang="zh-CN" altLang="en-US" sz="3200"/>
          </a:p>
          <a:p>
            <a:endParaRPr lang="zh-CN" altLang="en-US" sz="3200"/>
          </a:p>
          <a:p>
            <a:pPr marL="0" indent="0">
              <a:buNone/>
            </a:pPr>
            <a:endParaRPr lang="zh-CN" altLang="en-US" sz="3200"/>
          </a:p>
          <a:p>
            <a:pPr marL="0" indent="0">
              <a:buNone/>
            </a:pPr>
            <a:endParaRPr lang="zh-CN" altLang="en-US" sz="3200"/>
          </a:p>
          <a:p>
            <a:pPr marL="0" indent="0">
              <a:buNone/>
            </a:pPr>
            <a:endParaRPr lang="zh-CN" altLang="en-US" sz="3200"/>
          </a:p>
          <a:p>
            <a:pPr marL="0" indent="0">
              <a:buNone/>
            </a:pPr>
            <a:endParaRPr lang="zh-CN" altLang="en-US" sz="3200"/>
          </a:p>
          <a:p>
            <a:pPr marL="0" indent="0">
              <a:buNone/>
            </a:pPr>
            <a:r>
              <a:rPr lang="zh-CN" altLang="en-US" sz="3200"/>
              <a:t>女性行人看手机的占比要高于男性行人。</a:t>
            </a:r>
            <a:endParaRPr lang="zh-CN" altLang="en-US" sz="3200"/>
          </a:p>
        </p:txBody>
      </p:sp>
      <p:graphicFrame>
        <p:nvGraphicFramePr>
          <p:cNvPr id="-2147482621" name="对象 -2147482622"/>
          <p:cNvGraphicFramePr/>
          <p:nvPr/>
        </p:nvGraphicFramePr>
        <p:xfrm>
          <a:off x="1019175" y="2241550"/>
          <a:ext cx="4161155" cy="2921000"/>
        </p:xfrm>
        <a:graphic>
          <a:graphicData uri="http://schemas.openxmlformats.org/presentationml/2006/ole">
            <mc:AlternateContent xmlns:mc="http://schemas.openxmlformats.org/markup-compatibility/2006">
              <mc:Choice xmlns:v="urn:schemas-microsoft-com:vml" Requires="v">
                <p:oleObj spid="_x0000_s3076" name="" r:id="rId1" imgW="3165475" imgH="2430780" progId="Excel.Chart.8">
                  <p:embed/>
                </p:oleObj>
              </mc:Choice>
              <mc:Fallback>
                <p:oleObj name="" r:id="rId1" imgW="3165475" imgH="2430780" progId="Excel.Chart.8">
                  <p:embed/>
                  <p:pic>
                    <p:nvPicPr>
                      <p:cNvPr id="0" name="图片 3075"/>
                      <p:cNvPicPr/>
                      <p:nvPr/>
                    </p:nvPicPr>
                    <p:blipFill>
                      <a:blip r:embed="rId2"/>
                      <a:stretch>
                        <a:fillRect/>
                      </a:stretch>
                    </p:blipFill>
                    <p:spPr>
                      <a:xfrm>
                        <a:off x="1019175" y="2241550"/>
                        <a:ext cx="4161155" cy="2921000"/>
                      </a:xfrm>
                      <a:prstGeom prst="rect">
                        <a:avLst/>
                      </a:prstGeom>
                      <a:noFill/>
                      <a:ln w="38100">
                        <a:noFill/>
                        <a:miter/>
                      </a:ln>
                    </p:spPr>
                  </p:pic>
                </p:oleObj>
              </mc:Fallback>
            </mc:AlternateContent>
          </a:graphicData>
        </a:graphic>
      </p:graphicFrame>
      <p:sp>
        <p:nvSpPr>
          <p:cNvPr id="100" name="文本框 99"/>
          <p:cNvSpPr txBox="1"/>
          <p:nvPr/>
        </p:nvSpPr>
        <p:spPr>
          <a:xfrm>
            <a:off x="6388735" y="1032510"/>
            <a:ext cx="5723890" cy="521970"/>
          </a:xfrm>
          <a:prstGeom prst="rect">
            <a:avLst/>
          </a:prstGeom>
          <a:noFill/>
          <a:ln w="9525">
            <a:noFill/>
          </a:ln>
        </p:spPr>
        <p:txBody>
          <a:bodyPr wrap="square">
            <a:spAutoFit/>
          </a:bodyPr>
          <a:p>
            <a:pPr indent="0"/>
            <a:r>
              <a:rPr lang="zh-CN" sz="2800">
                <a:latin typeface="+mj-ea"/>
                <a:ea typeface="+mj-ea"/>
              </a:rPr>
              <a:t>过街行人中不同看手机情况比例</a:t>
            </a:r>
            <a:endParaRPr lang="zh-CN" altLang="en-US" sz="2800">
              <a:latin typeface="+mj-ea"/>
              <a:ea typeface="+mj-ea"/>
            </a:endParaRPr>
          </a:p>
        </p:txBody>
      </p:sp>
      <p:pic>
        <p:nvPicPr>
          <p:cNvPr id="5" name="图片 4"/>
          <p:cNvPicPr/>
          <p:nvPr/>
        </p:nvPicPr>
        <p:blipFill>
          <a:blip r:embed="rId3"/>
          <a:stretch>
            <a:fillRect/>
          </a:stretch>
        </p:blipFill>
        <p:spPr>
          <a:xfrm>
            <a:off x="6388735" y="2315210"/>
            <a:ext cx="3823970" cy="2774315"/>
          </a:xfrm>
          <a:prstGeom prst="rect">
            <a:avLst/>
          </a:prstGeom>
          <a:noFill/>
          <a:ln w="9525">
            <a:noFill/>
          </a:ln>
        </p:spPr>
      </p:pic>
      <p:sp>
        <p:nvSpPr>
          <p:cNvPr id="101" name="文本框 100"/>
          <p:cNvSpPr txBox="1"/>
          <p:nvPr/>
        </p:nvSpPr>
        <p:spPr>
          <a:xfrm>
            <a:off x="559435" y="1140142"/>
            <a:ext cx="5080000" cy="829945"/>
          </a:xfrm>
          <a:prstGeom prst="rect">
            <a:avLst/>
          </a:prstGeom>
          <a:noFill/>
          <a:ln w="9525">
            <a:noFill/>
          </a:ln>
        </p:spPr>
        <p:txBody>
          <a:bodyPr>
            <a:spAutoFit/>
          </a:bodyPr>
          <a:p>
            <a:pPr indent="0"/>
            <a:r>
              <a:rPr lang="zh-CN" sz="2400" b="0">
                <a:latin typeface="+mj-ea"/>
                <a:ea typeface="+mj-ea"/>
              </a:rPr>
              <a:t>总过街行人流量中男女以及是否看手机各类人群比例</a:t>
            </a:r>
            <a:endParaRPr lang="zh-CN" altLang="en-US" sz="2400">
              <a:latin typeface="+mj-ea"/>
              <a:ea typeface="+mj-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additive="base">
                                        <p:cTn id="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627380" y="684213"/>
            <a:ext cx="5080000" cy="521970"/>
          </a:xfrm>
          <a:prstGeom prst="rect">
            <a:avLst/>
          </a:prstGeom>
          <a:noFill/>
          <a:ln w="9525">
            <a:noFill/>
          </a:ln>
        </p:spPr>
        <p:txBody>
          <a:bodyPr>
            <a:spAutoFit/>
          </a:bodyPr>
          <a:p>
            <a:pPr indent="0"/>
            <a:r>
              <a:rPr lang="zh-CN" sz="2800" b="1">
                <a:latin typeface="Calibri" panose="020F0502020204030204" charset="0"/>
                <a:ea typeface="宋体" panose="02010600030101010101" pitchFamily="2" charset="-122"/>
              </a:rPr>
              <a:t>各类人群过街时间分析</a:t>
            </a:r>
            <a:endParaRPr lang="zh-CN" altLang="en-US" sz="2800" b="1">
              <a:latin typeface="Calibri" panose="020F0502020204030204" charset="0"/>
              <a:ea typeface="宋体" panose="02010600030101010101" pitchFamily="2" charset="-122"/>
            </a:endParaRPr>
          </a:p>
        </p:txBody>
      </p:sp>
      <p:pic>
        <p:nvPicPr>
          <p:cNvPr id="4" name="图片 3"/>
          <p:cNvPicPr/>
          <p:nvPr/>
        </p:nvPicPr>
        <p:blipFill>
          <a:blip r:embed="rId1"/>
          <a:stretch>
            <a:fillRect/>
          </a:stretch>
        </p:blipFill>
        <p:spPr>
          <a:xfrm>
            <a:off x="678180" y="2039302"/>
            <a:ext cx="5100320" cy="3100070"/>
          </a:xfrm>
          <a:prstGeom prst="rect">
            <a:avLst/>
          </a:prstGeom>
          <a:noFill/>
          <a:ln w="9525">
            <a:noFill/>
          </a:ln>
        </p:spPr>
      </p:pic>
      <p:sp>
        <p:nvSpPr>
          <p:cNvPr id="102" name="文本框 101"/>
          <p:cNvSpPr txBox="1"/>
          <p:nvPr/>
        </p:nvSpPr>
        <p:spPr>
          <a:xfrm>
            <a:off x="6253480" y="684213"/>
            <a:ext cx="5080000" cy="521970"/>
          </a:xfrm>
          <a:prstGeom prst="rect">
            <a:avLst/>
          </a:prstGeom>
          <a:noFill/>
          <a:ln w="9525">
            <a:noFill/>
          </a:ln>
        </p:spPr>
        <p:txBody>
          <a:bodyPr>
            <a:spAutoFit/>
          </a:bodyPr>
          <a:p>
            <a:pPr indent="0"/>
            <a:r>
              <a:rPr lang="zh-CN" sz="2800" b="1">
                <a:latin typeface="Calibri" panose="020F0502020204030204" charset="0"/>
                <a:ea typeface="宋体" panose="02010600030101010101" pitchFamily="2" charset="-122"/>
              </a:rPr>
              <a:t>各类人群过街步数分析</a:t>
            </a:r>
            <a:endParaRPr lang="zh-CN" altLang="en-US" sz="2800" b="1">
              <a:latin typeface="Calibri" panose="020F0502020204030204" charset="0"/>
              <a:ea typeface="宋体" panose="02010600030101010101" pitchFamily="2" charset="-122"/>
            </a:endParaRPr>
          </a:p>
        </p:txBody>
      </p:sp>
      <p:pic>
        <p:nvPicPr>
          <p:cNvPr id="5" name="图片 4"/>
          <p:cNvPicPr/>
          <p:nvPr/>
        </p:nvPicPr>
        <p:blipFill>
          <a:blip r:embed="rId2"/>
          <a:stretch>
            <a:fillRect/>
          </a:stretch>
        </p:blipFill>
        <p:spPr>
          <a:xfrm>
            <a:off x="6181090" y="2346007"/>
            <a:ext cx="5090795" cy="2623820"/>
          </a:xfrm>
          <a:prstGeom prst="rect">
            <a:avLst/>
          </a:prstGeom>
          <a:noFill/>
          <a:ln w="9525">
            <a:noFill/>
          </a:ln>
        </p:spPr>
      </p:pic>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821690" y="632143"/>
            <a:ext cx="5080000" cy="460375"/>
          </a:xfrm>
          <a:prstGeom prst="rect">
            <a:avLst/>
          </a:prstGeom>
          <a:noFill/>
          <a:ln w="9525">
            <a:noFill/>
          </a:ln>
        </p:spPr>
        <p:txBody>
          <a:bodyPr>
            <a:spAutoFit/>
          </a:bodyPr>
          <a:p>
            <a:pPr indent="0"/>
            <a:r>
              <a:rPr lang="zh-CN" sz="2400" b="1">
                <a:ea typeface="黑体" panose="02010609060101010101" pitchFamily="49" charset="-122"/>
              </a:rPr>
              <a:t>不同使用手机的情况下过街时间图</a:t>
            </a:r>
            <a:endParaRPr lang="zh-CN" altLang="en-US" sz="2400" b="1">
              <a:ea typeface="黑体" panose="02010609060101010101" pitchFamily="49" charset="-122"/>
            </a:endParaRPr>
          </a:p>
        </p:txBody>
      </p:sp>
      <p:pic>
        <p:nvPicPr>
          <p:cNvPr id="4" name="图片 3"/>
          <p:cNvPicPr/>
          <p:nvPr/>
        </p:nvPicPr>
        <p:blipFill>
          <a:blip r:embed="rId1"/>
          <a:stretch>
            <a:fillRect/>
          </a:stretch>
        </p:blipFill>
        <p:spPr>
          <a:xfrm>
            <a:off x="735330" y="2030412"/>
            <a:ext cx="5081270" cy="3233420"/>
          </a:xfrm>
          <a:prstGeom prst="rect">
            <a:avLst/>
          </a:prstGeom>
          <a:noFill/>
          <a:ln w="9525">
            <a:noFill/>
          </a:ln>
        </p:spPr>
      </p:pic>
      <p:sp>
        <p:nvSpPr>
          <p:cNvPr id="104" name="文本框 103"/>
          <p:cNvSpPr txBox="1"/>
          <p:nvPr/>
        </p:nvSpPr>
        <p:spPr>
          <a:xfrm>
            <a:off x="6477000" y="632460"/>
            <a:ext cx="5080000" cy="460375"/>
          </a:xfrm>
          <a:prstGeom prst="rect">
            <a:avLst/>
          </a:prstGeom>
          <a:noFill/>
          <a:ln w="9525">
            <a:noFill/>
          </a:ln>
        </p:spPr>
        <p:txBody>
          <a:bodyPr>
            <a:spAutoFit/>
          </a:bodyPr>
          <a:p>
            <a:pPr indent="0"/>
            <a:r>
              <a:rPr lang="zh-CN" sz="2400" b="1">
                <a:ea typeface="黑体" panose="02010609060101010101" pitchFamily="49" charset="-122"/>
              </a:rPr>
              <a:t>不同使用手机情况下过街步数图</a:t>
            </a:r>
            <a:endParaRPr lang="zh-CN" altLang="en-US" sz="2400" b="1">
              <a:ea typeface="黑体" panose="02010609060101010101" pitchFamily="49" charset="-122"/>
            </a:endParaRPr>
          </a:p>
        </p:txBody>
      </p:sp>
      <p:pic>
        <p:nvPicPr>
          <p:cNvPr id="5" name="图片 4"/>
          <p:cNvPicPr/>
          <p:nvPr/>
        </p:nvPicPr>
        <p:blipFill>
          <a:blip r:embed="rId2"/>
          <a:stretch>
            <a:fillRect/>
          </a:stretch>
        </p:blipFill>
        <p:spPr>
          <a:xfrm>
            <a:off x="6369050" y="2259330"/>
            <a:ext cx="5105400" cy="2790825"/>
          </a:xfrm>
          <a:prstGeom prst="rect">
            <a:avLst/>
          </a:prstGeom>
          <a:noFill/>
          <a:ln w="9525">
            <a:noFill/>
          </a:ln>
        </p:spPr>
      </p:pic>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159385"/>
          </a:xfrm>
        </p:spPr>
        <p:txBody>
          <a:bodyPr>
            <a:normAutofit fontScale="90000"/>
          </a:bodyPr>
          <a:p>
            <a:endParaRPr lang="zh-CN" altLang="en-US"/>
          </a:p>
        </p:txBody>
      </p:sp>
      <p:sp>
        <p:nvSpPr>
          <p:cNvPr id="3" name="内容占位符 2"/>
          <p:cNvSpPr>
            <a:spLocks noGrp="1"/>
          </p:cNvSpPr>
          <p:nvPr>
            <p:ph idx="1"/>
          </p:nvPr>
        </p:nvSpPr>
        <p:spPr>
          <a:xfrm>
            <a:off x="838200" y="525145"/>
            <a:ext cx="10515600" cy="5652135"/>
          </a:xfrm>
        </p:spPr>
        <p:txBody>
          <a:bodyPr>
            <a:normAutofit lnSpcReduction="10000"/>
          </a:bodyPr>
          <a:p>
            <a:r>
              <a:rPr lang="zh-CN" altLang="en-US"/>
              <a:t>经过此次调查，我们初步体验了完整的交通调查。在各个阶段的工作中，我们总结了以下经验和教训。</a:t>
            </a:r>
            <a:endParaRPr lang="zh-CN" altLang="en-US"/>
          </a:p>
          <a:p>
            <a:r>
              <a:rPr lang="zh-CN" altLang="en-US"/>
              <a:t>1）踩点时应全面。我们在第一周踩点时，只考虑了观测点，和分工方式，没有真正将自己投入调查；后期调查时发现调查点也存在只站在一个安全岛时观察对向行人有一定的视野上的困难等问题。在未来调查中，进行踩点时应向“预调查”、“预实验”一般，对拟采用的调查方案进行演练，发现问题并尽早调整。</a:t>
            </a:r>
            <a:endParaRPr lang="zh-CN" altLang="en-US"/>
          </a:p>
          <a:p>
            <a:r>
              <a:rPr lang="zh-CN" altLang="en-US"/>
              <a:t>2）制定方案时，切实地、“身临其境”地思考每一步，才能使方案细致、可行。在方案的每一个细节上，都不应该含糊、不应该将工作拖延至实施时，导致效率低下。比如在进行这次调查时，我们设想在测得步速和步幅后用仿真软件进行仿真，但是在设想后并没有进一步进行准备工作，如选择仿真软件、了解如何使用等等，企图在得到数据后再进行准备，导致最后放弃这方面的工作。</a:t>
            </a:r>
            <a:endParaRPr lang="zh-CN" altLang="en-US"/>
          </a:p>
          <a:p>
            <a:r>
              <a:rPr lang="zh-CN" altLang="en-US"/>
              <a:t>3）提前制定完整的时间表，规定阶段性成果。在准备阶段，可以将整个调查工作分为几个步骤，设定好各个步骤的完成时间，使在调查中段不会没有目标而无意识的降低了工作效率。</a:t>
            </a:r>
            <a:endParaRPr lang="zh-CN" altLang="en-US"/>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4803140"/>
          </a:xfrm>
        </p:spPr>
        <p:txBody>
          <a:bodyPr>
            <a:scene3d>
              <a:camera prst="orthographicFront"/>
              <a:lightRig rig="threePt" dir="t"/>
            </a:scene3d>
          </a:bodyPr>
          <a:p>
            <a:r>
              <a:rPr lang="zh-CN" altLang="en-US" sz="19900">
                <a:ln w="22225">
                  <a:solidFill>
                    <a:schemeClr val="accent2"/>
                  </a:solidFill>
                  <a:prstDash val="solid"/>
                </a:ln>
                <a:solidFill>
                  <a:schemeClr val="accent2">
                    <a:lumMod val="40000"/>
                    <a:lumOff val="60000"/>
                  </a:schemeClr>
                </a:solidFill>
                <a:effectLst/>
              </a:rPr>
              <a:t>谢谢观看</a:t>
            </a:r>
            <a:endParaRPr lang="zh-CN" altLang="en-US" sz="19900">
              <a:ln w="22225">
                <a:solidFill>
                  <a:schemeClr val="accent2"/>
                </a:solidFill>
                <a:prstDash val="solid"/>
              </a:ln>
              <a:solidFill>
                <a:schemeClr val="accent2">
                  <a:lumMod val="40000"/>
                  <a:lumOff val="60000"/>
                </a:schemeClr>
              </a:solidFill>
              <a:effectLst/>
            </a:endParaRPr>
          </a:p>
        </p:txBody>
      </p:sp>
      <p:sp>
        <p:nvSpPr>
          <p:cNvPr id="3" name="内容占位符 2"/>
          <p:cNvSpPr>
            <a:spLocks noGrp="1"/>
          </p:cNvSpPr>
          <p:nvPr>
            <p:ph idx="1"/>
          </p:nvPr>
        </p:nvSpPr>
        <p:spPr>
          <a:xfrm>
            <a:off x="838200" y="5835015"/>
            <a:ext cx="10515600" cy="247015"/>
          </a:xfrm>
          <a:noFill/>
          <a:extLst>
            <a:ext uri="{909E8E84-426E-40DD-AFC4-6F175D3DCCD1}">
              <a14:hiddenFill xmlns:a14="http://schemas.microsoft.com/office/drawing/2010/main">
                <a:solidFill>
                  <a:schemeClr val="accent2"/>
                </a:solidFill>
              </a14:hiddenFill>
            </a:ext>
          </a:extLst>
        </p:spPr>
        <p:txBody>
          <a:bodyPr>
            <a:noAutofit/>
          </a:bodyPr>
          <a:p>
            <a:pPr marL="3657600" lvl="8" indent="0">
              <a:buNone/>
            </a:pPr>
            <a:endParaRPr lang="zh-CN" altLang="en-US" sz="12445">
              <a:solidFill>
                <a:srgbClr val="FF0000"/>
              </a:solidFill>
              <a:latin typeface="楷体_GB2312" panose="02010609030101010101" charset="-122"/>
              <a:ea typeface="楷体_GB2312" panose="02010609030101010101" charset="-122"/>
            </a:endParaRPr>
          </a:p>
        </p:txBody>
      </p:sp>
    </p:spTree>
    <p:custDataLst>
      <p:tags r:id="rId1"/>
    </p:custDataLst>
  </p:cSld>
  <p:clrMapOvr>
    <a:masterClrMapping/>
  </p:clrMapOvr>
</p:sld>
</file>

<file path=ppt/tags/tag1.xml><?xml version="1.0" encoding="utf-8"?>
<p:tagLst xmlns:p="http://schemas.openxmlformats.org/presentationml/2006/main">
  <p:tag name="KSO_WM_TAG_VERSION" val="1.0"/>
  <p:tag name="KSO_WM_TEMPLATE_CATEGORY" val="custom"/>
  <p:tag name="KSO_WM_TEMPLATE_INDEX" val="20181616"/>
</p:tagLst>
</file>

<file path=ppt/tags/tag2.xml><?xml version="1.0" encoding="utf-8"?>
<p:tagLst xmlns:p="http://schemas.openxmlformats.org/presentationml/2006/main">
  <p:tag name="KSO_WM_TAG_VERSION" val="1.0"/>
  <p:tag name="KSO_WM_TEMPLATE_CATEGORY" val="custom"/>
  <p:tag name="KSO_WM_TEMPLATE_INDEX" val="20181616"/>
</p:tagLst>
</file>

<file path=ppt/tags/tag3.xml><?xml version="1.0" encoding="utf-8"?>
<p:tagLst xmlns:p="http://schemas.openxmlformats.org/presentationml/2006/main">
  <p:tag name="KSO_WM_TAG_VERSION" val="1.0"/>
  <p:tag name="KSO_WM_BEAUTIFY_FLAG" val="#wm#"/>
  <p:tag name="KSO_WM_COMBINE_RELATE_SLIDE_ID" val="background20180945_1"/>
  <p:tag name="KSO_WM_TEMPLATE_CATEGORY" val="custom"/>
  <p:tag name="KSO_WM_TEMPLATE_INDEX" val="20181616"/>
  <p:tag name="KSO_WM_TEMPLATE_SUBCATEGORY" val="combine"/>
  <p:tag name="KSO_WM_TEMPLATE_THUMBS_INDEX" val="1、4、5、6、12、13、19、22"/>
  <p:tag name="KSO_WM_TEMPLATE_TOPIC_ID" val="2869567"/>
  <p:tag name="KSO_WM_TEMPLATE_OUTLINE_ID" val="15"/>
  <p:tag name="KSO_WM_TEMPLATE_SCENE_ID" val="1"/>
  <p:tag name="KSO_WM_TEMPLATE_JOB_ID" val="2"/>
  <p:tag name="KSO_WM_TEMPLATE_TOPIC_DEFAULT" val="1"/>
</p:tagLst>
</file>

<file path=ppt/tags/tag4.xml><?xml version="1.0" encoding="utf-8"?>
<p:tagLst xmlns:p="http://schemas.openxmlformats.org/presentationml/2006/main">
  <p:tag name="KSO_WM_TAG_VERSION" val="1.0"/>
  <p:tag name="KSO_WM_TEMPLATE_CATEGORY" val="custom"/>
  <p:tag name="KSO_WM_TEMPLATE_INDEX" val="20181616"/>
  <p:tag name="KSO_WM_UNIT_TYPE" val="a"/>
  <p:tag name="KSO_WM_UNIT_INDEX" val="1"/>
  <p:tag name="KSO_WM_UNIT_ID" val="custom20181616_1*a*1"/>
  <p:tag name="KSO_WM_UNIT_LAYERLEVEL" val="1"/>
  <p:tag name="KSO_WM_UNIT_VALUE" val="18"/>
  <p:tag name="KSO_WM_UNIT_ISCONTENTSTITLE" val="0"/>
  <p:tag name="KSO_WM_UNIT_HIGHLIGHT" val="0"/>
  <p:tag name="KSO_WM_UNIT_COMPATIBLE" val="0"/>
  <p:tag name="KSO_WM_UNIT_CLEAR" val="0"/>
  <p:tag name="KSO_WM_BEAUTIFY_FLAG" val="#wm#"/>
  <p:tag name="KSO_WM_UNIT_PRESET_TEXT" val="绿色清新总结汇报"/>
</p:tagLst>
</file>

<file path=ppt/tags/tag5.xml><?xml version="1.0" encoding="utf-8"?>
<p:tagLst xmlns:p="http://schemas.openxmlformats.org/presentationml/2006/main">
  <p:tag name="KSO_WM_TAG_VERSION" val="1.0"/>
  <p:tag name="KSO_WM_TEMPLATE_CATEGORY" val="custom"/>
  <p:tag name="KSO_WM_TEMPLATE_INDEX" val="20181616"/>
  <p:tag name="KSO_WM_UNIT_TYPE" val="b"/>
  <p:tag name="KSO_WM_UNIT_INDEX" val="1"/>
  <p:tag name="KSO_WM_UNIT_ID" val="custom20181616_1*b*1"/>
  <p:tag name="KSO_WM_UNIT_LAYERLEVEL" val="1"/>
  <p:tag name="KSO_WM_UNIT_VALUE" val="8"/>
  <p:tag name="KSO_WM_UNIT_ISCONTENTSTITLE" val="0"/>
  <p:tag name="KSO_WM_UNIT_HIGHLIGHT" val="0"/>
  <p:tag name="KSO_WM_UNIT_COMPATIBLE" val="0"/>
  <p:tag name="KSO_WM_UNIT_CLEAR" val="0"/>
  <p:tag name="KSO_WM_BEAUTIFY_FLAG" val="#wm#"/>
  <p:tag name="KSO_WM_UNIT_PRESET_TEXT" val="汇报人：稻壳儿"/>
</p:tagLst>
</file>

<file path=ppt/tags/tag6.xml><?xml version="1.0" encoding="utf-8"?>
<p:tagLst xmlns:p="http://schemas.openxmlformats.org/presentationml/2006/main">
  <p:tag name="KSO_WM_TAG_VERSION" val="1.0"/>
  <p:tag name="KSO_WM_SLIDE_ITEM_CNT" val="2"/>
  <p:tag name="KSO_WM_SLIDE_LAYOUT" val="a_b"/>
  <p:tag name="KSO_WM_SLIDE_LAYOUT_CNT" val="1_1"/>
  <p:tag name="KSO_WM_SLIDE_TYPE" val="title"/>
  <p:tag name="KSO_WM_BEAUTIFY_FLAG" val="#wm#"/>
  <p:tag name="KSO_WM_COMBINE_RELATE_SLIDE_ID" val="background20180945_1"/>
  <p:tag name="KSO_WM_TEMPLATE_CATEGORY" val="custom"/>
  <p:tag name="KSO_WM_TEMPLATE_INDEX" val="20181616"/>
  <p:tag name="KSO_WM_SLIDE_ID" val="custom20181616_1"/>
  <p:tag name="KSO_WM_SLIDE_INDEX" val="1"/>
  <p:tag name="KSO_WM_TEMPLATE_SUBCATEGORY" val="combine"/>
  <p:tag name="KSO_WM_TEMPLATE_THUMBS_INDEX" val="1、4、5、6、12、13、19、22、"/>
  <p:tag name="KSO_WM_TEMPLATE_TOPIC_ID" val="2869567"/>
  <p:tag name="KSO_WM_TEMPLATE_OUTLINE_ID" val="15"/>
  <p:tag name="KSO_WM_TEMPLATE_SCENE_ID" val="1"/>
  <p:tag name="KSO_WM_TEMPLATE_JOB_ID" val="2"/>
  <p:tag name="KSO_WM_TEMPLATE_TOPIC_DEFAULT" val="1"/>
  <p:tag name="KSO_WM_SLIDE_SUBTYPE" val="pureTxt"/>
</p:tagLst>
</file>

<file path=ppt/tags/tag7.xml><?xml version="1.0" encoding="utf-8"?>
<p:tagLst xmlns:p="http://schemas.openxmlformats.org/presentationml/2006/main">
  <p:tag name="KSO_WM_BEAUTIFY_FLAG" val="#wm#"/>
  <p:tag name="KSO_WM_TEMPLATE_CATEGORY" val="custom"/>
  <p:tag name="KSO_WM_TEMPLATE_INDEX" val="20181616"/>
</p:tagLst>
</file>

<file path=ppt/tags/tag8.xml><?xml version="1.0" encoding="utf-8"?>
<p:tagLst xmlns:p="http://schemas.openxmlformats.org/presentationml/2006/main">
  <p:tag name="KSO_WM_BEAUTIFY_FLAG" val="#wm#"/>
  <p:tag name="KSO_WM_TEMPLATE_CATEGORY" val="custom"/>
  <p:tag name="KSO_WM_TEMPLATE_INDEX" val="20181616"/>
</p:tagLst>
</file>

<file path=ppt/tags/tag9.xml><?xml version="1.0" encoding="utf-8"?>
<p:tagLst xmlns:p="http://schemas.openxmlformats.org/presentationml/2006/main">
  <p:tag name="KSO_WM_BEAUTIFY_FLAG" val="#wm#"/>
  <p:tag name="KSO_WM_TEMPLATE_CATEGORY" val="custom"/>
  <p:tag name="KSO_WM_TEMPLATE_INDEX" val="20181616"/>
</p:tagLst>
</file>

<file path=ppt/tags/tag10.xml><?xml version="1.0" encoding="utf-8"?>
<p:tagLst xmlns:p="http://schemas.openxmlformats.org/presentationml/2006/main">
  <p:tag name="KSO_WM_BEAUTIFY_FLAG" val="#wm#"/>
  <p:tag name="KSO_WM_TEMPLATE_CATEGORY" val="custom"/>
  <p:tag name="KSO_WM_TEMPLATE_INDEX" val="20181616"/>
</p:tagLst>
</file>

<file path=ppt/tags/tag11.xml><?xml version="1.0" encoding="utf-8"?>
<p:tagLst xmlns:p="http://schemas.openxmlformats.org/presentationml/2006/main">
  <p:tag name="KSO_WM_BEAUTIFY_FLAG" val="#wm#"/>
  <p:tag name="KSO_WM_TEMPLATE_CATEGORY" val="custom"/>
  <p:tag name="KSO_WM_TEMPLATE_INDEX" val="20181616"/>
</p:tagLst>
</file>

<file path=ppt/tags/tag12.xml><?xml version="1.0" encoding="utf-8"?>
<p:tagLst xmlns:p="http://schemas.openxmlformats.org/presentationml/2006/main">
  <p:tag name="KSO_WM_BEAUTIFY_FLAG" val="#wm#"/>
  <p:tag name="KSO_WM_TEMPLATE_CATEGORY" val="custom"/>
  <p:tag name="KSO_WM_TEMPLATE_INDEX" val="20181616"/>
</p:tagLst>
</file>

<file path=ppt/tags/tag13.xml><?xml version="1.0" encoding="utf-8"?>
<p:tagLst xmlns:p="http://schemas.openxmlformats.org/presentationml/2006/main">
  <p:tag name="KSO_WM_BEAUTIFY_FLAG" val="#wm#"/>
  <p:tag name="KSO_WM_TEMPLATE_CATEGORY" val="custom"/>
  <p:tag name="KSO_WM_TEMPLATE_INDEX" val="20181616"/>
</p:tagLst>
</file>

<file path=ppt/tags/tag14.xml><?xml version="1.0" encoding="utf-8"?>
<p:tagLst xmlns:p="http://schemas.openxmlformats.org/presentationml/2006/main">
  <p:tag name="KSO_WM_BEAUTIFY_FLAG" val="#wm#"/>
  <p:tag name="KSO_WM_TEMPLATE_CATEGORY" val="custom"/>
  <p:tag name="KSO_WM_TEMPLATE_INDEX" val="20181616"/>
</p:tagLst>
</file>

<file path=ppt/tags/tag15.xml><?xml version="1.0" encoding="utf-8"?>
<p:tagLst xmlns:p="http://schemas.openxmlformats.org/presentationml/2006/main">
  <p:tag name="KSO_WM_BEAUTIFY_FLAG" val="#wm#"/>
  <p:tag name="KSO_WM_TEMPLATE_CATEGORY" val="custom"/>
  <p:tag name="KSO_WM_TEMPLATE_INDEX" val="20181616"/>
</p:tagLst>
</file>

<file path=ppt/tags/tag16.xml><?xml version="1.0" encoding="utf-8"?>
<p:tagLst xmlns:p="http://schemas.openxmlformats.org/presentationml/2006/main">
  <p:tag name="KSO_WM_BEAUTIFY_FLAG" val="#wm#"/>
  <p:tag name="KSO_WM_TEMPLATE_CATEGORY" val="custom"/>
  <p:tag name="KSO_WM_TEMPLATE_INDEX" val="20181616"/>
</p:tagLst>
</file>

<file path=ppt/tags/tag17.xml><?xml version="1.0" encoding="utf-8"?>
<p:tagLst xmlns:p="http://schemas.openxmlformats.org/presentationml/2006/main">
  <p:tag name="KSO_WM_BEAUTIFY_FLAG" val="#wm#"/>
  <p:tag name="KSO_WM_TEMPLATE_CATEGORY" val="custom"/>
  <p:tag name="KSO_WM_TEMPLATE_INDEX" val="20181616"/>
</p:tagLst>
</file>

<file path=ppt/tags/tag18.xml><?xml version="1.0" encoding="utf-8"?>
<p:tagLst xmlns:p="http://schemas.openxmlformats.org/presentationml/2006/main">
  <p:tag name="KSO_WM_BEAUTIFY_FLAG" val="#wm#"/>
  <p:tag name="KSO_WM_TEMPLATE_CATEGORY" val="custom"/>
  <p:tag name="KSO_WM_TEMPLATE_INDEX" val="20181616"/>
</p:tagLst>
</file>

<file path=ppt/theme/theme1.xml><?xml version="1.0" encoding="utf-8"?>
<a:theme xmlns:a="http://schemas.openxmlformats.org/drawingml/2006/main" name="1_Office 主题">
  <a:themeElements>
    <a:clrScheme name="Office">
      <a:dk1>
        <a:srgbClr val="000000"/>
      </a:dk1>
      <a:lt1>
        <a:srgbClr val="3D7351"/>
      </a:lt1>
      <a:dk2>
        <a:srgbClr val="44546A"/>
      </a:dk2>
      <a:lt2>
        <a:srgbClr val="FFFAEA"/>
      </a:lt2>
      <a:accent1>
        <a:srgbClr val="3D735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1233</Words>
  <Application>WPS 演示</Application>
  <PresentationFormat>宽屏</PresentationFormat>
  <Paragraphs>173</Paragraphs>
  <Slides>13</Slides>
  <Notes>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13</vt:i4>
      </vt:variant>
    </vt:vector>
  </HeadingPairs>
  <TitlesOfParts>
    <vt:vector size="26" baseType="lpstr">
      <vt:lpstr>Arial</vt:lpstr>
      <vt:lpstr>宋体</vt:lpstr>
      <vt:lpstr>Wingdings</vt:lpstr>
      <vt:lpstr>黑体</vt:lpstr>
      <vt:lpstr>华文细黑</vt:lpstr>
      <vt:lpstr>等线</vt:lpstr>
      <vt:lpstr>楷体_GB2312</vt:lpstr>
      <vt:lpstr>微软雅黑</vt:lpstr>
      <vt:lpstr>Arial Unicode MS</vt:lpstr>
      <vt:lpstr>Calibri</vt:lpstr>
      <vt:lpstr>新宋体</vt:lpstr>
      <vt:lpstr>1_Office 主题</vt:lpstr>
      <vt:lpstr>Excel.Chart.8</vt:lpstr>
      <vt:lpstr>车陂路交叉口行人调查</vt:lpstr>
      <vt:lpstr>PowerPoint 演示文稿</vt:lpstr>
      <vt:lpstr>1.行人流量</vt:lpstr>
      <vt:lpstr>2.行人过街的步速及步幅</vt:lpstr>
      <vt:lpstr>PowerPoint 演示文稿</vt:lpstr>
      <vt:lpstr>3.行人过街看手机的现象</vt:lpstr>
      <vt:lpstr>PowerPoint 演示文稿</vt:lpstr>
      <vt:lpstr>PowerPoint 演示文稿</vt:lpstr>
      <vt:lpstr>PowerPoint 演示文稿</vt:lpstr>
      <vt:lpstr>PowerPoint 演示文稿</vt:lpstr>
      <vt:lpstr>PowerPoint 演示文稿</vt:lpstr>
      <vt:lpstr>PowerPoint 演示文稿</vt:lpstr>
      <vt:lpstr>谢谢观看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Stephen</cp:lastModifiedBy>
  <cp:revision>3</cp:revision>
  <dcterms:created xsi:type="dcterms:W3CDTF">2018-12-02T16:08:00Z</dcterms:created>
  <dcterms:modified xsi:type="dcterms:W3CDTF">2018-12-11T01:47:58Z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2052-11.1.0.7881</vt:lpwstr>
  </property>
</Properties>
</file>