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82" r:id="rId4"/>
    <p:sldId id="263" r:id="rId5"/>
    <p:sldId id="261" r:id="rId6"/>
    <p:sldId id="259" r:id="rId7"/>
    <p:sldId id="260" r:id="rId8"/>
    <p:sldId id="275" r:id="rId9"/>
    <p:sldId id="276" r:id="rId10"/>
    <p:sldId id="285" r:id="rId11"/>
    <p:sldId id="277" r:id="rId12"/>
    <p:sldId id="283" r:id="rId13"/>
    <p:sldId id="267" r:id="rId14"/>
    <p:sldId id="269" r:id="rId15"/>
    <p:sldId id="265" r:id="rId16"/>
    <p:sldId id="279" r:id="rId17"/>
    <p:sldId id="280" r:id="rId18"/>
    <p:sldId id="281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" userDrawn="1">
          <p15:clr>
            <a:srgbClr val="A4A3A4"/>
          </p15:clr>
        </p15:guide>
        <p15:guide id="2" pos="1203" userDrawn="1">
          <p15:clr>
            <a:srgbClr val="A4A3A4"/>
          </p15:clr>
        </p15:guide>
        <p15:guide id="3" pos="5603" userDrawn="1">
          <p15:clr>
            <a:srgbClr val="A4A3A4"/>
          </p15:clr>
        </p15:guide>
        <p15:guide id="5" orient="horz" pos="3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B34"/>
    <a:srgbClr val="FFD53B"/>
    <a:srgbClr val="F6F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8" y="120"/>
      </p:cViewPr>
      <p:guideLst>
        <p:guide orient="horz" pos="55"/>
        <p:guide pos="1203"/>
        <p:guide pos="5603"/>
        <p:guide orient="horz" pos="31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86F22-54A6-4C4A-AF0D-481DD99B13F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F6470DB-D4C7-48D1-BB1A-A612831F4C63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ct val="35000"/>
            </a:spcAft>
          </a:pPr>
          <a:r>
            <a:rPr lang="zh-CN" altLang="en-US" sz="1400" dirty="0"/>
            <a:t>分车型记录</a:t>
          </a:r>
          <a:r>
            <a:rPr lang="zh-CN" altLang="zh-CN" sz="1400" dirty="0"/>
            <a:t>中山大道与车陂路交叉口</a:t>
          </a:r>
          <a:r>
            <a:rPr lang="zh-CN" altLang="en-US" sz="1400" dirty="0"/>
            <a:t>早高峰（</a:t>
          </a:r>
          <a:r>
            <a:rPr lang="en-US" altLang="zh-CN" sz="1400" dirty="0"/>
            <a:t>7:30-8:30</a:t>
          </a:r>
          <a:r>
            <a:rPr lang="zh-CN" altLang="en-US" sz="1400" dirty="0"/>
            <a:t>），平峰（</a:t>
          </a:r>
          <a:r>
            <a:rPr lang="en-US" altLang="zh-CN" sz="1400" dirty="0"/>
            <a:t>9:30-10:30</a:t>
          </a:r>
          <a:r>
            <a:rPr lang="zh-CN" altLang="en-US" sz="1400" dirty="0"/>
            <a:t>），晚高峰（</a:t>
          </a:r>
          <a:r>
            <a:rPr lang="en-US" altLang="zh-CN" sz="1400" dirty="0"/>
            <a:t>17:00-18:00</a:t>
          </a:r>
          <a:r>
            <a:rPr lang="zh-CN" altLang="en-US" sz="1400" dirty="0"/>
            <a:t>）</a:t>
          </a:r>
          <a:r>
            <a:rPr lang="zh-CN" altLang="zh-CN" sz="1400" dirty="0"/>
            <a:t>的交通量，每</a:t>
          </a:r>
          <a:r>
            <a:rPr lang="en-US" altLang="zh-CN" sz="1400" dirty="0"/>
            <a:t>5min</a:t>
          </a:r>
          <a:r>
            <a:rPr lang="zh-CN" altLang="zh-CN" sz="1400" dirty="0"/>
            <a:t>记一次数据</a:t>
          </a:r>
          <a:r>
            <a:rPr lang="zh-CN" altLang="en-US" sz="1400" dirty="0"/>
            <a:t>。                     </a:t>
          </a:r>
          <a:r>
            <a:rPr lang="zh-CN" altLang="en-US" sz="1000" dirty="0"/>
            <a:t>（方法</a:t>
          </a:r>
          <a:r>
            <a:rPr lang="en-US" altLang="zh-CN" sz="1000" dirty="0"/>
            <a:t>:</a:t>
          </a:r>
          <a:r>
            <a:rPr lang="zh-CN" altLang="zh-CN" sz="1000" dirty="0"/>
            <a:t>人工观测法</a:t>
          </a:r>
          <a:endParaRPr lang="zh-CN" altLang="en-US" sz="800" dirty="0"/>
        </a:p>
      </dgm:t>
    </dgm:pt>
    <dgm:pt modelId="{B7FBB812-E6B1-4A87-B08C-3F8216ED6F5A}" type="parTrans" cxnId="{69E95183-413A-4EBE-9BD6-1EF5B49F91B9}">
      <dgm:prSet/>
      <dgm:spPr/>
      <dgm:t>
        <a:bodyPr/>
        <a:lstStyle/>
        <a:p>
          <a:endParaRPr lang="zh-CN" altLang="en-US"/>
        </a:p>
      </dgm:t>
    </dgm:pt>
    <dgm:pt modelId="{660D9F84-9A84-408E-A5C4-D50F4BD57EE4}" type="sibTrans" cxnId="{69E95183-413A-4EBE-9BD6-1EF5B49F91B9}">
      <dgm:prSet/>
      <dgm:spPr/>
      <dgm:t>
        <a:bodyPr/>
        <a:lstStyle/>
        <a:p>
          <a:endParaRPr lang="zh-CN" altLang="en-US"/>
        </a:p>
      </dgm:t>
    </dgm:pt>
    <dgm:pt modelId="{CC09ABE8-6BFE-4CC9-AC8E-3BC60082DC34}">
      <dgm:prSet phldrT="[文本]" custT="1"/>
      <dgm:spPr/>
      <dgm:t>
        <a:bodyPr/>
        <a:lstStyle/>
        <a:p>
          <a:r>
            <a:rPr lang="zh-CN" altLang="en-US" sz="1400" dirty="0"/>
            <a:t>交叉口的设计以及交通组成和比例</a:t>
          </a:r>
        </a:p>
      </dgm:t>
    </dgm:pt>
    <dgm:pt modelId="{909DA87A-8B47-4AF6-8CA9-FF0EDEC1C4E8}" type="parTrans" cxnId="{D33149D1-8D8C-48D0-89CC-4365DF145237}">
      <dgm:prSet/>
      <dgm:spPr/>
      <dgm:t>
        <a:bodyPr/>
        <a:lstStyle/>
        <a:p>
          <a:endParaRPr lang="zh-CN" altLang="en-US"/>
        </a:p>
      </dgm:t>
    </dgm:pt>
    <dgm:pt modelId="{200A79A6-04D7-43C1-94C6-0C08C583640C}" type="sibTrans" cxnId="{D33149D1-8D8C-48D0-89CC-4365DF145237}">
      <dgm:prSet/>
      <dgm:spPr/>
      <dgm:t>
        <a:bodyPr/>
        <a:lstStyle/>
        <a:p>
          <a:endParaRPr lang="zh-CN" altLang="en-US"/>
        </a:p>
      </dgm:t>
    </dgm:pt>
    <dgm:pt modelId="{E02578E5-A557-419A-A7EE-01FFC95C737E}">
      <dgm:prSet phldrT="[文本]" custT="1"/>
      <dgm:spPr/>
      <dgm:t>
        <a:bodyPr/>
        <a:lstStyle/>
        <a:p>
          <a:r>
            <a:rPr lang="zh-CN" altLang="en-US" sz="1400" dirty="0"/>
            <a:t>进行资料的汇总，分析道路、交通、环境方面存在的问题，并提出改进措施</a:t>
          </a:r>
        </a:p>
      </dgm:t>
    </dgm:pt>
    <dgm:pt modelId="{A61EE1C9-C380-4890-8162-BFA59269CFEB}" type="parTrans" cxnId="{F5C2DFA2-84D5-4E53-83BE-EAFFEA9366ED}">
      <dgm:prSet/>
      <dgm:spPr/>
      <dgm:t>
        <a:bodyPr/>
        <a:lstStyle/>
        <a:p>
          <a:endParaRPr lang="zh-CN" altLang="en-US"/>
        </a:p>
      </dgm:t>
    </dgm:pt>
    <dgm:pt modelId="{45EA086D-1279-4598-AE83-70590EA8A3FD}" type="sibTrans" cxnId="{F5C2DFA2-84D5-4E53-83BE-EAFFEA9366ED}">
      <dgm:prSet/>
      <dgm:spPr/>
      <dgm:t>
        <a:bodyPr/>
        <a:lstStyle/>
        <a:p>
          <a:endParaRPr lang="zh-CN" altLang="en-US"/>
        </a:p>
      </dgm:t>
    </dgm:pt>
    <dgm:pt modelId="{9ABECE46-9649-4BA7-BB27-CD09D370B615}" type="pres">
      <dgm:prSet presAssocID="{E2886F22-54A6-4C4A-AF0D-481DD99B13FE}" presName="Name0" presStyleCnt="0">
        <dgm:presLayoutVars>
          <dgm:chMax val="7"/>
          <dgm:chPref val="7"/>
          <dgm:dir/>
        </dgm:presLayoutVars>
      </dgm:prSet>
      <dgm:spPr/>
    </dgm:pt>
    <dgm:pt modelId="{6A711377-6690-4D0F-AC45-196A50FEBD36}" type="pres">
      <dgm:prSet presAssocID="{E2886F22-54A6-4C4A-AF0D-481DD99B13FE}" presName="Name1" presStyleCnt="0"/>
      <dgm:spPr/>
    </dgm:pt>
    <dgm:pt modelId="{9F838B56-9AF9-4527-98F3-988C41824069}" type="pres">
      <dgm:prSet presAssocID="{E2886F22-54A6-4C4A-AF0D-481DD99B13FE}" presName="cycle" presStyleCnt="0"/>
      <dgm:spPr/>
    </dgm:pt>
    <dgm:pt modelId="{33320DE9-C4D3-42E9-8A5D-FC2CF252E7B6}" type="pres">
      <dgm:prSet presAssocID="{E2886F22-54A6-4C4A-AF0D-481DD99B13FE}" presName="srcNode" presStyleLbl="node1" presStyleIdx="0" presStyleCnt="3"/>
      <dgm:spPr/>
    </dgm:pt>
    <dgm:pt modelId="{3C7184D7-D63F-4FD4-AF55-17FF3BA418CF}" type="pres">
      <dgm:prSet presAssocID="{E2886F22-54A6-4C4A-AF0D-481DD99B13FE}" presName="conn" presStyleLbl="parChTrans1D2" presStyleIdx="0" presStyleCnt="1"/>
      <dgm:spPr/>
    </dgm:pt>
    <dgm:pt modelId="{597019D3-B8D9-41CC-A853-18C770F4C533}" type="pres">
      <dgm:prSet presAssocID="{E2886F22-54A6-4C4A-AF0D-481DD99B13FE}" presName="extraNode" presStyleLbl="node1" presStyleIdx="0" presStyleCnt="3"/>
      <dgm:spPr/>
    </dgm:pt>
    <dgm:pt modelId="{6C39F750-EF3D-4A23-BC3D-76889B43BB15}" type="pres">
      <dgm:prSet presAssocID="{E2886F22-54A6-4C4A-AF0D-481DD99B13FE}" presName="dstNode" presStyleLbl="node1" presStyleIdx="0" presStyleCnt="3"/>
      <dgm:spPr/>
    </dgm:pt>
    <dgm:pt modelId="{5B0C2CD8-B945-4C4F-B901-37DF3610A13D}" type="pres">
      <dgm:prSet presAssocID="{3F6470DB-D4C7-48D1-BB1A-A612831F4C63}" presName="text_1" presStyleLbl="node1" presStyleIdx="0" presStyleCnt="3">
        <dgm:presLayoutVars>
          <dgm:bulletEnabled val="1"/>
        </dgm:presLayoutVars>
      </dgm:prSet>
      <dgm:spPr/>
    </dgm:pt>
    <dgm:pt modelId="{8046C43F-B1AE-4F50-AD02-E5D696A2658C}" type="pres">
      <dgm:prSet presAssocID="{3F6470DB-D4C7-48D1-BB1A-A612831F4C63}" presName="accent_1" presStyleCnt="0"/>
      <dgm:spPr/>
    </dgm:pt>
    <dgm:pt modelId="{4C79E0D2-0814-43FF-9BFB-00FBA1DFF050}" type="pres">
      <dgm:prSet presAssocID="{3F6470DB-D4C7-48D1-BB1A-A612831F4C63}" presName="accentRepeatNode" presStyleLbl="solidFgAcc1" presStyleIdx="0" presStyleCnt="3"/>
      <dgm:spPr/>
    </dgm:pt>
    <dgm:pt modelId="{A25ACA95-A10F-4818-86EC-FFB6DA6346D0}" type="pres">
      <dgm:prSet presAssocID="{CC09ABE8-6BFE-4CC9-AC8E-3BC60082DC34}" presName="text_2" presStyleLbl="node1" presStyleIdx="1" presStyleCnt="3">
        <dgm:presLayoutVars>
          <dgm:bulletEnabled val="1"/>
        </dgm:presLayoutVars>
      </dgm:prSet>
      <dgm:spPr/>
    </dgm:pt>
    <dgm:pt modelId="{DCE2FB9E-D2E7-43F2-98B4-510488503537}" type="pres">
      <dgm:prSet presAssocID="{CC09ABE8-6BFE-4CC9-AC8E-3BC60082DC34}" presName="accent_2" presStyleCnt="0"/>
      <dgm:spPr/>
    </dgm:pt>
    <dgm:pt modelId="{5CF34334-C62D-4742-953A-946AE899D013}" type="pres">
      <dgm:prSet presAssocID="{CC09ABE8-6BFE-4CC9-AC8E-3BC60082DC34}" presName="accentRepeatNode" presStyleLbl="solidFgAcc1" presStyleIdx="1" presStyleCnt="3"/>
      <dgm:spPr/>
    </dgm:pt>
    <dgm:pt modelId="{50B45612-CD5D-4BE0-9132-B8C0970AB003}" type="pres">
      <dgm:prSet presAssocID="{E02578E5-A557-419A-A7EE-01FFC95C737E}" presName="text_3" presStyleLbl="node1" presStyleIdx="2" presStyleCnt="3">
        <dgm:presLayoutVars>
          <dgm:bulletEnabled val="1"/>
        </dgm:presLayoutVars>
      </dgm:prSet>
      <dgm:spPr/>
    </dgm:pt>
    <dgm:pt modelId="{EFADA1F8-3E72-40C0-9497-52157651B5FF}" type="pres">
      <dgm:prSet presAssocID="{E02578E5-A557-419A-A7EE-01FFC95C737E}" presName="accent_3" presStyleCnt="0"/>
      <dgm:spPr/>
    </dgm:pt>
    <dgm:pt modelId="{AEFD2C99-FE61-4739-8CA4-06552F77096F}" type="pres">
      <dgm:prSet presAssocID="{E02578E5-A557-419A-A7EE-01FFC95C737E}" presName="accentRepeatNode" presStyleLbl="solidFgAcc1" presStyleIdx="2" presStyleCnt="3"/>
      <dgm:spPr/>
    </dgm:pt>
  </dgm:ptLst>
  <dgm:cxnLst>
    <dgm:cxn modelId="{72546906-DBB2-43D3-8369-D1C314BEFB74}" type="presOf" srcId="{660D9F84-9A84-408E-A5C4-D50F4BD57EE4}" destId="{3C7184D7-D63F-4FD4-AF55-17FF3BA418CF}" srcOrd="0" destOrd="0" presId="urn:microsoft.com/office/officeart/2008/layout/VerticalCurvedList"/>
    <dgm:cxn modelId="{3E73D815-CBA1-4DC5-83CD-DFBA16425A5A}" type="presOf" srcId="{E02578E5-A557-419A-A7EE-01FFC95C737E}" destId="{50B45612-CD5D-4BE0-9132-B8C0970AB003}" srcOrd="0" destOrd="0" presId="urn:microsoft.com/office/officeart/2008/layout/VerticalCurvedList"/>
    <dgm:cxn modelId="{35E1AA5B-E718-4321-99FF-3599F22B481A}" type="presOf" srcId="{CC09ABE8-6BFE-4CC9-AC8E-3BC60082DC34}" destId="{A25ACA95-A10F-4818-86EC-FFB6DA6346D0}" srcOrd="0" destOrd="0" presId="urn:microsoft.com/office/officeart/2008/layout/VerticalCurvedList"/>
    <dgm:cxn modelId="{69E95183-413A-4EBE-9BD6-1EF5B49F91B9}" srcId="{E2886F22-54A6-4C4A-AF0D-481DD99B13FE}" destId="{3F6470DB-D4C7-48D1-BB1A-A612831F4C63}" srcOrd="0" destOrd="0" parTransId="{B7FBB812-E6B1-4A87-B08C-3F8216ED6F5A}" sibTransId="{660D9F84-9A84-408E-A5C4-D50F4BD57EE4}"/>
    <dgm:cxn modelId="{F5C2DFA2-84D5-4E53-83BE-EAFFEA9366ED}" srcId="{E2886F22-54A6-4C4A-AF0D-481DD99B13FE}" destId="{E02578E5-A557-419A-A7EE-01FFC95C737E}" srcOrd="2" destOrd="0" parTransId="{A61EE1C9-C380-4890-8162-BFA59269CFEB}" sibTransId="{45EA086D-1279-4598-AE83-70590EA8A3FD}"/>
    <dgm:cxn modelId="{6CF421C0-427A-44DF-9F46-4E25219CB970}" type="presOf" srcId="{E2886F22-54A6-4C4A-AF0D-481DD99B13FE}" destId="{9ABECE46-9649-4BA7-BB27-CD09D370B615}" srcOrd="0" destOrd="0" presId="urn:microsoft.com/office/officeart/2008/layout/VerticalCurvedList"/>
    <dgm:cxn modelId="{D33149D1-8D8C-48D0-89CC-4365DF145237}" srcId="{E2886F22-54A6-4C4A-AF0D-481DD99B13FE}" destId="{CC09ABE8-6BFE-4CC9-AC8E-3BC60082DC34}" srcOrd="1" destOrd="0" parTransId="{909DA87A-8B47-4AF6-8CA9-FF0EDEC1C4E8}" sibTransId="{200A79A6-04D7-43C1-94C6-0C08C583640C}"/>
    <dgm:cxn modelId="{2E7338E8-4A4C-4858-BB22-4EFBDC58C233}" type="presOf" srcId="{3F6470DB-D4C7-48D1-BB1A-A612831F4C63}" destId="{5B0C2CD8-B945-4C4F-B901-37DF3610A13D}" srcOrd="0" destOrd="0" presId="urn:microsoft.com/office/officeart/2008/layout/VerticalCurvedList"/>
    <dgm:cxn modelId="{4AB4574B-0986-4D05-A6C1-62C51D6B309B}" type="presParOf" srcId="{9ABECE46-9649-4BA7-BB27-CD09D370B615}" destId="{6A711377-6690-4D0F-AC45-196A50FEBD36}" srcOrd="0" destOrd="0" presId="urn:microsoft.com/office/officeart/2008/layout/VerticalCurvedList"/>
    <dgm:cxn modelId="{99CF857A-4602-44E3-A3FE-00112760FD59}" type="presParOf" srcId="{6A711377-6690-4D0F-AC45-196A50FEBD36}" destId="{9F838B56-9AF9-4527-98F3-988C41824069}" srcOrd="0" destOrd="0" presId="urn:microsoft.com/office/officeart/2008/layout/VerticalCurvedList"/>
    <dgm:cxn modelId="{D58FC72C-10EC-4598-86BD-1DB971178949}" type="presParOf" srcId="{9F838B56-9AF9-4527-98F3-988C41824069}" destId="{33320DE9-C4D3-42E9-8A5D-FC2CF252E7B6}" srcOrd="0" destOrd="0" presId="urn:microsoft.com/office/officeart/2008/layout/VerticalCurvedList"/>
    <dgm:cxn modelId="{11C8D2E1-A3DE-41CB-BA3C-9829E04E5970}" type="presParOf" srcId="{9F838B56-9AF9-4527-98F3-988C41824069}" destId="{3C7184D7-D63F-4FD4-AF55-17FF3BA418CF}" srcOrd="1" destOrd="0" presId="urn:microsoft.com/office/officeart/2008/layout/VerticalCurvedList"/>
    <dgm:cxn modelId="{FB2AE7C6-8329-491E-8DE8-D070F30FE7DB}" type="presParOf" srcId="{9F838B56-9AF9-4527-98F3-988C41824069}" destId="{597019D3-B8D9-41CC-A853-18C770F4C533}" srcOrd="2" destOrd="0" presId="urn:microsoft.com/office/officeart/2008/layout/VerticalCurvedList"/>
    <dgm:cxn modelId="{20BEC740-101B-4301-AD52-482EB5063981}" type="presParOf" srcId="{9F838B56-9AF9-4527-98F3-988C41824069}" destId="{6C39F750-EF3D-4A23-BC3D-76889B43BB15}" srcOrd="3" destOrd="0" presId="urn:microsoft.com/office/officeart/2008/layout/VerticalCurvedList"/>
    <dgm:cxn modelId="{E3C1A76F-B459-45C1-B701-43EBD8AFA7BC}" type="presParOf" srcId="{6A711377-6690-4D0F-AC45-196A50FEBD36}" destId="{5B0C2CD8-B945-4C4F-B901-37DF3610A13D}" srcOrd="1" destOrd="0" presId="urn:microsoft.com/office/officeart/2008/layout/VerticalCurvedList"/>
    <dgm:cxn modelId="{706EBD87-1177-44C1-84A9-82D85FB89C88}" type="presParOf" srcId="{6A711377-6690-4D0F-AC45-196A50FEBD36}" destId="{8046C43F-B1AE-4F50-AD02-E5D696A2658C}" srcOrd="2" destOrd="0" presId="urn:microsoft.com/office/officeart/2008/layout/VerticalCurvedList"/>
    <dgm:cxn modelId="{7AB1C74C-5827-4D4F-833A-9CBCE1674AB7}" type="presParOf" srcId="{8046C43F-B1AE-4F50-AD02-E5D696A2658C}" destId="{4C79E0D2-0814-43FF-9BFB-00FBA1DFF050}" srcOrd="0" destOrd="0" presId="urn:microsoft.com/office/officeart/2008/layout/VerticalCurvedList"/>
    <dgm:cxn modelId="{90EA2AD3-2555-46C6-9680-4267B6A2434D}" type="presParOf" srcId="{6A711377-6690-4D0F-AC45-196A50FEBD36}" destId="{A25ACA95-A10F-4818-86EC-FFB6DA6346D0}" srcOrd="3" destOrd="0" presId="urn:microsoft.com/office/officeart/2008/layout/VerticalCurvedList"/>
    <dgm:cxn modelId="{CDC50A5B-75B0-425A-AFE8-E6DA7370F1A9}" type="presParOf" srcId="{6A711377-6690-4D0F-AC45-196A50FEBD36}" destId="{DCE2FB9E-D2E7-43F2-98B4-510488503537}" srcOrd="4" destOrd="0" presId="urn:microsoft.com/office/officeart/2008/layout/VerticalCurvedList"/>
    <dgm:cxn modelId="{B502FC5A-8BCC-4C6E-BD23-144FAAC9F266}" type="presParOf" srcId="{DCE2FB9E-D2E7-43F2-98B4-510488503537}" destId="{5CF34334-C62D-4742-953A-946AE899D013}" srcOrd="0" destOrd="0" presId="urn:microsoft.com/office/officeart/2008/layout/VerticalCurvedList"/>
    <dgm:cxn modelId="{30D62E09-BBF4-4920-AA23-52478122EDDD}" type="presParOf" srcId="{6A711377-6690-4D0F-AC45-196A50FEBD36}" destId="{50B45612-CD5D-4BE0-9132-B8C0970AB003}" srcOrd="5" destOrd="0" presId="urn:microsoft.com/office/officeart/2008/layout/VerticalCurvedList"/>
    <dgm:cxn modelId="{AEB826A2-956F-4486-A15B-C4E79BA82F07}" type="presParOf" srcId="{6A711377-6690-4D0F-AC45-196A50FEBD36}" destId="{EFADA1F8-3E72-40C0-9497-52157651B5FF}" srcOrd="6" destOrd="0" presId="urn:microsoft.com/office/officeart/2008/layout/VerticalCurvedList"/>
    <dgm:cxn modelId="{82717777-9927-4CEF-9257-15BF00F1BE2E}" type="presParOf" srcId="{EFADA1F8-3E72-40C0-9497-52157651B5FF}" destId="{AEFD2C99-FE61-4739-8CA4-06552F77096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184D7-D63F-4FD4-AF55-17FF3BA418CF}">
      <dsp:nvSpPr>
        <dsp:cNvPr id="0" name=""/>
        <dsp:cNvSpPr/>
      </dsp:nvSpPr>
      <dsp:spPr>
        <a:xfrm>
          <a:off x="-4273661" y="-655657"/>
          <a:ext cx="5091878" cy="5091878"/>
        </a:xfrm>
        <a:prstGeom prst="blockArc">
          <a:avLst>
            <a:gd name="adj1" fmla="val 18900000"/>
            <a:gd name="adj2" fmla="val 2700000"/>
            <a:gd name="adj3" fmla="val 42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C2CD8-B945-4C4F-B901-37DF3610A13D}">
      <dsp:nvSpPr>
        <dsp:cNvPr id="0" name=""/>
        <dsp:cNvSpPr/>
      </dsp:nvSpPr>
      <dsp:spPr>
        <a:xfrm>
          <a:off x="526204" y="378056"/>
          <a:ext cx="6518545" cy="756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16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分车型记录</a:t>
          </a:r>
          <a:r>
            <a:rPr lang="zh-CN" altLang="zh-CN" sz="1400" kern="1200" dirty="0"/>
            <a:t>中山大道与车陂路交叉口</a:t>
          </a:r>
          <a:r>
            <a:rPr lang="zh-CN" altLang="en-US" sz="1400" kern="1200" dirty="0"/>
            <a:t>早高峰（</a:t>
          </a:r>
          <a:r>
            <a:rPr lang="en-US" altLang="zh-CN" sz="1400" kern="1200" dirty="0"/>
            <a:t>7:30-8:30</a:t>
          </a:r>
          <a:r>
            <a:rPr lang="zh-CN" altLang="en-US" sz="1400" kern="1200" dirty="0"/>
            <a:t>），平峰（</a:t>
          </a:r>
          <a:r>
            <a:rPr lang="en-US" altLang="zh-CN" sz="1400" kern="1200" dirty="0"/>
            <a:t>9:30-10:30</a:t>
          </a:r>
          <a:r>
            <a:rPr lang="zh-CN" altLang="en-US" sz="1400" kern="1200" dirty="0"/>
            <a:t>），晚高峰（</a:t>
          </a:r>
          <a:r>
            <a:rPr lang="en-US" altLang="zh-CN" sz="1400" kern="1200" dirty="0"/>
            <a:t>17:00-18:00</a:t>
          </a:r>
          <a:r>
            <a:rPr lang="zh-CN" altLang="en-US" sz="1400" kern="1200" dirty="0"/>
            <a:t>）</a:t>
          </a:r>
          <a:r>
            <a:rPr lang="zh-CN" altLang="zh-CN" sz="1400" kern="1200" dirty="0"/>
            <a:t>的交通量，每</a:t>
          </a:r>
          <a:r>
            <a:rPr lang="en-US" altLang="zh-CN" sz="1400" kern="1200" dirty="0"/>
            <a:t>5min</a:t>
          </a:r>
          <a:r>
            <a:rPr lang="zh-CN" altLang="zh-CN" sz="1400" kern="1200" dirty="0"/>
            <a:t>记一次数据</a:t>
          </a:r>
          <a:r>
            <a:rPr lang="zh-CN" altLang="en-US" sz="1400" kern="1200" dirty="0"/>
            <a:t>。                     </a:t>
          </a:r>
          <a:r>
            <a:rPr lang="zh-CN" altLang="en-US" sz="1000" kern="1200" dirty="0"/>
            <a:t>（方法</a:t>
          </a:r>
          <a:r>
            <a:rPr lang="en-US" altLang="zh-CN" sz="1000" kern="1200" dirty="0"/>
            <a:t>:</a:t>
          </a:r>
          <a:r>
            <a:rPr lang="zh-CN" altLang="zh-CN" sz="1000" kern="1200" dirty="0"/>
            <a:t>人工观测法</a:t>
          </a:r>
          <a:endParaRPr lang="zh-CN" altLang="en-US" sz="800" kern="1200" dirty="0"/>
        </a:p>
      </dsp:txBody>
      <dsp:txXfrm>
        <a:off x="526204" y="378056"/>
        <a:ext cx="6518545" cy="756112"/>
      </dsp:txXfrm>
    </dsp:sp>
    <dsp:sp modelId="{4C79E0D2-0814-43FF-9BFB-00FBA1DFF050}">
      <dsp:nvSpPr>
        <dsp:cNvPr id="0" name=""/>
        <dsp:cNvSpPr/>
      </dsp:nvSpPr>
      <dsp:spPr>
        <a:xfrm>
          <a:off x="53633" y="283542"/>
          <a:ext cx="945141" cy="9451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ACA95-A10F-4818-86EC-FFB6DA6346D0}">
      <dsp:nvSpPr>
        <dsp:cNvPr id="0" name=""/>
        <dsp:cNvSpPr/>
      </dsp:nvSpPr>
      <dsp:spPr>
        <a:xfrm>
          <a:off x="801051" y="1512225"/>
          <a:ext cx="6243698" cy="756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16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交叉口的设计以及交通组成和比例</a:t>
          </a:r>
        </a:p>
      </dsp:txBody>
      <dsp:txXfrm>
        <a:off x="801051" y="1512225"/>
        <a:ext cx="6243698" cy="756112"/>
      </dsp:txXfrm>
    </dsp:sp>
    <dsp:sp modelId="{5CF34334-C62D-4742-953A-946AE899D013}">
      <dsp:nvSpPr>
        <dsp:cNvPr id="0" name=""/>
        <dsp:cNvSpPr/>
      </dsp:nvSpPr>
      <dsp:spPr>
        <a:xfrm>
          <a:off x="328480" y="1417711"/>
          <a:ext cx="945141" cy="9451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45612-CD5D-4BE0-9132-B8C0970AB003}">
      <dsp:nvSpPr>
        <dsp:cNvPr id="0" name=""/>
        <dsp:cNvSpPr/>
      </dsp:nvSpPr>
      <dsp:spPr>
        <a:xfrm>
          <a:off x="526204" y="2646394"/>
          <a:ext cx="6518545" cy="756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16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进行资料的汇总，分析道路、交通、环境方面存在的问题，并提出改进措施</a:t>
          </a:r>
        </a:p>
      </dsp:txBody>
      <dsp:txXfrm>
        <a:off x="526204" y="2646394"/>
        <a:ext cx="6518545" cy="756112"/>
      </dsp:txXfrm>
    </dsp:sp>
    <dsp:sp modelId="{AEFD2C99-FE61-4739-8CA4-06552F77096F}">
      <dsp:nvSpPr>
        <dsp:cNvPr id="0" name=""/>
        <dsp:cNvSpPr/>
      </dsp:nvSpPr>
      <dsp:spPr>
        <a:xfrm>
          <a:off x="53633" y="2551880"/>
          <a:ext cx="945141" cy="9451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59322-6C85-4127-9E81-7F8BF0D70E1A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A76D6-C0AA-410F-9DDC-526F0CB07C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8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000F594C-DD0A-4362-814E-06362F23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721488FB-7E74-4B96-86B0-257D5BD43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233CB68E-ADD4-4705-894E-9F27FC6B8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2472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EFF940-8976-4FD3-B6C0-C5119E122C3C}"/>
              </a:ext>
            </a:extLst>
          </p:cNvPr>
          <p:cNvSpPr/>
          <p:nvPr userDrawn="1"/>
        </p:nvSpPr>
        <p:spPr>
          <a:xfrm>
            <a:off x="178308" y="213732"/>
            <a:ext cx="8787384" cy="464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7808C2C-12D8-49E5-A767-E2D2FD52F0C8}"/>
              </a:ext>
            </a:extLst>
          </p:cNvPr>
          <p:cNvCxnSpPr>
            <a:cxnSpLocks/>
          </p:cNvCxnSpPr>
          <p:nvPr userDrawn="1"/>
        </p:nvCxnSpPr>
        <p:spPr>
          <a:xfrm>
            <a:off x="388823" y="407418"/>
            <a:ext cx="0" cy="5495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1F05D5-6AF2-485F-90D3-0D200AD3D2C8}"/>
              </a:ext>
            </a:extLst>
          </p:cNvPr>
          <p:cNvGrpSpPr/>
          <p:nvPr userDrawn="1"/>
        </p:nvGrpSpPr>
        <p:grpSpPr>
          <a:xfrm>
            <a:off x="7904665" y="61198"/>
            <a:ext cx="692443" cy="692443"/>
            <a:chOff x="3963053" y="796069"/>
            <a:chExt cx="1445741" cy="1445741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67B22CB-8808-414D-A143-BD5ED12B2D12}"/>
                </a:ext>
              </a:extLst>
            </p:cNvPr>
            <p:cNvSpPr/>
            <p:nvPr/>
          </p:nvSpPr>
          <p:spPr>
            <a:xfrm>
              <a:off x="3963053" y="796069"/>
              <a:ext cx="1445741" cy="1445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"/>
                <a:cs typeface="+mn-cs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A7779CB-C061-4F57-9C73-4B712E01C6D3}"/>
                </a:ext>
              </a:extLst>
            </p:cNvPr>
            <p:cNvGrpSpPr/>
            <p:nvPr/>
          </p:nvGrpSpPr>
          <p:grpSpPr>
            <a:xfrm>
              <a:off x="4188168" y="1149945"/>
              <a:ext cx="995510" cy="868332"/>
              <a:chOff x="4675188" y="2882900"/>
              <a:chExt cx="360362" cy="314325"/>
            </a:xfrm>
            <a:solidFill>
              <a:schemeClr val="bg1"/>
            </a:solidFill>
          </p:grpSpPr>
          <p:sp>
            <p:nvSpPr>
              <p:cNvPr id="10" name="AutoShape 43">
                <a:extLst>
                  <a:ext uri="{FF2B5EF4-FFF2-40B4-BE49-F238E27FC236}">
                    <a16:creationId xmlns:a16="http://schemas.microsoft.com/office/drawing/2014/main" id="{A4EBCCF3-1011-4C4E-AC09-1FD950859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0" tIns="19050" rIns="19050" bIns="19050" anchor="ctr"/>
              <a:lstStyle/>
              <a:p>
                <a:pPr marL="0" marR="0" lvl="0" indent="0" algn="ctr" defTabSz="228594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  <p:sp>
            <p:nvSpPr>
              <p:cNvPr id="11" name="AutoShape 44">
                <a:extLst>
                  <a:ext uri="{FF2B5EF4-FFF2-40B4-BE49-F238E27FC236}">
                    <a16:creationId xmlns:a16="http://schemas.microsoft.com/office/drawing/2014/main" id="{5DEEC6ED-5F8A-497E-87B3-5EC42B6EF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0" tIns="19050" rIns="19050" bIns="19050" anchor="ctr"/>
              <a:lstStyle/>
              <a:p>
                <a:pPr marL="0" marR="0" lvl="0" indent="0" algn="ctr" defTabSz="228594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  <p:sp>
            <p:nvSpPr>
              <p:cNvPr id="12" name="AutoShape 45">
                <a:extLst>
                  <a:ext uri="{FF2B5EF4-FFF2-40B4-BE49-F238E27FC236}">
                    <a16:creationId xmlns:a16="http://schemas.microsoft.com/office/drawing/2014/main" id="{EBCBDC78-519F-4DCF-9701-737C2E299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0" tIns="19050" rIns="19050" bIns="19050" anchor="ctr"/>
              <a:lstStyle/>
              <a:p>
                <a:pPr marL="0" marR="0" lvl="0" indent="0" algn="ctr" defTabSz="228594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</p:grpSp>
      </p:grp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A9D73BA-1EB4-4884-A9A2-DEDD78A09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8AE2A5-71C6-458F-BF39-1AF76E99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4176B4B1-12EE-43D5-AB90-315AC4E6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5965" y="4493419"/>
            <a:ext cx="2057400" cy="273844"/>
          </a:xfrm>
        </p:spPr>
        <p:txBody>
          <a:bodyPr/>
          <a:lstStyle>
            <a:lvl1pPr>
              <a:defRPr sz="1400"/>
            </a:lvl1pPr>
          </a:lstStyle>
          <a:p>
            <a:fld id="{C78D03BD-8273-4B2F-9BD5-C1C4F37ADDE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22346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EFF940-8976-4FD3-B6C0-C5119E122C3C}"/>
              </a:ext>
            </a:extLst>
          </p:cNvPr>
          <p:cNvSpPr/>
          <p:nvPr userDrawn="1"/>
        </p:nvSpPr>
        <p:spPr>
          <a:xfrm>
            <a:off x="178308" y="249174"/>
            <a:ext cx="8787384" cy="464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4D9850-6CDA-4FE2-9C2B-3E26EADBA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1742FC-181C-422D-9CC4-FD0F5626F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745D01F-4BBC-4921-ACE9-6769FFD1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766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286669D-9031-43BF-85CC-D41852A74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346A67B-EC00-4FDC-B60D-F6359857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3DB6F5-8C81-4067-92E6-9AFDAABE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90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465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40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22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32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20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6874380" y="4533747"/>
            <a:ext cx="775136" cy="29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377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377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defTabSz="914377"/>
            <a:r>
              <a:rPr lang="zh-CN" altLang="en-US" sz="133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377"/>
            <a:r>
              <a:rPr lang="en-US" altLang="zh-CN" sz="133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33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02945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1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73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29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4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49" y="449580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D03BD-8273-4B2F-9BD5-C1C4F37ADD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33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7845620-1BD2-4CB4-A849-1D6F71C83D3D}"/>
              </a:ext>
            </a:extLst>
          </p:cNvPr>
          <p:cNvSpPr/>
          <p:nvPr/>
        </p:nvSpPr>
        <p:spPr>
          <a:xfrm>
            <a:off x="548640" y="546355"/>
            <a:ext cx="8046720" cy="4098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08687F-5083-4900-B884-1ED108CE6C82}"/>
              </a:ext>
            </a:extLst>
          </p:cNvPr>
          <p:cNvSpPr txBox="1"/>
          <p:nvPr/>
        </p:nvSpPr>
        <p:spPr>
          <a:xfrm>
            <a:off x="1836320" y="2396696"/>
            <a:ext cx="54713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</a:rPr>
              <a:t>中山大道</a:t>
            </a:r>
            <a:r>
              <a:rPr lang="en-US" altLang="zh-CN" sz="4000" dirty="0">
                <a:solidFill>
                  <a:schemeClr val="accent1"/>
                </a:solidFill>
              </a:rPr>
              <a:t>-</a:t>
            </a:r>
            <a:r>
              <a:rPr lang="zh-CN" altLang="en-US" sz="4000" dirty="0">
                <a:solidFill>
                  <a:schemeClr val="accent1"/>
                </a:solidFill>
              </a:rPr>
              <a:t>车陂路交叉口</a:t>
            </a:r>
            <a:endParaRPr lang="en-US" altLang="zh-CN" sz="4000" dirty="0">
              <a:solidFill>
                <a:schemeClr val="accent1"/>
              </a:solidFill>
            </a:endParaRPr>
          </a:p>
          <a:p>
            <a:pPr algn="ctr"/>
            <a:r>
              <a:rPr lang="zh-CN" altLang="en-US" sz="4000" b="1" dirty="0">
                <a:solidFill>
                  <a:schemeClr val="accent1"/>
                </a:solidFill>
              </a:rPr>
              <a:t>交通量</a:t>
            </a:r>
            <a:r>
              <a:rPr lang="zh-CN" altLang="en-US" sz="4000" dirty="0">
                <a:solidFill>
                  <a:schemeClr val="accent1"/>
                </a:solidFill>
              </a:rPr>
              <a:t>调查方案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952E80-526F-44CB-8C16-C6E50D239736}"/>
              </a:ext>
            </a:extLst>
          </p:cNvPr>
          <p:cNvGrpSpPr/>
          <p:nvPr/>
        </p:nvGrpSpPr>
        <p:grpSpPr>
          <a:xfrm>
            <a:off x="3835940" y="848674"/>
            <a:ext cx="1445741" cy="1445741"/>
            <a:chOff x="3963053" y="796069"/>
            <a:chExt cx="1445741" cy="1445741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4E5A175-3149-405F-9145-7535715A381B}"/>
                </a:ext>
              </a:extLst>
            </p:cNvPr>
            <p:cNvSpPr/>
            <p:nvPr/>
          </p:nvSpPr>
          <p:spPr>
            <a:xfrm>
              <a:off x="3963053" y="796069"/>
              <a:ext cx="1445741" cy="1445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E5B9E45-F93C-4A06-BA66-41DF7365FA50}"/>
                </a:ext>
              </a:extLst>
            </p:cNvPr>
            <p:cNvGrpSpPr/>
            <p:nvPr/>
          </p:nvGrpSpPr>
          <p:grpSpPr>
            <a:xfrm>
              <a:off x="4188168" y="1149945"/>
              <a:ext cx="995510" cy="868332"/>
              <a:chOff x="4675188" y="2882900"/>
              <a:chExt cx="360362" cy="314325"/>
            </a:xfrm>
            <a:solidFill>
              <a:schemeClr val="bg1"/>
            </a:solidFill>
          </p:grpSpPr>
          <p:sp>
            <p:nvSpPr>
              <p:cNvPr id="17" name="AutoShape 43">
                <a:extLst>
                  <a:ext uri="{FF2B5EF4-FFF2-40B4-BE49-F238E27FC236}">
                    <a16:creationId xmlns:a16="http://schemas.microsoft.com/office/drawing/2014/main" id="{96F486C0-B983-41F9-81CB-6C1B1A8DC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8" name="AutoShape 44">
                <a:extLst>
                  <a:ext uri="{FF2B5EF4-FFF2-40B4-BE49-F238E27FC236}">
                    <a16:creationId xmlns:a16="http://schemas.microsoft.com/office/drawing/2014/main" id="{BF50BDB9-1337-4389-911A-562AACE0F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9" name="AutoShape 45">
                <a:extLst>
                  <a:ext uri="{FF2B5EF4-FFF2-40B4-BE49-F238E27FC236}">
                    <a16:creationId xmlns:a16="http://schemas.microsoft.com/office/drawing/2014/main" id="{1A5323F7-E69F-4BEF-A706-7DF4426CA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695E45D2-4F7B-4220-B1CA-9BBB51D684F4}"/>
              </a:ext>
            </a:extLst>
          </p:cNvPr>
          <p:cNvSpPr txBox="1"/>
          <p:nvPr/>
        </p:nvSpPr>
        <p:spPr>
          <a:xfrm>
            <a:off x="1517317" y="3701948"/>
            <a:ext cx="6155852" cy="9089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accent1"/>
                </a:solidFill>
              </a:rPr>
              <a:t>调查成员</a:t>
            </a:r>
            <a:r>
              <a:rPr lang="en-US" altLang="zh-CN" sz="1400" dirty="0">
                <a:solidFill>
                  <a:schemeClr val="accent1"/>
                </a:solidFill>
              </a:rPr>
              <a:t>:</a:t>
            </a:r>
            <a:r>
              <a:rPr lang="zh-CN" altLang="en-US" sz="1400" dirty="0">
                <a:solidFill>
                  <a:schemeClr val="accent1"/>
                </a:solidFill>
              </a:rPr>
              <a:t>黄可、潘明璇、陈彩婷、陈海宇、陈焯、董怡君、方馨悦、付芳昊</a:t>
            </a:r>
            <a:endParaRPr lang="en-US" altLang="zh-CN" sz="1400" dirty="0">
              <a:solidFill>
                <a:schemeClr val="accen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1"/>
                </a:solidFill>
              </a:rPr>
              <a:t>汇报人：陈海宇</a:t>
            </a:r>
            <a:endParaRPr lang="en-US" altLang="zh-CN" sz="1400" dirty="0">
              <a:solidFill>
                <a:schemeClr val="accen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1"/>
                </a:solidFill>
              </a:rPr>
              <a:t>调查时间：</a:t>
            </a:r>
            <a:r>
              <a:rPr lang="en-US" altLang="zh-CN" sz="1400" dirty="0">
                <a:solidFill>
                  <a:schemeClr val="accent1"/>
                </a:solidFill>
              </a:rPr>
              <a:t>2018</a:t>
            </a:r>
            <a:r>
              <a:rPr lang="zh-CN" altLang="en-US" sz="1400" dirty="0">
                <a:solidFill>
                  <a:schemeClr val="accent1"/>
                </a:solidFill>
              </a:rPr>
              <a:t>年</a:t>
            </a:r>
            <a:r>
              <a:rPr lang="en-US" altLang="zh-CN" sz="1400" dirty="0">
                <a:solidFill>
                  <a:schemeClr val="accent1"/>
                </a:solidFill>
              </a:rPr>
              <a:t>11</a:t>
            </a:r>
            <a:r>
              <a:rPr lang="zh-CN" altLang="en-US" sz="1400" dirty="0">
                <a:solidFill>
                  <a:schemeClr val="accent1"/>
                </a:solidFill>
              </a:rPr>
              <a:t>月       调查地点</a:t>
            </a:r>
            <a:r>
              <a:rPr lang="en-US" altLang="zh-CN" sz="1400" dirty="0">
                <a:solidFill>
                  <a:schemeClr val="accent1"/>
                </a:solidFill>
              </a:rPr>
              <a:t>:</a:t>
            </a:r>
            <a:r>
              <a:rPr lang="zh-CN" altLang="en-US" sz="1400" dirty="0">
                <a:solidFill>
                  <a:schemeClr val="accent1"/>
                </a:solidFill>
              </a:rPr>
              <a:t>中山大道与车陂路交叉口</a:t>
            </a:r>
          </a:p>
        </p:txBody>
      </p:sp>
    </p:spTree>
    <p:extLst>
      <p:ext uri="{BB962C8B-B14F-4D97-AF65-F5344CB8AC3E}">
        <p14:creationId xmlns:p14="http://schemas.microsoft.com/office/powerpoint/2010/main" val="170634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3D2DA3D4-3658-47F9-A4A4-D3E3E4F8D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77" y="456214"/>
            <a:ext cx="4607443" cy="271870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DDA22EB-20CE-408C-85B4-8B6AF0706B36}"/>
              </a:ext>
            </a:extLst>
          </p:cNvPr>
          <p:cNvSpPr txBox="1"/>
          <p:nvPr/>
        </p:nvSpPr>
        <p:spPr>
          <a:xfrm>
            <a:off x="210034" y="33656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>
                <a:solidFill>
                  <a:schemeClr val="accent1"/>
                </a:solidFill>
              </a:rPr>
              <a:t>目录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0A0F34D-04C9-4B6F-9537-C4B94B15C82E}"/>
              </a:ext>
            </a:extLst>
          </p:cNvPr>
          <p:cNvCxnSpPr/>
          <p:nvPr/>
        </p:nvCxnSpPr>
        <p:spPr>
          <a:xfrm flipH="1">
            <a:off x="466344" y="690507"/>
            <a:ext cx="1325880" cy="626231"/>
          </a:xfrm>
          <a:prstGeom prst="line">
            <a:avLst/>
          </a:prstGeom>
          <a:ln w="19050">
            <a:solidFill>
              <a:srgbClr val="222B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DA28BF9B-EF97-4747-AD9D-72C93554A059}"/>
              </a:ext>
            </a:extLst>
          </p:cNvPr>
          <p:cNvSpPr txBox="1"/>
          <p:nvPr/>
        </p:nvSpPr>
        <p:spPr>
          <a:xfrm>
            <a:off x="949809" y="104444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accent1"/>
                </a:solidFill>
                <a:latin typeface="+mj-lt"/>
              </a:rPr>
              <a:t>CONTENTS</a:t>
            </a:r>
            <a:endParaRPr lang="zh-CN" altLang="en-US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CB3FFBD-331E-42F6-83E7-4E7290D02507}"/>
              </a:ext>
            </a:extLst>
          </p:cNvPr>
          <p:cNvSpPr/>
          <p:nvPr/>
        </p:nvSpPr>
        <p:spPr>
          <a:xfrm>
            <a:off x="1633922" y="3264934"/>
            <a:ext cx="1040625" cy="10406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697FF0D-B812-4518-824F-8AF2AC26DB85}"/>
              </a:ext>
            </a:extLst>
          </p:cNvPr>
          <p:cNvSpPr/>
          <p:nvPr/>
        </p:nvSpPr>
        <p:spPr>
          <a:xfrm>
            <a:off x="1158608" y="4424029"/>
            <a:ext cx="19912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kern="1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调查背景及目的</a:t>
            </a:r>
            <a:endParaRPr lang="en-US" altLang="zh-CN" sz="2000" b="1" kern="1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1AD739D-6B1B-41EA-8079-419F27465730}"/>
              </a:ext>
            </a:extLst>
          </p:cNvPr>
          <p:cNvSpPr/>
          <p:nvPr/>
        </p:nvSpPr>
        <p:spPr>
          <a:xfrm>
            <a:off x="4052370" y="3264934"/>
            <a:ext cx="1040625" cy="10406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E39C0C3-772E-4B36-B074-9A7345360EAE}"/>
              </a:ext>
            </a:extLst>
          </p:cNvPr>
          <p:cNvSpPr/>
          <p:nvPr/>
        </p:nvSpPr>
        <p:spPr>
          <a:xfrm>
            <a:off x="3710223" y="4424029"/>
            <a:ext cx="1723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kern="1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实地调查方案</a:t>
            </a:r>
            <a:endParaRPr lang="zh-CN" altLang="zh-CN" sz="1400" b="1" kern="1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45FF37A-03C7-4681-8C7A-BB81B7A4E0AF}"/>
              </a:ext>
            </a:extLst>
          </p:cNvPr>
          <p:cNvSpPr/>
          <p:nvPr/>
        </p:nvSpPr>
        <p:spPr>
          <a:xfrm>
            <a:off x="6469453" y="3264934"/>
            <a:ext cx="1040625" cy="10406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F5E705C-613F-431D-9818-5CD0BE8539EB}"/>
              </a:ext>
            </a:extLst>
          </p:cNvPr>
          <p:cNvSpPr/>
          <p:nvPr/>
        </p:nvSpPr>
        <p:spPr>
          <a:xfrm>
            <a:off x="6256231" y="442402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kern="1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可行性分析</a:t>
            </a:r>
            <a:endParaRPr lang="zh-CN" altLang="zh-CN" sz="1400" b="1" kern="1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5B809C4-5FEA-410E-B945-C8E99E3168E7}"/>
              </a:ext>
            </a:extLst>
          </p:cNvPr>
          <p:cNvSpPr txBox="1"/>
          <p:nvPr/>
        </p:nvSpPr>
        <p:spPr>
          <a:xfrm>
            <a:off x="1757175" y="3431301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75C41DC-A784-4EED-9C7A-DDA83A9D9C79}"/>
              </a:ext>
            </a:extLst>
          </p:cNvPr>
          <p:cNvSpPr txBox="1"/>
          <p:nvPr/>
        </p:nvSpPr>
        <p:spPr>
          <a:xfrm>
            <a:off x="4194332" y="3431301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4B8F62E-2895-474D-8436-CCA11BEA2F3F}"/>
              </a:ext>
            </a:extLst>
          </p:cNvPr>
          <p:cNvSpPr txBox="1"/>
          <p:nvPr/>
        </p:nvSpPr>
        <p:spPr>
          <a:xfrm>
            <a:off x="6612098" y="3432499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560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7845620-1BD2-4CB4-A849-1D6F71C83D3D}"/>
              </a:ext>
            </a:extLst>
          </p:cNvPr>
          <p:cNvSpPr/>
          <p:nvPr/>
        </p:nvSpPr>
        <p:spPr>
          <a:xfrm>
            <a:off x="539495" y="546355"/>
            <a:ext cx="8046720" cy="4098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>
              <a:solidFill>
                <a:prstClr val="white"/>
              </a:solidFill>
              <a:latin typeface="Calibri Light"/>
              <a:ea typeface="微软雅黑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4E5A175-3149-405F-9145-7535715A381B}"/>
              </a:ext>
            </a:extLst>
          </p:cNvPr>
          <p:cNvSpPr/>
          <p:nvPr/>
        </p:nvSpPr>
        <p:spPr>
          <a:xfrm>
            <a:off x="1059300" y="1588577"/>
            <a:ext cx="1796181" cy="17961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89">
              <a:defRPr/>
            </a:pPr>
            <a:endParaRPr lang="zh-CN" altLang="en-US">
              <a:solidFill>
                <a:prstClr val="white"/>
              </a:solidFill>
              <a:latin typeface="Calibri Light"/>
              <a:ea typeface="微软雅黑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6BF839-5984-4814-99D1-E3F91C6B186D}"/>
              </a:ext>
            </a:extLst>
          </p:cNvPr>
          <p:cNvSpPr/>
          <p:nvPr/>
        </p:nvSpPr>
        <p:spPr>
          <a:xfrm>
            <a:off x="3085527" y="194284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>
              <a:defRPr/>
            </a:pPr>
            <a:r>
              <a:rPr lang="zh-CN" altLang="en-US" sz="3600" b="1" kern="100" dirty="0">
                <a:solidFill>
                  <a:srgbClr val="222B34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调查背景及</a:t>
            </a:r>
            <a:r>
              <a:rPr lang="zh-CN" altLang="zh-CN" sz="3600" b="1" kern="100" dirty="0">
                <a:solidFill>
                  <a:srgbClr val="222B34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目的</a:t>
            </a:r>
            <a:endParaRPr lang="en-US" altLang="zh-CN" sz="3600" b="1" kern="100" dirty="0">
              <a:solidFill>
                <a:srgbClr val="222B34"/>
              </a:solidFill>
              <a:latin typeface="微软雅黑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08EDB90-29AC-41EE-8404-B98F5C9941E8}"/>
              </a:ext>
            </a:extLst>
          </p:cNvPr>
          <p:cNvSpPr/>
          <p:nvPr/>
        </p:nvSpPr>
        <p:spPr>
          <a:xfrm>
            <a:off x="3085527" y="2556180"/>
            <a:ext cx="5130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>
              <a:defRPr/>
            </a:pPr>
            <a:r>
              <a:rPr lang="en-US" altLang="zh-CN" sz="2400" kern="100" dirty="0">
                <a:solidFill>
                  <a:srgbClr val="222B34"/>
                </a:solidFill>
                <a:latin typeface="Arial"/>
                <a:ea typeface="微软雅黑"/>
                <a:cs typeface="Times New Roman" panose="02020603050405020304" pitchFamily="18" charset="0"/>
              </a:rPr>
              <a:t>Background And Purpose Of Survey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ED84EDF-6D20-40CB-82F4-D0D8A54B63CC}"/>
              </a:ext>
            </a:extLst>
          </p:cNvPr>
          <p:cNvGrpSpPr/>
          <p:nvPr/>
        </p:nvGrpSpPr>
        <p:grpSpPr>
          <a:xfrm>
            <a:off x="1392604" y="1961832"/>
            <a:ext cx="1115661" cy="1115661"/>
            <a:chOff x="2473104" y="2145028"/>
            <a:chExt cx="359165" cy="359165"/>
          </a:xfrm>
          <a:solidFill>
            <a:sysClr val="window" lastClr="FFFFFF"/>
          </a:solidFill>
        </p:grpSpPr>
        <p:sp>
          <p:nvSpPr>
            <p:cNvPr id="16" name="AutoShape 126">
              <a:extLst>
                <a:ext uri="{FF2B5EF4-FFF2-40B4-BE49-F238E27FC236}">
                  <a16:creationId xmlns:a16="http://schemas.microsoft.com/office/drawing/2014/main" id="{47CF404B-B45D-4987-B666-AF99E1CE0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7" name="AutoShape 127">
              <a:extLst>
                <a:ext uri="{FF2B5EF4-FFF2-40B4-BE49-F238E27FC236}">
                  <a16:creationId xmlns:a16="http://schemas.microsoft.com/office/drawing/2014/main" id="{C365FB4B-28E1-46C2-A223-FEF89539A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0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3472C6A-CD4B-4B7B-9F48-350D9E4EBCB3}"/>
              </a:ext>
            </a:extLst>
          </p:cNvPr>
          <p:cNvSpPr/>
          <p:nvPr/>
        </p:nvSpPr>
        <p:spPr>
          <a:xfrm>
            <a:off x="372784" y="1073466"/>
            <a:ext cx="7794281" cy="11381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3D54D65-F68A-4145-AAEA-8CD320E0F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5223" y="375240"/>
            <a:ext cx="3338655" cy="455117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3" y="375240"/>
            <a:ext cx="1249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调查背景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3" y="742818"/>
            <a:ext cx="17732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200" kern="100" dirty="0">
                <a:solidFill>
                  <a:srgbClr val="222B34"/>
                </a:solidFill>
                <a:latin typeface="Arial"/>
                <a:cs typeface="Times New Roman" panose="02020603050405020304" pitchFamily="18" charset="0"/>
              </a:rPr>
              <a:t>Background Of  Survey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75F93CF-3DCA-4826-923A-B1601135DAD3}"/>
              </a:ext>
            </a:extLst>
          </p:cNvPr>
          <p:cNvSpPr/>
          <p:nvPr/>
        </p:nvSpPr>
        <p:spPr>
          <a:xfrm>
            <a:off x="434778" y="1204513"/>
            <a:ext cx="3374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中山大道</a:t>
            </a:r>
            <a:r>
              <a:rPr lang="en-US" altLang="zh-CN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-</a:t>
            </a:r>
            <a:r>
              <a:rPr lang="zh-CN" altLang="en-US" sz="2000" b="1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车陂路交叉口介绍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A7AE200-7CBF-47A8-BFC3-5EE3783AF59A}"/>
              </a:ext>
            </a:extLst>
          </p:cNvPr>
          <p:cNvSpPr/>
          <p:nvPr/>
        </p:nvSpPr>
        <p:spPr>
          <a:xfrm>
            <a:off x="453941" y="1550917"/>
            <a:ext cx="5217899" cy="55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bg1"/>
                </a:solidFill>
              </a:rPr>
              <a:t>地理位置：位于广州天河区，是连接中山大道与车陂路两条主干道的重要路    口，车流量大。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E72295C-1C6B-4477-BB61-51C9EAC2B8E8}"/>
              </a:ext>
            </a:extLst>
          </p:cNvPr>
          <p:cNvSpPr/>
          <p:nvPr/>
        </p:nvSpPr>
        <p:spPr>
          <a:xfrm>
            <a:off x="1097633" y="2503034"/>
            <a:ext cx="1641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200" dirty="0"/>
              <a:t>禁左：</a:t>
            </a:r>
            <a:endParaRPr lang="en-US" altLang="zh-CN" sz="1200" dirty="0"/>
          </a:p>
          <a:p>
            <a:r>
              <a:rPr lang="zh-CN" altLang="en-US" sz="1200" dirty="0"/>
              <a:t>该交叉口四向均禁止左转</a:t>
            </a:r>
            <a:endParaRPr lang="en-US" altLang="zh-CN" sz="12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724EFDA-2C65-40C4-A4CD-545800692528}"/>
              </a:ext>
            </a:extLst>
          </p:cNvPr>
          <p:cNvSpPr/>
          <p:nvPr/>
        </p:nvSpPr>
        <p:spPr>
          <a:xfrm>
            <a:off x="3727767" y="3508641"/>
            <a:ext cx="1884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200" dirty="0"/>
              <a:t>右转渠化：</a:t>
            </a:r>
            <a:endParaRPr lang="en-US" altLang="zh-CN" sz="1200" dirty="0"/>
          </a:p>
          <a:p>
            <a:r>
              <a:rPr lang="zh-CN" altLang="en-US" sz="1200" dirty="0"/>
              <a:t>四个进口道的右转车道均采用渠化交通，且设有人行横道信号灯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A21313-A925-4B7F-B556-8FB7A8A7EA46}"/>
              </a:ext>
            </a:extLst>
          </p:cNvPr>
          <p:cNvGrpSpPr/>
          <p:nvPr/>
        </p:nvGrpSpPr>
        <p:grpSpPr>
          <a:xfrm>
            <a:off x="609421" y="3858897"/>
            <a:ext cx="352425" cy="354012"/>
            <a:chOff x="5478463" y="2630488"/>
            <a:chExt cx="352425" cy="354012"/>
          </a:xfrm>
        </p:grpSpPr>
        <p:sp>
          <p:nvSpPr>
            <p:cNvPr id="16" name="AutoShape 37">
              <a:extLst>
                <a:ext uri="{FF2B5EF4-FFF2-40B4-BE49-F238E27FC236}">
                  <a16:creationId xmlns:a16="http://schemas.microsoft.com/office/drawing/2014/main" id="{90DC2582-9CA2-4589-AC65-AA61516FE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3" y="2663825"/>
              <a:ext cx="320675" cy="320675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7" name="AutoShape 38">
              <a:extLst>
                <a:ext uri="{FF2B5EF4-FFF2-40B4-BE49-F238E27FC236}">
                  <a16:creationId xmlns:a16="http://schemas.microsoft.com/office/drawing/2014/main" id="{4548D2E2-6A51-491D-A1DC-72C20B5A5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450" y="2808288"/>
              <a:ext cx="53975" cy="53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8" name="AutoShape 39">
              <a:extLst>
                <a:ext uri="{FF2B5EF4-FFF2-40B4-BE49-F238E27FC236}">
                  <a16:creationId xmlns:a16="http://schemas.microsoft.com/office/drawing/2014/main" id="{D168534D-AF8B-4165-B659-91122FCFC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325" y="2630488"/>
              <a:ext cx="55563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9" name="AutoShape 40">
              <a:extLst>
                <a:ext uri="{FF2B5EF4-FFF2-40B4-BE49-F238E27FC236}">
                  <a16:creationId xmlns:a16="http://schemas.microsoft.com/office/drawing/2014/main" id="{568D3028-93C0-4884-86E6-6741448EE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2797175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0" name="AutoShape 41">
              <a:extLst>
                <a:ext uri="{FF2B5EF4-FFF2-40B4-BE49-F238E27FC236}">
                  <a16:creationId xmlns:a16="http://schemas.microsoft.com/office/drawing/2014/main" id="{9E04ABE0-3D2C-4993-81B4-8517C7757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225" y="28733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1" name="AutoShape 42">
              <a:extLst>
                <a:ext uri="{FF2B5EF4-FFF2-40B4-BE49-F238E27FC236}">
                  <a16:creationId xmlns:a16="http://schemas.microsoft.com/office/drawing/2014/main" id="{BE0171F6-B5CA-405D-856B-F1792EFD7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8" y="27082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77713C1-F2B1-4F80-AC01-C5057A35B1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6" b="12067"/>
          <a:stretch/>
        </p:blipFill>
        <p:spPr>
          <a:xfrm>
            <a:off x="5857940" y="742818"/>
            <a:ext cx="2893219" cy="374193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DE39167-2876-45FF-907E-A197CED2B14D}"/>
              </a:ext>
            </a:extLst>
          </p:cNvPr>
          <p:cNvSpPr/>
          <p:nvPr/>
        </p:nvSpPr>
        <p:spPr>
          <a:xfrm>
            <a:off x="6214931" y="3997965"/>
            <a:ext cx="276342" cy="2520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D155CA-686F-484B-9B31-8901DE4681B7}"/>
              </a:ext>
            </a:extLst>
          </p:cNvPr>
          <p:cNvSpPr/>
          <p:nvPr/>
        </p:nvSpPr>
        <p:spPr>
          <a:xfrm>
            <a:off x="8183103" y="2083696"/>
            <a:ext cx="490918" cy="82839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A9C6709B-0539-47C5-85C2-06C2BBFA7B6F}"/>
              </a:ext>
            </a:extLst>
          </p:cNvPr>
          <p:cNvSpPr/>
          <p:nvPr/>
        </p:nvSpPr>
        <p:spPr>
          <a:xfrm>
            <a:off x="5865541" y="2289717"/>
            <a:ext cx="2891883" cy="379142"/>
          </a:xfrm>
          <a:custGeom>
            <a:avLst/>
            <a:gdLst>
              <a:gd name="connsiteX0" fmla="*/ 0 w 2891883"/>
              <a:gd name="connsiteY0" fmla="*/ 0 h 379142"/>
              <a:gd name="connsiteX1" fmla="*/ 408879 w 2891883"/>
              <a:gd name="connsiteY1" fmla="*/ 29737 h 379142"/>
              <a:gd name="connsiteX2" fmla="*/ 862361 w 2891883"/>
              <a:gd name="connsiteY2" fmla="*/ 89210 h 379142"/>
              <a:gd name="connsiteX3" fmla="*/ 1397620 w 2891883"/>
              <a:gd name="connsiteY3" fmla="*/ 148683 h 379142"/>
              <a:gd name="connsiteX4" fmla="*/ 1903142 w 2891883"/>
              <a:gd name="connsiteY4" fmla="*/ 208156 h 379142"/>
              <a:gd name="connsiteX5" fmla="*/ 2349191 w 2891883"/>
              <a:gd name="connsiteY5" fmla="*/ 282498 h 379142"/>
              <a:gd name="connsiteX6" fmla="*/ 2758069 w 2891883"/>
              <a:gd name="connsiteY6" fmla="*/ 341971 h 379142"/>
              <a:gd name="connsiteX7" fmla="*/ 2891883 w 2891883"/>
              <a:gd name="connsiteY7" fmla="*/ 379142 h 379142"/>
              <a:gd name="connsiteX8" fmla="*/ 2891883 w 2891883"/>
              <a:gd name="connsiteY8" fmla="*/ 379142 h 379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1883" h="379142">
                <a:moveTo>
                  <a:pt x="0" y="0"/>
                </a:moveTo>
                <a:cubicBezTo>
                  <a:pt x="132576" y="7434"/>
                  <a:pt x="265152" y="14869"/>
                  <a:pt x="408879" y="29737"/>
                </a:cubicBezTo>
                <a:cubicBezTo>
                  <a:pt x="552606" y="44605"/>
                  <a:pt x="862361" y="89210"/>
                  <a:pt x="862361" y="89210"/>
                </a:cubicBezTo>
                <a:lnTo>
                  <a:pt x="1397620" y="148683"/>
                </a:lnTo>
                <a:cubicBezTo>
                  <a:pt x="1571083" y="168507"/>
                  <a:pt x="1744547" y="185854"/>
                  <a:pt x="1903142" y="208156"/>
                </a:cubicBezTo>
                <a:cubicBezTo>
                  <a:pt x="2061737" y="230458"/>
                  <a:pt x="2206703" y="260195"/>
                  <a:pt x="2349191" y="282498"/>
                </a:cubicBezTo>
                <a:cubicBezTo>
                  <a:pt x="2491679" y="304801"/>
                  <a:pt x="2667620" y="325864"/>
                  <a:pt x="2758069" y="341971"/>
                </a:cubicBezTo>
                <a:cubicBezTo>
                  <a:pt x="2848518" y="358078"/>
                  <a:pt x="2891883" y="379142"/>
                  <a:pt x="2891883" y="379142"/>
                </a:cubicBezTo>
                <a:lnTo>
                  <a:pt x="2891883" y="379142"/>
                </a:lnTo>
              </a:path>
            </a:pathLst>
          </a:cu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3C0F572F-B466-4F28-90D0-F10C328DD10E}"/>
              </a:ext>
            </a:extLst>
          </p:cNvPr>
          <p:cNvSpPr/>
          <p:nvPr/>
        </p:nvSpPr>
        <p:spPr>
          <a:xfrm>
            <a:off x="5851674" y="2083696"/>
            <a:ext cx="2883447" cy="280363"/>
          </a:xfrm>
          <a:custGeom>
            <a:avLst/>
            <a:gdLst>
              <a:gd name="connsiteX0" fmla="*/ 2901446 w 2901446"/>
              <a:gd name="connsiteY0" fmla="*/ 265203 h 265203"/>
              <a:gd name="connsiteX1" fmla="*/ 2708158 w 2901446"/>
              <a:gd name="connsiteY1" fmla="*/ 257768 h 265203"/>
              <a:gd name="connsiteX2" fmla="*/ 2351319 w 2901446"/>
              <a:gd name="connsiteY2" fmla="*/ 235466 h 265203"/>
              <a:gd name="connsiteX3" fmla="*/ 1949875 w 2901446"/>
              <a:gd name="connsiteY3" fmla="*/ 220598 h 265203"/>
              <a:gd name="connsiteX4" fmla="*/ 1540997 w 2901446"/>
              <a:gd name="connsiteY4" fmla="*/ 175993 h 265203"/>
              <a:gd name="connsiteX5" fmla="*/ 1080080 w 2901446"/>
              <a:gd name="connsiteY5" fmla="*/ 146256 h 265203"/>
              <a:gd name="connsiteX6" fmla="*/ 752978 w 2901446"/>
              <a:gd name="connsiteY6" fmla="*/ 109085 h 265203"/>
              <a:gd name="connsiteX7" fmla="*/ 336665 w 2901446"/>
              <a:gd name="connsiteY7" fmla="*/ 57046 h 265203"/>
              <a:gd name="connsiteX8" fmla="*/ 31865 w 2901446"/>
              <a:gd name="connsiteY8" fmla="*/ 5007 h 265203"/>
              <a:gd name="connsiteX9" fmla="*/ 24431 w 2901446"/>
              <a:gd name="connsiteY9" fmla="*/ 5007 h 26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1446" h="265203">
                <a:moveTo>
                  <a:pt x="2901446" y="265203"/>
                </a:moveTo>
                <a:cubicBezTo>
                  <a:pt x="2850646" y="263963"/>
                  <a:pt x="2708158" y="257768"/>
                  <a:pt x="2708158" y="257768"/>
                </a:cubicBezTo>
                <a:lnTo>
                  <a:pt x="2351319" y="235466"/>
                </a:lnTo>
                <a:cubicBezTo>
                  <a:pt x="2224939" y="229271"/>
                  <a:pt x="2084929" y="230510"/>
                  <a:pt x="1949875" y="220598"/>
                </a:cubicBezTo>
                <a:cubicBezTo>
                  <a:pt x="1814821" y="210686"/>
                  <a:pt x="1685963" y="188383"/>
                  <a:pt x="1540997" y="175993"/>
                </a:cubicBezTo>
                <a:cubicBezTo>
                  <a:pt x="1396031" y="163603"/>
                  <a:pt x="1211417" y="157407"/>
                  <a:pt x="1080080" y="146256"/>
                </a:cubicBezTo>
                <a:cubicBezTo>
                  <a:pt x="948743" y="135105"/>
                  <a:pt x="752978" y="109085"/>
                  <a:pt x="752978" y="109085"/>
                </a:cubicBezTo>
                <a:lnTo>
                  <a:pt x="336665" y="57046"/>
                </a:lnTo>
                <a:cubicBezTo>
                  <a:pt x="216480" y="39700"/>
                  <a:pt x="83904" y="13680"/>
                  <a:pt x="31865" y="5007"/>
                </a:cubicBezTo>
                <a:cubicBezTo>
                  <a:pt x="-20174" y="-3666"/>
                  <a:pt x="2128" y="670"/>
                  <a:pt x="24431" y="5007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://www.chebz.com/uploads/141027/1-14102H231404Q.jpg">
            <a:extLst>
              <a:ext uri="{FF2B5EF4-FFF2-40B4-BE49-F238E27FC236}">
                <a16:creationId xmlns:a16="http://schemas.microsoft.com/office/drawing/2014/main" id="{215FD3E5-4359-4FF2-82B8-3A7C2E918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36" y="2484979"/>
            <a:ext cx="722694" cy="72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灯片编号占位符 9">
            <a:extLst>
              <a:ext uri="{FF2B5EF4-FFF2-40B4-BE49-F238E27FC236}">
                <a16:creationId xmlns:a16="http://schemas.microsoft.com/office/drawing/2014/main" id="{17D9644C-E87C-4D0D-8C3F-07A43907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5965" y="4493419"/>
            <a:ext cx="2057400" cy="273844"/>
          </a:xfrm>
        </p:spPr>
        <p:txBody>
          <a:bodyPr/>
          <a:lstStyle/>
          <a:p>
            <a:fld id="{C78D03BD-8273-4B2F-9BD5-C1C4F37ADDE7}" type="slidenum">
              <a:rPr lang="zh-CN" altLang="en-US" smtClean="0">
                <a:solidFill>
                  <a:schemeClr val="bg1"/>
                </a:solidFill>
              </a:rPr>
              <a:t>4</a:t>
            </a:fld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æ¥çæºå¾å">
            <a:extLst>
              <a:ext uri="{FF2B5EF4-FFF2-40B4-BE49-F238E27FC236}">
                <a16:creationId xmlns:a16="http://schemas.microsoft.com/office/drawing/2014/main" id="{095E9896-1FD6-45AD-A0C1-EC5F1412B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598" y="2521515"/>
            <a:ext cx="656626" cy="64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9533AAB1-48AE-447A-B5C0-4D736E8B0D54}"/>
              </a:ext>
            </a:extLst>
          </p:cNvPr>
          <p:cNvSpPr/>
          <p:nvPr/>
        </p:nvSpPr>
        <p:spPr>
          <a:xfrm>
            <a:off x="1101684" y="3587494"/>
            <a:ext cx="1939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200" dirty="0"/>
              <a:t>BRT</a:t>
            </a:r>
            <a:r>
              <a:rPr lang="zh-CN" altLang="en-US" sz="1200" dirty="0"/>
              <a:t>专用道：</a:t>
            </a:r>
            <a:endParaRPr lang="en-US" altLang="zh-CN" sz="1200" dirty="0"/>
          </a:p>
          <a:p>
            <a:r>
              <a:rPr lang="zh-CN" altLang="en-US" sz="1200" dirty="0"/>
              <a:t>中山大道东西向设有</a:t>
            </a:r>
            <a:r>
              <a:rPr lang="en-US" altLang="zh-CN" sz="1200" dirty="0"/>
              <a:t>BRT</a:t>
            </a:r>
            <a:r>
              <a:rPr lang="zh-CN" altLang="en-US" sz="1200" dirty="0"/>
              <a:t>专用车道和专用信号灯</a:t>
            </a:r>
            <a:endParaRPr lang="en-US" altLang="zh-CN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2FA435A-2194-4730-8FB3-F470569A28C8}"/>
              </a:ext>
            </a:extLst>
          </p:cNvPr>
          <p:cNvSpPr/>
          <p:nvPr/>
        </p:nvSpPr>
        <p:spPr>
          <a:xfrm>
            <a:off x="3733096" y="2428492"/>
            <a:ext cx="1938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200" dirty="0"/>
              <a:t>调头专用道：</a:t>
            </a:r>
            <a:endParaRPr lang="en-US" altLang="zh-CN" sz="1200" dirty="0"/>
          </a:p>
          <a:p>
            <a:r>
              <a:rPr lang="zh-CN" altLang="en-US" sz="1200" dirty="0"/>
              <a:t>四个进口道分别设置独立的调头车道，且与直行车流分开</a:t>
            </a:r>
            <a:endParaRPr lang="en-US" altLang="zh-CN" sz="1200" dirty="0"/>
          </a:p>
        </p:txBody>
      </p:sp>
      <p:pic>
        <p:nvPicPr>
          <p:cNvPr id="1030" name="Picture 6" descr="æ¥çæºå¾å">
            <a:extLst>
              <a:ext uri="{FF2B5EF4-FFF2-40B4-BE49-F238E27FC236}">
                <a16:creationId xmlns:a16="http://schemas.microsoft.com/office/drawing/2014/main" id="{0FE228C3-0369-49B2-84A3-C630A33C4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4" y="3604688"/>
            <a:ext cx="722629" cy="6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æ¥çæºå¾å">
            <a:extLst>
              <a:ext uri="{FF2B5EF4-FFF2-40B4-BE49-F238E27FC236}">
                <a16:creationId xmlns:a16="http://schemas.microsoft.com/office/drawing/2014/main" id="{D99068DE-4337-49FD-B002-B9E3CF7957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20" r="-301" b="4220"/>
          <a:stretch/>
        </p:blipFill>
        <p:spPr bwMode="auto">
          <a:xfrm>
            <a:off x="3082114" y="3620666"/>
            <a:ext cx="683600" cy="62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40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31" grpId="0"/>
      <p:bldP spid="32" grpId="0"/>
      <p:bldP spid="2" grpId="0" animBg="1"/>
      <p:bldP spid="6" grpId="0" animBg="1"/>
      <p:bldP spid="34" grpId="0" animBg="1"/>
      <p:bldP spid="35" grpId="0" animBg="1"/>
      <p:bldP spid="36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1017" y="34250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</a:t>
            </a:r>
            <a:r>
              <a:rPr lang="zh-CN" altLang="zh-CN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目的</a:t>
            </a:r>
            <a:endParaRPr lang="en-US" altLang="zh-CN" sz="2000" b="1" kern="100" dirty="0">
              <a:solidFill>
                <a:schemeClr val="accent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E10450C-9C9B-41A8-8B83-4C36E9532438}"/>
              </a:ext>
            </a:extLst>
          </p:cNvPr>
          <p:cNvSpPr/>
          <p:nvPr/>
        </p:nvSpPr>
        <p:spPr>
          <a:xfrm>
            <a:off x="495947" y="1449091"/>
            <a:ext cx="1022888" cy="1022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AF9D752-0B17-4E23-9925-82839F70EC8D}"/>
              </a:ext>
            </a:extLst>
          </p:cNvPr>
          <p:cNvSpPr/>
          <p:nvPr/>
        </p:nvSpPr>
        <p:spPr>
          <a:xfrm>
            <a:off x="1556522" y="1592283"/>
            <a:ext cx="27943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1.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通过调查和分析得到早高峰和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平峰时期中山大道</a:t>
            </a:r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——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车陂路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交叉口的</a:t>
            </a:r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交通量和和车型组成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B860AC1-6E66-4E6F-87EF-D7AF0A0FADCB}"/>
              </a:ext>
            </a:extLst>
          </p:cNvPr>
          <p:cNvSpPr/>
          <p:nvPr/>
        </p:nvSpPr>
        <p:spPr>
          <a:xfrm>
            <a:off x="1738871" y="1728521"/>
            <a:ext cx="2853231" cy="31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D3BA20D-4426-4E60-A325-7F7F52FC7B9E}"/>
              </a:ext>
            </a:extLst>
          </p:cNvPr>
          <p:cNvSpPr/>
          <p:nvPr/>
        </p:nvSpPr>
        <p:spPr>
          <a:xfrm>
            <a:off x="4592101" y="1449091"/>
            <a:ext cx="1022888" cy="1022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2881E8-682A-44A4-AB1A-964E6ECCB854}"/>
              </a:ext>
            </a:extLst>
          </p:cNvPr>
          <p:cNvSpPr/>
          <p:nvPr/>
        </p:nvSpPr>
        <p:spPr>
          <a:xfrm>
            <a:off x="495947" y="3045205"/>
            <a:ext cx="1022888" cy="1022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E89C1E5-557C-4559-8ABD-87C8571668B2}"/>
              </a:ext>
            </a:extLst>
          </p:cNvPr>
          <p:cNvSpPr/>
          <p:nvPr/>
        </p:nvSpPr>
        <p:spPr>
          <a:xfrm>
            <a:off x="4592101" y="3045205"/>
            <a:ext cx="1022888" cy="1022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16859CB-8478-4DC1-92C5-7E7E7254BF5A}"/>
              </a:ext>
            </a:extLst>
          </p:cNvPr>
          <p:cNvSpPr/>
          <p:nvPr/>
        </p:nvSpPr>
        <p:spPr>
          <a:xfrm>
            <a:off x="5694178" y="3347245"/>
            <a:ext cx="2667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4.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最后通过对比与分析，为</a:t>
            </a:r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优化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交叉口的交通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提供依据与建议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AutoShape 112">
            <a:extLst>
              <a:ext uri="{FF2B5EF4-FFF2-40B4-BE49-F238E27FC236}">
                <a16:creationId xmlns:a16="http://schemas.microsoft.com/office/drawing/2014/main" id="{8EACCD8E-F7F5-438A-8A22-7CC39479F4B3}"/>
              </a:ext>
            </a:extLst>
          </p:cNvPr>
          <p:cNvSpPr>
            <a:spLocks/>
          </p:cNvSpPr>
          <p:nvPr/>
        </p:nvSpPr>
        <p:spPr bwMode="auto">
          <a:xfrm>
            <a:off x="4751509" y="3234054"/>
            <a:ext cx="628124" cy="62812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9051" tIns="19051" rIns="19051" bIns="19051" anchor="ctr"/>
          <a:lstStyle/>
          <a:p>
            <a:pPr algn="ctr" defTabSz="228594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/>
              <a:sym typeface="Gill Sans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8AF2725-52EC-4D91-9269-F7892BCC1FCA}"/>
              </a:ext>
            </a:extLst>
          </p:cNvPr>
          <p:cNvGrpSpPr/>
          <p:nvPr/>
        </p:nvGrpSpPr>
        <p:grpSpPr>
          <a:xfrm>
            <a:off x="812232" y="3242831"/>
            <a:ext cx="430561" cy="627635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4" name="AutoShape 113">
              <a:extLst>
                <a:ext uri="{FF2B5EF4-FFF2-40B4-BE49-F238E27FC236}">
                  <a16:creationId xmlns:a16="http://schemas.microsoft.com/office/drawing/2014/main" id="{72536BB5-E4FF-4F2C-9DD9-D1E912EF9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5" name="AutoShape 114">
              <a:extLst>
                <a:ext uri="{FF2B5EF4-FFF2-40B4-BE49-F238E27FC236}">
                  <a16:creationId xmlns:a16="http://schemas.microsoft.com/office/drawing/2014/main" id="{3AF59223-5E17-404B-984D-6280C14C5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A2C3D01-B364-431C-AFBB-7DBDBA5D9D46}"/>
              </a:ext>
            </a:extLst>
          </p:cNvPr>
          <p:cNvGrpSpPr/>
          <p:nvPr/>
        </p:nvGrpSpPr>
        <p:grpSpPr>
          <a:xfrm>
            <a:off x="4790263" y="1637941"/>
            <a:ext cx="626564" cy="626564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27" name="AutoShape 123">
              <a:extLst>
                <a:ext uri="{FF2B5EF4-FFF2-40B4-BE49-F238E27FC236}">
                  <a16:creationId xmlns:a16="http://schemas.microsoft.com/office/drawing/2014/main" id="{8FFAAB3B-565B-4B6E-929B-C9DC1EA0D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8" name="AutoShape 124">
              <a:extLst>
                <a:ext uri="{FF2B5EF4-FFF2-40B4-BE49-F238E27FC236}">
                  <a16:creationId xmlns:a16="http://schemas.microsoft.com/office/drawing/2014/main" id="{23EE37BC-E06F-46E0-9A58-B8E7E9453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9" name="AutoShape 125">
              <a:extLst>
                <a:ext uri="{FF2B5EF4-FFF2-40B4-BE49-F238E27FC236}">
                  <a16:creationId xmlns:a16="http://schemas.microsoft.com/office/drawing/2014/main" id="{D27CE1DF-9683-4F93-8892-ECF940291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1852231-DBA4-4459-A525-9D6F0328D398}"/>
              </a:ext>
            </a:extLst>
          </p:cNvPr>
          <p:cNvGrpSpPr/>
          <p:nvPr/>
        </p:nvGrpSpPr>
        <p:grpSpPr>
          <a:xfrm>
            <a:off x="699771" y="1647253"/>
            <a:ext cx="626564" cy="626564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1" name="AutoShape 126">
              <a:extLst>
                <a:ext uri="{FF2B5EF4-FFF2-40B4-BE49-F238E27FC236}">
                  <a16:creationId xmlns:a16="http://schemas.microsoft.com/office/drawing/2014/main" id="{3A999974-19D3-44F7-BF39-C052E0153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2" name="AutoShape 127">
              <a:extLst>
                <a:ext uri="{FF2B5EF4-FFF2-40B4-BE49-F238E27FC236}">
                  <a16:creationId xmlns:a16="http://schemas.microsoft.com/office/drawing/2014/main" id="{AA83F5E9-B885-450C-9308-5D18FF3B7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15451" y="3242832"/>
            <a:ext cx="27174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3.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从而了解交通量在高峰与平峰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阶段</a:t>
            </a:r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，时间和空间上的</a:t>
            </a:r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变化和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分布规律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94178" y="1647254"/>
            <a:ext cx="26677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2.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整理成有关交通量的</a:t>
            </a:r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实况、流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向分布、交通量变化及交通组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  成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等方面的资料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12275" y="684463"/>
            <a:ext cx="15263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1200" kern="100" dirty="0">
                <a:solidFill>
                  <a:srgbClr val="222B34"/>
                </a:solidFill>
                <a:latin typeface="Arial"/>
                <a:cs typeface="Times New Roman" panose="02020603050405020304" pitchFamily="18" charset="0"/>
              </a:rPr>
              <a:t>Purpose Of  Survey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5C17A-E5E7-4D31-A745-214B3A78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34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 animBg="1"/>
      <p:bldP spid="16" grpId="0" animBg="1"/>
      <p:bldP spid="19" grpId="0" animBg="1"/>
      <p:bldP spid="20" grpId="0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7845620-1BD2-4CB4-A849-1D6F71C83D3D}"/>
              </a:ext>
            </a:extLst>
          </p:cNvPr>
          <p:cNvSpPr/>
          <p:nvPr/>
        </p:nvSpPr>
        <p:spPr>
          <a:xfrm>
            <a:off x="549099" y="543221"/>
            <a:ext cx="8046720" cy="4098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4E5A175-3149-405F-9145-7535715A381B}"/>
              </a:ext>
            </a:extLst>
          </p:cNvPr>
          <p:cNvSpPr/>
          <p:nvPr/>
        </p:nvSpPr>
        <p:spPr>
          <a:xfrm>
            <a:off x="1059300" y="1588577"/>
            <a:ext cx="1796181" cy="17961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6BF839-5984-4814-99D1-E3F91C6B186D}"/>
              </a:ext>
            </a:extLst>
          </p:cNvPr>
          <p:cNvSpPr/>
          <p:nvPr/>
        </p:nvSpPr>
        <p:spPr>
          <a:xfrm>
            <a:off x="3022386" y="1919704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实地调查方案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81170" y="2854537"/>
            <a:ext cx="5423074" cy="369332"/>
            <a:chOff x="3193349" y="3015425"/>
            <a:chExt cx="5423073" cy="369332"/>
          </a:xfrm>
        </p:grpSpPr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7B266607-1E24-446A-AA08-188900624FA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193349" y="3077492"/>
              <a:ext cx="246137" cy="245552"/>
              <a:chOff x="3665" y="2074"/>
              <a:chExt cx="421" cy="420"/>
            </a:xfrm>
            <a:solidFill>
              <a:schemeClr val="accent1"/>
            </a:solidFill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A141E591-87D0-4A9D-84EA-6C3EEEDD2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5" y="2074"/>
                <a:ext cx="421" cy="420"/>
              </a:xfrm>
              <a:custGeom>
                <a:avLst/>
                <a:gdLst>
                  <a:gd name="T0" fmla="*/ 350 w 699"/>
                  <a:gd name="T1" fmla="*/ 698 h 698"/>
                  <a:gd name="T2" fmla="*/ 0 w 699"/>
                  <a:gd name="T3" fmla="*/ 349 h 698"/>
                  <a:gd name="T4" fmla="*/ 350 w 699"/>
                  <a:gd name="T5" fmla="*/ 0 h 698"/>
                  <a:gd name="T6" fmla="*/ 699 w 699"/>
                  <a:gd name="T7" fmla="*/ 349 h 698"/>
                  <a:gd name="T8" fmla="*/ 350 w 699"/>
                  <a:gd name="T9" fmla="*/ 698 h 698"/>
                  <a:gd name="T10" fmla="*/ 350 w 699"/>
                  <a:gd name="T11" fmla="*/ 40 h 698"/>
                  <a:gd name="T12" fmla="*/ 40 w 699"/>
                  <a:gd name="T13" fmla="*/ 349 h 698"/>
                  <a:gd name="T14" fmla="*/ 350 w 699"/>
                  <a:gd name="T15" fmla="*/ 658 h 698"/>
                  <a:gd name="T16" fmla="*/ 659 w 699"/>
                  <a:gd name="T17" fmla="*/ 349 h 698"/>
                  <a:gd name="T18" fmla="*/ 350 w 699"/>
                  <a:gd name="T19" fmla="*/ 4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9" h="698">
                    <a:moveTo>
                      <a:pt x="350" y="698"/>
                    </a:moveTo>
                    <a:cubicBezTo>
                      <a:pt x="157" y="698"/>
                      <a:pt x="0" y="542"/>
                      <a:pt x="0" y="349"/>
                    </a:cubicBezTo>
                    <a:cubicBezTo>
                      <a:pt x="0" y="156"/>
                      <a:pt x="157" y="0"/>
                      <a:pt x="350" y="0"/>
                    </a:cubicBezTo>
                    <a:cubicBezTo>
                      <a:pt x="542" y="0"/>
                      <a:pt x="699" y="156"/>
                      <a:pt x="699" y="349"/>
                    </a:cubicBezTo>
                    <a:cubicBezTo>
                      <a:pt x="699" y="542"/>
                      <a:pt x="542" y="698"/>
                      <a:pt x="350" y="698"/>
                    </a:cubicBezTo>
                    <a:close/>
                    <a:moveTo>
                      <a:pt x="350" y="40"/>
                    </a:moveTo>
                    <a:cubicBezTo>
                      <a:pt x="179" y="40"/>
                      <a:pt x="40" y="179"/>
                      <a:pt x="40" y="349"/>
                    </a:cubicBezTo>
                    <a:cubicBezTo>
                      <a:pt x="40" y="519"/>
                      <a:pt x="179" y="658"/>
                      <a:pt x="350" y="658"/>
                    </a:cubicBezTo>
                    <a:cubicBezTo>
                      <a:pt x="520" y="658"/>
                      <a:pt x="659" y="519"/>
                      <a:pt x="659" y="349"/>
                    </a:cubicBezTo>
                    <a:cubicBezTo>
                      <a:pt x="659" y="179"/>
                      <a:pt x="520" y="40"/>
                      <a:pt x="35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AE3A265A-B4ED-4C0D-8793-0E1E83881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2204"/>
                <a:ext cx="233" cy="162"/>
              </a:xfrm>
              <a:custGeom>
                <a:avLst/>
                <a:gdLst>
                  <a:gd name="T0" fmla="*/ 138 w 387"/>
                  <a:gd name="T1" fmla="*/ 269 h 269"/>
                  <a:gd name="T2" fmla="*/ 123 w 387"/>
                  <a:gd name="T3" fmla="*/ 263 h 269"/>
                  <a:gd name="T4" fmla="*/ 7 w 387"/>
                  <a:gd name="T5" fmla="*/ 147 h 269"/>
                  <a:gd name="T6" fmla="*/ 7 w 387"/>
                  <a:gd name="T7" fmla="*/ 119 h 269"/>
                  <a:gd name="T8" fmla="*/ 7 w 387"/>
                  <a:gd name="T9" fmla="*/ 119 h 269"/>
                  <a:gd name="T10" fmla="*/ 36 w 387"/>
                  <a:gd name="T11" fmla="*/ 119 h 269"/>
                  <a:gd name="T12" fmla="*/ 36 w 387"/>
                  <a:gd name="T13" fmla="*/ 119 h 269"/>
                  <a:gd name="T14" fmla="*/ 138 w 387"/>
                  <a:gd name="T15" fmla="*/ 221 h 269"/>
                  <a:gd name="T16" fmla="*/ 350 w 387"/>
                  <a:gd name="T17" fmla="*/ 8 h 269"/>
                  <a:gd name="T18" fmla="*/ 379 w 387"/>
                  <a:gd name="T19" fmla="*/ 8 h 269"/>
                  <a:gd name="T20" fmla="*/ 379 w 387"/>
                  <a:gd name="T21" fmla="*/ 8 h 269"/>
                  <a:gd name="T22" fmla="*/ 379 w 387"/>
                  <a:gd name="T23" fmla="*/ 36 h 269"/>
                  <a:gd name="T24" fmla="*/ 379 w 387"/>
                  <a:gd name="T25" fmla="*/ 36 h 269"/>
                  <a:gd name="T26" fmla="*/ 152 w 387"/>
                  <a:gd name="T27" fmla="*/ 263 h 269"/>
                  <a:gd name="T28" fmla="*/ 138 w 387"/>
                  <a:gd name="T29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7" h="269">
                    <a:moveTo>
                      <a:pt x="138" y="269"/>
                    </a:moveTo>
                    <a:cubicBezTo>
                      <a:pt x="132" y="269"/>
                      <a:pt x="127" y="267"/>
                      <a:pt x="123" y="263"/>
                    </a:cubicBezTo>
                    <a:cubicBezTo>
                      <a:pt x="7" y="147"/>
                      <a:pt x="7" y="147"/>
                      <a:pt x="7" y="147"/>
                    </a:cubicBezTo>
                    <a:cubicBezTo>
                      <a:pt x="0" y="139"/>
                      <a:pt x="0" y="127"/>
                      <a:pt x="7" y="119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15" y="111"/>
                      <a:pt x="28" y="111"/>
                      <a:pt x="36" y="119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138" y="221"/>
                      <a:pt x="138" y="221"/>
                      <a:pt x="138" y="221"/>
                    </a:cubicBezTo>
                    <a:cubicBezTo>
                      <a:pt x="350" y="8"/>
                      <a:pt x="350" y="8"/>
                      <a:pt x="350" y="8"/>
                    </a:cubicBezTo>
                    <a:cubicBezTo>
                      <a:pt x="358" y="0"/>
                      <a:pt x="371" y="0"/>
                      <a:pt x="379" y="8"/>
                    </a:cubicBezTo>
                    <a:cubicBezTo>
                      <a:pt x="379" y="8"/>
                      <a:pt x="379" y="8"/>
                      <a:pt x="379" y="8"/>
                    </a:cubicBezTo>
                    <a:cubicBezTo>
                      <a:pt x="387" y="16"/>
                      <a:pt x="387" y="28"/>
                      <a:pt x="379" y="36"/>
                    </a:cubicBezTo>
                    <a:cubicBezTo>
                      <a:pt x="379" y="36"/>
                      <a:pt x="379" y="36"/>
                      <a:pt x="379" y="36"/>
                    </a:cubicBezTo>
                    <a:cubicBezTo>
                      <a:pt x="152" y="263"/>
                      <a:pt x="152" y="263"/>
                      <a:pt x="152" y="263"/>
                    </a:cubicBezTo>
                    <a:cubicBezTo>
                      <a:pt x="148" y="267"/>
                      <a:pt x="143" y="269"/>
                      <a:pt x="138" y="2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F2B290E5-515A-4DB8-9472-33B1686A97FA}"/>
                </a:ext>
              </a:extLst>
            </p:cNvPr>
            <p:cNvSpPr/>
            <p:nvPr/>
          </p:nvSpPr>
          <p:spPr>
            <a:xfrm>
              <a:off x="3384529" y="301542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 dirty="0">
                  <a:solidFill>
                    <a:schemeClr val="accent1"/>
                  </a:solidFill>
                  <a:latin typeface="+mn-ea"/>
                  <a:cs typeface="Times New Roman" panose="02020603050405020304" pitchFamily="18" charset="0"/>
                </a:rPr>
                <a:t>前期准备</a:t>
              </a:r>
              <a:endParaRPr lang="en-US" altLang="zh-CN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13">
              <a:extLst>
                <a:ext uri="{FF2B5EF4-FFF2-40B4-BE49-F238E27FC236}">
                  <a16:creationId xmlns:a16="http://schemas.microsoft.com/office/drawing/2014/main" id="{693906BC-7735-4725-8309-72D620A681D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449391" y="3077492"/>
              <a:ext cx="246137" cy="245552"/>
              <a:chOff x="3665" y="2074"/>
              <a:chExt cx="421" cy="420"/>
            </a:xfrm>
            <a:solidFill>
              <a:schemeClr val="accent1"/>
            </a:solidFill>
          </p:grpSpPr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5A080266-FD71-491A-94E3-45981DDCAB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5" y="2074"/>
                <a:ext cx="421" cy="420"/>
              </a:xfrm>
              <a:custGeom>
                <a:avLst/>
                <a:gdLst>
                  <a:gd name="T0" fmla="*/ 350 w 699"/>
                  <a:gd name="T1" fmla="*/ 698 h 698"/>
                  <a:gd name="T2" fmla="*/ 0 w 699"/>
                  <a:gd name="T3" fmla="*/ 349 h 698"/>
                  <a:gd name="T4" fmla="*/ 350 w 699"/>
                  <a:gd name="T5" fmla="*/ 0 h 698"/>
                  <a:gd name="T6" fmla="*/ 699 w 699"/>
                  <a:gd name="T7" fmla="*/ 349 h 698"/>
                  <a:gd name="T8" fmla="*/ 350 w 699"/>
                  <a:gd name="T9" fmla="*/ 698 h 698"/>
                  <a:gd name="T10" fmla="*/ 350 w 699"/>
                  <a:gd name="T11" fmla="*/ 40 h 698"/>
                  <a:gd name="T12" fmla="*/ 40 w 699"/>
                  <a:gd name="T13" fmla="*/ 349 h 698"/>
                  <a:gd name="T14" fmla="*/ 350 w 699"/>
                  <a:gd name="T15" fmla="*/ 658 h 698"/>
                  <a:gd name="T16" fmla="*/ 659 w 699"/>
                  <a:gd name="T17" fmla="*/ 349 h 698"/>
                  <a:gd name="T18" fmla="*/ 350 w 699"/>
                  <a:gd name="T19" fmla="*/ 4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9" h="698">
                    <a:moveTo>
                      <a:pt x="350" y="698"/>
                    </a:moveTo>
                    <a:cubicBezTo>
                      <a:pt x="157" y="698"/>
                      <a:pt x="0" y="542"/>
                      <a:pt x="0" y="349"/>
                    </a:cubicBezTo>
                    <a:cubicBezTo>
                      <a:pt x="0" y="156"/>
                      <a:pt x="157" y="0"/>
                      <a:pt x="350" y="0"/>
                    </a:cubicBezTo>
                    <a:cubicBezTo>
                      <a:pt x="542" y="0"/>
                      <a:pt x="699" y="156"/>
                      <a:pt x="699" y="349"/>
                    </a:cubicBezTo>
                    <a:cubicBezTo>
                      <a:pt x="699" y="542"/>
                      <a:pt x="542" y="698"/>
                      <a:pt x="350" y="698"/>
                    </a:cubicBezTo>
                    <a:close/>
                    <a:moveTo>
                      <a:pt x="350" y="40"/>
                    </a:moveTo>
                    <a:cubicBezTo>
                      <a:pt x="179" y="40"/>
                      <a:pt x="40" y="179"/>
                      <a:pt x="40" y="349"/>
                    </a:cubicBezTo>
                    <a:cubicBezTo>
                      <a:pt x="40" y="519"/>
                      <a:pt x="179" y="658"/>
                      <a:pt x="350" y="658"/>
                    </a:cubicBezTo>
                    <a:cubicBezTo>
                      <a:pt x="520" y="658"/>
                      <a:pt x="659" y="519"/>
                      <a:pt x="659" y="349"/>
                    </a:cubicBezTo>
                    <a:cubicBezTo>
                      <a:pt x="659" y="179"/>
                      <a:pt x="520" y="40"/>
                      <a:pt x="35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06855B9F-A534-49BD-8C81-1FC504DF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2204"/>
                <a:ext cx="233" cy="162"/>
              </a:xfrm>
              <a:custGeom>
                <a:avLst/>
                <a:gdLst>
                  <a:gd name="T0" fmla="*/ 138 w 387"/>
                  <a:gd name="T1" fmla="*/ 269 h 269"/>
                  <a:gd name="T2" fmla="*/ 123 w 387"/>
                  <a:gd name="T3" fmla="*/ 263 h 269"/>
                  <a:gd name="T4" fmla="*/ 7 w 387"/>
                  <a:gd name="T5" fmla="*/ 147 h 269"/>
                  <a:gd name="T6" fmla="*/ 7 w 387"/>
                  <a:gd name="T7" fmla="*/ 119 h 269"/>
                  <a:gd name="T8" fmla="*/ 7 w 387"/>
                  <a:gd name="T9" fmla="*/ 119 h 269"/>
                  <a:gd name="T10" fmla="*/ 36 w 387"/>
                  <a:gd name="T11" fmla="*/ 119 h 269"/>
                  <a:gd name="T12" fmla="*/ 36 w 387"/>
                  <a:gd name="T13" fmla="*/ 119 h 269"/>
                  <a:gd name="T14" fmla="*/ 138 w 387"/>
                  <a:gd name="T15" fmla="*/ 221 h 269"/>
                  <a:gd name="T16" fmla="*/ 350 w 387"/>
                  <a:gd name="T17" fmla="*/ 8 h 269"/>
                  <a:gd name="T18" fmla="*/ 379 w 387"/>
                  <a:gd name="T19" fmla="*/ 8 h 269"/>
                  <a:gd name="T20" fmla="*/ 379 w 387"/>
                  <a:gd name="T21" fmla="*/ 8 h 269"/>
                  <a:gd name="T22" fmla="*/ 379 w 387"/>
                  <a:gd name="T23" fmla="*/ 36 h 269"/>
                  <a:gd name="T24" fmla="*/ 379 w 387"/>
                  <a:gd name="T25" fmla="*/ 36 h 269"/>
                  <a:gd name="T26" fmla="*/ 152 w 387"/>
                  <a:gd name="T27" fmla="*/ 263 h 269"/>
                  <a:gd name="T28" fmla="*/ 138 w 387"/>
                  <a:gd name="T29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7" h="269">
                    <a:moveTo>
                      <a:pt x="138" y="269"/>
                    </a:moveTo>
                    <a:cubicBezTo>
                      <a:pt x="132" y="269"/>
                      <a:pt x="127" y="267"/>
                      <a:pt x="123" y="263"/>
                    </a:cubicBezTo>
                    <a:cubicBezTo>
                      <a:pt x="7" y="147"/>
                      <a:pt x="7" y="147"/>
                      <a:pt x="7" y="147"/>
                    </a:cubicBezTo>
                    <a:cubicBezTo>
                      <a:pt x="0" y="139"/>
                      <a:pt x="0" y="127"/>
                      <a:pt x="7" y="119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15" y="111"/>
                      <a:pt x="28" y="111"/>
                      <a:pt x="36" y="119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138" y="221"/>
                      <a:pt x="138" y="221"/>
                      <a:pt x="138" y="221"/>
                    </a:cubicBezTo>
                    <a:cubicBezTo>
                      <a:pt x="350" y="8"/>
                      <a:pt x="350" y="8"/>
                      <a:pt x="350" y="8"/>
                    </a:cubicBezTo>
                    <a:cubicBezTo>
                      <a:pt x="358" y="0"/>
                      <a:pt x="371" y="0"/>
                      <a:pt x="379" y="8"/>
                    </a:cubicBezTo>
                    <a:cubicBezTo>
                      <a:pt x="379" y="8"/>
                      <a:pt x="379" y="8"/>
                      <a:pt x="379" y="8"/>
                    </a:cubicBezTo>
                    <a:cubicBezTo>
                      <a:pt x="387" y="16"/>
                      <a:pt x="387" y="28"/>
                      <a:pt x="379" y="36"/>
                    </a:cubicBezTo>
                    <a:cubicBezTo>
                      <a:pt x="379" y="36"/>
                      <a:pt x="379" y="36"/>
                      <a:pt x="379" y="36"/>
                    </a:cubicBezTo>
                    <a:cubicBezTo>
                      <a:pt x="152" y="263"/>
                      <a:pt x="152" y="263"/>
                      <a:pt x="152" y="263"/>
                    </a:cubicBezTo>
                    <a:cubicBezTo>
                      <a:pt x="148" y="267"/>
                      <a:pt x="143" y="269"/>
                      <a:pt x="138" y="2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C36F1F9-0132-4F64-A577-185FEC85B26A}"/>
                </a:ext>
              </a:extLst>
            </p:cNvPr>
            <p:cNvSpPr/>
            <p:nvPr/>
          </p:nvSpPr>
          <p:spPr>
            <a:xfrm>
              <a:off x="4666044" y="301542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 dirty="0">
                  <a:solidFill>
                    <a:schemeClr val="accent1"/>
                  </a:solidFill>
                  <a:latin typeface="+mn-ea"/>
                  <a:cs typeface="Times New Roman" panose="02020603050405020304" pitchFamily="18" charset="0"/>
                </a:rPr>
                <a:t>调查中期方案</a:t>
              </a:r>
              <a:endParaRPr lang="en-US" altLang="zh-CN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39" name="Group 13">
              <a:extLst>
                <a:ext uri="{FF2B5EF4-FFF2-40B4-BE49-F238E27FC236}">
                  <a16:creationId xmlns:a16="http://schemas.microsoft.com/office/drawing/2014/main" id="{98064903-8138-4B9B-8F69-AA5FCB98496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163084" y="3067943"/>
              <a:ext cx="246137" cy="245552"/>
              <a:chOff x="3665" y="2074"/>
              <a:chExt cx="421" cy="420"/>
            </a:xfrm>
            <a:solidFill>
              <a:schemeClr val="accent1"/>
            </a:solidFill>
          </p:grpSpPr>
          <p:sp>
            <p:nvSpPr>
              <p:cNvPr id="40" name="Freeform 14">
                <a:extLst>
                  <a:ext uri="{FF2B5EF4-FFF2-40B4-BE49-F238E27FC236}">
                    <a16:creationId xmlns:a16="http://schemas.microsoft.com/office/drawing/2014/main" id="{DAFBBBDA-03A3-4E52-A19F-DB6E55F07C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5" y="2074"/>
                <a:ext cx="421" cy="420"/>
              </a:xfrm>
              <a:custGeom>
                <a:avLst/>
                <a:gdLst>
                  <a:gd name="T0" fmla="*/ 350 w 699"/>
                  <a:gd name="T1" fmla="*/ 698 h 698"/>
                  <a:gd name="T2" fmla="*/ 0 w 699"/>
                  <a:gd name="T3" fmla="*/ 349 h 698"/>
                  <a:gd name="T4" fmla="*/ 350 w 699"/>
                  <a:gd name="T5" fmla="*/ 0 h 698"/>
                  <a:gd name="T6" fmla="*/ 699 w 699"/>
                  <a:gd name="T7" fmla="*/ 349 h 698"/>
                  <a:gd name="T8" fmla="*/ 350 w 699"/>
                  <a:gd name="T9" fmla="*/ 698 h 698"/>
                  <a:gd name="T10" fmla="*/ 350 w 699"/>
                  <a:gd name="T11" fmla="*/ 40 h 698"/>
                  <a:gd name="T12" fmla="*/ 40 w 699"/>
                  <a:gd name="T13" fmla="*/ 349 h 698"/>
                  <a:gd name="T14" fmla="*/ 350 w 699"/>
                  <a:gd name="T15" fmla="*/ 658 h 698"/>
                  <a:gd name="T16" fmla="*/ 659 w 699"/>
                  <a:gd name="T17" fmla="*/ 349 h 698"/>
                  <a:gd name="T18" fmla="*/ 350 w 699"/>
                  <a:gd name="T19" fmla="*/ 4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9" h="698">
                    <a:moveTo>
                      <a:pt x="350" y="698"/>
                    </a:moveTo>
                    <a:cubicBezTo>
                      <a:pt x="157" y="698"/>
                      <a:pt x="0" y="542"/>
                      <a:pt x="0" y="349"/>
                    </a:cubicBezTo>
                    <a:cubicBezTo>
                      <a:pt x="0" y="156"/>
                      <a:pt x="157" y="0"/>
                      <a:pt x="350" y="0"/>
                    </a:cubicBezTo>
                    <a:cubicBezTo>
                      <a:pt x="542" y="0"/>
                      <a:pt x="699" y="156"/>
                      <a:pt x="699" y="349"/>
                    </a:cubicBezTo>
                    <a:cubicBezTo>
                      <a:pt x="699" y="542"/>
                      <a:pt x="542" y="698"/>
                      <a:pt x="350" y="698"/>
                    </a:cubicBezTo>
                    <a:close/>
                    <a:moveTo>
                      <a:pt x="350" y="40"/>
                    </a:moveTo>
                    <a:cubicBezTo>
                      <a:pt x="179" y="40"/>
                      <a:pt x="40" y="179"/>
                      <a:pt x="40" y="349"/>
                    </a:cubicBezTo>
                    <a:cubicBezTo>
                      <a:pt x="40" y="519"/>
                      <a:pt x="179" y="658"/>
                      <a:pt x="350" y="658"/>
                    </a:cubicBezTo>
                    <a:cubicBezTo>
                      <a:pt x="520" y="658"/>
                      <a:pt x="659" y="519"/>
                      <a:pt x="659" y="349"/>
                    </a:cubicBezTo>
                    <a:cubicBezTo>
                      <a:pt x="659" y="179"/>
                      <a:pt x="520" y="40"/>
                      <a:pt x="35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5">
                <a:extLst>
                  <a:ext uri="{FF2B5EF4-FFF2-40B4-BE49-F238E27FC236}">
                    <a16:creationId xmlns:a16="http://schemas.microsoft.com/office/drawing/2014/main" id="{35A49CD6-13AF-4131-82DB-6CFC45BBF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2204"/>
                <a:ext cx="233" cy="162"/>
              </a:xfrm>
              <a:custGeom>
                <a:avLst/>
                <a:gdLst>
                  <a:gd name="T0" fmla="*/ 138 w 387"/>
                  <a:gd name="T1" fmla="*/ 269 h 269"/>
                  <a:gd name="T2" fmla="*/ 123 w 387"/>
                  <a:gd name="T3" fmla="*/ 263 h 269"/>
                  <a:gd name="T4" fmla="*/ 7 w 387"/>
                  <a:gd name="T5" fmla="*/ 147 h 269"/>
                  <a:gd name="T6" fmla="*/ 7 w 387"/>
                  <a:gd name="T7" fmla="*/ 119 h 269"/>
                  <a:gd name="T8" fmla="*/ 7 w 387"/>
                  <a:gd name="T9" fmla="*/ 119 h 269"/>
                  <a:gd name="T10" fmla="*/ 36 w 387"/>
                  <a:gd name="T11" fmla="*/ 119 h 269"/>
                  <a:gd name="T12" fmla="*/ 36 w 387"/>
                  <a:gd name="T13" fmla="*/ 119 h 269"/>
                  <a:gd name="T14" fmla="*/ 138 w 387"/>
                  <a:gd name="T15" fmla="*/ 221 h 269"/>
                  <a:gd name="T16" fmla="*/ 350 w 387"/>
                  <a:gd name="T17" fmla="*/ 8 h 269"/>
                  <a:gd name="T18" fmla="*/ 379 w 387"/>
                  <a:gd name="T19" fmla="*/ 8 h 269"/>
                  <a:gd name="T20" fmla="*/ 379 w 387"/>
                  <a:gd name="T21" fmla="*/ 8 h 269"/>
                  <a:gd name="T22" fmla="*/ 379 w 387"/>
                  <a:gd name="T23" fmla="*/ 36 h 269"/>
                  <a:gd name="T24" fmla="*/ 379 w 387"/>
                  <a:gd name="T25" fmla="*/ 36 h 269"/>
                  <a:gd name="T26" fmla="*/ 152 w 387"/>
                  <a:gd name="T27" fmla="*/ 263 h 269"/>
                  <a:gd name="T28" fmla="*/ 138 w 387"/>
                  <a:gd name="T29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7" h="269">
                    <a:moveTo>
                      <a:pt x="138" y="269"/>
                    </a:moveTo>
                    <a:cubicBezTo>
                      <a:pt x="132" y="269"/>
                      <a:pt x="127" y="267"/>
                      <a:pt x="123" y="263"/>
                    </a:cubicBezTo>
                    <a:cubicBezTo>
                      <a:pt x="7" y="147"/>
                      <a:pt x="7" y="147"/>
                      <a:pt x="7" y="147"/>
                    </a:cubicBezTo>
                    <a:cubicBezTo>
                      <a:pt x="0" y="139"/>
                      <a:pt x="0" y="127"/>
                      <a:pt x="7" y="119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15" y="111"/>
                      <a:pt x="28" y="111"/>
                      <a:pt x="36" y="119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138" y="221"/>
                      <a:pt x="138" y="221"/>
                      <a:pt x="138" y="221"/>
                    </a:cubicBezTo>
                    <a:cubicBezTo>
                      <a:pt x="350" y="8"/>
                      <a:pt x="350" y="8"/>
                      <a:pt x="350" y="8"/>
                    </a:cubicBezTo>
                    <a:cubicBezTo>
                      <a:pt x="358" y="0"/>
                      <a:pt x="371" y="0"/>
                      <a:pt x="379" y="8"/>
                    </a:cubicBezTo>
                    <a:cubicBezTo>
                      <a:pt x="379" y="8"/>
                      <a:pt x="379" y="8"/>
                      <a:pt x="379" y="8"/>
                    </a:cubicBezTo>
                    <a:cubicBezTo>
                      <a:pt x="387" y="16"/>
                      <a:pt x="387" y="28"/>
                      <a:pt x="379" y="36"/>
                    </a:cubicBezTo>
                    <a:cubicBezTo>
                      <a:pt x="379" y="36"/>
                      <a:pt x="379" y="36"/>
                      <a:pt x="379" y="36"/>
                    </a:cubicBezTo>
                    <a:cubicBezTo>
                      <a:pt x="152" y="263"/>
                      <a:pt x="152" y="263"/>
                      <a:pt x="152" y="263"/>
                    </a:cubicBezTo>
                    <a:cubicBezTo>
                      <a:pt x="148" y="267"/>
                      <a:pt x="143" y="269"/>
                      <a:pt x="138" y="2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88F91BD-50E5-454F-ACDA-28AE37927CF2}"/>
                </a:ext>
              </a:extLst>
            </p:cNvPr>
            <p:cNvSpPr/>
            <p:nvPr/>
          </p:nvSpPr>
          <p:spPr>
            <a:xfrm>
              <a:off x="6354264" y="3015425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 dirty="0">
                  <a:solidFill>
                    <a:schemeClr val="accent1"/>
                  </a:solidFill>
                  <a:latin typeface="+mn-ea"/>
                  <a:cs typeface="Times New Roman" panose="02020603050405020304" pitchFamily="18" charset="0"/>
                </a:rPr>
                <a:t>调查后期处理和分析</a:t>
              </a:r>
              <a:endParaRPr lang="en-US" altLang="zh-CN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69">
            <a:extLst>
              <a:ext uri="{FF2B5EF4-FFF2-40B4-BE49-F238E27FC236}">
                <a16:creationId xmlns:a16="http://schemas.microsoft.com/office/drawing/2014/main" id="{0C0D9A6B-42F3-4578-ABEA-AEFCCC2C6BF2}"/>
              </a:ext>
            </a:extLst>
          </p:cNvPr>
          <p:cNvGrpSpPr/>
          <p:nvPr/>
        </p:nvGrpSpPr>
        <p:grpSpPr>
          <a:xfrm>
            <a:off x="1604335" y="2195509"/>
            <a:ext cx="706108" cy="662656"/>
            <a:chOff x="10074275" y="1647825"/>
            <a:chExt cx="464344" cy="435769"/>
          </a:xfrm>
          <a:solidFill>
            <a:sysClr val="window" lastClr="FFFFFF"/>
          </a:solidFill>
        </p:grpSpPr>
        <p:sp>
          <p:nvSpPr>
            <p:cNvPr id="19" name="AutoShape 69">
              <a:extLst>
                <a:ext uri="{FF2B5EF4-FFF2-40B4-BE49-F238E27FC236}">
                  <a16:creationId xmlns:a16="http://schemas.microsoft.com/office/drawing/2014/main" id="{808B1BF4-E407-4CF4-9389-8625003A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0" name="AutoShape 70">
              <a:extLst>
                <a:ext uri="{FF2B5EF4-FFF2-40B4-BE49-F238E27FC236}">
                  <a16:creationId xmlns:a16="http://schemas.microsoft.com/office/drawing/2014/main" id="{37E1F46E-AE97-4B1A-A7EE-33CFD9277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1" name="AutoShape 71">
              <a:extLst>
                <a:ext uri="{FF2B5EF4-FFF2-40B4-BE49-F238E27FC236}">
                  <a16:creationId xmlns:a16="http://schemas.microsoft.com/office/drawing/2014/main" id="{E4714992-6D51-4BE9-AD0D-211B5E995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2" name="AutoShape 72">
              <a:extLst>
                <a:ext uri="{FF2B5EF4-FFF2-40B4-BE49-F238E27FC236}">
                  <a16:creationId xmlns:a16="http://schemas.microsoft.com/office/drawing/2014/main" id="{8CB74BEB-A976-4CD8-8061-4946EBFDF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4" name="AutoShape 73">
              <a:extLst>
                <a:ext uri="{FF2B5EF4-FFF2-40B4-BE49-F238E27FC236}">
                  <a16:creationId xmlns:a16="http://schemas.microsoft.com/office/drawing/2014/main" id="{F4C9D249-032C-475A-8DD4-7133757C6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5" name="AutoShape 74">
              <a:extLst>
                <a:ext uri="{FF2B5EF4-FFF2-40B4-BE49-F238E27FC236}">
                  <a16:creationId xmlns:a16="http://schemas.microsoft.com/office/drawing/2014/main" id="{FD06EE78-DB9C-4147-A792-1A1651C56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6" name="AutoShape 75">
              <a:extLst>
                <a:ext uri="{FF2B5EF4-FFF2-40B4-BE49-F238E27FC236}">
                  <a16:creationId xmlns:a16="http://schemas.microsoft.com/office/drawing/2014/main" id="{215CB5EA-D210-42AC-9249-48C0507C3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7" name="AutoShape 76">
              <a:extLst>
                <a:ext uri="{FF2B5EF4-FFF2-40B4-BE49-F238E27FC236}">
                  <a16:creationId xmlns:a16="http://schemas.microsoft.com/office/drawing/2014/main" id="{2CBFB27D-BCA6-4B68-AE6C-561D9E126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8" name="AutoShape 77">
              <a:extLst>
                <a:ext uri="{FF2B5EF4-FFF2-40B4-BE49-F238E27FC236}">
                  <a16:creationId xmlns:a16="http://schemas.microsoft.com/office/drawing/2014/main" id="{86B979D6-CB09-4658-9DE3-B08511D49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009769" y="2485203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kern="100" dirty="0">
                <a:solidFill>
                  <a:srgbClr val="222B34"/>
                </a:solidFill>
                <a:latin typeface="Arial"/>
                <a:cs typeface="Times New Roman" panose="02020603050405020304" pitchFamily="18" charset="0"/>
              </a:rPr>
              <a:t>Solutions Of Field Survey </a:t>
            </a:r>
          </a:p>
        </p:txBody>
      </p:sp>
    </p:spTree>
    <p:extLst>
      <p:ext uri="{BB962C8B-B14F-4D97-AF65-F5344CB8AC3E}">
        <p14:creationId xmlns:p14="http://schemas.microsoft.com/office/powerpoint/2010/main" val="256899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4" y="45236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调查前期准备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4281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73084343-2799-445B-B759-EFC6EAE38533}"/>
              </a:ext>
            </a:extLst>
          </p:cNvPr>
          <p:cNvSpPr/>
          <p:nvPr/>
        </p:nvSpPr>
        <p:spPr>
          <a:xfrm>
            <a:off x="917250" y="1168072"/>
            <a:ext cx="901533" cy="9015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BCD2B3CC-3858-4463-8607-1A02323512F4}"/>
              </a:ext>
            </a:extLst>
          </p:cNvPr>
          <p:cNvSpPr/>
          <p:nvPr/>
        </p:nvSpPr>
        <p:spPr>
          <a:xfrm>
            <a:off x="781196" y="1070731"/>
            <a:ext cx="7582619" cy="1096215"/>
          </a:xfrm>
          <a:prstGeom prst="roundRect">
            <a:avLst>
              <a:gd name="adj" fmla="val 5000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46AEE037-07A3-4383-9253-AE0E904AF3D5}"/>
              </a:ext>
            </a:extLst>
          </p:cNvPr>
          <p:cNvSpPr/>
          <p:nvPr/>
        </p:nvSpPr>
        <p:spPr>
          <a:xfrm>
            <a:off x="916744" y="2446228"/>
            <a:ext cx="901533" cy="9015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AB0588ED-15DA-4F08-9A76-591E697396C3}"/>
              </a:ext>
            </a:extLst>
          </p:cNvPr>
          <p:cNvSpPr/>
          <p:nvPr/>
        </p:nvSpPr>
        <p:spPr>
          <a:xfrm>
            <a:off x="780691" y="2348887"/>
            <a:ext cx="7582619" cy="1096215"/>
          </a:xfrm>
          <a:prstGeom prst="roundRect">
            <a:avLst>
              <a:gd name="adj" fmla="val 5000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DF635A64-F7E9-418B-8EA0-610EA9677B25}"/>
              </a:ext>
            </a:extLst>
          </p:cNvPr>
          <p:cNvSpPr/>
          <p:nvPr/>
        </p:nvSpPr>
        <p:spPr>
          <a:xfrm>
            <a:off x="916744" y="3721514"/>
            <a:ext cx="901533" cy="9015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DD1F0660-E0E6-4D1E-A789-BD9C75548B2C}"/>
              </a:ext>
            </a:extLst>
          </p:cNvPr>
          <p:cNvSpPr/>
          <p:nvPr/>
        </p:nvSpPr>
        <p:spPr>
          <a:xfrm>
            <a:off x="780691" y="3624172"/>
            <a:ext cx="7582619" cy="1096215"/>
          </a:xfrm>
          <a:prstGeom prst="roundRect">
            <a:avLst>
              <a:gd name="adj" fmla="val 5000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E5808-A425-4D3A-8D7F-57C5727C7CE5}"/>
              </a:ext>
            </a:extLst>
          </p:cNvPr>
          <p:cNvSpPr/>
          <p:nvPr/>
        </p:nvSpPr>
        <p:spPr>
          <a:xfrm>
            <a:off x="1952446" y="1201642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第一次踩点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EC89490A-C4C2-490E-B13A-DB5F6B556A95}"/>
              </a:ext>
            </a:extLst>
          </p:cNvPr>
          <p:cNvSpPr/>
          <p:nvPr/>
        </p:nvSpPr>
        <p:spPr>
          <a:xfrm>
            <a:off x="1952445" y="1446501"/>
            <a:ext cx="632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时间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:2018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月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日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8:30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——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10:30</a:t>
            </a: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人员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第一组全体人员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备注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第一次踩点，熟悉调查地点，为方案制定做准备。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借三脚架、计数器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C4A89255-24BC-4C07-9332-1BE68FD832A8}"/>
              </a:ext>
            </a:extLst>
          </p:cNvPr>
          <p:cNvSpPr/>
          <p:nvPr/>
        </p:nvSpPr>
        <p:spPr>
          <a:xfrm>
            <a:off x="1954333" y="2483107"/>
            <a:ext cx="1124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第二次踩点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82D435E7-C670-4529-A477-208C9BA3B11C}"/>
              </a:ext>
            </a:extLst>
          </p:cNvPr>
          <p:cNvSpPr/>
          <p:nvPr/>
        </p:nvSpPr>
        <p:spPr>
          <a:xfrm>
            <a:off x="1954331" y="2727575"/>
            <a:ext cx="632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时间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:2018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月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日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17:00-18:00</a:t>
            </a: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人员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第一组全体成员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备注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检验调查方案是否可行并做适当调整，熟悉计数器的使用。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8C1606B-8340-408E-82FE-AFC6D58E2694}"/>
              </a:ext>
            </a:extLst>
          </p:cNvPr>
          <p:cNvSpPr/>
          <p:nvPr/>
        </p:nvSpPr>
        <p:spPr>
          <a:xfrm>
            <a:off x="1954331" y="3721514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物资、资料准备</a:t>
            </a:r>
            <a:endParaRPr lang="en-US" altLang="zh-CN" sz="1400" b="1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268C00B-C550-43A8-8221-CE3043975857}"/>
              </a:ext>
            </a:extLst>
          </p:cNvPr>
          <p:cNvGrpSpPr/>
          <p:nvPr/>
        </p:nvGrpSpPr>
        <p:grpSpPr>
          <a:xfrm>
            <a:off x="1111507" y="3915125"/>
            <a:ext cx="512007" cy="514311"/>
            <a:chOff x="1087405" y="3965980"/>
            <a:chExt cx="512006" cy="514311"/>
          </a:xfrm>
        </p:grpSpPr>
        <p:sp>
          <p:nvSpPr>
            <p:cNvPr id="20" name="AutoShape 37">
              <a:extLst>
                <a:ext uri="{FF2B5EF4-FFF2-40B4-BE49-F238E27FC236}">
                  <a16:creationId xmlns:a16="http://schemas.microsoft.com/office/drawing/2014/main" id="{74083B93-C861-47B2-A496-902183DA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05" y="4014412"/>
              <a:ext cx="465879" cy="465879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1" name="AutoShape 38">
              <a:extLst>
                <a:ext uri="{FF2B5EF4-FFF2-40B4-BE49-F238E27FC236}">
                  <a16:creationId xmlns:a16="http://schemas.microsoft.com/office/drawing/2014/main" id="{3804F3A3-3344-4186-85CB-4B9416469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119" y="4224289"/>
              <a:ext cx="78415" cy="78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2" name="AutoShape 39">
              <a:extLst>
                <a:ext uri="{FF2B5EF4-FFF2-40B4-BE49-F238E27FC236}">
                  <a16:creationId xmlns:a16="http://schemas.microsoft.com/office/drawing/2014/main" id="{3ED7E510-32D2-4877-B62F-F6E46E89D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8689" y="3965980"/>
              <a:ext cx="80722" cy="807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3" name="AutoShape 40">
              <a:extLst>
                <a:ext uri="{FF2B5EF4-FFF2-40B4-BE49-F238E27FC236}">
                  <a16:creationId xmlns:a16="http://schemas.microsoft.com/office/drawing/2014/main" id="{0625BF7F-7AF3-42F2-922D-D3C280D5D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253" y="4208144"/>
              <a:ext cx="64577" cy="645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4" name="AutoShape 41">
              <a:extLst>
                <a:ext uri="{FF2B5EF4-FFF2-40B4-BE49-F238E27FC236}">
                  <a16:creationId xmlns:a16="http://schemas.microsoft.com/office/drawing/2014/main" id="{285195EF-4998-4546-BA92-667A207A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830" y="4318848"/>
              <a:ext cx="32289" cy="322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5" name="AutoShape 42">
              <a:extLst>
                <a:ext uri="{FF2B5EF4-FFF2-40B4-BE49-F238E27FC236}">
                  <a16:creationId xmlns:a16="http://schemas.microsoft.com/office/drawing/2014/main" id="{7BFA8423-2259-47E3-B8D4-CDA59CA1A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834" y="4078989"/>
              <a:ext cx="32289" cy="322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26" name="AutoShape 112">
            <a:extLst>
              <a:ext uri="{FF2B5EF4-FFF2-40B4-BE49-F238E27FC236}">
                <a16:creationId xmlns:a16="http://schemas.microsoft.com/office/drawing/2014/main" id="{8B441F98-36FF-4C34-AFD5-99EDAC0C86C8}"/>
              </a:ext>
            </a:extLst>
          </p:cNvPr>
          <p:cNvSpPr>
            <a:spLocks/>
          </p:cNvSpPr>
          <p:nvPr/>
        </p:nvSpPr>
        <p:spPr bwMode="auto">
          <a:xfrm>
            <a:off x="1135014" y="2624965"/>
            <a:ext cx="514313" cy="514311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/>
        </p:spPr>
        <p:txBody>
          <a:bodyPr lIns="19051" tIns="19051" rIns="19051" bIns="19051" anchor="ctr"/>
          <a:lstStyle/>
          <a:p>
            <a:pPr algn="ctr" defTabSz="228594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/>
              <a:sym typeface="Gill Sans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69654B9-54B0-48E4-A873-115B1E6B084A}"/>
              </a:ext>
            </a:extLst>
          </p:cNvPr>
          <p:cNvGrpSpPr/>
          <p:nvPr/>
        </p:nvGrpSpPr>
        <p:grpSpPr>
          <a:xfrm>
            <a:off x="1171453" y="1361625"/>
            <a:ext cx="352547" cy="513912"/>
            <a:chOff x="2528974" y="2863357"/>
            <a:chExt cx="246811" cy="359779"/>
          </a:xfrm>
          <a:solidFill>
            <a:sysClr val="window" lastClr="FFFFFF"/>
          </a:solidFill>
        </p:grpSpPr>
        <p:sp>
          <p:nvSpPr>
            <p:cNvPr id="28" name="AutoShape 113">
              <a:extLst>
                <a:ext uri="{FF2B5EF4-FFF2-40B4-BE49-F238E27FC236}">
                  <a16:creationId xmlns:a16="http://schemas.microsoft.com/office/drawing/2014/main" id="{762A4469-ED62-403E-BACD-2BFF1C474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9" name="AutoShape 114">
              <a:extLst>
                <a:ext uri="{FF2B5EF4-FFF2-40B4-BE49-F238E27FC236}">
                  <a16:creationId xmlns:a16="http://schemas.microsoft.com/office/drawing/2014/main" id="{C7427E8C-4C72-4C41-A4D8-8C831C0A6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952444" y="3963557"/>
            <a:ext cx="4148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时间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:2018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月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日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-2018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月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日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人员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第一组全体成员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备注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计数器、制作调查表格、撰写调查方案、制作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598BC5-E6EF-499E-91CE-E0668456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421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7" grpId="0" animBg="1"/>
      <p:bldP spid="68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26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4" y="34270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调查中期方案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4281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119" y="6744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调查内容</a:t>
            </a:r>
          </a:p>
        </p:txBody>
      </p:sp>
      <p:grpSp>
        <p:nvGrpSpPr>
          <p:cNvPr id="43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59451" y="741635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95546" y="67444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47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29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723383" y="67443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具体时间安排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6103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182197" y="67443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调查记录表</a:t>
            </a:r>
          </a:p>
        </p:txBody>
      </p:sp>
      <p:grpSp>
        <p:nvGrpSpPr>
          <p:cNvPr id="55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2297" y="740932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18283" y="1873537"/>
            <a:ext cx="49244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调</a:t>
            </a:r>
            <a:endParaRPr lang="en-US" altLang="zh-CN" sz="2400" b="1" dirty="0"/>
          </a:p>
          <a:p>
            <a:r>
              <a:rPr lang="zh-CN" altLang="en-US" sz="2400" b="1" dirty="0"/>
              <a:t>查</a:t>
            </a:r>
            <a:endParaRPr lang="en-US" altLang="zh-CN" sz="2400" b="1" dirty="0"/>
          </a:p>
          <a:p>
            <a:r>
              <a:rPr lang="zh-CN" altLang="en-US" sz="2400" b="1" dirty="0"/>
              <a:t>内</a:t>
            </a:r>
            <a:endParaRPr lang="en-US" altLang="zh-CN" sz="2400" b="1" dirty="0"/>
          </a:p>
          <a:p>
            <a:r>
              <a:rPr lang="zh-CN" altLang="en-US" sz="2400" b="1" dirty="0"/>
              <a:t>容</a:t>
            </a:r>
            <a:endParaRPr lang="en-US" altLang="zh-CN" sz="2400" b="1" dirty="0"/>
          </a:p>
          <a:p>
            <a:endParaRPr lang="en-US" altLang="zh-CN" dirty="0"/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3760473E-9401-45E8-ADBE-DC2D376AF6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9781960"/>
              </p:ext>
            </p:extLst>
          </p:nvPr>
        </p:nvGraphicFramePr>
        <p:xfrm>
          <a:off x="1339703" y="968645"/>
          <a:ext cx="7095460" cy="378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26D38DE-9290-4571-BE5A-484DFAC3147D}"/>
              </a:ext>
            </a:extLst>
          </p:cNvPr>
          <p:cNvSpPr/>
          <p:nvPr/>
        </p:nvSpPr>
        <p:spPr>
          <a:xfrm>
            <a:off x="1559451" y="3573532"/>
            <a:ext cx="537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MT" panose="03060802040406070304" pitchFamily="66" charset="0"/>
              </a:rPr>
              <a:t>3</a:t>
            </a:r>
            <a:endParaRPr lang="zh-CN" altLang="en-US" sz="5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552454-711F-4E2E-8A16-A8161AC38D44}"/>
              </a:ext>
            </a:extLst>
          </p:cNvPr>
          <p:cNvSpPr/>
          <p:nvPr/>
        </p:nvSpPr>
        <p:spPr>
          <a:xfrm>
            <a:off x="1647059" y="1324119"/>
            <a:ext cx="372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MT" panose="03060802040406070304" pitchFamily="66" charset="0"/>
              </a:rPr>
              <a:t>1</a:t>
            </a:r>
            <a:endParaRPr lang="zh-CN" altLang="en-US" sz="5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5278DA1-0B59-4EC0-9FD0-F2472A9DACDF}"/>
              </a:ext>
            </a:extLst>
          </p:cNvPr>
          <p:cNvSpPr/>
          <p:nvPr/>
        </p:nvSpPr>
        <p:spPr>
          <a:xfrm>
            <a:off x="1868556" y="2441489"/>
            <a:ext cx="487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MT" panose="03060802040406070304" pitchFamily="66" charset="0"/>
              </a:rPr>
              <a:t>2</a:t>
            </a:r>
            <a:endParaRPr lang="zh-CN" altLang="en-US" sz="5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613B6203-D791-4579-A867-7AF92F39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7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7184D7-D63F-4FD4-AF55-17FF3BA41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3C7184D7-D63F-4FD4-AF55-17FF3BA418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79E0D2-0814-43FF-9BFB-00FBA1DFF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4C79E0D2-0814-43FF-9BFB-00FBA1DFF0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0C2CD8-B945-4C4F-B901-37DF3610A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B0C2CD8-B945-4C4F-B901-37DF3610A1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F34334-C62D-4742-953A-946AE899D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5CF34334-C62D-4742-953A-946AE899D0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5ACA95-A10F-4818-86EC-FFB6DA634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25ACA95-A10F-4818-86EC-FFB6DA634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FD2C99-FE61-4739-8CA4-06552F770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AEFD2C99-FE61-4739-8CA4-06552F770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B45612-CD5D-4BE0-9132-B8C0970AB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50B45612-CD5D-4BE0-9132-B8C0970AB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4" y="34270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调查中期方案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4281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119" y="6744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调查内容</a:t>
            </a:r>
          </a:p>
        </p:txBody>
      </p:sp>
      <p:grpSp>
        <p:nvGrpSpPr>
          <p:cNvPr id="43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59451" y="741635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95546" y="67444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47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29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723383" y="67443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具体时间安排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6103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182197" y="67443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调查记录表</a:t>
            </a: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6237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039312"/>
              </p:ext>
            </p:extLst>
          </p:nvPr>
        </p:nvGraphicFramePr>
        <p:xfrm>
          <a:off x="388823" y="1048700"/>
          <a:ext cx="5079479" cy="3691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079">
                  <a:extLst>
                    <a:ext uri="{9D8B030D-6E8A-4147-A177-3AD203B41FA5}">
                      <a16:colId xmlns:a16="http://schemas.microsoft.com/office/drawing/2014/main" val="2410407508"/>
                    </a:ext>
                  </a:extLst>
                </a:gridCol>
                <a:gridCol w="1225156">
                  <a:extLst>
                    <a:ext uri="{9D8B030D-6E8A-4147-A177-3AD203B41FA5}">
                      <a16:colId xmlns:a16="http://schemas.microsoft.com/office/drawing/2014/main" val="4247512245"/>
                    </a:ext>
                  </a:extLst>
                </a:gridCol>
                <a:gridCol w="1584683">
                  <a:extLst>
                    <a:ext uri="{9D8B030D-6E8A-4147-A177-3AD203B41FA5}">
                      <a16:colId xmlns:a16="http://schemas.microsoft.com/office/drawing/2014/main" val="157552813"/>
                    </a:ext>
                  </a:extLst>
                </a:gridCol>
                <a:gridCol w="1438561">
                  <a:extLst>
                    <a:ext uri="{9D8B030D-6E8A-4147-A177-3AD203B41FA5}">
                      <a16:colId xmlns:a16="http://schemas.microsoft.com/office/drawing/2014/main" val="977166997"/>
                    </a:ext>
                  </a:extLst>
                </a:gridCol>
              </a:tblGrid>
              <a:tr h="2437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kern="100">
                          <a:effectLst/>
                        </a:rPr>
                        <a:t>成员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kern="100" dirty="0">
                          <a:effectLst/>
                        </a:rPr>
                        <a:t>任务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kern="100">
                          <a:effectLst/>
                        </a:rPr>
                        <a:t>所在位置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kern="100" dirty="0">
                          <a:effectLst/>
                        </a:rPr>
                        <a:t>备注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3825717824"/>
                  </a:ext>
                </a:extLst>
              </a:tr>
              <a:tr h="685427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付芳昊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东进口直行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东进口掉头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</a:t>
                      </a:r>
                      <a:r>
                        <a:rPr lang="zh-CN" altLang="en-US" sz="1100" kern="100" dirty="0">
                          <a:effectLst/>
                        </a:rPr>
                        <a:t>北部安全岛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直行和掉头分开进行，不会相互影响</a:t>
                      </a:r>
                      <a:r>
                        <a:rPr lang="en-US" altLang="zh-CN" sz="1100" kern="100" dirty="0">
                          <a:effectLst/>
                        </a:rPr>
                        <a:t> 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1405342140"/>
                  </a:ext>
                </a:extLst>
              </a:tr>
              <a:tr h="368870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陈海宇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北进口直行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南进口掉头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站在南部安全岛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直行和掉头分开</a:t>
                      </a:r>
                      <a:r>
                        <a:rPr lang="en-US" altLang="zh-CN" sz="1100" kern="100" dirty="0">
                          <a:effectLst/>
                        </a:rPr>
                        <a:t>  </a:t>
                      </a:r>
                      <a:r>
                        <a:rPr lang="zh-CN" sz="1100" kern="100" dirty="0">
                          <a:effectLst/>
                        </a:rPr>
                        <a:t>进行，不会相互影响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1481004982"/>
                  </a:ext>
                </a:extLst>
              </a:tr>
              <a:tr h="411349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陈 焯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南进口直行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北进口掉头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</a:t>
                      </a:r>
                      <a:r>
                        <a:rPr lang="zh-CN" altLang="en-US" sz="1100" kern="100" dirty="0">
                          <a:effectLst/>
                        </a:rPr>
                        <a:t>东</a:t>
                      </a:r>
                      <a:r>
                        <a:rPr lang="zh-CN" sz="1100" kern="100" dirty="0">
                          <a:effectLst/>
                        </a:rPr>
                        <a:t>北部安全岛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直行和掉头分开进行，不会相互影响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1081236327"/>
                  </a:ext>
                </a:extLst>
              </a:tr>
              <a:tr h="499714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董怡君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西进口直行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西进口掉头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</a:t>
                      </a:r>
                      <a:r>
                        <a:rPr lang="zh-CN" altLang="en-US" sz="1100" kern="100" dirty="0">
                          <a:effectLst/>
                        </a:rPr>
                        <a:t>南部</a:t>
                      </a:r>
                      <a:r>
                        <a:rPr lang="zh-CN" sz="1100" kern="100" dirty="0">
                          <a:effectLst/>
                        </a:rPr>
                        <a:t>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直行和掉头分开进行，不会相互影响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624624169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潘明璇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北进口右转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站在西北角安全岛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 rowSpan="4">
                  <a:txBody>
                    <a:bodyPr/>
                    <a:lstStyle/>
                    <a:p>
                      <a:pPr indent="266700" algn="just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只测量右转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extLst>
                  <a:ext uri="{0D108BD9-81ED-4DB2-BD59-A6C34878D82A}">
                    <a16:rowId xmlns:a16="http://schemas.microsoft.com/office/drawing/2014/main" val="1755824642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方馨悦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西进口右转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站在西南角安全岛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33094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陈彩婷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南进口右转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站在东南角安全岛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52388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黄 可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北进口右转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>
                  <a:txBody>
                    <a:bodyPr/>
                    <a:lstStyle/>
                    <a:p>
                      <a:pPr indent="266700" algn="ctr"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站在东北角安全岛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388" marR="64388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833158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77" y="1054118"/>
            <a:ext cx="3206303" cy="368574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F3F937-3823-4B07-A963-B9486FD0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2" name="流程图: 合并 11">
            <a:extLst>
              <a:ext uri="{FF2B5EF4-FFF2-40B4-BE49-F238E27FC236}">
                <a16:creationId xmlns:a16="http://schemas.microsoft.com/office/drawing/2014/main" id="{88E69E2D-D9DE-4162-8C1A-3CC2E5029763}"/>
              </a:ext>
            </a:extLst>
          </p:cNvPr>
          <p:cNvSpPr/>
          <p:nvPr/>
        </p:nvSpPr>
        <p:spPr>
          <a:xfrm>
            <a:off x="6858243" y="3310271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合并 29">
            <a:extLst>
              <a:ext uri="{FF2B5EF4-FFF2-40B4-BE49-F238E27FC236}">
                <a16:creationId xmlns:a16="http://schemas.microsoft.com/office/drawing/2014/main" id="{3D7D5B8B-3D7C-426E-8F42-373151F87114}"/>
              </a:ext>
            </a:extLst>
          </p:cNvPr>
          <p:cNvSpPr/>
          <p:nvPr/>
        </p:nvSpPr>
        <p:spPr>
          <a:xfrm>
            <a:off x="7198243" y="3242931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合并 30">
            <a:extLst>
              <a:ext uri="{FF2B5EF4-FFF2-40B4-BE49-F238E27FC236}">
                <a16:creationId xmlns:a16="http://schemas.microsoft.com/office/drawing/2014/main" id="{4D5C57D9-E77C-4CBB-B96D-B6029F441161}"/>
              </a:ext>
            </a:extLst>
          </p:cNvPr>
          <p:cNvSpPr/>
          <p:nvPr/>
        </p:nvSpPr>
        <p:spPr>
          <a:xfrm>
            <a:off x="6900902" y="3804379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合并 31">
            <a:extLst>
              <a:ext uri="{FF2B5EF4-FFF2-40B4-BE49-F238E27FC236}">
                <a16:creationId xmlns:a16="http://schemas.microsoft.com/office/drawing/2014/main" id="{2BDC400D-95F2-452E-9604-CDCE19288CA8}"/>
              </a:ext>
            </a:extLst>
          </p:cNvPr>
          <p:cNvSpPr/>
          <p:nvPr/>
        </p:nvSpPr>
        <p:spPr>
          <a:xfrm>
            <a:off x="6842576" y="3825645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合并 28">
            <a:extLst>
              <a:ext uri="{FF2B5EF4-FFF2-40B4-BE49-F238E27FC236}">
                <a16:creationId xmlns:a16="http://schemas.microsoft.com/office/drawing/2014/main" id="{9E371C55-5C58-479D-A0A5-D73B2C27E2C6}"/>
              </a:ext>
            </a:extLst>
          </p:cNvPr>
          <p:cNvSpPr/>
          <p:nvPr/>
        </p:nvSpPr>
        <p:spPr>
          <a:xfrm>
            <a:off x="6436243" y="4089382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合并 33">
            <a:extLst>
              <a:ext uri="{FF2B5EF4-FFF2-40B4-BE49-F238E27FC236}">
                <a16:creationId xmlns:a16="http://schemas.microsoft.com/office/drawing/2014/main" id="{04C2DDB0-D2D5-4787-96F5-AD62D0700F0E}"/>
              </a:ext>
            </a:extLst>
          </p:cNvPr>
          <p:cNvSpPr/>
          <p:nvPr/>
        </p:nvSpPr>
        <p:spPr>
          <a:xfrm>
            <a:off x="7442792" y="3033824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合并 34">
            <a:extLst>
              <a:ext uri="{FF2B5EF4-FFF2-40B4-BE49-F238E27FC236}">
                <a16:creationId xmlns:a16="http://schemas.microsoft.com/office/drawing/2014/main" id="{1D008DC9-AD50-489B-8FE1-A0AFC3E86157}"/>
              </a:ext>
            </a:extLst>
          </p:cNvPr>
          <p:cNvSpPr/>
          <p:nvPr/>
        </p:nvSpPr>
        <p:spPr>
          <a:xfrm>
            <a:off x="6383080" y="3161415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合并 35">
            <a:extLst>
              <a:ext uri="{FF2B5EF4-FFF2-40B4-BE49-F238E27FC236}">
                <a16:creationId xmlns:a16="http://schemas.microsoft.com/office/drawing/2014/main" id="{350C6552-77E9-4E91-A89C-DC821B6A3DF7}"/>
              </a:ext>
            </a:extLst>
          </p:cNvPr>
          <p:cNvSpPr/>
          <p:nvPr/>
        </p:nvSpPr>
        <p:spPr>
          <a:xfrm>
            <a:off x="7442792" y="4089381"/>
            <a:ext cx="106325" cy="127591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39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CBB5F95-C980-4831-97F0-117934C7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962B1D-1171-435D-95BA-C89B02B58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3" t="14406" r="7831" b="6662"/>
          <a:stretch/>
        </p:blipFill>
        <p:spPr>
          <a:xfrm>
            <a:off x="573556" y="740928"/>
            <a:ext cx="7854365" cy="40598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E6A4FCC-F933-4C0B-93C9-64DA331292F5}"/>
              </a:ext>
            </a:extLst>
          </p:cNvPr>
          <p:cNvSpPr/>
          <p:nvPr/>
        </p:nvSpPr>
        <p:spPr>
          <a:xfrm>
            <a:off x="388824" y="34270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调查中期方案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192B99-EC86-4499-883E-D610F54F8FF8}"/>
              </a:ext>
            </a:extLst>
          </p:cNvPr>
          <p:cNvSpPr txBox="1"/>
          <p:nvPr/>
        </p:nvSpPr>
        <p:spPr>
          <a:xfrm>
            <a:off x="628119" y="6744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调查内容</a:t>
            </a:r>
          </a:p>
        </p:txBody>
      </p:sp>
      <p:grpSp>
        <p:nvGrpSpPr>
          <p:cNvPr id="6" name="Group 13">
            <a:extLst>
              <a:ext uri="{FF2B5EF4-FFF2-40B4-BE49-F238E27FC236}">
                <a16:creationId xmlns:a16="http://schemas.microsoft.com/office/drawing/2014/main" id="{775D44A1-9638-4165-B675-EC35074C07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59451" y="741635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85ECF7D-D345-4AD7-A2BA-CF2D8A2F42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C3169CF9-305E-4A14-B806-784FA4015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DB2729A-A945-43FD-BCED-631B45E6A6D5}"/>
              </a:ext>
            </a:extLst>
          </p:cNvPr>
          <p:cNvSpPr txBox="1"/>
          <p:nvPr/>
        </p:nvSpPr>
        <p:spPr>
          <a:xfrm>
            <a:off x="1695546" y="67444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10" name="Group 13">
            <a:extLst>
              <a:ext uri="{FF2B5EF4-FFF2-40B4-BE49-F238E27FC236}">
                <a16:creationId xmlns:a16="http://schemas.microsoft.com/office/drawing/2014/main" id="{B21CBDA6-7374-4A0C-93EC-64B2D20BAB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29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D520F666-0498-44D2-A317-8D28B9B446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4BB538CB-1D9E-46D0-B3A8-EF652F5A7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32B89C9-10A2-470D-BBA3-49AD3C2521F9}"/>
              </a:ext>
            </a:extLst>
          </p:cNvPr>
          <p:cNvSpPr txBox="1"/>
          <p:nvPr/>
        </p:nvSpPr>
        <p:spPr>
          <a:xfrm>
            <a:off x="2723383" y="67443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具体时间安排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7E7AB2-A70D-45BB-9554-C70EE14110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6103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EB5E6EC-C440-4E2A-BB2F-57900FAE61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8102C58-C173-454F-9E3B-D134530A1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75274F69-1C52-46EE-8812-D8E1C68A83D5}"/>
              </a:ext>
            </a:extLst>
          </p:cNvPr>
          <p:cNvSpPr txBox="1"/>
          <p:nvPr/>
        </p:nvSpPr>
        <p:spPr>
          <a:xfrm>
            <a:off x="4182197" y="67443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调查记录表</a:t>
            </a:r>
          </a:p>
        </p:txBody>
      </p:sp>
      <p:grpSp>
        <p:nvGrpSpPr>
          <p:cNvPr id="18" name="Group 13">
            <a:extLst>
              <a:ext uri="{FF2B5EF4-FFF2-40B4-BE49-F238E27FC236}">
                <a16:creationId xmlns:a16="http://schemas.microsoft.com/office/drawing/2014/main" id="{1554A20C-064A-48D1-810C-AE7F2DF5AF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6237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92072E6C-5B17-46DC-A2F4-5A1B5612DC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D6AF960D-AEEB-4337-9596-81B796EE0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流程图: 合并 20">
            <a:extLst>
              <a:ext uri="{FF2B5EF4-FFF2-40B4-BE49-F238E27FC236}">
                <a16:creationId xmlns:a16="http://schemas.microsoft.com/office/drawing/2014/main" id="{43118264-4EEA-475D-B7DD-CE8E68DE643B}"/>
              </a:ext>
            </a:extLst>
          </p:cNvPr>
          <p:cNvSpPr/>
          <p:nvPr/>
        </p:nvSpPr>
        <p:spPr>
          <a:xfrm>
            <a:off x="4790252" y="1679754"/>
            <a:ext cx="194932" cy="180755"/>
          </a:xfrm>
          <a:prstGeom prst="flowChartMerg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43E88AD9-1128-4874-BE94-D3FD7780FDCE}"/>
              </a:ext>
            </a:extLst>
          </p:cNvPr>
          <p:cNvCxnSpPr/>
          <p:nvPr/>
        </p:nvCxnSpPr>
        <p:spPr>
          <a:xfrm flipH="1">
            <a:off x="5054009" y="1920949"/>
            <a:ext cx="21053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D4BD097F-5403-4609-9C7C-854804DFB896}"/>
              </a:ext>
            </a:extLst>
          </p:cNvPr>
          <p:cNvCxnSpPr>
            <a:cxnSpLocks/>
          </p:cNvCxnSpPr>
          <p:nvPr/>
        </p:nvCxnSpPr>
        <p:spPr>
          <a:xfrm flipH="1">
            <a:off x="4643264" y="1048699"/>
            <a:ext cx="176829" cy="19732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流程图: 合并 26">
            <a:extLst>
              <a:ext uri="{FF2B5EF4-FFF2-40B4-BE49-F238E27FC236}">
                <a16:creationId xmlns:a16="http://schemas.microsoft.com/office/drawing/2014/main" id="{807D3D86-C85B-4D71-87CB-BAF810EA86FF}"/>
              </a:ext>
            </a:extLst>
          </p:cNvPr>
          <p:cNvSpPr/>
          <p:nvPr/>
        </p:nvSpPr>
        <p:spPr>
          <a:xfrm>
            <a:off x="3966127" y="2481372"/>
            <a:ext cx="194932" cy="180755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合并 27">
            <a:extLst>
              <a:ext uri="{FF2B5EF4-FFF2-40B4-BE49-F238E27FC236}">
                <a16:creationId xmlns:a16="http://schemas.microsoft.com/office/drawing/2014/main" id="{943A4BD6-E2F5-45B1-8D8F-62F8DD390CD0}"/>
              </a:ext>
            </a:extLst>
          </p:cNvPr>
          <p:cNvSpPr/>
          <p:nvPr/>
        </p:nvSpPr>
        <p:spPr>
          <a:xfrm>
            <a:off x="5823098" y="1371601"/>
            <a:ext cx="194932" cy="180755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合并 28">
            <a:extLst>
              <a:ext uri="{FF2B5EF4-FFF2-40B4-BE49-F238E27FC236}">
                <a16:creationId xmlns:a16="http://schemas.microsoft.com/office/drawing/2014/main" id="{F3AFB3B8-473C-4E6C-981E-C348C3FA6BC5}"/>
              </a:ext>
            </a:extLst>
          </p:cNvPr>
          <p:cNvSpPr/>
          <p:nvPr/>
        </p:nvSpPr>
        <p:spPr>
          <a:xfrm>
            <a:off x="5351034" y="2842405"/>
            <a:ext cx="194932" cy="180755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合并 29">
            <a:extLst>
              <a:ext uri="{FF2B5EF4-FFF2-40B4-BE49-F238E27FC236}">
                <a16:creationId xmlns:a16="http://schemas.microsoft.com/office/drawing/2014/main" id="{773DB024-DB4C-4F1C-9831-D5FE2B046DA3}"/>
              </a:ext>
            </a:extLst>
          </p:cNvPr>
          <p:cNvSpPr/>
          <p:nvPr/>
        </p:nvSpPr>
        <p:spPr>
          <a:xfrm>
            <a:off x="4305806" y="1155642"/>
            <a:ext cx="194932" cy="180755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72393CB1-96FA-453E-BB29-C5DF49BDE4E2}"/>
              </a:ext>
            </a:extLst>
          </p:cNvPr>
          <p:cNvCxnSpPr>
            <a:cxnSpLocks/>
          </p:cNvCxnSpPr>
          <p:nvPr/>
        </p:nvCxnSpPr>
        <p:spPr>
          <a:xfrm flipH="1">
            <a:off x="5263858" y="1987434"/>
            <a:ext cx="87176" cy="1390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21602C08-52CA-4C55-B208-156277803F1A}"/>
              </a:ext>
            </a:extLst>
          </p:cNvPr>
          <p:cNvCxnSpPr>
            <a:cxnSpLocks/>
          </p:cNvCxnSpPr>
          <p:nvPr/>
        </p:nvCxnSpPr>
        <p:spPr>
          <a:xfrm flipH="1" flipV="1">
            <a:off x="5732721" y="1672856"/>
            <a:ext cx="187843" cy="113991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9962430A-3F1C-4EA8-A5C9-0A80635F3E22}"/>
              </a:ext>
            </a:extLst>
          </p:cNvPr>
          <p:cNvCxnSpPr>
            <a:cxnSpLocks/>
          </p:cNvCxnSpPr>
          <p:nvPr/>
        </p:nvCxnSpPr>
        <p:spPr>
          <a:xfrm flipV="1">
            <a:off x="5054009" y="2919033"/>
            <a:ext cx="152400" cy="151118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7135B1F3-D683-4876-A2A7-850020008BE7}"/>
              </a:ext>
            </a:extLst>
          </p:cNvPr>
          <p:cNvCxnSpPr>
            <a:cxnSpLocks/>
          </p:cNvCxnSpPr>
          <p:nvPr/>
        </p:nvCxnSpPr>
        <p:spPr>
          <a:xfrm>
            <a:off x="3845443" y="2237538"/>
            <a:ext cx="218150" cy="129978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4" name="流程图: 合并 43">
            <a:extLst>
              <a:ext uri="{FF2B5EF4-FFF2-40B4-BE49-F238E27FC236}">
                <a16:creationId xmlns:a16="http://schemas.microsoft.com/office/drawing/2014/main" id="{8B3CB966-322A-4DB0-8863-0F49892A70D9}"/>
              </a:ext>
            </a:extLst>
          </p:cNvPr>
          <p:cNvSpPr/>
          <p:nvPr/>
        </p:nvSpPr>
        <p:spPr>
          <a:xfrm>
            <a:off x="4692002" y="2272400"/>
            <a:ext cx="194932" cy="180755"/>
          </a:xfrm>
          <a:prstGeom prst="flowChartMerg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合并 44">
            <a:extLst>
              <a:ext uri="{FF2B5EF4-FFF2-40B4-BE49-F238E27FC236}">
                <a16:creationId xmlns:a16="http://schemas.microsoft.com/office/drawing/2014/main" id="{0950C7ED-2767-4C57-9F99-3B99A27E90EB}"/>
              </a:ext>
            </a:extLst>
          </p:cNvPr>
          <p:cNvSpPr/>
          <p:nvPr/>
        </p:nvSpPr>
        <p:spPr>
          <a:xfrm>
            <a:off x="4536746" y="2244390"/>
            <a:ext cx="194932" cy="180755"/>
          </a:xfrm>
          <a:prstGeom prst="flowChartMerge">
            <a:avLst/>
          </a:pr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C2EC8055-37FD-43C5-B6D2-44C3ADF33268}"/>
              </a:ext>
            </a:extLst>
          </p:cNvPr>
          <p:cNvCxnSpPr>
            <a:cxnSpLocks/>
          </p:cNvCxnSpPr>
          <p:nvPr/>
        </p:nvCxnSpPr>
        <p:spPr>
          <a:xfrm>
            <a:off x="4205875" y="2192996"/>
            <a:ext cx="29486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6E95086F-53D1-4A6F-951D-6448B71E1447}"/>
              </a:ext>
            </a:extLst>
          </p:cNvPr>
          <p:cNvCxnSpPr>
            <a:cxnSpLocks/>
          </p:cNvCxnSpPr>
          <p:nvPr/>
        </p:nvCxnSpPr>
        <p:spPr>
          <a:xfrm flipV="1">
            <a:off x="4085225" y="1920949"/>
            <a:ext cx="136094" cy="21796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BA1B29E0-5D1C-4971-91A4-EDC7556652C6}"/>
              </a:ext>
            </a:extLst>
          </p:cNvPr>
          <p:cNvCxnSpPr>
            <a:cxnSpLocks/>
          </p:cNvCxnSpPr>
          <p:nvPr/>
        </p:nvCxnSpPr>
        <p:spPr>
          <a:xfrm flipH="1">
            <a:off x="4686801" y="1481855"/>
            <a:ext cx="73139" cy="28353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877A307F-FFBA-491B-8021-E3B8EEF7EB11}"/>
              </a:ext>
            </a:extLst>
          </p:cNvPr>
          <p:cNvCxnSpPr>
            <a:cxnSpLocks/>
          </p:cNvCxnSpPr>
          <p:nvPr/>
        </p:nvCxnSpPr>
        <p:spPr>
          <a:xfrm>
            <a:off x="4782783" y="1522036"/>
            <a:ext cx="246936" cy="13113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7" name="流程图: 合并 56">
            <a:extLst>
              <a:ext uri="{FF2B5EF4-FFF2-40B4-BE49-F238E27FC236}">
                <a16:creationId xmlns:a16="http://schemas.microsoft.com/office/drawing/2014/main" id="{41F6F1C1-8F28-44F9-9AD4-74AF53D0AEBB}"/>
              </a:ext>
            </a:extLst>
          </p:cNvPr>
          <p:cNvSpPr/>
          <p:nvPr/>
        </p:nvSpPr>
        <p:spPr>
          <a:xfrm>
            <a:off x="5351034" y="1582478"/>
            <a:ext cx="194932" cy="180755"/>
          </a:xfrm>
          <a:prstGeom prst="flowChartMerg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31D40813-F57A-43A8-B4B9-6FBBB38141F6}"/>
              </a:ext>
            </a:extLst>
          </p:cNvPr>
          <p:cNvCxnSpPr>
            <a:cxnSpLocks/>
          </p:cNvCxnSpPr>
          <p:nvPr/>
        </p:nvCxnSpPr>
        <p:spPr>
          <a:xfrm flipV="1">
            <a:off x="4857752" y="2367516"/>
            <a:ext cx="76200" cy="233566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07F98009-612A-4056-BD70-86C1694B6278}"/>
              </a:ext>
            </a:extLst>
          </p:cNvPr>
          <p:cNvCxnSpPr>
            <a:cxnSpLocks/>
          </p:cNvCxnSpPr>
          <p:nvPr/>
        </p:nvCxnSpPr>
        <p:spPr>
          <a:xfrm flipH="1" flipV="1">
            <a:off x="4647904" y="2495549"/>
            <a:ext cx="190059" cy="1524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722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4" y="34270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调查中期方案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4281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119" y="6744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调查内容</a:t>
            </a:r>
          </a:p>
        </p:txBody>
      </p:sp>
      <p:grpSp>
        <p:nvGrpSpPr>
          <p:cNvPr id="43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59451" y="741635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95546" y="67444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47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29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723383" y="67443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具体时间安排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6103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182197" y="67443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调查记录表</a:t>
            </a: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0299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699023"/>
              </p:ext>
            </p:extLst>
          </p:nvPr>
        </p:nvGraphicFramePr>
        <p:xfrm>
          <a:off x="501673" y="1015324"/>
          <a:ext cx="7981020" cy="3763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2917">
                  <a:extLst>
                    <a:ext uri="{9D8B030D-6E8A-4147-A177-3AD203B41FA5}">
                      <a16:colId xmlns:a16="http://schemas.microsoft.com/office/drawing/2014/main" val="2715625942"/>
                    </a:ext>
                  </a:extLst>
                </a:gridCol>
                <a:gridCol w="1500432">
                  <a:extLst>
                    <a:ext uri="{9D8B030D-6E8A-4147-A177-3AD203B41FA5}">
                      <a16:colId xmlns:a16="http://schemas.microsoft.com/office/drawing/2014/main" val="1590372202"/>
                    </a:ext>
                  </a:extLst>
                </a:gridCol>
                <a:gridCol w="1577551">
                  <a:extLst>
                    <a:ext uri="{9D8B030D-6E8A-4147-A177-3AD203B41FA5}">
                      <a16:colId xmlns:a16="http://schemas.microsoft.com/office/drawing/2014/main" val="394452412"/>
                    </a:ext>
                  </a:extLst>
                </a:gridCol>
                <a:gridCol w="1148765">
                  <a:extLst>
                    <a:ext uri="{9D8B030D-6E8A-4147-A177-3AD203B41FA5}">
                      <a16:colId xmlns:a16="http://schemas.microsoft.com/office/drawing/2014/main" val="3518349604"/>
                    </a:ext>
                  </a:extLst>
                </a:gridCol>
                <a:gridCol w="2121355">
                  <a:extLst>
                    <a:ext uri="{9D8B030D-6E8A-4147-A177-3AD203B41FA5}">
                      <a16:colId xmlns:a16="http://schemas.microsoft.com/office/drawing/2014/main" val="2225030924"/>
                    </a:ext>
                  </a:extLst>
                </a:gridCol>
              </a:tblGrid>
              <a:tr h="226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时间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内容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负责人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备注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6098680"/>
                  </a:ext>
                </a:extLst>
              </a:tr>
              <a:tr h="226499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第一次调查</a:t>
                      </a:r>
                    </a:p>
                    <a:p>
                      <a:pPr marL="0" algn="ctr" defTabSz="6858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11.20</a:t>
                      </a:r>
                      <a:r>
                        <a:rPr 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（周二</a:t>
                      </a:r>
                      <a:r>
                        <a:rPr lang="zh-CN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16:40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到达集合点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全体成员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1.</a:t>
                      </a:r>
                      <a:r>
                        <a:rPr lang="zh-CN" sz="1200" kern="100" dirty="0">
                          <a:effectLst/>
                        </a:rPr>
                        <a:t>需穿反光衣、带实习证；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2.</a:t>
                      </a:r>
                      <a:r>
                        <a:rPr lang="zh-CN" sz="1200" kern="100" dirty="0">
                          <a:effectLst/>
                        </a:rPr>
                        <a:t>体育课结束后即赶往交叉口；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</a:t>
                      </a:r>
                      <a:r>
                        <a:rPr lang="zh-CN" sz="1200" kern="100" dirty="0">
                          <a:effectLst/>
                        </a:rPr>
                        <a:t>做好防晒，带好水；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4.</a:t>
                      </a:r>
                      <a:r>
                        <a:rPr lang="zh-CN" sz="1200" kern="100" dirty="0">
                          <a:effectLst/>
                        </a:rPr>
                        <a:t>坐地铁可拿发票报销；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5.</a:t>
                      </a:r>
                      <a:r>
                        <a:rPr lang="zh-CN" sz="1200" kern="100" dirty="0">
                          <a:effectLst/>
                        </a:rPr>
                        <a:t>带好调查工具。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3147503"/>
                  </a:ext>
                </a:extLst>
              </a:tr>
              <a:tr h="4529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16:50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到达各自岗位，准备调查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全体成员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55588"/>
                  </a:ext>
                </a:extLst>
              </a:tr>
              <a:tr h="4529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17:00-18:00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solidFill>
                            <a:schemeClr val="tx1"/>
                          </a:solidFill>
                          <a:effectLst/>
                        </a:rPr>
                        <a:t>晚高峰调查</a:t>
                      </a:r>
                      <a:endParaRPr lang="zh-CN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817417"/>
                  </a:ext>
                </a:extLst>
              </a:tr>
              <a:tr h="22649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第二次调查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11.22</a:t>
                      </a:r>
                      <a:r>
                        <a:rPr lang="zh-CN" sz="1200" kern="100" dirty="0">
                          <a:effectLst/>
                        </a:rPr>
                        <a:t>（周四）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到达集合点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1.</a:t>
                      </a:r>
                      <a:r>
                        <a:rPr lang="zh-CN" sz="1200" kern="100">
                          <a:effectLst/>
                        </a:rPr>
                        <a:t>需穿反光衣、带实习证；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2.</a:t>
                      </a:r>
                      <a:r>
                        <a:rPr lang="zh-CN" sz="1200" kern="100">
                          <a:effectLst/>
                        </a:rPr>
                        <a:t>请大家务必吃早餐；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3.</a:t>
                      </a:r>
                      <a:r>
                        <a:rPr lang="zh-CN" sz="1200" kern="100">
                          <a:effectLst/>
                        </a:rPr>
                        <a:t>做好防晒，带好水；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4.</a:t>
                      </a:r>
                      <a:r>
                        <a:rPr lang="zh-CN" sz="1200" kern="100">
                          <a:effectLst/>
                        </a:rPr>
                        <a:t>坐地铁可拿发票报销；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5.</a:t>
                      </a:r>
                      <a:r>
                        <a:rPr lang="zh-CN" sz="1200" kern="100">
                          <a:effectLst/>
                        </a:rPr>
                        <a:t>带好调查工具。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447280"/>
                  </a:ext>
                </a:extLst>
              </a:tr>
              <a:tr h="4529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7:20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到达各自岗位，准备调查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64124"/>
                  </a:ext>
                </a:extLst>
              </a:tr>
              <a:tr h="4529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7:30-8:30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</a:rPr>
                        <a:t>早高峰调查</a:t>
                      </a:r>
                      <a:endParaRPr lang="zh-CN" sz="12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94386"/>
                  </a:ext>
                </a:extLst>
              </a:tr>
              <a:tr h="22649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第三次调查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11.28</a:t>
                      </a:r>
                      <a:r>
                        <a:rPr lang="zh-CN" sz="1200" kern="100" dirty="0">
                          <a:effectLst/>
                        </a:rPr>
                        <a:t>（周</a:t>
                      </a:r>
                      <a:r>
                        <a:rPr lang="zh-CN" altLang="en-US" sz="1200" kern="100" dirty="0">
                          <a:effectLst/>
                        </a:rPr>
                        <a:t>三</a:t>
                      </a:r>
                      <a:r>
                        <a:rPr lang="zh-CN" sz="1200" kern="100" dirty="0">
                          <a:effectLst/>
                        </a:rPr>
                        <a:t>）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9:10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到达集合点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全体成员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1.</a:t>
                      </a:r>
                      <a:r>
                        <a:rPr lang="zh-CN" sz="1200" kern="100" dirty="0">
                          <a:effectLst/>
                        </a:rPr>
                        <a:t>需穿反光衣、带实习证；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2.</a:t>
                      </a:r>
                      <a:r>
                        <a:rPr lang="zh-CN" sz="1200" kern="100" dirty="0">
                          <a:effectLst/>
                        </a:rPr>
                        <a:t>请大家务必吃早餐；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</a:t>
                      </a:r>
                      <a:r>
                        <a:rPr lang="zh-CN" sz="1200" kern="100" dirty="0">
                          <a:effectLst/>
                        </a:rPr>
                        <a:t>做好防晒，带好水；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4.</a:t>
                      </a:r>
                      <a:r>
                        <a:rPr lang="zh-CN" sz="1200" kern="100" dirty="0">
                          <a:effectLst/>
                        </a:rPr>
                        <a:t>坐地铁可拿发票报销；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5.</a:t>
                      </a:r>
                      <a:r>
                        <a:rPr lang="zh-CN" sz="1200" kern="100" dirty="0">
                          <a:effectLst/>
                        </a:rPr>
                        <a:t>带好调查工具。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7615049"/>
                  </a:ext>
                </a:extLst>
              </a:tr>
              <a:tr h="22649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9:20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到达各自岗位准备调查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70089"/>
                  </a:ext>
                </a:extLst>
              </a:tr>
              <a:tr h="6794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9:30-10:30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</a:rPr>
                        <a:t>平峰调查</a:t>
                      </a:r>
                      <a:endParaRPr lang="zh-CN" sz="12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全体成员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61516"/>
                  </a:ext>
                </a:extLst>
              </a:tr>
            </a:tbl>
          </a:graphicData>
        </a:graphic>
      </p:graphicFrame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402031-BBC4-430C-B808-F539FCF8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46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4" y="34270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调查中期方案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4281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119" y="6744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调查内容</a:t>
            </a:r>
          </a:p>
        </p:txBody>
      </p:sp>
      <p:grpSp>
        <p:nvGrpSpPr>
          <p:cNvPr id="43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59451" y="741635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95546" y="67444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47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29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723383" y="67443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具体时间安排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6103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182197" y="67443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调查记录表</a:t>
            </a:r>
          </a:p>
        </p:txBody>
      </p:sp>
      <p:grpSp>
        <p:nvGrpSpPr>
          <p:cNvPr id="2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9860" y="740928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675076" y="915373"/>
            <a:ext cx="5342952" cy="39543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EBE7BAA-8C9B-47B8-9EC1-6634A658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B002ABB-951A-4133-878D-D57E739CD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68418"/>
              </p:ext>
            </p:extLst>
          </p:nvPr>
        </p:nvGraphicFramePr>
        <p:xfrm>
          <a:off x="764456" y="1665962"/>
          <a:ext cx="7615083" cy="2677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6210">
                  <a:extLst>
                    <a:ext uri="{9D8B030D-6E8A-4147-A177-3AD203B41FA5}">
                      <a16:colId xmlns:a16="http://schemas.microsoft.com/office/drawing/2014/main" val="2276927722"/>
                    </a:ext>
                  </a:extLst>
                </a:gridCol>
                <a:gridCol w="647055">
                  <a:extLst>
                    <a:ext uri="{9D8B030D-6E8A-4147-A177-3AD203B41FA5}">
                      <a16:colId xmlns:a16="http://schemas.microsoft.com/office/drawing/2014/main" val="433426658"/>
                    </a:ext>
                  </a:extLst>
                </a:gridCol>
                <a:gridCol w="564456">
                  <a:extLst>
                    <a:ext uri="{9D8B030D-6E8A-4147-A177-3AD203B41FA5}">
                      <a16:colId xmlns:a16="http://schemas.microsoft.com/office/drawing/2014/main" val="805669377"/>
                    </a:ext>
                  </a:extLst>
                </a:gridCol>
                <a:gridCol w="565373">
                  <a:extLst>
                    <a:ext uri="{9D8B030D-6E8A-4147-A177-3AD203B41FA5}">
                      <a16:colId xmlns:a16="http://schemas.microsoft.com/office/drawing/2014/main" val="1725266475"/>
                    </a:ext>
                  </a:extLst>
                </a:gridCol>
                <a:gridCol w="565373">
                  <a:extLst>
                    <a:ext uri="{9D8B030D-6E8A-4147-A177-3AD203B41FA5}">
                      <a16:colId xmlns:a16="http://schemas.microsoft.com/office/drawing/2014/main" val="1439798660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1860428473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703442207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2253705766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2966627695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891273011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901482084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2780093004"/>
                    </a:ext>
                  </a:extLst>
                </a:gridCol>
                <a:gridCol w="529577">
                  <a:extLst>
                    <a:ext uri="{9D8B030D-6E8A-4147-A177-3AD203B41FA5}">
                      <a16:colId xmlns:a16="http://schemas.microsoft.com/office/drawing/2014/main" val="2818327871"/>
                    </a:ext>
                  </a:extLst>
                </a:gridCol>
              </a:tblGrid>
              <a:tr h="3706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周期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直行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右转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掉头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85477"/>
                  </a:ext>
                </a:extLst>
              </a:tr>
              <a:tr h="3353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大型车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公交车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出租车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大型车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公交车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出租车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大型车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公交车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出租车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extLst>
                  <a:ext uri="{0D108BD9-81ED-4DB2-BD59-A6C34878D82A}">
                    <a16:rowId xmlns:a16="http://schemas.microsoft.com/office/drawing/2014/main" val="3794505617"/>
                  </a:ext>
                </a:extLst>
              </a:tr>
              <a:tr h="354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7:00~7:05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4104632832"/>
                  </a:ext>
                </a:extLst>
              </a:tr>
              <a:tr h="354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7:05~7:10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3020358598"/>
                  </a:ext>
                </a:extLst>
              </a:tr>
              <a:tr h="354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7:10~7:15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2531891037"/>
                  </a:ext>
                </a:extLst>
              </a:tr>
              <a:tr h="354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</a:rPr>
                        <a:t>……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523134014"/>
                  </a:ext>
                </a:extLst>
              </a:tr>
              <a:tr h="354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8:55~9:00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625379375"/>
                  </a:ext>
                </a:extLst>
              </a:tr>
              <a:tr h="197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小计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>
                          <a:effectLst/>
                        </a:rPr>
                        <a:t> </a:t>
                      </a:r>
                      <a:endParaRPr lang="zh-CN" sz="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" kern="100" dirty="0">
                          <a:effectLst/>
                        </a:rPr>
                        <a:t> </a:t>
                      </a:r>
                      <a:endParaRPr lang="zh-CN" sz="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270" marR="26270" marT="0" marB="0"/>
                </a:tc>
                <a:extLst>
                  <a:ext uri="{0D108BD9-81ED-4DB2-BD59-A6C34878D82A}">
                    <a16:rowId xmlns:a16="http://schemas.microsoft.com/office/drawing/2014/main" val="12636455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CC603874-30ED-4B52-88B3-F7C4A4D7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458" y="1019849"/>
            <a:ext cx="750112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机动车交通量调查表</a:t>
            </a: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地点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路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路                                    进口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日期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星期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________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天气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（晴）（多云）（雨）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控制方式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（手）（自）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路口形式</a:t>
            </a:r>
            <a:r>
              <a:rPr kumimoji="0" lang="en-US" altLang="zh-CN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十</a:t>
            </a:r>
            <a:r>
              <a:rPr kumimoji="0" lang="en-US" altLang="zh-CN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 (T)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时间</a:t>
            </a: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________</a:t>
            </a:r>
            <a:r>
              <a:rPr kumimoji="0" lang="zh-CN" altLang="en-US" sz="1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zh-CN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543C382-84DB-4C1D-A496-0B569441D360}"/>
              </a:ext>
            </a:extLst>
          </p:cNvPr>
          <p:cNvSpPr/>
          <p:nvPr/>
        </p:nvSpPr>
        <p:spPr>
          <a:xfrm>
            <a:off x="6711952" y="4342985"/>
            <a:ext cx="15536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观测人</a:t>
            </a:r>
            <a:r>
              <a:rPr lang="zh-CN" altLang="en-US" sz="1200" u="sng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  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zh-CN" altLang="en-US" sz="1200" u="sng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</a:t>
            </a:r>
            <a:r>
              <a:rPr lang="zh-CN" altLang="en-US" sz="1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9186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99456" y="470934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调查后期处理与分析</a:t>
            </a:r>
          </a:p>
        </p:txBody>
      </p:sp>
      <p:grpSp>
        <p:nvGrpSpPr>
          <p:cNvPr id="42" name="Group 34">
            <a:extLst>
              <a:ext uri="{FF2B5EF4-FFF2-40B4-BE49-F238E27FC236}">
                <a16:creationId xmlns:a16="http://schemas.microsoft.com/office/drawing/2014/main" id="{30FDCFE4-D1B5-478F-9C8E-DFEC078CB627}"/>
              </a:ext>
            </a:extLst>
          </p:cNvPr>
          <p:cNvGrpSpPr>
            <a:grpSpLocks/>
          </p:cNvGrpSpPr>
          <p:nvPr/>
        </p:nvGrpSpPr>
        <p:grpSpPr bwMode="auto">
          <a:xfrm>
            <a:off x="3014056" y="1468669"/>
            <a:ext cx="1545277" cy="1390468"/>
            <a:chOff x="1776" y="838"/>
            <a:chExt cx="1098" cy="988"/>
          </a:xfrm>
          <a:solidFill>
            <a:srgbClr val="EE4037"/>
          </a:solidFill>
        </p:grpSpPr>
        <p:sp>
          <p:nvSpPr>
            <p:cNvPr id="43" name="Rectangle 20">
              <a:extLst>
                <a:ext uri="{FF2B5EF4-FFF2-40B4-BE49-F238E27FC236}">
                  <a16:creationId xmlns:a16="http://schemas.microsoft.com/office/drawing/2014/main" id="{F499029D-15B2-45BF-B68F-6D3611654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838"/>
              <a:ext cx="988" cy="9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BA3997CB-B10A-4373-8F94-20C998446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" y="838"/>
              <a:ext cx="110" cy="988"/>
            </a:xfrm>
            <a:custGeom>
              <a:avLst/>
              <a:gdLst>
                <a:gd name="T0" fmla="*/ 118 w 118"/>
                <a:gd name="T1" fmla="*/ 912 h 1058"/>
                <a:gd name="T2" fmla="*/ 0 w 118"/>
                <a:gd name="T3" fmla="*/ 1058 h 1058"/>
                <a:gd name="T4" fmla="*/ 0 w 118"/>
                <a:gd name="T5" fmla="*/ 0 h 1058"/>
                <a:gd name="T6" fmla="*/ 118 w 118"/>
                <a:gd name="T7" fmla="*/ 151 h 1058"/>
                <a:gd name="T8" fmla="*/ 118 w 118"/>
                <a:gd name="T9" fmla="*/ 91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058">
                  <a:moveTo>
                    <a:pt x="118" y="912"/>
                  </a:moveTo>
                  <a:lnTo>
                    <a:pt x="0" y="1058"/>
                  </a:lnTo>
                  <a:lnTo>
                    <a:pt x="0" y="0"/>
                  </a:lnTo>
                  <a:lnTo>
                    <a:pt x="118" y="151"/>
                  </a:lnTo>
                  <a:lnTo>
                    <a:pt x="118" y="91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Group 35">
            <a:extLst>
              <a:ext uri="{FF2B5EF4-FFF2-40B4-BE49-F238E27FC236}">
                <a16:creationId xmlns:a16="http://schemas.microsoft.com/office/drawing/2014/main" id="{4C13581F-D7D9-49B8-972E-2761F606FF36}"/>
              </a:ext>
            </a:extLst>
          </p:cNvPr>
          <p:cNvGrpSpPr>
            <a:grpSpLocks/>
          </p:cNvGrpSpPr>
          <p:nvPr/>
        </p:nvGrpSpPr>
        <p:grpSpPr bwMode="auto">
          <a:xfrm>
            <a:off x="4573407" y="1468669"/>
            <a:ext cx="1548092" cy="1390468"/>
            <a:chOff x="2884" y="838"/>
            <a:chExt cx="1100" cy="988"/>
          </a:xfrm>
          <a:solidFill>
            <a:srgbClr val="F89520"/>
          </a:solidFill>
        </p:grpSpPr>
        <p:sp>
          <p:nvSpPr>
            <p:cNvPr id="46" name="Rectangle 24">
              <a:extLst>
                <a:ext uri="{FF2B5EF4-FFF2-40B4-BE49-F238E27FC236}">
                  <a16:creationId xmlns:a16="http://schemas.microsoft.com/office/drawing/2014/main" id="{1EE99D02-BAC0-4FB2-9821-BA3A85C33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838"/>
              <a:ext cx="988" cy="9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D105B37C-FD1B-4E6D-8C31-ECBE31198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838"/>
              <a:ext cx="112" cy="988"/>
            </a:xfrm>
            <a:custGeom>
              <a:avLst/>
              <a:gdLst>
                <a:gd name="T0" fmla="*/ 0 w 120"/>
                <a:gd name="T1" fmla="*/ 912 h 1058"/>
                <a:gd name="T2" fmla="*/ 120 w 120"/>
                <a:gd name="T3" fmla="*/ 1058 h 1058"/>
                <a:gd name="T4" fmla="*/ 120 w 120"/>
                <a:gd name="T5" fmla="*/ 0 h 1058"/>
                <a:gd name="T6" fmla="*/ 0 w 120"/>
                <a:gd name="T7" fmla="*/ 151 h 1058"/>
                <a:gd name="T8" fmla="*/ 0 w 120"/>
                <a:gd name="T9" fmla="*/ 91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058">
                  <a:moveTo>
                    <a:pt x="0" y="912"/>
                  </a:moveTo>
                  <a:lnTo>
                    <a:pt x="120" y="1058"/>
                  </a:lnTo>
                  <a:lnTo>
                    <a:pt x="120" y="0"/>
                  </a:lnTo>
                  <a:lnTo>
                    <a:pt x="0" y="151"/>
                  </a:lnTo>
                  <a:lnTo>
                    <a:pt x="0" y="91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8" name="Group 34">
            <a:extLst>
              <a:ext uri="{FF2B5EF4-FFF2-40B4-BE49-F238E27FC236}">
                <a16:creationId xmlns:a16="http://schemas.microsoft.com/office/drawing/2014/main" id="{1BBCCD85-7885-4F4B-9662-535ABCEEE453}"/>
              </a:ext>
            </a:extLst>
          </p:cNvPr>
          <p:cNvGrpSpPr>
            <a:grpSpLocks/>
          </p:cNvGrpSpPr>
          <p:nvPr/>
        </p:nvGrpSpPr>
        <p:grpSpPr bwMode="auto">
          <a:xfrm>
            <a:off x="3010308" y="2883600"/>
            <a:ext cx="1545277" cy="1390468"/>
            <a:chOff x="1776" y="838"/>
            <a:chExt cx="1098" cy="988"/>
          </a:xfrm>
          <a:solidFill>
            <a:srgbClr val="EE4037"/>
          </a:solidFill>
        </p:grpSpPr>
        <p:sp>
          <p:nvSpPr>
            <p:cNvPr id="49" name="Rectangle 20">
              <a:extLst>
                <a:ext uri="{FF2B5EF4-FFF2-40B4-BE49-F238E27FC236}">
                  <a16:creationId xmlns:a16="http://schemas.microsoft.com/office/drawing/2014/main" id="{63E57EFB-604B-4359-8F08-9AF5C1545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838"/>
              <a:ext cx="988" cy="9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E87CA9D2-BFCC-431E-9466-A41326FE2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" y="838"/>
              <a:ext cx="110" cy="988"/>
            </a:xfrm>
            <a:custGeom>
              <a:avLst/>
              <a:gdLst>
                <a:gd name="T0" fmla="*/ 118 w 118"/>
                <a:gd name="T1" fmla="*/ 912 h 1058"/>
                <a:gd name="T2" fmla="*/ 0 w 118"/>
                <a:gd name="T3" fmla="*/ 1058 h 1058"/>
                <a:gd name="T4" fmla="*/ 0 w 118"/>
                <a:gd name="T5" fmla="*/ 0 h 1058"/>
                <a:gd name="T6" fmla="*/ 118 w 118"/>
                <a:gd name="T7" fmla="*/ 151 h 1058"/>
                <a:gd name="T8" fmla="*/ 118 w 118"/>
                <a:gd name="T9" fmla="*/ 91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058">
                  <a:moveTo>
                    <a:pt x="118" y="912"/>
                  </a:moveTo>
                  <a:lnTo>
                    <a:pt x="0" y="1058"/>
                  </a:lnTo>
                  <a:lnTo>
                    <a:pt x="0" y="0"/>
                  </a:lnTo>
                  <a:lnTo>
                    <a:pt x="118" y="151"/>
                  </a:lnTo>
                  <a:lnTo>
                    <a:pt x="118" y="91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Group 35">
            <a:extLst>
              <a:ext uri="{FF2B5EF4-FFF2-40B4-BE49-F238E27FC236}">
                <a16:creationId xmlns:a16="http://schemas.microsoft.com/office/drawing/2014/main" id="{FD003959-85C7-4EAF-ABDB-194B44EECA54}"/>
              </a:ext>
            </a:extLst>
          </p:cNvPr>
          <p:cNvGrpSpPr>
            <a:grpSpLocks/>
          </p:cNvGrpSpPr>
          <p:nvPr/>
        </p:nvGrpSpPr>
        <p:grpSpPr bwMode="auto">
          <a:xfrm>
            <a:off x="4573407" y="2888745"/>
            <a:ext cx="1548092" cy="1390468"/>
            <a:chOff x="2884" y="838"/>
            <a:chExt cx="1100" cy="988"/>
          </a:xfrm>
          <a:solidFill>
            <a:srgbClr val="F89520"/>
          </a:solidFill>
        </p:grpSpPr>
        <p:sp>
          <p:nvSpPr>
            <p:cNvPr id="52" name="Rectangle 24">
              <a:extLst>
                <a:ext uri="{FF2B5EF4-FFF2-40B4-BE49-F238E27FC236}">
                  <a16:creationId xmlns:a16="http://schemas.microsoft.com/office/drawing/2014/main" id="{EB8560F1-358F-4D0D-8ECF-E911B946C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838"/>
              <a:ext cx="988" cy="9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Freeform 26">
              <a:extLst>
                <a:ext uri="{FF2B5EF4-FFF2-40B4-BE49-F238E27FC236}">
                  <a16:creationId xmlns:a16="http://schemas.microsoft.com/office/drawing/2014/main" id="{6961FAAA-AEE7-4D48-9EE1-330403005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838"/>
              <a:ext cx="112" cy="988"/>
            </a:xfrm>
            <a:custGeom>
              <a:avLst/>
              <a:gdLst>
                <a:gd name="T0" fmla="*/ 0 w 120"/>
                <a:gd name="T1" fmla="*/ 912 h 1058"/>
                <a:gd name="T2" fmla="*/ 120 w 120"/>
                <a:gd name="T3" fmla="*/ 1058 h 1058"/>
                <a:gd name="T4" fmla="*/ 120 w 120"/>
                <a:gd name="T5" fmla="*/ 0 h 1058"/>
                <a:gd name="T6" fmla="*/ 0 w 120"/>
                <a:gd name="T7" fmla="*/ 151 h 1058"/>
                <a:gd name="T8" fmla="*/ 0 w 120"/>
                <a:gd name="T9" fmla="*/ 91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058">
                  <a:moveTo>
                    <a:pt x="0" y="912"/>
                  </a:moveTo>
                  <a:lnTo>
                    <a:pt x="120" y="1058"/>
                  </a:lnTo>
                  <a:lnTo>
                    <a:pt x="120" y="0"/>
                  </a:lnTo>
                  <a:lnTo>
                    <a:pt x="0" y="151"/>
                  </a:lnTo>
                  <a:lnTo>
                    <a:pt x="0" y="91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EC5FE752-016E-46FC-A498-3EF5413EDD87}"/>
              </a:ext>
            </a:extLst>
          </p:cNvPr>
          <p:cNvSpPr/>
          <p:nvPr/>
        </p:nvSpPr>
        <p:spPr>
          <a:xfrm>
            <a:off x="6158346" y="192853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分析车型组成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折算成</a:t>
            </a:r>
            <a:r>
              <a:rPr lang="zh-CN" altLang="en-US" sz="1400" b="1" kern="100" dirty="0">
                <a:latin typeface="+mj-lt"/>
                <a:cs typeface="Times New Roman" panose="02020603050405020304" pitchFamily="18" charset="0"/>
              </a:rPr>
              <a:t>当量小汽车</a:t>
            </a:r>
            <a:endParaRPr lang="en-US" altLang="zh-CN" sz="1400" b="1" kern="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C17C7266-0F9C-4729-A9C3-08616C2F864D}"/>
              </a:ext>
            </a:extLst>
          </p:cNvPr>
          <p:cNvSpPr/>
          <p:nvPr/>
        </p:nvSpPr>
        <p:spPr>
          <a:xfrm>
            <a:off x="6190102" y="3167454"/>
            <a:ext cx="269817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思考调查方案的</a:t>
            </a:r>
            <a:r>
              <a:rPr lang="zh-CN" altLang="en-US" sz="1400" b="1" kern="100" dirty="0">
                <a:latin typeface="+mj-lt"/>
                <a:cs typeface="Times New Roman" panose="02020603050405020304" pitchFamily="18" charset="0"/>
              </a:rPr>
              <a:t>不足及解决办法</a:t>
            </a:r>
            <a:endParaRPr lang="en-US" altLang="zh-CN" sz="1400" b="1" kern="100" dirty="0"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撰写调查报告、个人报告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制作</a:t>
            </a:r>
            <a:r>
              <a:rPr lang="en-US" altLang="zh-CN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PPT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1F7A9388-8A3B-4D9F-86FF-BCC42BBAEABC}"/>
              </a:ext>
            </a:extLst>
          </p:cNvPr>
          <p:cNvSpPr/>
          <p:nvPr/>
        </p:nvSpPr>
        <p:spPr>
          <a:xfrm>
            <a:off x="951467" y="318614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分析流量情况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pPr algn="r"/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制作</a:t>
            </a:r>
            <a:r>
              <a:rPr lang="zh-CN" altLang="en-US" sz="1400" b="1" kern="100" dirty="0">
                <a:latin typeface="+mj-lt"/>
                <a:cs typeface="Times New Roman" panose="02020603050405020304" pitchFamily="18" charset="0"/>
              </a:rPr>
              <a:t>交叉口流量流向图</a:t>
            </a:r>
            <a:endParaRPr lang="en-US" altLang="zh-CN" sz="1400" b="1" kern="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CA34843-8553-49BB-A034-183FE338DA49}"/>
              </a:ext>
            </a:extLst>
          </p:cNvPr>
          <p:cNvSpPr/>
          <p:nvPr/>
        </p:nvSpPr>
        <p:spPr>
          <a:xfrm>
            <a:off x="225050" y="1892307"/>
            <a:ext cx="2759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将交通量、车型等调查</a:t>
            </a:r>
            <a:r>
              <a:rPr lang="zh-CN" altLang="en-US" sz="1400" b="1" kern="100" dirty="0">
                <a:latin typeface="+mj-lt"/>
                <a:cs typeface="Times New Roman" panose="02020603050405020304" pitchFamily="18" charset="0"/>
              </a:rPr>
              <a:t>数据整理</a:t>
            </a:r>
            <a:endParaRPr lang="en-US" altLang="zh-CN" sz="1400" b="1" kern="100" dirty="0">
              <a:latin typeface="+mj-lt"/>
              <a:cs typeface="Times New Roman" panose="02020603050405020304" pitchFamily="18" charset="0"/>
            </a:endParaRPr>
          </a:p>
          <a:p>
            <a:pPr algn="r"/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汇总为</a:t>
            </a:r>
            <a:r>
              <a:rPr lang="en-US" altLang="zh-CN" sz="1400" b="1" kern="100" dirty="0">
                <a:latin typeface="+mj-lt"/>
                <a:cs typeface="Times New Roman" panose="02020603050405020304" pitchFamily="18" charset="0"/>
              </a:rPr>
              <a:t>EXCEL</a:t>
            </a:r>
            <a:r>
              <a:rPr lang="zh-CN" altLang="en-US" sz="1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表格以便下步工作</a:t>
            </a:r>
            <a:endParaRPr lang="en-US" altLang="zh-CN" sz="14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BAED922-E63C-46C2-B1C7-2E52EC108F8E}"/>
              </a:ext>
            </a:extLst>
          </p:cNvPr>
          <p:cNvGrpSpPr/>
          <p:nvPr/>
        </p:nvGrpSpPr>
        <p:grpSpPr>
          <a:xfrm>
            <a:off x="6314891" y="2604385"/>
            <a:ext cx="576047" cy="578640"/>
            <a:chOff x="5478463" y="2630488"/>
            <a:chExt cx="352425" cy="354012"/>
          </a:xfrm>
        </p:grpSpPr>
        <p:sp>
          <p:nvSpPr>
            <p:cNvPr id="26" name="AutoShape 37">
              <a:extLst>
                <a:ext uri="{FF2B5EF4-FFF2-40B4-BE49-F238E27FC236}">
                  <a16:creationId xmlns:a16="http://schemas.microsoft.com/office/drawing/2014/main" id="{F8912B70-C572-4F1E-8116-6D7470321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3" y="2663825"/>
              <a:ext cx="320675" cy="320675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7" name="AutoShape 38">
              <a:extLst>
                <a:ext uri="{FF2B5EF4-FFF2-40B4-BE49-F238E27FC236}">
                  <a16:creationId xmlns:a16="http://schemas.microsoft.com/office/drawing/2014/main" id="{12213540-F2C2-4A1F-A9D8-0FCEE264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450" y="2808288"/>
              <a:ext cx="53975" cy="53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8" name="AutoShape 39">
              <a:extLst>
                <a:ext uri="{FF2B5EF4-FFF2-40B4-BE49-F238E27FC236}">
                  <a16:creationId xmlns:a16="http://schemas.microsoft.com/office/drawing/2014/main" id="{DD694D6A-D53F-4A81-B5DD-85325CAF9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325" y="2630488"/>
              <a:ext cx="55563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9" name="AutoShape 40">
              <a:extLst>
                <a:ext uri="{FF2B5EF4-FFF2-40B4-BE49-F238E27FC236}">
                  <a16:creationId xmlns:a16="http://schemas.microsoft.com/office/drawing/2014/main" id="{E745A55B-5663-4625-8A34-BD390F3CD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2797175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0" name="AutoShape 41">
              <a:extLst>
                <a:ext uri="{FF2B5EF4-FFF2-40B4-BE49-F238E27FC236}">
                  <a16:creationId xmlns:a16="http://schemas.microsoft.com/office/drawing/2014/main" id="{CDD39492-16F5-4AA4-A6D4-2165C6A4F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225" y="28733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1" name="AutoShape 42">
              <a:extLst>
                <a:ext uri="{FF2B5EF4-FFF2-40B4-BE49-F238E27FC236}">
                  <a16:creationId xmlns:a16="http://schemas.microsoft.com/office/drawing/2014/main" id="{3EE6F70D-063E-4507-AD67-824E64863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8" y="27082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32" name="Group 112">
            <a:extLst>
              <a:ext uri="{FF2B5EF4-FFF2-40B4-BE49-F238E27FC236}">
                <a16:creationId xmlns:a16="http://schemas.microsoft.com/office/drawing/2014/main" id="{6C6539DA-33B8-4461-B4BE-A2FF6A63FEF1}"/>
              </a:ext>
            </a:extLst>
          </p:cNvPr>
          <p:cNvGrpSpPr/>
          <p:nvPr/>
        </p:nvGrpSpPr>
        <p:grpSpPr>
          <a:xfrm>
            <a:off x="5120739" y="1939177"/>
            <a:ext cx="578191" cy="541687"/>
            <a:chOff x="5368132" y="3540125"/>
            <a:chExt cx="465138" cy="435769"/>
          </a:xfrm>
          <a:solidFill>
            <a:sysClr val="window" lastClr="FFFFFF"/>
          </a:solidFill>
        </p:grpSpPr>
        <p:sp>
          <p:nvSpPr>
            <p:cNvPr id="33" name="AutoShape 110">
              <a:extLst>
                <a:ext uri="{FF2B5EF4-FFF2-40B4-BE49-F238E27FC236}">
                  <a16:creationId xmlns:a16="http://schemas.microsoft.com/office/drawing/2014/main" id="{21CC8C20-00DB-4966-957E-474009EF9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4" name="AutoShape 111">
              <a:extLst>
                <a:ext uri="{FF2B5EF4-FFF2-40B4-BE49-F238E27FC236}">
                  <a16:creationId xmlns:a16="http://schemas.microsoft.com/office/drawing/2014/main" id="{F2AAF580-60AB-4324-A7CF-E71970AEB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35" name="AutoShape 112">
            <a:extLst>
              <a:ext uri="{FF2B5EF4-FFF2-40B4-BE49-F238E27FC236}">
                <a16:creationId xmlns:a16="http://schemas.microsoft.com/office/drawing/2014/main" id="{11B5B3C5-DA4B-4987-943B-00AC63452F74}"/>
              </a:ext>
            </a:extLst>
          </p:cNvPr>
          <p:cNvSpPr>
            <a:spLocks/>
          </p:cNvSpPr>
          <p:nvPr/>
        </p:nvSpPr>
        <p:spPr bwMode="auto">
          <a:xfrm>
            <a:off x="3474713" y="3289513"/>
            <a:ext cx="578643" cy="578640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/>
        </p:spPr>
        <p:txBody>
          <a:bodyPr lIns="19051" tIns="19051" rIns="19051" bIns="19051" anchor="ctr"/>
          <a:lstStyle/>
          <a:p>
            <a:pPr algn="ctr" defTabSz="228594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/>
              <a:sym typeface="Gill Sans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396ABCB-037B-45E6-B476-EC4AAEBA6BE9}"/>
              </a:ext>
            </a:extLst>
          </p:cNvPr>
          <p:cNvGrpSpPr/>
          <p:nvPr/>
        </p:nvGrpSpPr>
        <p:grpSpPr>
          <a:xfrm>
            <a:off x="3442162" y="1902520"/>
            <a:ext cx="577205" cy="577205"/>
            <a:chOff x="2473104" y="2145028"/>
            <a:chExt cx="359165" cy="359165"/>
          </a:xfrm>
          <a:solidFill>
            <a:sysClr val="window" lastClr="FFFFFF"/>
          </a:solidFill>
        </p:grpSpPr>
        <p:sp>
          <p:nvSpPr>
            <p:cNvPr id="37" name="AutoShape 126">
              <a:extLst>
                <a:ext uri="{FF2B5EF4-FFF2-40B4-BE49-F238E27FC236}">
                  <a16:creationId xmlns:a16="http://schemas.microsoft.com/office/drawing/2014/main" id="{229E0467-131D-4D7A-AC25-BE1E0DF02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38" name="AutoShape 127">
              <a:extLst>
                <a:ext uri="{FF2B5EF4-FFF2-40B4-BE49-F238E27FC236}">
                  <a16:creationId xmlns:a16="http://schemas.microsoft.com/office/drawing/2014/main" id="{93F1E1C3-B84F-46C0-A0DC-E04C20477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39" name="Group 69">
            <a:extLst>
              <a:ext uri="{FF2B5EF4-FFF2-40B4-BE49-F238E27FC236}">
                <a16:creationId xmlns:a16="http://schemas.microsoft.com/office/drawing/2014/main" id="{232ED120-9D12-4BDD-8323-1BFD28B4CF4A}"/>
              </a:ext>
            </a:extLst>
          </p:cNvPr>
          <p:cNvGrpSpPr/>
          <p:nvPr/>
        </p:nvGrpSpPr>
        <p:grpSpPr>
          <a:xfrm>
            <a:off x="5139840" y="3329645"/>
            <a:ext cx="486075" cy="456163"/>
            <a:chOff x="10074275" y="1647825"/>
            <a:chExt cx="464344" cy="435769"/>
          </a:xfrm>
          <a:solidFill>
            <a:sysClr val="window" lastClr="FFFFFF"/>
          </a:solidFill>
        </p:grpSpPr>
        <p:sp>
          <p:nvSpPr>
            <p:cNvPr id="40" name="AutoShape 69">
              <a:extLst>
                <a:ext uri="{FF2B5EF4-FFF2-40B4-BE49-F238E27FC236}">
                  <a16:creationId xmlns:a16="http://schemas.microsoft.com/office/drawing/2014/main" id="{75D291D9-C0F3-4CC9-B1CE-4CD854200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41" name="AutoShape 70">
              <a:extLst>
                <a:ext uri="{FF2B5EF4-FFF2-40B4-BE49-F238E27FC236}">
                  <a16:creationId xmlns:a16="http://schemas.microsoft.com/office/drawing/2014/main" id="{F2DCDD8E-17FA-4A58-A06B-5FE6C22DC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2" name="AutoShape 71">
              <a:extLst>
                <a:ext uri="{FF2B5EF4-FFF2-40B4-BE49-F238E27FC236}">
                  <a16:creationId xmlns:a16="http://schemas.microsoft.com/office/drawing/2014/main" id="{6F803A87-E556-4EBE-A896-2D3E35FE9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3" name="AutoShape 72">
              <a:extLst>
                <a:ext uri="{FF2B5EF4-FFF2-40B4-BE49-F238E27FC236}">
                  <a16:creationId xmlns:a16="http://schemas.microsoft.com/office/drawing/2014/main" id="{22CB086E-2902-4900-AE74-21C496048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4" name="AutoShape 73">
              <a:extLst>
                <a:ext uri="{FF2B5EF4-FFF2-40B4-BE49-F238E27FC236}">
                  <a16:creationId xmlns:a16="http://schemas.microsoft.com/office/drawing/2014/main" id="{5E30E518-CE9D-40E7-A7A2-DBB6C614D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5" name="AutoShape 74">
              <a:extLst>
                <a:ext uri="{FF2B5EF4-FFF2-40B4-BE49-F238E27FC236}">
                  <a16:creationId xmlns:a16="http://schemas.microsoft.com/office/drawing/2014/main" id="{A6D08C1E-C6EF-4C4F-8788-B0D9205C3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6" name="AutoShape 75">
              <a:extLst>
                <a:ext uri="{FF2B5EF4-FFF2-40B4-BE49-F238E27FC236}">
                  <a16:creationId xmlns:a16="http://schemas.microsoft.com/office/drawing/2014/main" id="{63F3693E-89E1-460F-B7F7-1F085EEB4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7" name="AutoShape 76">
              <a:extLst>
                <a:ext uri="{FF2B5EF4-FFF2-40B4-BE49-F238E27FC236}">
                  <a16:creationId xmlns:a16="http://schemas.microsoft.com/office/drawing/2014/main" id="{66B97C9D-865D-445D-A689-40EA1D6EF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68" name="AutoShape 77">
              <a:extLst>
                <a:ext uri="{FF2B5EF4-FFF2-40B4-BE49-F238E27FC236}">
                  <a16:creationId xmlns:a16="http://schemas.microsoft.com/office/drawing/2014/main" id="{117D4320-2CB4-477E-B4AD-93BD1ABDE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F138918-87A3-437E-A881-65EEA1D5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61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60" grpId="0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7845620-1BD2-4CB4-A849-1D6F71C83D3D}"/>
              </a:ext>
            </a:extLst>
          </p:cNvPr>
          <p:cNvSpPr/>
          <p:nvPr/>
        </p:nvSpPr>
        <p:spPr>
          <a:xfrm>
            <a:off x="548640" y="546355"/>
            <a:ext cx="8046720" cy="4098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4E5A175-3149-405F-9145-7535715A381B}"/>
              </a:ext>
            </a:extLst>
          </p:cNvPr>
          <p:cNvSpPr/>
          <p:nvPr/>
        </p:nvSpPr>
        <p:spPr>
          <a:xfrm>
            <a:off x="1059300" y="1588577"/>
            <a:ext cx="1796181" cy="17961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6BF839-5984-4814-99D1-E3F91C6B186D}"/>
              </a:ext>
            </a:extLst>
          </p:cNvPr>
          <p:cNvSpPr/>
          <p:nvPr/>
        </p:nvSpPr>
        <p:spPr>
          <a:xfrm>
            <a:off x="3085528" y="1808835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可行性分析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08EDB90-29AC-41EE-8404-B98F5C9941E8}"/>
              </a:ext>
            </a:extLst>
          </p:cNvPr>
          <p:cNvSpPr/>
          <p:nvPr/>
        </p:nvSpPr>
        <p:spPr>
          <a:xfrm>
            <a:off x="3085529" y="2431162"/>
            <a:ext cx="2770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Feasibility Analysis</a:t>
            </a:r>
          </a:p>
        </p:txBody>
      </p:sp>
      <p:grpSp>
        <p:nvGrpSpPr>
          <p:cNvPr id="31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93350" y="3077493"/>
            <a:ext cx="246137" cy="245552"/>
            <a:chOff x="3665" y="2074"/>
            <a:chExt cx="421" cy="420"/>
          </a:xfrm>
          <a:solidFill>
            <a:schemeClr val="accent1"/>
          </a:solidFill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F2B290E5-515A-4DB8-9472-33B1686A97FA}"/>
              </a:ext>
            </a:extLst>
          </p:cNvPr>
          <p:cNvSpPr/>
          <p:nvPr/>
        </p:nvSpPr>
        <p:spPr>
          <a:xfrm>
            <a:off x="3358521" y="30112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人员分工</a:t>
            </a:r>
          </a:p>
        </p:txBody>
      </p:sp>
      <p:grpSp>
        <p:nvGrpSpPr>
          <p:cNvPr id="35" name="Group 13">
            <a:extLst>
              <a:ext uri="{FF2B5EF4-FFF2-40B4-BE49-F238E27FC236}">
                <a16:creationId xmlns:a16="http://schemas.microsoft.com/office/drawing/2014/main" id="{693906BC-7735-4725-8309-72D620A681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66518" y="3073093"/>
            <a:ext cx="246137" cy="245552"/>
            <a:chOff x="3665" y="2074"/>
            <a:chExt cx="421" cy="420"/>
          </a:xfrm>
          <a:solidFill>
            <a:schemeClr val="accent1"/>
          </a:solidFill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5A080266-FD71-491A-94E3-45981DDCAB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06855B9F-A534-49BD-8C81-1FC504DFE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9C36F1F9-0132-4F64-A577-185FEC85B26A}"/>
              </a:ext>
            </a:extLst>
          </p:cNvPr>
          <p:cNvSpPr/>
          <p:nvPr/>
        </p:nvSpPr>
        <p:spPr>
          <a:xfrm>
            <a:off x="4674268" y="301120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时间间隔与选择</a:t>
            </a:r>
            <a:endParaRPr lang="en-US" altLang="zh-CN" kern="100" dirty="0">
              <a:solidFill>
                <a:schemeClr val="accent1"/>
              </a:solidFill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CB2E6AC-6FF4-4346-BF16-1B8A8397BE74}"/>
              </a:ext>
            </a:extLst>
          </p:cNvPr>
          <p:cNvGrpSpPr/>
          <p:nvPr/>
        </p:nvGrpSpPr>
        <p:grpSpPr>
          <a:xfrm>
            <a:off x="1548408" y="2075842"/>
            <a:ext cx="817965" cy="821648"/>
            <a:chOff x="5478463" y="2630488"/>
            <a:chExt cx="352425" cy="354012"/>
          </a:xfrm>
        </p:grpSpPr>
        <p:sp>
          <p:nvSpPr>
            <p:cNvPr id="16" name="AutoShape 37">
              <a:extLst>
                <a:ext uri="{FF2B5EF4-FFF2-40B4-BE49-F238E27FC236}">
                  <a16:creationId xmlns:a16="http://schemas.microsoft.com/office/drawing/2014/main" id="{BEF2943C-F723-43ED-953B-E9EA2D3D9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3" y="2663825"/>
              <a:ext cx="320675" cy="320675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7" name="AutoShape 38">
              <a:extLst>
                <a:ext uri="{FF2B5EF4-FFF2-40B4-BE49-F238E27FC236}">
                  <a16:creationId xmlns:a16="http://schemas.microsoft.com/office/drawing/2014/main" id="{B140BC38-64A4-40FE-ABDB-5A79EE08B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450" y="2808288"/>
              <a:ext cx="53975" cy="53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8" name="AutoShape 39">
              <a:extLst>
                <a:ext uri="{FF2B5EF4-FFF2-40B4-BE49-F238E27FC236}">
                  <a16:creationId xmlns:a16="http://schemas.microsoft.com/office/drawing/2014/main" id="{5FAA2FD2-DA69-4B62-87A3-7F4E881A3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325" y="2630488"/>
              <a:ext cx="55563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19" name="AutoShape 40">
              <a:extLst>
                <a:ext uri="{FF2B5EF4-FFF2-40B4-BE49-F238E27FC236}">
                  <a16:creationId xmlns:a16="http://schemas.microsoft.com/office/drawing/2014/main" id="{2C527C80-D330-45B8-83F5-C20387E95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2797175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0" name="AutoShape 41">
              <a:extLst>
                <a:ext uri="{FF2B5EF4-FFF2-40B4-BE49-F238E27FC236}">
                  <a16:creationId xmlns:a16="http://schemas.microsoft.com/office/drawing/2014/main" id="{4BAD4E87-877A-445E-9151-0AE7681EF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225" y="28733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  <p:sp>
          <p:nvSpPr>
            <p:cNvPr id="21" name="AutoShape 42">
              <a:extLst>
                <a:ext uri="{FF2B5EF4-FFF2-40B4-BE49-F238E27FC236}">
                  <a16:creationId xmlns:a16="http://schemas.microsoft.com/office/drawing/2014/main" id="{D69DBD67-18A2-4608-9A3E-E9F2B913A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8" y="2708275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/>
          </p:spPr>
          <p:txBody>
            <a:bodyPr lIns="19051" tIns="19051" rIns="19051" bIns="19051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/>
                <a:sym typeface="Gill Sans" charset="0"/>
              </a:endParaRPr>
            </a:p>
          </p:txBody>
        </p:sp>
      </p:grpSp>
      <p:grpSp>
        <p:nvGrpSpPr>
          <p:cNvPr id="22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74761" y="3073093"/>
            <a:ext cx="246137" cy="245552"/>
            <a:chOff x="3665" y="2074"/>
            <a:chExt cx="421" cy="420"/>
          </a:xfrm>
          <a:solidFill>
            <a:schemeClr val="accent1"/>
          </a:solidFill>
        </p:grpSpPr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F2B290E5-515A-4DB8-9472-33B1686A97FA}"/>
              </a:ext>
            </a:extLst>
          </p:cNvPr>
          <p:cNvSpPr/>
          <p:nvPr/>
        </p:nvSpPr>
        <p:spPr>
          <a:xfrm>
            <a:off x="6665940" y="301120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车型划分</a:t>
            </a:r>
          </a:p>
        </p:txBody>
      </p:sp>
    </p:spTree>
    <p:extLst>
      <p:ext uri="{BB962C8B-B14F-4D97-AF65-F5344CB8AC3E}">
        <p14:creationId xmlns:p14="http://schemas.microsoft.com/office/powerpoint/2010/main" val="130183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3" y="37524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可行性分析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53D049B-D811-4E11-B8DF-4B291090D5B4}"/>
              </a:ext>
            </a:extLst>
          </p:cNvPr>
          <p:cNvSpPr/>
          <p:nvPr/>
        </p:nvSpPr>
        <p:spPr>
          <a:xfrm>
            <a:off x="553921" y="1654107"/>
            <a:ext cx="7539088" cy="348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由于无信号灯控制，所以需要一名人员单独检测，共四个方向的路口，需要四名同学检测右转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F95329-9BF8-4E46-9099-2AF9AFCA0714}"/>
              </a:ext>
            </a:extLst>
          </p:cNvPr>
          <p:cNvSpPr/>
          <p:nvPr/>
        </p:nvSpPr>
        <p:spPr>
          <a:xfrm>
            <a:off x="388823" y="1361479"/>
            <a:ext cx="8220487" cy="8442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DDD06C2-0A95-4B14-9E09-89CC4B302BB0}"/>
              </a:ext>
            </a:extLst>
          </p:cNvPr>
          <p:cNvSpPr/>
          <p:nvPr/>
        </p:nvSpPr>
        <p:spPr>
          <a:xfrm>
            <a:off x="656877" y="1127289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右转车辆观测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C3E59D9-4D54-4962-99AE-28713C1797AD}"/>
              </a:ext>
            </a:extLst>
          </p:cNvPr>
          <p:cNvSpPr/>
          <p:nvPr/>
        </p:nvSpPr>
        <p:spPr>
          <a:xfrm>
            <a:off x="539709" y="2840046"/>
            <a:ext cx="7553299" cy="628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由于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同一方向上直行和掉头不冲突，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所以派一个人观测对面方向的直行车和该侧掉头车；反之亦然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557A165-85FE-4CC6-B235-B9C3D2906292}"/>
              </a:ext>
            </a:extLst>
          </p:cNvPr>
          <p:cNvSpPr/>
          <p:nvPr/>
        </p:nvSpPr>
        <p:spPr>
          <a:xfrm>
            <a:off x="388823" y="2674125"/>
            <a:ext cx="8220487" cy="8442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CED1CF3-02E4-407A-8884-FCB793328894}"/>
              </a:ext>
            </a:extLst>
          </p:cNvPr>
          <p:cNvSpPr/>
          <p:nvPr/>
        </p:nvSpPr>
        <p:spPr>
          <a:xfrm>
            <a:off x="656877" y="2439935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南北方向车辆观测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629F090B-35B3-44C9-8E41-3547F49F29ED}"/>
              </a:ext>
            </a:extLst>
          </p:cNvPr>
          <p:cNvSpPr/>
          <p:nvPr/>
        </p:nvSpPr>
        <p:spPr>
          <a:xfrm>
            <a:off x="573554" y="4190935"/>
            <a:ext cx="7519455" cy="348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由于本侧直行时本侧不掉头，双方并不冲突，所以可以一起检测直行和掉头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8E9D5E73-FF53-49F4-81C9-63307E8DF7C8}"/>
              </a:ext>
            </a:extLst>
          </p:cNvPr>
          <p:cNvSpPr/>
          <p:nvPr/>
        </p:nvSpPr>
        <p:spPr>
          <a:xfrm>
            <a:off x="388823" y="3972820"/>
            <a:ext cx="8220487" cy="8442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83C1B47-D9F8-463A-B46A-5CDACDCC81F4}"/>
              </a:ext>
            </a:extLst>
          </p:cNvPr>
          <p:cNvSpPr/>
          <p:nvPr/>
        </p:nvSpPr>
        <p:spPr>
          <a:xfrm>
            <a:off x="656877" y="3738630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东西方面车辆观测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5018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8119" y="68181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8164" y="748297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83819" y="6728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时间间隔与选择</a:t>
            </a: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25239" y="739352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259826" y="6899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车型划分</a:t>
            </a:r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2297" y="748303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D20F009-62D8-4541-B2EA-4DE3CC6B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725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 animBg="1"/>
      <p:bldP spid="36" grpId="0" animBg="1"/>
      <p:bldP spid="41" grpId="0"/>
      <p:bldP spid="62" grpId="0" animBg="1"/>
      <p:bldP spid="63" grpId="0" animBg="1"/>
      <p:bldP spid="64" grpId="0"/>
      <p:bldP spid="65" grpId="0" animBg="1"/>
      <p:bldP spid="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3" y="37524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可行性分析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53D049B-D811-4E11-B8DF-4B291090D5B4}"/>
              </a:ext>
            </a:extLst>
          </p:cNvPr>
          <p:cNvSpPr/>
          <p:nvPr/>
        </p:nvSpPr>
        <p:spPr>
          <a:xfrm>
            <a:off x="520949" y="1676439"/>
            <a:ext cx="7966339" cy="348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5min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记录一次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，相比于每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15min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记录一次，时间间隔更精细，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使该交叉口的时空分布特征更加准确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F95329-9BF8-4E46-9099-2AF9AFCA0714}"/>
              </a:ext>
            </a:extLst>
          </p:cNvPr>
          <p:cNvSpPr/>
          <p:nvPr/>
        </p:nvSpPr>
        <p:spPr>
          <a:xfrm>
            <a:off x="388823" y="1361479"/>
            <a:ext cx="8220487" cy="8442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DDD06C2-0A95-4B14-9E09-89CC4B302BB0}"/>
              </a:ext>
            </a:extLst>
          </p:cNvPr>
          <p:cNvSpPr/>
          <p:nvPr/>
        </p:nvSpPr>
        <p:spPr>
          <a:xfrm>
            <a:off x="656877" y="1127289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时间间隔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C3E59D9-4D54-4962-99AE-28713C1797AD}"/>
              </a:ext>
            </a:extLst>
          </p:cNvPr>
          <p:cNvSpPr/>
          <p:nvPr/>
        </p:nvSpPr>
        <p:spPr>
          <a:xfrm>
            <a:off x="539709" y="3180162"/>
            <a:ext cx="7553299" cy="70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此调查中，我们需要得到高峰小时和平峰小时的交通量，在时间上我们选择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7:30-8:30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是标准早高峰时段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；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9:30-10:30 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平峰所在时间段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；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17:00-18:00 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标准的晚高峰时段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557A165-85FE-4CC6-B235-B9C3D2906292}"/>
              </a:ext>
            </a:extLst>
          </p:cNvPr>
          <p:cNvSpPr/>
          <p:nvPr/>
        </p:nvSpPr>
        <p:spPr>
          <a:xfrm>
            <a:off x="388823" y="3056897"/>
            <a:ext cx="8220487" cy="8442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CED1CF3-02E4-407A-8884-FCB793328894}"/>
              </a:ext>
            </a:extLst>
          </p:cNvPr>
          <p:cNvSpPr/>
          <p:nvPr/>
        </p:nvSpPr>
        <p:spPr>
          <a:xfrm>
            <a:off x="656877" y="2822707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时间选择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5018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8119" y="68181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8164" y="748297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83819" y="6728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时间间隔与选择</a:t>
            </a: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25239" y="739352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259826" y="6899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车型划分</a:t>
            </a:r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0949" y="741700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10F398D-D202-4EE4-97DF-CCC796F0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69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 animBg="1"/>
      <p:bldP spid="36" grpId="0" animBg="1"/>
      <p:bldP spid="41" grpId="0"/>
      <p:bldP spid="62" grpId="0" animBg="1"/>
      <p:bldP spid="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1EF227F-F971-46C4-8C83-D820A502B67B}"/>
              </a:ext>
            </a:extLst>
          </p:cNvPr>
          <p:cNvSpPr/>
          <p:nvPr/>
        </p:nvSpPr>
        <p:spPr>
          <a:xfrm>
            <a:off x="388823" y="37524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可行性分析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53D049B-D811-4E11-B8DF-4B291090D5B4}"/>
              </a:ext>
            </a:extLst>
          </p:cNvPr>
          <p:cNvSpPr/>
          <p:nvPr/>
        </p:nvSpPr>
        <p:spPr>
          <a:xfrm>
            <a:off x="520949" y="2190222"/>
            <a:ext cx="3569042" cy="90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城市道路上主要是小汽车和公交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，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所以将大型车和小型车分散计数，再折算，便于研究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F95329-9BF8-4E46-9099-2AF9AFCA0714}"/>
              </a:ext>
            </a:extLst>
          </p:cNvPr>
          <p:cNvSpPr/>
          <p:nvPr/>
        </p:nvSpPr>
        <p:spPr>
          <a:xfrm>
            <a:off x="402565" y="1541748"/>
            <a:ext cx="3871724" cy="195990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DDD06C2-0A95-4B14-9E09-89CC4B302BB0}"/>
              </a:ext>
            </a:extLst>
          </p:cNvPr>
          <p:cNvSpPr/>
          <p:nvPr/>
        </p:nvSpPr>
        <p:spPr>
          <a:xfrm>
            <a:off x="657043" y="1353454"/>
            <a:ext cx="2363003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车型划分</a:t>
            </a:r>
            <a:endParaRPr lang="en-US" altLang="zh-CN" sz="2000" kern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E909954-10C8-4280-953E-B54B27A00653}"/>
              </a:ext>
            </a:extLst>
          </p:cNvPr>
          <p:cNvSpPr/>
          <p:nvPr/>
        </p:nvSpPr>
        <p:spPr>
          <a:xfrm>
            <a:off x="388825" y="750189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1200" kern="1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8119" y="68181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人员分工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83819" y="6728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时间间隔与选择</a:t>
            </a: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25239" y="739352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259826" y="6899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车型划分</a:t>
            </a:r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0949" y="741700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13">
            <a:extLst>
              <a:ext uri="{FF2B5EF4-FFF2-40B4-BE49-F238E27FC236}">
                <a16:creationId xmlns:a16="http://schemas.microsoft.com/office/drawing/2014/main" id="{7B266607-1E24-446A-AA08-188900624F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10615" y="741997"/>
            <a:ext cx="175216" cy="174799"/>
            <a:chOff x="3665" y="2074"/>
            <a:chExt cx="421" cy="420"/>
          </a:xfrm>
          <a:solidFill>
            <a:schemeClr val="accent1"/>
          </a:solidFill>
        </p:grpSpPr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A141E591-87D0-4A9D-84EA-6C3EEEDD2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2074"/>
              <a:ext cx="421" cy="420"/>
            </a:xfrm>
            <a:custGeom>
              <a:avLst/>
              <a:gdLst>
                <a:gd name="T0" fmla="*/ 350 w 699"/>
                <a:gd name="T1" fmla="*/ 698 h 698"/>
                <a:gd name="T2" fmla="*/ 0 w 699"/>
                <a:gd name="T3" fmla="*/ 349 h 698"/>
                <a:gd name="T4" fmla="*/ 350 w 699"/>
                <a:gd name="T5" fmla="*/ 0 h 698"/>
                <a:gd name="T6" fmla="*/ 699 w 699"/>
                <a:gd name="T7" fmla="*/ 349 h 698"/>
                <a:gd name="T8" fmla="*/ 350 w 699"/>
                <a:gd name="T9" fmla="*/ 698 h 698"/>
                <a:gd name="T10" fmla="*/ 350 w 699"/>
                <a:gd name="T11" fmla="*/ 40 h 698"/>
                <a:gd name="T12" fmla="*/ 40 w 699"/>
                <a:gd name="T13" fmla="*/ 349 h 698"/>
                <a:gd name="T14" fmla="*/ 350 w 699"/>
                <a:gd name="T15" fmla="*/ 658 h 698"/>
                <a:gd name="T16" fmla="*/ 659 w 699"/>
                <a:gd name="T17" fmla="*/ 349 h 698"/>
                <a:gd name="T18" fmla="*/ 350 w 699"/>
                <a:gd name="T19" fmla="*/ 4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9" h="698">
                  <a:moveTo>
                    <a:pt x="350" y="698"/>
                  </a:moveTo>
                  <a:cubicBezTo>
                    <a:pt x="157" y="698"/>
                    <a:pt x="0" y="542"/>
                    <a:pt x="0" y="349"/>
                  </a:cubicBezTo>
                  <a:cubicBezTo>
                    <a:pt x="0" y="156"/>
                    <a:pt x="157" y="0"/>
                    <a:pt x="350" y="0"/>
                  </a:cubicBezTo>
                  <a:cubicBezTo>
                    <a:pt x="542" y="0"/>
                    <a:pt x="699" y="156"/>
                    <a:pt x="699" y="349"/>
                  </a:cubicBezTo>
                  <a:cubicBezTo>
                    <a:pt x="699" y="542"/>
                    <a:pt x="542" y="698"/>
                    <a:pt x="350" y="698"/>
                  </a:cubicBezTo>
                  <a:close/>
                  <a:moveTo>
                    <a:pt x="350" y="40"/>
                  </a:moveTo>
                  <a:cubicBezTo>
                    <a:pt x="179" y="40"/>
                    <a:pt x="40" y="179"/>
                    <a:pt x="40" y="349"/>
                  </a:cubicBezTo>
                  <a:cubicBezTo>
                    <a:pt x="40" y="519"/>
                    <a:pt x="179" y="658"/>
                    <a:pt x="350" y="658"/>
                  </a:cubicBezTo>
                  <a:cubicBezTo>
                    <a:pt x="520" y="658"/>
                    <a:pt x="659" y="519"/>
                    <a:pt x="659" y="349"/>
                  </a:cubicBezTo>
                  <a:cubicBezTo>
                    <a:pt x="659" y="179"/>
                    <a:pt x="520" y="40"/>
                    <a:pt x="35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AE3A265A-B4ED-4C0D-8793-0E1E8388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" y="2204"/>
              <a:ext cx="233" cy="162"/>
            </a:xfrm>
            <a:custGeom>
              <a:avLst/>
              <a:gdLst>
                <a:gd name="T0" fmla="*/ 138 w 387"/>
                <a:gd name="T1" fmla="*/ 269 h 269"/>
                <a:gd name="T2" fmla="*/ 123 w 387"/>
                <a:gd name="T3" fmla="*/ 263 h 269"/>
                <a:gd name="T4" fmla="*/ 7 w 387"/>
                <a:gd name="T5" fmla="*/ 147 h 269"/>
                <a:gd name="T6" fmla="*/ 7 w 387"/>
                <a:gd name="T7" fmla="*/ 119 h 269"/>
                <a:gd name="T8" fmla="*/ 7 w 387"/>
                <a:gd name="T9" fmla="*/ 119 h 269"/>
                <a:gd name="T10" fmla="*/ 36 w 387"/>
                <a:gd name="T11" fmla="*/ 119 h 269"/>
                <a:gd name="T12" fmla="*/ 36 w 387"/>
                <a:gd name="T13" fmla="*/ 119 h 269"/>
                <a:gd name="T14" fmla="*/ 138 w 387"/>
                <a:gd name="T15" fmla="*/ 221 h 269"/>
                <a:gd name="T16" fmla="*/ 350 w 387"/>
                <a:gd name="T17" fmla="*/ 8 h 269"/>
                <a:gd name="T18" fmla="*/ 379 w 387"/>
                <a:gd name="T19" fmla="*/ 8 h 269"/>
                <a:gd name="T20" fmla="*/ 379 w 387"/>
                <a:gd name="T21" fmla="*/ 8 h 269"/>
                <a:gd name="T22" fmla="*/ 379 w 387"/>
                <a:gd name="T23" fmla="*/ 36 h 269"/>
                <a:gd name="T24" fmla="*/ 379 w 387"/>
                <a:gd name="T25" fmla="*/ 36 h 269"/>
                <a:gd name="T26" fmla="*/ 152 w 387"/>
                <a:gd name="T27" fmla="*/ 263 h 269"/>
                <a:gd name="T28" fmla="*/ 138 w 387"/>
                <a:gd name="T2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7" h="269">
                  <a:moveTo>
                    <a:pt x="138" y="269"/>
                  </a:moveTo>
                  <a:cubicBezTo>
                    <a:pt x="132" y="269"/>
                    <a:pt x="127" y="267"/>
                    <a:pt x="123" y="263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139"/>
                    <a:pt x="0" y="127"/>
                    <a:pt x="7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15" y="111"/>
                    <a:pt x="28" y="111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8" y="0"/>
                    <a:pt x="371" y="0"/>
                    <a:pt x="379" y="8"/>
                  </a:cubicBezTo>
                  <a:cubicBezTo>
                    <a:pt x="379" y="8"/>
                    <a:pt x="379" y="8"/>
                    <a:pt x="379" y="8"/>
                  </a:cubicBezTo>
                  <a:cubicBezTo>
                    <a:pt x="387" y="16"/>
                    <a:pt x="387" y="28"/>
                    <a:pt x="379" y="36"/>
                  </a:cubicBezTo>
                  <a:cubicBezTo>
                    <a:pt x="379" y="36"/>
                    <a:pt x="379" y="36"/>
                    <a:pt x="379" y="36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48" y="267"/>
                    <a:pt x="143" y="269"/>
                    <a:pt x="138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067F24-4B0E-4DB7-B187-A9B8BC9E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002DAE-4B26-4964-AEE8-2474B32BD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65" y="989592"/>
            <a:ext cx="3932016" cy="2949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47362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7845620-1BD2-4CB4-A849-1D6F71C83D3D}"/>
              </a:ext>
            </a:extLst>
          </p:cNvPr>
          <p:cNvSpPr/>
          <p:nvPr/>
        </p:nvSpPr>
        <p:spPr>
          <a:xfrm>
            <a:off x="548640" y="546355"/>
            <a:ext cx="8046720" cy="4098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>
              <a:solidFill>
                <a:prstClr val="white"/>
              </a:solidFill>
              <a:latin typeface="Calibri Light"/>
              <a:ea typeface="微软雅黑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08687F-5083-4900-B884-1ED108CE6C82}"/>
              </a:ext>
            </a:extLst>
          </p:cNvPr>
          <p:cNvSpPr txBox="1"/>
          <p:nvPr/>
        </p:nvSpPr>
        <p:spPr>
          <a:xfrm>
            <a:off x="1789009" y="244207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zh-CN" altLang="en-US" sz="4000" dirty="0">
                <a:solidFill>
                  <a:srgbClr val="222B34"/>
                </a:solidFill>
                <a:latin typeface="Calibri Light"/>
                <a:ea typeface="微软雅黑"/>
              </a:rPr>
              <a:t>感谢老师和同学批评指正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F3A8B31-6E44-4C33-990E-9C86ACE33E11}"/>
              </a:ext>
            </a:extLst>
          </p:cNvPr>
          <p:cNvCxnSpPr/>
          <p:nvPr/>
        </p:nvCxnSpPr>
        <p:spPr>
          <a:xfrm>
            <a:off x="4441373" y="3536738"/>
            <a:ext cx="2612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952E80-526F-44CB-8C16-C6E50D239736}"/>
              </a:ext>
            </a:extLst>
          </p:cNvPr>
          <p:cNvGrpSpPr/>
          <p:nvPr/>
        </p:nvGrpSpPr>
        <p:grpSpPr>
          <a:xfrm>
            <a:off x="3835940" y="848674"/>
            <a:ext cx="1445741" cy="1445741"/>
            <a:chOff x="3963053" y="796069"/>
            <a:chExt cx="1445741" cy="1445741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4E5A175-3149-405F-9145-7535715A381B}"/>
                </a:ext>
              </a:extLst>
            </p:cNvPr>
            <p:cNvSpPr/>
            <p:nvPr/>
          </p:nvSpPr>
          <p:spPr>
            <a:xfrm>
              <a:off x="3963053" y="796069"/>
              <a:ext cx="1445741" cy="1445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89">
                <a:defRPr/>
              </a:pPr>
              <a:endParaRPr lang="zh-CN" altLang="en-US">
                <a:solidFill>
                  <a:prstClr val="white"/>
                </a:solidFill>
                <a:latin typeface="Calibri Light"/>
                <a:ea typeface="微软雅黑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E5B9E45-F93C-4A06-BA66-41DF7365FA50}"/>
                </a:ext>
              </a:extLst>
            </p:cNvPr>
            <p:cNvGrpSpPr/>
            <p:nvPr/>
          </p:nvGrpSpPr>
          <p:grpSpPr>
            <a:xfrm>
              <a:off x="4188168" y="1149945"/>
              <a:ext cx="995510" cy="868332"/>
              <a:chOff x="4675188" y="2882900"/>
              <a:chExt cx="360362" cy="314325"/>
            </a:xfrm>
            <a:solidFill>
              <a:schemeClr val="bg1"/>
            </a:solidFill>
          </p:grpSpPr>
          <p:sp>
            <p:nvSpPr>
              <p:cNvPr id="17" name="AutoShape 43">
                <a:extLst>
                  <a:ext uri="{FF2B5EF4-FFF2-40B4-BE49-F238E27FC236}">
                    <a16:creationId xmlns:a16="http://schemas.microsoft.com/office/drawing/2014/main" id="{96F486C0-B983-41F9-81CB-6C1B1A8DC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  <p:sp>
            <p:nvSpPr>
              <p:cNvPr id="18" name="AutoShape 44">
                <a:extLst>
                  <a:ext uri="{FF2B5EF4-FFF2-40B4-BE49-F238E27FC236}">
                    <a16:creationId xmlns:a16="http://schemas.microsoft.com/office/drawing/2014/main" id="{BF50BDB9-1337-4389-911A-562AACE0F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  <p:sp>
            <p:nvSpPr>
              <p:cNvPr id="19" name="AutoShape 45">
                <a:extLst>
                  <a:ext uri="{FF2B5EF4-FFF2-40B4-BE49-F238E27FC236}">
                    <a16:creationId xmlns:a16="http://schemas.microsoft.com/office/drawing/2014/main" id="{1A5323F7-E69F-4BEF-A706-7DF4426CA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19051" tIns="19051" rIns="19051" bIns="19051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81315CB3-1490-479A-880F-0D1C623254E2}"/>
              </a:ext>
            </a:extLst>
          </p:cNvPr>
          <p:cNvSpPr txBox="1"/>
          <p:nvPr/>
        </p:nvSpPr>
        <p:spPr>
          <a:xfrm>
            <a:off x="2694357" y="3966606"/>
            <a:ext cx="3728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zh-CN" altLang="en-US" sz="1400" dirty="0">
                <a:solidFill>
                  <a:srgbClr val="222B34"/>
                </a:solidFill>
                <a:latin typeface="Calibri Light"/>
                <a:ea typeface="微软雅黑"/>
              </a:rPr>
              <a:t>汇报人：陈海宇   汇报时间：</a:t>
            </a:r>
            <a:r>
              <a:rPr lang="en-US" altLang="zh-CN" sz="1400" dirty="0">
                <a:solidFill>
                  <a:srgbClr val="222B34"/>
                </a:solidFill>
                <a:latin typeface="Calibri Light"/>
                <a:ea typeface="微软雅黑"/>
              </a:rPr>
              <a:t>2018</a:t>
            </a:r>
            <a:r>
              <a:rPr lang="zh-CN" altLang="en-US" sz="1400" dirty="0">
                <a:solidFill>
                  <a:srgbClr val="222B34"/>
                </a:solidFill>
                <a:latin typeface="Calibri Light"/>
                <a:ea typeface="微软雅黑"/>
              </a:rPr>
              <a:t>年</a:t>
            </a:r>
            <a:r>
              <a:rPr lang="en-US" altLang="zh-CN" sz="1400" dirty="0">
                <a:solidFill>
                  <a:srgbClr val="222B34"/>
                </a:solidFill>
                <a:latin typeface="Calibri Light"/>
                <a:ea typeface="微软雅黑"/>
              </a:rPr>
              <a:t>11</a:t>
            </a:r>
            <a:r>
              <a:rPr lang="zh-CN" altLang="en-US" sz="1400" dirty="0">
                <a:solidFill>
                  <a:srgbClr val="222B34"/>
                </a:solidFill>
                <a:latin typeface="Calibri Light"/>
                <a:ea typeface="微软雅黑"/>
              </a:rPr>
              <a:t>月</a:t>
            </a:r>
            <a:r>
              <a:rPr lang="en-US" altLang="zh-CN" sz="1400" dirty="0">
                <a:solidFill>
                  <a:srgbClr val="222B34"/>
                </a:solidFill>
                <a:latin typeface="Calibri Light"/>
                <a:ea typeface="微软雅黑"/>
              </a:rPr>
              <a:t>20</a:t>
            </a:r>
            <a:r>
              <a:rPr lang="zh-CN" altLang="en-US" sz="1400" dirty="0">
                <a:solidFill>
                  <a:srgbClr val="222B34"/>
                </a:solidFill>
                <a:latin typeface="Calibri Light"/>
                <a:ea typeface="微软雅黑"/>
              </a:rPr>
              <a:t>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95E45D2-4F7B-4220-B1CA-9BBB51D684F4}"/>
              </a:ext>
            </a:extLst>
          </p:cNvPr>
          <p:cNvSpPr txBox="1"/>
          <p:nvPr/>
        </p:nvSpPr>
        <p:spPr>
          <a:xfrm>
            <a:off x="3941059" y="369558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9">
              <a:defRPr/>
            </a:pPr>
            <a:r>
              <a:rPr lang="zh-CN" altLang="en-US" sz="1400" dirty="0">
                <a:solidFill>
                  <a:srgbClr val="222B34"/>
                </a:solidFill>
                <a:latin typeface="Calibri Light"/>
                <a:ea typeface="微软雅黑"/>
              </a:rPr>
              <a:t>智能工程学院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44EA276-324F-46D1-84EF-132808518A55}"/>
              </a:ext>
            </a:extLst>
          </p:cNvPr>
          <p:cNvSpPr txBox="1"/>
          <p:nvPr/>
        </p:nvSpPr>
        <p:spPr>
          <a:xfrm>
            <a:off x="2165058" y="3044296"/>
            <a:ext cx="47918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9">
              <a:defRPr/>
            </a:pPr>
            <a:r>
              <a:rPr lang="en-US" altLang="zh-CN" sz="2600" dirty="0">
                <a:solidFill>
                  <a:srgbClr val="222B34"/>
                </a:solidFill>
                <a:latin typeface="Arial"/>
                <a:ea typeface="微软雅黑"/>
              </a:rPr>
              <a:t>THANK YOU FOR WATCHING</a:t>
            </a:r>
          </a:p>
        </p:txBody>
      </p:sp>
    </p:spTree>
    <p:extLst>
      <p:ext uri="{BB962C8B-B14F-4D97-AF65-F5344CB8AC3E}">
        <p14:creationId xmlns:p14="http://schemas.microsoft.com/office/powerpoint/2010/main" val="122332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第一PPT，www.1ppt.com">
  <a:themeElements>
    <a:clrScheme name="沉稳简约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22B34"/>
      </a:accent1>
      <a:accent2>
        <a:srgbClr val="F6F4F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1376</TotalTime>
  <Words>1273</Words>
  <Application>Microsoft Office PowerPoint</Application>
  <PresentationFormat>全屏显示(16:9)</PresentationFormat>
  <Paragraphs>339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Gill Sans</vt:lpstr>
      <vt:lpstr>宋体</vt:lpstr>
      <vt:lpstr>微软雅黑</vt:lpstr>
      <vt:lpstr>幼圆</vt:lpstr>
      <vt:lpstr>Arial</vt:lpstr>
      <vt:lpstr>Brush Script MT</vt:lpstr>
      <vt:lpstr>Calibri</vt:lpstr>
      <vt:lpstr>Calibri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开题报告</dc:title>
  <dc:creator>第一PPT</dc:creator>
  <cp:keywords>www.1ppt.com</cp:keywords>
  <dc:description>www.1ppt.com</dc:description>
  <cp:lastModifiedBy>水煮凉凉</cp:lastModifiedBy>
  <cp:revision>163</cp:revision>
  <dcterms:created xsi:type="dcterms:W3CDTF">2017-10-30T02:36:03Z</dcterms:created>
  <dcterms:modified xsi:type="dcterms:W3CDTF">2018-11-21T14:51:10Z</dcterms:modified>
</cp:coreProperties>
</file>