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77" r:id="rId2"/>
    <p:sldId id="303" r:id="rId3"/>
    <p:sldId id="271" r:id="rId4"/>
    <p:sldId id="258" r:id="rId5"/>
    <p:sldId id="282" r:id="rId6"/>
    <p:sldId id="319" r:id="rId7"/>
    <p:sldId id="305" r:id="rId8"/>
    <p:sldId id="306" r:id="rId9"/>
    <p:sldId id="296" r:id="rId10"/>
    <p:sldId id="320" r:id="rId11"/>
    <p:sldId id="307" r:id="rId12"/>
    <p:sldId id="297" r:id="rId13"/>
    <p:sldId id="304" r:id="rId14"/>
    <p:sldId id="288" r:id="rId15"/>
    <p:sldId id="308" r:id="rId16"/>
    <p:sldId id="290" r:id="rId17"/>
    <p:sldId id="294" r:id="rId18"/>
    <p:sldId id="321" r:id="rId19"/>
    <p:sldId id="313" r:id="rId20"/>
    <p:sldId id="298"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86">
          <p15:clr>
            <a:srgbClr val="A4A3A4"/>
          </p15:clr>
        </p15:guide>
        <p15:guide id="2" pos="37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4865"/>
    <a:srgbClr val="000000"/>
    <a:srgbClr val="610303"/>
    <a:srgbClr val="31C2DF"/>
    <a:srgbClr val="82B0CC"/>
    <a:srgbClr val="4D8FB7"/>
    <a:srgbClr val="666666"/>
    <a:srgbClr val="8E8E8E"/>
    <a:srgbClr val="E2E9E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72" autoAdjust="0"/>
    <p:restoredTop sz="94660" autoAdjust="0"/>
  </p:normalViewPr>
  <p:slideViewPr>
    <p:cSldViewPr snapToGrid="0">
      <p:cViewPr varScale="1">
        <p:scale>
          <a:sx n="73" d="100"/>
          <a:sy n="73" d="100"/>
        </p:scale>
        <p:origin x="240" y="67"/>
      </p:cViewPr>
      <p:guideLst>
        <p:guide orient="horz" pos="2686"/>
        <p:guide pos="3747"/>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EFB1FE-9661-484F-A3F4-A28076CBD086}" type="datetimeFigureOut">
              <a:rPr lang="zh-CN" altLang="en-US" smtClean="0"/>
              <a:t>2018/11/20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1CB6D9-8422-47B9-A6AD-378C452C655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F94596-52AC-4318-B972-688F35562B69}"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1CB6D9-8422-47B9-A6AD-378C452C6559}"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C6D0FBE-D378-4AC7-9844-FE416A5B8B57}" type="datetimeFigureOut">
              <a:rPr lang="zh-CN" altLang="en-US" smtClean="0"/>
              <a:t>2018/11/20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D1C1C49-4F1C-4FE7-A102-521248C79C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4" name="矩形 3"/>
          <p:cNvSpPr/>
          <p:nvPr/>
        </p:nvSpPr>
        <p:spPr>
          <a:xfrm>
            <a:off x="1122680" y="2140585"/>
            <a:ext cx="9947275" cy="1715770"/>
          </a:xfrm>
          <a:prstGeom prst="rect">
            <a:avLst/>
          </a:prstGeom>
          <a:solidFill>
            <a:srgbClr val="314865"/>
          </a:solidFill>
          <a:ln>
            <a:solidFill>
              <a:schemeClr val="tx1">
                <a:lumMod val="75000"/>
                <a:lumOff val="25000"/>
              </a:schemeClr>
            </a:solidFill>
          </a:ln>
        </p:spPr>
        <p:txBody>
          <a:bodyPr wrap="square" anchor="ctr">
            <a:spAutoFit/>
          </a:bodyPr>
          <a:lstStyle/>
          <a:p>
            <a:pPr algn="ctr">
              <a:lnSpc>
                <a:spcPct val="110000"/>
              </a:lnSpc>
            </a:pPr>
            <a:r>
              <a:rPr lang="zh-CN" altLang="en-US" sz="4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关于中山大道</a:t>
            </a:r>
            <a:r>
              <a:rPr lang="en-US" altLang="zh-CN" sz="4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a:t>
            </a:r>
            <a:r>
              <a:rPr lang="zh-CN" altLang="en-US" sz="4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车陂路交叉口</a:t>
            </a:r>
          </a:p>
          <a:p>
            <a:pPr algn="ctr">
              <a:lnSpc>
                <a:spcPct val="110000"/>
              </a:lnSpc>
            </a:pPr>
            <a:r>
              <a:rPr lang="zh-CN" altLang="en-US" sz="4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延误调查的调研方案报告</a:t>
            </a:r>
          </a:p>
        </p:txBody>
      </p:sp>
      <p:sp>
        <p:nvSpPr>
          <p:cNvPr id="22" name="TextBox 7"/>
          <p:cNvSpPr>
            <a:spLocks noChangeArrowheads="1"/>
          </p:cNvSpPr>
          <p:nvPr/>
        </p:nvSpPr>
        <p:spPr bwMode="auto">
          <a:xfrm>
            <a:off x="4618355" y="5039360"/>
            <a:ext cx="3023235" cy="66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lnSpc>
                <a:spcPct val="120000"/>
              </a:lnSpc>
              <a:spcBef>
                <a:spcPts val="0"/>
              </a:spcBef>
              <a:spcAft>
                <a:spcPts val="0"/>
              </a:spcAft>
              <a:defRPr/>
            </a:pPr>
            <a:r>
              <a:rPr lang="zh-CN" altLang="en-US" b="1" dirty="0">
                <a:solidFill>
                  <a:schemeClr val="tx1">
                    <a:lumMod val="50000"/>
                    <a:lumOff val="50000"/>
                  </a:schemeClr>
                </a:solidFill>
                <a:latin typeface="Arial" panose="020B0604020202020204"/>
                <a:ea typeface="微软雅黑" panose="020B0503020204020204" charset="-122"/>
                <a:sym typeface="Arial" panose="020B0604020202020204"/>
              </a:rPr>
              <a:t>汇报时间：</a:t>
            </a:r>
            <a:r>
              <a:rPr lang="en-US" altLang="zh-CN" b="1" dirty="0">
                <a:solidFill>
                  <a:schemeClr val="tx1">
                    <a:lumMod val="50000"/>
                    <a:lumOff val="50000"/>
                  </a:schemeClr>
                </a:solidFill>
                <a:latin typeface="Arial" panose="020B0604020202020204"/>
                <a:ea typeface="微软雅黑" panose="020B0503020204020204" charset="-122"/>
                <a:sym typeface="Arial" panose="020B0604020202020204"/>
              </a:rPr>
              <a:t>2018</a:t>
            </a:r>
            <a:r>
              <a:rPr lang="zh-CN" altLang="en-US" b="1" dirty="0">
                <a:solidFill>
                  <a:schemeClr val="tx1">
                    <a:lumMod val="50000"/>
                    <a:lumOff val="50000"/>
                  </a:schemeClr>
                </a:solidFill>
                <a:latin typeface="Arial" panose="020B0604020202020204"/>
                <a:ea typeface="微软雅黑" panose="020B0503020204020204" charset="-122"/>
                <a:sym typeface="Arial" panose="020B0604020202020204"/>
              </a:rPr>
              <a:t>年</a:t>
            </a:r>
            <a:r>
              <a:rPr lang="en-US" altLang="zh-CN" b="1" dirty="0">
                <a:solidFill>
                  <a:schemeClr val="tx1">
                    <a:lumMod val="50000"/>
                    <a:lumOff val="50000"/>
                  </a:schemeClr>
                </a:solidFill>
                <a:latin typeface="Arial" panose="020B0604020202020204"/>
                <a:ea typeface="微软雅黑" panose="020B0503020204020204" charset="-122"/>
                <a:sym typeface="Arial" panose="020B0604020202020204"/>
              </a:rPr>
              <a:t>11</a:t>
            </a:r>
            <a:r>
              <a:rPr lang="zh-CN" altLang="en-US" b="1" dirty="0">
                <a:solidFill>
                  <a:schemeClr val="tx1">
                    <a:lumMod val="50000"/>
                    <a:lumOff val="50000"/>
                  </a:schemeClr>
                </a:solidFill>
                <a:latin typeface="Arial" panose="020B0604020202020204"/>
                <a:ea typeface="微软雅黑" panose="020B0503020204020204" charset="-122"/>
                <a:sym typeface="Arial" panose="020B0604020202020204"/>
              </a:rPr>
              <a:t>月</a:t>
            </a:r>
            <a:r>
              <a:rPr lang="en-US" altLang="zh-CN" b="1" dirty="0">
                <a:solidFill>
                  <a:schemeClr val="tx1">
                    <a:lumMod val="50000"/>
                    <a:lumOff val="50000"/>
                  </a:schemeClr>
                </a:solidFill>
                <a:latin typeface="Arial" panose="020B0604020202020204"/>
                <a:ea typeface="微软雅黑" panose="020B0503020204020204" charset="-122"/>
                <a:sym typeface="Arial" panose="020B0604020202020204"/>
              </a:rPr>
              <a:t>20</a:t>
            </a:r>
            <a:r>
              <a:rPr lang="zh-CN" altLang="en-US" b="1" dirty="0">
                <a:solidFill>
                  <a:schemeClr val="tx1">
                    <a:lumMod val="50000"/>
                    <a:lumOff val="50000"/>
                  </a:schemeClr>
                </a:solidFill>
                <a:latin typeface="Arial" panose="020B0604020202020204"/>
                <a:ea typeface="微软雅黑" panose="020B0503020204020204" charset="-122"/>
                <a:sym typeface="Arial" panose="020B0604020202020204"/>
              </a:rPr>
              <a:t>日      汇报人：李逸文 赖麒峰</a:t>
            </a:r>
          </a:p>
        </p:txBody>
      </p:sp>
      <p:cxnSp>
        <p:nvCxnSpPr>
          <p:cNvPr id="23" name="直接连接符 22"/>
          <p:cNvCxnSpPr/>
          <p:nvPr/>
        </p:nvCxnSpPr>
        <p:spPr>
          <a:xfrm flipH="1">
            <a:off x="3889635" y="5371497"/>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418026" y="5371497"/>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 name="等腰三角形 1"/>
          <p:cNvSpPr/>
          <p:nvPr/>
        </p:nvSpPr>
        <p:spPr>
          <a:xfrm rot="4499273">
            <a:off x="1511166" y="231006"/>
            <a:ext cx="1607419" cy="1385706"/>
          </a:xfrm>
          <a:prstGeom prst="triangl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99" name="等腰三角形 198"/>
          <p:cNvSpPr/>
          <p:nvPr/>
        </p:nvSpPr>
        <p:spPr>
          <a:xfrm rot="18665383">
            <a:off x="10422453" y="4319379"/>
            <a:ext cx="1463240" cy="1261414"/>
          </a:xfrm>
          <a:prstGeom prst="triangl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00" name="等腰三角形 199"/>
          <p:cNvSpPr/>
          <p:nvPr/>
        </p:nvSpPr>
        <p:spPr>
          <a:xfrm rot="961450">
            <a:off x="11233554" y="6038168"/>
            <a:ext cx="798333" cy="688218"/>
          </a:xfrm>
          <a:prstGeom prst="triangl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01" name="等腰三角形 200"/>
          <p:cNvSpPr/>
          <p:nvPr/>
        </p:nvSpPr>
        <p:spPr>
          <a:xfrm rot="7947741">
            <a:off x="400932" y="1199831"/>
            <a:ext cx="1209165" cy="1042384"/>
          </a:xfrm>
          <a:prstGeom prst="triangl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4" name="矩形 13"/>
          <p:cNvSpPr/>
          <p:nvPr/>
        </p:nvSpPr>
        <p:spPr>
          <a:xfrm>
            <a:off x="2635885" y="3980815"/>
            <a:ext cx="6718300" cy="922020"/>
          </a:xfrm>
          <a:prstGeom prst="rect">
            <a:avLst/>
          </a:prstGeom>
          <a:ln>
            <a:solidFill>
              <a:schemeClr val="tx1">
                <a:lumMod val="75000"/>
                <a:lumOff val="25000"/>
              </a:schemeClr>
            </a:solidFill>
          </a:ln>
        </p:spPr>
        <p:txBody>
          <a:bodyPr wrap="square">
            <a:spAutoFit/>
          </a:bodyPr>
          <a:lstStyle/>
          <a:p>
            <a:pPr algn="ctr">
              <a:lnSpc>
                <a:spcPct val="150000"/>
              </a:lnSpc>
            </a:pPr>
            <a:r>
              <a:rPr lang="zh-CN" altLang="en-US" b="0" dirty="0">
                <a:solidFill>
                  <a:srgbClr val="314865"/>
                </a:solidFill>
                <a:latin typeface="Arial" panose="020B0604020202020204"/>
                <a:ea typeface="微软雅黑" panose="020B0503020204020204" charset="-122"/>
                <a:sym typeface="Arial" panose="020B0604020202020204"/>
              </a:rPr>
              <a:t>组长：黎子源</a:t>
            </a:r>
          </a:p>
          <a:p>
            <a:pPr algn="ctr">
              <a:lnSpc>
                <a:spcPct val="150000"/>
              </a:lnSpc>
            </a:pPr>
            <a:r>
              <a:rPr lang="zh-CN" altLang="en-US" b="0" dirty="0">
                <a:solidFill>
                  <a:srgbClr val="314865"/>
                </a:solidFill>
                <a:latin typeface="Arial" panose="020B0604020202020204"/>
                <a:ea typeface="微软雅黑" panose="020B0503020204020204" charset="-122"/>
                <a:sym typeface="Arial" panose="020B0604020202020204"/>
              </a:rPr>
              <a:t>组员：</a:t>
            </a:r>
            <a:r>
              <a:rPr lang="zh-CN" altLang="en-US" dirty="0">
                <a:solidFill>
                  <a:srgbClr val="314865"/>
                </a:solidFill>
                <a:ea typeface="微软雅黑" panose="020B0503020204020204" charset="-122"/>
                <a:cs typeface="+mn-ea"/>
                <a:sym typeface="+mn-ea"/>
              </a:rPr>
              <a:t>李锦豪 李文德 李逸文 赖麒峰 刘俊杰 刘晟 刘先哲</a:t>
            </a:r>
            <a:endParaRPr lang="zh-CN" altLang="en-US" b="0" dirty="0">
              <a:solidFill>
                <a:srgbClr val="314865"/>
              </a:solidFill>
              <a:latin typeface="Arial" panose="020B0604020202020204"/>
              <a:ea typeface="微软雅黑" panose="020B0503020204020204" charset="-122"/>
              <a:cs typeface="+mn-ea"/>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201"/>
                                        </p:tgtEl>
                                        <p:attrNameLst>
                                          <p:attrName>r</p:attrName>
                                        </p:attrNameLst>
                                      </p:cBhvr>
                                    </p:animRot>
                                  </p:childTnLst>
                                </p:cTn>
                              </p:par>
                              <p:par>
                                <p:cTn id="9" presetID="8" presetClass="emph" presetSubtype="0" fill="hold" grpId="0" nodeType="withEffect">
                                  <p:stCondLst>
                                    <p:cond delay="0"/>
                                  </p:stCondLst>
                                  <p:childTnLst>
                                    <p:animRot by="21600000">
                                      <p:cBhvr>
                                        <p:cTn id="10" dur="2000" fill="hold"/>
                                        <p:tgtEl>
                                          <p:spTgt spid="199"/>
                                        </p:tgtEl>
                                        <p:attrNameLst>
                                          <p:attrName>r</p:attrName>
                                        </p:attrNameLst>
                                      </p:cBhvr>
                                    </p:animRot>
                                  </p:childTnLst>
                                </p:cTn>
                              </p:par>
                              <p:par>
                                <p:cTn id="11" presetID="8" presetClass="emph" presetSubtype="0" fill="hold" grpId="0" nodeType="withEffect">
                                  <p:stCondLst>
                                    <p:cond delay="0"/>
                                  </p:stCondLst>
                                  <p:childTnLst>
                                    <p:animRot by="21600000">
                                      <p:cBhvr>
                                        <p:cTn id="12" dur="2000" fill="hold"/>
                                        <p:tgtEl>
                                          <p:spTgt spid="200"/>
                                        </p:tgtEl>
                                        <p:attrNameLst>
                                          <p:attrName>r</p:attrName>
                                        </p:attrNameLst>
                                      </p:cBhvr>
                                    </p:animRot>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000"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16" presetClass="entr" presetSubtype="37" fill="hold" grpId="0" nodeType="afterEffect">
                                  <p:stCondLst>
                                    <p:cond delay="600"/>
                                  </p:stCondLst>
                                  <p:childTnLst>
                                    <p:set>
                                      <p:cBhvr>
                                        <p:cTn id="23" dur="1" fill="hold">
                                          <p:stCondLst>
                                            <p:cond delay="0"/>
                                          </p:stCondLst>
                                        </p:cTn>
                                        <p:tgtEl>
                                          <p:spTgt spid="22"/>
                                        </p:tgtEl>
                                        <p:attrNameLst>
                                          <p:attrName>style.visibility</p:attrName>
                                        </p:attrNameLst>
                                      </p:cBhvr>
                                      <p:to>
                                        <p:strVal val="visible"/>
                                      </p:to>
                                    </p:set>
                                    <p:animEffect transition="in" filter="barn(outVertical)">
                                      <p:cBhvr>
                                        <p:cTn id="24" dur="1000"/>
                                        <p:tgtEl>
                                          <p:spTgt spid="22"/>
                                        </p:tgtEl>
                                      </p:cBhvr>
                                    </p:animEffect>
                                  </p:childTnLst>
                                </p:cTn>
                              </p:par>
                            </p:childTnLst>
                          </p:cTn>
                        </p:par>
                        <p:par>
                          <p:cTn id="25" fill="hold">
                            <p:stCondLst>
                              <p:cond delay="3600"/>
                            </p:stCondLst>
                            <p:childTnLst>
                              <p:par>
                                <p:cTn id="26" presetID="22" presetClass="entr" presetSubtype="2"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right)">
                                      <p:cBhvr>
                                        <p:cTn id="28" dur="500"/>
                                        <p:tgtEl>
                                          <p:spTgt spid="23"/>
                                        </p:tgtEl>
                                      </p:cBhvr>
                                    </p:animEffect>
                                  </p:childTnLst>
                                </p:cTn>
                              </p:par>
                              <p:par>
                                <p:cTn id="29" presetID="22" presetClass="entr" presetSubtype="8"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2" grpId="0"/>
      <p:bldP spid="2" grpId="0" animBg="1"/>
      <p:bldP spid="199" grpId="0" animBg="1"/>
      <p:bldP spid="200" grpId="0" animBg="1"/>
      <p:bldP spid="201" grpId="0" animBg="1"/>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199" name="等腰三角形 198"/>
          <p:cNvSpPr/>
          <p:nvPr/>
        </p:nvSpPr>
        <p:spPr>
          <a:xfrm rot="18665383">
            <a:off x="10422453" y="4319379"/>
            <a:ext cx="1463240" cy="1261414"/>
          </a:xfrm>
          <a:prstGeom prst="triangl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00" name="等腰三角形 199"/>
          <p:cNvSpPr/>
          <p:nvPr/>
        </p:nvSpPr>
        <p:spPr>
          <a:xfrm rot="961450">
            <a:off x="11233554" y="6038168"/>
            <a:ext cx="798333" cy="688218"/>
          </a:xfrm>
          <a:prstGeom prst="triangl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1" name="TextBox 22"/>
          <p:cNvSpPr txBox="1"/>
          <p:nvPr/>
        </p:nvSpPr>
        <p:spPr>
          <a:xfrm>
            <a:off x="2616835" y="967740"/>
            <a:ext cx="8812530" cy="5015865"/>
          </a:xfrm>
          <a:prstGeom prst="rect">
            <a:avLst/>
          </a:prstGeom>
          <a:noFill/>
        </p:spPr>
        <p:txBody>
          <a:bodyPr wrap="square" rtlCol="0">
            <a:spAutoFit/>
          </a:bodyPr>
          <a:lstStyle/>
          <a:p>
            <a:pPr algn="l">
              <a:lnSpc>
                <a:spcPct val="200000"/>
              </a:lnSpc>
              <a:buFont typeface="Wingdings" panose="05000000000000000000" pitchFamily="2" charset="2"/>
              <a:buNone/>
            </a:pPr>
            <a:r>
              <a:rPr lang="en-US" altLang="zh-CN" sz="2000" b="1" dirty="0">
                <a:solidFill>
                  <a:schemeClr val="bg2">
                    <a:lumMod val="50000"/>
                  </a:schemeClr>
                </a:solidFill>
                <a:latin typeface="Arial" panose="020B0604020202020204"/>
                <a:ea typeface="微软雅黑" panose="020B0503020204020204" charset="-122"/>
                <a:sym typeface="Arial" panose="020B0604020202020204"/>
              </a:rPr>
              <a:t>组长</a:t>
            </a:r>
            <a:r>
              <a:rPr lang="en-US" altLang="zh-CN" b="1" dirty="0">
                <a:solidFill>
                  <a:schemeClr val="bg2">
                    <a:lumMod val="50000"/>
                  </a:schemeClr>
                </a:solidFill>
                <a:latin typeface="Arial" panose="020B0604020202020204"/>
                <a:ea typeface="微软雅黑" panose="020B0503020204020204" charset="-122"/>
                <a:sym typeface="Arial" panose="020B0604020202020204"/>
              </a:rPr>
              <a:t>：</a:t>
            </a:r>
            <a:r>
              <a:rPr lang="en-US" altLang="zh-CN" sz="2000" b="1" dirty="0">
                <a:solidFill>
                  <a:schemeClr val="bg2">
                    <a:lumMod val="50000"/>
                  </a:schemeClr>
                </a:solidFill>
                <a:latin typeface="Arial" panose="020B0604020202020204"/>
                <a:ea typeface="微软雅黑" panose="020B0503020204020204" charset="-122"/>
                <a:sym typeface="Arial" panose="020B0604020202020204"/>
              </a:rPr>
              <a:t>黎子源</a:t>
            </a:r>
          </a:p>
          <a:p>
            <a:pPr algn="l">
              <a:lnSpc>
                <a:spcPct val="200000"/>
              </a:lnSpc>
              <a:buFont typeface="Wingdings" panose="05000000000000000000" pitchFamily="2" charset="2"/>
              <a:buNone/>
            </a:pP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组员：李锦豪 李文德 李逸文 赖麒峰 刘俊杰 刘晟 刘先哲</a:t>
            </a:r>
          </a:p>
          <a:p>
            <a:pPr algn="l">
              <a:lnSpc>
                <a:spcPct val="200000"/>
              </a:lnSpc>
              <a:buFont typeface="Wingdings" panose="05000000000000000000" pitchFamily="2" charset="2"/>
              <a:buNone/>
            </a:pP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调查内容：延误</a:t>
            </a:r>
          </a:p>
          <a:p>
            <a:pPr algn="l">
              <a:lnSpc>
                <a:spcPct val="200000"/>
              </a:lnSpc>
              <a:buFont typeface="Wingdings" panose="05000000000000000000" pitchFamily="2" charset="2"/>
              <a:buNone/>
            </a:pP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组内具体分工：</a:t>
            </a:r>
          </a:p>
          <a:p>
            <a:pPr algn="l">
              <a:lnSpc>
                <a:spcPct val="200000"/>
              </a:lnSpc>
              <a:buFont typeface="Wingdings" panose="05000000000000000000" pitchFamily="2" charset="2"/>
              <a:buNone/>
            </a:pPr>
            <a:r>
              <a:rPr lang="en-US" altLang="zh-CN" sz="2000" b="1" dirty="0">
                <a:solidFill>
                  <a:schemeClr val="bg2">
                    <a:lumMod val="50000"/>
                  </a:schemeClr>
                </a:solidFill>
                <a:latin typeface="Arial" panose="020B0604020202020204"/>
                <a:ea typeface="微软雅黑" panose="020B0503020204020204" charset="-122"/>
                <a:sym typeface="Arial" panose="020B0604020202020204"/>
              </a:rPr>
              <a:t>	</a:t>
            </a: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实地调查：黎子源 李锦豪 李文德 李逸文 赖麒峰 刘俊杰 刘晟 刘先哲</a:t>
            </a:r>
          </a:p>
          <a:p>
            <a:pPr algn="l">
              <a:lnSpc>
                <a:spcPct val="200000"/>
              </a:lnSpc>
              <a:buFont typeface="Wingdings" panose="05000000000000000000" pitchFamily="2" charset="2"/>
              <a:buNone/>
            </a:pPr>
            <a:r>
              <a:rPr lang="en-US" altLang="zh-CN" sz="2000" b="1" dirty="0">
                <a:solidFill>
                  <a:schemeClr val="bg2">
                    <a:lumMod val="50000"/>
                  </a:schemeClr>
                </a:solidFill>
                <a:latin typeface="Arial" panose="020B0604020202020204"/>
                <a:ea typeface="微软雅黑" panose="020B0503020204020204" charset="-122"/>
                <a:sym typeface="Arial" panose="020B0604020202020204"/>
              </a:rPr>
              <a:t>	</a:t>
            </a: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调查报告主要撰写：黎子源</a:t>
            </a:r>
          </a:p>
          <a:p>
            <a:pPr algn="l">
              <a:lnSpc>
                <a:spcPct val="200000"/>
              </a:lnSpc>
              <a:buFont typeface="Wingdings" panose="05000000000000000000" pitchFamily="2" charset="2"/>
              <a:buNone/>
            </a:pPr>
            <a:r>
              <a:rPr lang="en-US" altLang="zh-CN" sz="2000" b="1" dirty="0">
                <a:solidFill>
                  <a:schemeClr val="bg2">
                    <a:lumMod val="50000"/>
                  </a:schemeClr>
                </a:solidFill>
                <a:latin typeface="Arial" panose="020B0604020202020204"/>
                <a:ea typeface="微软雅黑" panose="020B0503020204020204" charset="-122"/>
                <a:sym typeface="Arial" panose="020B0604020202020204"/>
              </a:rPr>
              <a:t>	</a:t>
            </a: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PPT制作：刘晟、李逸文</a:t>
            </a:r>
          </a:p>
          <a:p>
            <a:pPr algn="l">
              <a:lnSpc>
                <a:spcPct val="200000"/>
              </a:lnSpc>
              <a:buFont typeface="Wingdings" panose="05000000000000000000" pitchFamily="2" charset="2"/>
              <a:buNone/>
            </a:pPr>
            <a:r>
              <a:rPr lang="en-US" altLang="zh-CN" sz="2000" b="1" dirty="0">
                <a:solidFill>
                  <a:schemeClr val="bg2">
                    <a:lumMod val="50000"/>
                  </a:schemeClr>
                </a:solidFill>
                <a:latin typeface="Arial" panose="020B0604020202020204"/>
                <a:ea typeface="微软雅黑" panose="020B0503020204020204" charset="-122"/>
                <a:sym typeface="Arial" panose="020B0604020202020204"/>
              </a:rPr>
              <a:t>	</a:t>
            </a:r>
            <a:r>
              <a:rPr lang="zh-CN" altLang="en-US" sz="2000" b="1" dirty="0">
                <a:solidFill>
                  <a:schemeClr val="bg2">
                    <a:lumMod val="50000"/>
                  </a:schemeClr>
                </a:solidFill>
                <a:latin typeface="Arial" panose="020B0604020202020204"/>
                <a:ea typeface="微软雅黑" panose="020B0503020204020204" charset="-122"/>
                <a:sym typeface="Arial" panose="020B0604020202020204"/>
              </a:rPr>
              <a:t>展示主讲：赖麒峰、李逸文</a:t>
            </a:r>
          </a:p>
        </p:txBody>
      </p:sp>
      <p:sp>
        <p:nvSpPr>
          <p:cNvPr id="13" name="TextBox 22"/>
          <p:cNvSpPr txBox="1"/>
          <p:nvPr/>
        </p:nvSpPr>
        <p:spPr>
          <a:xfrm>
            <a:off x="1079854" y="859334"/>
            <a:ext cx="790043" cy="3081655"/>
          </a:xfrm>
          <a:prstGeom prst="rect">
            <a:avLst/>
          </a:prstGeom>
          <a:solidFill>
            <a:srgbClr val="314865"/>
          </a:solidFill>
        </p:spPr>
        <p:txBody>
          <a:bodyPr wrap="square" rtlCol="0">
            <a:spAutoFit/>
          </a:bodyPr>
          <a:lstStyle/>
          <a:p>
            <a:pPr algn="ctr">
              <a:lnSpc>
                <a:spcPct val="90000"/>
              </a:lnSpc>
              <a:buFont typeface="Wingdings" panose="05000000000000000000" pitchFamily="2" charset="2"/>
              <a:buNone/>
            </a:pPr>
            <a:r>
              <a:rPr lang="zh-CN" altLang="en-US" sz="5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小组介绍</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199"/>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200"/>
                                        </p:tgtEl>
                                        <p:attrNameLst>
                                          <p:attrName>r</p:attrName>
                                        </p:attrNameLst>
                                      </p:cBhvr>
                                    </p:animRot>
                                  </p:childTnLst>
                                </p:cTn>
                              </p:par>
                              <p:par>
                                <p:cTn id="9" presetID="31" presetClass="entr" presetSubtype="0" fill="hold" grpId="0" nodeType="withEffect">
                                  <p:stCondLst>
                                    <p:cond delay="100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 calcmode="lin" valueType="num">
                                      <p:cBhvr>
                                        <p:cTn id="13" dur="1000" fill="hold"/>
                                        <p:tgtEl>
                                          <p:spTgt spid="13"/>
                                        </p:tgtEl>
                                        <p:attrNameLst>
                                          <p:attrName>style.rotation</p:attrName>
                                        </p:attrNameLst>
                                      </p:cBhvr>
                                      <p:tavLst>
                                        <p:tav tm="0">
                                          <p:val>
                                            <p:fltVal val="90"/>
                                          </p:val>
                                        </p:tav>
                                        <p:tav tm="100000">
                                          <p:val>
                                            <p:fltVal val="0"/>
                                          </p:val>
                                        </p:tav>
                                      </p:tavLst>
                                    </p:anim>
                                    <p:animEffect transition="in" filter="fade">
                                      <p:cBhvr>
                                        <p:cTn id="14" dur="1000"/>
                                        <p:tgtEl>
                                          <p:spTgt spid="13"/>
                                        </p:tgtEl>
                                      </p:cBhvr>
                                    </p:animEffec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000"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0" grpId="0" animBg="1"/>
      <p:bldP spid="11" grpId="0"/>
      <p:bldP spid="1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grpSp>
        <p:nvGrpSpPr>
          <p:cNvPr id="29" name="组合 28"/>
          <p:cNvGrpSpPr/>
          <p:nvPr/>
        </p:nvGrpSpPr>
        <p:grpSpPr>
          <a:xfrm>
            <a:off x="799845" y="852473"/>
            <a:ext cx="2758272" cy="837788"/>
            <a:chOff x="4602145" y="211015"/>
            <a:chExt cx="2758272" cy="837788"/>
          </a:xfrm>
        </p:grpSpPr>
        <p:sp>
          <p:nvSpPr>
            <p:cNvPr id="30" name="流程图: 终止 29"/>
            <p:cNvSpPr/>
            <p:nvPr/>
          </p:nvSpPr>
          <p:spPr>
            <a:xfrm>
              <a:off x="5521569" y="566482"/>
              <a:ext cx="1838848" cy="482321"/>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31" name="流程图: 终止 30"/>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32" name="流程图: 终止 31"/>
            <p:cNvSpPr/>
            <p:nvPr/>
          </p:nvSpPr>
          <p:spPr>
            <a:xfrm>
              <a:off x="5521569" y="526200"/>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13" name="矩形 12"/>
          <p:cNvSpPr/>
          <p:nvPr/>
        </p:nvSpPr>
        <p:spPr>
          <a:xfrm>
            <a:off x="1434874" y="0"/>
            <a:ext cx="1343025" cy="2160396"/>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2" name="MH_Others_1"/>
          <p:cNvSpPr txBox="1"/>
          <p:nvPr>
            <p:custDataLst>
              <p:tags r:id="rId1"/>
            </p:custDataLst>
          </p:nvPr>
        </p:nvSpPr>
        <p:spPr>
          <a:xfrm>
            <a:off x="1434874" y="0"/>
            <a:ext cx="1343025" cy="1661993"/>
          </a:xfrm>
          <a:prstGeom prst="rect">
            <a:avLst/>
          </a:prstGeom>
          <a:noFill/>
        </p:spPr>
        <p:txBody>
          <a:bodyPr vert="horz" wrap="square" lIns="0" tIns="0" rIns="0" bIns="0" rtlCol="0" anchor="ctr" anchorCtr="0">
            <a:spAutoFit/>
          </a:bodyPr>
          <a:lstStyle/>
          <a:p>
            <a:pPr algn="ctr"/>
            <a:r>
              <a:rPr lang="zh-CN" altLang="en-US" sz="5400" b="1" dirty="0">
                <a:solidFill>
                  <a:schemeClr val="bg1"/>
                </a:solidFill>
                <a:latin typeface="Arial" panose="020B0604020202020204"/>
                <a:ea typeface="微软雅黑" panose="020B0503020204020204" charset="-122"/>
                <a:sym typeface="Arial" panose="020B0604020202020204"/>
              </a:rPr>
              <a:t>目 </a:t>
            </a:r>
            <a:endParaRPr lang="en-US" altLang="zh-CN" sz="5400" b="1" dirty="0">
              <a:solidFill>
                <a:schemeClr val="bg1"/>
              </a:solidFill>
              <a:latin typeface="Arial" panose="020B0604020202020204"/>
              <a:ea typeface="微软雅黑" panose="020B0503020204020204" charset="-122"/>
              <a:sym typeface="Arial" panose="020B0604020202020204"/>
            </a:endParaRPr>
          </a:p>
          <a:p>
            <a:pPr algn="ctr"/>
            <a:r>
              <a:rPr lang="zh-CN" altLang="en-US" sz="5400" b="1" dirty="0">
                <a:solidFill>
                  <a:schemeClr val="bg1"/>
                </a:solidFill>
                <a:latin typeface="Arial" panose="020B0604020202020204"/>
                <a:ea typeface="微软雅黑" panose="020B0503020204020204" charset="-122"/>
                <a:sym typeface="Arial" panose="020B0604020202020204"/>
              </a:rPr>
              <a:t>录</a:t>
            </a:r>
          </a:p>
        </p:txBody>
      </p:sp>
      <p:sp>
        <p:nvSpPr>
          <p:cNvPr id="12" name="MH_Others_1"/>
          <p:cNvSpPr txBox="1"/>
          <p:nvPr>
            <p:custDataLst>
              <p:tags r:id="rId2"/>
            </p:custDataLst>
          </p:nvPr>
        </p:nvSpPr>
        <p:spPr>
          <a:xfrm>
            <a:off x="1451418" y="1799543"/>
            <a:ext cx="1343025" cy="276999"/>
          </a:xfrm>
          <a:prstGeom prst="rect">
            <a:avLst/>
          </a:prstGeom>
          <a:noFill/>
        </p:spPr>
        <p:txBody>
          <a:bodyPr vert="horz" wrap="square" lIns="0" tIns="0" rIns="0" bIns="0" rtlCol="0" anchor="ctr" anchorCtr="0">
            <a:spAutoFit/>
          </a:bodyPr>
          <a:lstStyle/>
          <a:p>
            <a:pPr algn="ctr"/>
            <a:r>
              <a:rPr lang="en-US" altLang="zh-CN" dirty="0">
                <a:solidFill>
                  <a:schemeClr val="bg1">
                    <a:lumMod val="95000"/>
                  </a:schemeClr>
                </a:solidFill>
                <a:latin typeface="Arial" panose="020B0604020202020204"/>
                <a:ea typeface="微软雅黑" panose="020B0503020204020204" charset="-122"/>
                <a:sym typeface="Arial" panose="020B0604020202020204"/>
              </a:rPr>
              <a:t>CONTENTS</a:t>
            </a:r>
            <a:endParaRPr lang="zh-CN" altLang="en-US" dirty="0">
              <a:solidFill>
                <a:schemeClr val="bg1">
                  <a:lumMod val="95000"/>
                </a:schemeClr>
              </a:solidFill>
              <a:latin typeface="Arial" panose="020B0604020202020204"/>
              <a:ea typeface="微软雅黑" panose="020B0503020204020204" charset="-122"/>
              <a:sym typeface="Arial" panose="020B0604020202020204"/>
            </a:endParaRPr>
          </a:p>
        </p:txBody>
      </p:sp>
      <p:sp>
        <p:nvSpPr>
          <p:cNvPr id="66" name="矩形 65"/>
          <p:cNvSpPr/>
          <p:nvPr/>
        </p:nvSpPr>
        <p:spPr>
          <a:xfrm>
            <a:off x="6600056" y="1431101"/>
            <a:ext cx="3890506" cy="460375"/>
          </a:xfrm>
          <a:prstGeom prst="rect">
            <a:avLst/>
          </a:prstGeom>
          <a:ln w="19050">
            <a:solidFill>
              <a:schemeClr val="bg1">
                <a:lumMod val="65000"/>
              </a:schemeClr>
            </a:solidFill>
            <a:prstDash val="lgDashDot"/>
          </a:ln>
        </p:spPr>
        <p:txBody>
          <a:bodyPr wrap="square">
            <a:spAutoFit/>
          </a:bodyPr>
          <a:lstStyle/>
          <a:p>
            <a:pPr algn="dist"/>
            <a:r>
              <a:rPr lang="zh-CN" altLang="en-US" sz="2400" b="0" dirty="0">
                <a:solidFill>
                  <a:schemeClr val="tx1">
                    <a:lumMod val="65000"/>
                    <a:lumOff val="35000"/>
                  </a:schemeClr>
                </a:solidFill>
                <a:latin typeface="Arial" panose="020B0604020202020204"/>
                <a:ea typeface="微软雅黑" panose="020B0503020204020204" charset="-122"/>
                <a:sym typeface="Arial" panose="020B0604020202020204"/>
              </a:rPr>
              <a:t>调查地点与现状</a:t>
            </a:r>
          </a:p>
        </p:txBody>
      </p:sp>
      <p:sp>
        <p:nvSpPr>
          <p:cNvPr id="67" name="矩形 66"/>
          <p:cNvSpPr/>
          <p:nvPr/>
        </p:nvSpPr>
        <p:spPr>
          <a:xfrm>
            <a:off x="6600056" y="2549185"/>
            <a:ext cx="3890506" cy="460375"/>
          </a:xfrm>
          <a:prstGeom prst="rect">
            <a:avLst/>
          </a:prstGeom>
          <a:ln w="19050">
            <a:solidFill>
              <a:schemeClr val="bg1">
                <a:lumMod val="65000"/>
              </a:schemeClr>
            </a:solidFill>
            <a:prstDash val="lgDashDot"/>
          </a:ln>
        </p:spPr>
        <p:txBody>
          <a:bodyPr wrap="square">
            <a:spAutoFit/>
          </a:bodyPr>
          <a:lstStyle/>
          <a:p>
            <a:pPr algn="dist"/>
            <a:r>
              <a:rPr lang="zh-CN" altLang="en-US" sz="2400" dirty="0">
                <a:solidFill>
                  <a:schemeClr val="tx1">
                    <a:lumMod val="65000"/>
                    <a:lumOff val="35000"/>
                  </a:schemeClr>
                </a:solidFill>
                <a:latin typeface="Arial" panose="020B0604020202020204"/>
                <a:ea typeface="微软雅黑" panose="020B0503020204020204" charset="-122"/>
                <a:sym typeface="Arial" panose="020B0604020202020204"/>
              </a:rPr>
              <a:t>调查目的与意义</a:t>
            </a:r>
            <a:endParaRPr lang="zh-CN" altLang="en-US" sz="2400" b="0" dirty="0">
              <a:solidFill>
                <a:schemeClr val="tx1">
                  <a:lumMod val="65000"/>
                  <a:lumOff val="35000"/>
                </a:schemeClr>
              </a:solidFill>
              <a:latin typeface="Arial" panose="020B0604020202020204"/>
              <a:ea typeface="微软雅黑" panose="020B0503020204020204" charset="-122"/>
              <a:sym typeface="Arial" panose="020B0604020202020204"/>
            </a:endParaRPr>
          </a:p>
        </p:txBody>
      </p:sp>
      <p:sp>
        <p:nvSpPr>
          <p:cNvPr id="68" name="矩形 67"/>
          <p:cNvSpPr/>
          <p:nvPr/>
        </p:nvSpPr>
        <p:spPr>
          <a:xfrm>
            <a:off x="6600056" y="3638695"/>
            <a:ext cx="3890506" cy="903605"/>
          </a:xfrm>
          <a:prstGeom prst="rect">
            <a:avLst/>
          </a:prstGeom>
          <a:ln w="19050">
            <a:solidFill>
              <a:schemeClr val="bg1">
                <a:lumMod val="65000"/>
              </a:schemeClr>
            </a:solidFill>
            <a:prstDash val="lgDashDot"/>
          </a:ln>
        </p:spPr>
        <p:txBody>
          <a:bodyPr wrap="square">
            <a:spAutoFit/>
          </a:bodyPr>
          <a:lstStyle/>
          <a:p>
            <a:pPr algn="dist" eaLnBrk="1" hangingPunct="1">
              <a:spcBef>
                <a:spcPct val="20000"/>
              </a:spcBef>
              <a:buClr>
                <a:schemeClr val="hlink"/>
              </a:buClr>
              <a:buSzPct val="65000"/>
              <a:buFont typeface="Wingdings" panose="05000000000000000000" pitchFamily="2" charset="2"/>
              <a:buNone/>
            </a:pPr>
            <a:r>
              <a:rPr lang="zh-CN" altLang="en-US" sz="2400" dirty="0">
                <a:solidFill>
                  <a:schemeClr val="tx1">
                    <a:lumMod val="65000"/>
                    <a:lumOff val="35000"/>
                  </a:schemeClr>
                </a:solidFill>
                <a:latin typeface="Arial" panose="020B0604020202020204"/>
                <a:ea typeface="微软雅黑" panose="020B0503020204020204" charset="-122"/>
                <a:sym typeface="Arial" panose="020B0604020202020204"/>
              </a:rPr>
              <a:t>预调查</a:t>
            </a:r>
          </a:p>
          <a:p>
            <a:pPr algn="ctr" eaLnBrk="1" hangingPunct="1">
              <a:spcBef>
                <a:spcPct val="20000"/>
              </a:spcBef>
              <a:buClr>
                <a:schemeClr val="hlink"/>
              </a:buClr>
              <a:buSzPct val="65000"/>
              <a:buFont typeface="Wingdings" panose="05000000000000000000" pitchFamily="2" charset="2"/>
              <a:buNone/>
            </a:pPr>
            <a:r>
              <a:rPr lang="zh-CN" altLang="en-US" sz="2400" dirty="0">
                <a:solidFill>
                  <a:schemeClr val="tx1">
                    <a:lumMod val="65000"/>
                    <a:lumOff val="35000"/>
                  </a:schemeClr>
                </a:solidFill>
                <a:latin typeface="Arial" panose="020B0604020202020204"/>
                <a:ea typeface="微软雅黑" panose="020B0503020204020204" charset="-122"/>
                <a:sym typeface="Arial" panose="020B0604020202020204"/>
              </a:rPr>
              <a:t>（确定样本量以及熟悉流程）</a:t>
            </a:r>
            <a:endParaRPr lang="zh-CN" altLang="en-US" sz="2400" b="0" dirty="0">
              <a:solidFill>
                <a:schemeClr val="tx1">
                  <a:lumMod val="65000"/>
                  <a:lumOff val="35000"/>
                </a:schemeClr>
              </a:solidFill>
              <a:latin typeface="Arial" panose="020B0604020202020204"/>
              <a:ea typeface="微软雅黑" panose="020B0503020204020204" charset="-122"/>
              <a:sym typeface="Arial" panose="020B0604020202020204"/>
            </a:endParaRPr>
          </a:p>
        </p:txBody>
      </p:sp>
      <p:sp>
        <p:nvSpPr>
          <p:cNvPr id="69" name="矩形 68"/>
          <p:cNvSpPr/>
          <p:nvPr/>
        </p:nvSpPr>
        <p:spPr>
          <a:xfrm>
            <a:off x="6600056" y="4881875"/>
            <a:ext cx="3890506" cy="460375"/>
          </a:xfrm>
          <a:prstGeom prst="rect">
            <a:avLst/>
          </a:prstGeom>
          <a:ln w="19050">
            <a:solidFill>
              <a:schemeClr val="bg1">
                <a:lumMod val="65000"/>
              </a:schemeClr>
            </a:solidFill>
            <a:prstDash val="lgDashDot"/>
          </a:ln>
        </p:spPr>
        <p:txBody>
          <a:bodyPr wrap="square">
            <a:spAutoFit/>
          </a:bodyPr>
          <a:lstStyle/>
          <a:p>
            <a:pPr algn="dist" eaLnBrk="1" hangingPunct="1">
              <a:spcBef>
                <a:spcPct val="20000"/>
              </a:spcBef>
              <a:buClr>
                <a:schemeClr val="hlink"/>
              </a:buClr>
              <a:buSzPct val="65000"/>
              <a:buFont typeface="Wingdings" panose="05000000000000000000" pitchFamily="2" charset="2"/>
              <a:buNone/>
            </a:pPr>
            <a:r>
              <a:rPr lang="zh-CN" altLang="en-US" sz="2400" dirty="0">
                <a:solidFill>
                  <a:schemeClr val="tx1">
                    <a:lumMod val="65000"/>
                    <a:lumOff val="35000"/>
                  </a:schemeClr>
                </a:solidFill>
                <a:latin typeface="Arial" panose="020B0604020202020204"/>
                <a:ea typeface="微软雅黑" panose="020B0503020204020204" charset="-122"/>
                <a:sym typeface="Arial" panose="020B0604020202020204"/>
              </a:rPr>
              <a:t>调查方案</a:t>
            </a:r>
            <a:endParaRPr lang="zh-CN" altLang="en-US" sz="2400" b="0" dirty="0">
              <a:solidFill>
                <a:schemeClr val="tx1">
                  <a:lumMod val="65000"/>
                  <a:lumOff val="35000"/>
                </a:schemeClr>
              </a:solidFill>
              <a:latin typeface="Arial" panose="020B0604020202020204"/>
              <a:ea typeface="微软雅黑" panose="020B0503020204020204" charset="-122"/>
              <a:sym typeface="Arial" panose="020B0604020202020204"/>
            </a:endParaRPr>
          </a:p>
        </p:txBody>
      </p:sp>
      <p:grpSp>
        <p:nvGrpSpPr>
          <p:cNvPr id="15" name="组合 14"/>
          <p:cNvGrpSpPr/>
          <p:nvPr/>
        </p:nvGrpSpPr>
        <p:grpSpPr>
          <a:xfrm>
            <a:off x="4343050" y="1384163"/>
            <a:ext cx="1752950" cy="605880"/>
            <a:chOff x="4343050" y="1160643"/>
            <a:chExt cx="1752950" cy="605880"/>
          </a:xfrm>
          <a:effectLst>
            <a:outerShdw blurRad="50800" dist="50800" dir="5400000" algn="t" rotWithShape="0">
              <a:prstClr val="black">
                <a:alpha val="15000"/>
              </a:prstClr>
            </a:outerShdw>
          </a:effectLst>
        </p:grpSpPr>
        <p:grpSp>
          <p:nvGrpSpPr>
            <p:cNvPr id="3" name="组合 2"/>
            <p:cNvGrpSpPr/>
            <p:nvPr/>
          </p:nvGrpSpPr>
          <p:grpSpPr>
            <a:xfrm>
              <a:off x="4343050" y="1160643"/>
              <a:ext cx="1752950" cy="605880"/>
              <a:chOff x="4602145" y="211015"/>
              <a:chExt cx="2298560" cy="794460"/>
            </a:xfrm>
          </p:grpSpPr>
          <p:sp>
            <p:nvSpPr>
              <p:cNvPr id="24" name="流程图: 终止 23"/>
              <p:cNvSpPr/>
              <p:nvPr/>
            </p:nvSpPr>
            <p:spPr>
              <a:xfrm>
                <a:off x="5061857" y="523152"/>
                <a:ext cx="1838848" cy="482323"/>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2" name="流程图: 终止 1"/>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23" name="流程图: 终止 22"/>
              <p:cNvSpPr/>
              <p:nvPr/>
            </p:nvSpPr>
            <p:spPr>
              <a:xfrm>
                <a:off x="5061857" y="479326"/>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14" name="文本框 13"/>
            <p:cNvSpPr txBox="1"/>
            <p:nvPr/>
          </p:nvSpPr>
          <p:spPr>
            <a:xfrm>
              <a:off x="4872741" y="1179527"/>
              <a:ext cx="698643" cy="523220"/>
            </a:xfrm>
            <a:prstGeom prst="rect">
              <a:avLst/>
            </a:prstGeom>
            <a:noFill/>
          </p:spPr>
          <p:txBody>
            <a:bodyPr wrap="square" rtlCol="0">
              <a:spAutoFit/>
            </a:bodyPr>
            <a:lstStyle/>
            <a:p>
              <a:pPr algn="ctr"/>
              <a:r>
                <a:rPr lang="en-US" altLang="zh-CN" sz="2800" b="1" dirty="0">
                  <a:solidFill>
                    <a:srgbClr val="314865"/>
                  </a:solidFill>
                  <a:latin typeface="Arial" panose="020B0604020202020204"/>
                  <a:ea typeface="微软雅黑" panose="020B0503020204020204" charset="-122"/>
                  <a:sym typeface="Arial" panose="020B0604020202020204"/>
                </a:rPr>
                <a:t>01</a:t>
              </a:r>
              <a:endParaRPr lang="zh-CN" altLang="en-US" sz="2800" b="1" dirty="0">
                <a:solidFill>
                  <a:srgbClr val="314865"/>
                </a:solidFill>
                <a:latin typeface="Arial" panose="020B0604020202020204"/>
                <a:ea typeface="微软雅黑" panose="020B0503020204020204" charset="-122"/>
                <a:sym typeface="Arial" panose="020B0604020202020204"/>
              </a:endParaRPr>
            </a:p>
          </p:txBody>
        </p:sp>
      </p:grpSp>
      <p:grpSp>
        <p:nvGrpSpPr>
          <p:cNvPr id="16" name="组合 15"/>
          <p:cNvGrpSpPr/>
          <p:nvPr/>
        </p:nvGrpSpPr>
        <p:grpSpPr>
          <a:xfrm>
            <a:off x="4343050" y="2474492"/>
            <a:ext cx="1752950" cy="605880"/>
            <a:chOff x="4343050" y="2250972"/>
            <a:chExt cx="1752950" cy="605880"/>
          </a:xfrm>
          <a:effectLst>
            <a:outerShdw blurRad="50800" dist="50800" dir="5400000" algn="t" rotWithShape="0">
              <a:prstClr val="black">
                <a:alpha val="15000"/>
              </a:prstClr>
            </a:outerShdw>
          </a:effectLst>
        </p:grpSpPr>
        <p:grpSp>
          <p:nvGrpSpPr>
            <p:cNvPr id="50" name="组合 49"/>
            <p:cNvGrpSpPr/>
            <p:nvPr/>
          </p:nvGrpSpPr>
          <p:grpSpPr>
            <a:xfrm>
              <a:off x="4343050" y="2250972"/>
              <a:ext cx="1752950" cy="605880"/>
              <a:chOff x="4602145" y="211015"/>
              <a:chExt cx="2298560" cy="794460"/>
            </a:xfrm>
          </p:grpSpPr>
          <p:sp>
            <p:nvSpPr>
              <p:cNvPr id="51" name="流程图: 终止 50"/>
              <p:cNvSpPr/>
              <p:nvPr/>
            </p:nvSpPr>
            <p:spPr>
              <a:xfrm>
                <a:off x="5061857" y="523152"/>
                <a:ext cx="1838848" cy="482323"/>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52" name="流程图: 终止 51"/>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53" name="流程图: 终止 52"/>
              <p:cNvSpPr/>
              <p:nvPr/>
            </p:nvSpPr>
            <p:spPr>
              <a:xfrm>
                <a:off x="5061857" y="479326"/>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71" name="文本框 70"/>
            <p:cNvSpPr txBox="1"/>
            <p:nvPr/>
          </p:nvSpPr>
          <p:spPr>
            <a:xfrm>
              <a:off x="4872741" y="2291691"/>
              <a:ext cx="698643" cy="523220"/>
            </a:xfrm>
            <a:prstGeom prst="rect">
              <a:avLst/>
            </a:prstGeom>
            <a:noFill/>
          </p:spPr>
          <p:txBody>
            <a:bodyPr wrap="square" rtlCol="0">
              <a:spAutoFit/>
            </a:bodyPr>
            <a:lstStyle/>
            <a:p>
              <a:pPr algn="ctr"/>
              <a:r>
                <a:rPr lang="en-US" altLang="zh-CN" sz="2800" b="1" dirty="0">
                  <a:solidFill>
                    <a:srgbClr val="314865"/>
                  </a:solidFill>
                  <a:latin typeface="Arial" panose="020B0604020202020204"/>
                  <a:ea typeface="微软雅黑" panose="020B0503020204020204" charset="-122"/>
                  <a:sym typeface="Arial" panose="020B0604020202020204"/>
                </a:rPr>
                <a:t>02</a:t>
              </a:r>
              <a:endParaRPr lang="zh-CN" altLang="en-US" sz="2800" b="1" dirty="0">
                <a:solidFill>
                  <a:srgbClr val="314865"/>
                </a:solidFill>
                <a:latin typeface="Arial" panose="020B0604020202020204"/>
                <a:ea typeface="微软雅黑" panose="020B0503020204020204" charset="-122"/>
                <a:sym typeface="Arial" panose="020B0604020202020204"/>
              </a:endParaRPr>
            </a:p>
          </p:txBody>
        </p:sp>
      </p:grpSp>
      <p:grpSp>
        <p:nvGrpSpPr>
          <p:cNvPr id="17" name="组合 16"/>
          <p:cNvGrpSpPr/>
          <p:nvPr/>
        </p:nvGrpSpPr>
        <p:grpSpPr>
          <a:xfrm>
            <a:off x="4343050" y="3564821"/>
            <a:ext cx="1752950" cy="605880"/>
            <a:chOff x="4343050" y="3341301"/>
            <a:chExt cx="1752950" cy="605880"/>
          </a:xfrm>
          <a:effectLst>
            <a:outerShdw blurRad="50800" dist="50800" dir="5400000" algn="t" rotWithShape="0">
              <a:prstClr val="black">
                <a:alpha val="15000"/>
              </a:prstClr>
            </a:outerShdw>
          </a:effectLst>
        </p:grpSpPr>
        <p:grpSp>
          <p:nvGrpSpPr>
            <p:cNvPr id="54" name="组合 53"/>
            <p:cNvGrpSpPr/>
            <p:nvPr/>
          </p:nvGrpSpPr>
          <p:grpSpPr>
            <a:xfrm>
              <a:off x="4343050" y="3341301"/>
              <a:ext cx="1752950" cy="605880"/>
              <a:chOff x="4602145" y="211015"/>
              <a:chExt cx="2298560" cy="794460"/>
            </a:xfrm>
          </p:grpSpPr>
          <p:sp>
            <p:nvSpPr>
              <p:cNvPr id="55" name="流程图: 终止 54"/>
              <p:cNvSpPr/>
              <p:nvPr/>
            </p:nvSpPr>
            <p:spPr>
              <a:xfrm>
                <a:off x="5061857" y="523152"/>
                <a:ext cx="1838848" cy="482323"/>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56" name="流程图: 终止 55"/>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57" name="流程图: 终止 56"/>
              <p:cNvSpPr/>
              <p:nvPr/>
            </p:nvSpPr>
            <p:spPr>
              <a:xfrm>
                <a:off x="5061857" y="479326"/>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72" name="文本框 71"/>
            <p:cNvSpPr txBox="1"/>
            <p:nvPr/>
          </p:nvSpPr>
          <p:spPr>
            <a:xfrm>
              <a:off x="4872741" y="3403855"/>
              <a:ext cx="698643" cy="523220"/>
            </a:xfrm>
            <a:prstGeom prst="rect">
              <a:avLst/>
            </a:prstGeom>
            <a:noFill/>
          </p:spPr>
          <p:txBody>
            <a:bodyPr wrap="square" rtlCol="0">
              <a:spAutoFit/>
            </a:bodyPr>
            <a:lstStyle/>
            <a:p>
              <a:pPr algn="ctr"/>
              <a:r>
                <a:rPr lang="en-US" altLang="zh-CN" sz="2800" b="1" dirty="0">
                  <a:solidFill>
                    <a:srgbClr val="314865"/>
                  </a:solidFill>
                  <a:latin typeface="Arial" panose="020B0604020202020204"/>
                  <a:ea typeface="微软雅黑" panose="020B0503020204020204" charset="-122"/>
                  <a:sym typeface="Arial" panose="020B0604020202020204"/>
                </a:rPr>
                <a:t>03</a:t>
              </a:r>
              <a:endParaRPr lang="zh-CN" altLang="en-US" sz="2800" b="1" dirty="0">
                <a:solidFill>
                  <a:srgbClr val="314865"/>
                </a:solidFill>
                <a:latin typeface="Arial" panose="020B0604020202020204"/>
                <a:ea typeface="微软雅黑" panose="020B0503020204020204" charset="-122"/>
                <a:sym typeface="Arial" panose="020B0604020202020204"/>
              </a:endParaRPr>
            </a:p>
          </p:txBody>
        </p:sp>
      </p:grpSp>
      <p:grpSp>
        <p:nvGrpSpPr>
          <p:cNvPr id="18" name="组合 17"/>
          <p:cNvGrpSpPr/>
          <p:nvPr/>
        </p:nvGrpSpPr>
        <p:grpSpPr>
          <a:xfrm>
            <a:off x="4343050" y="4808820"/>
            <a:ext cx="1752950" cy="607609"/>
            <a:chOff x="4343050" y="4431630"/>
            <a:chExt cx="1752950" cy="607609"/>
          </a:xfrm>
          <a:effectLst>
            <a:outerShdw blurRad="50800" dist="50800" dir="5400000" algn="t" rotWithShape="0">
              <a:prstClr val="black">
                <a:alpha val="15000"/>
              </a:prstClr>
            </a:outerShdw>
          </a:effectLst>
        </p:grpSpPr>
        <p:grpSp>
          <p:nvGrpSpPr>
            <p:cNvPr id="58" name="组合 57"/>
            <p:cNvGrpSpPr/>
            <p:nvPr/>
          </p:nvGrpSpPr>
          <p:grpSpPr>
            <a:xfrm>
              <a:off x="4343050" y="4431630"/>
              <a:ext cx="1752950" cy="605880"/>
              <a:chOff x="4602145" y="211015"/>
              <a:chExt cx="2298560" cy="794460"/>
            </a:xfrm>
          </p:grpSpPr>
          <p:sp>
            <p:nvSpPr>
              <p:cNvPr id="59" name="流程图: 终止 58"/>
              <p:cNvSpPr/>
              <p:nvPr/>
            </p:nvSpPr>
            <p:spPr>
              <a:xfrm>
                <a:off x="5061857" y="523152"/>
                <a:ext cx="1838848" cy="482323"/>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60" name="流程图: 终止 59"/>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a:ea typeface="微软雅黑" panose="020B0503020204020204" charset="-122"/>
                  <a:sym typeface="Arial" panose="020B0604020202020204"/>
                </a:endParaRPr>
              </a:p>
            </p:txBody>
          </p:sp>
          <p:sp>
            <p:nvSpPr>
              <p:cNvPr id="61" name="流程图: 终止 60"/>
              <p:cNvSpPr/>
              <p:nvPr/>
            </p:nvSpPr>
            <p:spPr>
              <a:xfrm>
                <a:off x="5061857" y="479326"/>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73" name="文本框 72"/>
            <p:cNvSpPr txBox="1"/>
            <p:nvPr/>
          </p:nvSpPr>
          <p:spPr>
            <a:xfrm>
              <a:off x="4872741" y="4516019"/>
              <a:ext cx="698643" cy="523220"/>
            </a:xfrm>
            <a:prstGeom prst="rect">
              <a:avLst/>
            </a:prstGeom>
            <a:noFill/>
          </p:spPr>
          <p:txBody>
            <a:bodyPr wrap="square" rtlCol="0">
              <a:spAutoFit/>
            </a:bodyPr>
            <a:lstStyle/>
            <a:p>
              <a:pPr algn="ctr"/>
              <a:r>
                <a:rPr lang="en-US" altLang="zh-CN" sz="2800" b="1" dirty="0">
                  <a:solidFill>
                    <a:srgbClr val="314865"/>
                  </a:solidFill>
                  <a:latin typeface="Arial" panose="020B0604020202020204"/>
                  <a:ea typeface="微软雅黑" panose="020B0503020204020204" charset="-122"/>
                  <a:sym typeface="Arial" panose="020B0604020202020204"/>
                </a:rPr>
                <a:t>04</a:t>
              </a:r>
              <a:endParaRPr lang="zh-CN" altLang="en-US" sz="2800" b="1" dirty="0">
                <a:solidFill>
                  <a:srgbClr val="314865"/>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by="(-#ppt_w*2)" calcmode="lin" valueType="num">
                                          <p:cBhvr rctx="PPT">
                                            <p:cTn id="12" dur="500" autoRev="1" fill="hold">
                                              <p:stCondLst>
                                                <p:cond delay="0"/>
                                              </p:stCondLst>
                                            </p:cTn>
                                            <p:tgtEl>
                                              <p:spTgt spid="22"/>
                                            </p:tgtEl>
                                            <p:attrNameLst>
                                              <p:attrName>ppt_w</p:attrName>
                                            </p:attrNameLst>
                                          </p:cBhvr>
                                        </p:anim>
                                        <p:anim by="(#ppt_w*0.50)" calcmode="lin" valueType="num">
                                          <p:cBhvr>
                                            <p:cTn id="13" dur="500" decel="50000" autoRev="1" fill="hold">
                                              <p:stCondLst>
                                                <p:cond delay="0"/>
                                              </p:stCondLst>
                                            </p:cTn>
                                            <p:tgtEl>
                                              <p:spTgt spid="22"/>
                                            </p:tgtEl>
                                            <p:attrNameLst>
                                              <p:attrName>ppt_x</p:attrName>
                                            </p:attrNameLst>
                                          </p:cBhvr>
                                        </p:anim>
                                        <p:anim from="(-#ppt_h/2)" to="(#ppt_y)" calcmode="lin" valueType="num">
                                          <p:cBhvr>
                                            <p:cTn id="14" dur="1000" fill="hold">
                                              <p:stCondLst>
                                                <p:cond delay="0"/>
                                              </p:stCondLst>
                                            </p:cTn>
                                            <p:tgtEl>
                                              <p:spTgt spid="22"/>
                                            </p:tgtEl>
                                            <p:attrNameLst>
                                              <p:attrName>ppt_y</p:attrName>
                                            </p:attrNameLst>
                                          </p:cBhvr>
                                        </p:anim>
                                        <p:animRot by="21600000">
                                          <p:cBhvr>
                                            <p:cTn id="15" dur="1000" fill="hold">
                                              <p:stCondLst>
                                                <p:cond delay="0"/>
                                              </p:stCondLst>
                                            </p:cTn>
                                            <p:tgtEl>
                                              <p:spTgt spid="22"/>
                                            </p:tgtEl>
                                            <p:attrNameLst>
                                              <p:attrName>r</p:attrName>
                                            </p:attrNameLst>
                                          </p:cBhvr>
                                        </p:animRot>
                                      </p:childTnLst>
                                    </p:cTn>
                                  </p:par>
                                </p:childTnLst>
                              </p:cTn>
                            </p:par>
                            <p:par>
                              <p:cTn id="16" fill="hold">
                                <p:stCondLst>
                                  <p:cond delay="1700"/>
                                </p:stCondLst>
                                <p:childTnLst>
                                  <p:par>
                                    <p:cTn id="17" presetID="56" presetClass="entr" presetSubtype="0" fill="hold" grpId="0" nodeType="afterEffect">
                                      <p:stCondLst>
                                        <p:cond delay="0"/>
                                      </p:stCondLst>
                                      <p:iterate type="lt">
                                        <p:tmPct val="4286"/>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childTnLst>
                              </p:cTn>
                            </p:par>
                            <p:par>
                              <p:cTn id="23" fill="hold">
                                <p:stCondLst>
                                  <p:cond delay="3000"/>
                                </p:stCondLst>
                                <p:childTnLst>
                                  <p:par>
                                    <p:cTn id="24" presetID="2" presetClass="entr" presetSubtype="4" fill="hold" nodeType="afterEffect" p14:presetBounceEnd="56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56000">
                                          <p:cBhvr additive="base">
                                            <p:cTn id="26" dur="500" fill="hold"/>
                                            <p:tgtEl>
                                              <p:spTgt spid="15"/>
                                            </p:tgtEl>
                                            <p:attrNameLst>
                                              <p:attrName>ppt_x</p:attrName>
                                            </p:attrNameLst>
                                          </p:cBhvr>
                                          <p:tavLst>
                                            <p:tav tm="0">
                                              <p:val>
                                                <p:strVal val="#ppt_x"/>
                                              </p:val>
                                            </p:tav>
                                            <p:tav tm="100000">
                                              <p:val>
                                                <p:strVal val="#ppt_x"/>
                                              </p:val>
                                            </p:tav>
                                          </p:tavLst>
                                        </p:anim>
                                        <p:anim calcmode="lin" valueType="num" p14:bounceEnd="56000">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left)">
                                          <p:cBhvr>
                                            <p:cTn id="31" dur="500"/>
                                            <p:tgtEl>
                                              <p:spTgt spid="66"/>
                                            </p:tgtEl>
                                          </p:cBhvr>
                                        </p:animEffect>
                                      </p:childTnLst>
                                    </p:cTn>
                                  </p:par>
                                </p:childTnLst>
                              </p:cTn>
                            </p:par>
                            <p:par>
                              <p:cTn id="32" fill="hold">
                                <p:stCondLst>
                                  <p:cond delay="4000"/>
                                </p:stCondLst>
                                <p:childTnLst>
                                  <p:par>
                                    <p:cTn id="33" presetID="2" presetClass="entr" presetSubtype="4" fill="hold" nodeType="afterEffect" p14:presetBounceEnd="56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56000">
                                          <p:cBhvr additive="base">
                                            <p:cTn id="35" dur="500" fill="hold"/>
                                            <p:tgtEl>
                                              <p:spTgt spid="16"/>
                                            </p:tgtEl>
                                            <p:attrNameLst>
                                              <p:attrName>ppt_x</p:attrName>
                                            </p:attrNameLst>
                                          </p:cBhvr>
                                          <p:tavLst>
                                            <p:tav tm="0">
                                              <p:val>
                                                <p:strVal val="#ppt_x"/>
                                              </p:val>
                                            </p:tav>
                                            <p:tav tm="100000">
                                              <p:val>
                                                <p:strVal val="#ppt_x"/>
                                              </p:val>
                                            </p:tav>
                                          </p:tavLst>
                                        </p:anim>
                                        <p:anim calcmode="lin" valueType="num" p14:bounceEnd="56000">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left)">
                                          <p:cBhvr>
                                            <p:cTn id="40" dur="500"/>
                                            <p:tgtEl>
                                              <p:spTgt spid="67"/>
                                            </p:tgtEl>
                                          </p:cBhvr>
                                        </p:animEffect>
                                      </p:childTnLst>
                                    </p:cTn>
                                  </p:par>
                                </p:childTnLst>
                              </p:cTn>
                            </p:par>
                            <p:par>
                              <p:cTn id="41" fill="hold">
                                <p:stCondLst>
                                  <p:cond delay="5000"/>
                                </p:stCondLst>
                                <p:childTnLst>
                                  <p:par>
                                    <p:cTn id="42" presetID="2" presetClass="entr" presetSubtype="4" fill="hold" nodeType="afterEffect" p14:presetBounceEnd="56000">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56000">
                                          <p:cBhvr additive="base">
                                            <p:cTn id="44" dur="500" fill="hold"/>
                                            <p:tgtEl>
                                              <p:spTgt spid="17"/>
                                            </p:tgtEl>
                                            <p:attrNameLst>
                                              <p:attrName>ppt_x</p:attrName>
                                            </p:attrNameLst>
                                          </p:cBhvr>
                                          <p:tavLst>
                                            <p:tav tm="0">
                                              <p:val>
                                                <p:strVal val="#ppt_x"/>
                                              </p:val>
                                            </p:tav>
                                            <p:tav tm="100000">
                                              <p:val>
                                                <p:strVal val="#ppt_x"/>
                                              </p:val>
                                            </p:tav>
                                          </p:tavLst>
                                        </p:anim>
                                        <p:anim calcmode="lin" valueType="num" p14:bounceEnd="56000">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6000"/>
                                </p:stCondLst>
                                <p:childTnLst>
                                  <p:par>
                                    <p:cTn id="51" presetID="2" presetClass="entr" presetSubtype="4" fill="hold" nodeType="afterEffect" p14:presetBounceEnd="56000">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14:bounceEnd="56000">
                                          <p:cBhvr additive="base">
                                            <p:cTn id="53" dur="500" fill="hold"/>
                                            <p:tgtEl>
                                              <p:spTgt spid="18"/>
                                            </p:tgtEl>
                                            <p:attrNameLst>
                                              <p:attrName>ppt_x</p:attrName>
                                            </p:attrNameLst>
                                          </p:cBhvr>
                                          <p:tavLst>
                                            <p:tav tm="0">
                                              <p:val>
                                                <p:strVal val="#ppt_x"/>
                                              </p:val>
                                            </p:tav>
                                            <p:tav tm="100000">
                                              <p:val>
                                                <p:strVal val="#ppt_x"/>
                                              </p:val>
                                            </p:tav>
                                          </p:tavLst>
                                        </p:anim>
                                        <p:anim calcmode="lin" valueType="num" p14:bounceEnd="56000">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ipe(left)">
                                          <p:cBhvr>
                                            <p:cTn id="5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p:bldP spid="12" grpId="0"/>
          <p:bldP spid="66" grpId="0" bldLvl="0" animBg="1"/>
          <p:bldP spid="67" grpId="0" bldLvl="0" animBg="1"/>
          <p:bldP spid="68" grpId="0" bldLvl="0" animBg="1"/>
          <p:bldP spid="69"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by="(-#ppt_w*2)" calcmode="lin" valueType="num">
                                          <p:cBhvr rctx="PPT">
                                            <p:cTn id="12" dur="500" autoRev="1" fill="hold">
                                              <p:stCondLst>
                                                <p:cond delay="0"/>
                                              </p:stCondLst>
                                            </p:cTn>
                                            <p:tgtEl>
                                              <p:spTgt spid="22"/>
                                            </p:tgtEl>
                                            <p:attrNameLst>
                                              <p:attrName>ppt_w</p:attrName>
                                            </p:attrNameLst>
                                          </p:cBhvr>
                                        </p:anim>
                                        <p:anim by="(#ppt_w*0.50)" calcmode="lin" valueType="num">
                                          <p:cBhvr>
                                            <p:cTn id="13" dur="500" decel="50000" autoRev="1" fill="hold">
                                              <p:stCondLst>
                                                <p:cond delay="0"/>
                                              </p:stCondLst>
                                            </p:cTn>
                                            <p:tgtEl>
                                              <p:spTgt spid="22"/>
                                            </p:tgtEl>
                                            <p:attrNameLst>
                                              <p:attrName>ppt_x</p:attrName>
                                            </p:attrNameLst>
                                          </p:cBhvr>
                                        </p:anim>
                                        <p:anim from="(-#ppt_h/2)" to="(#ppt_y)" calcmode="lin" valueType="num">
                                          <p:cBhvr>
                                            <p:cTn id="14" dur="1000" fill="hold">
                                              <p:stCondLst>
                                                <p:cond delay="0"/>
                                              </p:stCondLst>
                                            </p:cTn>
                                            <p:tgtEl>
                                              <p:spTgt spid="22"/>
                                            </p:tgtEl>
                                            <p:attrNameLst>
                                              <p:attrName>ppt_y</p:attrName>
                                            </p:attrNameLst>
                                          </p:cBhvr>
                                        </p:anim>
                                        <p:animRot by="21600000">
                                          <p:cBhvr>
                                            <p:cTn id="15" dur="1000" fill="hold">
                                              <p:stCondLst>
                                                <p:cond delay="0"/>
                                              </p:stCondLst>
                                            </p:cTn>
                                            <p:tgtEl>
                                              <p:spTgt spid="22"/>
                                            </p:tgtEl>
                                            <p:attrNameLst>
                                              <p:attrName>r</p:attrName>
                                            </p:attrNameLst>
                                          </p:cBhvr>
                                        </p:animRot>
                                      </p:childTnLst>
                                    </p:cTn>
                                  </p:par>
                                </p:childTnLst>
                              </p:cTn>
                            </p:par>
                            <p:par>
                              <p:cTn id="16" fill="hold">
                                <p:stCondLst>
                                  <p:cond delay="1700"/>
                                </p:stCondLst>
                                <p:childTnLst>
                                  <p:par>
                                    <p:cTn id="17" presetID="56" presetClass="entr" presetSubtype="0" fill="hold" grpId="0" nodeType="afterEffect">
                                      <p:stCondLst>
                                        <p:cond delay="0"/>
                                      </p:stCondLst>
                                      <p:iterate type="lt">
                                        <p:tmPct val="4286"/>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childTnLst>
                              </p:cTn>
                            </p:par>
                            <p:par>
                              <p:cTn id="23" fill="hold">
                                <p:stCondLst>
                                  <p:cond delay="3000"/>
                                </p:stCondLst>
                                <p:childTnLst>
                                  <p:par>
                                    <p:cTn id="24" presetID="2" presetClass="entr" presetSubtype="4"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left)">
                                          <p:cBhvr>
                                            <p:cTn id="31" dur="500"/>
                                            <p:tgtEl>
                                              <p:spTgt spid="66"/>
                                            </p:tgtEl>
                                          </p:cBhvr>
                                        </p:animEffect>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left)">
                                          <p:cBhvr>
                                            <p:cTn id="40" dur="500"/>
                                            <p:tgtEl>
                                              <p:spTgt spid="67"/>
                                            </p:tgtEl>
                                          </p:cBhvr>
                                        </p:animEffect>
                                      </p:childTnLst>
                                    </p:cTn>
                                  </p:par>
                                </p:childTnLst>
                              </p:cTn>
                            </p:par>
                            <p:par>
                              <p:cTn id="41" fill="hold">
                                <p:stCondLst>
                                  <p:cond delay="5000"/>
                                </p:stCondLst>
                                <p:childTnLst>
                                  <p:par>
                                    <p:cTn id="42" presetID="2" presetClass="entr" presetSubtype="4"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6000"/>
                                </p:stCondLst>
                                <p:childTnLst>
                                  <p:par>
                                    <p:cTn id="51" presetID="2" presetClass="entr" presetSubtype="4"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ipe(left)">
                                          <p:cBhvr>
                                            <p:cTn id="5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p:bldP spid="12" grpId="0"/>
          <p:bldP spid="66" grpId="0" bldLvl="0" animBg="1"/>
          <p:bldP spid="67" grpId="0" bldLvl="0" animBg="1"/>
          <p:bldP spid="68" grpId="0" bldLvl="0" animBg="1"/>
          <p:bldP spid="69" grpId="0" bldLvl="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
          <p:cNvSpPr txBox="1">
            <a:spLocks noChangeArrowheads="1"/>
          </p:cNvSpPr>
          <p:nvPr>
            <p:custDataLst>
              <p:tags r:id="rId1"/>
            </p:custDataLst>
          </p:nvPr>
        </p:nvSpPr>
        <p:spPr bwMode="auto">
          <a:xfrm>
            <a:off x="1056625" y="2193837"/>
            <a:ext cx="2247543" cy="224676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rPr>
              <a:t>01</a:t>
            </a:r>
            <a:endParaRPr lang="zh-CN" altLang="en-US"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endParaRPr>
          </a:p>
        </p:txBody>
      </p:sp>
      <p:cxnSp>
        <p:nvCxnSpPr>
          <p:cNvPr id="30" name="直接连接符 29"/>
          <p:cNvCxnSpPr/>
          <p:nvPr>
            <p:custDataLst>
              <p:tags r:id="rId2"/>
            </p:custDataLst>
          </p:nvPr>
        </p:nvCxnSpPr>
        <p:spPr>
          <a:xfrm>
            <a:off x="4269095" y="4251627"/>
            <a:ext cx="7186590"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269095" y="2643919"/>
            <a:ext cx="7186590" cy="1015365"/>
          </a:xfrm>
          <a:prstGeom prst="rect">
            <a:avLst/>
          </a:prstGeom>
        </p:spPr>
        <p:txBody>
          <a:bodyPr wrap="square" lIns="0" tIns="0" rIns="0" bIns="0">
            <a:spAutoFit/>
          </a:bodyPr>
          <a:lstStyle/>
          <a:p>
            <a:pPr algn="dist"/>
            <a:r>
              <a:rPr lang="zh-CN" altLang="en-US" sz="66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调查地点与现状</a:t>
            </a:r>
          </a:p>
        </p:txBody>
      </p:sp>
      <p:grpSp>
        <p:nvGrpSpPr>
          <p:cNvPr id="18" name="组合 17"/>
          <p:cNvGrpSpPr/>
          <p:nvPr/>
        </p:nvGrpSpPr>
        <p:grpSpPr>
          <a:xfrm>
            <a:off x="7781759" y="937931"/>
            <a:ext cx="2758272" cy="837788"/>
            <a:chOff x="4602145" y="211015"/>
            <a:chExt cx="2758272" cy="837788"/>
          </a:xfrm>
        </p:grpSpPr>
        <p:sp>
          <p:nvSpPr>
            <p:cNvPr id="20" name="流程图: 终止 19"/>
            <p:cNvSpPr/>
            <p:nvPr/>
          </p:nvSpPr>
          <p:spPr>
            <a:xfrm>
              <a:off x="5521569" y="566482"/>
              <a:ext cx="1838848" cy="482321"/>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2" name="流程图: 终止 21"/>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3" name="流程图: 终止 22"/>
            <p:cNvSpPr/>
            <p:nvPr/>
          </p:nvSpPr>
          <p:spPr>
            <a:xfrm>
              <a:off x="5521569" y="526200"/>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4" name="矩形 23"/>
          <p:cNvSpPr/>
          <p:nvPr/>
        </p:nvSpPr>
        <p:spPr>
          <a:xfrm>
            <a:off x="1056625" y="-1"/>
            <a:ext cx="2247543" cy="1775719"/>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1056625" y="4913832"/>
            <a:ext cx="2247543" cy="1944168"/>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Rectangle 20"/>
          <p:cNvSpPr>
            <a:spLocks noChangeArrowheads="1"/>
          </p:cNvSpPr>
          <p:nvPr/>
        </p:nvSpPr>
        <p:spPr bwMode="auto">
          <a:xfrm>
            <a:off x="5157080" y="3974389"/>
            <a:ext cx="5410351"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anose="020B0604020202020204" pitchFamily="34" charset="0"/>
              <a:buNone/>
            </a:pPr>
            <a:r>
              <a:rPr lang="en-US" altLang="zh-CN" dirty="0">
                <a:solidFill>
                  <a:schemeClr val="tx1">
                    <a:lumMod val="65000"/>
                    <a:lumOff val="35000"/>
                  </a:schemeClr>
                </a:solidFill>
                <a:latin typeface="Bahnschrift" panose="020B0502040204020203" charset="0"/>
                <a:ea typeface="微软雅黑" panose="020B0503020204020204" charset="-122"/>
                <a:cs typeface="Bahnschrift" panose="020B0502040204020203" charset="0"/>
                <a:sym typeface="Arial" panose="020B0604020202020204"/>
              </a:rPr>
              <a:t>INVESTIGATION SITE AND CURRENT SITUATION</a:t>
            </a:r>
          </a:p>
        </p:txBody>
      </p:sp>
    </p:spTree>
  </p:cSld>
  <p:clrMapOvr>
    <a:masterClrMapping/>
  </p:clrMapOvr>
  <mc:AlternateContent xmlns:mc="http://schemas.openxmlformats.org/markup-compatibility/2006" xmlns:p14="http://schemas.microsoft.com/office/powerpoint/2010/main">
    <mc:Choice Requires="p14">
      <p:transition spd="slow">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14:presetBounceEnd="60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60000">
                                          <p:cBhvr additive="base">
                                            <p:cTn id="20" dur="5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占位符 69" descr="C:\Users\Vine\Desktop\大二2018-2019\交通调查与分析\延误调查小组报告\图片1.png图片1"/>
          <p:cNvPicPr>
            <a:picLocks noChangeAspect="1"/>
          </p:cNvPicPr>
          <p:nvPr/>
        </p:nvPicPr>
        <p:blipFill rotWithShape="1">
          <a:blip r:embed="rId3"/>
          <a:srcRect/>
          <a:stretch>
            <a:fillRect/>
          </a:stretch>
        </p:blipFill>
        <p:spPr>
          <a:xfrm>
            <a:off x="1326515" y="753110"/>
            <a:ext cx="9387205" cy="3715385"/>
          </a:xfrm>
          <a:prstGeom prst="rect">
            <a:avLst/>
          </a:prstGeom>
          <a:pattFill prst="pct30">
            <a:fgClr>
              <a:schemeClr val="bg1">
                <a:lumMod val="95000"/>
              </a:schemeClr>
            </a:fgClr>
            <a:bgClr>
              <a:schemeClr val="bg1"/>
            </a:bgClr>
          </a:pattFill>
        </p:spPr>
      </p:pic>
      <p:cxnSp>
        <p:nvCxnSpPr>
          <p:cNvPr id="54" name="直接连接符 53"/>
          <p:cNvCxnSpPr/>
          <p:nvPr/>
        </p:nvCxnSpPr>
        <p:spPr>
          <a:xfrm>
            <a:off x="366395" y="4828540"/>
            <a:ext cx="11120755" cy="15240"/>
          </a:xfrm>
          <a:prstGeom prst="line">
            <a:avLst/>
          </a:prstGeom>
          <a:noFill/>
          <a:ln w="9525" cap="flat" cmpd="sng" algn="ctr">
            <a:solidFill>
              <a:srgbClr val="46556A"/>
            </a:solidFill>
            <a:prstDash val="solid"/>
          </a:ln>
          <a:effectLst/>
        </p:spPr>
      </p:cxnSp>
      <p:sp>
        <p:nvSpPr>
          <p:cNvPr id="55" name="矩形 47"/>
          <p:cNvSpPr>
            <a:spLocks noChangeArrowheads="1"/>
          </p:cNvSpPr>
          <p:nvPr/>
        </p:nvSpPr>
        <p:spPr bwMode="auto">
          <a:xfrm>
            <a:off x="472440" y="4843780"/>
            <a:ext cx="11077575" cy="175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9pPr>
          </a:lstStyle>
          <a:p>
            <a:pPr>
              <a:lnSpc>
                <a:spcPct val="200000"/>
              </a:lnSpc>
              <a:buNone/>
            </a:pPr>
            <a:r>
              <a:rPr sz="1800" dirty="0">
                <a:solidFill>
                  <a:schemeClr val="bg2">
                    <a:lumMod val="25000"/>
                  </a:schemeClr>
                </a:solidFill>
                <a:latin typeface="Arial" panose="020B0604020202020204"/>
                <a:ea typeface="微软雅黑" panose="020B0503020204020204" charset="-122"/>
                <a:sym typeface="Arial" panose="020B0604020202020204"/>
              </a:rPr>
              <a:t>如图所示为</a:t>
            </a:r>
            <a:r>
              <a:rPr sz="1800" b="1" dirty="0">
                <a:solidFill>
                  <a:schemeClr val="bg2">
                    <a:lumMod val="25000"/>
                  </a:schemeClr>
                </a:solidFill>
                <a:latin typeface="Arial" panose="020B0604020202020204"/>
                <a:ea typeface="微软雅黑" panose="020B0503020204020204" charset="-122"/>
                <a:sym typeface="Arial" panose="020B0604020202020204"/>
              </a:rPr>
              <a:t>中山大道-车陂路交叉口</a:t>
            </a:r>
            <a:r>
              <a:rPr sz="1800" dirty="0">
                <a:solidFill>
                  <a:schemeClr val="bg2">
                    <a:lumMod val="25000"/>
                  </a:schemeClr>
                </a:solidFill>
                <a:latin typeface="Arial" panose="020B0604020202020204"/>
                <a:ea typeface="微软雅黑" panose="020B0503020204020204" charset="-122"/>
                <a:sym typeface="Arial" panose="020B0604020202020204"/>
              </a:rPr>
              <a:t>，其中</a:t>
            </a:r>
            <a:r>
              <a:rPr sz="1800" b="1" dirty="0">
                <a:solidFill>
                  <a:schemeClr val="bg2">
                    <a:lumMod val="25000"/>
                  </a:schemeClr>
                </a:solidFill>
                <a:latin typeface="Arial" panose="020B0604020202020204"/>
                <a:ea typeface="微软雅黑" panose="020B0503020204020204" charset="-122"/>
                <a:sym typeface="Arial" panose="020B0604020202020204"/>
              </a:rPr>
              <a:t>车陂路为南北走向主干道，中山大道为东西走向主干道</a:t>
            </a:r>
            <a:r>
              <a:rPr lang="zh-CN" sz="1800" b="1" dirty="0">
                <a:solidFill>
                  <a:schemeClr val="bg2">
                    <a:lumMod val="25000"/>
                  </a:schemeClr>
                </a:solidFill>
                <a:latin typeface="Arial" panose="020B0604020202020204"/>
                <a:ea typeface="微软雅黑" panose="020B0503020204020204" charset="-122"/>
                <a:sym typeface="Arial" panose="020B0604020202020204"/>
              </a:rPr>
              <a:t>。</a:t>
            </a:r>
            <a:r>
              <a:rPr sz="1800" b="1" dirty="0">
                <a:solidFill>
                  <a:schemeClr val="bg2">
                    <a:lumMod val="25000"/>
                  </a:schemeClr>
                </a:solidFill>
                <a:latin typeface="Arial" panose="020B0604020202020204"/>
                <a:ea typeface="微软雅黑" panose="020B0503020204020204" charset="-122"/>
                <a:sym typeface="Arial" panose="020B0604020202020204"/>
              </a:rPr>
              <a:t>中山大道</a:t>
            </a:r>
            <a:r>
              <a:rPr sz="1800" dirty="0">
                <a:solidFill>
                  <a:schemeClr val="bg2">
                    <a:lumMod val="25000"/>
                  </a:schemeClr>
                </a:solidFill>
                <a:latin typeface="Arial" panose="020B0604020202020204"/>
                <a:ea typeface="微软雅黑" panose="020B0503020204020204" charset="-122"/>
                <a:sym typeface="Arial" panose="020B0604020202020204"/>
              </a:rPr>
              <a:t>西接天河路，东连黄埔东路，横跨天河、黄埔二区，全长14.8公里，是广州东西走向的干道之一</a:t>
            </a:r>
            <a:r>
              <a:rPr lang="en-US" sz="1800" dirty="0">
                <a:solidFill>
                  <a:schemeClr val="bg2">
                    <a:lumMod val="25000"/>
                  </a:schemeClr>
                </a:solidFill>
                <a:latin typeface="Arial" panose="020B0604020202020204"/>
                <a:ea typeface="微软雅黑" panose="020B0503020204020204" charset="-122"/>
                <a:sym typeface="Arial" panose="020B0604020202020204"/>
              </a:rPr>
              <a:t>,</a:t>
            </a:r>
            <a:r>
              <a:rPr sz="1800" dirty="0">
                <a:solidFill>
                  <a:schemeClr val="bg2">
                    <a:lumMod val="25000"/>
                  </a:schemeClr>
                </a:solidFill>
                <a:latin typeface="Arial" panose="020B0604020202020204"/>
                <a:sym typeface="Arial" panose="020B0604020202020204"/>
              </a:rPr>
              <a:t>开通</a:t>
            </a:r>
            <a:r>
              <a:rPr lang="zh-CN" sz="1800" dirty="0">
                <a:solidFill>
                  <a:schemeClr val="bg2">
                    <a:lumMod val="25000"/>
                  </a:schemeClr>
                </a:solidFill>
                <a:latin typeface="Arial" panose="020B0604020202020204"/>
                <a:sym typeface="Arial" panose="020B0604020202020204"/>
              </a:rPr>
              <a:t>有</a:t>
            </a:r>
            <a:r>
              <a:rPr sz="1800" dirty="0">
                <a:solidFill>
                  <a:schemeClr val="bg2">
                    <a:lumMod val="25000"/>
                  </a:schemeClr>
                </a:solidFill>
                <a:latin typeface="Arial" panose="020B0604020202020204"/>
                <a:ea typeface="微软雅黑" panose="020B0503020204020204" charset="-122"/>
                <a:sym typeface="Arial" panose="020B0604020202020204"/>
              </a:rPr>
              <a:t>快速公交试验线（BRT）</a:t>
            </a:r>
            <a:r>
              <a:rPr lang="zh-CN" sz="1800" dirty="0">
                <a:solidFill>
                  <a:schemeClr val="bg2">
                    <a:lumMod val="25000"/>
                  </a:schemeClr>
                </a:solidFill>
                <a:latin typeface="Arial" panose="020B0604020202020204"/>
                <a:ea typeface="微软雅黑" panose="020B0503020204020204" charset="-122"/>
                <a:sym typeface="Arial" panose="020B0604020202020204"/>
              </a:rPr>
              <a:t>。</a:t>
            </a:r>
            <a:r>
              <a:rPr lang="zh-CN" sz="1800" b="1" dirty="0">
                <a:solidFill>
                  <a:schemeClr val="bg2">
                    <a:lumMod val="25000"/>
                  </a:schemeClr>
                </a:solidFill>
                <a:latin typeface="Arial" panose="020B0604020202020204"/>
                <a:ea typeface="微软雅黑" panose="020B0503020204020204" charset="-122"/>
                <a:sym typeface="Arial" panose="020B0604020202020204"/>
              </a:rPr>
              <a:t>车陂路</a:t>
            </a:r>
            <a:r>
              <a:rPr sz="1800" dirty="0">
                <a:solidFill>
                  <a:schemeClr val="bg2">
                    <a:lumMod val="25000"/>
                  </a:schemeClr>
                </a:solidFill>
                <a:latin typeface="Arial" panose="020B0604020202020204"/>
                <a:ea typeface="微软雅黑" panose="020B0503020204020204" charset="-122"/>
                <a:sym typeface="Arial" panose="020B0604020202020204"/>
              </a:rPr>
              <a:t>南起临江大道，北至大观路与广东奥林匹克体育中心相连接，全长4.1公里</a:t>
            </a:r>
            <a:r>
              <a:rPr lang="zh-CN" sz="1800" dirty="0">
                <a:solidFill>
                  <a:schemeClr val="bg2">
                    <a:lumMod val="25000"/>
                  </a:schemeClr>
                </a:solidFill>
                <a:latin typeface="Arial" panose="020B0604020202020204"/>
                <a:ea typeface="微软雅黑" panose="020B0503020204020204" charset="-122"/>
                <a:sym typeface="Arial" panose="020B0604020202020204"/>
              </a:rPr>
              <a:t>。</a:t>
            </a:r>
          </a:p>
        </p:txBody>
      </p:sp>
      <p:grpSp>
        <p:nvGrpSpPr>
          <p:cNvPr id="6" name="组合 5"/>
          <p:cNvGrpSpPr/>
          <p:nvPr/>
        </p:nvGrpSpPr>
        <p:grpSpPr>
          <a:xfrm>
            <a:off x="164616" y="178180"/>
            <a:ext cx="2804616" cy="398780"/>
            <a:chOff x="164616" y="178180"/>
            <a:chExt cx="2804616" cy="398780"/>
          </a:xfrm>
        </p:grpSpPr>
        <p:cxnSp>
          <p:nvCxnSpPr>
            <p:cNvPr id="56" name="直接连接符 55"/>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534486" y="178180"/>
              <a:ext cx="2434746" cy="398780"/>
            </a:xfrm>
            <a:prstGeom prst="rect">
              <a:avLst/>
            </a:prstGeom>
            <a:noFill/>
          </p:spPr>
          <p:txBody>
            <a:bodyPr wrap="square" rtlCol="0">
              <a:spAutoFit/>
            </a:bodyPr>
            <a:lstStyle/>
            <a:p>
              <a:pPr algn="dist"/>
              <a:r>
                <a:rPr lang="zh-CN" altLang="en-US" sz="20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调查地点与现状</a:t>
              </a:r>
            </a:p>
          </p:txBody>
        </p:sp>
        <p:sp>
          <p:nvSpPr>
            <p:cNvPr id="4" name="矩形 3"/>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59" name="矩形 58"/>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0" name="矩形 59"/>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500" fill="hold">
                                          <p:stCondLst>
                                            <p:cond delay="0"/>
                                          </p:stCondLst>
                                        </p:cTn>
                                        <p:tgtEl>
                                          <p:spTgt spid="55"/>
                                        </p:tgtEl>
                                        <p:attrNameLst>
                                          <p:attrName>style.visibility</p:attrName>
                                        </p:attrNameLst>
                                      </p:cBhvr>
                                      <p:to>
                                        <p:strVal val="visible"/>
                                      </p:to>
                                    </p:set>
                                    <p:animEffect transition="in" filter="wipe(right)">
                                      <p:cBhvr>
                                        <p:cTn id="1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占位符 69" descr="C:\Users\Vine\Desktop\大二2018-2019\交通调查与分析\延误调查小组报告\图片1.png图片1"/>
          <p:cNvPicPr>
            <a:picLocks noChangeAspect="1"/>
          </p:cNvPicPr>
          <p:nvPr/>
        </p:nvPicPr>
        <p:blipFill rotWithShape="1">
          <a:blip r:embed="rId3"/>
          <a:srcRect/>
          <a:stretch>
            <a:fillRect/>
          </a:stretch>
        </p:blipFill>
        <p:spPr>
          <a:xfrm>
            <a:off x="1326515" y="753110"/>
            <a:ext cx="9387205" cy="3715385"/>
          </a:xfrm>
          <a:prstGeom prst="rect">
            <a:avLst/>
          </a:prstGeom>
          <a:pattFill prst="pct30">
            <a:fgClr>
              <a:schemeClr val="bg1">
                <a:lumMod val="95000"/>
              </a:schemeClr>
            </a:fgClr>
            <a:bgClr>
              <a:schemeClr val="bg1"/>
            </a:bgClr>
          </a:pattFill>
        </p:spPr>
      </p:pic>
      <p:cxnSp>
        <p:nvCxnSpPr>
          <p:cNvPr id="54" name="直接连接符 53"/>
          <p:cNvCxnSpPr/>
          <p:nvPr/>
        </p:nvCxnSpPr>
        <p:spPr>
          <a:xfrm>
            <a:off x="366395" y="4828540"/>
            <a:ext cx="11120755" cy="15240"/>
          </a:xfrm>
          <a:prstGeom prst="line">
            <a:avLst/>
          </a:prstGeom>
          <a:noFill/>
          <a:ln w="9525" cap="flat" cmpd="sng" algn="ctr">
            <a:solidFill>
              <a:srgbClr val="46556A"/>
            </a:solidFill>
            <a:prstDash val="solid"/>
          </a:ln>
          <a:effectLst/>
        </p:spPr>
      </p:cxnSp>
      <p:sp>
        <p:nvSpPr>
          <p:cNvPr id="55" name="矩形 47"/>
          <p:cNvSpPr>
            <a:spLocks noChangeArrowheads="1"/>
          </p:cNvSpPr>
          <p:nvPr/>
        </p:nvSpPr>
        <p:spPr bwMode="auto">
          <a:xfrm>
            <a:off x="472440" y="4843780"/>
            <a:ext cx="11077575" cy="2360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pitchFamily="34" charset="0"/>
              </a:defRPr>
            </a:lvl9pPr>
          </a:lstStyle>
          <a:p>
            <a:pPr>
              <a:lnSpc>
                <a:spcPct val="200000"/>
              </a:lnSpc>
              <a:buNone/>
            </a:pPr>
            <a:r>
              <a:rPr sz="1800" b="1" dirty="0">
                <a:solidFill>
                  <a:schemeClr val="bg2">
                    <a:lumMod val="25000"/>
                  </a:schemeClr>
                </a:solidFill>
                <a:latin typeface="Arial" panose="020B0604020202020204"/>
                <a:ea typeface="微软雅黑" panose="020B0503020204020204" charset="-122"/>
                <a:sym typeface="Arial" panose="020B0604020202020204"/>
              </a:rPr>
              <a:t>中山大道-车陂路交叉口</a:t>
            </a:r>
            <a:r>
              <a:rPr lang="zh-CN" sz="1800" b="1" dirty="0">
                <a:solidFill>
                  <a:schemeClr val="bg2">
                    <a:lumMod val="25000"/>
                  </a:schemeClr>
                </a:solidFill>
                <a:latin typeface="Arial" panose="020B0604020202020204"/>
                <a:ea typeface="微软雅黑" panose="020B0503020204020204" charset="-122"/>
                <a:sym typeface="Arial" panose="020B0604020202020204"/>
              </a:rPr>
              <a:t>禁止左转，有右转专用道、掉头专用道以及公交车专用道，毗邻</a:t>
            </a:r>
            <a:r>
              <a:rPr lang="en-US" altLang="zh-CN" sz="1800" b="1" dirty="0">
                <a:solidFill>
                  <a:schemeClr val="bg2">
                    <a:lumMod val="25000"/>
                  </a:schemeClr>
                </a:solidFill>
                <a:latin typeface="Arial" panose="020B0604020202020204"/>
                <a:ea typeface="微软雅黑" panose="020B0503020204020204" charset="-122"/>
                <a:sym typeface="Arial" panose="020B0604020202020204"/>
              </a:rPr>
              <a:t>BRT</a:t>
            </a:r>
            <a:r>
              <a:rPr lang="zh-CN" altLang="en-US" sz="1800" b="1" dirty="0">
                <a:solidFill>
                  <a:schemeClr val="bg2">
                    <a:lumMod val="25000"/>
                  </a:schemeClr>
                </a:solidFill>
                <a:latin typeface="Arial" panose="020B0604020202020204"/>
                <a:ea typeface="微软雅黑" panose="020B0503020204020204" charset="-122"/>
                <a:sym typeface="Arial" panose="020B0604020202020204"/>
              </a:rPr>
              <a:t>车站。</a:t>
            </a:r>
            <a:r>
              <a:rPr sz="1800" dirty="0">
                <a:solidFill>
                  <a:schemeClr val="bg2">
                    <a:lumMod val="25000"/>
                  </a:schemeClr>
                </a:solidFill>
                <a:latin typeface="Arial" panose="020B0604020202020204"/>
                <a:sym typeface="Arial" panose="020B0604020202020204"/>
              </a:rPr>
              <a:t>两条主干道交叉口在早晚高峰期的交通量较大，信号灯和道路环境比较复杂，故产生的控制延误较大，此次，我们小组希望</a:t>
            </a:r>
            <a:r>
              <a:rPr sz="1800" b="1" dirty="0">
                <a:solidFill>
                  <a:schemeClr val="bg2">
                    <a:lumMod val="25000"/>
                  </a:schemeClr>
                </a:solidFill>
                <a:latin typeface="Arial" panose="020B0604020202020204"/>
                <a:sym typeface="Arial" panose="020B0604020202020204"/>
              </a:rPr>
              <a:t>通过实地调查取得数据并分析该交叉口的控制延误，交叉口的影响范围，车辆延误</a:t>
            </a:r>
            <a:r>
              <a:rPr sz="1800" dirty="0">
                <a:solidFill>
                  <a:schemeClr val="bg2">
                    <a:lumMod val="25000"/>
                  </a:schemeClr>
                </a:solidFill>
                <a:latin typeface="Arial" panose="020B0604020202020204"/>
                <a:sym typeface="Arial" panose="020B0604020202020204"/>
              </a:rPr>
              <a:t>等。</a:t>
            </a:r>
            <a:endParaRPr sz="1800" dirty="0">
              <a:solidFill>
                <a:schemeClr val="bg2">
                  <a:lumMod val="25000"/>
                </a:schemeClr>
              </a:solidFill>
              <a:latin typeface="Arial" panose="020B0604020202020204"/>
              <a:ea typeface="微软雅黑" panose="020B0503020204020204" charset="-122"/>
              <a:sym typeface="Arial" panose="020B0604020202020204"/>
            </a:endParaRPr>
          </a:p>
          <a:p>
            <a:pPr>
              <a:lnSpc>
                <a:spcPct val="200000"/>
              </a:lnSpc>
              <a:buNone/>
            </a:pPr>
            <a:endParaRPr lang="zh-CN" sz="1800" b="1" dirty="0">
              <a:solidFill>
                <a:schemeClr val="bg2">
                  <a:lumMod val="25000"/>
                </a:schemeClr>
              </a:solidFill>
              <a:latin typeface="Arial" panose="020B0604020202020204"/>
              <a:ea typeface="微软雅黑" panose="020B0503020204020204" charset="-122"/>
              <a:sym typeface="Arial" panose="020B0604020202020204"/>
            </a:endParaRPr>
          </a:p>
        </p:txBody>
      </p:sp>
      <p:grpSp>
        <p:nvGrpSpPr>
          <p:cNvPr id="6" name="组合 5"/>
          <p:cNvGrpSpPr/>
          <p:nvPr/>
        </p:nvGrpSpPr>
        <p:grpSpPr>
          <a:xfrm>
            <a:off x="164616" y="178180"/>
            <a:ext cx="2804616" cy="398780"/>
            <a:chOff x="164616" y="178180"/>
            <a:chExt cx="2804616" cy="398780"/>
          </a:xfrm>
        </p:grpSpPr>
        <p:cxnSp>
          <p:nvCxnSpPr>
            <p:cNvPr id="56" name="直接连接符 55"/>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534486" y="178180"/>
              <a:ext cx="2434746" cy="398780"/>
            </a:xfrm>
            <a:prstGeom prst="rect">
              <a:avLst/>
            </a:prstGeom>
            <a:noFill/>
          </p:spPr>
          <p:txBody>
            <a:bodyPr wrap="square" rtlCol="0">
              <a:spAutoFit/>
            </a:bodyPr>
            <a:lstStyle/>
            <a:p>
              <a:pPr algn="dist"/>
              <a:r>
                <a:rPr lang="zh-CN" altLang="en-US" sz="20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调查地点与现状</a:t>
              </a:r>
            </a:p>
          </p:txBody>
        </p:sp>
        <p:sp>
          <p:nvSpPr>
            <p:cNvPr id="4" name="矩形 3"/>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59" name="矩形 58"/>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0" name="矩形 59"/>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500" fill="hold">
                                          <p:stCondLst>
                                            <p:cond delay="0"/>
                                          </p:stCondLst>
                                        </p:cTn>
                                        <p:tgtEl>
                                          <p:spTgt spid="55"/>
                                        </p:tgtEl>
                                        <p:attrNameLst>
                                          <p:attrName>style.visibility</p:attrName>
                                        </p:attrNameLst>
                                      </p:cBhvr>
                                      <p:to>
                                        <p:strVal val="visible"/>
                                      </p:to>
                                    </p:set>
                                    <p:animEffect transition="in" filter="wipe(right)">
                                      <p:cBhvr>
                                        <p:cTn id="1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4"/>
          <p:cNvSpPr/>
          <p:nvPr/>
        </p:nvSpPr>
        <p:spPr>
          <a:xfrm>
            <a:off x="5431503" y="3270198"/>
            <a:ext cx="3055428" cy="1678675"/>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a:ea typeface="微软雅黑" panose="020B0503020204020204" charset="-122"/>
              <a:sym typeface="Arial" panose="020B0604020202020204"/>
            </a:endParaRPr>
          </a:p>
        </p:txBody>
      </p:sp>
      <p:pic>
        <p:nvPicPr>
          <p:cNvPr id="2" name="图片 1" descr="图片4"/>
          <p:cNvPicPr>
            <a:picLocks noChangeAspect="1"/>
          </p:cNvPicPr>
          <p:nvPr/>
        </p:nvPicPr>
        <p:blipFill>
          <a:blip r:embed="rId3"/>
          <a:stretch>
            <a:fillRect/>
          </a:stretch>
        </p:blipFill>
        <p:spPr>
          <a:xfrm>
            <a:off x="1580515" y="979170"/>
            <a:ext cx="4096385" cy="2590800"/>
          </a:xfrm>
          <a:prstGeom prst="rect">
            <a:avLst/>
          </a:prstGeom>
        </p:spPr>
      </p:pic>
      <p:sp>
        <p:nvSpPr>
          <p:cNvPr id="79" name="矩形 78"/>
          <p:cNvSpPr/>
          <p:nvPr/>
        </p:nvSpPr>
        <p:spPr>
          <a:xfrm>
            <a:off x="7614285" y="1010285"/>
            <a:ext cx="3721735" cy="25901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a:ea typeface="微软雅黑" panose="020B0503020204020204" charset="-122"/>
              <a:sym typeface="Arial" panose="020B0604020202020204"/>
            </a:endParaRPr>
          </a:p>
        </p:txBody>
      </p:sp>
      <p:sp>
        <p:nvSpPr>
          <p:cNvPr id="81" name="Rectangle 5"/>
          <p:cNvSpPr/>
          <p:nvPr/>
        </p:nvSpPr>
        <p:spPr>
          <a:xfrm>
            <a:off x="5753327" y="2705903"/>
            <a:ext cx="2927336" cy="215721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a:ea typeface="微软雅黑" panose="020B0503020204020204" charset="-122"/>
              <a:sym typeface="Arial" panose="020B0604020202020204"/>
            </a:endParaRPr>
          </a:p>
        </p:txBody>
      </p:sp>
      <p:sp>
        <p:nvSpPr>
          <p:cNvPr id="82" name="TextBox 6"/>
          <p:cNvSpPr txBox="1"/>
          <p:nvPr/>
        </p:nvSpPr>
        <p:spPr>
          <a:xfrm>
            <a:off x="6971030" y="5382260"/>
            <a:ext cx="4151630" cy="521970"/>
          </a:xfrm>
          <a:prstGeom prst="rect">
            <a:avLst/>
          </a:prstGeom>
          <a:noFill/>
        </p:spPr>
        <p:txBody>
          <a:bodyPr wrap="square" rtlCol="0">
            <a:spAutoFit/>
          </a:bodyPr>
          <a:lstStyle/>
          <a:p>
            <a:pPr algn="ctr"/>
            <a:r>
              <a:rPr lang="zh-CN" altLang="en-US" sz="2800" b="1" dirty="0">
                <a:solidFill>
                  <a:schemeClr val="tx1"/>
                </a:solidFill>
                <a:latin typeface="Arial" panose="020B0604020202020204"/>
                <a:ea typeface="微软雅黑" panose="020B0503020204020204" charset="-122"/>
                <a:sym typeface="Arial" panose="020B0604020202020204"/>
              </a:rPr>
              <a:t>踩点时的实际交通状况</a:t>
            </a:r>
          </a:p>
        </p:txBody>
      </p:sp>
      <p:grpSp>
        <p:nvGrpSpPr>
          <p:cNvPr id="10" name="组合 9"/>
          <p:cNvGrpSpPr/>
          <p:nvPr/>
        </p:nvGrpSpPr>
        <p:grpSpPr>
          <a:xfrm>
            <a:off x="164616" y="178180"/>
            <a:ext cx="2804616" cy="398780"/>
            <a:chOff x="164616" y="178180"/>
            <a:chExt cx="2804616" cy="398780"/>
          </a:xfrm>
        </p:grpSpPr>
        <p:cxnSp>
          <p:nvCxnSpPr>
            <p:cNvPr id="11" name="直接连接符 10"/>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4486" y="178180"/>
              <a:ext cx="2434746" cy="398780"/>
            </a:xfrm>
            <a:prstGeom prst="rect">
              <a:avLst/>
            </a:prstGeom>
            <a:noFill/>
          </p:spPr>
          <p:txBody>
            <a:bodyPr wrap="square" rtlCol="0">
              <a:spAutoFit/>
            </a:bodyPr>
            <a:lstStyle/>
            <a:p>
              <a:pPr algn="dist"/>
              <a:r>
                <a:rPr lang="zh-CN" altLang="en-US" sz="20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调查地点与现状</a:t>
              </a:r>
            </a:p>
          </p:txBody>
        </p:sp>
        <p:sp>
          <p:nvSpPr>
            <p:cNvPr id="13" name="矩形 12"/>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4" name="矩形 13"/>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5" name="矩形 14"/>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78" name="矩形 77"/>
          <p:cNvSpPr/>
          <p:nvPr/>
        </p:nvSpPr>
        <p:spPr>
          <a:xfrm>
            <a:off x="1565910" y="3987165"/>
            <a:ext cx="4095750" cy="242887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500" fill="hold"/>
                                        <p:tgtEl>
                                          <p:spTgt spid="81"/>
                                        </p:tgtEl>
                                        <p:attrNameLst>
                                          <p:attrName>ppt_w</p:attrName>
                                        </p:attrNameLst>
                                      </p:cBhvr>
                                      <p:tavLst>
                                        <p:tav tm="0">
                                          <p:val>
                                            <p:fltVal val="0"/>
                                          </p:val>
                                        </p:tav>
                                        <p:tav tm="100000">
                                          <p:val>
                                            <p:strVal val="#ppt_w"/>
                                          </p:val>
                                        </p:tav>
                                      </p:tavLst>
                                    </p:anim>
                                    <p:anim calcmode="lin" valueType="num">
                                      <p:cBhvr>
                                        <p:cTn id="14" dur="500" fill="hold"/>
                                        <p:tgtEl>
                                          <p:spTgt spid="81"/>
                                        </p:tgtEl>
                                        <p:attrNameLst>
                                          <p:attrName>ppt_h</p:attrName>
                                        </p:attrNameLst>
                                      </p:cBhvr>
                                      <p:tavLst>
                                        <p:tav tm="0">
                                          <p:val>
                                            <p:fltVal val="0"/>
                                          </p:val>
                                        </p:tav>
                                        <p:tav tm="100000">
                                          <p:val>
                                            <p:strVal val="#ppt_h"/>
                                          </p:val>
                                        </p:tav>
                                      </p:tavLst>
                                    </p:anim>
                                    <p:animEffect transition="in" filter="fade">
                                      <p:cBhvr>
                                        <p:cTn id="15" dur="500"/>
                                        <p:tgtEl>
                                          <p:spTgt spid="8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p:cTn id="19" dur="500" fill="hold"/>
                                        <p:tgtEl>
                                          <p:spTgt spid="82"/>
                                        </p:tgtEl>
                                        <p:attrNameLst>
                                          <p:attrName>ppt_w</p:attrName>
                                        </p:attrNameLst>
                                      </p:cBhvr>
                                      <p:tavLst>
                                        <p:tav tm="0">
                                          <p:val>
                                            <p:fltVal val="0"/>
                                          </p:val>
                                        </p:tav>
                                        <p:tav tm="100000">
                                          <p:val>
                                            <p:strVal val="#ppt_w"/>
                                          </p:val>
                                        </p:tav>
                                      </p:tavLst>
                                    </p:anim>
                                    <p:anim calcmode="lin" valueType="num">
                                      <p:cBhvr>
                                        <p:cTn id="20" dur="500" fill="hold"/>
                                        <p:tgtEl>
                                          <p:spTgt spid="82"/>
                                        </p:tgtEl>
                                        <p:attrNameLst>
                                          <p:attrName>ppt_h</p:attrName>
                                        </p:attrNameLst>
                                      </p:cBhvr>
                                      <p:tavLst>
                                        <p:tav tm="0">
                                          <p:val>
                                            <p:fltVal val="0"/>
                                          </p:val>
                                        </p:tav>
                                        <p:tav tm="100000">
                                          <p:val>
                                            <p:strVal val="#ppt_h"/>
                                          </p:val>
                                        </p:tav>
                                      </p:tavLst>
                                    </p:anim>
                                    <p:animEffect transition="in" filter="fade">
                                      <p:cBhvr>
                                        <p:cTn id="21" dur="500"/>
                                        <p:tgtEl>
                                          <p:spTgt spid="82"/>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1500"/>
                            </p:stCondLst>
                            <p:childTnLst>
                              <p:par>
                                <p:cTn id="26" presetID="13" presetClass="entr" presetSubtype="16" fill="hold" grpId="0"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plus(in)">
                                      <p:cBhvr>
                                        <p:cTn id="28" dur="500"/>
                                        <p:tgtEl>
                                          <p:spTgt spid="78"/>
                                        </p:tgtEl>
                                      </p:cBhvr>
                                    </p:animEffect>
                                  </p:childTnLst>
                                </p:cTn>
                              </p:par>
                            </p:childTnLst>
                          </p:cTn>
                        </p:par>
                        <p:par>
                          <p:cTn id="29" fill="hold">
                            <p:stCondLst>
                              <p:cond delay="2000"/>
                            </p:stCondLst>
                            <p:childTnLst>
                              <p:par>
                                <p:cTn id="30" presetID="16" presetClass="entr" presetSubtype="2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barn(inVertical)">
                                      <p:cBhvr>
                                        <p:cTn id="3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P spid="79" grpId="0" bldLvl="0" animBg="1"/>
      <p:bldP spid="81" grpId="0" bldLvl="0" animBg="1"/>
      <p:bldP spid="82" grpId="0"/>
      <p:bldP spid="7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
          <p:cNvSpPr txBox="1">
            <a:spLocks noChangeArrowheads="1"/>
          </p:cNvSpPr>
          <p:nvPr>
            <p:custDataLst>
              <p:tags r:id="rId1"/>
            </p:custDataLst>
          </p:nvPr>
        </p:nvSpPr>
        <p:spPr bwMode="auto">
          <a:xfrm>
            <a:off x="1056625" y="2193837"/>
            <a:ext cx="2247543" cy="224676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rPr>
              <a:t>02</a:t>
            </a:r>
            <a:endParaRPr lang="zh-CN" altLang="en-US"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endParaRPr>
          </a:p>
        </p:txBody>
      </p:sp>
      <p:cxnSp>
        <p:nvCxnSpPr>
          <p:cNvPr id="30" name="直接连接符 29"/>
          <p:cNvCxnSpPr/>
          <p:nvPr>
            <p:custDataLst>
              <p:tags r:id="rId2"/>
            </p:custDataLst>
          </p:nvPr>
        </p:nvCxnSpPr>
        <p:spPr>
          <a:xfrm>
            <a:off x="4269095" y="4127167"/>
            <a:ext cx="7186590"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269095" y="2643919"/>
            <a:ext cx="7186590" cy="1015365"/>
          </a:xfrm>
          <a:prstGeom prst="rect">
            <a:avLst/>
          </a:prstGeom>
        </p:spPr>
        <p:txBody>
          <a:bodyPr wrap="square" lIns="0" tIns="0" rIns="0" bIns="0">
            <a:spAutoFit/>
          </a:bodyPr>
          <a:lstStyle/>
          <a:p>
            <a:pPr algn="dist">
              <a:spcBef>
                <a:spcPct val="20000"/>
              </a:spcBef>
              <a:buClr>
                <a:schemeClr val="hlink"/>
              </a:buClr>
              <a:buSzPct val="65000"/>
            </a:pPr>
            <a:r>
              <a:rPr lang="zh-CN" altLang="en-US" sz="66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调查目的与意义</a:t>
            </a:r>
          </a:p>
        </p:txBody>
      </p:sp>
      <p:grpSp>
        <p:nvGrpSpPr>
          <p:cNvPr id="18" name="组合 17"/>
          <p:cNvGrpSpPr/>
          <p:nvPr/>
        </p:nvGrpSpPr>
        <p:grpSpPr>
          <a:xfrm>
            <a:off x="7781759" y="937931"/>
            <a:ext cx="2758272" cy="837788"/>
            <a:chOff x="4602145" y="211015"/>
            <a:chExt cx="2758272" cy="837788"/>
          </a:xfrm>
        </p:grpSpPr>
        <p:sp>
          <p:nvSpPr>
            <p:cNvPr id="20" name="流程图: 终止 19"/>
            <p:cNvSpPr/>
            <p:nvPr/>
          </p:nvSpPr>
          <p:spPr>
            <a:xfrm>
              <a:off x="5521569" y="566482"/>
              <a:ext cx="1838848" cy="482321"/>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2" name="流程图: 终止 21"/>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3" name="流程图: 终止 22"/>
            <p:cNvSpPr/>
            <p:nvPr/>
          </p:nvSpPr>
          <p:spPr>
            <a:xfrm>
              <a:off x="5521569" y="526200"/>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4" name="矩形 23"/>
          <p:cNvSpPr/>
          <p:nvPr/>
        </p:nvSpPr>
        <p:spPr>
          <a:xfrm>
            <a:off x="1056625" y="-1"/>
            <a:ext cx="2247543" cy="1775719"/>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1056625" y="4913832"/>
            <a:ext cx="2247543" cy="1944168"/>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Rectangle 20"/>
          <p:cNvSpPr>
            <a:spLocks noChangeArrowheads="1"/>
          </p:cNvSpPr>
          <p:nvPr/>
        </p:nvSpPr>
        <p:spPr bwMode="auto">
          <a:xfrm>
            <a:off x="5157715" y="3804209"/>
            <a:ext cx="5410351"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anose="020B0604020202020204" pitchFamily="34" charset="0"/>
              <a:buNone/>
            </a:pPr>
            <a:r>
              <a:rPr lang="en-US" altLang="zh-CN" dirty="0">
                <a:solidFill>
                  <a:schemeClr val="tx1"/>
                </a:solidFill>
                <a:latin typeface="Bahnschrift" panose="020B0502040204020203" charset="0"/>
                <a:ea typeface="微软雅黑" panose="020B0503020204020204" charset="-122"/>
                <a:cs typeface="Bahnschrift" panose="020B0502040204020203" charset="0"/>
                <a:sym typeface="Arial" panose="020B0604020202020204"/>
              </a:rPr>
              <a:t>INVESTIGATION PURPOSE AND SIGNIFICANCE</a:t>
            </a:r>
            <a:r>
              <a:rPr lang="en-US" altLang="zh-CN" dirty="0">
                <a:solidFill>
                  <a:schemeClr val="tx1">
                    <a:lumMod val="65000"/>
                    <a:lumOff val="35000"/>
                  </a:schemeClr>
                </a:solidFill>
                <a:latin typeface="Arial" panose="020B0604020202020204"/>
                <a:ea typeface="微软雅黑" panose="020B0503020204020204" charset="-122"/>
                <a:cs typeface="Arial" panose="020B0604020202020204" pitchFamily="34" charset="0"/>
                <a:sym typeface="Arial" panose="020B0604020202020204"/>
              </a:rPr>
              <a:t> </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14:presetBounceEnd="60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60000">
                                          <p:cBhvr additive="base">
                                            <p:cTn id="20" dur="5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nvCxnSpPr>
        <p:spPr>
          <a:xfrm>
            <a:off x="4783661" y="2294071"/>
            <a:ext cx="0" cy="71882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1" name="文本框 24"/>
          <p:cNvSpPr txBox="1">
            <a:spLocks noChangeArrowheads="1"/>
          </p:cNvSpPr>
          <p:nvPr/>
        </p:nvSpPr>
        <p:spPr bwMode="auto">
          <a:xfrm>
            <a:off x="4925695" y="2099310"/>
            <a:ext cx="7190105"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eaLnBrk="0" hangingPunct="0">
              <a:lnSpc>
                <a:spcPct val="140000"/>
              </a:lnSpc>
            </a:pPr>
            <a:r>
              <a:rPr lang="zh-CN" altLang="en-US" sz="2000" b="1" dirty="0">
                <a:solidFill>
                  <a:srgbClr val="314865"/>
                </a:solidFill>
                <a:latin typeface="Arial" panose="020B0604020202020204"/>
                <a:ea typeface="微软雅黑" panose="020B0503020204020204" charset="-122"/>
                <a:sym typeface="Arial" panose="020B0604020202020204"/>
              </a:rPr>
              <a:t>熟悉各种交通调查工具（计数器、摄像机、秒表等）的使用；</a:t>
            </a:r>
          </a:p>
          <a:p>
            <a:pPr lvl="0" eaLnBrk="0" hangingPunct="0">
              <a:lnSpc>
                <a:spcPct val="140000"/>
              </a:lnSpc>
            </a:pPr>
            <a:r>
              <a:rPr lang="zh-CN" altLang="en-US" sz="2000" b="1" dirty="0">
                <a:solidFill>
                  <a:srgbClr val="314865"/>
                </a:solidFill>
                <a:latin typeface="Arial" panose="020B0604020202020204"/>
                <a:ea typeface="微软雅黑" panose="020B0503020204020204" charset="-122"/>
                <a:sym typeface="Arial" panose="020B0604020202020204"/>
              </a:rPr>
              <a:t>认识交叉口延误调查方法中的点样本法的实际应用</a:t>
            </a:r>
          </a:p>
        </p:txBody>
      </p:sp>
      <p:grpSp>
        <p:nvGrpSpPr>
          <p:cNvPr id="23" name="组合 22"/>
          <p:cNvGrpSpPr/>
          <p:nvPr/>
        </p:nvGrpSpPr>
        <p:grpSpPr>
          <a:xfrm>
            <a:off x="3981667" y="2375196"/>
            <a:ext cx="556576" cy="556576"/>
            <a:chOff x="5747657" y="2305619"/>
            <a:chExt cx="556576" cy="556576"/>
          </a:xfrm>
        </p:grpSpPr>
        <p:sp>
          <p:nvSpPr>
            <p:cNvPr id="24" name="椭圆 26"/>
            <p:cNvSpPr/>
            <p:nvPr/>
          </p:nvSpPr>
          <p:spPr bwMode="auto">
            <a:xfrm>
              <a:off x="5747657" y="2305619"/>
              <a:ext cx="556576" cy="556576"/>
            </a:xfrm>
            <a:prstGeom prst="ellipse">
              <a:avLst/>
            </a:prstGeom>
            <a:solidFill>
              <a:srgbClr val="314865"/>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fontAlgn="auto">
                <a:lnSpc>
                  <a:spcPct val="130000"/>
                </a:lnSpc>
                <a:spcBef>
                  <a:spcPts val="0"/>
                </a:spcBef>
                <a:spcAft>
                  <a:spcPts val="0"/>
                </a:spcAft>
                <a:defRPr/>
              </a:pPr>
              <a:endParaRPr lang="en-US" sz="1200" kern="0">
                <a:solidFill>
                  <a:schemeClr val="tx1">
                    <a:lumMod val="50000"/>
                    <a:lumOff val="50000"/>
                  </a:schemeClr>
                </a:solidFill>
                <a:latin typeface="Arial" panose="020B0604020202020204"/>
                <a:ea typeface="微软雅黑" panose="020B0503020204020204" charset="-122"/>
                <a:sym typeface="Arial" panose="020B0604020202020204"/>
              </a:endParaRPr>
            </a:p>
          </p:txBody>
        </p:sp>
        <p:sp>
          <p:nvSpPr>
            <p:cNvPr id="25" name="燕尾形 24"/>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a:ea typeface="微软雅黑" panose="020B0503020204020204" charset="-122"/>
                <a:sym typeface="Arial" panose="020B0604020202020204"/>
              </a:endParaRPr>
            </a:p>
          </p:txBody>
        </p:sp>
      </p:grpSp>
      <p:cxnSp>
        <p:nvCxnSpPr>
          <p:cNvPr id="32" name="直接连接符 31"/>
          <p:cNvCxnSpPr/>
          <p:nvPr/>
        </p:nvCxnSpPr>
        <p:spPr>
          <a:xfrm>
            <a:off x="4798901" y="3924751"/>
            <a:ext cx="0" cy="7188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54"/>
          <p:cNvSpPr txBox="1">
            <a:spLocks noChangeArrowheads="1"/>
          </p:cNvSpPr>
          <p:nvPr/>
        </p:nvSpPr>
        <p:spPr bwMode="auto">
          <a:xfrm>
            <a:off x="4925695" y="3625850"/>
            <a:ext cx="6412230" cy="252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eaLnBrk="0" hangingPunct="0"/>
            <a:endParaRPr lang="zh-CN" altLang="en-US" sz="1200" dirty="0">
              <a:solidFill>
                <a:schemeClr val="bg2">
                  <a:lumMod val="50000"/>
                </a:schemeClr>
              </a:solidFill>
              <a:latin typeface="Arial" panose="020B0604020202020204"/>
              <a:ea typeface="微软雅黑" panose="020B0503020204020204" charset="-122"/>
              <a:sym typeface="Arial" panose="020B0604020202020204"/>
            </a:endParaRPr>
          </a:p>
          <a:p>
            <a:pPr lvl="0" eaLnBrk="0" hangingPunct="0">
              <a:lnSpc>
                <a:spcPct val="146000"/>
              </a:lnSpc>
            </a:pPr>
            <a:r>
              <a:rPr lang="zh-CN" altLang="en-US" sz="2000" b="1" dirty="0">
                <a:solidFill>
                  <a:srgbClr val="314865"/>
                </a:solidFill>
                <a:latin typeface="Arial" panose="020B0604020202020204"/>
                <a:ea typeface="微软雅黑" panose="020B0503020204020204" charset="-122"/>
                <a:sym typeface="Arial" panose="020B0604020202020204"/>
              </a:rPr>
              <a:t>理解交通调查在交通评价与优化中的作用；</a:t>
            </a:r>
          </a:p>
          <a:p>
            <a:pPr lvl="0" eaLnBrk="0" hangingPunct="0">
              <a:lnSpc>
                <a:spcPct val="146000"/>
              </a:lnSpc>
            </a:pPr>
            <a:r>
              <a:rPr lang="zh-CN" altLang="en-US" sz="2000" b="1" dirty="0">
                <a:solidFill>
                  <a:srgbClr val="314865"/>
                </a:solidFill>
                <a:latin typeface="Arial" panose="020B0604020202020204"/>
                <a:ea typeface="微软雅黑" panose="020B0503020204020204" charset="-122"/>
                <a:sym typeface="Arial" panose="020B0604020202020204"/>
              </a:rPr>
              <a:t>培养理论联系实践的能力；</a:t>
            </a:r>
          </a:p>
          <a:p>
            <a:pPr lvl="0" eaLnBrk="0" hangingPunct="0">
              <a:lnSpc>
                <a:spcPct val="146000"/>
              </a:lnSpc>
            </a:pPr>
            <a:r>
              <a:rPr lang="zh-CN" altLang="en-US" sz="2000" b="1" dirty="0">
                <a:solidFill>
                  <a:srgbClr val="314865"/>
                </a:solidFill>
                <a:latin typeface="Arial" panose="020B0604020202020204"/>
                <a:ea typeface="微软雅黑" panose="020B0503020204020204" charset="-122"/>
                <a:sym typeface="Arial" panose="020B0604020202020204"/>
              </a:rPr>
              <a:t>培养自主调研与团队合作的能力；</a:t>
            </a:r>
          </a:p>
          <a:p>
            <a:pPr lvl="0" eaLnBrk="0" hangingPunct="0">
              <a:lnSpc>
                <a:spcPct val="146000"/>
              </a:lnSpc>
            </a:pPr>
            <a:r>
              <a:rPr lang="zh-CN" altLang="en-US" sz="2000" b="1" dirty="0">
                <a:solidFill>
                  <a:srgbClr val="314865"/>
                </a:solidFill>
                <a:latin typeface="Arial" panose="020B0604020202020204"/>
                <a:ea typeface="微软雅黑" panose="020B0503020204020204" charset="-122"/>
                <a:sym typeface="Arial" panose="020B0604020202020204"/>
              </a:rPr>
              <a:t>认识交通数据分析方法；</a:t>
            </a:r>
          </a:p>
          <a:p>
            <a:pPr lvl="0" eaLnBrk="0" hangingPunct="0">
              <a:lnSpc>
                <a:spcPct val="146000"/>
              </a:lnSpc>
            </a:pPr>
            <a:r>
              <a:rPr lang="zh-CN" altLang="en-US" sz="2000" b="1" dirty="0">
                <a:solidFill>
                  <a:srgbClr val="314865"/>
                </a:solidFill>
                <a:latin typeface="Arial" panose="020B0604020202020204"/>
                <a:ea typeface="微软雅黑" panose="020B0503020204020204" charset="-122"/>
                <a:sym typeface="Arial" panose="020B0604020202020204"/>
              </a:rPr>
              <a:t>培养通过数据发现问题并提出解决方法的能力；</a:t>
            </a:r>
          </a:p>
        </p:txBody>
      </p:sp>
      <p:grpSp>
        <p:nvGrpSpPr>
          <p:cNvPr id="35" name="组合 34"/>
          <p:cNvGrpSpPr/>
          <p:nvPr/>
        </p:nvGrpSpPr>
        <p:grpSpPr>
          <a:xfrm>
            <a:off x="4003230" y="4005875"/>
            <a:ext cx="556576" cy="556576"/>
            <a:chOff x="5747657" y="2305619"/>
            <a:chExt cx="556576" cy="556576"/>
          </a:xfrm>
        </p:grpSpPr>
        <p:sp>
          <p:nvSpPr>
            <p:cNvPr id="36" name="椭圆 26"/>
            <p:cNvSpPr/>
            <p:nvPr/>
          </p:nvSpPr>
          <p:spPr bwMode="auto">
            <a:xfrm>
              <a:off x="5747657" y="2305619"/>
              <a:ext cx="556576" cy="556576"/>
            </a:xfrm>
            <a:prstGeom prst="ellipse">
              <a:avLst/>
            </a:prstGeom>
            <a:solidFill>
              <a:srgbClr val="314865"/>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fontAlgn="auto">
                <a:lnSpc>
                  <a:spcPct val="130000"/>
                </a:lnSpc>
                <a:spcBef>
                  <a:spcPts val="0"/>
                </a:spcBef>
                <a:spcAft>
                  <a:spcPts val="0"/>
                </a:spcAft>
                <a:defRPr/>
              </a:pPr>
              <a:endParaRPr lang="en-US" sz="1200" kern="0" dirty="0">
                <a:solidFill>
                  <a:schemeClr val="tx1">
                    <a:lumMod val="50000"/>
                    <a:lumOff val="50000"/>
                  </a:schemeClr>
                </a:solidFill>
                <a:latin typeface="Arial" panose="020B0604020202020204"/>
                <a:ea typeface="微软雅黑" panose="020B0503020204020204" charset="-122"/>
                <a:sym typeface="Arial" panose="020B0604020202020204"/>
              </a:endParaRPr>
            </a:p>
          </p:txBody>
        </p:sp>
        <p:sp>
          <p:nvSpPr>
            <p:cNvPr id="37" name="燕尾形 36"/>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a:ea typeface="微软雅黑" panose="020B0503020204020204" charset="-122"/>
                <a:sym typeface="Arial" panose="020B0604020202020204"/>
              </a:endParaRPr>
            </a:p>
          </p:txBody>
        </p:sp>
      </p:grpSp>
      <p:grpSp>
        <p:nvGrpSpPr>
          <p:cNvPr id="39" name="组合 38"/>
          <p:cNvGrpSpPr/>
          <p:nvPr/>
        </p:nvGrpSpPr>
        <p:grpSpPr>
          <a:xfrm>
            <a:off x="769877" y="1603465"/>
            <a:ext cx="2211794" cy="3623981"/>
            <a:chOff x="8631023" y="1684586"/>
            <a:chExt cx="2419633" cy="3964519"/>
          </a:xfrm>
          <a:solidFill>
            <a:srgbClr val="314865"/>
          </a:solidFill>
        </p:grpSpPr>
        <p:sp>
          <p:nvSpPr>
            <p:cNvPr id="40" name="Freeform 23"/>
            <p:cNvSpPr/>
            <p:nvPr/>
          </p:nvSpPr>
          <p:spPr bwMode="auto">
            <a:xfrm>
              <a:off x="9714110" y="1846062"/>
              <a:ext cx="0"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cubicBezTo>
                    <a:pt x="1" y="0"/>
                    <a:pt x="2" y="0"/>
                    <a:pt x="3" y="0"/>
                  </a:cubicBezTo>
                  <a:lnTo>
                    <a:pt x="0" y="0"/>
                  </a:lnTo>
                  <a:close/>
                </a:path>
              </a:pathLst>
            </a:custGeom>
            <a:grp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sp>
          <p:nvSpPr>
            <p:cNvPr id="41" name="Freeform 21"/>
            <p:cNvSpPr>
              <a:spLocks noEditPoints="1"/>
            </p:cNvSpPr>
            <p:nvPr/>
          </p:nvSpPr>
          <p:spPr bwMode="auto">
            <a:xfrm>
              <a:off x="8631023" y="1684586"/>
              <a:ext cx="2419633" cy="3114007"/>
            </a:xfrm>
            <a:custGeom>
              <a:avLst/>
              <a:gdLst>
                <a:gd name="T0" fmla="*/ 15500 w 17509"/>
                <a:gd name="T1" fmla="*/ 12945 h 22569"/>
                <a:gd name="T2" fmla="*/ 13648 w 17509"/>
                <a:gd name="T3" fmla="*/ 15646 h 22569"/>
                <a:gd name="T4" fmla="*/ 12686 w 17509"/>
                <a:gd name="T5" fmla="*/ 16707 h 22569"/>
                <a:gd name="T6" fmla="*/ 12045 w 17509"/>
                <a:gd name="T7" fmla="*/ 18000 h 22569"/>
                <a:gd name="T8" fmla="*/ 11850 w 17509"/>
                <a:gd name="T9" fmla="*/ 20372 h 22569"/>
                <a:gd name="T10" fmla="*/ 11851 w 17509"/>
                <a:gd name="T11" fmla="*/ 20445 h 22569"/>
                <a:gd name="T12" fmla="*/ 11209 w 17509"/>
                <a:gd name="T13" fmla="*/ 21086 h 22569"/>
                <a:gd name="T14" fmla="*/ 6299 w 17509"/>
                <a:gd name="T15" fmla="*/ 21086 h 22569"/>
                <a:gd name="T16" fmla="*/ 5844 w 17509"/>
                <a:gd name="T17" fmla="*/ 20897 h 22569"/>
                <a:gd name="T18" fmla="*/ 5657 w 17509"/>
                <a:gd name="T19" fmla="*/ 20445 h 22569"/>
                <a:gd name="T20" fmla="*/ 5657 w 17509"/>
                <a:gd name="T21" fmla="*/ 20369 h 22569"/>
                <a:gd name="T22" fmla="*/ 5462 w 17509"/>
                <a:gd name="T23" fmla="*/ 18000 h 22569"/>
                <a:gd name="T24" fmla="*/ 5094 w 17509"/>
                <a:gd name="T25" fmla="*/ 17092 h 22569"/>
                <a:gd name="T26" fmla="*/ 4029 w 17509"/>
                <a:gd name="T27" fmla="*/ 15822 h 22569"/>
                <a:gd name="T28" fmla="*/ 2329 w 17509"/>
                <a:gd name="T29" fmla="*/ 13637 h 22569"/>
                <a:gd name="T30" fmla="*/ 1484 w 17509"/>
                <a:gd name="T31" fmla="*/ 9931 h 22569"/>
                <a:gd name="T32" fmla="*/ 2954 w 17509"/>
                <a:gd name="T33" fmla="*/ 5541 h 22569"/>
                <a:gd name="T34" fmla="*/ 6683 w 17509"/>
                <a:gd name="T35" fmla="*/ 2948 h 22569"/>
                <a:gd name="T36" fmla="*/ 6868 w 17509"/>
                <a:gd name="T37" fmla="*/ 2892 h 22569"/>
                <a:gd name="T38" fmla="*/ 7985 w 17509"/>
                <a:gd name="T39" fmla="*/ 2684 h 22569"/>
                <a:gd name="T40" fmla="*/ 7987 w 17509"/>
                <a:gd name="T41" fmla="*/ 2684 h 22569"/>
                <a:gd name="T42" fmla="*/ 8059 w 17509"/>
                <a:gd name="T43" fmla="*/ 2676 h 22569"/>
                <a:gd name="T44" fmla="*/ 8716 w 17509"/>
                <a:gd name="T45" fmla="*/ 2639 h 22569"/>
                <a:gd name="T46" fmla="*/ 8755 w 17509"/>
                <a:gd name="T47" fmla="*/ 2643 h 22569"/>
                <a:gd name="T48" fmla="*/ 8793 w 17509"/>
                <a:gd name="T49" fmla="*/ 2641 h 22569"/>
                <a:gd name="T50" fmla="*/ 9450 w 17509"/>
                <a:gd name="T51" fmla="*/ 2676 h 22569"/>
                <a:gd name="T52" fmla="*/ 9448 w 17509"/>
                <a:gd name="T53" fmla="*/ 2676 h 22569"/>
                <a:gd name="T54" fmla="*/ 9520 w 17509"/>
                <a:gd name="T55" fmla="*/ 2684 h 22569"/>
                <a:gd name="T56" fmla="*/ 9522 w 17509"/>
                <a:gd name="T57" fmla="*/ 2684 h 22569"/>
                <a:gd name="T58" fmla="*/ 10638 w 17509"/>
                <a:gd name="T59" fmla="*/ 2892 h 22569"/>
                <a:gd name="T60" fmla="*/ 10825 w 17509"/>
                <a:gd name="T61" fmla="*/ 2948 h 22569"/>
                <a:gd name="T62" fmla="*/ 14553 w 17509"/>
                <a:gd name="T63" fmla="*/ 5541 h 22569"/>
                <a:gd name="T64" fmla="*/ 16023 w 17509"/>
                <a:gd name="T65" fmla="*/ 9931 h 22569"/>
                <a:gd name="T66" fmla="*/ 15500 w 17509"/>
                <a:gd name="T67" fmla="*/ 12945 h 22569"/>
                <a:gd name="T68" fmla="*/ 17507 w 17509"/>
                <a:gd name="T69" fmla="*/ 9931 h 22569"/>
                <a:gd name="T70" fmla="*/ 15734 w 17509"/>
                <a:gd name="T71" fmla="*/ 4645 h 22569"/>
                <a:gd name="T72" fmla="*/ 1773 w 17509"/>
                <a:gd name="T73" fmla="*/ 4645 h 22569"/>
                <a:gd name="T74" fmla="*/ 0 w 17509"/>
                <a:gd name="T75" fmla="*/ 9931 h 22569"/>
                <a:gd name="T76" fmla="*/ 628 w 17509"/>
                <a:gd name="T77" fmla="*/ 13491 h 22569"/>
                <a:gd name="T78" fmla="*/ 2782 w 17509"/>
                <a:gd name="T79" fmla="*/ 16665 h 22569"/>
                <a:gd name="T80" fmla="*/ 3655 w 17509"/>
                <a:gd name="T81" fmla="*/ 17623 h 22569"/>
                <a:gd name="T82" fmla="*/ 4005 w 17509"/>
                <a:gd name="T83" fmla="*/ 18273 h 22569"/>
                <a:gd name="T84" fmla="*/ 4174 w 17509"/>
                <a:gd name="T85" fmla="*/ 20369 h 22569"/>
                <a:gd name="T86" fmla="*/ 4174 w 17509"/>
                <a:gd name="T87" fmla="*/ 20420 h 22569"/>
                <a:gd name="T88" fmla="*/ 4174 w 17509"/>
                <a:gd name="T89" fmla="*/ 20435 h 22569"/>
                <a:gd name="T90" fmla="*/ 4174 w 17509"/>
                <a:gd name="T91" fmla="*/ 20440 h 22569"/>
                <a:gd name="T92" fmla="*/ 4174 w 17509"/>
                <a:gd name="T93" fmla="*/ 20445 h 22569"/>
                <a:gd name="T94" fmla="*/ 6299 w 17509"/>
                <a:gd name="T95" fmla="*/ 22569 h 22569"/>
                <a:gd name="T96" fmla="*/ 11209 w 17509"/>
                <a:gd name="T97" fmla="*/ 22569 h 22569"/>
                <a:gd name="T98" fmla="*/ 13333 w 17509"/>
                <a:gd name="T99" fmla="*/ 20445 h 22569"/>
                <a:gd name="T100" fmla="*/ 13333 w 17509"/>
                <a:gd name="T101" fmla="*/ 20440 h 22569"/>
                <a:gd name="T102" fmla="*/ 13333 w 17509"/>
                <a:gd name="T103" fmla="*/ 20434 h 22569"/>
                <a:gd name="T104" fmla="*/ 13333 w 17509"/>
                <a:gd name="T105" fmla="*/ 20420 h 22569"/>
                <a:gd name="T106" fmla="*/ 13333 w 17509"/>
                <a:gd name="T107" fmla="*/ 20372 h 22569"/>
                <a:gd name="T108" fmla="*/ 13503 w 17509"/>
                <a:gd name="T109" fmla="*/ 18274 h 22569"/>
                <a:gd name="T110" fmla="*/ 13673 w 17509"/>
                <a:gd name="T111" fmla="*/ 17875 h 22569"/>
                <a:gd name="T112" fmla="*/ 14553 w 17509"/>
                <a:gd name="T113" fmla="*/ 16847 h 22569"/>
                <a:gd name="T114" fmla="*/ 16486 w 17509"/>
                <a:gd name="T115" fmla="*/ 14338 h 22569"/>
                <a:gd name="T116" fmla="*/ 17507 w 17509"/>
                <a:gd name="T117" fmla="*/ 9931 h 2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509" h="22569">
                  <a:moveTo>
                    <a:pt x="15500" y="12945"/>
                  </a:moveTo>
                  <a:cubicBezTo>
                    <a:pt x="15031" y="14128"/>
                    <a:pt x="14327" y="14928"/>
                    <a:pt x="13648" y="15646"/>
                  </a:cubicBezTo>
                  <a:cubicBezTo>
                    <a:pt x="13309" y="16005"/>
                    <a:pt x="12976" y="16339"/>
                    <a:pt x="12686" y="16707"/>
                  </a:cubicBezTo>
                  <a:cubicBezTo>
                    <a:pt x="12399" y="17072"/>
                    <a:pt x="12143" y="17489"/>
                    <a:pt x="12045" y="18000"/>
                  </a:cubicBezTo>
                  <a:cubicBezTo>
                    <a:pt x="11859" y="18996"/>
                    <a:pt x="11852" y="20066"/>
                    <a:pt x="11850" y="20372"/>
                  </a:cubicBezTo>
                  <a:cubicBezTo>
                    <a:pt x="11850" y="20413"/>
                    <a:pt x="11851" y="20435"/>
                    <a:pt x="11851" y="20445"/>
                  </a:cubicBezTo>
                  <a:cubicBezTo>
                    <a:pt x="11849" y="20799"/>
                    <a:pt x="11564" y="21085"/>
                    <a:pt x="11209" y="21086"/>
                  </a:cubicBezTo>
                  <a:lnTo>
                    <a:pt x="6299" y="21086"/>
                  </a:lnTo>
                  <a:cubicBezTo>
                    <a:pt x="6119" y="21086"/>
                    <a:pt x="5962" y="21015"/>
                    <a:pt x="5844" y="20897"/>
                  </a:cubicBezTo>
                  <a:cubicBezTo>
                    <a:pt x="5727" y="20779"/>
                    <a:pt x="5657" y="20625"/>
                    <a:pt x="5657" y="20445"/>
                  </a:cubicBezTo>
                  <a:cubicBezTo>
                    <a:pt x="5657" y="20435"/>
                    <a:pt x="5657" y="20412"/>
                    <a:pt x="5657" y="20369"/>
                  </a:cubicBezTo>
                  <a:cubicBezTo>
                    <a:pt x="5656" y="20061"/>
                    <a:pt x="5647" y="18994"/>
                    <a:pt x="5462" y="18000"/>
                  </a:cubicBezTo>
                  <a:cubicBezTo>
                    <a:pt x="5398" y="17661"/>
                    <a:pt x="5261" y="17359"/>
                    <a:pt x="5094" y="17092"/>
                  </a:cubicBezTo>
                  <a:cubicBezTo>
                    <a:pt x="4798" y="16622"/>
                    <a:pt x="4420" y="16237"/>
                    <a:pt x="4029" y="15822"/>
                  </a:cubicBezTo>
                  <a:cubicBezTo>
                    <a:pt x="3439" y="15207"/>
                    <a:pt x="2815" y="14544"/>
                    <a:pt x="2329" y="13637"/>
                  </a:cubicBezTo>
                  <a:cubicBezTo>
                    <a:pt x="1845" y="12731"/>
                    <a:pt x="1485" y="11579"/>
                    <a:pt x="1484" y="9931"/>
                  </a:cubicBezTo>
                  <a:cubicBezTo>
                    <a:pt x="1484" y="8279"/>
                    <a:pt x="2030" y="6763"/>
                    <a:pt x="2954" y="5541"/>
                  </a:cubicBezTo>
                  <a:cubicBezTo>
                    <a:pt x="3879" y="4319"/>
                    <a:pt x="5180" y="3397"/>
                    <a:pt x="6683" y="2948"/>
                  </a:cubicBezTo>
                  <a:lnTo>
                    <a:pt x="6868" y="2892"/>
                  </a:lnTo>
                  <a:cubicBezTo>
                    <a:pt x="7230" y="2798"/>
                    <a:pt x="7602" y="2724"/>
                    <a:pt x="7985" y="2684"/>
                  </a:cubicBezTo>
                  <a:lnTo>
                    <a:pt x="7987" y="2684"/>
                  </a:lnTo>
                  <a:lnTo>
                    <a:pt x="8059" y="2676"/>
                  </a:lnTo>
                  <a:cubicBezTo>
                    <a:pt x="8283" y="2654"/>
                    <a:pt x="8501" y="2641"/>
                    <a:pt x="8716" y="2639"/>
                  </a:cubicBezTo>
                  <a:lnTo>
                    <a:pt x="8755" y="2643"/>
                  </a:lnTo>
                  <a:lnTo>
                    <a:pt x="8793" y="2641"/>
                  </a:lnTo>
                  <a:cubicBezTo>
                    <a:pt x="9007" y="2641"/>
                    <a:pt x="9226" y="2654"/>
                    <a:pt x="9450" y="2676"/>
                  </a:cubicBezTo>
                  <a:lnTo>
                    <a:pt x="9448" y="2676"/>
                  </a:lnTo>
                  <a:lnTo>
                    <a:pt x="9520" y="2684"/>
                  </a:lnTo>
                  <a:lnTo>
                    <a:pt x="9522" y="2684"/>
                  </a:lnTo>
                  <a:cubicBezTo>
                    <a:pt x="9905" y="2724"/>
                    <a:pt x="10277" y="2797"/>
                    <a:pt x="10638" y="2892"/>
                  </a:cubicBezTo>
                  <a:lnTo>
                    <a:pt x="10825" y="2948"/>
                  </a:lnTo>
                  <a:cubicBezTo>
                    <a:pt x="12327" y="3397"/>
                    <a:pt x="13628" y="4319"/>
                    <a:pt x="14553" y="5541"/>
                  </a:cubicBezTo>
                  <a:cubicBezTo>
                    <a:pt x="15476" y="6763"/>
                    <a:pt x="16023" y="8279"/>
                    <a:pt x="16023" y="9931"/>
                  </a:cubicBezTo>
                  <a:cubicBezTo>
                    <a:pt x="16023" y="11186"/>
                    <a:pt x="15812" y="12155"/>
                    <a:pt x="15500" y="12945"/>
                  </a:cubicBezTo>
                  <a:close/>
                  <a:moveTo>
                    <a:pt x="17507" y="9931"/>
                  </a:moveTo>
                  <a:cubicBezTo>
                    <a:pt x="17507" y="7948"/>
                    <a:pt x="16847" y="6114"/>
                    <a:pt x="15734" y="4645"/>
                  </a:cubicBezTo>
                  <a:cubicBezTo>
                    <a:pt x="12226" y="8"/>
                    <a:pt x="5290" y="0"/>
                    <a:pt x="1773" y="4645"/>
                  </a:cubicBezTo>
                  <a:cubicBezTo>
                    <a:pt x="661" y="6114"/>
                    <a:pt x="0" y="7948"/>
                    <a:pt x="0" y="9931"/>
                  </a:cubicBezTo>
                  <a:cubicBezTo>
                    <a:pt x="0" y="11354"/>
                    <a:pt x="245" y="12523"/>
                    <a:pt x="628" y="13491"/>
                  </a:cubicBezTo>
                  <a:cubicBezTo>
                    <a:pt x="1202" y="14942"/>
                    <a:pt x="2079" y="15922"/>
                    <a:pt x="2782" y="16665"/>
                  </a:cubicBezTo>
                  <a:cubicBezTo>
                    <a:pt x="3135" y="17036"/>
                    <a:pt x="3445" y="17353"/>
                    <a:pt x="3655" y="17623"/>
                  </a:cubicBezTo>
                  <a:cubicBezTo>
                    <a:pt x="3870" y="17895"/>
                    <a:pt x="3975" y="18106"/>
                    <a:pt x="4005" y="18273"/>
                  </a:cubicBezTo>
                  <a:cubicBezTo>
                    <a:pt x="4158" y="19085"/>
                    <a:pt x="4174" y="20109"/>
                    <a:pt x="4174" y="20369"/>
                  </a:cubicBezTo>
                  <a:lnTo>
                    <a:pt x="4174" y="20420"/>
                  </a:lnTo>
                  <a:lnTo>
                    <a:pt x="4174" y="20435"/>
                  </a:lnTo>
                  <a:lnTo>
                    <a:pt x="4174" y="20440"/>
                  </a:lnTo>
                  <a:lnTo>
                    <a:pt x="4174" y="20445"/>
                  </a:lnTo>
                  <a:cubicBezTo>
                    <a:pt x="4174" y="21620"/>
                    <a:pt x="5125" y="22568"/>
                    <a:pt x="6299" y="22569"/>
                  </a:cubicBezTo>
                  <a:lnTo>
                    <a:pt x="11209" y="22569"/>
                  </a:lnTo>
                  <a:cubicBezTo>
                    <a:pt x="12383" y="22568"/>
                    <a:pt x="13333" y="21618"/>
                    <a:pt x="13333" y="20445"/>
                  </a:cubicBezTo>
                  <a:lnTo>
                    <a:pt x="13333" y="20440"/>
                  </a:lnTo>
                  <a:lnTo>
                    <a:pt x="13333" y="20434"/>
                  </a:lnTo>
                  <a:lnTo>
                    <a:pt x="13333" y="20420"/>
                  </a:lnTo>
                  <a:lnTo>
                    <a:pt x="13333" y="20372"/>
                  </a:lnTo>
                  <a:cubicBezTo>
                    <a:pt x="13333" y="20115"/>
                    <a:pt x="13349" y="19088"/>
                    <a:pt x="13503" y="18274"/>
                  </a:cubicBezTo>
                  <a:cubicBezTo>
                    <a:pt x="13524" y="18161"/>
                    <a:pt x="13574" y="18033"/>
                    <a:pt x="13673" y="17875"/>
                  </a:cubicBezTo>
                  <a:cubicBezTo>
                    <a:pt x="13840" y="17600"/>
                    <a:pt x="14158" y="17258"/>
                    <a:pt x="14553" y="16847"/>
                  </a:cubicBezTo>
                  <a:cubicBezTo>
                    <a:pt x="15141" y="16228"/>
                    <a:pt x="15891" y="15448"/>
                    <a:pt x="16486" y="14338"/>
                  </a:cubicBezTo>
                  <a:cubicBezTo>
                    <a:pt x="17082" y="13230"/>
                    <a:pt x="17509" y="11799"/>
                    <a:pt x="17507" y="9931"/>
                  </a:cubicBez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Arial" panose="020B0604020202020204"/>
                <a:ea typeface="微软雅黑" panose="020B0503020204020204" charset="-122"/>
                <a:sym typeface="Arial" panose="020B0604020202020204"/>
              </a:endParaRPr>
            </a:p>
          </p:txBody>
        </p:sp>
        <p:sp>
          <p:nvSpPr>
            <p:cNvPr id="42" name="Freeform 24"/>
            <p:cNvSpPr/>
            <p:nvPr/>
          </p:nvSpPr>
          <p:spPr bwMode="auto">
            <a:xfrm>
              <a:off x="9378674" y="4873541"/>
              <a:ext cx="925122" cy="252112"/>
            </a:xfrm>
            <a:custGeom>
              <a:avLst/>
              <a:gdLst>
                <a:gd name="T0" fmla="*/ 5785 w 6697"/>
                <a:gd name="T1" fmla="*/ 0 h 1826"/>
                <a:gd name="T2" fmla="*/ 914 w 6697"/>
                <a:gd name="T3" fmla="*/ 0 h 1826"/>
                <a:gd name="T4" fmla="*/ 0 w 6697"/>
                <a:gd name="T5" fmla="*/ 914 h 1826"/>
                <a:gd name="T6" fmla="*/ 914 w 6697"/>
                <a:gd name="T7" fmla="*/ 1826 h 1826"/>
                <a:gd name="T8" fmla="*/ 5785 w 6697"/>
                <a:gd name="T9" fmla="*/ 1826 h 1826"/>
                <a:gd name="T10" fmla="*/ 6697 w 6697"/>
                <a:gd name="T11" fmla="*/ 914 h 1826"/>
                <a:gd name="T12" fmla="*/ 5785 w 6697"/>
                <a:gd name="T13" fmla="*/ 0 h 1826"/>
              </a:gdLst>
              <a:ahLst/>
              <a:cxnLst>
                <a:cxn ang="0">
                  <a:pos x="T0" y="T1"/>
                </a:cxn>
                <a:cxn ang="0">
                  <a:pos x="T2" y="T3"/>
                </a:cxn>
                <a:cxn ang="0">
                  <a:pos x="T4" y="T5"/>
                </a:cxn>
                <a:cxn ang="0">
                  <a:pos x="T6" y="T7"/>
                </a:cxn>
                <a:cxn ang="0">
                  <a:pos x="T8" y="T9"/>
                </a:cxn>
                <a:cxn ang="0">
                  <a:pos x="T10" y="T11"/>
                </a:cxn>
                <a:cxn ang="0">
                  <a:pos x="T12" y="T13"/>
                </a:cxn>
              </a:cxnLst>
              <a:rect l="0" t="0" r="r" b="b"/>
              <a:pathLst>
                <a:path w="6697" h="1826">
                  <a:moveTo>
                    <a:pt x="5785" y="0"/>
                  </a:moveTo>
                  <a:lnTo>
                    <a:pt x="914" y="0"/>
                  </a:lnTo>
                  <a:cubicBezTo>
                    <a:pt x="410" y="0"/>
                    <a:pt x="0" y="407"/>
                    <a:pt x="0" y="914"/>
                  </a:cubicBezTo>
                  <a:cubicBezTo>
                    <a:pt x="0" y="1416"/>
                    <a:pt x="410" y="1826"/>
                    <a:pt x="914" y="1826"/>
                  </a:cubicBezTo>
                  <a:lnTo>
                    <a:pt x="5785" y="1826"/>
                  </a:lnTo>
                  <a:cubicBezTo>
                    <a:pt x="6288" y="1826"/>
                    <a:pt x="6697" y="1416"/>
                    <a:pt x="6697" y="914"/>
                  </a:cubicBezTo>
                  <a:cubicBezTo>
                    <a:pt x="6697" y="407"/>
                    <a:pt x="6288" y="0"/>
                    <a:pt x="5785" y="0"/>
                  </a:cubicBez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sp>
          <p:nvSpPr>
            <p:cNvPr id="43" name="Freeform 25"/>
            <p:cNvSpPr/>
            <p:nvPr/>
          </p:nvSpPr>
          <p:spPr bwMode="auto">
            <a:xfrm>
              <a:off x="9378674" y="5191885"/>
              <a:ext cx="925122" cy="252112"/>
            </a:xfrm>
            <a:custGeom>
              <a:avLst/>
              <a:gdLst>
                <a:gd name="T0" fmla="*/ 5785 w 6697"/>
                <a:gd name="T1" fmla="*/ 0 h 1825"/>
                <a:gd name="T2" fmla="*/ 914 w 6697"/>
                <a:gd name="T3" fmla="*/ 0 h 1825"/>
                <a:gd name="T4" fmla="*/ 0 w 6697"/>
                <a:gd name="T5" fmla="*/ 911 h 1825"/>
                <a:gd name="T6" fmla="*/ 914 w 6697"/>
                <a:gd name="T7" fmla="*/ 1825 h 1825"/>
                <a:gd name="T8" fmla="*/ 5785 w 6697"/>
                <a:gd name="T9" fmla="*/ 1825 h 1825"/>
                <a:gd name="T10" fmla="*/ 6697 w 6697"/>
                <a:gd name="T11" fmla="*/ 911 h 1825"/>
                <a:gd name="T12" fmla="*/ 5785 w 6697"/>
                <a:gd name="T13" fmla="*/ 0 h 1825"/>
              </a:gdLst>
              <a:ahLst/>
              <a:cxnLst>
                <a:cxn ang="0">
                  <a:pos x="T0" y="T1"/>
                </a:cxn>
                <a:cxn ang="0">
                  <a:pos x="T2" y="T3"/>
                </a:cxn>
                <a:cxn ang="0">
                  <a:pos x="T4" y="T5"/>
                </a:cxn>
                <a:cxn ang="0">
                  <a:pos x="T6" y="T7"/>
                </a:cxn>
                <a:cxn ang="0">
                  <a:pos x="T8" y="T9"/>
                </a:cxn>
                <a:cxn ang="0">
                  <a:pos x="T10" y="T11"/>
                </a:cxn>
                <a:cxn ang="0">
                  <a:pos x="T12" y="T13"/>
                </a:cxn>
              </a:cxnLst>
              <a:rect l="0" t="0" r="r" b="b"/>
              <a:pathLst>
                <a:path w="6697" h="1825">
                  <a:moveTo>
                    <a:pt x="5785" y="0"/>
                  </a:moveTo>
                  <a:lnTo>
                    <a:pt x="914" y="0"/>
                  </a:lnTo>
                  <a:cubicBezTo>
                    <a:pt x="410" y="0"/>
                    <a:pt x="0" y="407"/>
                    <a:pt x="0" y="911"/>
                  </a:cubicBezTo>
                  <a:cubicBezTo>
                    <a:pt x="0" y="1416"/>
                    <a:pt x="410" y="1825"/>
                    <a:pt x="914" y="1825"/>
                  </a:cubicBezTo>
                  <a:lnTo>
                    <a:pt x="5785" y="1825"/>
                  </a:lnTo>
                  <a:cubicBezTo>
                    <a:pt x="6288" y="1825"/>
                    <a:pt x="6697" y="1416"/>
                    <a:pt x="6697" y="911"/>
                  </a:cubicBezTo>
                  <a:cubicBezTo>
                    <a:pt x="6697" y="407"/>
                    <a:pt x="6288" y="0"/>
                    <a:pt x="5785" y="0"/>
                  </a:cubicBez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sp>
          <p:nvSpPr>
            <p:cNvPr id="44" name="Freeform 26"/>
            <p:cNvSpPr/>
            <p:nvPr/>
          </p:nvSpPr>
          <p:spPr bwMode="auto">
            <a:xfrm>
              <a:off x="9552802" y="5512366"/>
              <a:ext cx="576866" cy="136739"/>
            </a:xfrm>
            <a:custGeom>
              <a:avLst/>
              <a:gdLst>
                <a:gd name="T0" fmla="*/ 2515 w 4174"/>
                <a:gd name="T1" fmla="*/ 0 h 996"/>
                <a:gd name="T2" fmla="*/ 1661 w 4174"/>
                <a:gd name="T3" fmla="*/ 0 h 996"/>
                <a:gd name="T4" fmla="*/ 6 w 4174"/>
                <a:gd name="T5" fmla="*/ 0 h 996"/>
                <a:gd name="T6" fmla="*/ 0 w 4174"/>
                <a:gd name="T7" fmla="*/ 83 h 996"/>
                <a:gd name="T8" fmla="*/ 1493 w 4174"/>
                <a:gd name="T9" fmla="*/ 996 h 996"/>
                <a:gd name="T10" fmla="*/ 1624 w 4174"/>
                <a:gd name="T11" fmla="*/ 996 h 996"/>
                <a:gd name="T12" fmla="*/ 2552 w 4174"/>
                <a:gd name="T13" fmla="*/ 996 h 996"/>
                <a:gd name="T14" fmla="*/ 2683 w 4174"/>
                <a:gd name="T15" fmla="*/ 996 h 996"/>
                <a:gd name="T16" fmla="*/ 4174 w 4174"/>
                <a:gd name="T17" fmla="*/ 83 h 996"/>
                <a:gd name="T18" fmla="*/ 4170 w 4174"/>
                <a:gd name="T19" fmla="*/ 0 h 996"/>
                <a:gd name="T20" fmla="*/ 2515 w 4174"/>
                <a:gd name="T21"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74" h="996">
                  <a:moveTo>
                    <a:pt x="2515" y="0"/>
                  </a:moveTo>
                  <a:lnTo>
                    <a:pt x="1661" y="0"/>
                  </a:lnTo>
                  <a:lnTo>
                    <a:pt x="6" y="0"/>
                  </a:lnTo>
                  <a:cubicBezTo>
                    <a:pt x="5" y="28"/>
                    <a:pt x="0" y="54"/>
                    <a:pt x="0" y="83"/>
                  </a:cubicBezTo>
                  <a:cubicBezTo>
                    <a:pt x="0" y="587"/>
                    <a:pt x="775" y="996"/>
                    <a:pt x="1493" y="996"/>
                  </a:cubicBezTo>
                  <a:lnTo>
                    <a:pt x="1624" y="996"/>
                  </a:lnTo>
                  <a:lnTo>
                    <a:pt x="2552" y="996"/>
                  </a:lnTo>
                  <a:lnTo>
                    <a:pt x="2683" y="996"/>
                  </a:lnTo>
                  <a:cubicBezTo>
                    <a:pt x="3400" y="996"/>
                    <a:pt x="4174" y="587"/>
                    <a:pt x="4174" y="83"/>
                  </a:cubicBezTo>
                  <a:cubicBezTo>
                    <a:pt x="4174" y="54"/>
                    <a:pt x="4170" y="28"/>
                    <a:pt x="4170" y="0"/>
                  </a:cubicBezTo>
                  <a:lnTo>
                    <a:pt x="2515" y="0"/>
                  </a:ln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grpSp>
      <p:sp>
        <p:nvSpPr>
          <p:cNvPr id="45" name="矩形 3"/>
          <p:cNvSpPr>
            <a:spLocks noChangeArrowheads="1"/>
          </p:cNvSpPr>
          <p:nvPr/>
        </p:nvSpPr>
        <p:spPr bwMode="auto">
          <a:xfrm>
            <a:off x="1272540" y="2242185"/>
            <a:ext cx="1208405" cy="953135"/>
          </a:xfrm>
          <a:prstGeom prst="rect">
            <a:avLst/>
          </a:prstGeom>
        </p:spPr>
        <p:txBody>
          <a:bodyPr wrap="square">
            <a:spAutoFit/>
          </a:bodyPr>
          <a:lstStyle/>
          <a:p>
            <a:pPr algn="dist"/>
            <a:r>
              <a:rPr lang="zh-CN" altLang="en-US" sz="28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调查目的</a:t>
            </a:r>
          </a:p>
        </p:txBody>
      </p:sp>
      <p:grpSp>
        <p:nvGrpSpPr>
          <p:cNvPr id="58" name="组合 57"/>
          <p:cNvGrpSpPr/>
          <p:nvPr/>
        </p:nvGrpSpPr>
        <p:grpSpPr>
          <a:xfrm>
            <a:off x="164616" y="178180"/>
            <a:ext cx="2804616" cy="398780"/>
            <a:chOff x="164616" y="178180"/>
            <a:chExt cx="2804616" cy="398780"/>
          </a:xfrm>
        </p:grpSpPr>
        <p:cxnSp>
          <p:nvCxnSpPr>
            <p:cNvPr id="59" name="直接连接符 58"/>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534486" y="178180"/>
              <a:ext cx="2434746" cy="398780"/>
            </a:xfrm>
            <a:prstGeom prst="rect">
              <a:avLst/>
            </a:prstGeom>
            <a:noFill/>
          </p:spPr>
          <p:txBody>
            <a:bodyPr wrap="square" rtlCol="0">
              <a:spAutoFit/>
            </a:bodyPr>
            <a:lstStyle/>
            <a:p>
              <a:pPr algn="dist"/>
              <a:r>
                <a:rPr lang="zh-CN" altLang="en-US" sz="20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调查目的与意义</a:t>
              </a:r>
            </a:p>
          </p:txBody>
        </p:sp>
        <p:sp>
          <p:nvSpPr>
            <p:cNvPr id="61" name="矩形 60"/>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2" name="矩形 61"/>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3" name="矩形 62"/>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par>
                                <p:cTn id="13" presetID="42" presetClass="path" presetSubtype="0" accel="50000" decel="50000" fill="hold" nodeType="withEffect">
                                  <p:stCondLst>
                                    <p:cond delay="0"/>
                                  </p:stCondLst>
                                  <p:childTnLst>
                                    <p:animMotion origin="layout" path="M 3.95833E-6 3.33333E-6 L 3.95833E-6 0.19514 " pathEditMode="relative" rAng="0" ptsTypes="AA">
                                      <p:cBhvr>
                                        <p:cTn id="14" dur="500" spd="-100000" fill="hold"/>
                                        <p:tgtEl>
                                          <p:spTgt spid="39"/>
                                        </p:tgtEl>
                                        <p:attrNameLst>
                                          <p:attrName>ppt_x</p:attrName>
                                          <p:attrName>ppt_y</p:attrName>
                                        </p:attrNameLst>
                                      </p:cBhvr>
                                      <p:rCtr x="0" y="9745"/>
                                    </p:animMotion>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42" presetClass="entr" presetSubtype="0" fill="hold" grpId="0" nodeType="withEffect">
                                  <p:stCondLst>
                                    <p:cond delay="0"/>
                                  </p:stCondLst>
                                  <p:childTnLst>
                                    <p:set>
                                      <p:cBhvr>
                                        <p:cTn id="32" dur="500"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strVal val="#ppt_x"/>
                                          </p:val>
                                        </p:tav>
                                        <p:tav tm="100000">
                                          <p:val>
                                            <p:strVal val="#ppt_x"/>
                                          </p:val>
                                        </p:tav>
                                      </p:tavLst>
                                    </p:anim>
                                    <p:anim calcmode="lin" valueType="num">
                                      <p:cBhvr>
                                        <p:cTn id="35" dur="50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down)">
                                      <p:cBhvr>
                                        <p:cTn id="45" dur="500"/>
                                        <p:tgtEl>
                                          <p:spTgt spid="32"/>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anim calcmode="lin" valueType="num">
                                      <p:cBhvr>
                                        <p:cTn id="49" dur="500" fill="hold"/>
                                        <p:tgtEl>
                                          <p:spTgt spid="33"/>
                                        </p:tgtEl>
                                        <p:attrNameLst>
                                          <p:attrName>ppt_x</p:attrName>
                                        </p:attrNameLst>
                                      </p:cBhvr>
                                      <p:tavLst>
                                        <p:tav tm="0">
                                          <p:val>
                                            <p:strVal val="#ppt_x"/>
                                          </p:val>
                                        </p:tav>
                                        <p:tav tm="100000">
                                          <p:val>
                                            <p:strVal val="#ppt_x"/>
                                          </p:val>
                                        </p:tav>
                                      </p:tavLst>
                                    </p:anim>
                                    <p:anim calcmode="lin" valueType="num">
                                      <p:cBhvr>
                                        <p:cTn id="50"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nvCxnSpPr>
        <p:spPr>
          <a:xfrm>
            <a:off x="4783661" y="2294071"/>
            <a:ext cx="0" cy="71882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1" name="文本框 24"/>
          <p:cNvSpPr txBox="1">
            <a:spLocks noChangeArrowheads="1"/>
          </p:cNvSpPr>
          <p:nvPr/>
        </p:nvSpPr>
        <p:spPr bwMode="auto">
          <a:xfrm>
            <a:off x="4925695" y="2099310"/>
            <a:ext cx="6321425"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eaLnBrk="0" hangingPunct="0">
              <a:lnSpc>
                <a:spcPct val="140000"/>
              </a:lnSpc>
            </a:pPr>
            <a:r>
              <a:rPr lang="zh-CN" altLang="en-US" sz="2000" b="1" dirty="0">
                <a:solidFill>
                  <a:srgbClr val="314865"/>
                </a:solidFill>
                <a:latin typeface="Arial" panose="020B0604020202020204"/>
                <a:ea typeface="微软雅黑" panose="020B0503020204020204" charset="-122"/>
                <a:sym typeface="Arial" panose="020B0604020202020204"/>
              </a:rPr>
              <a:t>进行延误调查就是为了确定产生延误的地点、类型和大小，评价道路上交通流的运行效率，为制定道路交通设施的改善方案、减少延误提供依据。</a:t>
            </a:r>
          </a:p>
        </p:txBody>
      </p:sp>
      <p:grpSp>
        <p:nvGrpSpPr>
          <p:cNvPr id="23" name="组合 22"/>
          <p:cNvGrpSpPr/>
          <p:nvPr/>
        </p:nvGrpSpPr>
        <p:grpSpPr>
          <a:xfrm>
            <a:off x="3981667" y="2375196"/>
            <a:ext cx="556576" cy="556576"/>
            <a:chOff x="5747657" y="2305619"/>
            <a:chExt cx="556576" cy="556576"/>
          </a:xfrm>
        </p:grpSpPr>
        <p:sp>
          <p:nvSpPr>
            <p:cNvPr id="24" name="椭圆 26"/>
            <p:cNvSpPr/>
            <p:nvPr/>
          </p:nvSpPr>
          <p:spPr bwMode="auto">
            <a:xfrm>
              <a:off x="5747657" y="2305619"/>
              <a:ext cx="556576" cy="556576"/>
            </a:xfrm>
            <a:prstGeom prst="ellipse">
              <a:avLst/>
            </a:prstGeom>
            <a:solidFill>
              <a:srgbClr val="314865"/>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fontAlgn="auto">
                <a:lnSpc>
                  <a:spcPct val="130000"/>
                </a:lnSpc>
                <a:spcBef>
                  <a:spcPts val="0"/>
                </a:spcBef>
                <a:spcAft>
                  <a:spcPts val="0"/>
                </a:spcAft>
                <a:defRPr/>
              </a:pPr>
              <a:endParaRPr lang="en-US" sz="1200" kern="0">
                <a:solidFill>
                  <a:schemeClr val="tx1">
                    <a:lumMod val="50000"/>
                    <a:lumOff val="50000"/>
                  </a:schemeClr>
                </a:solidFill>
                <a:latin typeface="Arial" panose="020B0604020202020204"/>
                <a:ea typeface="微软雅黑" panose="020B0503020204020204" charset="-122"/>
                <a:sym typeface="Arial" panose="020B0604020202020204"/>
              </a:endParaRPr>
            </a:p>
          </p:txBody>
        </p:sp>
        <p:sp>
          <p:nvSpPr>
            <p:cNvPr id="25" name="燕尾形 24"/>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a:ea typeface="微软雅黑" panose="020B0503020204020204" charset="-122"/>
                <a:sym typeface="Arial" panose="020B0604020202020204"/>
              </a:endParaRPr>
            </a:p>
          </p:txBody>
        </p:sp>
      </p:grpSp>
      <p:cxnSp>
        <p:nvCxnSpPr>
          <p:cNvPr id="32" name="直接连接符 31"/>
          <p:cNvCxnSpPr/>
          <p:nvPr/>
        </p:nvCxnSpPr>
        <p:spPr>
          <a:xfrm>
            <a:off x="4798901" y="3924751"/>
            <a:ext cx="0" cy="7188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54"/>
          <p:cNvSpPr txBox="1">
            <a:spLocks noChangeArrowheads="1"/>
          </p:cNvSpPr>
          <p:nvPr/>
        </p:nvSpPr>
        <p:spPr bwMode="auto">
          <a:xfrm>
            <a:off x="4925695" y="3566160"/>
            <a:ext cx="6412230" cy="252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eaLnBrk="0" hangingPunct="0"/>
            <a:endParaRPr lang="zh-CN" altLang="en-US" sz="1200" dirty="0">
              <a:solidFill>
                <a:schemeClr val="bg2">
                  <a:lumMod val="50000"/>
                </a:schemeClr>
              </a:solidFill>
              <a:latin typeface="Arial" panose="020B0604020202020204"/>
              <a:ea typeface="微软雅黑" panose="020B0503020204020204" charset="-122"/>
              <a:sym typeface="Arial" panose="020B0604020202020204"/>
            </a:endParaRPr>
          </a:p>
          <a:p>
            <a:pPr lvl="0" eaLnBrk="0" hangingPunct="0">
              <a:lnSpc>
                <a:spcPct val="146000"/>
              </a:lnSpc>
            </a:pPr>
            <a:r>
              <a:rPr lang="zh-CN" altLang="en-US" sz="2000" b="1" dirty="0">
                <a:solidFill>
                  <a:srgbClr val="314865"/>
                </a:solidFill>
                <a:latin typeface="Arial" panose="020B0604020202020204"/>
                <a:ea typeface="微软雅黑" panose="020B0503020204020204" charset="-122"/>
                <a:sym typeface="Arial" panose="020B0604020202020204"/>
              </a:rPr>
              <a:t>通过延误调查可以直接得到车辆控制延误的准确资料，这对于评价道路交通设施的服务质量、进行道路交通项目的工程分析以及研究交通拥挤程度等方面都具有十分重要的意义。</a:t>
            </a:r>
          </a:p>
          <a:p>
            <a:pPr lvl="0" algn="just">
              <a:lnSpc>
                <a:spcPct val="146000"/>
              </a:lnSpc>
            </a:pPr>
            <a:endParaRPr lang="zh-CN" altLang="en-US" sz="2000" b="1" dirty="0">
              <a:solidFill>
                <a:srgbClr val="314865"/>
              </a:solidFill>
              <a:latin typeface="Arial" panose="020B0604020202020204"/>
              <a:ea typeface="微软雅黑" panose="020B0503020204020204" charset="-122"/>
              <a:sym typeface="Arial" panose="020B0604020202020204"/>
            </a:endParaRPr>
          </a:p>
        </p:txBody>
      </p:sp>
      <p:grpSp>
        <p:nvGrpSpPr>
          <p:cNvPr id="35" name="组合 34"/>
          <p:cNvGrpSpPr/>
          <p:nvPr/>
        </p:nvGrpSpPr>
        <p:grpSpPr>
          <a:xfrm>
            <a:off x="4003230" y="4005875"/>
            <a:ext cx="556576" cy="556576"/>
            <a:chOff x="5747657" y="2305619"/>
            <a:chExt cx="556576" cy="556576"/>
          </a:xfrm>
        </p:grpSpPr>
        <p:sp>
          <p:nvSpPr>
            <p:cNvPr id="36" name="椭圆 26"/>
            <p:cNvSpPr/>
            <p:nvPr/>
          </p:nvSpPr>
          <p:spPr bwMode="auto">
            <a:xfrm>
              <a:off x="5747657" y="2305619"/>
              <a:ext cx="556576" cy="556576"/>
            </a:xfrm>
            <a:prstGeom prst="ellipse">
              <a:avLst/>
            </a:prstGeom>
            <a:solidFill>
              <a:srgbClr val="314865"/>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fontAlgn="auto">
                <a:lnSpc>
                  <a:spcPct val="130000"/>
                </a:lnSpc>
                <a:spcBef>
                  <a:spcPts val="0"/>
                </a:spcBef>
                <a:spcAft>
                  <a:spcPts val="0"/>
                </a:spcAft>
                <a:defRPr/>
              </a:pPr>
              <a:endParaRPr lang="en-US" sz="1200" kern="0" dirty="0">
                <a:solidFill>
                  <a:schemeClr val="tx1">
                    <a:lumMod val="50000"/>
                    <a:lumOff val="50000"/>
                  </a:schemeClr>
                </a:solidFill>
                <a:latin typeface="Arial" panose="020B0604020202020204"/>
                <a:ea typeface="微软雅黑" panose="020B0503020204020204" charset="-122"/>
                <a:sym typeface="Arial" panose="020B0604020202020204"/>
              </a:endParaRPr>
            </a:p>
          </p:txBody>
        </p:sp>
        <p:sp>
          <p:nvSpPr>
            <p:cNvPr id="37" name="燕尾形 36"/>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a:ea typeface="微软雅黑" panose="020B0503020204020204" charset="-122"/>
                <a:sym typeface="Arial" panose="020B0604020202020204"/>
              </a:endParaRPr>
            </a:p>
          </p:txBody>
        </p:sp>
      </p:grpSp>
      <p:grpSp>
        <p:nvGrpSpPr>
          <p:cNvPr id="39" name="组合 38"/>
          <p:cNvGrpSpPr/>
          <p:nvPr/>
        </p:nvGrpSpPr>
        <p:grpSpPr>
          <a:xfrm>
            <a:off x="769877" y="1603465"/>
            <a:ext cx="2211794" cy="3623981"/>
            <a:chOff x="8631023" y="1684586"/>
            <a:chExt cx="2419633" cy="3964519"/>
          </a:xfrm>
          <a:solidFill>
            <a:srgbClr val="314865"/>
          </a:solidFill>
        </p:grpSpPr>
        <p:sp>
          <p:nvSpPr>
            <p:cNvPr id="40" name="Freeform 23"/>
            <p:cNvSpPr/>
            <p:nvPr/>
          </p:nvSpPr>
          <p:spPr bwMode="auto">
            <a:xfrm>
              <a:off x="9714110" y="1846062"/>
              <a:ext cx="0"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cubicBezTo>
                    <a:pt x="1" y="0"/>
                    <a:pt x="2" y="0"/>
                    <a:pt x="3" y="0"/>
                  </a:cubicBezTo>
                  <a:lnTo>
                    <a:pt x="0" y="0"/>
                  </a:lnTo>
                  <a:close/>
                </a:path>
              </a:pathLst>
            </a:custGeom>
            <a:grp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sp>
          <p:nvSpPr>
            <p:cNvPr id="41" name="Freeform 21"/>
            <p:cNvSpPr>
              <a:spLocks noEditPoints="1"/>
            </p:cNvSpPr>
            <p:nvPr/>
          </p:nvSpPr>
          <p:spPr bwMode="auto">
            <a:xfrm>
              <a:off x="8631023" y="1684586"/>
              <a:ext cx="2419633" cy="3114007"/>
            </a:xfrm>
            <a:custGeom>
              <a:avLst/>
              <a:gdLst>
                <a:gd name="T0" fmla="*/ 15500 w 17509"/>
                <a:gd name="T1" fmla="*/ 12945 h 22569"/>
                <a:gd name="T2" fmla="*/ 13648 w 17509"/>
                <a:gd name="T3" fmla="*/ 15646 h 22569"/>
                <a:gd name="T4" fmla="*/ 12686 w 17509"/>
                <a:gd name="T5" fmla="*/ 16707 h 22569"/>
                <a:gd name="T6" fmla="*/ 12045 w 17509"/>
                <a:gd name="T7" fmla="*/ 18000 h 22569"/>
                <a:gd name="T8" fmla="*/ 11850 w 17509"/>
                <a:gd name="T9" fmla="*/ 20372 h 22569"/>
                <a:gd name="T10" fmla="*/ 11851 w 17509"/>
                <a:gd name="T11" fmla="*/ 20445 h 22569"/>
                <a:gd name="T12" fmla="*/ 11209 w 17509"/>
                <a:gd name="T13" fmla="*/ 21086 h 22569"/>
                <a:gd name="T14" fmla="*/ 6299 w 17509"/>
                <a:gd name="T15" fmla="*/ 21086 h 22569"/>
                <a:gd name="T16" fmla="*/ 5844 w 17509"/>
                <a:gd name="T17" fmla="*/ 20897 h 22569"/>
                <a:gd name="T18" fmla="*/ 5657 w 17509"/>
                <a:gd name="T19" fmla="*/ 20445 h 22569"/>
                <a:gd name="T20" fmla="*/ 5657 w 17509"/>
                <a:gd name="T21" fmla="*/ 20369 h 22569"/>
                <a:gd name="T22" fmla="*/ 5462 w 17509"/>
                <a:gd name="T23" fmla="*/ 18000 h 22569"/>
                <a:gd name="T24" fmla="*/ 5094 w 17509"/>
                <a:gd name="T25" fmla="*/ 17092 h 22569"/>
                <a:gd name="T26" fmla="*/ 4029 w 17509"/>
                <a:gd name="T27" fmla="*/ 15822 h 22569"/>
                <a:gd name="T28" fmla="*/ 2329 w 17509"/>
                <a:gd name="T29" fmla="*/ 13637 h 22569"/>
                <a:gd name="T30" fmla="*/ 1484 w 17509"/>
                <a:gd name="T31" fmla="*/ 9931 h 22569"/>
                <a:gd name="T32" fmla="*/ 2954 w 17509"/>
                <a:gd name="T33" fmla="*/ 5541 h 22569"/>
                <a:gd name="T34" fmla="*/ 6683 w 17509"/>
                <a:gd name="T35" fmla="*/ 2948 h 22569"/>
                <a:gd name="T36" fmla="*/ 6868 w 17509"/>
                <a:gd name="T37" fmla="*/ 2892 h 22569"/>
                <a:gd name="T38" fmla="*/ 7985 w 17509"/>
                <a:gd name="T39" fmla="*/ 2684 h 22569"/>
                <a:gd name="T40" fmla="*/ 7987 w 17509"/>
                <a:gd name="T41" fmla="*/ 2684 h 22569"/>
                <a:gd name="T42" fmla="*/ 8059 w 17509"/>
                <a:gd name="T43" fmla="*/ 2676 h 22569"/>
                <a:gd name="T44" fmla="*/ 8716 w 17509"/>
                <a:gd name="T45" fmla="*/ 2639 h 22569"/>
                <a:gd name="T46" fmla="*/ 8755 w 17509"/>
                <a:gd name="T47" fmla="*/ 2643 h 22569"/>
                <a:gd name="T48" fmla="*/ 8793 w 17509"/>
                <a:gd name="T49" fmla="*/ 2641 h 22569"/>
                <a:gd name="T50" fmla="*/ 9450 w 17509"/>
                <a:gd name="T51" fmla="*/ 2676 h 22569"/>
                <a:gd name="T52" fmla="*/ 9448 w 17509"/>
                <a:gd name="T53" fmla="*/ 2676 h 22569"/>
                <a:gd name="T54" fmla="*/ 9520 w 17509"/>
                <a:gd name="T55" fmla="*/ 2684 h 22569"/>
                <a:gd name="T56" fmla="*/ 9522 w 17509"/>
                <a:gd name="T57" fmla="*/ 2684 h 22569"/>
                <a:gd name="T58" fmla="*/ 10638 w 17509"/>
                <a:gd name="T59" fmla="*/ 2892 h 22569"/>
                <a:gd name="T60" fmla="*/ 10825 w 17509"/>
                <a:gd name="T61" fmla="*/ 2948 h 22569"/>
                <a:gd name="T62" fmla="*/ 14553 w 17509"/>
                <a:gd name="T63" fmla="*/ 5541 h 22569"/>
                <a:gd name="T64" fmla="*/ 16023 w 17509"/>
                <a:gd name="T65" fmla="*/ 9931 h 22569"/>
                <a:gd name="T66" fmla="*/ 15500 w 17509"/>
                <a:gd name="T67" fmla="*/ 12945 h 22569"/>
                <a:gd name="T68" fmla="*/ 17507 w 17509"/>
                <a:gd name="T69" fmla="*/ 9931 h 22569"/>
                <a:gd name="T70" fmla="*/ 15734 w 17509"/>
                <a:gd name="T71" fmla="*/ 4645 h 22569"/>
                <a:gd name="T72" fmla="*/ 1773 w 17509"/>
                <a:gd name="T73" fmla="*/ 4645 h 22569"/>
                <a:gd name="T74" fmla="*/ 0 w 17509"/>
                <a:gd name="T75" fmla="*/ 9931 h 22569"/>
                <a:gd name="T76" fmla="*/ 628 w 17509"/>
                <a:gd name="T77" fmla="*/ 13491 h 22569"/>
                <a:gd name="T78" fmla="*/ 2782 w 17509"/>
                <a:gd name="T79" fmla="*/ 16665 h 22569"/>
                <a:gd name="T80" fmla="*/ 3655 w 17509"/>
                <a:gd name="T81" fmla="*/ 17623 h 22569"/>
                <a:gd name="T82" fmla="*/ 4005 w 17509"/>
                <a:gd name="T83" fmla="*/ 18273 h 22569"/>
                <a:gd name="T84" fmla="*/ 4174 w 17509"/>
                <a:gd name="T85" fmla="*/ 20369 h 22569"/>
                <a:gd name="T86" fmla="*/ 4174 w 17509"/>
                <a:gd name="T87" fmla="*/ 20420 h 22569"/>
                <a:gd name="T88" fmla="*/ 4174 w 17509"/>
                <a:gd name="T89" fmla="*/ 20435 h 22569"/>
                <a:gd name="T90" fmla="*/ 4174 w 17509"/>
                <a:gd name="T91" fmla="*/ 20440 h 22569"/>
                <a:gd name="T92" fmla="*/ 4174 w 17509"/>
                <a:gd name="T93" fmla="*/ 20445 h 22569"/>
                <a:gd name="T94" fmla="*/ 6299 w 17509"/>
                <a:gd name="T95" fmla="*/ 22569 h 22569"/>
                <a:gd name="T96" fmla="*/ 11209 w 17509"/>
                <a:gd name="T97" fmla="*/ 22569 h 22569"/>
                <a:gd name="T98" fmla="*/ 13333 w 17509"/>
                <a:gd name="T99" fmla="*/ 20445 h 22569"/>
                <a:gd name="T100" fmla="*/ 13333 w 17509"/>
                <a:gd name="T101" fmla="*/ 20440 h 22569"/>
                <a:gd name="T102" fmla="*/ 13333 w 17509"/>
                <a:gd name="T103" fmla="*/ 20434 h 22569"/>
                <a:gd name="T104" fmla="*/ 13333 w 17509"/>
                <a:gd name="T105" fmla="*/ 20420 h 22569"/>
                <a:gd name="T106" fmla="*/ 13333 w 17509"/>
                <a:gd name="T107" fmla="*/ 20372 h 22569"/>
                <a:gd name="T108" fmla="*/ 13503 w 17509"/>
                <a:gd name="T109" fmla="*/ 18274 h 22569"/>
                <a:gd name="T110" fmla="*/ 13673 w 17509"/>
                <a:gd name="T111" fmla="*/ 17875 h 22569"/>
                <a:gd name="T112" fmla="*/ 14553 w 17509"/>
                <a:gd name="T113" fmla="*/ 16847 h 22569"/>
                <a:gd name="T114" fmla="*/ 16486 w 17509"/>
                <a:gd name="T115" fmla="*/ 14338 h 22569"/>
                <a:gd name="T116" fmla="*/ 17507 w 17509"/>
                <a:gd name="T117" fmla="*/ 9931 h 2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509" h="22569">
                  <a:moveTo>
                    <a:pt x="15500" y="12945"/>
                  </a:moveTo>
                  <a:cubicBezTo>
                    <a:pt x="15031" y="14128"/>
                    <a:pt x="14327" y="14928"/>
                    <a:pt x="13648" y="15646"/>
                  </a:cubicBezTo>
                  <a:cubicBezTo>
                    <a:pt x="13309" y="16005"/>
                    <a:pt x="12976" y="16339"/>
                    <a:pt x="12686" y="16707"/>
                  </a:cubicBezTo>
                  <a:cubicBezTo>
                    <a:pt x="12399" y="17072"/>
                    <a:pt x="12143" y="17489"/>
                    <a:pt x="12045" y="18000"/>
                  </a:cubicBezTo>
                  <a:cubicBezTo>
                    <a:pt x="11859" y="18996"/>
                    <a:pt x="11852" y="20066"/>
                    <a:pt x="11850" y="20372"/>
                  </a:cubicBezTo>
                  <a:cubicBezTo>
                    <a:pt x="11850" y="20413"/>
                    <a:pt x="11851" y="20435"/>
                    <a:pt x="11851" y="20445"/>
                  </a:cubicBezTo>
                  <a:cubicBezTo>
                    <a:pt x="11849" y="20799"/>
                    <a:pt x="11564" y="21085"/>
                    <a:pt x="11209" y="21086"/>
                  </a:cubicBezTo>
                  <a:lnTo>
                    <a:pt x="6299" y="21086"/>
                  </a:lnTo>
                  <a:cubicBezTo>
                    <a:pt x="6119" y="21086"/>
                    <a:pt x="5962" y="21015"/>
                    <a:pt x="5844" y="20897"/>
                  </a:cubicBezTo>
                  <a:cubicBezTo>
                    <a:pt x="5727" y="20779"/>
                    <a:pt x="5657" y="20625"/>
                    <a:pt x="5657" y="20445"/>
                  </a:cubicBezTo>
                  <a:cubicBezTo>
                    <a:pt x="5657" y="20435"/>
                    <a:pt x="5657" y="20412"/>
                    <a:pt x="5657" y="20369"/>
                  </a:cubicBezTo>
                  <a:cubicBezTo>
                    <a:pt x="5656" y="20061"/>
                    <a:pt x="5647" y="18994"/>
                    <a:pt x="5462" y="18000"/>
                  </a:cubicBezTo>
                  <a:cubicBezTo>
                    <a:pt x="5398" y="17661"/>
                    <a:pt x="5261" y="17359"/>
                    <a:pt x="5094" y="17092"/>
                  </a:cubicBezTo>
                  <a:cubicBezTo>
                    <a:pt x="4798" y="16622"/>
                    <a:pt x="4420" y="16237"/>
                    <a:pt x="4029" y="15822"/>
                  </a:cubicBezTo>
                  <a:cubicBezTo>
                    <a:pt x="3439" y="15207"/>
                    <a:pt x="2815" y="14544"/>
                    <a:pt x="2329" y="13637"/>
                  </a:cubicBezTo>
                  <a:cubicBezTo>
                    <a:pt x="1845" y="12731"/>
                    <a:pt x="1485" y="11579"/>
                    <a:pt x="1484" y="9931"/>
                  </a:cubicBezTo>
                  <a:cubicBezTo>
                    <a:pt x="1484" y="8279"/>
                    <a:pt x="2030" y="6763"/>
                    <a:pt x="2954" y="5541"/>
                  </a:cubicBezTo>
                  <a:cubicBezTo>
                    <a:pt x="3879" y="4319"/>
                    <a:pt x="5180" y="3397"/>
                    <a:pt x="6683" y="2948"/>
                  </a:cubicBezTo>
                  <a:lnTo>
                    <a:pt x="6868" y="2892"/>
                  </a:lnTo>
                  <a:cubicBezTo>
                    <a:pt x="7230" y="2798"/>
                    <a:pt x="7602" y="2724"/>
                    <a:pt x="7985" y="2684"/>
                  </a:cubicBezTo>
                  <a:lnTo>
                    <a:pt x="7987" y="2684"/>
                  </a:lnTo>
                  <a:lnTo>
                    <a:pt x="8059" y="2676"/>
                  </a:lnTo>
                  <a:cubicBezTo>
                    <a:pt x="8283" y="2654"/>
                    <a:pt x="8501" y="2641"/>
                    <a:pt x="8716" y="2639"/>
                  </a:cubicBezTo>
                  <a:lnTo>
                    <a:pt x="8755" y="2643"/>
                  </a:lnTo>
                  <a:lnTo>
                    <a:pt x="8793" y="2641"/>
                  </a:lnTo>
                  <a:cubicBezTo>
                    <a:pt x="9007" y="2641"/>
                    <a:pt x="9226" y="2654"/>
                    <a:pt x="9450" y="2676"/>
                  </a:cubicBezTo>
                  <a:lnTo>
                    <a:pt x="9448" y="2676"/>
                  </a:lnTo>
                  <a:lnTo>
                    <a:pt x="9520" y="2684"/>
                  </a:lnTo>
                  <a:lnTo>
                    <a:pt x="9522" y="2684"/>
                  </a:lnTo>
                  <a:cubicBezTo>
                    <a:pt x="9905" y="2724"/>
                    <a:pt x="10277" y="2797"/>
                    <a:pt x="10638" y="2892"/>
                  </a:cubicBezTo>
                  <a:lnTo>
                    <a:pt x="10825" y="2948"/>
                  </a:lnTo>
                  <a:cubicBezTo>
                    <a:pt x="12327" y="3397"/>
                    <a:pt x="13628" y="4319"/>
                    <a:pt x="14553" y="5541"/>
                  </a:cubicBezTo>
                  <a:cubicBezTo>
                    <a:pt x="15476" y="6763"/>
                    <a:pt x="16023" y="8279"/>
                    <a:pt x="16023" y="9931"/>
                  </a:cubicBezTo>
                  <a:cubicBezTo>
                    <a:pt x="16023" y="11186"/>
                    <a:pt x="15812" y="12155"/>
                    <a:pt x="15500" y="12945"/>
                  </a:cubicBezTo>
                  <a:close/>
                  <a:moveTo>
                    <a:pt x="17507" y="9931"/>
                  </a:moveTo>
                  <a:cubicBezTo>
                    <a:pt x="17507" y="7948"/>
                    <a:pt x="16847" y="6114"/>
                    <a:pt x="15734" y="4645"/>
                  </a:cubicBezTo>
                  <a:cubicBezTo>
                    <a:pt x="12226" y="8"/>
                    <a:pt x="5290" y="0"/>
                    <a:pt x="1773" y="4645"/>
                  </a:cubicBezTo>
                  <a:cubicBezTo>
                    <a:pt x="661" y="6114"/>
                    <a:pt x="0" y="7948"/>
                    <a:pt x="0" y="9931"/>
                  </a:cubicBezTo>
                  <a:cubicBezTo>
                    <a:pt x="0" y="11354"/>
                    <a:pt x="245" y="12523"/>
                    <a:pt x="628" y="13491"/>
                  </a:cubicBezTo>
                  <a:cubicBezTo>
                    <a:pt x="1202" y="14942"/>
                    <a:pt x="2079" y="15922"/>
                    <a:pt x="2782" y="16665"/>
                  </a:cubicBezTo>
                  <a:cubicBezTo>
                    <a:pt x="3135" y="17036"/>
                    <a:pt x="3445" y="17353"/>
                    <a:pt x="3655" y="17623"/>
                  </a:cubicBezTo>
                  <a:cubicBezTo>
                    <a:pt x="3870" y="17895"/>
                    <a:pt x="3975" y="18106"/>
                    <a:pt x="4005" y="18273"/>
                  </a:cubicBezTo>
                  <a:cubicBezTo>
                    <a:pt x="4158" y="19085"/>
                    <a:pt x="4174" y="20109"/>
                    <a:pt x="4174" y="20369"/>
                  </a:cubicBezTo>
                  <a:lnTo>
                    <a:pt x="4174" y="20420"/>
                  </a:lnTo>
                  <a:lnTo>
                    <a:pt x="4174" y="20435"/>
                  </a:lnTo>
                  <a:lnTo>
                    <a:pt x="4174" y="20440"/>
                  </a:lnTo>
                  <a:lnTo>
                    <a:pt x="4174" y="20445"/>
                  </a:lnTo>
                  <a:cubicBezTo>
                    <a:pt x="4174" y="21620"/>
                    <a:pt x="5125" y="22568"/>
                    <a:pt x="6299" y="22569"/>
                  </a:cubicBezTo>
                  <a:lnTo>
                    <a:pt x="11209" y="22569"/>
                  </a:lnTo>
                  <a:cubicBezTo>
                    <a:pt x="12383" y="22568"/>
                    <a:pt x="13333" y="21618"/>
                    <a:pt x="13333" y="20445"/>
                  </a:cubicBezTo>
                  <a:lnTo>
                    <a:pt x="13333" y="20440"/>
                  </a:lnTo>
                  <a:lnTo>
                    <a:pt x="13333" y="20434"/>
                  </a:lnTo>
                  <a:lnTo>
                    <a:pt x="13333" y="20420"/>
                  </a:lnTo>
                  <a:lnTo>
                    <a:pt x="13333" y="20372"/>
                  </a:lnTo>
                  <a:cubicBezTo>
                    <a:pt x="13333" y="20115"/>
                    <a:pt x="13349" y="19088"/>
                    <a:pt x="13503" y="18274"/>
                  </a:cubicBezTo>
                  <a:cubicBezTo>
                    <a:pt x="13524" y="18161"/>
                    <a:pt x="13574" y="18033"/>
                    <a:pt x="13673" y="17875"/>
                  </a:cubicBezTo>
                  <a:cubicBezTo>
                    <a:pt x="13840" y="17600"/>
                    <a:pt x="14158" y="17258"/>
                    <a:pt x="14553" y="16847"/>
                  </a:cubicBezTo>
                  <a:cubicBezTo>
                    <a:pt x="15141" y="16228"/>
                    <a:pt x="15891" y="15448"/>
                    <a:pt x="16486" y="14338"/>
                  </a:cubicBezTo>
                  <a:cubicBezTo>
                    <a:pt x="17082" y="13230"/>
                    <a:pt x="17509" y="11799"/>
                    <a:pt x="17507" y="9931"/>
                  </a:cubicBez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Arial" panose="020B0604020202020204"/>
                <a:ea typeface="微软雅黑" panose="020B0503020204020204" charset="-122"/>
                <a:sym typeface="Arial" panose="020B0604020202020204"/>
              </a:endParaRPr>
            </a:p>
          </p:txBody>
        </p:sp>
        <p:sp>
          <p:nvSpPr>
            <p:cNvPr id="42" name="Freeform 24"/>
            <p:cNvSpPr/>
            <p:nvPr/>
          </p:nvSpPr>
          <p:spPr bwMode="auto">
            <a:xfrm>
              <a:off x="9378674" y="4873541"/>
              <a:ext cx="925122" cy="252112"/>
            </a:xfrm>
            <a:custGeom>
              <a:avLst/>
              <a:gdLst>
                <a:gd name="T0" fmla="*/ 5785 w 6697"/>
                <a:gd name="T1" fmla="*/ 0 h 1826"/>
                <a:gd name="T2" fmla="*/ 914 w 6697"/>
                <a:gd name="T3" fmla="*/ 0 h 1826"/>
                <a:gd name="T4" fmla="*/ 0 w 6697"/>
                <a:gd name="T5" fmla="*/ 914 h 1826"/>
                <a:gd name="T6" fmla="*/ 914 w 6697"/>
                <a:gd name="T7" fmla="*/ 1826 h 1826"/>
                <a:gd name="T8" fmla="*/ 5785 w 6697"/>
                <a:gd name="T9" fmla="*/ 1826 h 1826"/>
                <a:gd name="T10" fmla="*/ 6697 w 6697"/>
                <a:gd name="T11" fmla="*/ 914 h 1826"/>
                <a:gd name="T12" fmla="*/ 5785 w 6697"/>
                <a:gd name="T13" fmla="*/ 0 h 1826"/>
              </a:gdLst>
              <a:ahLst/>
              <a:cxnLst>
                <a:cxn ang="0">
                  <a:pos x="T0" y="T1"/>
                </a:cxn>
                <a:cxn ang="0">
                  <a:pos x="T2" y="T3"/>
                </a:cxn>
                <a:cxn ang="0">
                  <a:pos x="T4" y="T5"/>
                </a:cxn>
                <a:cxn ang="0">
                  <a:pos x="T6" y="T7"/>
                </a:cxn>
                <a:cxn ang="0">
                  <a:pos x="T8" y="T9"/>
                </a:cxn>
                <a:cxn ang="0">
                  <a:pos x="T10" y="T11"/>
                </a:cxn>
                <a:cxn ang="0">
                  <a:pos x="T12" y="T13"/>
                </a:cxn>
              </a:cxnLst>
              <a:rect l="0" t="0" r="r" b="b"/>
              <a:pathLst>
                <a:path w="6697" h="1826">
                  <a:moveTo>
                    <a:pt x="5785" y="0"/>
                  </a:moveTo>
                  <a:lnTo>
                    <a:pt x="914" y="0"/>
                  </a:lnTo>
                  <a:cubicBezTo>
                    <a:pt x="410" y="0"/>
                    <a:pt x="0" y="407"/>
                    <a:pt x="0" y="914"/>
                  </a:cubicBezTo>
                  <a:cubicBezTo>
                    <a:pt x="0" y="1416"/>
                    <a:pt x="410" y="1826"/>
                    <a:pt x="914" y="1826"/>
                  </a:cubicBezTo>
                  <a:lnTo>
                    <a:pt x="5785" y="1826"/>
                  </a:lnTo>
                  <a:cubicBezTo>
                    <a:pt x="6288" y="1826"/>
                    <a:pt x="6697" y="1416"/>
                    <a:pt x="6697" y="914"/>
                  </a:cubicBezTo>
                  <a:cubicBezTo>
                    <a:pt x="6697" y="407"/>
                    <a:pt x="6288" y="0"/>
                    <a:pt x="5785" y="0"/>
                  </a:cubicBez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sp>
          <p:nvSpPr>
            <p:cNvPr id="43" name="Freeform 25"/>
            <p:cNvSpPr/>
            <p:nvPr/>
          </p:nvSpPr>
          <p:spPr bwMode="auto">
            <a:xfrm>
              <a:off x="9378674" y="5191885"/>
              <a:ext cx="925122" cy="252112"/>
            </a:xfrm>
            <a:custGeom>
              <a:avLst/>
              <a:gdLst>
                <a:gd name="T0" fmla="*/ 5785 w 6697"/>
                <a:gd name="T1" fmla="*/ 0 h 1825"/>
                <a:gd name="T2" fmla="*/ 914 w 6697"/>
                <a:gd name="T3" fmla="*/ 0 h 1825"/>
                <a:gd name="T4" fmla="*/ 0 w 6697"/>
                <a:gd name="T5" fmla="*/ 911 h 1825"/>
                <a:gd name="T6" fmla="*/ 914 w 6697"/>
                <a:gd name="T7" fmla="*/ 1825 h 1825"/>
                <a:gd name="T8" fmla="*/ 5785 w 6697"/>
                <a:gd name="T9" fmla="*/ 1825 h 1825"/>
                <a:gd name="T10" fmla="*/ 6697 w 6697"/>
                <a:gd name="T11" fmla="*/ 911 h 1825"/>
                <a:gd name="T12" fmla="*/ 5785 w 6697"/>
                <a:gd name="T13" fmla="*/ 0 h 1825"/>
              </a:gdLst>
              <a:ahLst/>
              <a:cxnLst>
                <a:cxn ang="0">
                  <a:pos x="T0" y="T1"/>
                </a:cxn>
                <a:cxn ang="0">
                  <a:pos x="T2" y="T3"/>
                </a:cxn>
                <a:cxn ang="0">
                  <a:pos x="T4" y="T5"/>
                </a:cxn>
                <a:cxn ang="0">
                  <a:pos x="T6" y="T7"/>
                </a:cxn>
                <a:cxn ang="0">
                  <a:pos x="T8" y="T9"/>
                </a:cxn>
                <a:cxn ang="0">
                  <a:pos x="T10" y="T11"/>
                </a:cxn>
                <a:cxn ang="0">
                  <a:pos x="T12" y="T13"/>
                </a:cxn>
              </a:cxnLst>
              <a:rect l="0" t="0" r="r" b="b"/>
              <a:pathLst>
                <a:path w="6697" h="1825">
                  <a:moveTo>
                    <a:pt x="5785" y="0"/>
                  </a:moveTo>
                  <a:lnTo>
                    <a:pt x="914" y="0"/>
                  </a:lnTo>
                  <a:cubicBezTo>
                    <a:pt x="410" y="0"/>
                    <a:pt x="0" y="407"/>
                    <a:pt x="0" y="911"/>
                  </a:cubicBezTo>
                  <a:cubicBezTo>
                    <a:pt x="0" y="1416"/>
                    <a:pt x="410" y="1825"/>
                    <a:pt x="914" y="1825"/>
                  </a:cubicBezTo>
                  <a:lnTo>
                    <a:pt x="5785" y="1825"/>
                  </a:lnTo>
                  <a:cubicBezTo>
                    <a:pt x="6288" y="1825"/>
                    <a:pt x="6697" y="1416"/>
                    <a:pt x="6697" y="911"/>
                  </a:cubicBezTo>
                  <a:cubicBezTo>
                    <a:pt x="6697" y="407"/>
                    <a:pt x="6288" y="0"/>
                    <a:pt x="5785" y="0"/>
                  </a:cubicBez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sp>
          <p:nvSpPr>
            <p:cNvPr id="44" name="Freeform 26"/>
            <p:cNvSpPr/>
            <p:nvPr/>
          </p:nvSpPr>
          <p:spPr bwMode="auto">
            <a:xfrm>
              <a:off x="9552802" y="5512366"/>
              <a:ext cx="576866" cy="136739"/>
            </a:xfrm>
            <a:custGeom>
              <a:avLst/>
              <a:gdLst>
                <a:gd name="T0" fmla="*/ 2515 w 4174"/>
                <a:gd name="T1" fmla="*/ 0 h 996"/>
                <a:gd name="T2" fmla="*/ 1661 w 4174"/>
                <a:gd name="T3" fmla="*/ 0 h 996"/>
                <a:gd name="T4" fmla="*/ 6 w 4174"/>
                <a:gd name="T5" fmla="*/ 0 h 996"/>
                <a:gd name="T6" fmla="*/ 0 w 4174"/>
                <a:gd name="T7" fmla="*/ 83 h 996"/>
                <a:gd name="T8" fmla="*/ 1493 w 4174"/>
                <a:gd name="T9" fmla="*/ 996 h 996"/>
                <a:gd name="T10" fmla="*/ 1624 w 4174"/>
                <a:gd name="T11" fmla="*/ 996 h 996"/>
                <a:gd name="T12" fmla="*/ 2552 w 4174"/>
                <a:gd name="T13" fmla="*/ 996 h 996"/>
                <a:gd name="T14" fmla="*/ 2683 w 4174"/>
                <a:gd name="T15" fmla="*/ 996 h 996"/>
                <a:gd name="T16" fmla="*/ 4174 w 4174"/>
                <a:gd name="T17" fmla="*/ 83 h 996"/>
                <a:gd name="T18" fmla="*/ 4170 w 4174"/>
                <a:gd name="T19" fmla="*/ 0 h 996"/>
                <a:gd name="T20" fmla="*/ 2515 w 4174"/>
                <a:gd name="T21"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74" h="996">
                  <a:moveTo>
                    <a:pt x="2515" y="0"/>
                  </a:moveTo>
                  <a:lnTo>
                    <a:pt x="1661" y="0"/>
                  </a:lnTo>
                  <a:lnTo>
                    <a:pt x="6" y="0"/>
                  </a:lnTo>
                  <a:cubicBezTo>
                    <a:pt x="5" y="28"/>
                    <a:pt x="0" y="54"/>
                    <a:pt x="0" y="83"/>
                  </a:cubicBezTo>
                  <a:cubicBezTo>
                    <a:pt x="0" y="587"/>
                    <a:pt x="775" y="996"/>
                    <a:pt x="1493" y="996"/>
                  </a:cubicBezTo>
                  <a:lnTo>
                    <a:pt x="1624" y="996"/>
                  </a:lnTo>
                  <a:lnTo>
                    <a:pt x="2552" y="996"/>
                  </a:lnTo>
                  <a:lnTo>
                    <a:pt x="2683" y="996"/>
                  </a:lnTo>
                  <a:cubicBezTo>
                    <a:pt x="3400" y="996"/>
                    <a:pt x="4174" y="587"/>
                    <a:pt x="4174" y="83"/>
                  </a:cubicBezTo>
                  <a:cubicBezTo>
                    <a:pt x="4174" y="54"/>
                    <a:pt x="4170" y="28"/>
                    <a:pt x="4170" y="0"/>
                  </a:cubicBezTo>
                  <a:lnTo>
                    <a:pt x="2515" y="0"/>
                  </a:lnTo>
                  <a:close/>
                </a:path>
              </a:pathLst>
            </a:custGeom>
            <a:gr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a:ea typeface="微软雅黑" panose="020B0503020204020204" charset="-122"/>
                <a:sym typeface="Arial" panose="020B0604020202020204"/>
              </a:endParaRPr>
            </a:p>
          </p:txBody>
        </p:sp>
      </p:grpSp>
      <p:sp>
        <p:nvSpPr>
          <p:cNvPr id="45" name="矩形 3"/>
          <p:cNvSpPr>
            <a:spLocks noChangeArrowheads="1"/>
          </p:cNvSpPr>
          <p:nvPr/>
        </p:nvSpPr>
        <p:spPr bwMode="auto">
          <a:xfrm>
            <a:off x="1272540" y="2242185"/>
            <a:ext cx="1208405" cy="953135"/>
          </a:xfrm>
          <a:prstGeom prst="rect">
            <a:avLst/>
          </a:prstGeom>
        </p:spPr>
        <p:txBody>
          <a:bodyPr wrap="square">
            <a:spAutoFit/>
          </a:bodyPr>
          <a:lstStyle/>
          <a:p>
            <a:pPr algn="dist"/>
            <a:r>
              <a:rPr lang="zh-CN" altLang="en-US" sz="28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调查意义</a:t>
            </a:r>
          </a:p>
        </p:txBody>
      </p:sp>
      <p:grpSp>
        <p:nvGrpSpPr>
          <p:cNvPr id="58" name="组合 57"/>
          <p:cNvGrpSpPr/>
          <p:nvPr/>
        </p:nvGrpSpPr>
        <p:grpSpPr>
          <a:xfrm>
            <a:off x="164616" y="178180"/>
            <a:ext cx="2804616" cy="398780"/>
            <a:chOff x="164616" y="178180"/>
            <a:chExt cx="2804616" cy="398780"/>
          </a:xfrm>
        </p:grpSpPr>
        <p:cxnSp>
          <p:nvCxnSpPr>
            <p:cNvPr id="59" name="直接连接符 58"/>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534486" y="178180"/>
              <a:ext cx="2434746" cy="398780"/>
            </a:xfrm>
            <a:prstGeom prst="rect">
              <a:avLst/>
            </a:prstGeom>
            <a:noFill/>
          </p:spPr>
          <p:txBody>
            <a:bodyPr wrap="square" rtlCol="0">
              <a:spAutoFit/>
            </a:bodyPr>
            <a:lstStyle/>
            <a:p>
              <a:pPr algn="dist"/>
              <a:r>
                <a:rPr lang="zh-CN" altLang="en-US" sz="20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调查目的与意义</a:t>
              </a:r>
            </a:p>
          </p:txBody>
        </p:sp>
        <p:sp>
          <p:nvSpPr>
            <p:cNvPr id="61" name="矩形 60"/>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2" name="矩形 61"/>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3" name="矩形 62"/>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par>
                                <p:cTn id="13" presetID="42" presetClass="path" presetSubtype="0" accel="50000" decel="50000" fill="hold" nodeType="withEffect">
                                  <p:stCondLst>
                                    <p:cond delay="0"/>
                                  </p:stCondLst>
                                  <p:childTnLst>
                                    <p:animMotion origin="layout" path="M 3.95833E-6 3.33333E-6 L 3.95833E-6 0.19514 " pathEditMode="relative" rAng="0" ptsTypes="AA">
                                      <p:cBhvr>
                                        <p:cTn id="14" dur="500" spd="-100000" fill="hold"/>
                                        <p:tgtEl>
                                          <p:spTgt spid="39"/>
                                        </p:tgtEl>
                                        <p:attrNameLst>
                                          <p:attrName>ppt_x</p:attrName>
                                          <p:attrName>ppt_y</p:attrName>
                                        </p:attrNameLst>
                                      </p:cBhvr>
                                      <p:rCtr x="0" y="9745"/>
                                    </p:animMotion>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strVal val="#ppt_x"/>
                                          </p:val>
                                        </p:tav>
                                        <p:tav tm="100000">
                                          <p:val>
                                            <p:strVal val="#ppt_x"/>
                                          </p:val>
                                        </p:tav>
                                      </p:tavLst>
                                    </p:anim>
                                    <p:anim calcmode="lin" valueType="num">
                                      <p:cBhvr>
                                        <p:cTn id="35" dur="50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down)">
                                      <p:cBhvr>
                                        <p:cTn id="45" dur="500"/>
                                        <p:tgtEl>
                                          <p:spTgt spid="32"/>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anim calcmode="lin" valueType="num">
                                      <p:cBhvr>
                                        <p:cTn id="49" dur="500" fill="hold"/>
                                        <p:tgtEl>
                                          <p:spTgt spid="33"/>
                                        </p:tgtEl>
                                        <p:attrNameLst>
                                          <p:attrName>ppt_x</p:attrName>
                                        </p:attrNameLst>
                                      </p:cBhvr>
                                      <p:tavLst>
                                        <p:tav tm="0">
                                          <p:val>
                                            <p:strVal val="#ppt_x"/>
                                          </p:val>
                                        </p:tav>
                                        <p:tav tm="100000">
                                          <p:val>
                                            <p:strVal val="#ppt_x"/>
                                          </p:val>
                                        </p:tav>
                                      </p:tavLst>
                                    </p:anim>
                                    <p:anim calcmode="lin" valueType="num">
                                      <p:cBhvr>
                                        <p:cTn id="50"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
          <p:cNvSpPr txBox="1">
            <a:spLocks noChangeArrowheads="1"/>
          </p:cNvSpPr>
          <p:nvPr>
            <p:custDataLst>
              <p:tags r:id="rId1"/>
            </p:custDataLst>
          </p:nvPr>
        </p:nvSpPr>
        <p:spPr bwMode="auto">
          <a:xfrm>
            <a:off x="1056625" y="2193837"/>
            <a:ext cx="2247543" cy="224676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rPr>
              <a:t>03</a:t>
            </a:r>
            <a:endParaRPr lang="zh-CN" altLang="en-US"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endParaRPr>
          </a:p>
        </p:txBody>
      </p:sp>
      <p:cxnSp>
        <p:nvCxnSpPr>
          <p:cNvPr id="30" name="直接连接符 29"/>
          <p:cNvCxnSpPr/>
          <p:nvPr>
            <p:custDataLst>
              <p:tags r:id="rId2"/>
            </p:custDataLst>
          </p:nvPr>
        </p:nvCxnSpPr>
        <p:spPr>
          <a:xfrm>
            <a:off x="4817110" y="4593590"/>
            <a:ext cx="5830570"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032375" y="2478405"/>
            <a:ext cx="5399405" cy="1532255"/>
          </a:xfrm>
          <a:prstGeom prst="rect">
            <a:avLst/>
          </a:prstGeom>
        </p:spPr>
        <p:txBody>
          <a:bodyPr wrap="square" lIns="0" tIns="0" rIns="0" bIns="0">
            <a:spAutoFit/>
          </a:bodyPr>
          <a:lstStyle/>
          <a:p>
            <a:pPr algn="dist">
              <a:spcBef>
                <a:spcPct val="20000"/>
              </a:spcBef>
              <a:buClr>
                <a:schemeClr val="hlink"/>
              </a:buClr>
              <a:buSzPct val="65000"/>
            </a:pPr>
            <a:r>
              <a:rPr lang="zh-CN" altLang="en-US" sz="66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预调查</a:t>
            </a:r>
          </a:p>
          <a:p>
            <a:pPr algn="dist">
              <a:spcBef>
                <a:spcPct val="20000"/>
              </a:spcBef>
              <a:buClr>
                <a:schemeClr val="hlink"/>
              </a:buClr>
              <a:buSzPct val="65000"/>
            </a:pPr>
            <a:r>
              <a:rPr lang="zh-CN" altLang="en-US" sz="28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（确定样本量以及熟悉流程）</a:t>
            </a:r>
          </a:p>
        </p:txBody>
      </p:sp>
      <p:grpSp>
        <p:nvGrpSpPr>
          <p:cNvPr id="18" name="组合 17"/>
          <p:cNvGrpSpPr/>
          <p:nvPr/>
        </p:nvGrpSpPr>
        <p:grpSpPr>
          <a:xfrm>
            <a:off x="7781759" y="937931"/>
            <a:ext cx="2758272" cy="837788"/>
            <a:chOff x="4602145" y="211015"/>
            <a:chExt cx="2758272" cy="837788"/>
          </a:xfrm>
        </p:grpSpPr>
        <p:sp>
          <p:nvSpPr>
            <p:cNvPr id="20" name="流程图: 终止 19"/>
            <p:cNvSpPr/>
            <p:nvPr/>
          </p:nvSpPr>
          <p:spPr>
            <a:xfrm>
              <a:off x="5521569" y="566482"/>
              <a:ext cx="1838848" cy="482321"/>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2" name="流程图: 终止 21"/>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3" name="流程图: 终止 22"/>
            <p:cNvSpPr/>
            <p:nvPr/>
          </p:nvSpPr>
          <p:spPr>
            <a:xfrm>
              <a:off x="5521569" y="526200"/>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4" name="矩形 23"/>
          <p:cNvSpPr/>
          <p:nvPr/>
        </p:nvSpPr>
        <p:spPr>
          <a:xfrm>
            <a:off x="1056625" y="-1"/>
            <a:ext cx="2247543" cy="1775719"/>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1056625" y="4913832"/>
            <a:ext cx="2247543" cy="1944168"/>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Rectangle 20"/>
          <p:cNvSpPr>
            <a:spLocks noChangeArrowheads="1"/>
          </p:cNvSpPr>
          <p:nvPr/>
        </p:nvSpPr>
        <p:spPr bwMode="auto">
          <a:xfrm>
            <a:off x="5032620" y="4316654"/>
            <a:ext cx="5410351"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kern="1700" spc="100" dirty="0">
                <a:solidFill>
                  <a:schemeClr val="tx1">
                    <a:lumMod val="65000"/>
                    <a:lumOff val="35000"/>
                  </a:schemeClr>
                </a:solidFill>
                <a:uFillTx/>
                <a:latin typeface="Bahnschrift" panose="020B0502040204020203" charset="0"/>
                <a:ea typeface="微软雅黑" panose="020B0503020204020204" charset="-122"/>
                <a:cs typeface="Bahnschrift" panose="020B0502040204020203" charset="0"/>
                <a:sym typeface="Arial" panose="020B0604020202020204"/>
              </a:rPr>
              <a:t>PRE-INVESTIGATION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14:presetBounceEnd="60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60000">
                                          <p:cBhvr additive="base">
                                            <p:cTn id="20" dur="5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5914743" y="1682505"/>
            <a:ext cx="454047" cy="520682"/>
            <a:chOff x="7102527" y="1473958"/>
            <a:chExt cx="454047" cy="520682"/>
          </a:xfrm>
        </p:grpSpPr>
        <p:sp>
          <p:nvSpPr>
            <p:cNvPr id="52" name="Freeform 74"/>
            <p:cNvSpPr/>
            <p:nvPr/>
          </p:nvSpPr>
          <p:spPr bwMode="auto">
            <a:xfrm>
              <a:off x="7102527" y="1473958"/>
              <a:ext cx="454047" cy="520682"/>
            </a:xfrm>
            <a:custGeom>
              <a:avLst/>
              <a:gdLst>
                <a:gd name="T0" fmla="*/ 0 w 293"/>
                <a:gd name="T1" fmla="*/ 85 h 336"/>
                <a:gd name="T2" fmla="*/ 144 w 293"/>
                <a:gd name="T3" fmla="*/ 0 h 336"/>
                <a:gd name="T4" fmla="*/ 291 w 293"/>
                <a:gd name="T5" fmla="*/ 80 h 336"/>
                <a:gd name="T6" fmla="*/ 293 w 293"/>
                <a:gd name="T7" fmla="*/ 249 h 336"/>
                <a:gd name="T8" fmla="*/ 149 w 293"/>
                <a:gd name="T9" fmla="*/ 336 h 336"/>
                <a:gd name="T10" fmla="*/ 2 w 293"/>
                <a:gd name="T11" fmla="*/ 253 h 336"/>
                <a:gd name="T12" fmla="*/ 0 w 293"/>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3" h="336">
                  <a:moveTo>
                    <a:pt x="0" y="85"/>
                  </a:moveTo>
                  <a:lnTo>
                    <a:pt x="144" y="0"/>
                  </a:lnTo>
                  <a:lnTo>
                    <a:pt x="291" y="80"/>
                  </a:lnTo>
                  <a:lnTo>
                    <a:pt x="293" y="249"/>
                  </a:lnTo>
                  <a:lnTo>
                    <a:pt x="149" y="336"/>
                  </a:lnTo>
                  <a:lnTo>
                    <a:pt x="2" y="253"/>
                  </a:lnTo>
                  <a:lnTo>
                    <a:pt x="0" y="85"/>
                  </a:lnTo>
                  <a:close/>
                </a:path>
              </a:pathLst>
            </a:custGeom>
            <a:solidFill>
              <a:srgbClr val="314865"/>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lt1"/>
                </a:solidFill>
                <a:latin typeface="Arial" panose="020B0604020202020204"/>
                <a:ea typeface="微软雅黑" panose="020B0503020204020204" charset="-122"/>
                <a:cs typeface="+mn-ea"/>
                <a:sym typeface="Arial" panose="020B0604020202020204"/>
              </a:endParaRPr>
            </a:p>
          </p:txBody>
        </p:sp>
        <p:grpSp>
          <p:nvGrpSpPr>
            <p:cNvPr id="53" name="组合 52"/>
            <p:cNvGrpSpPr/>
            <p:nvPr/>
          </p:nvGrpSpPr>
          <p:grpSpPr>
            <a:xfrm>
              <a:off x="7186208" y="1591731"/>
              <a:ext cx="283586" cy="252593"/>
              <a:chOff x="10034270" y="674688"/>
              <a:chExt cx="290513" cy="258763"/>
            </a:xfrm>
          </p:grpSpPr>
          <p:sp>
            <p:nvSpPr>
              <p:cNvPr id="54" name="Freeform 75"/>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sp>
            <p:nvSpPr>
              <p:cNvPr id="55" name="Freeform 76"/>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grpSp>
      </p:grpSp>
      <p:grpSp>
        <p:nvGrpSpPr>
          <p:cNvPr id="56" name="组合 55"/>
          <p:cNvGrpSpPr/>
          <p:nvPr/>
        </p:nvGrpSpPr>
        <p:grpSpPr>
          <a:xfrm>
            <a:off x="7097267" y="3762695"/>
            <a:ext cx="455596" cy="520682"/>
            <a:chOff x="8349219" y="3669814"/>
            <a:chExt cx="455596" cy="520682"/>
          </a:xfrm>
        </p:grpSpPr>
        <p:sp>
          <p:nvSpPr>
            <p:cNvPr id="57" name="Freeform 77"/>
            <p:cNvSpPr/>
            <p:nvPr/>
          </p:nvSpPr>
          <p:spPr bwMode="auto">
            <a:xfrm>
              <a:off x="8349219" y="3669814"/>
              <a:ext cx="455596" cy="520682"/>
            </a:xfrm>
            <a:custGeom>
              <a:avLst/>
              <a:gdLst>
                <a:gd name="T0" fmla="*/ 0 w 294"/>
                <a:gd name="T1" fmla="*/ 87 h 336"/>
                <a:gd name="T2" fmla="*/ 145 w 294"/>
                <a:gd name="T3" fmla="*/ 0 h 336"/>
                <a:gd name="T4" fmla="*/ 292 w 294"/>
                <a:gd name="T5" fmla="*/ 82 h 336"/>
                <a:gd name="T6" fmla="*/ 294 w 294"/>
                <a:gd name="T7" fmla="*/ 250 h 336"/>
                <a:gd name="T8" fmla="*/ 152 w 294"/>
                <a:gd name="T9" fmla="*/ 336 h 336"/>
                <a:gd name="T10" fmla="*/ 5 w 294"/>
                <a:gd name="T11" fmla="*/ 255 h 336"/>
                <a:gd name="T12" fmla="*/ 0 w 294"/>
                <a:gd name="T13" fmla="*/ 87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7"/>
                  </a:moveTo>
                  <a:lnTo>
                    <a:pt x="145" y="0"/>
                  </a:lnTo>
                  <a:lnTo>
                    <a:pt x="292" y="82"/>
                  </a:lnTo>
                  <a:lnTo>
                    <a:pt x="294" y="250"/>
                  </a:lnTo>
                  <a:lnTo>
                    <a:pt x="152" y="336"/>
                  </a:lnTo>
                  <a:lnTo>
                    <a:pt x="5" y="255"/>
                  </a:lnTo>
                  <a:lnTo>
                    <a:pt x="0" y="87"/>
                  </a:lnTo>
                  <a:close/>
                </a:path>
              </a:pathLst>
            </a:custGeom>
            <a:solidFill>
              <a:srgbClr val="314865"/>
            </a:solidFill>
            <a:ln>
              <a:noFill/>
            </a:ln>
            <a:effectLst>
              <a:innerShdw blurRad="63500" dist="50800" dir="16200000">
                <a:prstClr val="black">
                  <a:alpha val="50000"/>
                </a:prstClr>
              </a:innerShdw>
            </a:effec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grpSp>
          <p:nvGrpSpPr>
            <p:cNvPr id="58" name="组合 57"/>
            <p:cNvGrpSpPr/>
            <p:nvPr/>
          </p:nvGrpSpPr>
          <p:grpSpPr>
            <a:xfrm>
              <a:off x="8415854" y="3793786"/>
              <a:ext cx="308379" cy="322327"/>
              <a:chOff x="9734233" y="5894388"/>
              <a:chExt cx="315912" cy="330200"/>
            </a:xfrm>
          </p:grpSpPr>
          <p:sp>
            <p:nvSpPr>
              <p:cNvPr id="59" name="Freeform 78"/>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sp>
            <p:nvSpPr>
              <p:cNvPr id="60" name="Freeform 79"/>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sp>
            <p:nvSpPr>
              <p:cNvPr id="61" name="Freeform 80"/>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grpSp>
      </p:grpSp>
      <p:grpSp>
        <p:nvGrpSpPr>
          <p:cNvPr id="62" name="组合 61"/>
          <p:cNvGrpSpPr/>
          <p:nvPr/>
        </p:nvGrpSpPr>
        <p:grpSpPr>
          <a:xfrm>
            <a:off x="2373952" y="3762695"/>
            <a:ext cx="455596" cy="520682"/>
            <a:chOff x="3401316" y="3669814"/>
            <a:chExt cx="455596" cy="520682"/>
          </a:xfrm>
        </p:grpSpPr>
        <p:sp>
          <p:nvSpPr>
            <p:cNvPr id="63" name="Freeform 81"/>
            <p:cNvSpPr/>
            <p:nvPr/>
          </p:nvSpPr>
          <p:spPr bwMode="auto">
            <a:xfrm>
              <a:off x="3401316" y="3669814"/>
              <a:ext cx="455596" cy="520682"/>
            </a:xfrm>
            <a:custGeom>
              <a:avLst/>
              <a:gdLst>
                <a:gd name="T0" fmla="*/ 0 w 294"/>
                <a:gd name="T1" fmla="*/ 85 h 336"/>
                <a:gd name="T2" fmla="*/ 144 w 294"/>
                <a:gd name="T3" fmla="*/ 0 h 336"/>
                <a:gd name="T4" fmla="*/ 291 w 294"/>
                <a:gd name="T5" fmla="*/ 80 h 336"/>
                <a:gd name="T6" fmla="*/ 294 w 294"/>
                <a:gd name="T7" fmla="*/ 248 h 336"/>
                <a:gd name="T8" fmla="*/ 152 w 294"/>
                <a:gd name="T9" fmla="*/ 336 h 336"/>
                <a:gd name="T10" fmla="*/ 5 w 294"/>
                <a:gd name="T11" fmla="*/ 253 h 336"/>
                <a:gd name="T12" fmla="*/ 0 w 294"/>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5"/>
                  </a:moveTo>
                  <a:lnTo>
                    <a:pt x="144" y="0"/>
                  </a:lnTo>
                  <a:lnTo>
                    <a:pt x="291" y="80"/>
                  </a:lnTo>
                  <a:lnTo>
                    <a:pt x="294" y="248"/>
                  </a:lnTo>
                  <a:lnTo>
                    <a:pt x="152" y="336"/>
                  </a:lnTo>
                  <a:lnTo>
                    <a:pt x="5" y="253"/>
                  </a:lnTo>
                  <a:lnTo>
                    <a:pt x="0" y="85"/>
                  </a:lnTo>
                  <a:close/>
                </a:path>
              </a:pathLst>
            </a:custGeom>
            <a:solidFill>
              <a:srgbClr val="314865"/>
            </a:solidFill>
            <a:ln>
              <a:noFill/>
            </a:ln>
            <a:effectLst>
              <a:innerShdw blurRad="63500" dist="50800" dir="16200000">
                <a:prstClr val="black">
                  <a:alpha val="50000"/>
                </a:prstClr>
              </a:innerShdw>
            </a:effec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grpSp>
          <p:nvGrpSpPr>
            <p:cNvPr id="64" name="组合 63"/>
            <p:cNvGrpSpPr/>
            <p:nvPr/>
          </p:nvGrpSpPr>
          <p:grpSpPr>
            <a:xfrm>
              <a:off x="3489646" y="3841824"/>
              <a:ext cx="278937" cy="172011"/>
              <a:chOff x="6213158" y="2928938"/>
              <a:chExt cx="285750" cy="176213"/>
            </a:xfrm>
          </p:grpSpPr>
          <p:sp>
            <p:nvSpPr>
              <p:cNvPr id="65" name="Freeform 82"/>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sp>
            <p:nvSpPr>
              <p:cNvPr id="66" name="Freeform 83"/>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grpSp>
      </p:grpSp>
      <p:grpSp>
        <p:nvGrpSpPr>
          <p:cNvPr id="67" name="组合 66"/>
          <p:cNvGrpSpPr>
            <a:grpSpLocks noChangeAspect="1"/>
          </p:cNvGrpSpPr>
          <p:nvPr/>
        </p:nvGrpSpPr>
        <p:grpSpPr>
          <a:xfrm>
            <a:off x="2681644" y="3853779"/>
            <a:ext cx="2262782" cy="2624342"/>
            <a:chOff x="3676095" y="3699587"/>
            <a:chExt cx="2431224" cy="2819699"/>
          </a:xfrm>
        </p:grpSpPr>
        <p:sp>
          <p:nvSpPr>
            <p:cNvPr id="68" name="六边形 67"/>
            <p:cNvSpPr/>
            <p:nvPr/>
          </p:nvSpPr>
          <p:spPr>
            <a:xfrm rot="16200000">
              <a:off x="3482082" y="3894049"/>
              <a:ext cx="2819699" cy="2430775"/>
            </a:xfrm>
            <a:prstGeom prst="hexagon">
              <a:avLst/>
            </a:prstGeom>
            <a:solidFill>
              <a:srgbClr val="314865"/>
            </a:solidFill>
            <a:ln w="28575">
              <a:solidFill>
                <a:schemeClr val="bg1"/>
              </a:solidFill>
            </a:ln>
            <a:effectLst>
              <a:outerShdw blurRad="101600" dist="50800" dir="2700000" sx="101000" sy="101000" algn="tl" rotWithShape="0">
                <a:prstClr val="black">
                  <a:alpha val="45000"/>
                </a:prstClr>
              </a:outerShdw>
            </a:effec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sp>
          <p:nvSpPr>
            <p:cNvPr id="69" name="任意多边形 45"/>
            <p:cNvSpPr/>
            <p:nvPr/>
          </p:nvSpPr>
          <p:spPr>
            <a:xfrm rot="16200000">
              <a:off x="4587151" y="2788531"/>
              <a:ext cx="608661" cy="2430773"/>
            </a:xfrm>
            <a:custGeom>
              <a:avLst/>
              <a:gdLst>
                <a:gd name="connsiteX0" fmla="*/ 623528 w 623528"/>
                <a:gd name="connsiteY0" fmla="*/ 1245074 h 2490148"/>
                <a:gd name="connsiteX1" fmla="*/ 991 w 623528"/>
                <a:gd name="connsiteY1" fmla="*/ 2490148 h 2490148"/>
                <a:gd name="connsiteX2" fmla="*/ 0 w 623528"/>
                <a:gd name="connsiteY2" fmla="*/ 2490148 h 2490148"/>
                <a:gd name="connsiteX3" fmla="*/ 0 w 623528"/>
                <a:gd name="connsiteY3" fmla="*/ 0 h 2490148"/>
                <a:gd name="connsiteX4" fmla="*/ 991 w 623528"/>
                <a:gd name="connsiteY4" fmla="*/ 0 h 249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528" h="2490148">
                  <a:moveTo>
                    <a:pt x="623528" y="1245074"/>
                  </a:moveTo>
                  <a:lnTo>
                    <a:pt x="991" y="2490148"/>
                  </a:lnTo>
                  <a:lnTo>
                    <a:pt x="0" y="2490148"/>
                  </a:lnTo>
                  <a:lnTo>
                    <a:pt x="0" y="0"/>
                  </a:lnTo>
                  <a:lnTo>
                    <a:pt x="991" y="0"/>
                  </a:lnTo>
                  <a:close/>
                </a:path>
              </a:pathLst>
            </a:custGeom>
            <a:solidFill>
              <a:srgbClr val="314865">
                <a:alpha val="50000"/>
              </a:srgbClr>
            </a:solidFill>
            <a:ln w="28575">
              <a:solidFill>
                <a:schemeClr val="bg1"/>
              </a:solidFill>
            </a:ln>
          </p:spPr>
          <p:txBody>
            <a:bodyPr vert="horz" wrap="square" lIns="91440" tIns="45720" rIns="91440" bIns="45720" numCol="1" anchor="t" anchorCtr="0" compatLnSpc="1">
              <a:noAutofit/>
            </a:bodyPr>
            <a:lstStyle/>
            <a:p>
              <a:endParaRPr lang="zh-CN" altLang="en-US" dirty="0">
                <a:solidFill>
                  <a:schemeClr val="tx1"/>
                </a:solidFill>
                <a:latin typeface="Arial" panose="020B0604020202020204"/>
                <a:ea typeface="微软雅黑" panose="020B0503020204020204" charset="-122"/>
                <a:cs typeface="+mn-ea"/>
                <a:sym typeface="Arial" panose="020B0604020202020204"/>
              </a:endParaRPr>
            </a:p>
          </p:txBody>
        </p:sp>
      </p:grpSp>
      <p:grpSp>
        <p:nvGrpSpPr>
          <p:cNvPr id="70" name="组合 69"/>
          <p:cNvGrpSpPr>
            <a:grpSpLocks noChangeAspect="1"/>
          </p:cNvGrpSpPr>
          <p:nvPr/>
        </p:nvGrpSpPr>
        <p:grpSpPr>
          <a:xfrm>
            <a:off x="5000575" y="3853777"/>
            <a:ext cx="2262365" cy="2624343"/>
            <a:chOff x="6107319" y="3699586"/>
            <a:chExt cx="2430775" cy="2819699"/>
          </a:xfrm>
          <a:solidFill>
            <a:schemeClr val="tx1">
              <a:lumMod val="75000"/>
              <a:lumOff val="25000"/>
            </a:schemeClr>
          </a:solidFill>
        </p:grpSpPr>
        <p:sp>
          <p:nvSpPr>
            <p:cNvPr id="71" name="六边形 70"/>
            <p:cNvSpPr/>
            <p:nvPr/>
          </p:nvSpPr>
          <p:spPr>
            <a:xfrm rot="16200000">
              <a:off x="5912857" y="3894048"/>
              <a:ext cx="2819699" cy="2430775"/>
            </a:xfrm>
            <a:prstGeom prst="hexagon">
              <a:avLst/>
            </a:prstGeom>
            <a:solidFill>
              <a:srgbClr val="314865"/>
            </a:solidFill>
            <a:ln w="28575">
              <a:solidFill>
                <a:schemeClr val="bg1"/>
              </a:solidFill>
            </a:ln>
            <a:effectLst>
              <a:outerShdw blurRad="101600" dist="50800" dir="2700000" sx="101000" sy="101000" algn="tl" rotWithShape="0">
                <a:prstClr val="black">
                  <a:alpha val="45000"/>
                </a:prstClr>
              </a:outerShdw>
            </a:effectLst>
          </p:spPr>
          <p:txBody>
            <a:bodyPr vert="horz" wrap="square" lIns="91440" tIns="45720" rIns="91440" bIns="45720" numCol="1" anchor="t" anchorCtr="0" compatLnSpc="1"/>
            <a:lstStyle/>
            <a:p>
              <a:endParaRPr lang="zh-CN" altLang="en-US" dirty="0">
                <a:latin typeface="Arial" panose="020B0604020202020204"/>
                <a:ea typeface="微软雅黑" panose="020B0503020204020204" charset="-122"/>
                <a:cs typeface="+mn-ea"/>
                <a:sym typeface="Arial" panose="020B0604020202020204"/>
              </a:endParaRPr>
            </a:p>
          </p:txBody>
        </p:sp>
        <p:sp>
          <p:nvSpPr>
            <p:cNvPr id="72" name="任意多边形 48"/>
            <p:cNvSpPr>
              <a:spLocks noChangeAspect="1"/>
            </p:cNvSpPr>
            <p:nvPr/>
          </p:nvSpPr>
          <p:spPr>
            <a:xfrm rot="16200000">
              <a:off x="7018377" y="2788530"/>
              <a:ext cx="608661" cy="2430773"/>
            </a:xfrm>
            <a:custGeom>
              <a:avLst/>
              <a:gdLst>
                <a:gd name="connsiteX0" fmla="*/ 623528 w 623528"/>
                <a:gd name="connsiteY0" fmla="*/ 1245074 h 2490148"/>
                <a:gd name="connsiteX1" fmla="*/ 991 w 623528"/>
                <a:gd name="connsiteY1" fmla="*/ 2490148 h 2490148"/>
                <a:gd name="connsiteX2" fmla="*/ 0 w 623528"/>
                <a:gd name="connsiteY2" fmla="*/ 2490148 h 2490148"/>
                <a:gd name="connsiteX3" fmla="*/ 0 w 623528"/>
                <a:gd name="connsiteY3" fmla="*/ 0 h 2490148"/>
                <a:gd name="connsiteX4" fmla="*/ 991 w 623528"/>
                <a:gd name="connsiteY4" fmla="*/ 0 h 249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528" h="2490148">
                  <a:moveTo>
                    <a:pt x="623528" y="1245074"/>
                  </a:moveTo>
                  <a:lnTo>
                    <a:pt x="991" y="2490148"/>
                  </a:lnTo>
                  <a:lnTo>
                    <a:pt x="0" y="2490148"/>
                  </a:lnTo>
                  <a:lnTo>
                    <a:pt x="0" y="0"/>
                  </a:lnTo>
                  <a:lnTo>
                    <a:pt x="991" y="0"/>
                  </a:lnTo>
                  <a:close/>
                </a:path>
              </a:pathLst>
            </a:custGeom>
            <a:solidFill>
              <a:srgbClr val="314865">
                <a:alpha val="50000"/>
              </a:srgbClr>
            </a:solidFill>
            <a:ln w="28575">
              <a:solidFill>
                <a:schemeClr val="bg1"/>
              </a:solidFill>
            </a:ln>
          </p:spPr>
          <p:txBody>
            <a:bodyPr vert="horz" wrap="square" lIns="91440" tIns="45720" rIns="91440" bIns="45720" numCol="1" anchor="t" anchorCtr="0" compatLnSpc="1">
              <a:noAutofit/>
            </a:bodyPr>
            <a:lstStyle/>
            <a:p>
              <a:endParaRPr lang="zh-CN" altLang="en-US" dirty="0">
                <a:solidFill>
                  <a:schemeClr val="tx1"/>
                </a:solidFill>
                <a:latin typeface="Arial" panose="020B0604020202020204"/>
                <a:ea typeface="微软雅黑" panose="020B0503020204020204" charset="-122"/>
                <a:cs typeface="+mn-ea"/>
                <a:sym typeface="Arial" panose="020B0604020202020204"/>
              </a:endParaRPr>
            </a:p>
          </p:txBody>
        </p:sp>
      </p:grpSp>
      <p:grpSp>
        <p:nvGrpSpPr>
          <p:cNvPr id="73" name="组合 72"/>
          <p:cNvGrpSpPr>
            <a:grpSpLocks noChangeAspect="1"/>
          </p:cNvGrpSpPr>
          <p:nvPr/>
        </p:nvGrpSpPr>
        <p:grpSpPr>
          <a:xfrm>
            <a:off x="3833313" y="1764558"/>
            <a:ext cx="2262365" cy="2624343"/>
            <a:chOff x="4891931" y="1494701"/>
            <a:chExt cx="2430775" cy="2819699"/>
          </a:xfrm>
        </p:grpSpPr>
        <p:sp>
          <p:nvSpPr>
            <p:cNvPr id="74" name="六边形 73"/>
            <p:cNvSpPr/>
            <p:nvPr/>
          </p:nvSpPr>
          <p:spPr>
            <a:xfrm rot="16200000">
              <a:off x="4697469" y="1689163"/>
              <a:ext cx="2819699" cy="2430775"/>
            </a:xfrm>
            <a:prstGeom prst="hexagon">
              <a:avLst/>
            </a:prstGeom>
            <a:solidFill>
              <a:srgbClr val="314865"/>
            </a:solidFill>
            <a:ln w="28575">
              <a:solidFill>
                <a:schemeClr val="bg1"/>
              </a:solidFill>
            </a:ln>
            <a:effectLst>
              <a:outerShdw blurRad="101600" dist="50800" dir="2700000" sx="101000" sy="101000" algn="tl" rotWithShape="0">
                <a:prstClr val="black">
                  <a:alpha val="45000"/>
                </a:prstClr>
              </a:outerShdw>
            </a:effectLst>
          </p:spPr>
          <p:txBody>
            <a:bodyPr vert="horz" wrap="square" lIns="91440" tIns="45720" rIns="91440" bIns="45720" numCol="1" anchor="t" anchorCtr="0" compatLnSpc="1"/>
            <a:lstStyle/>
            <a:p>
              <a:endParaRPr lang="zh-CN" altLang="en-US" dirty="0">
                <a:solidFill>
                  <a:schemeClr val="tx1"/>
                </a:solidFill>
                <a:latin typeface="Arial" panose="020B0604020202020204"/>
                <a:ea typeface="微软雅黑" panose="020B0503020204020204" charset="-122"/>
                <a:cs typeface="+mn-ea"/>
                <a:sym typeface="Arial" panose="020B0604020202020204"/>
              </a:endParaRPr>
            </a:p>
          </p:txBody>
        </p:sp>
        <p:sp>
          <p:nvSpPr>
            <p:cNvPr id="75" name="任意多边形 51"/>
            <p:cNvSpPr>
              <a:spLocks noChangeAspect="1"/>
            </p:cNvSpPr>
            <p:nvPr/>
          </p:nvSpPr>
          <p:spPr>
            <a:xfrm rot="5400000" flipV="1">
              <a:off x="5802989" y="2794683"/>
              <a:ext cx="608661" cy="2430773"/>
            </a:xfrm>
            <a:custGeom>
              <a:avLst/>
              <a:gdLst>
                <a:gd name="connsiteX0" fmla="*/ 623528 w 623528"/>
                <a:gd name="connsiteY0" fmla="*/ 1245074 h 2490148"/>
                <a:gd name="connsiteX1" fmla="*/ 991 w 623528"/>
                <a:gd name="connsiteY1" fmla="*/ 2490148 h 2490148"/>
                <a:gd name="connsiteX2" fmla="*/ 0 w 623528"/>
                <a:gd name="connsiteY2" fmla="*/ 2490148 h 2490148"/>
                <a:gd name="connsiteX3" fmla="*/ 0 w 623528"/>
                <a:gd name="connsiteY3" fmla="*/ 0 h 2490148"/>
                <a:gd name="connsiteX4" fmla="*/ 991 w 623528"/>
                <a:gd name="connsiteY4" fmla="*/ 0 h 249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528" h="2490148">
                  <a:moveTo>
                    <a:pt x="623528" y="1245074"/>
                  </a:moveTo>
                  <a:lnTo>
                    <a:pt x="991" y="2490148"/>
                  </a:lnTo>
                  <a:lnTo>
                    <a:pt x="0" y="2490148"/>
                  </a:lnTo>
                  <a:lnTo>
                    <a:pt x="0" y="0"/>
                  </a:lnTo>
                  <a:lnTo>
                    <a:pt x="991" y="0"/>
                  </a:lnTo>
                  <a:close/>
                </a:path>
              </a:pathLst>
            </a:custGeom>
            <a:solidFill>
              <a:srgbClr val="314865">
                <a:alpha val="49804"/>
              </a:srgbClr>
            </a:solidFill>
            <a:ln w="28575">
              <a:solidFill>
                <a:schemeClr val="bg1"/>
              </a:solidFill>
            </a:ln>
          </p:spPr>
          <p:txBody>
            <a:bodyPr vert="horz" wrap="square" lIns="91440" tIns="45720" rIns="91440" bIns="45720" numCol="1" anchor="t" anchorCtr="0" compatLnSpc="1">
              <a:noAutofit/>
            </a:bodyPr>
            <a:lstStyle/>
            <a:p>
              <a:endParaRPr lang="zh-CN" altLang="en-US" dirty="0">
                <a:solidFill>
                  <a:schemeClr val="tx1"/>
                </a:solidFill>
                <a:latin typeface="Arial" panose="020B0604020202020204"/>
                <a:ea typeface="微软雅黑" panose="020B0503020204020204" charset="-122"/>
                <a:cs typeface="+mn-ea"/>
                <a:sym typeface="Arial" panose="020B0604020202020204"/>
              </a:endParaRPr>
            </a:p>
          </p:txBody>
        </p:sp>
      </p:grpSp>
      <p:sp>
        <p:nvSpPr>
          <p:cNvPr id="76" name="文本框 23"/>
          <p:cNvSpPr txBox="1"/>
          <p:nvPr/>
        </p:nvSpPr>
        <p:spPr>
          <a:xfrm>
            <a:off x="4476475" y="2540521"/>
            <a:ext cx="954107" cy="923330"/>
          </a:xfrm>
          <a:prstGeom prst="rect">
            <a:avLst/>
          </a:prstGeom>
          <a:noFill/>
        </p:spPr>
        <p:txBody>
          <a:bodyPr wrap="none" rtlCol="0">
            <a:spAutoFit/>
          </a:bodyPr>
          <a:lstStyle/>
          <a:p>
            <a:r>
              <a:rPr lang="en-US" altLang="zh-CN" sz="5400" b="1" dirty="0">
                <a:solidFill>
                  <a:schemeClr val="bg1"/>
                </a:solidFill>
                <a:latin typeface="Arial" panose="020B0604020202020204"/>
                <a:ea typeface="微软雅黑" panose="020B0503020204020204" charset="-122"/>
                <a:cs typeface="+mn-ea"/>
                <a:sym typeface="Arial" panose="020B0604020202020204"/>
              </a:rPr>
              <a:t>01</a:t>
            </a:r>
            <a:endParaRPr lang="zh-CN" altLang="en-US" sz="5400" b="1" dirty="0">
              <a:solidFill>
                <a:schemeClr val="bg1"/>
              </a:solidFill>
              <a:latin typeface="Arial" panose="020B0604020202020204"/>
              <a:ea typeface="微软雅黑" panose="020B0503020204020204" charset="-122"/>
              <a:cs typeface="+mn-ea"/>
              <a:sym typeface="Arial" panose="020B0604020202020204"/>
            </a:endParaRPr>
          </a:p>
        </p:txBody>
      </p:sp>
      <p:sp>
        <p:nvSpPr>
          <p:cNvPr id="77" name="文本框 25"/>
          <p:cNvSpPr txBox="1"/>
          <p:nvPr/>
        </p:nvSpPr>
        <p:spPr>
          <a:xfrm>
            <a:off x="3294744" y="4889852"/>
            <a:ext cx="954107" cy="923330"/>
          </a:xfrm>
          <a:prstGeom prst="rect">
            <a:avLst/>
          </a:prstGeom>
          <a:noFill/>
        </p:spPr>
        <p:txBody>
          <a:bodyPr wrap="none" rtlCol="0">
            <a:spAutoFit/>
          </a:bodyPr>
          <a:lstStyle/>
          <a:p>
            <a:r>
              <a:rPr lang="en-US" altLang="zh-CN" sz="5400" b="1" dirty="0">
                <a:solidFill>
                  <a:schemeClr val="bg1"/>
                </a:solidFill>
                <a:latin typeface="Arial" panose="020B0604020202020204"/>
                <a:ea typeface="微软雅黑" panose="020B0503020204020204" charset="-122"/>
                <a:cs typeface="+mn-ea"/>
                <a:sym typeface="Arial" panose="020B0604020202020204"/>
              </a:rPr>
              <a:t>02</a:t>
            </a:r>
            <a:endParaRPr lang="zh-CN" altLang="en-US" sz="5400" b="1" dirty="0">
              <a:solidFill>
                <a:schemeClr val="bg1"/>
              </a:solidFill>
              <a:latin typeface="Arial" panose="020B0604020202020204"/>
              <a:ea typeface="微软雅黑" panose="020B0503020204020204" charset="-122"/>
              <a:cs typeface="+mn-ea"/>
              <a:sym typeface="Arial" panose="020B0604020202020204"/>
            </a:endParaRPr>
          </a:p>
        </p:txBody>
      </p:sp>
      <p:sp>
        <p:nvSpPr>
          <p:cNvPr id="78" name="文本框 24"/>
          <p:cNvSpPr txBox="1"/>
          <p:nvPr/>
        </p:nvSpPr>
        <p:spPr>
          <a:xfrm>
            <a:off x="5584631" y="4889852"/>
            <a:ext cx="954107" cy="923330"/>
          </a:xfrm>
          <a:prstGeom prst="rect">
            <a:avLst/>
          </a:prstGeom>
          <a:noFill/>
        </p:spPr>
        <p:txBody>
          <a:bodyPr wrap="none" rtlCol="0">
            <a:spAutoFit/>
          </a:bodyPr>
          <a:lstStyle/>
          <a:p>
            <a:r>
              <a:rPr lang="en-US" altLang="zh-CN" sz="5400" b="1" dirty="0">
                <a:solidFill>
                  <a:schemeClr val="bg1"/>
                </a:solidFill>
                <a:latin typeface="Arial" panose="020B0604020202020204"/>
                <a:ea typeface="微软雅黑" panose="020B0503020204020204" charset="-122"/>
                <a:cs typeface="+mn-ea"/>
                <a:sym typeface="Arial" panose="020B0604020202020204"/>
              </a:rPr>
              <a:t>03</a:t>
            </a:r>
            <a:endParaRPr lang="zh-CN" altLang="en-US" sz="5400" b="1" dirty="0">
              <a:solidFill>
                <a:schemeClr val="bg1"/>
              </a:solidFill>
              <a:latin typeface="Arial" panose="020B0604020202020204"/>
              <a:ea typeface="微软雅黑" panose="020B0503020204020204" charset="-122"/>
              <a:cs typeface="+mn-ea"/>
              <a:sym typeface="Arial" panose="020B0604020202020204"/>
            </a:endParaRPr>
          </a:p>
        </p:txBody>
      </p:sp>
      <p:sp>
        <p:nvSpPr>
          <p:cNvPr id="81" name="文本框 34"/>
          <p:cNvSpPr txBox="1"/>
          <p:nvPr/>
        </p:nvSpPr>
        <p:spPr>
          <a:xfrm>
            <a:off x="323215" y="2454910"/>
            <a:ext cx="3808730" cy="975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buFont typeface="Arial" panose="020B0604020202020204" pitchFamily="34" charset="0"/>
              <a:buNone/>
              <a:defRPr sz="1400">
                <a:solidFill>
                  <a:schemeClr val="tx2">
                    <a:lumMod val="7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algn="ctr"/>
            <a:r>
              <a:rPr lang="en-US" altLang="zh-CN" sz="2400" b="1" dirty="0">
                <a:solidFill>
                  <a:srgbClr val="314865"/>
                </a:solidFill>
                <a:latin typeface="Arial" panose="020B0604020202020204"/>
                <a:ea typeface="微软雅黑" panose="020B0503020204020204" charset="-122"/>
                <a:sym typeface="Arial" panose="020B0604020202020204"/>
              </a:rPr>
              <a:t>    </a:t>
            </a:r>
            <a:r>
              <a:rPr lang="zh-CN" altLang="en-US" sz="2400" b="1" dirty="0">
                <a:solidFill>
                  <a:srgbClr val="314865"/>
                </a:solidFill>
                <a:latin typeface="Arial" panose="020B0604020202020204"/>
                <a:ea typeface="微软雅黑" panose="020B0503020204020204" charset="-122"/>
                <a:sym typeface="Arial" panose="020B0604020202020204"/>
              </a:rPr>
              <a:t>调查车道的交通方向：</a:t>
            </a:r>
          </a:p>
          <a:p>
            <a:pPr algn="ctr"/>
            <a:r>
              <a:rPr lang="zh-CN" altLang="en-US" sz="2400" b="1" dirty="0">
                <a:solidFill>
                  <a:srgbClr val="314865"/>
                </a:solidFill>
                <a:latin typeface="Arial" panose="020B0604020202020204"/>
                <a:ea typeface="微软雅黑" panose="020B0503020204020204" charset="-122"/>
                <a:sym typeface="Arial" panose="020B0604020202020204"/>
              </a:rPr>
              <a:t>中山大道的东西流向</a:t>
            </a:r>
          </a:p>
        </p:txBody>
      </p:sp>
      <p:sp>
        <p:nvSpPr>
          <p:cNvPr id="83" name="文本框 36"/>
          <p:cNvSpPr txBox="1"/>
          <p:nvPr/>
        </p:nvSpPr>
        <p:spPr>
          <a:xfrm>
            <a:off x="3460750" y="252730"/>
            <a:ext cx="5959475" cy="112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buFont typeface="Arial" panose="020B0604020202020204" pitchFamily="34" charset="0"/>
              <a:buNone/>
              <a:defRPr sz="1400">
                <a:solidFill>
                  <a:schemeClr val="tx2">
                    <a:lumMod val="7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r>
              <a:rPr lang="zh-CN" altLang="en-US" sz="2800" b="1" dirty="0">
                <a:solidFill>
                  <a:srgbClr val="314865"/>
                </a:solidFill>
                <a:latin typeface="Arial" panose="020B0604020202020204"/>
                <a:ea typeface="微软雅黑" panose="020B0503020204020204" charset="-122"/>
                <a:sym typeface="Arial" panose="020B0604020202020204"/>
              </a:rPr>
              <a:t>调查方法：点样本法</a:t>
            </a:r>
            <a:r>
              <a:rPr lang="zh-CN" altLang="en-US" sz="2800" dirty="0">
                <a:solidFill>
                  <a:srgbClr val="314865"/>
                </a:solidFill>
                <a:latin typeface="Arial" panose="020B0604020202020204"/>
                <a:ea typeface="微软雅黑" panose="020B0503020204020204" charset="-122"/>
                <a:sym typeface="Arial" panose="020B0604020202020204"/>
              </a:rPr>
              <a:t> </a:t>
            </a:r>
          </a:p>
          <a:p>
            <a:r>
              <a:rPr lang="zh-CN" altLang="en-US" sz="2800" b="1" dirty="0">
                <a:solidFill>
                  <a:srgbClr val="314865"/>
                </a:solidFill>
                <a:latin typeface="Arial" panose="020B0604020202020204"/>
                <a:ea typeface="微软雅黑" panose="020B0503020204020204" charset="-122"/>
                <a:sym typeface="Arial" panose="020B0604020202020204"/>
              </a:rPr>
              <a:t>调查时间：</a:t>
            </a:r>
            <a:r>
              <a:rPr lang="en-US" altLang="zh-CN" sz="2800" b="1" dirty="0">
                <a:solidFill>
                  <a:srgbClr val="314865"/>
                </a:solidFill>
                <a:latin typeface="Arial" panose="020B0604020202020204"/>
                <a:ea typeface="微软雅黑" panose="020B0503020204020204" charset="-122"/>
                <a:sym typeface="Arial" panose="020B0604020202020204"/>
              </a:rPr>
              <a:t>11.13  7:30-8:30</a:t>
            </a:r>
          </a:p>
        </p:txBody>
      </p:sp>
      <p:grpSp>
        <p:nvGrpSpPr>
          <p:cNvPr id="42" name="组合 41"/>
          <p:cNvGrpSpPr/>
          <p:nvPr/>
        </p:nvGrpSpPr>
        <p:grpSpPr>
          <a:xfrm>
            <a:off x="164616" y="178180"/>
            <a:ext cx="2804616" cy="460375"/>
            <a:chOff x="164616" y="178180"/>
            <a:chExt cx="2804616" cy="460375"/>
          </a:xfrm>
        </p:grpSpPr>
        <p:cxnSp>
          <p:nvCxnSpPr>
            <p:cNvPr id="43" name="直接连接符 42"/>
            <p:cNvCxnSpPr/>
            <p:nvPr/>
          </p:nvCxnSpPr>
          <p:spPr>
            <a:xfrm flipV="1">
              <a:off x="164616" y="60199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34486" y="178180"/>
              <a:ext cx="2434746" cy="460375"/>
            </a:xfrm>
            <a:prstGeom prst="rect">
              <a:avLst/>
            </a:prstGeom>
            <a:noFill/>
          </p:spPr>
          <p:txBody>
            <a:bodyPr wrap="square" rtlCol="0">
              <a:spAutoFit/>
            </a:bodyPr>
            <a:lstStyle/>
            <a:p>
              <a:pPr algn="dist">
                <a:spcBef>
                  <a:spcPct val="20000"/>
                </a:spcBef>
                <a:buClr>
                  <a:schemeClr val="hlink"/>
                </a:buClr>
                <a:buSzPct val="65000"/>
              </a:pPr>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预调查</a:t>
              </a:r>
            </a:p>
          </p:txBody>
        </p:sp>
        <p:sp>
          <p:nvSpPr>
            <p:cNvPr id="45" name="矩形 44"/>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46" name="矩形 45"/>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47" name="矩形 46"/>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pic>
        <p:nvPicPr>
          <p:cNvPr id="2" name="图片 1" descr="图片5"/>
          <p:cNvPicPr>
            <a:picLocks noChangeAspect="1"/>
          </p:cNvPicPr>
          <p:nvPr/>
        </p:nvPicPr>
        <p:blipFill>
          <a:blip r:embed="rId3"/>
          <a:stretch>
            <a:fillRect/>
          </a:stretch>
        </p:blipFill>
        <p:spPr>
          <a:xfrm>
            <a:off x="8050530" y="1375410"/>
            <a:ext cx="3542665" cy="2055495"/>
          </a:xfrm>
          <a:prstGeom prst="rect">
            <a:avLst/>
          </a:prstGeom>
        </p:spPr>
      </p:pic>
      <p:pic>
        <p:nvPicPr>
          <p:cNvPr id="3" name="图片 2" descr="图片6"/>
          <p:cNvPicPr>
            <a:picLocks noChangeAspect="1"/>
          </p:cNvPicPr>
          <p:nvPr/>
        </p:nvPicPr>
        <p:blipFill>
          <a:blip r:embed="rId4"/>
          <a:stretch>
            <a:fillRect/>
          </a:stretch>
        </p:blipFill>
        <p:spPr>
          <a:xfrm>
            <a:off x="8049895" y="4017010"/>
            <a:ext cx="3543300" cy="2263775"/>
          </a:xfrm>
          <a:prstGeom prst="rect">
            <a:avLst/>
          </a:prstGeom>
        </p:spPr>
      </p:pic>
      <p:sp>
        <p:nvSpPr>
          <p:cNvPr id="4" name="文本框 3"/>
          <p:cNvSpPr txBox="1"/>
          <p:nvPr/>
        </p:nvSpPr>
        <p:spPr>
          <a:xfrm>
            <a:off x="8668385" y="3535680"/>
            <a:ext cx="2289175" cy="368300"/>
          </a:xfrm>
          <a:prstGeom prst="rect">
            <a:avLst/>
          </a:prstGeom>
          <a:noFill/>
        </p:spPr>
        <p:txBody>
          <a:bodyPr wrap="square" rtlCol="0">
            <a:spAutoFit/>
          </a:bodyPr>
          <a:lstStyle/>
          <a:p>
            <a:pPr algn="dist"/>
            <a:r>
              <a:rPr lang="zh-CN" altLang="en-US" b="1">
                <a:solidFill>
                  <a:srgbClr val="314865"/>
                </a:solidFill>
              </a:rPr>
              <a:t>中山大道西入口</a:t>
            </a:r>
          </a:p>
        </p:txBody>
      </p:sp>
      <p:sp>
        <p:nvSpPr>
          <p:cNvPr id="5" name="文本框 4"/>
          <p:cNvSpPr txBox="1"/>
          <p:nvPr/>
        </p:nvSpPr>
        <p:spPr>
          <a:xfrm>
            <a:off x="8625205" y="6346825"/>
            <a:ext cx="2289175" cy="368300"/>
          </a:xfrm>
          <a:prstGeom prst="rect">
            <a:avLst/>
          </a:prstGeom>
          <a:noFill/>
        </p:spPr>
        <p:txBody>
          <a:bodyPr wrap="square" rtlCol="0">
            <a:spAutoFit/>
          </a:bodyPr>
          <a:lstStyle/>
          <a:p>
            <a:pPr algn="dist"/>
            <a:r>
              <a:rPr lang="zh-CN" altLang="en-US" b="1">
                <a:solidFill>
                  <a:srgbClr val="314865"/>
                </a:solidFill>
              </a:rPr>
              <a:t>中山大道东入口</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up)">
                                          <p:cBhvr>
                                            <p:cTn id="7" dur="500"/>
                                            <p:tgtEl>
                                              <p:spTgt spid="73"/>
                                            </p:tgtEl>
                                          </p:cBhvr>
                                        </p:animEffect>
                                      </p:childTnLst>
                                    </p:cTn>
                                  </p:par>
                                  <p:par>
                                    <p:cTn id="8" presetID="22" presetClass="entr" presetSubtype="4"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wipe(down)">
                                          <p:cBhvr>
                                            <p:cTn id="10" dur="500"/>
                                            <p:tgtEl>
                                              <p:spTgt spid="67"/>
                                            </p:tgtEl>
                                          </p:cBhvr>
                                        </p:animEffect>
                                      </p:childTnLst>
                                    </p:cTn>
                                  </p:par>
                                  <p:par>
                                    <p:cTn id="11" presetID="22" presetClass="entr" presetSubtype="4" fill="hold"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wipe(down)">
                                          <p:cBhvr>
                                            <p:cTn id="13" dur="500"/>
                                            <p:tgtEl>
                                              <p:spTgt spid="70"/>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anim calcmode="lin" valueType="num">
                                          <p:cBhvr>
                                            <p:cTn id="18" dur="500" fill="hold"/>
                                            <p:tgtEl>
                                              <p:spTgt spid="76"/>
                                            </p:tgtEl>
                                            <p:attrNameLst>
                                              <p:attrName>ppt_x</p:attrName>
                                            </p:attrNameLst>
                                          </p:cBhvr>
                                          <p:tavLst>
                                            <p:tav tm="0">
                                              <p:val>
                                                <p:strVal val="#ppt_x"/>
                                              </p:val>
                                            </p:tav>
                                            <p:tav tm="100000">
                                              <p:val>
                                                <p:strVal val="#ppt_x"/>
                                              </p:val>
                                            </p:tav>
                                          </p:tavLst>
                                        </p:anim>
                                        <p:anim calcmode="lin" valueType="num">
                                          <p:cBhvr>
                                            <p:cTn id="19" dur="500" fill="hold"/>
                                            <p:tgtEl>
                                              <p:spTgt spid="7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anim calcmode="lin" valueType="num">
                                          <p:cBhvr>
                                            <p:cTn id="23" dur="500" fill="hold"/>
                                            <p:tgtEl>
                                              <p:spTgt spid="77"/>
                                            </p:tgtEl>
                                            <p:attrNameLst>
                                              <p:attrName>ppt_x</p:attrName>
                                            </p:attrNameLst>
                                          </p:cBhvr>
                                          <p:tavLst>
                                            <p:tav tm="0">
                                              <p:val>
                                                <p:strVal val="#ppt_x"/>
                                              </p:val>
                                            </p:tav>
                                            <p:tav tm="100000">
                                              <p:val>
                                                <p:strVal val="#ppt_x"/>
                                              </p:val>
                                            </p:tav>
                                          </p:tavLst>
                                        </p:anim>
                                        <p:anim calcmode="lin" valueType="num">
                                          <p:cBhvr>
                                            <p:cTn id="24" dur="500" fill="hold"/>
                                            <p:tgtEl>
                                              <p:spTgt spid="7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500"/>
                                            <p:tgtEl>
                                              <p:spTgt spid="78"/>
                                            </p:tgtEl>
                                          </p:cBhvr>
                                        </p:animEffect>
                                        <p:anim calcmode="lin" valueType="num">
                                          <p:cBhvr>
                                            <p:cTn id="28" dur="500" fill="hold"/>
                                            <p:tgtEl>
                                              <p:spTgt spid="78"/>
                                            </p:tgtEl>
                                            <p:attrNameLst>
                                              <p:attrName>ppt_x</p:attrName>
                                            </p:attrNameLst>
                                          </p:cBhvr>
                                          <p:tavLst>
                                            <p:tav tm="0">
                                              <p:val>
                                                <p:strVal val="#ppt_x"/>
                                              </p:val>
                                            </p:tav>
                                            <p:tav tm="100000">
                                              <p:val>
                                                <p:strVal val="#ppt_x"/>
                                              </p:val>
                                            </p:tav>
                                          </p:tavLst>
                                        </p:anim>
                                        <p:anim calcmode="lin" valueType="num">
                                          <p:cBhvr>
                                            <p:cTn id="29" dur="500" fill="hold"/>
                                            <p:tgtEl>
                                              <p:spTgt spid="78"/>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 presetClass="entr" presetSubtype="3" fill="hold" nodeType="afterEffect" p14:presetBounceEnd="60000">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14:bounceEnd="60000">
                                          <p:cBhvr additive="base">
                                            <p:cTn id="33" dur="4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34" dur="400" fill="hold"/>
                                            <p:tgtEl>
                                              <p:spTgt spid="51"/>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wipe(left)">
                                          <p:cBhvr>
                                            <p:cTn id="38" dur="500"/>
                                            <p:tgtEl>
                                              <p:spTgt spid="83"/>
                                            </p:tgtEl>
                                          </p:cBhvr>
                                        </p:animEffect>
                                      </p:childTnLst>
                                    </p:cTn>
                                  </p:par>
                                </p:childTnLst>
                              </p:cTn>
                            </p:par>
                            <p:par>
                              <p:cTn id="39" fill="hold">
                                <p:stCondLst>
                                  <p:cond delay="2000"/>
                                </p:stCondLst>
                                <p:childTnLst>
                                  <p:par>
                                    <p:cTn id="40" presetID="2" presetClass="entr" presetSubtype="9" fill="hold" nodeType="afterEffect" p14:presetBounceEnd="60000">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14:bounceEnd="60000">
                                          <p:cBhvr additive="base">
                                            <p:cTn id="42" dur="400" fill="hold"/>
                                            <p:tgtEl>
                                              <p:spTgt spid="62"/>
                                            </p:tgtEl>
                                            <p:attrNameLst>
                                              <p:attrName>ppt_x</p:attrName>
                                            </p:attrNameLst>
                                          </p:cBhvr>
                                          <p:tavLst>
                                            <p:tav tm="0">
                                              <p:val>
                                                <p:strVal val="0-#ppt_w/2"/>
                                              </p:val>
                                            </p:tav>
                                            <p:tav tm="100000">
                                              <p:val>
                                                <p:strVal val="#ppt_x"/>
                                              </p:val>
                                            </p:tav>
                                          </p:tavLst>
                                        </p:anim>
                                        <p:anim calcmode="lin" valueType="num" p14:bounceEnd="60000">
                                          <p:cBhvr additive="base">
                                            <p:cTn id="43" dur="400" fill="hold"/>
                                            <p:tgtEl>
                                              <p:spTgt spid="62"/>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2"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right)">
                                          <p:cBhvr>
                                            <p:cTn id="47" dur="500"/>
                                            <p:tgtEl>
                                              <p:spTgt spid="81"/>
                                            </p:tgtEl>
                                          </p:cBhvr>
                                        </p:animEffect>
                                      </p:childTnLst>
                                    </p:cTn>
                                  </p:par>
                                </p:childTnLst>
                              </p:cTn>
                            </p:par>
                            <p:par>
                              <p:cTn id="48" fill="hold">
                                <p:stCondLst>
                                  <p:cond delay="3000"/>
                                </p:stCondLst>
                                <p:childTnLst>
                                  <p:par>
                                    <p:cTn id="49" presetID="2" presetClass="entr" presetSubtype="2" fill="hold" nodeType="afterEffect" p14:presetBounceEnd="60000">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14:bounceEnd="60000">
                                          <p:cBhvr additive="base">
                                            <p:cTn id="51" dur="4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52" dur="400" fill="hold"/>
                                            <p:tgtEl>
                                              <p:spTgt spid="56"/>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42"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1000"/>
                                            <p:tgtEl>
                                              <p:spTgt spid="2"/>
                                            </p:tgtEl>
                                          </p:cBhvr>
                                        </p:animEffect>
                                        <p:anim calcmode="lin" valueType="num">
                                          <p:cBhvr>
                                            <p:cTn id="57" dur="1000" fill="hold"/>
                                            <p:tgtEl>
                                              <p:spTgt spid="2"/>
                                            </p:tgtEl>
                                            <p:attrNameLst>
                                              <p:attrName>ppt_x</p:attrName>
                                            </p:attrNameLst>
                                          </p:cBhvr>
                                          <p:tavLst>
                                            <p:tav tm="0">
                                              <p:val>
                                                <p:strVal val="#ppt_x"/>
                                              </p:val>
                                            </p:tav>
                                            <p:tav tm="100000">
                                              <p:val>
                                                <p:strVal val="#ppt_x"/>
                                              </p:val>
                                            </p:tav>
                                          </p:tavLst>
                                        </p:anim>
                                        <p:anim calcmode="lin" valueType="num">
                                          <p:cBhvr>
                                            <p:cTn id="58" dur="1000" fill="hold"/>
                                            <p:tgtEl>
                                              <p:spTgt spid="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10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1000"/>
                                            <p:tgtEl>
                                              <p:spTgt spid="3"/>
                                            </p:tgtEl>
                                          </p:cBhvr>
                                        </p:animEffect>
                                        <p:anim calcmode="lin" valueType="num">
                                          <p:cBhvr>
                                            <p:cTn id="68" dur="1000" fill="hold"/>
                                            <p:tgtEl>
                                              <p:spTgt spid="3"/>
                                            </p:tgtEl>
                                            <p:attrNameLst>
                                              <p:attrName>ppt_x</p:attrName>
                                            </p:attrNameLst>
                                          </p:cBhvr>
                                          <p:tavLst>
                                            <p:tav tm="0">
                                              <p:val>
                                                <p:strVal val="#ppt_x"/>
                                              </p:val>
                                            </p:tav>
                                            <p:tav tm="100000">
                                              <p:val>
                                                <p:strVal val="#ppt_x"/>
                                              </p:val>
                                            </p:tav>
                                          </p:tavLst>
                                        </p:anim>
                                        <p:anim calcmode="lin" valueType="num">
                                          <p:cBhvr>
                                            <p:cTn id="69" dur="1000" fill="hold"/>
                                            <p:tgtEl>
                                              <p:spTgt spid="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81" grpId="0"/>
          <p:bldP spid="83" grpId="0"/>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up)">
                                          <p:cBhvr>
                                            <p:cTn id="7" dur="500"/>
                                            <p:tgtEl>
                                              <p:spTgt spid="73"/>
                                            </p:tgtEl>
                                          </p:cBhvr>
                                        </p:animEffect>
                                      </p:childTnLst>
                                    </p:cTn>
                                  </p:par>
                                  <p:par>
                                    <p:cTn id="8" presetID="22" presetClass="entr" presetSubtype="4"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wipe(down)">
                                          <p:cBhvr>
                                            <p:cTn id="10" dur="500"/>
                                            <p:tgtEl>
                                              <p:spTgt spid="67"/>
                                            </p:tgtEl>
                                          </p:cBhvr>
                                        </p:animEffect>
                                      </p:childTnLst>
                                    </p:cTn>
                                  </p:par>
                                  <p:par>
                                    <p:cTn id="11" presetID="22" presetClass="entr" presetSubtype="4" fill="hold"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wipe(down)">
                                          <p:cBhvr>
                                            <p:cTn id="13" dur="500"/>
                                            <p:tgtEl>
                                              <p:spTgt spid="70"/>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anim calcmode="lin" valueType="num">
                                          <p:cBhvr>
                                            <p:cTn id="18" dur="500" fill="hold"/>
                                            <p:tgtEl>
                                              <p:spTgt spid="76"/>
                                            </p:tgtEl>
                                            <p:attrNameLst>
                                              <p:attrName>ppt_x</p:attrName>
                                            </p:attrNameLst>
                                          </p:cBhvr>
                                          <p:tavLst>
                                            <p:tav tm="0">
                                              <p:val>
                                                <p:strVal val="#ppt_x"/>
                                              </p:val>
                                            </p:tav>
                                            <p:tav tm="100000">
                                              <p:val>
                                                <p:strVal val="#ppt_x"/>
                                              </p:val>
                                            </p:tav>
                                          </p:tavLst>
                                        </p:anim>
                                        <p:anim calcmode="lin" valueType="num">
                                          <p:cBhvr>
                                            <p:cTn id="19" dur="500" fill="hold"/>
                                            <p:tgtEl>
                                              <p:spTgt spid="7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anim calcmode="lin" valueType="num">
                                          <p:cBhvr>
                                            <p:cTn id="23" dur="500" fill="hold"/>
                                            <p:tgtEl>
                                              <p:spTgt spid="77"/>
                                            </p:tgtEl>
                                            <p:attrNameLst>
                                              <p:attrName>ppt_x</p:attrName>
                                            </p:attrNameLst>
                                          </p:cBhvr>
                                          <p:tavLst>
                                            <p:tav tm="0">
                                              <p:val>
                                                <p:strVal val="#ppt_x"/>
                                              </p:val>
                                            </p:tav>
                                            <p:tav tm="100000">
                                              <p:val>
                                                <p:strVal val="#ppt_x"/>
                                              </p:val>
                                            </p:tav>
                                          </p:tavLst>
                                        </p:anim>
                                        <p:anim calcmode="lin" valueType="num">
                                          <p:cBhvr>
                                            <p:cTn id="24" dur="500" fill="hold"/>
                                            <p:tgtEl>
                                              <p:spTgt spid="7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500"/>
                                            <p:tgtEl>
                                              <p:spTgt spid="78"/>
                                            </p:tgtEl>
                                          </p:cBhvr>
                                        </p:animEffect>
                                        <p:anim calcmode="lin" valueType="num">
                                          <p:cBhvr>
                                            <p:cTn id="28" dur="500" fill="hold"/>
                                            <p:tgtEl>
                                              <p:spTgt spid="78"/>
                                            </p:tgtEl>
                                            <p:attrNameLst>
                                              <p:attrName>ppt_x</p:attrName>
                                            </p:attrNameLst>
                                          </p:cBhvr>
                                          <p:tavLst>
                                            <p:tav tm="0">
                                              <p:val>
                                                <p:strVal val="#ppt_x"/>
                                              </p:val>
                                            </p:tav>
                                            <p:tav tm="100000">
                                              <p:val>
                                                <p:strVal val="#ppt_x"/>
                                              </p:val>
                                            </p:tav>
                                          </p:tavLst>
                                        </p:anim>
                                        <p:anim calcmode="lin" valueType="num">
                                          <p:cBhvr>
                                            <p:cTn id="29" dur="500" fill="hold"/>
                                            <p:tgtEl>
                                              <p:spTgt spid="78"/>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 presetClass="entr" presetSubtype="3"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400" fill="hold"/>
                                            <p:tgtEl>
                                              <p:spTgt spid="51"/>
                                            </p:tgtEl>
                                            <p:attrNameLst>
                                              <p:attrName>ppt_x</p:attrName>
                                            </p:attrNameLst>
                                          </p:cBhvr>
                                          <p:tavLst>
                                            <p:tav tm="0">
                                              <p:val>
                                                <p:strVal val="1+#ppt_w/2"/>
                                              </p:val>
                                            </p:tav>
                                            <p:tav tm="100000">
                                              <p:val>
                                                <p:strVal val="#ppt_x"/>
                                              </p:val>
                                            </p:tav>
                                          </p:tavLst>
                                        </p:anim>
                                        <p:anim calcmode="lin" valueType="num">
                                          <p:cBhvr additive="base">
                                            <p:cTn id="34" dur="400" fill="hold"/>
                                            <p:tgtEl>
                                              <p:spTgt spid="51"/>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wipe(left)">
                                          <p:cBhvr>
                                            <p:cTn id="38" dur="500"/>
                                            <p:tgtEl>
                                              <p:spTgt spid="83"/>
                                            </p:tgtEl>
                                          </p:cBhvr>
                                        </p:animEffect>
                                      </p:childTnLst>
                                    </p:cTn>
                                  </p:par>
                                </p:childTnLst>
                              </p:cTn>
                            </p:par>
                            <p:par>
                              <p:cTn id="39" fill="hold">
                                <p:stCondLst>
                                  <p:cond delay="2000"/>
                                </p:stCondLst>
                                <p:childTnLst>
                                  <p:par>
                                    <p:cTn id="40" presetID="2" presetClass="entr" presetSubtype="9"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additive="base">
                                            <p:cTn id="42" dur="400" fill="hold"/>
                                            <p:tgtEl>
                                              <p:spTgt spid="62"/>
                                            </p:tgtEl>
                                            <p:attrNameLst>
                                              <p:attrName>ppt_x</p:attrName>
                                            </p:attrNameLst>
                                          </p:cBhvr>
                                          <p:tavLst>
                                            <p:tav tm="0">
                                              <p:val>
                                                <p:strVal val="0-#ppt_w/2"/>
                                              </p:val>
                                            </p:tav>
                                            <p:tav tm="100000">
                                              <p:val>
                                                <p:strVal val="#ppt_x"/>
                                              </p:val>
                                            </p:tav>
                                          </p:tavLst>
                                        </p:anim>
                                        <p:anim calcmode="lin" valueType="num">
                                          <p:cBhvr additive="base">
                                            <p:cTn id="43" dur="400" fill="hold"/>
                                            <p:tgtEl>
                                              <p:spTgt spid="62"/>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2"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right)">
                                          <p:cBhvr>
                                            <p:cTn id="47" dur="500"/>
                                            <p:tgtEl>
                                              <p:spTgt spid="81"/>
                                            </p:tgtEl>
                                          </p:cBhvr>
                                        </p:animEffect>
                                      </p:childTnLst>
                                    </p:cTn>
                                  </p:par>
                                </p:childTnLst>
                              </p:cTn>
                            </p:par>
                            <p:par>
                              <p:cTn id="48" fill="hold">
                                <p:stCondLst>
                                  <p:cond delay="3000"/>
                                </p:stCondLst>
                                <p:childTnLst>
                                  <p:par>
                                    <p:cTn id="49" presetID="2" presetClass="entr" presetSubtype="2"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cBhvr additive="base">
                                            <p:cTn id="51" dur="400" fill="hold"/>
                                            <p:tgtEl>
                                              <p:spTgt spid="56"/>
                                            </p:tgtEl>
                                            <p:attrNameLst>
                                              <p:attrName>ppt_x</p:attrName>
                                            </p:attrNameLst>
                                          </p:cBhvr>
                                          <p:tavLst>
                                            <p:tav tm="0">
                                              <p:val>
                                                <p:strVal val="1+#ppt_w/2"/>
                                              </p:val>
                                            </p:tav>
                                            <p:tav tm="100000">
                                              <p:val>
                                                <p:strVal val="#ppt_x"/>
                                              </p:val>
                                            </p:tav>
                                          </p:tavLst>
                                        </p:anim>
                                        <p:anim calcmode="lin" valueType="num">
                                          <p:cBhvr additive="base">
                                            <p:cTn id="52" dur="400" fill="hold"/>
                                            <p:tgtEl>
                                              <p:spTgt spid="56"/>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42"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1000"/>
                                            <p:tgtEl>
                                              <p:spTgt spid="2"/>
                                            </p:tgtEl>
                                          </p:cBhvr>
                                        </p:animEffect>
                                        <p:anim calcmode="lin" valueType="num">
                                          <p:cBhvr>
                                            <p:cTn id="57" dur="1000" fill="hold"/>
                                            <p:tgtEl>
                                              <p:spTgt spid="2"/>
                                            </p:tgtEl>
                                            <p:attrNameLst>
                                              <p:attrName>ppt_x</p:attrName>
                                            </p:attrNameLst>
                                          </p:cBhvr>
                                          <p:tavLst>
                                            <p:tav tm="0">
                                              <p:val>
                                                <p:strVal val="#ppt_x"/>
                                              </p:val>
                                            </p:tav>
                                            <p:tav tm="100000">
                                              <p:val>
                                                <p:strVal val="#ppt_x"/>
                                              </p:val>
                                            </p:tav>
                                          </p:tavLst>
                                        </p:anim>
                                        <p:anim calcmode="lin" valueType="num">
                                          <p:cBhvr>
                                            <p:cTn id="58" dur="1000" fill="hold"/>
                                            <p:tgtEl>
                                              <p:spTgt spid="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10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1000"/>
                                            <p:tgtEl>
                                              <p:spTgt spid="3"/>
                                            </p:tgtEl>
                                          </p:cBhvr>
                                        </p:animEffect>
                                        <p:anim calcmode="lin" valueType="num">
                                          <p:cBhvr>
                                            <p:cTn id="68" dur="1000" fill="hold"/>
                                            <p:tgtEl>
                                              <p:spTgt spid="3"/>
                                            </p:tgtEl>
                                            <p:attrNameLst>
                                              <p:attrName>ppt_x</p:attrName>
                                            </p:attrNameLst>
                                          </p:cBhvr>
                                          <p:tavLst>
                                            <p:tav tm="0">
                                              <p:val>
                                                <p:strVal val="#ppt_x"/>
                                              </p:val>
                                            </p:tav>
                                            <p:tav tm="100000">
                                              <p:val>
                                                <p:strVal val="#ppt_x"/>
                                              </p:val>
                                            </p:tav>
                                          </p:tavLst>
                                        </p:anim>
                                        <p:anim calcmode="lin" valueType="num">
                                          <p:cBhvr>
                                            <p:cTn id="69" dur="1000" fill="hold"/>
                                            <p:tgtEl>
                                              <p:spTgt spid="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81" grpId="0"/>
          <p:bldP spid="83" grpId="0"/>
          <p:bldP spid="4" grpId="0"/>
          <p:bldP spid="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64616" y="178180"/>
            <a:ext cx="2804616" cy="460375"/>
            <a:chOff x="164616" y="178180"/>
            <a:chExt cx="2804616" cy="460375"/>
          </a:xfrm>
        </p:grpSpPr>
        <p:cxnSp>
          <p:nvCxnSpPr>
            <p:cNvPr id="20" name="直接连接符 19"/>
            <p:cNvCxnSpPr/>
            <p:nvPr/>
          </p:nvCxnSpPr>
          <p:spPr>
            <a:xfrm flipV="1">
              <a:off x="164616" y="61850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34486" y="178180"/>
              <a:ext cx="2434746" cy="460375"/>
            </a:xfrm>
            <a:prstGeom prst="rect">
              <a:avLst/>
            </a:prstGeom>
            <a:noFill/>
          </p:spPr>
          <p:txBody>
            <a:bodyPr wrap="square" rtlCol="0">
              <a:spAutoFit/>
            </a:bodyPr>
            <a:lstStyle/>
            <a:p>
              <a:pPr algn="dist">
                <a:spcBef>
                  <a:spcPct val="20000"/>
                </a:spcBef>
                <a:buClr>
                  <a:schemeClr val="hlink"/>
                </a:buClr>
                <a:buSzPct val="65000"/>
              </a:pPr>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预调查</a:t>
              </a:r>
            </a:p>
          </p:txBody>
        </p:sp>
        <p:sp>
          <p:nvSpPr>
            <p:cNvPr id="22" name="矩形 21"/>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4" name="矩形 23"/>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cxnSp>
        <p:nvCxnSpPr>
          <p:cNvPr id="57" name="直接连接符 56"/>
          <p:cNvCxnSpPr>
            <a:endCxn id="66" idx="0"/>
          </p:cNvCxnSpPr>
          <p:nvPr/>
        </p:nvCxnSpPr>
        <p:spPr bwMode="auto">
          <a:xfrm>
            <a:off x="6497320" y="3553460"/>
            <a:ext cx="13335" cy="142113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a:stCxn id="62" idx="2"/>
          </p:cNvCxnSpPr>
          <p:nvPr/>
        </p:nvCxnSpPr>
        <p:spPr bwMode="auto">
          <a:xfrm flipH="1">
            <a:off x="6491605" y="1906905"/>
            <a:ext cx="12700" cy="1486535"/>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六边形 60"/>
          <p:cNvSpPr/>
          <p:nvPr/>
        </p:nvSpPr>
        <p:spPr bwMode="auto">
          <a:xfrm>
            <a:off x="6148263" y="1433354"/>
            <a:ext cx="717594" cy="597978"/>
          </a:xfrm>
          <a:prstGeom prst="hexagon">
            <a:avLst/>
          </a:prstGeom>
          <a:solidFill>
            <a:srgbClr val="314865"/>
          </a:solidFill>
          <a:ln w="9525" cap="flat" cmpd="sng" algn="ctr">
            <a:noFill/>
            <a:prstDash val="solid"/>
            <a:round/>
            <a:headEnd type="none" w="med" len="med"/>
            <a:tailEnd type="none" w="med" len="med"/>
          </a:ln>
          <a:effectLst/>
        </p:spPr>
        <p:txBody>
          <a:bodyPr vert="horz" wrap="square" lIns="56564" tIns="28282" rIns="56564" bIns="28282" numCol="1" rtlCol="0" anchor="t" anchorCtr="0" compatLnSpc="1"/>
          <a:lstStyle/>
          <a:p>
            <a:pPr algn="ctr" defTabSz="565150"/>
            <a:endParaRPr lang="zh-CN" altLang="en-US" sz="1075">
              <a:solidFill>
                <a:schemeClr val="bg1"/>
              </a:solidFill>
              <a:latin typeface="Arial" panose="020B0604020202020204"/>
              <a:ea typeface="微软雅黑" panose="020B0503020204020204" charset="-122"/>
              <a:sym typeface="Arial" panose="020B0604020202020204"/>
            </a:endParaRPr>
          </a:p>
        </p:txBody>
      </p:sp>
      <p:sp>
        <p:nvSpPr>
          <p:cNvPr id="62" name="TextBox 14"/>
          <p:cNvSpPr txBox="1"/>
          <p:nvPr/>
        </p:nvSpPr>
        <p:spPr>
          <a:xfrm>
            <a:off x="6311051" y="1537109"/>
            <a:ext cx="386201" cy="369332"/>
          </a:xfrm>
          <a:prstGeom prst="rect">
            <a:avLst/>
          </a:prstGeom>
          <a:noFill/>
        </p:spPr>
        <p:txBody>
          <a:bodyPr wrap="square" lIns="0" tIns="0" rIns="0" bIns="0" rtlCol="0" anchor="t">
            <a:spAutoFit/>
          </a:bodyPr>
          <a:lstStyle/>
          <a:p>
            <a:pPr algn="ctr"/>
            <a:r>
              <a:rPr lang="en-US" altLang="zh-CN" sz="2400" b="1" dirty="0">
                <a:solidFill>
                  <a:schemeClr val="bg1"/>
                </a:solidFill>
                <a:latin typeface="Arial" panose="020B0604020202020204"/>
                <a:ea typeface="微软雅黑" panose="020B0503020204020204" charset="-122"/>
                <a:sym typeface="Arial" panose="020B0604020202020204"/>
              </a:rPr>
              <a:t>01</a:t>
            </a:r>
            <a:endParaRPr lang="zh-CN" altLang="en-US" sz="2400" b="1" dirty="0">
              <a:solidFill>
                <a:schemeClr val="bg1"/>
              </a:solidFill>
              <a:latin typeface="Arial" panose="020B0604020202020204"/>
              <a:ea typeface="微软雅黑" panose="020B0503020204020204" charset="-122"/>
              <a:sym typeface="Arial" panose="020B0604020202020204"/>
            </a:endParaRPr>
          </a:p>
        </p:txBody>
      </p:sp>
      <p:sp>
        <p:nvSpPr>
          <p:cNvPr id="63" name="六边形 62"/>
          <p:cNvSpPr/>
          <p:nvPr/>
        </p:nvSpPr>
        <p:spPr bwMode="auto">
          <a:xfrm>
            <a:off x="6117783" y="3298207"/>
            <a:ext cx="717594" cy="597978"/>
          </a:xfrm>
          <a:prstGeom prst="hexagon">
            <a:avLst/>
          </a:prstGeom>
          <a:solidFill>
            <a:srgbClr val="314865"/>
          </a:solidFill>
          <a:ln w="9525" cap="flat" cmpd="sng" algn="ctr">
            <a:noFill/>
            <a:prstDash val="solid"/>
            <a:round/>
            <a:headEnd type="none" w="med" len="med"/>
            <a:tailEnd type="none" w="med" len="med"/>
          </a:ln>
          <a:effectLst/>
        </p:spPr>
        <p:txBody>
          <a:bodyPr vert="horz" wrap="square" lIns="56564" tIns="28282" rIns="56564" bIns="28282" numCol="1" rtlCol="0" anchor="t" anchorCtr="0" compatLnSpc="1"/>
          <a:lstStyle/>
          <a:p>
            <a:pPr defTabSz="565150"/>
            <a:endParaRPr lang="zh-CN" altLang="en-US" sz="1075">
              <a:solidFill>
                <a:schemeClr val="bg1"/>
              </a:solidFill>
              <a:latin typeface="Arial" panose="020B0604020202020204"/>
              <a:ea typeface="微软雅黑" panose="020B0503020204020204" charset="-122"/>
              <a:sym typeface="Arial" panose="020B0604020202020204"/>
            </a:endParaRPr>
          </a:p>
        </p:txBody>
      </p:sp>
      <p:sp>
        <p:nvSpPr>
          <p:cNvPr id="64" name="TextBox 16"/>
          <p:cNvSpPr txBox="1"/>
          <p:nvPr/>
        </p:nvSpPr>
        <p:spPr>
          <a:xfrm>
            <a:off x="6294729" y="3443872"/>
            <a:ext cx="386201" cy="369332"/>
          </a:xfrm>
          <a:prstGeom prst="rect">
            <a:avLst/>
          </a:prstGeom>
          <a:noFill/>
        </p:spPr>
        <p:txBody>
          <a:bodyPr wrap="square" lIns="0" tIns="0" rIns="0" bIns="0" rtlCol="0">
            <a:spAutoFit/>
          </a:bodyPr>
          <a:lstStyle/>
          <a:p>
            <a:r>
              <a:rPr lang="en-US" altLang="zh-CN" sz="2400" b="1" dirty="0">
                <a:solidFill>
                  <a:schemeClr val="bg1"/>
                </a:solidFill>
                <a:latin typeface="Arial" panose="020B0604020202020204"/>
                <a:ea typeface="微软雅黑" panose="020B0503020204020204" charset="-122"/>
                <a:sym typeface="Arial" panose="020B0604020202020204"/>
              </a:rPr>
              <a:t>02</a:t>
            </a:r>
            <a:endParaRPr lang="zh-CN" altLang="en-US" sz="2400" b="1" dirty="0">
              <a:solidFill>
                <a:schemeClr val="bg1"/>
              </a:solidFill>
              <a:latin typeface="Arial" panose="020B0604020202020204"/>
              <a:ea typeface="微软雅黑" panose="020B0503020204020204" charset="-122"/>
              <a:sym typeface="Arial" panose="020B0604020202020204"/>
            </a:endParaRPr>
          </a:p>
        </p:txBody>
      </p:sp>
      <p:sp>
        <p:nvSpPr>
          <p:cNvPr id="65" name="六边形 64"/>
          <p:cNvSpPr/>
          <p:nvPr/>
        </p:nvSpPr>
        <p:spPr bwMode="auto">
          <a:xfrm>
            <a:off x="6138738" y="4871978"/>
            <a:ext cx="717594" cy="597978"/>
          </a:xfrm>
          <a:prstGeom prst="hexagon">
            <a:avLst/>
          </a:prstGeom>
          <a:solidFill>
            <a:srgbClr val="314865"/>
          </a:solidFill>
          <a:ln w="9525" cap="flat" cmpd="sng" algn="ctr">
            <a:noFill/>
            <a:prstDash val="solid"/>
            <a:round/>
            <a:headEnd type="none" w="med" len="med"/>
            <a:tailEnd type="none" w="med" len="med"/>
          </a:ln>
          <a:effectLst/>
        </p:spPr>
        <p:txBody>
          <a:bodyPr vert="horz" wrap="square" lIns="56564" tIns="28282" rIns="56564" bIns="28282" numCol="1" rtlCol="0" anchor="t" anchorCtr="0" compatLnSpc="1"/>
          <a:lstStyle/>
          <a:p>
            <a:pPr defTabSz="565150"/>
            <a:endParaRPr lang="zh-CN" altLang="en-US" sz="1075">
              <a:solidFill>
                <a:schemeClr val="bg1"/>
              </a:solidFill>
              <a:latin typeface="Arial" panose="020B0604020202020204"/>
              <a:ea typeface="微软雅黑" panose="020B0503020204020204" charset="-122"/>
              <a:sym typeface="Arial" panose="020B0604020202020204"/>
            </a:endParaRPr>
          </a:p>
        </p:txBody>
      </p:sp>
      <p:sp>
        <p:nvSpPr>
          <p:cNvPr id="66" name="TextBox 18"/>
          <p:cNvSpPr txBox="1"/>
          <p:nvPr/>
        </p:nvSpPr>
        <p:spPr>
          <a:xfrm>
            <a:off x="6317589" y="4974463"/>
            <a:ext cx="386201" cy="369332"/>
          </a:xfrm>
          <a:prstGeom prst="rect">
            <a:avLst/>
          </a:prstGeom>
          <a:noFill/>
        </p:spPr>
        <p:txBody>
          <a:bodyPr wrap="square" lIns="0" tIns="0" rIns="0" bIns="0" rtlCol="0">
            <a:spAutoFit/>
          </a:bodyPr>
          <a:lstStyle/>
          <a:p>
            <a:r>
              <a:rPr lang="en-US" altLang="zh-CN" sz="2400" b="1" dirty="0">
                <a:solidFill>
                  <a:schemeClr val="bg1"/>
                </a:solidFill>
                <a:latin typeface="Arial" panose="020B0604020202020204"/>
                <a:ea typeface="微软雅黑" panose="020B0503020204020204" charset="-122"/>
                <a:sym typeface="Arial" panose="020B0604020202020204"/>
              </a:rPr>
              <a:t>03</a:t>
            </a:r>
            <a:endParaRPr lang="zh-CN" altLang="en-US" sz="2400" b="1" dirty="0">
              <a:solidFill>
                <a:schemeClr val="bg1"/>
              </a:solidFill>
              <a:latin typeface="Arial" panose="020B0604020202020204"/>
              <a:ea typeface="微软雅黑" panose="020B0503020204020204" charset="-122"/>
              <a:sym typeface="Arial" panose="020B0604020202020204"/>
            </a:endParaRPr>
          </a:p>
        </p:txBody>
      </p:sp>
      <p:sp>
        <p:nvSpPr>
          <p:cNvPr id="68" name="矩形 67"/>
          <p:cNvSpPr/>
          <p:nvPr/>
        </p:nvSpPr>
        <p:spPr>
          <a:xfrm>
            <a:off x="7244169" y="3297873"/>
            <a:ext cx="1904621" cy="332740"/>
          </a:xfrm>
          <a:prstGeom prst="rect">
            <a:avLst/>
          </a:prstGeom>
          <a:noFill/>
          <a:ln>
            <a:noFill/>
          </a:ln>
        </p:spPr>
        <p:txBody>
          <a:bodyPr wrap="square" lIns="56564" tIns="28282" rIns="56564" bIns="28282">
            <a:spAutoFit/>
          </a:bodyPr>
          <a:lstStyle/>
          <a:p>
            <a:r>
              <a:rPr lang="zh-CN" altLang="en-US" b="1" dirty="0">
                <a:solidFill>
                  <a:srgbClr val="314865"/>
                </a:solidFill>
                <a:latin typeface="Arial" panose="020B0604020202020204"/>
                <a:ea typeface="微软雅黑" panose="020B0503020204020204" charset="-122"/>
                <a:sym typeface="Arial" panose="020B0604020202020204"/>
              </a:rPr>
              <a:t>掉头车道</a:t>
            </a:r>
          </a:p>
        </p:txBody>
      </p:sp>
      <p:sp>
        <p:nvSpPr>
          <p:cNvPr id="69" name="矩形 68"/>
          <p:cNvSpPr/>
          <p:nvPr/>
        </p:nvSpPr>
        <p:spPr>
          <a:xfrm>
            <a:off x="7020646" y="5248108"/>
            <a:ext cx="4465019" cy="695325"/>
          </a:xfrm>
          <a:prstGeom prst="rect">
            <a:avLst/>
          </a:prstGeom>
          <a:noFill/>
          <a:ln>
            <a:noFill/>
          </a:ln>
        </p:spPr>
        <p:txBody>
          <a:bodyPr wrap="square" lIns="56564" tIns="28282" rIns="56564" bIns="28282">
            <a:spAutoFit/>
          </a:bodyPr>
          <a:lstStyle/>
          <a:p>
            <a:pPr>
              <a:lnSpc>
                <a:spcPct val="130000"/>
              </a:lnSpc>
            </a:pPr>
            <a:r>
              <a:rPr lang="zh-CN" altLang="en-US" sz="1200" b="1" dirty="0">
                <a:solidFill>
                  <a:srgbClr val="314865"/>
                </a:solidFill>
                <a:latin typeface="Arial" panose="020B0604020202020204"/>
                <a:ea typeface="微软雅黑" panose="020B0503020204020204" charset="-122"/>
                <a:sym typeface="Arial" panose="020B0604020202020204"/>
              </a:rPr>
              <a:t> </a:t>
            </a:r>
            <a:r>
              <a:rPr lang="zh-CN" altLang="en-US" sz="1600" b="1" dirty="0">
                <a:solidFill>
                  <a:srgbClr val="314865"/>
                </a:solidFill>
                <a:latin typeface="Arial" panose="020B0604020202020204"/>
                <a:ea typeface="微软雅黑" panose="020B0503020204020204" charset="-122"/>
                <a:sym typeface="Arial" panose="020B0604020202020204"/>
              </a:rPr>
              <a:t>记录+0s,+15s,+30s,+45s的停车数</a:t>
            </a:r>
            <a:r>
              <a:rPr lang="zh-CN" altLang="en-US" sz="1600" dirty="0">
                <a:solidFill>
                  <a:srgbClr val="314865"/>
                </a:solidFill>
                <a:latin typeface="Arial" panose="020B0604020202020204"/>
                <a:ea typeface="微软雅黑" panose="020B0503020204020204" charset="-122"/>
                <a:sym typeface="Arial" panose="020B0604020202020204"/>
              </a:rPr>
              <a:t>：刘先哲</a:t>
            </a:r>
          </a:p>
          <a:p>
            <a:pPr>
              <a:lnSpc>
                <a:spcPct val="130000"/>
              </a:lnSpc>
            </a:pPr>
            <a:r>
              <a:rPr lang="zh-CN" altLang="en-US" sz="1600" b="1" dirty="0">
                <a:solidFill>
                  <a:srgbClr val="314865"/>
                </a:solidFill>
                <a:latin typeface="Arial" panose="020B0604020202020204"/>
                <a:ea typeface="微软雅黑" panose="020B0503020204020204" charset="-122"/>
                <a:sym typeface="Arial" panose="020B0604020202020204"/>
              </a:rPr>
              <a:t>计时与记录停驶车数和不停驶车数</a:t>
            </a:r>
            <a:r>
              <a:rPr lang="zh-CN" altLang="en-US" sz="1600" dirty="0">
                <a:solidFill>
                  <a:srgbClr val="314865"/>
                </a:solidFill>
                <a:latin typeface="Arial" panose="020B0604020202020204"/>
                <a:ea typeface="微软雅黑" panose="020B0503020204020204" charset="-122"/>
                <a:sym typeface="Arial" panose="020B0604020202020204"/>
              </a:rPr>
              <a:t>：李锦豪</a:t>
            </a:r>
          </a:p>
        </p:txBody>
      </p:sp>
      <p:sp>
        <p:nvSpPr>
          <p:cNvPr id="70" name="矩形 69"/>
          <p:cNvSpPr/>
          <p:nvPr/>
        </p:nvSpPr>
        <p:spPr>
          <a:xfrm>
            <a:off x="7244167" y="1456373"/>
            <a:ext cx="2213130" cy="332740"/>
          </a:xfrm>
          <a:prstGeom prst="rect">
            <a:avLst/>
          </a:prstGeom>
          <a:noFill/>
          <a:ln>
            <a:noFill/>
          </a:ln>
        </p:spPr>
        <p:txBody>
          <a:bodyPr wrap="square" lIns="56564" tIns="28282" rIns="56564" bIns="28282">
            <a:spAutoFit/>
          </a:bodyPr>
          <a:lstStyle/>
          <a:p>
            <a:r>
              <a:rPr lang="zh-CN" altLang="en-US" b="1" dirty="0">
                <a:solidFill>
                  <a:srgbClr val="314865"/>
                </a:solidFill>
                <a:latin typeface="Arial" panose="020B0604020202020204"/>
                <a:ea typeface="微软雅黑" panose="020B0503020204020204" charset="-122"/>
                <a:sym typeface="Arial" panose="020B0604020202020204"/>
              </a:rPr>
              <a:t>直行车道</a:t>
            </a:r>
            <a:endParaRPr lang="en-US" altLang="zh-CN" b="1" dirty="0">
              <a:solidFill>
                <a:srgbClr val="314865"/>
              </a:solidFill>
              <a:latin typeface="Arial" panose="020B0604020202020204"/>
              <a:ea typeface="微软雅黑" panose="020B0503020204020204" charset="-122"/>
              <a:sym typeface="Arial" panose="020B0604020202020204"/>
            </a:endParaRPr>
          </a:p>
        </p:txBody>
      </p:sp>
      <p:sp>
        <p:nvSpPr>
          <p:cNvPr id="71" name="矩形 70"/>
          <p:cNvSpPr/>
          <p:nvPr/>
        </p:nvSpPr>
        <p:spPr>
          <a:xfrm>
            <a:off x="7020560" y="3674745"/>
            <a:ext cx="5003800" cy="695325"/>
          </a:xfrm>
          <a:prstGeom prst="rect">
            <a:avLst/>
          </a:prstGeom>
          <a:noFill/>
          <a:ln>
            <a:noFill/>
          </a:ln>
        </p:spPr>
        <p:txBody>
          <a:bodyPr wrap="square" lIns="56564" tIns="28282" rIns="56564" bIns="28282">
            <a:spAutoFit/>
          </a:bodyPr>
          <a:lstStyle/>
          <a:p>
            <a:pPr>
              <a:lnSpc>
                <a:spcPct val="130000"/>
              </a:lnSpc>
            </a:pPr>
            <a:r>
              <a:rPr lang="zh-CN" altLang="en-US" sz="1600" b="1" dirty="0">
                <a:solidFill>
                  <a:srgbClr val="314865"/>
                </a:solidFill>
                <a:latin typeface="Arial" panose="020B0604020202020204"/>
                <a:ea typeface="微软雅黑" panose="020B0503020204020204" charset="-122"/>
                <a:sym typeface="Arial" panose="020B0604020202020204"/>
              </a:rPr>
              <a:t>计时和记录+0s,+15s，</a:t>
            </a:r>
            <a:r>
              <a:rPr lang="en-US" altLang="zh-CN" sz="1600" b="1" dirty="0">
                <a:solidFill>
                  <a:srgbClr val="314865"/>
                </a:solidFill>
                <a:latin typeface="Arial" panose="020B0604020202020204"/>
                <a:ea typeface="微软雅黑" panose="020B0503020204020204" charset="-122"/>
                <a:sym typeface="Arial" panose="020B0604020202020204"/>
              </a:rPr>
              <a:t>+30s</a:t>
            </a:r>
            <a:r>
              <a:rPr lang="zh-CN" altLang="en-US" sz="1600" b="1" dirty="0">
                <a:solidFill>
                  <a:srgbClr val="314865"/>
                </a:solidFill>
                <a:latin typeface="Arial" panose="020B0604020202020204"/>
                <a:ea typeface="微软雅黑" panose="020B0503020204020204" charset="-122"/>
                <a:sym typeface="Arial" panose="020B0604020202020204"/>
              </a:rPr>
              <a:t>，</a:t>
            </a:r>
            <a:r>
              <a:rPr lang="en-US" altLang="zh-CN" sz="1600" b="1" dirty="0">
                <a:solidFill>
                  <a:srgbClr val="314865"/>
                </a:solidFill>
                <a:latin typeface="Arial" panose="020B0604020202020204"/>
                <a:ea typeface="微软雅黑" panose="020B0503020204020204" charset="-122"/>
                <a:sym typeface="Arial" panose="020B0604020202020204"/>
              </a:rPr>
              <a:t>+45s</a:t>
            </a:r>
            <a:r>
              <a:rPr lang="zh-CN" altLang="en-US" sz="1600" b="1" dirty="0">
                <a:solidFill>
                  <a:srgbClr val="314865"/>
                </a:solidFill>
                <a:latin typeface="Arial" panose="020B0604020202020204"/>
                <a:ea typeface="微软雅黑" panose="020B0503020204020204" charset="-122"/>
                <a:sym typeface="Arial" panose="020B0604020202020204"/>
              </a:rPr>
              <a:t>的停车数</a:t>
            </a:r>
            <a:r>
              <a:rPr lang="zh-CN" altLang="en-US" sz="1600" dirty="0">
                <a:solidFill>
                  <a:srgbClr val="314865"/>
                </a:solidFill>
                <a:latin typeface="Arial" panose="020B0604020202020204"/>
                <a:ea typeface="微软雅黑" panose="020B0503020204020204" charset="-122"/>
                <a:sym typeface="Arial" panose="020B0604020202020204"/>
              </a:rPr>
              <a:t>：李逸文</a:t>
            </a:r>
          </a:p>
          <a:p>
            <a:pPr>
              <a:lnSpc>
                <a:spcPct val="130000"/>
              </a:lnSpc>
            </a:pPr>
            <a:r>
              <a:rPr lang="zh-CN" altLang="en-US" sz="1600" b="1" dirty="0">
                <a:solidFill>
                  <a:srgbClr val="314865"/>
                </a:solidFill>
                <a:latin typeface="Arial" panose="020B0604020202020204"/>
                <a:ea typeface="微软雅黑" panose="020B0503020204020204" charset="-122"/>
                <a:sym typeface="Arial" panose="020B0604020202020204"/>
              </a:rPr>
              <a:t>记录停驶车数和不停驶车数</a:t>
            </a:r>
            <a:r>
              <a:rPr lang="zh-CN" altLang="en-US" sz="1600" dirty="0">
                <a:solidFill>
                  <a:srgbClr val="314865"/>
                </a:solidFill>
                <a:latin typeface="Arial" panose="020B0604020202020204"/>
                <a:ea typeface="微软雅黑" panose="020B0503020204020204" charset="-122"/>
                <a:sym typeface="Arial" panose="020B0604020202020204"/>
              </a:rPr>
              <a:t>：刘晟</a:t>
            </a:r>
          </a:p>
        </p:txBody>
      </p:sp>
      <p:sp>
        <p:nvSpPr>
          <p:cNvPr id="72" name="矩形 71"/>
          <p:cNvSpPr/>
          <p:nvPr/>
        </p:nvSpPr>
        <p:spPr>
          <a:xfrm>
            <a:off x="7244169" y="4786008"/>
            <a:ext cx="1904621" cy="332740"/>
          </a:xfrm>
          <a:prstGeom prst="rect">
            <a:avLst/>
          </a:prstGeom>
          <a:noFill/>
          <a:ln>
            <a:noFill/>
          </a:ln>
        </p:spPr>
        <p:txBody>
          <a:bodyPr wrap="square" lIns="56564" tIns="28282" rIns="56564" bIns="28282">
            <a:spAutoFit/>
          </a:bodyPr>
          <a:lstStyle/>
          <a:p>
            <a:r>
              <a:rPr lang="zh-CN" altLang="en-US" b="1" dirty="0">
                <a:solidFill>
                  <a:srgbClr val="314865"/>
                </a:solidFill>
                <a:latin typeface="Arial" panose="020B0604020202020204"/>
                <a:ea typeface="微软雅黑" panose="020B0503020204020204" charset="-122"/>
                <a:sym typeface="Arial" panose="020B0604020202020204"/>
              </a:rPr>
              <a:t>右转车道</a:t>
            </a:r>
          </a:p>
        </p:txBody>
      </p:sp>
      <p:sp>
        <p:nvSpPr>
          <p:cNvPr id="75" name="TextBox 32"/>
          <p:cNvSpPr txBox="1">
            <a:spLocks noChangeArrowheads="1"/>
          </p:cNvSpPr>
          <p:nvPr/>
        </p:nvSpPr>
        <p:spPr bwMode="auto">
          <a:xfrm>
            <a:off x="7020560" y="1812290"/>
            <a:ext cx="5004435" cy="1370965"/>
          </a:xfrm>
          <a:prstGeom prst="rect">
            <a:avLst/>
          </a:prstGeom>
          <a:noFill/>
          <a:ln w="9525">
            <a:noFill/>
            <a:miter lim="800000"/>
          </a:ln>
        </p:spPr>
        <p:txBody>
          <a:bodyPr wrap="square">
            <a:spAutoFit/>
          </a:bodyPr>
          <a:lstStyle>
            <a:lvl1pPr algn="l" eaLnBrk="0" hangingPunct="0">
              <a:defRPr b="1">
                <a:solidFill>
                  <a:schemeClr val="tx1"/>
                </a:solidFill>
                <a:latin typeface="Arial" panose="020B0604020202020204" pitchFamily="34" charset="0"/>
                <a:ea typeface="宋体" panose="02010600030101010101" pitchFamily="2" charset="-122"/>
              </a:defRPr>
            </a:lvl1pPr>
            <a:lvl2pPr marL="742950" indent="-285750" algn="l" eaLnBrk="0" hangingPunct="0">
              <a:defRPr b="1">
                <a:solidFill>
                  <a:schemeClr val="tx1"/>
                </a:solidFill>
                <a:latin typeface="Arial" panose="020B0604020202020204" pitchFamily="34" charset="0"/>
                <a:ea typeface="宋体" panose="02010600030101010101" pitchFamily="2" charset="-122"/>
              </a:defRPr>
            </a:lvl2pPr>
            <a:lvl3pPr marL="1143000" indent="-228600" algn="l" eaLnBrk="0" hangingPunct="0">
              <a:defRPr b="1">
                <a:solidFill>
                  <a:schemeClr val="tx1"/>
                </a:solidFill>
                <a:latin typeface="Arial" panose="020B0604020202020204" pitchFamily="34" charset="0"/>
                <a:ea typeface="宋体" panose="02010600030101010101" pitchFamily="2" charset="-122"/>
              </a:defRPr>
            </a:lvl3pPr>
            <a:lvl4pPr marL="1600200" indent="-228600" algn="l" eaLnBrk="0" hangingPunct="0">
              <a:defRPr b="1">
                <a:solidFill>
                  <a:schemeClr val="tx1"/>
                </a:solidFill>
                <a:latin typeface="Arial" panose="020B0604020202020204" pitchFamily="34" charset="0"/>
                <a:ea typeface="宋体" panose="02010600030101010101" pitchFamily="2" charset="-122"/>
              </a:defRPr>
            </a:lvl4pPr>
            <a:lvl5pPr marL="2057400" indent="-228600" algn="l"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dirty="0">
                <a:solidFill>
                  <a:srgbClr val="314865"/>
                </a:solidFill>
                <a:latin typeface="Arial" panose="020B0604020202020204"/>
                <a:ea typeface="微软雅黑" panose="020B0503020204020204" charset="-122"/>
                <a:sym typeface="Arial" panose="020B0604020202020204"/>
              </a:rPr>
              <a:t>计时与记录不停驶车数</a:t>
            </a:r>
            <a:r>
              <a:rPr lang="zh-CN" altLang="en-US" sz="1600" b="0" dirty="0">
                <a:solidFill>
                  <a:srgbClr val="314865"/>
                </a:solidFill>
                <a:latin typeface="Arial" panose="020B0604020202020204"/>
                <a:ea typeface="微软雅黑" panose="020B0503020204020204" charset="-122"/>
                <a:sym typeface="Arial" panose="020B0604020202020204"/>
              </a:rPr>
              <a:t>：刘俊杰</a:t>
            </a:r>
          </a:p>
          <a:p>
            <a:pPr eaLnBrk="1" hangingPunct="1">
              <a:lnSpc>
                <a:spcPct val="130000"/>
              </a:lnSpc>
            </a:pPr>
            <a:r>
              <a:rPr lang="zh-CN" altLang="en-US" sz="1600" dirty="0">
                <a:solidFill>
                  <a:srgbClr val="314865"/>
                </a:solidFill>
                <a:latin typeface="Arial" panose="020B0604020202020204"/>
                <a:ea typeface="微软雅黑" panose="020B0503020204020204" charset="-122"/>
                <a:sym typeface="Arial" panose="020B0604020202020204"/>
              </a:rPr>
              <a:t>记录+0s,+15s,+30s,+45s的停车数</a:t>
            </a:r>
            <a:r>
              <a:rPr lang="zh-CN" altLang="en-US" sz="1600" b="0" dirty="0">
                <a:solidFill>
                  <a:srgbClr val="314865"/>
                </a:solidFill>
                <a:latin typeface="Arial" panose="020B0604020202020204"/>
                <a:ea typeface="微软雅黑" panose="020B0503020204020204" charset="-122"/>
                <a:sym typeface="Arial" panose="020B0604020202020204"/>
              </a:rPr>
              <a:t>：</a:t>
            </a:r>
          </a:p>
          <a:p>
            <a:pPr eaLnBrk="1" hangingPunct="1">
              <a:lnSpc>
                <a:spcPct val="130000"/>
              </a:lnSpc>
            </a:pPr>
            <a:r>
              <a:rPr lang="zh-CN" altLang="en-US" sz="1600" b="0" dirty="0">
                <a:solidFill>
                  <a:srgbClr val="314865"/>
                </a:solidFill>
                <a:latin typeface="Arial" panose="020B0604020202020204"/>
                <a:ea typeface="微软雅黑" panose="020B0503020204020204" charset="-122"/>
                <a:sym typeface="Arial" panose="020B0604020202020204"/>
              </a:rPr>
              <a:t>黎子源（1 3车道）、赖麒峰（4 5车道）</a:t>
            </a:r>
          </a:p>
          <a:p>
            <a:pPr eaLnBrk="1" hangingPunct="1">
              <a:lnSpc>
                <a:spcPct val="130000"/>
              </a:lnSpc>
            </a:pPr>
            <a:r>
              <a:rPr lang="zh-CN" altLang="en-US" sz="1600" dirty="0">
                <a:solidFill>
                  <a:srgbClr val="314865"/>
                </a:solidFill>
                <a:latin typeface="Arial" panose="020B0604020202020204"/>
                <a:ea typeface="微软雅黑" panose="020B0503020204020204" charset="-122"/>
                <a:sym typeface="Arial" panose="020B0604020202020204"/>
              </a:rPr>
              <a:t>记录停驶车数</a:t>
            </a:r>
            <a:r>
              <a:rPr lang="zh-CN" altLang="en-US" sz="1600" b="0" dirty="0">
                <a:solidFill>
                  <a:srgbClr val="314865"/>
                </a:solidFill>
                <a:latin typeface="Arial" panose="020B0604020202020204"/>
                <a:ea typeface="微软雅黑" panose="020B0503020204020204" charset="-122"/>
                <a:sym typeface="Arial" panose="020B0604020202020204"/>
              </a:rPr>
              <a:t>：李文德</a:t>
            </a:r>
          </a:p>
        </p:txBody>
      </p:sp>
      <p:sp>
        <p:nvSpPr>
          <p:cNvPr id="88" name="Rectangle 49"/>
          <p:cNvSpPr>
            <a:spLocks noChangeArrowheads="1"/>
          </p:cNvSpPr>
          <p:nvPr/>
        </p:nvSpPr>
        <p:spPr bwMode="auto">
          <a:xfrm>
            <a:off x="6117590" y="386715"/>
            <a:ext cx="6035675" cy="737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rgbClr val="314865"/>
                </a:solidFill>
                <a:latin typeface="Arial" panose="020B0604020202020204"/>
                <a:ea typeface="微软雅黑" panose="020B0503020204020204" charset="-122"/>
                <a:sym typeface="Arial" panose="020B0604020202020204"/>
              </a:rPr>
              <a:t>预调查小组分工：</a:t>
            </a:r>
          </a:p>
          <a:p>
            <a:r>
              <a:rPr lang="zh-CN" altLang="en-US" b="1" dirty="0">
                <a:solidFill>
                  <a:srgbClr val="314865"/>
                </a:solidFill>
                <a:latin typeface="Arial" panose="020B0604020202020204"/>
                <a:ea typeface="微软雅黑" panose="020B0503020204020204" charset="-122"/>
                <a:sym typeface="Arial" panose="020B0604020202020204"/>
              </a:rPr>
              <a:t>（</a:t>
            </a:r>
            <a:r>
              <a:rPr lang="zh-CN" altLang="en-US" sz="1600" b="1" dirty="0">
                <a:solidFill>
                  <a:srgbClr val="314865"/>
                </a:solidFill>
                <a:latin typeface="Arial" panose="020B0604020202020204"/>
                <a:ea typeface="微软雅黑" panose="020B0503020204020204" charset="-122"/>
                <a:sym typeface="Arial" panose="020B0604020202020204"/>
              </a:rPr>
              <a:t>由于人员不够、车道数多，8人同时调查一个走向的入口）</a:t>
            </a:r>
          </a:p>
        </p:txBody>
      </p:sp>
      <p:pic>
        <p:nvPicPr>
          <p:cNvPr id="4" name="图片 3"/>
          <p:cNvPicPr>
            <a:picLocks noChangeAspect="1"/>
          </p:cNvPicPr>
          <p:nvPr/>
        </p:nvPicPr>
        <p:blipFill>
          <a:blip r:embed="rId3"/>
          <a:stretch>
            <a:fillRect/>
          </a:stretch>
        </p:blipFill>
        <p:spPr>
          <a:xfrm>
            <a:off x="62230" y="2031365"/>
            <a:ext cx="6085205" cy="3438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heel(1)">
                                      <p:cBhvr>
                                        <p:cTn id="11" dur="600"/>
                                        <p:tgtEl>
                                          <p:spTgt spid="61"/>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p:cTn id="15" dur="300" fill="hold"/>
                                        <p:tgtEl>
                                          <p:spTgt spid="62"/>
                                        </p:tgtEl>
                                        <p:attrNameLst>
                                          <p:attrName>ppt_w</p:attrName>
                                        </p:attrNameLst>
                                      </p:cBhvr>
                                      <p:tavLst>
                                        <p:tav tm="0">
                                          <p:val>
                                            <p:fltVal val="0"/>
                                          </p:val>
                                        </p:tav>
                                        <p:tav tm="100000">
                                          <p:val>
                                            <p:strVal val="#ppt_w"/>
                                          </p:val>
                                        </p:tav>
                                      </p:tavLst>
                                    </p:anim>
                                    <p:anim calcmode="lin" valueType="num">
                                      <p:cBhvr>
                                        <p:cTn id="16" dur="300" fill="hold"/>
                                        <p:tgtEl>
                                          <p:spTgt spid="62"/>
                                        </p:tgtEl>
                                        <p:attrNameLst>
                                          <p:attrName>ppt_h</p:attrName>
                                        </p:attrNameLst>
                                      </p:cBhvr>
                                      <p:tavLst>
                                        <p:tav tm="0">
                                          <p:val>
                                            <p:fltVal val="0"/>
                                          </p:val>
                                        </p:tav>
                                        <p:tav tm="100000">
                                          <p:val>
                                            <p:strVal val="#ppt_h"/>
                                          </p:val>
                                        </p:tav>
                                      </p:tavLst>
                                    </p:anim>
                                    <p:anim calcmode="lin" valueType="num">
                                      <p:cBhvr>
                                        <p:cTn id="17" dur="300" fill="hold"/>
                                        <p:tgtEl>
                                          <p:spTgt spid="62"/>
                                        </p:tgtEl>
                                        <p:attrNameLst>
                                          <p:attrName>style.rotation</p:attrName>
                                        </p:attrNameLst>
                                      </p:cBhvr>
                                      <p:tavLst>
                                        <p:tav tm="0">
                                          <p:val>
                                            <p:fltVal val="90"/>
                                          </p:val>
                                        </p:tav>
                                        <p:tav tm="100000">
                                          <p:val>
                                            <p:fltVal val="0"/>
                                          </p:val>
                                        </p:tav>
                                      </p:tavLst>
                                    </p:anim>
                                    <p:animEffect transition="in" filter="fade">
                                      <p:cBhvr>
                                        <p:cTn id="18" dur="300"/>
                                        <p:tgtEl>
                                          <p:spTgt spid="62"/>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wipe(left)">
                                      <p:cBhvr>
                                        <p:cTn id="22" dur="500"/>
                                        <p:tgtEl>
                                          <p:spTgt spid="7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42" presetClass="path" presetSubtype="0" accel="50000" decel="50000" fill="hold" grpId="1" nodeType="withEffect">
                                  <p:stCondLst>
                                    <p:cond delay="0"/>
                                  </p:stCondLst>
                                  <p:childTnLst>
                                    <p:animMotion origin="layout" path="M 0 -4.07407E-6 L 0 -0.28078 " pathEditMode="relative" rAng="0" ptsTypes="AA">
                                      <p:cBhvr>
                                        <p:cTn id="30" dur="500" spd="-100000" fill="hold"/>
                                        <p:tgtEl>
                                          <p:spTgt spid="63"/>
                                        </p:tgtEl>
                                        <p:attrNameLst>
                                          <p:attrName>ppt_x</p:attrName>
                                          <p:attrName>ppt_y</p:attrName>
                                        </p:attrNameLst>
                                      </p:cBhvr>
                                      <p:rCtr x="0" y="-14051"/>
                                    </p:animMotion>
                                  </p:childTnLst>
                                </p:cTn>
                              </p:par>
                              <p:par>
                                <p:cTn id="31" presetID="22" presetClass="entr" presetSubtype="1"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par>
                          <p:cTn id="34" fill="hold">
                            <p:stCondLst>
                              <p:cond delay="2500"/>
                            </p:stCondLst>
                            <p:childTnLst>
                              <p:par>
                                <p:cTn id="35" presetID="31"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300" fill="hold"/>
                                        <p:tgtEl>
                                          <p:spTgt spid="64"/>
                                        </p:tgtEl>
                                        <p:attrNameLst>
                                          <p:attrName>ppt_w</p:attrName>
                                        </p:attrNameLst>
                                      </p:cBhvr>
                                      <p:tavLst>
                                        <p:tav tm="0">
                                          <p:val>
                                            <p:fltVal val="0"/>
                                          </p:val>
                                        </p:tav>
                                        <p:tav tm="100000">
                                          <p:val>
                                            <p:strVal val="#ppt_w"/>
                                          </p:val>
                                        </p:tav>
                                      </p:tavLst>
                                    </p:anim>
                                    <p:anim calcmode="lin" valueType="num">
                                      <p:cBhvr>
                                        <p:cTn id="38" dur="300" fill="hold"/>
                                        <p:tgtEl>
                                          <p:spTgt spid="64"/>
                                        </p:tgtEl>
                                        <p:attrNameLst>
                                          <p:attrName>ppt_h</p:attrName>
                                        </p:attrNameLst>
                                      </p:cBhvr>
                                      <p:tavLst>
                                        <p:tav tm="0">
                                          <p:val>
                                            <p:fltVal val="0"/>
                                          </p:val>
                                        </p:tav>
                                        <p:tav tm="100000">
                                          <p:val>
                                            <p:strVal val="#ppt_h"/>
                                          </p:val>
                                        </p:tav>
                                      </p:tavLst>
                                    </p:anim>
                                    <p:anim calcmode="lin" valueType="num">
                                      <p:cBhvr>
                                        <p:cTn id="39" dur="300" fill="hold"/>
                                        <p:tgtEl>
                                          <p:spTgt spid="64"/>
                                        </p:tgtEl>
                                        <p:attrNameLst>
                                          <p:attrName>style.rotation</p:attrName>
                                        </p:attrNameLst>
                                      </p:cBhvr>
                                      <p:tavLst>
                                        <p:tav tm="0">
                                          <p:val>
                                            <p:fltVal val="90"/>
                                          </p:val>
                                        </p:tav>
                                        <p:tav tm="100000">
                                          <p:val>
                                            <p:fltVal val="0"/>
                                          </p:val>
                                        </p:tav>
                                      </p:tavLst>
                                    </p:anim>
                                    <p:animEffect transition="in" filter="fade">
                                      <p:cBhvr>
                                        <p:cTn id="40" dur="300"/>
                                        <p:tgtEl>
                                          <p:spTgt spid="64"/>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left)">
                                      <p:cBhvr>
                                        <p:cTn id="44" dur="500"/>
                                        <p:tgtEl>
                                          <p:spTgt spid="68"/>
                                        </p:tgtEl>
                                      </p:cBhvr>
                                    </p:animEffect>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500"/>
                                        <p:tgtEl>
                                          <p:spTgt spid="71"/>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childTnLst>
                                </p:cTn>
                              </p:par>
                              <p:par>
                                <p:cTn id="52" presetID="42" presetClass="path" presetSubtype="0" accel="50000" decel="50000" fill="hold" grpId="1" nodeType="withEffect">
                                  <p:stCondLst>
                                    <p:cond delay="0"/>
                                  </p:stCondLst>
                                  <p:childTnLst>
                                    <p:animMotion origin="layout" path="M 0 -3.7037E-6 L 0 -0.28078 " pathEditMode="relative" rAng="0" ptsTypes="AA">
                                      <p:cBhvr>
                                        <p:cTn id="53" dur="500" spd="-100000" fill="hold"/>
                                        <p:tgtEl>
                                          <p:spTgt spid="65"/>
                                        </p:tgtEl>
                                        <p:attrNameLst>
                                          <p:attrName>ppt_x</p:attrName>
                                          <p:attrName>ppt_y</p:attrName>
                                        </p:attrNameLst>
                                      </p:cBhvr>
                                      <p:rCtr x="0" y="-14051"/>
                                    </p:animMotion>
                                  </p:childTnLst>
                                </p:cTn>
                              </p:par>
                              <p:par>
                                <p:cTn id="54" presetID="22" presetClass="entr" presetSubtype="1" fill="hold"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up)">
                                      <p:cBhvr>
                                        <p:cTn id="56" dur="500"/>
                                        <p:tgtEl>
                                          <p:spTgt spid="57"/>
                                        </p:tgtEl>
                                      </p:cBhvr>
                                    </p:animEffect>
                                  </p:childTnLst>
                                </p:cTn>
                              </p:par>
                            </p:childTnLst>
                          </p:cTn>
                        </p:par>
                        <p:par>
                          <p:cTn id="57" fill="hold">
                            <p:stCondLst>
                              <p:cond delay="4000"/>
                            </p:stCondLst>
                            <p:childTnLst>
                              <p:par>
                                <p:cTn id="58" presetID="31" presetClass="entr" presetSubtype="0" fill="hold" grpId="0"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 calcmode="lin" valueType="num">
                                      <p:cBhvr>
                                        <p:cTn id="62" dur="300" fill="hold"/>
                                        <p:tgtEl>
                                          <p:spTgt spid="66"/>
                                        </p:tgtEl>
                                        <p:attrNameLst>
                                          <p:attrName>style.rotation</p:attrName>
                                        </p:attrNameLst>
                                      </p:cBhvr>
                                      <p:tavLst>
                                        <p:tav tm="0">
                                          <p:val>
                                            <p:fltVal val="90"/>
                                          </p:val>
                                        </p:tav>
                                        <p:tav tm="100000">
                                          <p:val>
                                            <p:fltVal val="0"/>
                                          </p:val>
                                        </p:tav>
                                      </p:tavLst>
                                    </p:anim>
                                    <p:animEffect transition="in" filter="fade">
                                      <p:cBhvr>
                                        <p:cTn id="63" dur="300"/>
                                        <p:tgtEl>
                                          <p:spTgt spid="66"/>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left)">
                                      <p:cBhvr>
                                        <p:cTn id="67" dur="500"/>
                                        <p:tgtEl>
                                          <p:spTgt spid="72"/>
                                        </p:tgtEl>
                                      </p:cBhvr>
                                    </p:animEffect>
                                  </p:childTnLst>
                                </p:cTn>
                              </p:par>
                            </p:childTnLst>
                          </p:cTn>
                        </p:par>
                        <p:par>
                          <p:cTn id="68" fill="hold">
                            <p:stCondLst>
                              <p:cond delay="5000"/>
                            </p:stCondLst>
                            <p:childTnLst>
                              <p:par>
                                <p:cTn id="69" presetID="22" presetClass="entr" presetSubtype="1"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up)">
                                      <p:cBhvr>
                                        <p:cTn id="7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ldLvl="0" animBg="1"/>
      <p:bldP spid="62" grpId="0"/>
      <p:bldP spid="63" grpId="0" bldLvl="0" animBg="1"/>
      <p:bldP spid="63" grpId="1" bldLvl="0" animBg="1"/>
      <p:bldP spid="64" grpId="0"/>
      <p:bldP spid="65" grpId="0" bldLvl="0" animBg="1"/>
      <p:bldP spid="65" grpId="1" bldLvl="0" animBg="1"/>
      <p:bldP spid="66" grpId="0"/>
      <p:bldP spid="68" grpId="0"/>
      <p:bldP spid="69" grpId="0"/>
      <p:bldP spid="70" grpId="0"/>
      <p:bldP spid="71" grpId="0"/>
      <p:bldP spid="72" grpId="0"/>
      <p:bldP spid="75" grpId="0"/>
      <p:bldP spid="8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29"/>
          <p:cNvSpPr txBox="1"/>
          <p:nvPr/>
        </p:nvSpPr>
        <p:spPr>
          <a:xfrm>
            <a:off x="4936636" y="1318290"/>
            <a:ext cx="2547728" cy="492125"/>
          </a:xfrm>
          <a:prstGeom prst="rect">
            <a:avLst/>
          </a:prstGeom>
          <a:noFill/>
        </p:spPr>
        <p:txBody>
          <a:bodyPr wrap="square" lIns="0" tIns="0" rIns="0" bIns="0" rtlCol="0">
            <a:spAutoFit/>
          </a:bodyPr>
          <a:lstStyle/>
          <a:p>
            <a:endParaRPr lang="zh-CN" altLang="en-US" sz="1600" dirty="0">
              <a:solidFill>
                <a:schemeClr val="bg2">
                  <a:lumMod val="50000"/>
                </a:schemeClr>
              </a:solidFill>
              <a:latin typeface="Arial" panose="020B0604020202020204"/>
              <a:ea typeface="微软雅黑" panose="020B0503020204020204" charset="-122"/>
              <a:sym typeface="Arial" panose="020B0604020202020204"/>
            </a:endParaRPr>
          </a:p>
          <a:p>
            <a:endParaRPr lang="zh-CN" altLang="en-US" sz="1600" dirty="0">
              <a:solidFill>
                <a:schemeClr val="bg2">
                  <a:lumMod val="50000"/>
                </a:schemeClr>
              </a:solidFill>
              <a:latin typeface="Arial" panose="020B0604020202020204"/>
              <a:ea typeface="微软雅黑" panose="020B0503020204020204" charset="-122"/>
              <a:sym typeface="Arial" panose="020B0604020202020204"/>
            </a:endParaRPr>
          </a:p>
        </p:txBody>
      </p:sp>
      <p:grpSp>
        <p:nvGrpSpPr>
          <p:cNvPr id="24" name="组合 23"/>
          <p:cNvGrpSpPr/>
          <p:nvPr/>
        </p:nvGrpSpPr>
        <p:grpSpPr>
          <a:xfrm>
            <a:off x="164616" y="178180"/>
            <a:ext cx="2804616" cy="460375"/>
            <a:chOff x="164616" y="178180"/>
            <a:chExt cx="2804616" cy="460375"/>
          </a:xfrm>
        </p:grpSpPr>
        <p:cxnSp>
          <p:nvCxnSpPr>
            <p:cNvPr id="25" name="直接连接符 24"/>
            <p:cNvCxnSpPr/>
            <p:nvPr/>
          </p:nvCxnSpPr>
          <p:spPr>
            <a:xfrm flipV="1">
              <a:off x="164616" y="60199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534486" y="178180"/>
              <a:ext cx="2434746" cy="460375"/>
            </a:xfrm>
            <a:prstGeom prst="rect">
              <a:avLst/>
            </a:prstGeom>
            <a:noFill/>
          </p:spPr>
          <p:txBody>
            <a:bodyPr wrap="square" rtlCol="0">
              <a:spAutoFit/>
            </a:bodyPr>
            <a:lstStyle/>
            <a:p>
              <a:pPr algn="dist">
                <a:spcBef>
                  <a:spcPct val="20000"/>
                </a:spcBef>
                <a:buClr>
                  <a:schemeClr val="hlink"/>
                </a:buClr>
                <a:buSzPct val="65000"/>
              </a:pPr>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预调查</a:t>
              </a:r>
            </a:p>
          </p:txBody>
        </p:sp>
        <p:sp>
          <p:nvSpPr>
            <p:cNvPr id="27" name="矩形 26"/>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49" name="矩形 48"/>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50" name="矩形 49"/>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103" name="文本框 102"/>
          <p:cNvSpPr txBox="1"/>
          <p:nvPr/>
        </p:nvSpPr>
        <p:spPr>
          <a:xfrm>
            <a:off x="1653540" y="3051810"/>
            <a:ext cx="8123555" cy="1714500"/>
          </a:xfrm>
          <a:prstGeom prst="rect">
            <a:avLst/>
          </a:prstGeom>
          <a:noFill/>
          <a:ln w="9525">
            <a:noFill/>
          </a:ln>
        </p:spPr>
        <p:txBody>
          <a:bodyPr wrap="square">
            <a:spAutoFit/>
          </a:bodyPr>
          <a:lstStyle/>
          <a:p>
            <a:pPr indent="0">
              <a:lnSpc>
                <a:spcPct val="110000"/>
              </a:lnSpc>
            </a:pPr>
            <a:endParaRPr lang="zh-CN" sz="2400" b="0">
              <a:solidFill>
                <a:srgbClr val="314865"/>
              </a:solidFill>
              <a:ea typeface="等线" panose="02010600030101010101" charset="-122"/>
            </a:endParaRPr>
          </a:p>
          <a:p>
            <a:pPr indent="0">
              <a:lnSpc>
                <a:spcPct val="110000"/>
              </a:lnSpc>
            </a:pPr>
            <a:r>
              <a:rPr lang="zh-CN" sz="2400" b="0">
                <a:solidFill>
                  <a:srgbClr val="314865"/>
                </a:solidFill>
                <a:ea typeface="等线" panose="02010600030101010101" charset="-122"/>
              </a:rPr>
              <a:t>取置信度为</a:t>
            </a:r>
            <a:r>
              <a:rPr lang="en-US" sz="2400" b="0">
                <a:solidFill>
                  <a:srgbClr val="314865"/>
                </a:solidFill>
                <a:latin typeface="等线" panose="02010600030101010101" charset="-122"/>
                <a:cs typeface="Times New Roman" panose="02020603050405020304" pitchFamily="18" charset="0"/>
              </a:rPr>
              <a:t>95</a:t>
            </a:r>
            <a:r>
              <a:rPr lang="zh-CN" sz="2400" b="0">
                <a:solidFill>
                  <a:srgbClr val="314865"/>
                </a:solidFill>
                <a:ea typeface="等线" panose="02010600030101010101" charset="-122"/>
                <a:cs typeface="Times New Roman" panose="02020603050405020304" pitchFamily="18" charset="0"/>
              </a:rPr>
              <a:t>%，查表得                        ，</a:t>
            </a:r>
          </a:p>
          <a:p>
            <a:pPr indent="0">
              <a:lnSpc>
                <a:spcPct val="110000"/>
              </a:lnSpc>
            </a:pPr>
            <a:r>
              <a:rPr lang="en-US" altLang="zh-CN" sz="2400">
                <a:solidFill>
                  <a:srgbClr val="314865"/>
                </a:solidFill>
                <a:ea typeface="等线" panose="02010600030101010101" charset="-122"/>
                <a:cs typeface="Times New Roman" panose="02020603050405020304" pitchFamily="18" charset="0"/>
                <a:sym typeface="+mn-ea"/>
              </a:rPr>
              <a:t>d</a:t>
            </a:r>
            <a:r>
              <a:rPr lang="zh-CN" altLang="en-US" sz="2400">
                <a:solidFill>
                  <a:srgbClr val="314865"/>
                </a:solidFill>
                <a:ea typeface="等线" panose="02010600030101010101" charset="-122"/>
                <a:cs typeface="Times New Roman" panose="02020603050405020304" pitchFamily="18" charset="0"/>
                <a:sym typeface="+mn-ea"/>
              </a:rPr>
              <a:t>值采用</a:t>
            </a:r>
            <a:r>
              <a:rPr lang="en-US" altLang="zh-CN" sz="2400">
                <a:solidFill>
                  <a:srgbClr val="314865"/>
                </a:solidFill>
                <a:ea typeface="等线" panose="02010600030101010101" charset="-122"/>
                <a:cs typeface="Times New Roman" panose="02020603050405020304" pitchFamily="18" charset="0"/>
                <a:sym typeface="+mn-ea"/>
              </a:rPr>
              <a:t>0.1</a:t>
            </a:r>
            <a:endParaRPr lang="zh-CN" sz="2400" b="0">
              <a:solidFill>
                <a:srgbClr val="314865"/>
              </a:solidFill>
              <a:ea typeface="等线" panose="02010600030101010101" charset="-122"/>
              <a:cs typeface="Times New Roman" panose="02020603050405020304" pitchFamily="18" charset="0"/>
            </a:endParaRPr>
          </a:p>
          <a:p>
            <a:pPr indent="0">
              <a:lnSpc>
                <a:spcPct val="110000"/>
              </a:lnSpc>
            </a:pPr>
            <a:r>
              <a:rPr lang="zh-CN" sz="2400" b="0">
                <a:solidFill>
                  <a:srgbClr val="314865"/>
                </a:solidFill>
                <a:ea typeface="等线" panose="02010600030101010101" charset="-122"/>
                <a:cs typeface="Times New Roman" panose="02020603050405020304" pitchFamily="18" charset="0"/>
              </a:rPr>
              <a:t>计算所得最小样本量如下：</a:t>
            </a:r>
          </a:p>
        </p:txBody>
      </p:sp>
      <p:graphicFrame>
        <p:nvGraphicFramePr>
          <p:cNvPr id="8" name="表格 7"/>
          <p:cNvGraphicFramePr/>
          <p:nvPr/>
        </p:nvGraphicFramePr>
        <p:xfrm>
          <a:off x="1932940" y="4928235"/>
          <a:ext cx="8326120" cy="1567180"/>
        </p:xfrm>
        <a:graphic>
          <a:graphicData uri="http://schemas.openxmlformats.org/drawingml/2006/table">
            <a:tbl>
              <a:tblPr firstRow="1" bandRow="1">
                <a:tableStyleId>{5940675A-B579-460E-94D1-54222C63F5DA}</a:tableStyleId>
              </a:tblPr>
              <a:tblGrid>
                <a:gridCol w="2264410">
                  <a:extLst>
                    <a:ext uri="{9D8B030D-6E8A-4147-A177-3AD203B41FA5}">
                      <a16:colId xmlns:a16="http://schemas.microsoft.com/office/drawing/2014/main" val="20000"/>
                    </a:ext>
                  </a:extLst>
                </a:gridCol>
                <a:gridCol w="1896745">
                  <a:extLst>
                    <a:ext uri="{9D8B030D-6E8A-4147-A177-3AD203B41FA5}">
                      <a16:colId xmlns:a16="http://schemas.microsoft.com/office/drawing/2014/main" val="20001"/>
                    </a:ext>
                  </a:extLst>
                </a:gridCol>
                <a:gridCol w="2084070">
                  <a:extLst>
                    <a:ext uri="{9D8B030D-6E8A-4147-A177-3AD203B41FA5}">
                      <a16:colId xmlns:a16="http://schemas.microsoft.com/office/drawing/2014/main" val="20002"/>
                    </a:ext>
                  </a:extLst>
                </a:gridCol>
                <a:gridCol w="2080895">
                  <a:extLst>
                    <a:ext uri="{9D8B030D-6E8A-4147-A177-3AD203B41FA5}">
                      <a16:colId xmlns:a16="http://schemas.microsoft.com/office/drawing/2014/main" val="20003"/>
                    </a:ext>
                  </a:extLst>
                </a:gridCol>
              </a:tblGrid>
              <a:tr h="438785">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 </a:t>
                      </a:r>
                      <a:endParaRPr lang="en-US" altLang="en-US" sz="2400" b="0">
                        <a:solidFill>
                          <a:srgbClr val="314865"/>
                        </a:solidFill>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直行</a:t>
                      </a:r>
                      <a:endParaRPr lang="en-US" altLang="en-US" sz="2400" b="0">
                        <a:solidFill>
                          <a:srgbClr val="314865"/>
                        </a:solidFill>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掉头</a:t>
                      </a:r>
                      <a:endParaRPr lang="en-US" altLang="en-US" sz="2400" b="0">
                        <a:solidFill>
                          <a:srgbClr val="314865"/>
                        </a:solidFill>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右转</a:t>
                      </a:r>
                      <a:endParaRPr lang="en-US" altLang="en-US" sz="2400" b="0">
                        <a:solidFill>
                          <a:srgbClr val="314865"/>
                        </a:solidFill>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东入口（西行）</a:t>
                      </a:r>
                      <a:endParaRPr lang="en-US" altLang="en-US" sz="2400" b="0">
                        <a:solidFill>
                          <a:srgbClr val="314865"/>
                        </a:solidFill>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107</a:t>
                      </a:r>
                      <a:r>
                        <a:rPr lang="zh-CN" altLang="en-US" sz="2400" b="0">
                          <a:solidFill>
                            <a:srgbClr val="314865"/>
                          </a:solidFill>
                          <a:latin typeface="等线" panose="02010600030101010101" charset="-122"/>
                          <a:ea typeface="等线" panose="02010600030101010101" charset="-122"/>
                          <a:cs typeface="等线" panose="02010600030101010101" charset="-122"/>
                        </a:rPr>
                        <a:t>辆</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384</a:t>
                      </a:r>
                      <a:r>
                        <a:rPr lang="zh-CN" altLang="en-US" sz="2400" b="0">
                          <a:solidFill>
                            <a:srgbClr val="314865"/>
                          </a:solidFill>
                          <a:latin typeface="等线" panose="02010600030101010101" charset="-122"/>
                          <a:ea typeface="等线" panose="02010600030101010101" charset="-122"/>
                          <a:cs typeface="等线" panose="02010600030101010101" charset="-122"/>
                        </a:rPr>
                        <a:t>辆</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144</a:t>
                      </a:r>
                      <a:r>
                        <a:rPr lang="zh-CN" altLang="en-US" sz="2400" b="0">
                          <a:solidFill>
                            <a:srgbClr val="314865"/>
                          </a:solidFill>
                          <a:latin typeface="等线" panose="02010600030101010101" charset="-122"/>
                          <a:ea typeface="等线" panose="02010600030101010101" charset="-122"/>
                          <a:cs typeface="等线" panose="02010600030101010101" charset="-122"/>
                        </a:rPr>
                        <a:t>辆</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9610">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西入口（东行）</a:t>
                      </a:r>
                      <a:endParaRPr lang="en-US" altLang="en-US" sz="2400" b="0">
                        <a:solidFill>
                          <a:srgbClr val="314865"/>
                        </a:solidFill>
                        <a:latin typeface="等线" panose="02010600030101010101" charset="-122"/>
                        <a:ea typeface="等线" panose="02010600030101010101" charset="-122"/>
                        <a:cs typeface="等线" panose="0201060003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79</a:t>
                      </a:r>
                      <a:r>
                        <a:rPr lang="zh-CN" altLang="en-US" sz="2400" b="0">
                          <a:solidFill>
                            <a:srgbClr val="314865"/>
                          </a:solidFill>
                          <a:latin typeface="等线" panose="02010600030101010101" charset="-122"/>
                          <a:ea typeface="等线" panose="02010600030101010101" charset="-122"/>
                          <a:cs typeface="等线" panose="02010600030101010101" charset="-122"/>
                        </a:rPr>
                        <a:t>辆</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197</a:t>
                      </a:r>
                      <a:r>
                        <a:rPr lang="zh-CN" altLang="en-US" sz="2400" b="0">
                          <a:solidFill>
                            <a:srgbClr val="314865"/>
                          </a:solidFill>
                          <a:latin typeface="等线" panose="02010600030101010101" charset="-122"/>
                          <a:ea typeface="等线" panose="02010600030101010101" charset="-122"/>
                          <a:cs typeface="等线" panose="02010600030101010101" charset="-122"/>
                        </a:rPr>
                        <a:t>辆</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20000"/>
                        </a:lnSpc>
                        <a:buNone/>
                      </a:pPr>
                      <a:r>
                        <a:rPr lang="en-US" sz="2400" b="0">
                          <a:solidFill>
                            <a:srgbClr val="314865"/>
                          </a:solidFill>
                          <a:latin typeface="等线" panose="02010600030101010101" charset="-122"/>
                          <a:ea typeface="等线" panose="02010600030101010101" charset="-122"/>
                          <a:cs typeface="等线" panose="02010600030101010101" charset="-122"/>
                        </a:rPr>
                        <a:t>196</a:t>
                      </a:r>
                      <a:r>
                        <a:rPr lang="zh-CN" altLang="en-US" sz="2400" b="0">
                          <a:solidFill>
                            <a:srgbClr val="314865"/>
                          </a:solidFill>
                          <a:latin typeface="等线" panose="02010600030101010101" charset="-122"/>
                          <a:ea typeface="等线" panose="02010600030101010101" charset="-122"/>
                          <a:cs typeface="等线" panose="02010600030101010101" charset="-122"/>
                        </a:rPr>
                        <a:t>辆</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9" name="文本框 8"/>
          <p:cNvSpPr txBox="1"/>
          <p:nvPr/>
        </p:nvSpPr>
        <p:spPr>
          <a:xfrm>
            <a:off x="1653540" y="1013460"/>
            <a:ext cx="9039860" cy="829945"/>
          </a:xfrm>
          <a:prstGeom prst="rect">
            <a:avLst/>
          </a:prstGeom>
          <a:noFill/>
          <a:ln w="9525">
            <a:noFill/>
          </a:ln>
        </p:spPr>
        <p:txBody>
          <a:bodyPr wrap="square">
            <a:spAutoFit/>
          </a:bodyPr>
          <a:lstStyle/>
          <a:p>
            <a:pPr indent="0" algn="just"/>
            <a:r>
              <a:rPr lang="zh-CN" sz="2400" b="0">
                <a:solidFill>
                  <a:srgbClr val="314865"/>
                </a:solidFill>
                <a:ea typeface="等线" panose="02010600030101010101" charset="-122"/>
              </a:rPr>
              <a:t>根据我们的预调查数据（分别调查了中山大道的东西流向），在连续的时间内观测了引道上至少</a:t>
            </a:r>
            <a:r>
              <a:rPr lang="en-US" sz="2400" b="0">
                <a:solidFill>
                  <a:srgbClr val="314865"/>
                </a:solidFill>
                <a:latin typeface="等线" panose="02010600030101010101" charset="-122"/>
                <a:cs typeface="Times New Roman" panose="02020603050405020304" pitchFamily="18" charset="0"/>
              </a:rPr>
              <a:t>100</a:t>
            </a:r>
            <a:r>
              <a:rPr lang="zh-CN" sz="2400" b="0">
                <a:solidFill>
                  <a:srgbClr val="314865"/>
                </a:solidFill>
                <a:ea typeface="等线" panose="02010600030101010101" charset="-122"/>
              </a:rPr>
              <a:t>辆车。根据</a:t>
            </a:r>
            <a:r>
              <a:rPr lang="zh-CN" sz="2400" b="1">
                <a:solidFill>
                  <a:srgbClr val="314865"/>
                </a:solidFill>
                <a:ea typeface="等线" panose="02010600030101010101" charset="-122"/>
              </a:rPr>
              <a:t>点样本法公式</a:t>
            </a:r>
            <a:r>
              <a:rPr lang="zh-CN" sz="2400" b="0">
                <a:solidFill>
                  <a:srgbClr val="314865"/>
                </a:solidFill>
                <a:ea typeface="等线" panose="02010600030101010101" charset="-122"/>
              </a:rPr>
              <a:t>：</a:t>
            </a:r>
            <a:endParaRPr lang="zh-CN" altLang="en-US" sz="2400" b="0">
              <a:solidFill>
                <a:srgbClr val="314865"/>
              </a:solidFill>
              <a:ea typeface="等线" panose="02010600030101010101" charset="-122"/>
            </a:endParaRPr>
          </a:p>
        </p:txBody>
      </p:sp>
      <p:graphicFrame>
        <p:nvGraphicFramePr>
          <p:cNvPr id="2" name="对象 1">
            <a:hlinkClick r:id="" action="ppaction://ole?verb=0"/>
          </p:cNvPr>
          <p:cNvGraphicFramePr>
            <a:graphicFrameLocks noChangeAspect="1"/>
          </p:cNvGraphicFramePr>
          <p:nvPr/>
        </p:nvGraphicFramePr>
        <p:xfrm>
          <a:off x="4023360" y="2077085"/>
          <a:ext cx="2624455" cy="1276350"/>
        </p:xfrm>
        <a:graphic>
          <a:graphicData uri="http://schemas.openxmlformats.org/presentationml/2006/ole">
            <mc:AlternateContent xmlns:mc="http://schemas.openxmlformats.org/markup-compatibility/2006">
              <mc:Choice xmlns:v="urn:schemas-microsoft-com:vml" Requires="v">
                <p:oleObj spid="_x0000_s1029" r:id="rId4" imgW="914400" imgH="444500" progId="Equation.KSEE3">
                  <p:embed/>
                </p:oleObj>
              </mc:Choice>
              <mc:Fallback>
                <p:oleObj r:id="rId4" imgW="914400" imgH="444500" progId="Equation.KSEE3">
                  <p:embed/>
                  <p:pic>
                    <p:nvPicPr>
                      <p:cNvPr id="0" name="图片 1024"/>
                      <p:cNvPicPr/>
                      <p:nvPr/>
                    </p:nvPicPr>
                    <p:blipFill>
                      <a:blip r:embed="rId5"/>
                      <a:stretch>
                        <a:fillRect/>
                      </a:stretch>
                    </p:blipFill>
                    <p:spPr>
                      <a:xfrm>
                        <a:off x="4023360" y="2077085"/>
                        <a:ext cx="2624455" cy="1276350"/>
                      </a:xfrm>
                      <a:prstGeom prst="rect">
                        <a:avLst/>
                      </a:prstGeom>
                    </p:spPr>
                  </p:pic>
                </p:oleObj>
              </mc:Fallback>
            </mc:AlternateContent>
          </a:graphicData>
        </a:graphic>
      </p:graphicFrame>
      <p:graphicFrame>
        <p:nvGraphicFramePr>
          <p:cNvPr id="3" name="对象 2">
            <a:hlinkClick r:id="" action="ppaction://ole?verb=0"/>
          </p:cNvPr>
          <p:cNvGraphicFramePr>
            <a:graphicFrameLocks noChangeAspect="1"/>
          </p:cNvGraphicFramePr>
          <p:nvPr/>
        </p:nvGraphicFramePr>
        <p:xfrm>
          <a:off x="5177790" y="3353435"/>
          <a:ext cx="1470025" cy="530225"/>
        </p:xfrm>
        <a:graphic>
          <a:graphicData uri="http://schemas.openxmlformats.org/presentationml/2006/ole">
            <mc:AlternateContent xmlns:mc="http://schemas.openxmlformats.org/markup-compatibility/2006">
              <mc:Choice xmlns:v="urn:schemas-microsoft-com:vml" Requires="v">
                <p:oleObj spid="_x0000_s1030" r:id="rId6" imgW="634365" imgH="228600" progId="Equation.KSEE3">
                  <p:embed/>
                </p:oleObj>
              </mc:Choice>
              <mc:Fallback>
                <p:oleObj r:id="rId6" imgW="634365" imgH="228600" progId="Equation.KSEE3">
                  <p:embed/>
                  <p:pic>
                    <p:nvPicPr>
                      <p:cNvPr id="0" name="图片 1025"/>
                      <p:cNvPicPr/>
                      <p:nvPr/>
                    </p:nvPicPr>
                    <p:blipFill>
                      <a:blip r:embed="rId7"/>
                      <a:stretch>
                        <a:fillRect/>
                      </a:stretch>
                    </p:blipFill>
                    <p:spPr>
                      <a:xfrm>
                        <a:off x="5177790" y="3353435"/>
                        <a:ext cx="1470025" cy="530225"/>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500" fill="hold">
                                          <p:stCondLst>
                                            <p:cond delay="0"/>
                                          </p:stCondLst>
                                        </p:cTn>
                                        <p:tgtEl>
                                          <p:spTgt spid="103"/>
                                        </p:tgtEl>
                                        <p:attrNameLst>
                                          <p:attrName>style.visibility</p:attrName>
                                        </p:attrNameLst>
                                      </p:cBhvr>
                                      <p:to>
                                        <p:strVal val="visible"/>
                                      </p:to>
                                    </p:set>
                                    <p:animEffect transition="in" filter="blinds(horizontal)">
                                      <p:cBhvr>
                                        <p:cTn id="21" dur="500"/>
                                        <p:tgtEl>
                                          <p:spTgt spid="103"/>
                                        </p:tgtEl>
                                      </p:cBhvr>
                                    </p:animEffect>
                                  </p:childTnLst>
                                </p:cTn>
                              </p:par>
                              <p:par>
                                <p:cTn id="22" presetID="1"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03"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
          <p:cNvSpPr txBox="1">
            <a:spLocks noChangeArrowheads="1"/>
          </p:cNvSpPr>
          <p:nvPr>
            <p:custDataLst>
              <p:tags r:id="rId1"/>
            </p:custDataLst>
          </p:nvPr>
        </p:nvSpPr>
        <p:spPr bwMode="auto">
          <a:xfrm>
            <a:off x="1056625" y="2193837"/>
            <a:ext cx="2247543" cy="224676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rPr>
              <a:t>04</a:t>
            </a:r>
            <a:endParaRPr lang="zh-CN" altLang="en-US" sz="14600" b="1" dirty="0">
              <a:solidFill>
                <a:srgbClr val="314865"/>
              </a:solidFill>
              <a:latin typeface="Arial" panose="020B0604020202020204"/>
              <a:ea typeface="微软雅黑" panose="020B0503020204020204" charset="-122"/>
              <a:cs typeface="Times New Roman" panose="02020603050405020304" pitchFamily="18" charset="0"/>
              <a:sym typeface="Arial" panose="020B0604020202020204"/>
            </a:endParaRPr>
          </a:p>
        </p:txBody>
      </p:sp>
      <p:cxnSp>
        <p:nvCxnSpPr>
          <p:cNvPr id="30" name="直接连接符 29"/>
          <p:cNvCxnSpPr/>
          <p:nvPr>
            <p:custDataLst>
              <p:tags r:id="rId2"/>
            </p:custDataLst>
          </p:nvPr>
        </p:nvCxnSpPr>
        <p:spPr>
          <a:xfrm>
            <a:off x="4269095" y="4108752"/>
            <a:ext cx="7186590"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269095" y="2643919"/>
            <a:ext cx="7186590" cy="1015365"/>
          </a:xfrm>
          <a:prstGeom prst="rect">
            <a:avLst/>
          </a:prstGeom>
        </p:spPr>
        <p:txBody>
          <a:bodyPr wrap="square" lIns="0" tIns="0" rIns="0" bIns="0">
            <a:spAutoFit/>
          </a:bodyPr>
          <a:lstStyle/>
          <a:p>
            <a:pPr algn="dist">
              <a:spcBef>
                <a:spcPct val="20000"/>
              </a:spcBef>
              <a:buClr>
                <a:schemeClr val="hlink"/>
              </a:buClr>
              <a:buSzPct val="65000"/>
            </a:pPr>
            <a:r>
              <a:rPr lang="zh-CN" altLang="en-US" sz="66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调查方案</a:t>
            </a:r>
          </a:p>
        </p:txBody>
      </p:sp>
      <p:grpSp>
        <p:nvGrpSpPr>
          <p:cNvPr id="18" name="组合 17"/>
          <p:cNvGrpSpPr/>
          <p:nvPr/>
        </p:nvGrpSpPr>
        <p:grpSpPr>
          <a:xfrm>
            <a:off x="7781759" y="937931"/>
            <a:ext cx="2758272" cy="837788"/>
            <a:chOff x="4602145" y="211015"/>
            <a:chExt cx="2758272" cy="837788"/>
          </a:xfrm>
        </p:grpSpPr>
        <p:sp>
          <p:nvSpPr>
            <p:cNvPr id="20" name="流程图: 终止 19"/>
            <p:cNvSpPr/>
            <p:nvPr/>
          </p:nvSpPr>
          <p:spPr>
            <a:xfrm>
              <a:off x="5521569" y="566482"/>
              <a:ext cx="1838848" cy="482321"/>
            </a:xfrm>
            <a:prstGeom prst="flowChartTermina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2" name="流程图: 终止 21"/>
            <p:cNvSpPr/>
            <p:nvPr/>
          </p:nvSpPr>
          <p:spPr>
            <a:xfrm>
              <a:off x="4602145" y="211015"/>
              <a:ext cx="1838848" cy="482321"/>
            </a:xfrm>
            <a:prstGeom prst="flowChartTermina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3" name="流程图: 终止 22"/>
            <p:cNvSpPr/>
            <p:nvPr/>
          </p:nvSpPr>
          <p:spPr>
            <a:xfrm>
              <a:off x="5521569" y="526200"/>
              <a:ext cx="1838848" cy="482321"/>
            </a:xfrm>
            <a:prstGeom prst="flowChartTermina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4" name="矩形 23"/>
          <p:cNvSpPr/>
          <p:nvPr/>
        </p:nvSpPr>
        <p:spPr>
          <a:xfrm>
            <a:off x="1056625" y="-1"/>
            <a:ext cx="2247543" cy="1775719"/>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1056625" y="4913832"/>
            <a:ext cx="2247543" cy="1944168"/>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Rectangle 20"/>
          <p:cNvSpPr>
            <a:spLocks noChangeArrowheads="1"/>
          </p:cNvSpPr>
          <p:nvPr/>
        </p:nvSpPr>
        <p:spPr bwMode="auto">
          <a:xfrm>
            <a:off x="5814060" y="3761105"/>
            <a:ext cx="3806825"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anose="020B0604020202020204" pitchFamily="34" charset="0"/>
              <a:buNone/>
            </a:pPr>
            <a:r>
              <a:rPr lang="en-US" sz="1600" dirty="0">
                <a:solidFill>
                  <a:schemeClr val="tx1">
                    <a:lumMod val="65000"/>
                    <a:lumOff val="35000"/>
                  </a:schemeClr>
                </a:solidFill>
                <a:latin typeface="Arial" panose="020B0604020202020204"/>
                <a:ea typeface="微软雅黑" panose="020B0503020204020204" charset="-122"/>
                <a:cs typeface="Arial" panose="020B0604020202020204" pitchFamily="34" charset="0"/>
                <a:sym typeface="Arial" panose="020B0604020202020204"/>
              </a:rPr>
              <a:t>INVESTIGATION  PLAN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14:presetBounceEnd="60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60000">
                                          <p:cBhvr additive="base">
                                            <p:cTn id="20" dur="5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6" presetClass="entr" presetSubtype="21"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2" grpId="0"/>
          <p:bldP spid="24" grpId="0" animBg="1"/>
          <p:bldP spid="25" grpId="0" animBg="1"/>
          <p:bldP spid="1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7016527" y="5421113"/>
            <a:ext cx="2007477" cy="459105"/>
          </a:xfrm>
          <a:prstGeom prst="rect">
            <a:avLst/>
          </a:prstGeom>
          <a:noFill/>
        </p:spPr>
        <p:txBody>
          <a:bodyPr wrap="square" lIns="91435" tIns="45716" rIns="91435" bIns="45716" rtlCol="0">
            <a:spAutoFit/>
          </a:bodyPr>
          <a:lstStyle/>
          <a:p>
            <a:pPr eaLnBrk="0" hangingPunct="0">
              <a:defRPr/>
            </a:pPr>
            <a:r>
              <a:rPr lang="zh-CN" altLang="en-US" sz="2400" b="1" dirty="0">
                <a:solidFill>
                  <a:srgbClr val="314865"/>
                </a:solidFill>
                <a:latin typeface="Arial" panose="020B0604020202020204"/>
                <a:ea typeface="微软雅黑" panose="020B0503020204020204" charset="-122"/>
                <a:cs typeface="Arial" panose="020B0604020202020204" pitchFamily="34" charset="0"/>
                <a:sym typeface="Arial" panose="020B0604020202020204"/>
              </a:rPr>
              <a:t>南入口</a:t>
            </a:r>
          </a:p>
        </p:txBody>
      </p:sp>
      <p:sp>
        <p:nvSpPr>
          <p:cNvPr id="43" name="文本框 42"/>
          <p:cNvSpPr txBox="1"/>
          <p:nvPr/>
        </p:nvSpPr>
        <p:spPr>
          <a:xfrm>
            <a:off x="10009282" y="5421094"/>
            <a:ext cx="2007477" cy="459105"/>
          </a:xfrm>
          <a:prstGeom prst="rect">
            <a:avLst/>
          </a:prstGeom>
          <a:noFill/>
        </p:spPr>
        <p:txBody>
          <a:bodyPr wrap="square" lIns="91435" tIns="45716" rIns="91435" bIns="45716" rtlCol="0">
            <a:spAutoFit/>
          </a:bodyPr>
          <a:lstStyle/>
          <a:p>
            <a:r>
              <a:rPr lang="zh-CN" altLang="en-US" sz="2400" b="1" dirty="0">
                <a:solidFill>
                  <a:srgbClr val="314865"/>
                </a:solidFill>
                <a:latin typeface="Arial" panose="020B0604020202020204"/>
                <a:ea typeface="微软雅黑" panose="020B0503020204020204" charset="-122"/>
                <a:cs typeface="Arial" panose="020B0604020202020204" pitchFamily="34" charset="0"/>
                <a:sym typeface="Arial" panose="020B0604020202020204"/>
              </a:rPr>
              <a:t>北入口</a:t>
            </a:r>
          </a:p>
        </p:txBody>
      </p:sp>
      <p:sp>
        <p:nvSpPr>
          <p:cNvPr id="45" name="文本框 44"/>
          <p:cNvSpPr txBox="1"/>
          <p:nvPr/>
        </p:nvSpPr>
        <p:spPr>
          <a:xfrm>
            <a:off x="731892" y="5421113"/>
            <a:ext cx="2007477" cy="459105"/>
          </a:xfrm>
          <a:prstGeom prst="rect">
            <a:avLst/>
          </a:prstGeom>
          <a:noFill/>
        </p:spPr>
        <p:txBody>
          <a:bodyPr wrap="square" lIns="91435" tIns="45716" rIns="91435" bIns="45716" rtlCol="0">
            <a:spAutoFit/>
          </a:bodyPr>
          <a:lstStyle/>
          <a:p>
            <a:pPr algn="ctr" eaLnBrk="0" hangingPunct="0">
              <a:defRPr/>
            </a:pPr>
            <a:r>
              <a:rPr lang="zh-CN" altLang="en-US" sz="2400" b="1" dirty="0">
                <a:solidFill>
                  <a:srgbClr val="314865"/>
                </a:solidFill>
                <a:latin typeface="Arial" panose="020B0604020202020204"/>
                <a:ea typeface="微软雅黑" panose="020B0503020204020204" charset="-122"/>
                <a:cs typeface="Arial" panose="020B0604020202020204" pitchFamily="34" charset="0"/>
                <a:sym typeface="Arial" panose="020B0604020202020204"/>
              </a:rPr>
              <a:t>东入口</a:t>
            </a:r>
          </a:p>
        </p:txBody>
      </p:sp>
      <p:sp>
        <p:nvSpPr>
          <p:cNvPr id="47" name="文本框 46"/>
          <p:cNvSpPr txBox="1"/>
          <p:nvPr/>
        </p:nvSpPr>
        <p:spPr>
          <a:xfrm>
            <a:off x="3632572" y="5421094"/>
            <a:ext cx="2007477" cy="459105"/>
          </a:xfrm>
          <a:prstGeom prst="rect">
            <a:avLst/>
          </a:prstGeom>
          <a:noFill/>
        </p:spPr>
        <p:txBody>
          <a:bodyPr wrap="square" lIns="91435" tIns="45716" rIns="91435" bIns="45716" rtlCol="0">
            <a:spAutoFit/>
          </a:bodyPr>
          <a:lstStyle/>
          <a:p>
            <a:pPr algn="ctr"/>
            <a:r>
              <a:rPr lang="zh-CN" altLang="en-US" sz="2400" b="1" dirty="0">
                <a:solidFill>
                  <a:srgbClr val="314865"/>
                </a:solidFill>
                <a:latin typeface="Arial" panose="020B0604020202020204"/>
                <a:ea typeface="微软雅黑" panose="020B0503020204020204" charset="-122"/>
                <a:cs typeface="Arial" panose="020B0604020202020204" pitchFamily="34" charset="0"/>
                <a:sym typeface="Arial" panose="020B0604020202020204"/>
              </a:rPr>
              <a:t>西</a:t>
            </a:r>
            <a:r>
              <a:rPr lang="zh-CN" altLang="en-US" sz="2400" b="1">
                <a:solidFill>
                  <a:srgbClr val="314865"/>
                </a:solidFill>
                <a:latin typeface="Arial" panose="020B0604020202020204"/>
                <a:ea typeface="微软雅黑" panose="020B0503020204020204" charset="-122"/>
                <a:cs typeface="Arial" panose="020B0604020202020204" pitchFamily="34" charset="0"/>
                <a:sym typeface="Arial" panose="020B0604020202020204"/>
              </a:rPr>
              <a:t>入口</a:t>
            </a:r>
            <a:endParaRPr lang="zh-CN" altLang="en-US" sz="2400" b="1" dirty="0">
              <a:solidFill>
                <a:srgbClr val="314865"/>
              </a:solidFill>
              <a:latin typeface="Arial" panose="020B0604020202020204"/>
              <a:ea typeface="微软雅黑" panose="020B0503020204020204" charset="-122"/>
              <a:cs typeface="Arial" panose="020B0604020202020204" pitchFamily="34" charset="0"/>
              <a:sym typeface="Arial" panose="020B0604020202020204"/>
            </a:endParaRPr>
          </a:p>
        </p:txBody>
      </p:sp>
      <p:grpSp>
        <p:nvGrpSpPr>
          <p:cNvPr id="64" name="组合 63"/>
          <p:cNvGrpSpPr/>
          <p:nvPr/>
        </p:nvGrpSpPr>
        <p:grpSpPr>
          <a:xfrm>
            <a:off x="164616" y="178180"/>
            <a:ext cx="2804616" cy="460375"/>
            <a:chOff x="164616" y="178180"/>
            <a:chExt cx="2804616" cy="460375"/>
          </a:xfrm>
        </p:grpSpPr>
        <p:cxnSp>
          <p:nvCxnSpPr>
            <p:cNvPr id="65" name="直接连接符 64"/>
            <p:cNvCxnSpPr/>
            <p:nvPr/>
          </p:nvCxnSpPr>
          <p:spPr>
            <a:xfrm flipV="1">
              <a:off x="164616" y="60199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66" name="文本框 65"/>
            <p:cNvSpPr txBox="1"/>
            <p:nvPr/>
          </p:nvSpPr>
          <p:spPr>
            <a:xfrm>
              <a:off x="534186" y="178180"/>
              <a:ext cx="2150110" cy="460375"/>
            </a:xfrm>
            <a:prstGeom prst="rect">
              <a:avLst/>
            </a:prstGeom>
            <a:noFill/>
          </p:spPr>
          <p:txBody>
            <a:bodyPr wrap="square" rtlCol="0">
              <a:spAutoFit/>
            </a:bodyPr>
            <a:lstStyle/>
            <a:p>
              <a:pPr algn="dist">
                <a:lnSpc>
                  <a:spcPct val="100000"/>
                </a:lnSpc>
                <a:spcBef>
                  <a:spcPct val="20000"/>
                </a:spcBef>
                <a:buClr>
                  <a:schemeClr val="hlink"/>
                </a:buClr>
                <a:buSzPct val="65000"/>
              </a:pPr>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调查方案</a:t>
              </a:r>
            </a:p>
          </p:txBody>
        </p:sp>
        <p:sp>
          <p:nvSpPr>
            <p:cNvPr id="67" name="矩形 66"/>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8" name="矩形 67"/>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69" name="矩形 68"/>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pic>
        <p:nvPicPr>
          <p:cNvPr id="2" name="图片 1" descr="图片9"/>
          <p:cNvPicPr>
            <a:picLocks noChangeAspect="1"/>
          </p:cNvPicPr>
          <p:nvPr/>
        </p:nvPicPr>
        <p:blipFill>
          <a:blip r:embed="rId3"/>
          <a:srcRect l="7497" b="16458"/>
          <a:stretch>
            <a:fillRect/>
          </a:stretch>
        </p:blipFill>
        <p:spPr>
          <a:xfrm>
            <a:off x="309880" y="1110615"/>
            <a:ext cx="2766060" cy="1882140"/>
          </a:xfrm>
          <a:prstGeom prst="rect">
            <a:avLst/>
          </a:prstGeom>
        </p:spPr>
      </p:pic>
      <p:pic>
        <p:nvPicPr>
          <p:cNvPr id="3" name="图片 2" descr="图片4"/>
          <p:cNvPicPr>
            <a:picLocks noChangeAspect="1"/>
          </p:cNvPicPr>
          <p:nvPr/>
        </p:nvPicPr>
        <p:blipFill>
          <a:blip r:embed="rId4"/>
          <a:srcRect t="16880"/>
          <a:stretch>
            <a:fillRect/>
          </a:stretch>
        </p:blipFill>
        <p:spPr>
          <a:xfrm rot="10800000" flipV="1">
            <a:off x="309880" y="3181350"/>
            <a:ext cx="2766060" cy="2017395"/>
          </a:xfrm>
          <a:prstGeom prst="rect">
            <a:avLst/>
          </a:prstGeom>
        </p:spPr>
      </p:pic>
      <p:pic>
        <p:nvPicPr>
          <p:cNvPr id="4" name="图片 3" descr="图片10"/>
          <p:cNvPicPr>
            <a:picLocks noChangeAspect="1"/>
          </p:cNvPicPr>
          <p:nvPr/>
        </p:nvPicPr>
        <p:blipFill>
          <a:blip r:embed="rId5"/>
          <a:stretch>
            <a:fillRect/>
          </a:stretch>
        </p:blipFill>
        <p:spPr>
          <a:xfrm>
            <a:off x="3303905" y="1109980"/>
            <a:ext cx="2660015" cy="1882775"/>
          </a:xfrm>
          <a:prstGeom prst="rect">
            <a:avLst/>
          </a:prstGeom>
        </p:spPr>
      </p:pic>
      <p:pic>
        <p:nvPicPr>
          <p:cNvPr id="5" name="图片 4" descr="图片6"/>
          <p:cNvPicPr>
            <a:picLocks noChangeAspect="1"/>
          </p:cNvPicPr>
          <p:nvPr/>
        </p:nvPicPr>
        <p:blipFill>
          <a:blip r:embed="rId6"/>
          <a:stretch>
            <a:fillRect/>
          </a:stretch>
        </p:blipFill>
        <p:spPr>
          <a:xfrm>
            <a:off x="3234690" y="3181350"/>
            <a:ext cx="2735580" cy="2017395"/>
          </a:xfrm>
          <a:prstGeom prst="rect">
            <a:avLst/>
          </a:prstGeom>
        </p:spPr>
      </p:pic>
      <p:pic>
        <p:nvPicPr>
          <p:cNvPr id="6" name="图片 5" descr="图片11"/>
          <p:cNvPicPr>
            <a:picLocks noChangeAspect="1"/>
          </p:cNvPicPr>
          <p:nvPr/>
        </p:nvPicPr>
        <p:blipFill>
          <a:blip r:embed="rId7"/>
          <a:stretch>
            <a:fillRect/>
          </a:stretch>
        </p:blipFill>
        <p:spPr>
          <a:xfrm>
            <a:off x="6207125" y="1084580"/>
            <a:ext cx="2651760" cy="1932940"/>
          </a:xfrm>
          <a:prstGeom prst="rect">
            <a:avLst/>
          </a:prstGeom>
        </p:spPr>
      </p:pic>
      <p:pic>
        <p:nvPicPr>
          <p:cNvPr id="7" name="图片 6" descr="图片12"/>
          <p:cNvPicPr>
            <a:picLocks noChangeAspect="1"/>
          </p:cNvPicPr>
          <p:nvPr/>
        </p:nvPicPr>
        <p:blipFill>
          <a:blip r:embed="rId8"/>
          <a:stretch>
            <a:fillRect/>
          </a:stretch>
        </p:blipFill>
        <p:spPr>
          <a:xfrm>
            <a:off x="6203315" y="3209290"/>
            <a:ext cx="2622550" cy="1998980"/>
          </a:xfrm>
          <a:prstGeom prst="rect">
            <a:avLst/>
          </a:prstGeom>
        </p:spPr>
      </p:pic>
      <p:pic>
        <p:nvPicPr>
          <p:cNvPr id="8" name="图片 7" descr="图片13"/>
          <p:cNvPicPr>
            <a:picLocks noChangeAspect="1"/>
          </p:cNvPicPr>
          <p:nvPr/>
        </p:nvPicPr>
        <p:blipFill>
          <a:blip r:embed="rId9"/>
          <a:stretch>
            <a:fillRect/>
          </a:stretch>
        </p:blipFill>
        <p:spPr>
          <a:xfrm>
            <a:off x="9133840" y="1109980"/>
            <a:ext cx="2689225" cy="1932940"/>
          </a:xfrm>
          <a:prstGeom prst="rect">
            <a:avLst/>
          </a:prstGeom>
        </p:spPr>
      </p:pic>
      <p:pic>
        <p:nvPicPr>
          <p:cNvPr id="9" name="图片 8" descr="图片14"/>
          <p:cNvPicPr>
            <a:picLocks noChangeAspect="1"/>
          </p:cNvPicPr>
          <p:nvPr/>
        </p:nvPicPr>
        <p:blipFill>
          <a:blip r:embed="rId10"/>
          <a:stretch>
            <a:fillRect/>
          </a:stretch>
        </p:blipFill>
        <p:spPr>
          <a:xfrm>
            <a:off x="9133840" y="3175000"/>
            <a:ext cx="2668270" cy="1996440"/>
          </a:xfrm>
          <a:prstGeom prst="rect">
            <a:avLst/>
          </a:prstGeom>
        </p:spPr>
      </p:pic>
      <p:sp>
        <p:nvSpPr>
          <p:cNvPr id="10" name="文本框 9"/>
          <p:cNvSpPr txBox="1"/>
          <p:nvPr/>
        </p:nvSpPr>
        <p:spPr>
          <a:xfrm>
            <a:off x="4861560" y="384810"/>
            <a:ext cx="2373630" cy="459105"/>
          </a:xfrm>
          <a:prstGeom prst="rect">
            <a:avLst/>
          </a:prstGeom>
          <a:noFill/>
        </p:spPr>
        <p:txBody>
          <a:bodyPr wrap="square" lIns="91435" tIns="45716" rIns="91435" bIns="45716" rtlCol="0">
            <a:spAutoFit/>
          </a:bodyPr>
          <a:lstStyle/>
          <a:p>
            <a:pPr algn="ctr" eaLnBrk="0" hangingPunct="0">
              <a:defRPr/>
            </a:pPr>
            <a:r>
              <a:rPr lang="zh-CN" altLang="en-US" sz="2400" b="1" dirty="0">
                <a:solidFill>
                  <a:srgbClr val="314865"/>
                </a:solidFill>
                <a:latin typeface="Arial" panose="020B0604020202020204"/>
                <a:ea typeface="微软雅黑" panose="020B0503020204020204" charset="-122"/>
                <a:cs typeface="Arial" panose="020B0604020202020204" pitchFamily="34" charset="0"/>
                <a:sym typeface="Arial" panose="020B0604020202020204"/>
              </a:rPr>
              <a:t>调查观测点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 fill="hold"/>
                                        <p:tgtEl>
                                          <p:spTgt spid="10"/>
                                        </p:tgtEl>
                                        <p:attrNameLst>
                                          <p:attrName>ppt_x</p:attrName>
                                        </p:attrNameLst>
                                      </p:cBhvr>
                                      <p:tavLst>
                                        <p:tav tm="0">
                                          <p:val>
                                            <p:strVal val="0-#ppt_w/2"/>
                                          </p:val>
                                        </p:tav>
                                        <p:tav tm="100000">
                                          <p:val>
                                            <p:strVal val="#ppt_x"/>
                                          </p:val>
                                        </p:tav>
                                      </p:tavLst>
                                    </p:anim>
                                    <p:anim calcmode="lin" valueType="num">
                                      <p:cBhvr additive="base">
                                        <p:cTn id="8" dur="25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500"/>
                            </p:stCondLst>
                            <p:childTnLst>
                              <p:par>
                                <p:cTn id="16" presetID="1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ppt_y</p:attrName>
                                        </p:attrNameLst>
                                      </p:cBhvr>
                                      <p:tavLst>
                                        <p:tav tm="0">
                                          <p:val>
                                            <p:strVal val="#ppt_y+#ppt_h*1.125000"/>
                                          </p:val>
                                        </p:tav>
                                        <p:tav tm="100000">
                                          <p:val>
                                            <p:strVal val="#ppt_y"/>
                                          </p:val>
                                        </p:tav>
                                      </p:tavLst>
                                    </p:anim>
                                    <p:animEffect transition="in" filter="wipe(up)">
                                      <p:cBhvr>
                                        <p:cTn id="19" dur="500"/>
                                        <p:tgtEl>
                                          <p:spTgt spid="3"/>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250" fill="hold"/>
                                        <p:tgtEl>
                                          <p:spTgt spid="45"/>
                                        </p:tgtEl>
                                        <p:attrNameLst>
                                          <p:attrName>ppt_x</p:attrName>
                                        </p:attrNameLst>
                                      </p:cBhvr>
                                      <p:tavLst>
                                        <p:tav tm="0">
                                          <p:val>
                                            <p:strVal val="0-#ppt_w/2"/>
                                          </p:val>
                                        </p:tav>
                                        <p:tav tm="100000">
                                          <p:val>
                                            <p:strVal val="#ppt_x"/>
                                          </p:val>
                                        </p:tav>
                                      </p:tavLst>
                                    </p:anim>
                                    <p:anim calcmode="lin" valueType="num">
                                      <p:cBhvr additive="base">
                                        <p:cTn id="24" dur="25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p:tgtEl>
                                          <p:spTgt spid="4"/>
                                        </p:tgtEl>
                                        <p:attrNameLst>
                                          <p:attrName>ppt_y</p:attrName>
                                        </p:attrNameLst>
                                      </p:cBhvr>
                                      <p:tavLst>
                                        <p:tav tm="0">
                                          <p:val>
                                            <p:strVal val="#ppt_y+#ppt_h*1.125000"/>
                                          </p:val>
                                        </p:tav>
                                        <p:tav tm="100000">
                                          <p:val>
                                            <p:strVal val="#ppt_y"/>
                                          </p:val>
                                        </p:tav>
                                      </p:tavLst>
                                    </p:anim>
                                    <p:animEffect transition="in" filter="wipe(up)">
                                      <p:cBhvr>
                                        <p:cTn id="30" dur="500"/>
                                        <p:tgtEl>
                                          <p:spTgt spid="4"/>
                                        </p:tgtEl>
                                      </p:cBhvr>
                                    </p:animEffect>
                                  </p:childTnLst>
                                </p:cTn>
                              </p:par>
                            </p:childTnLst>
                          </p:cTn>
                        </p:par>
                        <p:par>
                          <p:cTn id="31" fill="hold">
                            <p:stCondLst>
                              <p:cond delay="500"/>
                            </p:stCondLst>
                            <p:childTnLst>
                              <p:par>
                                <p:cTn id="32" presetID="1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p:tgtEl>
                                          <p:spTgt spid="5"/>
                                        </p:tgtEl>
                                        <p:attrNameLst>
                                          <p:attrName>ppt_y</p:attrName>
                                        </p:attrNameLst>
                                      </p:cBhvr>
                                      <p:tavLst>
                                        <p:tav tm="0">
                                          <p:val>
                                            <p:strVal val="#ppt_y+#ppt_h*1.125000"/>
                                          </p:val>
                                        </p:tav>
                                        <p:tav tm="100000">
                                          <p:val>
                                            <p:strVal val="#ppt_y"/>
                                          </p:val>
                                        </p:tav>
                                      </p:tavLst>
                                    </p:anim>
                                    <p:animEffect transition="in" filter="wipe(up)">
                                      <p:cBhvr>
                                        <p:cTn id="35" dur="500"/>
                                        <p:tgtEl>
                                          <p:spTgt spid="5"/>
                                        </p:tgtEl>
                                      </p:cBhvr>
                                    </p:animEffect>
                                  </p:childTnLst>
                                </p:cTn>
                              </p:par>
                            </p:childTnLst>
                          </p:cTn>
                        </p:par>
                        <p:par>
                          <p:cTn id="36" fill="hold">
                            <p:stCondLst>
                              <p:cond delay="1000"/>
                            </p:stCondLst>
                            <p:childTnLst>
                              <p:par>
                                <p:cTn id="37" presetID="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250" fill="hold"/>
                                        <p:tgtEl>
                                          <p:spTgt spid="47"/>
                                        </p:tgtEl>
                                        <p:attrNameLst>
                                          <p:attrName>ppt_x</p:attrName>
                                        </p:attrNameLst>
                                      </p:cBhvr>
                                      <p:tavLst>
                                        <p:tav tm="0">
                                          <p:val>
                                            <p:strVal val="0-#ppt_w/2"/>
                                          </p:val>
                                        </p:tav>
                                        <p:tav tm="100000">
                                          <p:val>
                                            <p:strVal val="#ppt_x"/>
                                          </p:val>
                                        </p:tav>
                                      </p:tavLst>
                                    </p:anim>
                                    <p:anim calcmode="lin" valueType="num">
                                      <p:cBhvr additive="base">
                                        <p:cTn id="40" dur="25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p:tgtEl>
                                          <p:spTgt spid="6"/>
                                        </p:tgtEl>
                                        <p:attrNameLst>
                                          <p:attrName>ppt_y</p:attrName>
                                        </p:attrNameLst>
                                      </p:cBhvr>
                                      <p:tavLst>
                                        <p:tav tm="0">
                                          <p:val>
                                            <p:strVal val="#ppt_y+#ppt_h*1.125000"/>
                                          </p:val>
                                        </p:tav>
                                        <p:tav tm="100000">
                                          <p:val>
                                            <p:strVal val="#ppt_y"/>
                                          </p:val>
                                        </p:tav>
                                      </p:tavLst>
                                    </p:anim>
                                    <p:animEffect transition="in" filter="wipe(up)">
                                      <p:cBhvr>
                                        <p:cTn id="46" dur="500"/>
                                        <p:tgtEl>
                                          <p:spTgt spid="6"/>
                                        </p:tgtEl>
                                      </p:cBhvr>
                                    </p:animEffect>
                                  </p:childTnLst>
                                </p:cTn>
                              </p:par>
                            </p:childTnLst>
                          </p:cTn>
                        </p:par>
                        <p:par>
                          <p:cTn id="47" fill="hold">
                            <p:stCondLst>
                              <p:cond delay="500"/>
                            </p:stCondLst>
                            <p:childTnLst>
                              <p:par>
                                <p:cTn id="48" presetID="12" presetClass="entr" presetSubtype="4"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p:tgtEl>
                                          <p:spTgt spid="7"/>
                                        </p:tgtEl>
                                        <p:attrNameLst>
                                          <p:attrName>ppt_y</p:attrName>
                                        </p:attrNameLst>
                                      </p:cBhvr>
                                      <p:tavLst>
                                        <p:tav tm="0">
                                          <p:val>
                                            <p:strVal val="#ppt_y+#ppt_h*1.125000"/>
                                          </p:val>
                                        </p:tav>
                                        <p:tav tm="100000">
                                          <p:val>
                                            <p:strVal val="#ppt_y"/>
                                          </p:val>
                                        </p:tav>
                                      </p:tavLst>
                                    </p:anim>
                                    <p:animEffect transition="in" filter="wipe(up)">
                                      <p:cBhvr>
                                        <p:cTn id="51" dur="500"/>
                                        <p:tgtEl>
                                          <p:spTgt spid="7"/>
                                        </p:tgtEl>
                                      </p:cBhvr>
                                    </p:animEffect>
                                  </p:childTnLst>
                                </p:cTn>
                              </p:par>
                            </p:childTnLst>
                          </p:cTn>
                        </p:par>
                        <p:par>
                          <p:cTn id="52" fill="hold">
                            <p:stCondLst>
                              <p:cond delay="1000"/>
                            </p:stCondLst>
                            <p:childTnLst>
                              <p:par>
                                <p:cTn id="53" presetID="2" presetClass="entr" presetSubtype="2"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250" fill="hold"/>
                                        <p:tgtEl>
                                          <p:spTgt spid="41"/>
                                        </p:tgtEl>
                                        <p:attrNameLst>
                                          <p:attrName>ppt_x</p:attrName>
                                        </p:attrNameLst>
                                      </p:cBhvr>
                                      <p:tavLst>
                                        <p:tav tm="0">
                                          <p:val>
                                            <p:strVal val="1+#ppt_w/2"/>
                                          </p:val>
                                        </p:tav>
                                        <p:tav tm="100000">
                                          <p:val>
                                            <p:strVal val="#ppt_x"/>
                                          </p:val>
                                        </p:tav>
                                      </p:tavLst>
                                    </p:anim>
                                    <p:anim calcmode="lin" valueType="num">
                                      <p:cBhvr additive="base">
                                        <p:cTn id="56" dur="25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p:tgtEl>
                                          <p:spTgt spid="8"/>
                                        </p:tgtEl>
                                        <p:attrNameLst>
                                          <p:attrName>ppt_y</p:attrName>
                                        </p:attrNameLst>
                                      </p:cBhvr>
                                      <p:tavLst>
                                        <p:tav tm="0">
                                          <p:val>
                                            <p:strVal val="#ppt_y+#ppt_h*1.125000"/>
                                          </p:val>
                                        </p:tav>
                                        <p:tav tm="100000">
                                          <p:val>
                                            <p:strVal val="#ppt_y"/>
                                          </p:val>
                                        </p:tav>
                                      </p:tavLst>
                                    </p:anim>
                                    <p:animEffect transition="in" filter="wipe(up)">
                                      <p:cBhvr>
                                        <p:cTn id="62" dur="500"/>
                                        <p:tgtEl>
                                          <p:spTgt spid="8"/>
                                        </p:tgtEl>
                                      </p:cBhvr>
                                    </p:animEffect>
                                  </p:childTnLst>
                                </p:cTn>
                              </p:par>
                            </p:childTnLst>
                          </p:cTn>
                        </p:par>
                        <p:par>
                          <p:cTn id="63" fill="hold">
                            <p:stCondLst>
                              <p:cond delay="500"/>
                            </p:stCondLst>
                            <p:childTnLst>
                              <p:par>
                                <p:cTn id="64" presetID="12" presetClass="entr" presetSubtype="4"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ppt_y</p:attrName>
                                        </p:attrNameLst>
                                      </p:cBhvr>
                                      <p:tavLst>
                                        <p:tav tm="0">
                                          <p:val>
                                            <p:strVal val="#ppt_y+#ppt_h*1.125000"/>
                                          </p:val>
                                        </p:tav>
                                        <p:tav tm="100000">
                                          <p:val>
                                            <p:strVal val="#ppt_y"/>
                                          </p:val>
                                        </p:tav>
                                      </p:tavLst>
                                    </p:anim>
                                    <p:animEffect transition="in" filter="wipe(up)">
                                      <p:cBhvr>
                                        <p:cTn id="67" dur="500"/>
                                        <p:tgtEl>
                                          <p:spTgt spid="9"/>
                                        </p:tgtEl>
                                      </p:cBhvr>
                                    </p:animEffect>
                                  </p:childTnLst>
                                </p:cTn>
                              </p:par>
                            </p:childTnLst>
                          </p:cTn>
                        </p:par>
                        <p:par>
                          <p:cTn id="68" fill="hold">
                            <p:stCondLst>
                              <p:cond delay="1000"/>
                            </p:stCondLst>
                            <p:childTnLst>
                              <p:par>
                                <p:cTn id="69" presetID="2" presetClass="entr" presetSubtype="2"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250" fill="hold"/>
                                        <p:tgtEl>
                                          <p:spTgt spid="43"/>
                                        </p:tgtEl>
                                        <p:attrNameLst>
                                          <p:attrName>ppt_x</p:attrName>
                                        </p:attrNameLst>
                                      </p:cBhvr>
                                      <p:tavLst>
                                        <p:tav tm="0">
                                          <p:val>
                                            <p:strVal val="1+#ppt_w/2"/>
                                          </p:val>
                                        </p:tav>
                                        <p:tav tm="100000">
                                          <p:val>
                                            <p:strVal val="#ppt_x"/>
                                          </p:val>
                                        </p:tav>
                                      </p:tavLst>
                                    </p:anim>
                                    <p:anim calcmode="lin" valueType="num">
                                      <p:cBhvr additive="base">
                                        <p:cTn id="72" dur="25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5" grpId="0"/>
      <p:bldP spid="4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538980" y="2553970"/>
            <a:ext cx="3114675" cy="2319020"/>
          </a:xfrm>
          <a:prstGeom prst="rect">
            <a:avLst/>
          </a:prstGeom>
        </p:spPr>
      </p:pic>
      <p:sp>
        <p:nvSpPr>
          <p:cNvPr id="41" name="Shape 2411"/>
          <p:cNvSpPr/>
          <p:nvPr/>
        </p:nvSpPr>
        <p:spPr>
          <a:xfrm>
            <a:off x="8287940" y="1374813"/>
            <a:ext cx="2512708" cy="368935"/>
          </a:xfrm>
          <a:prstGeom prst="rect">
            <a:avLst/>
          </a:prstGeom>
          <a:ln w="12700">
            <a:miter lim="400000"/>
          </a:ln>
        </p:spPr>
        <p:txBody>
          <a:bodyPr wrap="square" lIns="0" tIns="0" rIns="0" bIns="0" anchor="t" anchorCtr="0">
            <a:spAutoFit/>
          </a:bodyPr>
          <a:lstStyle>
            <a:lvl1pPr algn="l">
              <a:defRPr sz="3000">
                <a:solidFill>
                  <a:srgbClr val="53585F"/>
                </a:solidFill>
                <a:latin typeface="Helvetica"/>
                <a:ea typeface="Helvetica"/>
                <a:cs typeface="Helvetica"/>
                <a:sym typeface="Helvetica"/>
              </a:defRPr>
            </a:lvl1pPr>
          </a:lstStyle>
          <a:p>
            <a:pPr lvl="0" eaLnBrk="0" hangingPunct="0"/>
            <a:r>
              <a:rPr lang="zh-CN" altLang="en-US" sz="2400" b="1" dirty="0">
                <a:solidFill>
                  <a:srgbClr val="314865"/>
                </a:solidFill>
                <a:latin typeface="Arial" panose="020B0604020202020204"/>
                <a:ea typeface="微软雅黑" panose="020B0503020204020204" charset="-122"/>
                <a:sym typeface="Arial" panose="020B0604020202020204"/>
              </a:rPr>
              <a:t>调查方法</a:t>
            </a:r>
            <a:r>
              <a:rPr lang="zh-CN" altLang="en-US" sz="1200" b="1" dirty="0">
                <a:solidFill>
                  <a:srgbClr val="314865"/>
                </a:solidFill>
                <a:latin typeface="Arial" panose="020B0604020202020204"/>
                <a:ea typeface="微软雅黑" panose="020B0503020204020204" charset="-122"/>
                <a:sym typeface="Arial" panose="020B0604020202020204"/>
              </a:rPr>
              <a:t> </a:t>
            </a:r>
            <a:endParaRPr lang="zh-CN" altLang="en-US" sz="3600" b="1" dirty="0">
              <a:solidFill>
                <a:srgbClr val="314865"/>
              </a:solidFill>
              <a:latin typeface="Arial" panose="020B0604020202020204"/>
              <a:ea typeface="微软雅黑" panose="020B0503020204020204" charset="-122"/>
              <a:sym typeface="Arial" panose="020B0604020202020204"/>
            </a:endParaRPr>
          </a:p>
        </p:txBody>
      </p:sp>
      <p:sp>
        <p:nvSpPr>
          <p:cNvPr id="42" name="Shape 2414"/>
          <p:cNvSpPr/>
          <p:nvPr/>
        </p:nvSpPr>
        <p:spPr>
          <a:xfrm>
            <a:off x="8292597" y="1810416"/>
            <a:ext cx="2784721" cy="332105"/>
          </a:xfrm>
          <a:prstGeom prst="rect">
            <a:avLst/>
          </a:prstGeom>
          <a:ln w="12700">
            <a:miter lim="400000"/>
          </a:ln>
        </p:spPr>
        <p:txBody>
          <a:bodyPr wrap="square" lIns="0" tIns="0" rIns="0" bIns="0" anchor="t" anchorCtr="0">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just">
              <a:spcBef>
                <a:spcPts val="0"/>
              </a:spcBef>
              <a:spcAft>
                <a:spcPts val="0"/>
              </a:spcAft>
              <a:defRPr sz="1800">
                <a:solidFill>
                  <a:srgbClr val="000000"/>
                </a:solidFill>
              </a:defRPr>
            </a:pPr>
            <a:r>
              <a:rPr lang="zh-CN" altLang="en-US" dirty="0">
                <a:solidFill>
                  <a:srgbClr val="404040"/>
                </a:solidFill>
                <a:ea typeface="微软雅黑" panose="020B0503020204020204" charset="-122"/>
                <a:cs typeface="+mn-ea"/>
              </a:rPr>
              <a:t>点样本法</a:t>
            </a:r>
          </a:p>
        </p:txBody>
      </p:sp>
      <p:sp>
        <p:nvSpPr>
          <p:cNvPr id="43" name="Shape 2411"/>
          <p:cNvSpPr/>
          <p:nvPr/>
        </p:nvSpPr>
        <p:spPr>
          <a:xfrm>
            <a:off x="8325405" y="4457168"/>
            <a:ext cx="2657453" cy="368935"/>
          </a:xfrm>
          <a:prstGeom prst="rect">
            <a:avLst/>
          </a:prstGeom>
          <a:ln w="12700">
            <a:miter lim="400000"/>
          </a:ln>
        </p:spPr>
        <p:txBody>
          <a:bodyPr wrap="square" lIns="0" tIns="0" rIns="0" bIns="0" anchor="t" anchorCtr="0">
            <a:spAutoFit/>
          </a:bodyPr>
          <a:lstStyle>
            <a:lvl1pPr algn="l">
              <a:defRPr sz="3000">
                <a:solidFill>
                  <a:srgbClr val="53585F"/>
                </a:solidFill>
                <a:latin typeface="Helvetica"/>
                <a:ea typeface="Helvetica"/>
                <a:cs typeface="Helvetica"/>
                <a:sym typeface="Helvetica"/>
              </a:defRPr>
            </a:lvl1pPr>
          </a:lstStyle>
          <a:p>
            <a:pPr lvl="0" eaLnBrk="0" hangingPunct="0"/>
            <a:r>
              <a:rPr lang="zh-CN" altLang="en-US" sz="2400" b="1" dirty="0">
                <a:solidFill>
                  <a:srgbClr val="314865"/>
                </a:solidFill>
                <a:latin typeface="Arial" panose="020B0604020202020204"/>
                <a:ea typeface="微软雅黑" panose="020B0503020204020204" charset="-122"/>
                <a:sym typeface="Arial" panose="020B0604020202020204"/>
              </a:rPr>
              <a:t>调查分工</a:t>
            </a:r>
            <a:r>
              <a:rPr lang="zh-CN" altLang="en-US" sz="1200" b="1" dirty="0">
                <a:solidFill>
                  <a:srgbClr val="314865"/>
                </a:solidFill>
                <a:latin typeface="Arial" panose="020B0604020202020204"/>
                <a:ea typeface="微软雅黑" panose="020B0503020204020204" charset="-122"/>
                <a:sym typeface="Arial" panose="020B0604020202020204"/>
              </a:rPr>
              <a:t> </a:t>
            </a:r>
            <a:endParaRPr lang="zh-CN" altLang="en-US" sz="3600" b="1" dirty="0">
              <a:solidFill>
                <a:srgbClr val="314865"/>
              </a:solidFill>
              <a:latin typeface="Arial" panose="020B0604020202020204"/>
              <a:ea typeface="微软雅黑" panose="020B0503020204020204" charset="-122"/>
              <a:sym typeface="Arial" panose="020B0604020202020204"/>
            </a:endParaRPr>
          </a:p>
        </p:txBody>
      </p:sp>
      <p:sp>
        <p:nvSpPr>
          <p:cNvPr id="44" name="Shape 2414"/>
          <p:cNvSpPr/>
          <p:nvPr/>
        </p:nvSpPr>
        <p:spPr>
          <a:xfrm>
            <a:off x="8254920" y="4921611"/>
            <a:ext cx="3012482" cy="664210"/>
          </a:xfrm>
          <a:prstGeom prst="rect">
            <a:avLst/>
          </a:prstGeom>
          <a:ln w="12700">
            <a:miter lim="400000"/>
          </a:ln>
        </p:spPr>
        <p:txBody>
          <a:bodyPr wrap="square" lIns="0" tIns="0" rIns="0" bIns="0" anchor="t" anchorCtr="0">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just">
              <a:spcBef>
                <a:spcPts val="0"/>
              </a:spcBef>
              <a:spcAft>
                <a:spcPts val="0"/>
              </a:spcAft>
              <a:defRPr sz="1800">
                <a:solidFill>
                  <a:srgbClr val="000000"/>
                </a:solidFill>
              </a:defRPr>
            </a:pPr>
            <a:r>
              <a:rPr lang="zh-CN" dirty="0">
                <a:solidFill>
                  <a:srgbClr val="404040"/>
                </a:solidFill>
                <a:ea typeface="微软雅黑" panose="020B0503020204020204" charset="-122"/>
                <a:cs typeface="+mn-ea"/>
              </a:rPr>
              <a:t>调查人员的分工与预调查相同，分直行、掉头和右转车道</a:t>
            </a:r>
          </a:p>
        </p:txBody>
      </p:sp>
      <p:sp>
        <p:nvSpPr>
          <p:cNvPr id="45" name="Shape 2411"/>
          <p:cNvSpPr/>
          <p:nvPr/>
        </p:nvSpPr>
        <p:spPr>
          <a:xfrm>
            <a:off x="650782" y="1374762"/>
            <a:ext cx="3451300" cy="368935"/>
          </a:xfrm>
          <a:prstGeom prst="rect">
            <a:avLst/>
          </a:prstGeom>
          <a:ln w="12700">
            <a:miter lim="400000"/>
          </a:ln>
        </p:spPr>
        <p:txBody>
          <a:bodyPr wrap="square" lIns="0" tIns="0" rIns="0" bIns="0" anchor="t" anchorCtr="0">
            <a:spAutoFit/>
          </a:bodyPr>
          <a:lstStyle>
            <a:lvl1pPr algn="l">
              <a:defRPr sz="3000">
                <a:solidFill>
                  <a:srgbClr val="53585F"/>
                </a:solidFill>
                <a:latin typeface="Helvetica"/>
                <a:ea typeface="Helvetica"/>
                <a:cs typeface="Helvetica"/>
                <a:sym typeface="Helvetica"/>
              </a:defRPr>
            </a:lvl1pPr>
          </a:lstStyle>
          <a:p>
            <a:pPr lvl="0" algn="r" eaLnBrk="0" hangingPunct="0"/>
            <a:r>
              <a:rPr lang="zh-CN" altLang="en-US" sz="2400" b="1" dirty="0">
                <a:solidFill>
                  <a:srgbClr val="314865"/>
                </a:solidFill>
                <a:latin typeface="Arial" panose="020B0604020202020204"/>
                <a:ea typeface="微软雅黑" panose="020B0503020204020204" charset="-122"/>
                <a:sym typeface="Arial" panose="020B0604020202020204"/>
              </a:rPr>
              <a:t>调查时间</a:t>
            </a:r>
            <a:r>
              <a:rPr lang="zh-CN" altLang="en-US" sz="1200" b="1" dirty="0">
                <a:solidFill>
                  <a:srgbClr val="314865"/>
                </a:solidFill>
                <a:latin typeface="Arial" panose="020B0604020202020204"/>
                <a:ea typeface="微软雅黑" panose="020B0503020204020204" charset="-122"/>
                <a:sym typeface="Arial" panose="020B0604020202020204"/>
              </a:rPr>
              <a:t> </a:t>
            </a:r>
            <a:endParaRPr lang="zh-CN" altLang="en-US" sz="3600" b="1" dirty="0">
              <a:solidFill>
                <a:srgbClr val="314865"/>
              </a:solidFill>
              <a:latin typeface="Arial" panose="020B0604020202020204"/>
              <a:ea typeface="微软雅黑" panose="020B0503020204020204" charset="-122"/>
              <a:sym typeface="Arial" panose="020B0604020202020204"/>
            </a:endParaRPr>
          </a:p>
        </p:txBody>
      </p:sp>
      <p:sp>
        <p:nvSpPr>
          <p:cNvPr id="46" name="Shape 2414"/>
          <p:cNvSpPr/>
          <p:nvPr/>
        </p:nvSpPr>
        <p:spPr>
          <a:xfrm>
            <a:off x="212090" y="1810385"/>
            <a:ext cx="4156710" cy="940435"/>
          </a:xfrm>
          <a:prstGeom prst="rect">
            <a:avLst/>
          </a:prstGeom>
          <a:ln w="12700">
            <a:miter lim="400000"/>
          </a:ln>
        </p:spPr>
        <p:txBody>
          <a:bodyPr wrap="square" lIns="0" tIns="0" rIns="0" bIns="0" anchor="t" anchorCtr="0">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a:spcBef>
                <a:spcPts val="0"/>
              </a:spcBef>
              <a:spcAft>
                <a:spcPts val="0"/>
              </a:spcAft>
              <a:defRPr sz="1800">
                <a:solidFill>
                  <a:srgbClr val="000000"/>
                </a:solidFill>
              </a:defRPr>
            </a:pPr>
            <a:r>
              <a:rPr lang="zh-CN" altLang="en-US" sz="1700" dirty="0">
                <a:solidFill>
                  <a:srgbClr val="404040"/>
                </a:solidFill>
                <a:ea typeface="微软雅黑" panose="020B0503020204020204" charset="-122"/>
                <a:cs typeface="+mn-ea"/>
              </a:rPr>
              <a:t>11月20日（周二）下午5点（晚高峰）；</a:t>
            </a:r>
          </a:p>
          <a:p>
            <a:pPr lvl="0" algn="r">
              <a:spcBef>
                <a:spcPts val="0"/>
              </a:spcBef>
              <a:spcAft>
                <a:spcPts val="0"/>
              </a:spcAft>
              <a:defRPr sz="1800">
                <a:solidFill>
                  <a:srgbClr val="000000"/>
                </a:solidFill>
              </a:defRPr>
            </a:pPr>
            <a:r>
              <a:rPr lang="zh-CN" altLang="en-US" sz="1700" dirty="0">
                <a:solidFill>
                  <a:srgbClr val="404040"/>
                </a:solidFill>
                <a:ea typeface="微软雅黑" panose="020B0503020204020204" charset="-122"/>
                <a:cs typeface="+mn-ea"/>
              </a:rPr>
              <a:t>11月28，29日（周三，周四）</a:t>
            </a:r>
          </a:p>
          <a:p>
            <a:pPr lvl="0" algn="r">
              <a:spcBef>
                <a:spcPts val="0"/>
              </a:spcBef>
              <a:spcAft>
                <a:spcPts val="0"/>
              </a:spcAft>
              <a:defRPr sz="1800">
                <a:solidFill>
                  <a:srgbClr val="000000"/>
                </a:solidFill>
              </a:defRPr>
            </a:pPr>
            <a:r>
              <a:rPr lang="zh-CN" altLang="en-US" sz="1700" dirty="0">
                <a:solidFill>
                  <a:srgbClr val="404040"/>
                </a:solidFill>
                <a:ea typeface="微软雅黑" panose="020B0503020204020204" charset="-122"/>
                <a:cs typeface="+mn-ea"/>
              </a:rPr>
              <a:t>早上7点（早高峰），早上10点（早平峰）</a:t>
            </a:r>
          </a:p>
        </p:txBody>
      </p:sp>
      <p:sp>
        <p:nvSpPr>
          <p:cNvPr id="47" name="Shape 2411"/>
          <p:cNvSpPr/>
          <p:nvPr/>
        </p:nvSpPr>
        <p:spPr>
          <a:xfrm>
            <a:off x="1352531" y="2920273"/>
            <a:ext cx="2608581" cy="368935"/>
          </a:xfrm>
          <a:prstGeom prst="rect">
            <a:avLst/>
          </a:prstGeom>
          <a:ln w="12700">
            <a:miter lim="400000"/>
          </a:ln>
        </p:spPr>
        <p:txBody>
          <a:bodyPr wrap="square" lIns="0" tIns="0" rIns="0" bIns="0" anchor="t" anchorCtr="0">
            <a:spAutoFit/>
          </a:bodyPr>
          <a:lstStyle>
            <a:lvl1pPr algn="l">
              <a:defRPr sz="3000">
                <a:solidFill>
                  <a:srgbClr val="53585F"/>
                </a:solidFill>
                <a:latin typeface="Helvetica"/>
                <a:ea typeface="Helvetica"/>
                <a:cs typeface="Helvetica"/>
                <a:sym typeface="Helvetica"/>
              </a:defRPr>
            </a:lvl1pPr>
          </a:lstStyle>
          <a:p>
            <a:pPr lvl="0" algn="r" eaLnBrk="0" hangingPunct="0"/>
            <a:r>
              <a:rPr lang="zh-CN" altLang="en-US" sz="2400" b="1" dirty="0">
                <a:solidFill>
                  <a:srgbClr val="314865"/>
                </a:solidFill>
                <a:latin typeface="Arial" panose="020B0604020202020204"/>
                <a:ea typeface="微软雅黑" panose="020B0503020204020204" charset="-122"/>
                <a:sym typeface="Arial" panose="020B0604020202020204"/>
              </a:rPr>
              <a:t>调查人员</a:t>
            </a:r>
          </a:p>
        </p:txBody>
      </p:sp>
      <p:sp>
        <p:nvSpPr>
          <p:cNvPr id="48" name="Shape 2414"/>
          <p:cNvSpPr/>
          <p:nvPr/>
        </p:nvSpPr>
        <p:spPr>
          <a:xfrm>
            <a:off x="782955" y="3386455"/>
            <a:ext cx="3187700" cy="664210"/>
          </a:xfrm>
          <a:prstGeom prst="rect">
            <a:avLst/>
          </a:prstGeom>
          <a:ln w="12700">
            <a:miter lim="400000"/>
          </a:ln>
        </p:spPr>
        <p:txBody>
          <a:bodyPr wrap="square" lIns="0" tIns="0" rIns="0" bIns="0" anchor="t" anchorCtr="0">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a:spcBef>
                <a:spcPts val="0"/>
              </a:spcBef>
              <a:spcAft>
                <a:spcPts val="0"/>
              </a:spcAft>
              <a:defRPr sz="1800">
                <a:solidFill>
                  <a:srgbClr val="000000"/>
                </a:solidFill>
              </a:defRPr>
            </a:pPr>
            <a:r>
              <a:rPr lang="zh-CN" altLang="en-US" dirty="0">
                <a:solidFill>
                  <a:srgbClr val="404040"/>
                </a:solidFill>
                <a:ea typeface="微软雅黑" panose="020B0503020204020204" charset="-122"/>
                <a:cs typeface="+mn-ea"/>
              </a:rPr>
              <a:t>黎子源 李锦豪 李文德 李逸文 赖麒峰 刘俊杰 刘晟 刘先哲</a:t>
            </a:r>
          </a:p>
        </p:txBody>
      </p:sp>
      <p:grpSp>
        <p:nvGrpSpPr>
          <p:cNvPr id="49" name="组合 48"/>
          <p:cNvGrpSpPr/>
          <p:nvPr/>
        </p:nvGrpSpPr>
        <p:grpSpPr>
          <a:xfrm>
            <a:off x="4095967" y="1642404"/>
            <a:ext cx="4162220" cy="4166542"/>
            <a:chOff x="827030" y="2100075"/>
            <a:chExt cx="4162220" cy="4166542"/>
          </a:xfrm>
        </p:grpSpPr>
        <p:sp>
          <p:nvSpPr>
            <p:cNvPr id="50" name="任意多边形 21"/>
            <p:cNvSpPr/>
            <p:nvPr/>
          </p:nvSpPr>
          <p:spPr>
            <a:xfrm>
              <a:off x="837251"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Arial" panose="020B0604020202020204"/>
                <a:ea typeface="微软雅黑" panose="020B0503020204020204" charset="-122"/>
                <a:sym typeface="Arial" panose="020B0604020202020204"/>
              </a:endParaRPr>
            </a:p>
          </p:txBody>
        </p:sp>
        <p:sp>
          <p:nvSpPr>
            <p:cNvPr id="51" name="任意多边形 36"/>
            <p:cNvSpPr/>
            <p:nvPr/>
          </p:nvSpPr>
          <p:spPr>
            <a:xfrm flipH="1">
              <a:off x="2902345"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Arial" panose="020B0604020202020204"/>
                <a:ea typeface="微软雅黑" panose="020B0503020204020204" charset="-122"/>
                <a:sym typeface="Arial" panose="020B0604020202020204"/>
              </a:endParaRPr>
            </a:p>
          </p:txBody>
        </p:sp>
        <p:sp>
          <p:nvSpPr>
            <p:cNvPr id="52" name="任意多边形 37"/>
            <p:cNvSpPr/>
            <p:nvPr/>
          </p:nvSpPr>
          <p:spPr>
            <a:xfrm flipV="1">
              <a:off x="827030"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Arial" panose="020B0604020202020204"/>
                <a:ea typeface="微软雅黑" panose="020B0503020204020204" charset="-122"/>
                <a:sym typeface="Arial" panose="020B0604020202020204"/>
              </a:endParaRPr>
            </a:p>
          </p:txBody>
        </p:sp>
        <p:sp>
          <p:nvSpPr>
            <p:cNvPr id="53" name="任意多边形 38"/>
            <p:cNvSpPr/>
            <p:nvPr/>
          </p:nvSpPr>
          <p:spPr>
            <a:xfrm flipH="1" flipV="1">
              <a:off x="2905979"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Arial" panose="020B0604020202020204"/>
                <a:ea typeface="微软雅黑" panose="020B0503020204020204" charset="-122"/>
                <a:sym typeface="Arial" panose="020B0604020202020204"/>
              </a:endParaRPr>
            </a:p>
          </p:txBody>
        </p:sp>
      </p:grpSp>
      <p:grpSp>
        <p:nvGrpSpPr>
          <p:cNvPr id="71" name="组合 70"/>
          <p:cNvGrpSpPr/>
          <p:nvPr/>
        </p:nvGrpSpPr>
        <p:grpSpPr>
          <a:xfrm>
            <a:off x="164616" y="178180"/>
            <a:ext cx="2804616" cy="460375"/>
            <a:chOff x="164616" y="178180"/>
            <a:chExt cx="2804616" cy="460375"/>
          </a:xfrm>
        </p:grpSpPr>
        <p:cxnSp>
          <p:nvCxnSpPr>
            <p:cNvPr id="72" name="直接连接符 71"/>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a:off x="534486" y="178180"/>
              <a:ext cx="2434746" cy="460375"/>
            </a:xfrm>
            <a:prstGeom prst="rect">
              <a:avLst/>
            </a:prstGeom>
            <a:noFill/>
          </p:spPr>
          <p:txBody>
            <a:bodyPr wrap="square" rtlCol="0">
              <a:spAutoFit/>
            </a:bodyPr>
            <a:lstStyle/>
            <a:p>
              <a:pPr algn="dist"/>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调查方案</a:t>
              </a:r>
            </a:p>
          </p:txBody>
        </p:sp>
        <p:sp>
          <p:nvSpPr>
            <p:cNvPr id="74" name="矩形 73"/>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75" name="矩形 74"/>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76" name="矩形 75"/>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3" name="Shape 2411"/>
          <p:cNvSpPr/>
          <p:nvPr/>
        </p:nvSpPr>
        <p:spPr>
          <a:xfrm>
            <a:off x="8325405" y="2902623"/>
            <a:ext cx="2512708" cy="368935"/>
          </a:xfrm>
          <a:prstGeom prst="rect">
            <a:avLst/>
          </a:prstGeom>
          <a:ln w="12700">
            <a:miter lim="400000"/>
          </a:ln>
        </p:spPr>
        <p:txBody>
          <a:bodyPr wrap="square" lIns="0" tIns="0" rIns="0" bIns="0" anchor="t" anchorCtr="0">
            <a:spAutoFit/>
          </a:bodyPr>
          <a:lstStyle>
            <a:lvl1pPr algn="l">
              <a:defRPr sz="3000">
                <a:solidFill>
                  <a:srgbClr val="53585F"/>
                </a:solidFill>
                <a:latin typeface="Helvetica"/>
                <a:ea typeface="Helvetica"/>
                <a:cs typeface="Helvetica"/>
                <a:sym typeface="Helvetica"/>
              </a:defRPr>
            </a:lvl1pPr>
          </a:lstStyle>
          <a:p>
            <a:pPr lvl="0" eaLnBrk="0" hangingPunct="0"/>
            <a:r>
              <a:rPr lang="zh-CN" altLang="en-US" sz="2400" b="1" dirty="0">
                <a:solidFill>
                  <a:srgbClr val="314865"/>
                </a:solidFill>
                <a:latin typeface="Arial" panose="020B0604020202020204"/>
                <a:ea typeface="微软雅黑" panose="020B0503020204020204" charset="-122"/>
                <a:sym typeface="Arial" panose="020B0604020202020204"/>
              </a:rPr>
              <a:t>调查方式</a:t>
            </a:r>
            <a:r>
              <a:rPr lang="zh-CN" altLang="en-US" sz="1200" b="1" dirty="0">
                <a:solidFill>
                  <a:srgbClr val="314865"/>
                </a:solidFill>
                <a:latin typeface="Arial" panose="020B0604020202020204"/>
                <a:ea typeface="微软雅黑" panose="020B0503020204020204" charset="-122"/>
                <a:sym typeface="Arial" panose="020B0604020202020204"/>
              </a:rPr>
              <a:t> </a:t>
            </a:r>
            <a:endParaRPr lang="zh-CN" altLang="en-US" sz="3600" b="1" dirty="0">
              <a:solidFill>
                <a:srgbClr val="314865"/>
              </a:solidFill>
              <a:latin typeface="Arial" panose="020B0604020202020204"/>
              <a:ea typeface="微软雅黑" panose="020B0503020204020204" charset="-122"/>
              <a:sym typeface="Arial" panose="020B0604020202020204"/>
            </a:endParaRPr>
          </a:p>
        </p:txBody>
      </p:sp>
      <p:sp>
        <p:nvSpPr>
          <p:cNvPr id="5" name="Shape 2414"/>
          <p:cNvSpPr/>
          <p:nvPr/>
        </p:nvSpPr>
        <p:spPr>
          <a:xfrm>
            <a:off x="8292465" y="3352800"/>
            <a:ext cx="3346450" cy="664210"/>
          </a:xfrm>
          <a:prstGeom prst="rect">
            <a:avLst/>
          </a:prstGeom>
          <a:ln w="12700">
            <a:miter lim="400000"/>
          </a:ln>
        </p:spPr>
        <p:txBody>
          <a:bodyPr wrap="square" lIns="0" tIns="0" rIns="0" bIns="0" anchor="t" anchorCtr="0">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just">
              <a:spcBef>
                <a:spcPts val="0"/>
              </a:spcBef>
              <a:spcAft>
                <a:spcPts val="0"/>
              </a:spcAft>
              <a:defRPr sz="1800">
                <a:solidFill>
                  <a:srgbClr val="000000"/>
                </a:solidFill>
              </a:defRPr>
            </a:pPr>
            <a:r>
              <a:rPr lang="zh-CN" altLang="en-US" dirty="0">
                <a:solidFill>
                  <a:srgbClr val="404040"/>
                </a:solidFill>
                <a:ea typeface="微软雅黑" panose="020B0503020204020204" charset="-122"/>
                <a:cs typeface="+mn-ea"/>
              </a:rPr>
              <a:t>东西方向采用人工调查，南北走向采用人工调查+视频拍摄调查。</a:t>
            </a:r>
          </a:p>
        </p:txBody>
      </p:sp>
      <p:sp>
        <p:nvSpPr>
          <p:cNvPr id="6" name="Shape 2411"/>
          <p:cNvSpPr/>
          <p:nvPr/>
        </p:nvSpPr>
        <p:spPr>
          <a:xfrm>
            <a:off x="1247121" y="4404903"/>
            <a:ext cx="2608581" cy="368935"/>
          </a:xfrm>
          <a:prstGeom prst="rect">
            <a:avLst/>
          </a:prstGeom>
          <a:ln w="12700">
            <a:miter lim="400000"/>
          </a:ln>
        </p:spPr>
        <p:txBody>
          <a:bodyPr wrap="square" lIns="0" tIns="0" rIns="0" bIns="0" anchor="t" anchorCtr="0">
            <a:spAutoFit/>
          </a:bodyPr>
          <a:lstStyle>
            <a:lvl1pPr algn="l">
              <a:defRPr sz="3000">
                <a:solidFill>
                  <a:srgbClr val="53585F"/>
                </a:solidFill>
                <a:latin typeface="Helvetica"/>
                <a:ea typeface="Helvetica"/>
                <a:cs typeface="Helvetica"/>
                <a:sym typeface="Helvetica"/>
              </a:defRPr>
            </a:lvl1pPr>
          </a:lstStyle>
          <a:p>
            <a:pPr lvl="0" algn="r" eaLnBrk="0" hangingPunct="0"/>
            <a:r>
              <a:rPr lang="zh-CN" altLang="en-US" sz="2400" b="1" dirty="0">
                <a:solidFill>
                  <a:srgbClr val="314865"/>
                </a:solidFill>
                <a:latin typeface="Arial" panose="020B0604020202020204"/>
                <a:ea typeface="微软雅黑" panose="020B0503020204020204" charset="-122"/>
                <a:sym typeface="Arial" panose="020B0604020202020204"/>
              </a:rPr>
              <a:t>调查工具</a:t>
            </a:r>
          </a:p>
        </p:txBody>
      </p:sp>
      <p:sp>
        <p:nvSpPr>
          <p:cNvPr id="7" name="Shape 2414"/>
          <p:cNvSpPr/>
          <p:nvPr/>
        </p:nvSpPr>
        <p:spPr>
          <a:xfrm>
            <a:off x="535305" y="4773930"/>
            <a:ext cx="3560445" cy="664210"/>
          </a:xfrm>
          <a:prstGeom prst="rect">
            <a:avLst/>
          </a:prstGeom>
          <a:ln w="12700">
            <a:miter lim="400000"/>
          </a:ln>
        </p:spPr>
        <p:txBody>
          <a:bodyPr wrap="square" lIns="0" tIns="0" rIns="0" bIns="0" anchor="t" anchorCtr="0">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a:spcBef>
                <a:spcPts val="0"/>
              </a:spcBef>
              <a:spcAft>
                <a:spcPts val="0"/>
              </a:spcAft>
              <a:defRPr sz="1800">
                <a:solidFill>
                  <a:srgbClr val="000000"/>
                </a:solidFill>
              </a:defRPr>
            </a:pPr>
            <a:r>
              <a:rPr lang="zh-CN" altLang="en-US" dirty="0">
                <a:solidFill>
                  <a:srgbClr val="404040"/>
                </a:solidFill>
                <a:ea typeface="微软雅黑" panose="020B0503020204020204" charset="-122"/>
                <a:cs typeface="+mn-ea"/>
              </a:rPr>
              <a:t>秒表，计数器，</a:t>
            </a:r>
          </a:p>
          <a:p>
            <a:pPr lvl="0" algn="r">
              <a:spcBef>
                <a:spcPts val="0"/>
              </a:spcBef>
              <a:spcAft>
                <a:spcPts val="0"/>
              </a:spcAft>
              <a:defRPr sz="1800">
                <a:solidFill>
                  <a:srgbClr val="000000"/>
                </a:solidFill>
              </a:defRPr>
            </a:pPr>
            <a:r>
              <a:rPr lang="zh-CN" altLang="en-US" dirty="0">
                <a:solidFill>
                  <a:srgbClr val="404040"/>
                </a:solidFill>
                <a:ea typeface="微软雅黑" panose="020B0503020204020204" charset="-122"/>
                <a:cs typeface="+mn-ea"/>
              </a:rPr>
              <a:t>三脚架，摄像机，表格等</a:t>
            </a:r>
          </a:p>
        </p:txBody>
      </p:sp>
    </p:spTree>
  </p:cSld>
  <p:clrMapOvr>
    <a:masterClrMapping/>
  </p:clrMapOvr>
  <mc:AlternateContent xmlns:mc="http://schemas.openxmlformats.org/markup-compatibility/2006" xmlns:p14="http://schemas.microsoft.com/office/powerpoint/2010/main">
    <mc:Choice Requires="p14">
      <p:transition spd="slow">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90"/>
                                          </p:val>
                                        </p:tav>
                                        <p:tav tm="100000">
                                          <p:val>
                                            <p:fltVal val="0"/>
                                          </p:val>
                                        </p:tav>
                                      </p:tavLst>
                                    </p:anim>
                                    <p:animEffect transition="in" filter="fade">
                                      <p:cBhvr>
                                        <p:cTn id="10" dur="10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000"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childTnLst>
                                </p:cTn>
                              </p:par>
                              <p:par>
                                <p:cTn id="20" presetID="10" presetClass="entr" presetSubtype="0" fill="hold" grpId="0" nodeType="withEffect">
                                  <p:stCondLst>
                                    <p:cond delay="0"/>
                                  </p:stCondLst>
                                  <p:childTnLst>
                                    <p:set>
                                      <p:cBhvr>
                                        <p:cTn id="21" dur="1000"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000" fill="hold">
                                          <p:stCondLst>
                                            <p:cond delay="0"/>
                                          </p:stCondLst>
                                        </p:cTn>
                                        <p:tgtEl>
                                          <p:spTgt spid="41"/>
                                        </p:tgtEl>
                                        <p:attrNameLst>
                                          <p:attrName>style.visibility</p:attrName>
                                        </p:attrNameLst>
                                      </p:cBhvr>
                                      <p:to>
                                        <p:strVal val="visible"/>
                                      </p:to>
                                    </p:set>
                                    <p:animEffect transition="in" filter="fade">
                                      <p:cBhvr>
                                        <p:cTn id="26" dur="1000"/>
                                        <p:tgtEl>
                                          <p:spTgt spid="41"/>
                                        </p:tgtEl>
                                      </p:cBhvr>
                                    </p:animEffect>
                                  </p:childTnLst>
                                </p:cTn>
                              </p:par>
                              <p:par>
                                <p:cTn id="27" presetID="10" presetClass="entr" presetSubtype="0" fill="hold" grpId="0" nodeType="withEffect">
                                  <p:stCondLst>
                                    <p:cond delay="0"/>
                                  </p:stCondLst>
                                  <p:childTnLst>
                                    <p:set>
                                      <p:cBhvr>
                                        <p:cTn id="28" dur="1000"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000" fill="hold">
                                          <p:stCondLst>
                                            <p:cond delay="0"/>
                                          </p:stCondLst>
                                        </p:cTn>
                                        <p:tgtEl>
                                          <p:spTgt spid="47"/>
                                        </p:tgtEl>
                                        <p:attrNameLst>
                                          <p:attrName>style.visibility</p:attrName>
                                        </p:attrNameLst>
                                      </p:cBhvr>
                                      <p:to>
                                        <p:strVal val="visible"/>
                                      </p:to>
                                    </p:set>
                                    <p:animEffect transition="in" filter="fade">
                                      <p:cBhvr>
                                        <p:cTn id="33" dur="1000"/>
                                        <p:tgtEl>
                                          <p:spTgt spid="47"/>
                                        </p:tgtEl>
                                      </p:cBhvr>
                                    </p:animEffect>
                                  </p:childTnLst>
                                </p:cTn>
                              </p:par>
                              <p:par>
                                <p:cTn id="34" presetID="10" presetClass="entr" presetSubtype="0" fill="hold" grpId="0" nodeType="withEffect">
                                  <p:stCondLst>
                                    <p:cond delay="0"/>
                                  </p:stCondLst>
                                  <p:childTnLst>
                                    <p:set>
                                      <p:cBhvr>
                                        <p:cTn id="35" dur="1000"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childTnLst>
                                </p:cTn>
                              </p:par>
                            </p:childTnLst>
                          </p:cTn>
                        </p:par>
                        <p:par>
                          <p:cTn id="37" fill="hold">
                            <p:stCondLst>
                              <p:cond delay="5000"/>
                            </p:stCondLst>
                            <p:childTnLst>
                              <p:par>
                                <p:cTn id="38" presetID="10" presetClass="entr" presetSubtype="0" fill="hold" grpId="0" nodeType="afterEffect">
                                  <p:stCondLst>
                                    <p:cond delay="0"/>
                                  </p:stCondLst>
                                  <p:childTnLst>
                                    <p:set>
                                      <p:cBhvr>
                                        <p:cTn id="39" dur="1000" fill="hold">
                                          <p:stCondLst>
                                            <p:cond delay="0"/>
                                          </p:stCondLst>
                                        </p:cTn>
                                        <p:tgtEl>
                                          <p:spTgt spid="3"/>
                                        </p:tgtEl>
                                        <p:attrNameLst>
                                          <p:attrName>style.visibility</p:attrName>
                                        </p:attrNameLst>
                                      </p:cBhvr>
                                      <p:to>
                                        <p:strVal val="visible"/>
                                      </p:to>
                                    </p:set>
                                    <p:animEffect transition="in" filter="fade">
                                      <p:cBhvr>
                                        <p:cTn id="40" dur="1000"/>
                                        <p:tgtEl>
                                          <p:spTgt spid="3"/>
                                        </p:tgtEl>
                                      </p:cBhvr>
                                    </p:animEffect>
                                  </p:childTnLst>
                                </p:cTn>
                              </p:par>
                              <p:par>
                                <p:cTn id="41" presetID="10" presetClass="entr" presetSubtype="0" fill="hold" grpId="0" nodeType="withEffect">
                                  <p:stCondLst>
                                    <p:cond delay="0"/>
                                  </p:stCondLst>
                                  <p:childTnLst>
                                    <p:set>
                                      <p:cBhvr>
                                        <p:cTn id="42" dur="1000"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000"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childTnLst>
                                </p:cTn>
                              </p:par>
                              <p:par>
                                <p:cTn id="48" presetID="10" presetClass="entr" presetSubtype="0" fill="hold" grpId="0" nodeType="withEffect">
                                  <p:stCondLst>
                                    <p:cond delay="0"/>
                                  </p:stCondLst>
                                  <p:childTnLst>
                                    <p:set>
                                      <p:cBhvr>
                                        <p:cTn id="49" dur="1000"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childTnLst>
                                </p:cTn>
                              </p:par>
                            </p:childTnLst>
                          </p:cTn>
                        </p:par>
                        <p:par>
                          <p:cTn id="51" fill="hold">
                            <p:stCondLst>
                              <p:cond delay="7000"/>
                            </p:stCondLst>
                            <p:childTnLst>
                              <p:par>
                                <p:cTn id="52" presetID="10" presetClass="entr" presetSubtype="0" fill="hold" grpId="0" nodeType="afterEffect">
                                  <p:stCondLst>
                                    <p:cond delay="0"/>
                                  </p:stCondLst>
                                  <p:childTnLst>
                                    <p:set>
                                      <p:cBhvr>
                                        <p:cTn id="53" dur="1000" fill="hold">
                                          <p:stCondLst>
                                            <p:cond delay="0"/>
                                          </p:stCondLst>
                                        </p:cTn>
                                        <p:tgtEl>
                                          <p:spTgt spid="43"/>
                                        </p:tgtEl>
                                        <p:attrNameLst>
                                          <p:attrName>style.visibility</p:attrName>
                                        </p:attrNameLst>
                                      </p:cBhvr>
                                      <p:to>
                                        <p:strVal val="visible"/>
                                      </p:to>
                                    </p:set>
                                    <p:animEffect transition="in" filter="fade">
                                      <p:cBhvr>
                                        <p:cTn id="54" dur="1000"/>
                                        <p:tgtEl>
                                          <p:spTgt spid="43"/>
                                        </p:tgtEl>
                                      </p:cBhvr>
                                    </p:animEffect>
                                  </p:childTnLst>
                                </p:cTn>
                              </p:par>
                              <p:par>
                                <p:cTn id="55" presetID="10" presetClass="entr" presetSubtype="0" fill="hold" grpId="0" nodeType="withEffect">
                                  <p:stCondLst>
                                    <p:cond delay="0"/>
                                  </p:stCondLst>
                                  <p:childTnLst>
                                    <p:set>
                                      <p:cBhvr>
                                        <p:cTn id="56" dur="1000" fill="hold">
                                          <p:stCondLst>
                                            <p:cond delay="0"/>
                                          </p:stCondLst>
                                        </p:cTn>
                                        <p:tgtEl>
                                          <p:spTgt spid="44"/>
                                        </p:tgtEl>
                                        <p:attrNameLst>
                                          <p:attrName>style.visibility</p:attrName>
                                        </p:attrNameLst>
                                      </p:cBhvr>
                                      <p:to>
                                        <p:strVal val="visible"/>
                                      </p:to>
                                    </p:set>
                                    <p:animEffect transition="in" filter="fade">
                                      <p:cBhvr>
                                        <p:cTn id="57"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3"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64616" y="178180"/>
            <a:ext cx="2804616" cy="460375"/>
            <a:chOff x="164616" y="178180"/>
            <a:chExt cx="2804616" cy="460375"/>
          </a:xfrm>
        </p:grpSpPr>
        <p:cxnSp>
          <p:nvCxnSpPr>
            <p:cNvPr id="20" name="直接连接符 19"/>
            <p:cNvCxnSpPr/>
            <p:nvPr/>
          </p:nvCxnSpPr>
          <p:spPr>
            <a:xfrm flipV="1">
              <a:off x="164616" y="61850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34486" y="178180"/>
              <a:ext cx="2434746" cy="460375"/>
            </a:xfrm>
            <a:prstGeom prst="rect">
              <a:avLst/>
            </a:prstGeom>
            <a:noFill/>
          </p:spPr>
          <p:txBody>
            <a:bodyPr wrap="square" rtlCol="0">
              <a:spAutoFit/>
            </a:bodyPr>
            <a:lstStyle/>
            <a:p>
              <a:pPr algn="dist">
                <a:spcBef>
                  <a:spcPct val="20000"/>
                </a:spcBef>
                <a:buClr>
                  <a:schemeClr val="hlink"/>
                </a:buClr>
                <a:buSzPct val="65000"/>
              </a:pPr>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调查方案</a:t>
              </a:r>
            </a:p>
          </p:txBody>
        </p:sp>
        <p:sp>
          <p:nvSpPr>
            <p:cNvPr id="22" name="矩形 21"/>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4" name="矩形 23"/>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cxnSp>
        <p:nvCxnSpPr>
          <p:cNvPr id="57" name="直接连接符 56"/>
          <p:cNvCxnSpPr>
            <a:endCxn id="66" idx="0"/>
          </p:cNvCxnSpPr>
          <p:nvPr/>
        </p:nvCxnSpPr>
        <p:spPr bwMode="auto">
          <a:xfrm>
            <a:off x="6497320" y="3553460"/>
            <a:ext cx="13335" cy="142113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a:stCxn id="62" idx="2"/>
          </p:cNvCxnSpPr>
          <p:nvPr/>
        </p:nvCxnSpPr>
        <p:spPr bwMode="auto">
          <a:xfrm flipH="1">
            <a:off x="6491605" y="1906905"/>
            <a:ext cx="12700" cy="1486535"/>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六边形 60"/>
          <p:cNvSpPr/>
          <p:nvPr/>
        </p:nvSpPr>
        <p:spPr bwMode="auto">
          <a:xfrm>
            <a:off x="6148263" y="1433354"/>
            <a:ext cx="717594" cy="597978"/>
          </a:xfrm>
          <a:prstGeom prst="hexagon">
            <a:avLst/>
          </a:prstGeom>
          <a:solidFill>
            <a:srgbClr val="314865"/>
          </a:solidFill>
          <a:ln w="9525" cap="flat" cmpd="sng" algn="ctr">
            <a:noFill/>
            <a:prstDash val="solid"/>
            <a:round/>
            <a:headEnd type="none" w="med" len="med"/>
            <a:tailEnd type="none" w="med" len="med"/>
          </a:ln>
          <a:effectLst/>
        </p:spPr>
        <p:txBody>
          <a:bodyPr vert="horz" wrap="square" lIns="56564" tIns="28282" rIns="56564" bIns="28282" numCol="1" rtlCol="0" anchor="t" anchorCtr="0" compatLnSpc="1"/>
          <a:lstStyle/>
          <a:p>
            <a:pPr algn="ctr" defTabSz="565150"/>
            <a:endParaRPr lang="zh-CN" altLang="en-US" sz="1075">
              <a:solidFill>
                <a:schemeClr val="bg1"/>
              </a:solidFill>
              <a:latin typeface="Arial" panose="020B0604020202020204"/>
              <a:ea typeface="微软雅黑" panose="020B0503020204020204" charset="-122"/>
              <a:sym typeface="Arial" panose="020B0604020202020204"/>
            </a:endParaRPr>
          </a:p>
        </p:txBody>
      </p:sp>
      <p:sp>
        <p:nvSpPr>
          <p:cNvPr id="62" name="TextBox 14"/>
          <p:cNvSpPr txBox="1"/>
          <p:nvPr/>
        </p:nvSpPr>
        <p:spPr>
          <a:xfrm>
            <a:off x="6311051" y="1537109"/>
            <a:ext cx="386201" cy="369332"/>
          </a:xfrm>
          <a:prstGeom prst="rect">
            <a:avLst/>
          </a:prstGeom>
          <a:noFill/>
        </p:spPr>
        <p:txBody>
          <a:bodyPr wrap="square" lIns="0" tIns="0" rIns="0" bIns="0" rtlCol="0" anchor="t">
            <a:spAutoFit/>
          </a:bodyPr>
          <a:lstStyle/>
          <a:p>
            <a:pPr algn="ctr"/>
            <a:r>
              <a:rPr lang="en-US" altLang="zh-CN" sz="2400" b="1" dirty="0">
                <a:solidFill>
                  <a:schemeClr val="bg1"/>
                </a:solidFill>
                <a:latin typeface="Arial" panose="020B0604020202020204"/>
                <a:ea typeface="微软雅黑" panose="020B0503020204020204" charset="-122"/>
                <a:sym typeface="Arial" panose="020B0604020202020204"/>
              </a:rPr>
              <a:t>01</a:t>
            </a:r>
            <a:endParaRPr lang="zh-CN" altLang="en-US" sz="2400" b="1" dirty="0">
              <a:solidFill>
                <a:schemeClr val="bg1"/>
              </a:solidFill>
              <a:latin typeface="Arial" panose="020B0604020202020204"/>
              <a:ea typeface="微软雅黑" panose="020B0503020204020204" charset="-122"/>
              <a:sym typeface="Arial" panose="020B0604020202020204"/>
            </a:endParaRPr>
          </a:p>
        </p:txBody>
      </p:sp>
      <p:sp>
        <p:nvSpPr>
          <p:cNvPr id="63" name="六边形 62"/>
          <p:cNvSpPr/>
          <p:nvPr/>
        </p:nvSpPr>
        <p:spPr bwMode="auto">
          <a:xfrm>
            <a:off x="6117783" y="3298207"/>
            <a:ext cx="717594" cy="597978"/>
          </a:xfrm>
          <a:prstGeom prst="hexagon">
            <a:avLst/>
          </a:prstGeom>
          <a:solidFill>
            <a:srgbClr val="314865"/>
          </a:solidFill>
          <a:ln w="9525" cap="flat" cmpd="sng" algn="ctr">
            <a:noFill/>
            <a:prstDash val="solid"/>
            <a:round/>
            <a:headEnd type="none" w="med" len="med"/>
            <a:tailEnd type="none" w="med" len="med"/>
          </a:ln>
          <a:effectLst/>
        </p:spPr>
        <p:txBody>
          <a:bodyPr vert="horz" wrap="square" lIns="56564" tIns="28282" rIns="56564" bIns="28282" numCol="1" rtlCol="0" anchor="t" anchorCtr="0" compatLnSpc="1"/>
          <a:lstStyle/>
          <a:p>
            <a:pPr defTabSz="565150"/>
            <a:endParaRPr lang="zh-CN" altLang="en-US" sz="1075">
              <a:solidFill>
                <a:schemeClr val="bg1"/>
              </a:solidFill>
              <a:latin typeface="Arial" panose="020B0604020202020204"/>
              <a:ea typeface="微软雅黑" panose="020B0503020204020204" charset="-122"/>
              <a:sym typeface="Arial" panose="020B0604020202020204"/>
            </a:endParaRPr>
          </a:p>
        </p:txBody>
      </p:sp>
      <p:sp>
        <p:nvSpPr>
          <p:cNvPr id="64" name="TextBox 16"/>
          <p:cNvSpPr txBox="1"/>
          <p:nvPr/>
        </p:nvSpPr>
        <p:spPr>
          <a:xfrm>
            <a:off x="6294729" y="3443872"/>
            <a:ext cx="386201" cy="369332"/>
          </a:xfrm>
          <a:prstGeom prst="rect">
            <a:avLst/>
          </a:prstGeom>
          <a:noFill/>
        </p:spPr>
        <p:txBody>
          <a:bodyPr wrap="square" lIns="0" tIns="0" rIns="0" bIns="0" rtlCol="0">
            <a:spAutoFit/>
          </a:bodyPr>
          <a:lstStyle/>
          <a:p>
            <a:r>
              <a:rPr lang="en-US" altLang="zh-CN" sz="2400" b="1" dirty="0">
                <a:solidFill>
                  <a:schemeClr val="bg1"/>
                </a:solidFill>
                <a:latin typeface="Arial" panose="020B0604020202020204"/>
                <a:ea typeface="微软雅黑" panose="020B0503020204020204" charset="-122"/>
                <a:sym typeface="Arial" panose="020B0604020202020204"/>
              </a:rPr>
              <a:t>02</a:t>
            </a:r>
            <a:endParaRPr lang="zh-CN" altLang="en-US" sz="2400" b="1" dirty="0">
              <a:solidFill>
                <a:schemeClr val="bg1"/>
              </a:solidFill>
              <a:latin typeface="Arial" panose="020B0604020202020204"/>
              <a:ea typeface="微软雅黑" panose="020B0503020204020204" charset="-122"/>
              <a:sym typeface="Arial" panose="020B0604020202020204"/>
            </a:endParaRPr>
          </a:p>
        </p:txBody>
      </p:sp>
      <p:sp>
        <p:nvSpPr>
          <p:cNvPr id="65" name="六边形 64"/>
          <p:cNvSpPr/>
          <p:nvPr/>
        </p:nvSpPr>
        <p:spPr bwMode="auto">
          <a:xfrm>
            <a:off x="6138738" y="4871978"/>
            <a:ext cx="717594" cy="597978"/>
          </a:xfrm>
          <a:prstGeom prst="hexagon">
            <a:avLst/>
          </a:prstGeom>
          <a:solidFill>
            <a:srgbClr val="314865"/>
          </a:solidFill>
          <a:ln w="9525" cap="flat" cmpd="sng" algn="ctr">
            <a:noFill/>
            <a:prstDash val="solid"/>
            <a:round/>
            <a:headEnd type="none" w="med" len="med"/>
            <a:tailEnd type="none" w="med" len="med"/>
          </a:ln>
          <a:effectLst/>
        </p:spPr>
        <p:txBody>
          <a:bodyPr vert="horz" wrap="square" lIns="56564" tIns="28282" rIns="56564" bIns="28282" numCol="1" rtlCol="0" anchor="t" anchorCtr="0" compatLnSpc="1"/>
          <a:lstStyle/>
          <a:p>
            <a:pPr defTabSz="565150"/>
            <a:endParaRPr lang="zh-CN" altLang="en-US" sz="1075">
              <a:solidFill>
                <a:schemeClr val="bg1"/>
              </a:solidFill>
              <a:latin typeface="Arial" panose="020B0604020202020204"/>
              <a:ea typeface="微软雅黑" panose="020B0503020204020204" charset="-122"/>
              <a:sym typeface="Arial" panose="020B0604020202020204"/>
            </a:endParaRPr>
          </a:p>
        </p:txBody>
      </p:sp>
      <p:sp>
        <p:nvSpPr>
          <p:cNvPr id="66" name="TextBox 18"/>
          <p:cNvSpPr txBox="1"/>
          <p:nvPr/>
        </p:nvSpPr>
        <p:spPr>
          <a:xfrm>
            <a:off x="6317589" y="4974463"/>
            <a:ext cx="386201" cy="369332"/>
          </a:xfrm>
          <a:prstGeom prst="rect">
            <a:avLst/>
          </a:prstGeom>
          <a:noFill/>
        </p:spPr>
        <p:txBody>
          <a:bodyPr wrap="square" lIns="0" tIns="0" rIns="0" bIns="0" rtlCol="0">
            <a:spAutoFit/>
          </a:bodyPr>
          <a:lstStyle/>
          <a:p>
            <a:r>
              <a:rPr lang="en-US" altLang="zh-CN" sz="2400" b="1" dirty="0">
                <a:solidFill>
                  <a:schemeClr val="bg1"/>
                </a:solidFill>
                <a:latin typeface="Arial" panose="020B0604020202020204"/>
                <a:ea typeface="微软雅黑" panose="020B0503020204020204" charset="-122"/>
                <a:sym typeface="Arial" panose="020B0604020202020204"/>
              </a:rPr>
              <a:t>03</a:t>
            </a:r>
            <a:endParaRPr lang="zh-CN" altLang="en-US" sz="2400" b="1" dirty="0">
              <a:solidFill>
                <a:schemeClr val="bg1"/>
              </a:solidFill>
              <a:latin typeface="Arial" panose="020B0604020202020204"/>
              <a:ea typeface="微软雅黑" panose="020B0503020204020204" charset="-122"/>
              <a:sym typeface="Arial" panose="020B0604020202020204"/>
            </a:endParaRPr>
          </a:p>
        </p:txBody>
      </p:sp>
      <p:sp>
        <p:nvSpPr>
          <p:cNvPr id="68" name="矩形 67"/>
          <p:cNvSpPr/>
          <p:nvPr/>
        </p:nvSpPr>
        <p:spPr>
          <a:xfrm>
            <a:off x="7244169" y="3297873"/>
            <a:ext cx="1904621" cy="332740"/>
          </a:xfrm>
          <a:prstGeom prst="rect">
            <a:avLst/>
          </a:prstGeom>
          <a:noFill/>
          <a:ln>
            <a:noFill/>
          </a:ln>
        </p:spPr>
        <p:txBody>
          <a:bodyPr wrap="square" lIns="56564" tIns="28282" rIns="56564" bIns="28282">
            <a:spAutoFit/>
          </a:bodyPr>
          <a:lstStyle/>
          <a:p>
            <a:r>
              <a:rPr lang="zh-CN" altLang="en-US" b="1" dirty="0">
                <a:solidFill>
                  <a:srgbClr val="314865"/>
                </a:solidFill>
                <a:latin typeface="Arial" panose="020B0604020202020204"/>
                <a:ea typeface="微软雅黑" panose="020B0503020204020204" charset="-122"/>
                <a:sym typeface="Arial" panose="020B0604020202020204"/>
              </a:rPr>
              <a:t>掉头车道</a:t>
            </a:r>
          </a:p>
        </p:txBody>
      </p:sp>
      <p:sp>
        <p:nvSpPr>
          <p:cNvPr id="69" name="矩形 68"/>
          <p:cNvSpPr/>
          <p:nvPr/>
        </p:nvSpPr>
        <p:spPr>
          <a:xfrm>
            <a:off x="7020646" y="5248108"/>
            <a:ext cx="4465019" cy="695325"/>
          </a:xfrm>
          <a:prstGeom prst="rect">
            <a:avLst/>
          </a:prstGeom>
          <a:noFill/>
          <a:ln>
            <a:noFill/>
          </a:ln>
        </p:spPr>
        <p:txBody>
          <a:bodyPr wrap="square" lIns="56564" tIns="28282" rIns="56564" bIns="28282">
            <a:spAutoFit/>
          </a:bodyPr>
          <a:lstStyle/>
          <a:p>
            <a:pPr>
              <a:lnSpc>
                <a:spcPct val="130000"/>
              </a:lnSpc>
            </a:pPr>
            <a:r>
              <a:rPr lang="zh-CN" altLang="en-US" sz="1200" b="1" dirty="0">
                <a:solidFill>
                  <a:srgbClr val="314865"/>
                </a:solidFill>
                <a:latin typeface="Arial" panose="020B0604020202020204"/>
                <a:ea typeface="微软雅黑" panose="020B0503020204020204" charset="-122"/>
                <a:sym typeface="Arial" panose="020B0604020202020204"/>
              </a:rPr>
              <a:t> </a:t>
            </a:r>
            <a:r>
              <a:rPr lang="zh-CN" altLang="en-US" sz="1600" b="1" dirty="0">
                <a:solidFill>
                  <a:srgbClr val="314865"/>
                </a:solidFill>
                <a:latin typeface="Arial" panose="020B0604020202020204"/>
                <a:ea typeface="微软雅黑" panose="020B0503020204020204" charset="-122"/>
                <a:sym typeface="Arial" panose="020B0604020202020204"/>
              </a:rPr>
              <a:t>记录+0s,+15s,+30s,+45s的停车数</a:t>
            </a:r>
            <a:r>
              <a:rPr lang="zh-CN" altLang="en-US" sz="1600" dirty="0">
                <a:solidFill>
                  <a:srgbClr val="314865"/>
                </a:solidFill>
                <a:latin typeface="Arial" panose="020B0604020202020204"/>
                <a:ea typeface="微软雅黑" panose="020B0503020204020204" charset="-122"/>
                <a:sym typeface="Arial" panose="020B0604020202020204"/>
              </a:rPr>
              <a:t>：刘先哲</a:t>
            </a:r>
          </a:p>
          <a:p>
            <a:pPr>
              <a:lnSpc>
                <a:spcPct val="130000"/>
              </a:lnSpc>
            </a:pPr>
            <a:r>
              <a:rPr lang="zh-CN" altLang="en-US" sz="1600" b="1" dirty="0">
                <a:solidFill>
                  <a:srgbClr val="314865"/>
                </a:solidFill>
                <a:latin typeface="Arial" panose="020B0604020202020204"/>
                <a:ea typeface="微软雅黑" panose="020B0503020204020204" charset="-122"/>
                <a:sym typeface="Arial" panose="020B0604020202020204"/>
              </a:rPr>
              <a:t>计时与记录停驶车数和不停驶车数</a:t>
            </a:r>
            <a:r>
              <a:rPr lang="zh-CN" altLang="en-US" sz="1600" dirty="0">
                <a:solidFill>
                  <a:srgbClr val="314865"/>
                </a:solidFill>
                <a:latin typeface="Arial" panose="020B0604020202020204"/>
                <a:ea typeface="微软雅黑" panose="020B0503020204020204" charset="-122"/>
                <a:sym typeface="Arial" panose="020B0604020202020204"/>
              </a:rPr>
              <a:t>：李锦豪</a:t>
            </a:r>
          </a:p>
        </p:txBody>
      </p:sp>
      <p:sp>
        <p:nvSpPr>
          <p:cNvPr id="70" name="矩形 69"/>
          <p:cNvSpPr/>
          <p:nvPr/>
        </p:nvSpPr>
        <p:spPr>
          <a:xfrm>
            <a:off x="7244167" y="1456373"/>
            <a:ext cx="2213130" cy="332740"/>
          </a:xfrm>
          <a:prstGeom prst="rect">
            <a:avLst/>
          </a:prstGeom>
          <a:noFill/>
          <a:ln>
            <a:noFill/>
          </a:ln>
        </p:spPr>
        <p:txBody>
          <a:bodyPr wrap="square" lIns="56564" tIns="28282" rIns="56564" bIns="28282">
            <a:spAutoFit/>
          </a:bodyPr>
          <a:lstStyle/>
          <a:p>
            <a:r>
              <a:rPr lang="zh-CN" altLang="en-US" b="1" dirty="0">
                <a:solidFill>
                  <a:srgbClr val="314865"/>
                </a:solidFill>
                <a:latin typeface="Arial" panose="020B0604020202020204"/>
                <a:ea typeface="微软雅黑" panose="020B0503020204020204" charset="-122"/>
                <a:sym typeface="Arial" panose="020B0604020202020204"/>
              </a:rPr>
              <a:t>直行车道</a:t>
            </a:r>
            <a:endParaRPr lang="en-US" altLang="zh-CN" b="1" dirty="0">
              <a:solidFill>
                <a:srgbClr val="314865"/>
              </a:solidFill>
              <a:latin typeface="Arial" panose="020B0604020202020204"/>
              <a:ea typeface="微软雅黑" panose="020B0503020204020204" charset="-122"/>
              <a:sym typeface="Arial" panose="020B0604020202020204"/>
            </a:endParaRPr>
          </a:p>
        </p:txBody>
      </p:sp>
      <p:sp>
        <p:nvSpPr>
          <p:cNvPr id="71" name="矩形 70"/>
          <p:cNvSpPr/>
          <p:nvPr/>
        </p:nvSpPr>
        <p:spPr>
          <a:xfrm>
            <a:off x="7020560" y="3674745"/>
            <a:ext cx="5003800" cy="695325"/>
          </a:xfrm>
          <a:prstGeom prst="rect">
            <a:avLst/>
          </a:prstGeom>
          <a:noFill/>
          <a:ln>
            <a:noFill/>
          </a:ln>
        </p:spPr>
        <p:txBody>
          <a:bodyPr wrap="square" lIns="56564" tIns="28282" rIns="56564" bIns="28282">
            <a:spAutoFit/>
          </a:bodyPr>
          <a:lstStyle/>
          <a:p>
            <a:pPr>
              <a:lnSpc>
                <a:spcPct val="130000"/>
              </a:lnSpc>
            </a:pPr>
            <a:r>
              <a:rPr lang="zh-CN" altLang="en-US" sz="1600" b="1" dirty="0">
                <a:solidFill>
                  <a:srgbClr val="314865"/>
                </a:solidFill>
                <a:latin typeface="Arial" panose="020B0604020202020204"/>
                <a:ea typeface="微软雅黑" panose="020B0503020204020204" charset="-122"/>
                <a:sym typeface="Arial" panose="020B0604020202020204"/>
              </a:rPr>
              <a:t>计时和记录+0s,+15s，</a:t>
            </a:r>
            <a:r>
              <a:rPr lang="en-US" altLang="zh-CN" sz="1600" b="1" dirty="0">
                <a:solidFill>
                  <a:srgbClr val="314865"/>
                </a:solidFill>
                <a:latin typeface="Arial" panose="020B0604020202020204"/>
                <a:ea typeface="微软雅黑" panose="020B0503020204020204" charset="-122"/>
                <a:sym typeface="Arial" panose="020B0604020202020204"/>
              </a:rPr>
              <a:t>+30s</a:t>
            </a:r>
            <a:r>
              <a:rPr lang="zh-CN" altLang="en-US" sz="1600" b="1" dirty="0">
                <a:solidFill>
                  <a:srgbClr val="314865"/>
                </a:solidFill>
                <a:latin typeface="Arial" panose="020B0604020202020204"/>
                <a:ea typeface="微软雅黑" panose="020B0503020204020204" charset="-122"/>
                <a:sym typeface="Arial" panose="020B0604020202020204"/>
              </a:rPr>
              <a:t>，</a:t>
            </a:r>
            <a:r>
              <a:rPr lang="en-US" altLang="zh-CN" sz="1600" b="1" dirty="0">
                <a:solidFill>
                  <a:srgbClr val="314865"/>
                </a:solidFill>
                <a:latin typeface="Arial" panose="020B0604020202020204"/>
                <a:ea typeface="微软雅黑" panose="020B0503020204020204" charset="-122"/>
                <a:sym typeface="Arial" panose="020B0604020202020204"/>
              </a:rPr>
              <a:t>+45s</a:t>
            </a:r>
            <a:r>
              <a:rPr lang="zh-CN" altLang="en-US" sz="1600" b="1" dirty="0">
                <a:solidFill>
                  <a:srgbClr val="314865"/>
                </a:solidFill>
                <a:latin typeface="Arial" panose="020B0604020202020204"/>
                <a:ea typeface="微软雅黑" panose="020B0503020204020204" charset="-122"/>
                <a:sym typeface="Arial" panose="020B0604020202020204"/>
              </a:rPr>
              <a:t>的停车数</a:t>
            </a:r>
            <a:r>
              <a:rPr lang="zh-CN" altLang="en-US" sz="1600" dirty="0">
                <a:solidFill>
                  <a:srgbClr val="314865"/>
                </a:solidFill>
                <a:latin typeface="Arial" panose="020B0604020202020204"/>
                <a:ea typeface="微软雅黑" panose="020B0503020204020204" charset="-122"/>
                <a:sym typeface="Arial" panose="020B0604020202020204"/>
              </a:rPr>
              <a:t>：李逸文</a:t>
            </a:r>
          </a:p>
          <a:p>
            <a:pPr>
              <a:lnSpc>
                <a:spcPct val="130000"/>
              </a:lnSpc>
            </a:pPr>
            <a:r>
              <a:rPr lang="zh-CN" altLang="en-US" sz="1600" b="1" dirty="0">
                <a:solidFill>
                  <a:srgbClr val="314865"/>
                </a:solidFill>
                <a:latin typeface="Arial" panose="020B0604020202020204"/>
                <a:ea typeface="微软雅黑" panose="020B0503020204020204" charset="-122"/>
                <a:sym typeface="Arial" panose="020B0604020202020204"/>
              </a:rPr>
              <a:t>记录停驶车数和不停驶车数</a:t>
            </a:r>
            <a:r>
              <a:rPr lang="zh-CN" altLang="en-US" sz="1600" dirty="0">
                <a:solidFill>
                  <a:srgbClr val="314865"/>
                </a:solidFill>
                <a:latin typeface="Arial" panose="020B0604020202020204"/>
                <a:ea typeface="微软雅黑" panose="020B0503020204020204" charset="-122"/>
                <a:sym typeface="Arial" panose="020B0604020202020204"/>
              </a:rPr>
              <a:t>：刘晟</a:t>
            </a:r>
          </a:p>
        </p:txBody>
      </p:sp>
      <p:sp>
        <p:nvSpPr>
          <p:cNvPr id="72" name="矩形 71"/>
          <p:cNvSpPr/>
          <p:nvPr/>
        </p:nvSpPr>
        <p:spPr>
          <a:xfrm>
            <a:off x="7244169" y="4786008"/>
            <a:ext cx="1904621" cy="332740"/>
          </a:xfrm>
          <a:prstGeom prst="rect">
            <a:avLst/>
          </a:prstGeom>
          <a:noFill/>
          <a:ln>
            <a:noFill/>
          </a:ln>
        </p:spPr>
        <p:txBody>
          <a:bodyPr wrap="square" lIns="56564" tIns="28282" rIns="56564" bIns="28282">
            <a:spAutoFit/>
          </a:bodyPr>
          <a:lstStyle/>
          <a:p>
            <a:r>
              <a:rPr lang="zh-CN" altLang="en-US" b="1" dirty="0">
                <a:solidFill>
                  <a:srgbClr val="314865"/>
                </a:solidFill>
                <a:latin typeface="Arial" panose="020B0604020202020204"/>
                <a:ea typeface="微软雅黑" panose="020B0503020204020204" charset="-122"/>
                <a:sym typeface="Arial" panose="020B0604020202020204"/>
              </a:rPr>
              <a:t>右转车道</a:t>
            </a:r>
          </a:p>
        </p:txBody>
      </p:sp>
      <p:sp>
        <p:nvSpPr>
          <p:cNvPr id="75" name="TextBox 32"/>
          <p:cNvSpPr txBox="1">
            <a:spLocks noChangeArrowheads="1"/>
          </p:cNvSpPr>
          <p:nvPr/>
        </p:nvSpPr>
        <p:spPr bwMode="auto">
          <a:xfrm>
            <a:off x="7020560" y="1812290"/>
            <a:ext cx="5004435" cy="1370965"/>
          </a:xfrm>
          <a:prstGeom prst="rect">
            <a:avLst/>
          </a:prstGeom>
          <a:noFill/>
          <a:ln w="9525">
            <a:noFill/>
            <a:miter lim="800000"/>
          </a:ln>
        </p:spPr>
        <p:txBody>
          <a:bodyPr wrap="square">
            <a:spAutoFit/>
          </a:bodyPr>
          <a:lstStyle>
            <a:lvl1pPr algn="l" eaLnBrk="0" hangingPunct="0">
              <a:defRPr b="1">
                <a:solidFill>
                  <a:schemeClr val="tx1"/>
                </a:solidFill>
                <a:latin typeface="Arial" panose="020B0604020202020204" pitchFamily="34" charset="0"/>
                <a:ea typeface="宋体" panose="02010600030101010101" pitchFamily="2" charset="-122"/>
              </a:defRPr>
            </a:lvl1pPr>
            <a:lvl2pPr marL="742950" indent="-285750" algn="l" eaLnBrk="0" hangingPunct="0">
              <a:defRPr b="1">
                <a:solidFill>
                  <a:schemeClr val="tx1"/>
                </a:solidFill>
                <a:latin typeface="Arial" panose="020B0604020202020204" pitchFamily="34" charset="0"/>
                <a:ea typeface="宋体" panose="02010600030101010101" pitchFamily="2" charset="-122"/>
              </a:defRPr>
            </a:lvl2pPr>
            <a:lvl3pPr marL="1143000" indent="-228600" algn="l" eaLnBrk="0" hangingPunct="0">
              <a:defRPr b="1">
                <a:solidFill>
                  <a:schemeClr val="tx1"/>
                </a:solidFill>
                <a:latin typeface="Arial" panose="020B0604020202020204" pitchFamily="34" charset="0"/>
                <a:ea typeface="宋体" panose="02010600030101010101" pitchFamily="2" charset="-122"/>
              </a:defRPr>
            </a:lvl3pPr>
            <a:lvl4pPr marL="1600200" indent="-228600" algn="l" eaLnBrk="0" hangingPunct="0">
              <a:defRPr b="1">
                <a:solidFill>
                  <a:schemeClr val="tx1"/>
                </a:solidFill>
                <a:latin typeface="Arial" panose="020B0604020202020204" pitchFamily="34" charset="0"/>
                <a:ea typeface="宋体" panose="02010600030101010101" pitchFamily="2" charset="-122"/>
              </a:defRPr>
            </a:lvl4pPr>
            <a:lvl5pPr marL="2057400" indent="-228600" algn="l"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dirty="0">
                <a:solidFill>
                  <a:srgbClr val="314865"/>
                </a:solidFill>
                <a:latin typeface="Arial" panose="020B0604020202020204"/>
                <a:ea typeface="微软雅黑" panose="020B0503020204020204" charset="-122"/>
                <a:sym typeface="Arial" panose="020B0604020202020204"/>
              </a:rPr>
              <a:t>计时与记录不停驶车数</a:t>
            </a:r>
            <a:r>
              <a:rPr lang="zh-CN" altLang="en-US" sz="1600" b="0" dirty="0">
                <a:solidFill>
                  <a:srgbClr val="314865"/>
                </a:solidFill>
                <a:latin typeface="Arial" panose="020B0604020202020204"/>
                <a:ea typeface="微软雅黑" panose="020B0503020204020204" charset="-122"/>
                <a:sym typeface="Arial" panose="020B0604020202020204"/>
              </a:rPr>
              <a:t>：刘俊杰</a:t>
            </a:r>
          </a:p>
          <a:p>
            <a:pPr eaLnBrk="1" hangingPunct="1">
              <a:lnSpc>
                <a:spcPct val="130000"/>
              </a:lnSpc>
            </a:pPr>
            <a:r>
              <a:rPr lang="zh-CN" altLang="en-US" sz="1600" dirty="0">
                <a:solidFill>
                  <a:srgbClr val="314865"/>
                </a:solidFill>
                <a:latin typeface="Arial" panose="020B0604020202020204"/>
                <a:ea typeface="微软雅黑" panose="020B0503020204020204" charset="-122"/>
                <a:sym typeface="Arial" panose="020B0604020202020204"/>
              </a:rPr>
              <a:t>记录+0s,+15s,+30s,+45s的停车数</a:t>
            </a:r>
            <a:r>
              <a:rPr lang="zh-CN" altLang="en-US" sz="1600" b="0" dirty="0">
                <a:solidFill>
                  <a:srgbClr val="314865"/>
                </a:solidFill>
                <a:latin typeface="Arial" panose="020B0604020202020204"/>
                <a:ea typeface="微软雅黑" panose="020B0503020204020204" charset="-122"/>
                <a:sym typeface="Arial" panose="020B0604020202020204"/>
              </a:rPr>
              <a:t>：</a:t>
            </a:r>
          </a:p>
          <a:p>
            <a:pPr eaLnBrk="1" hangingPunct="1">
              <a:lnSpc>
                <a:spcPct val="130000"/>
              </a:lnSpc>
            </a:pPr>
            <a:r>
              <a:rPr lang="zh-CN" altLang="en-US" sz="1600" b="0" dirty="0">
                <a:solidFill>
                  <a:srgbClr val="314865"/>
                </a:solidFill>
                <a:latin typeface="Arial" panose="020B0604020202020204"/>
                <a:ea typeface="微软雅黑" panose="020B0503020204020204" charset="-122"/>
                <a:sym typeface="Arial" panose="020B0604020202020204"/>
              </a:rPr>
              <a:t>黎子源（1 3车道）、赖麒峰（4 5车道）</a:t>
            </a:r>
          </a:p>
          <a:p>
            <a:pPr eaLnBrk="1" hangingPunct="1">
              <a:lnSpc>
                <a:spcPct val="130000"/>
              </a:lnSpc>
            </a:pPr>
            <a:r>
              <a:rPr lang="zh-CN" altLang="en-US" sz="1600" dirty="0">
                <a:solidFill>
                  <a:srgbClr val="314865"/>
                </a:solidFill>
                <a:latin typeface="Arial" panose="020B0604020202020204"/>
                <a:ea typeface="微软雅黑" panose="020B0503020204020204" charset="-122"/>
                <a:sym typeface="Arial" panose="020B0604020202020204"/>
              </a:rPr>
              <a:t>记录停驶车数</a:t>
            </a:r>
            <a:r>
              <a:rPr lang="zh-CN" altLang="en-US" sz="1600" b="0" dirty="0">
                <a:solidFill>
                  <a:srgbClr val="314865"/>
                </a:solidFill>
                <a:latin typeface="Arial" panose="020B0604020202020204"/>
                <a:ea typeface="微软雅黑" panose="020B0503020204020204" charset="-122"/>
                <a:sym typeface="Arial" panose="020B0604020202020204"/>
              </a:rPr>
              <a:t>：李文德</a:t>
            </a:r>
          </a:p>
        </p:txBody>
      </p:sp>
      <p:sp>
        <p:nvSpPr>
          <p:cNvPr id="88" name="Rectangle 49"/>
          <p:cNvSpPr>
            <a:spLocks noChangeArrowheads="1"/>
          </p:cNvSpPr>
          <p:nvPr/>
        </p:nvSpPr>
        <p:spPr bwMode="auto">
          <a:xfrm>
            <a:off x="6117590" y="386715"/>
            <a:ext cx="6035675" cy="737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rgbClr val="314865"/>
                </a:solidFill>
                <a:latin typeface="Arial" panose="020B0604020202020204"/>
                <a:ea typeface="微软雅黑" panose="020B0503020204020204" charset="-122"/>
                <a:sym typeface="Arial" panose="020B0604020202020204"/>
              </a:rPr>
              <a:t>正式调查小组分工：</a:t>
            </a:r>
          </a:p>
          <a:p>
            <a:r>
              <a:rPr lang="zh-CN" altLang="en-US" b="1" dirty="0">
                <a:solidFill>
                  <a:srgbClr val="314865"/>
                </a:solidFill>
                <a:latin typeface="Arial" panose="020B0604020202020204"/>
                <a:ea typeface="微软雅黑" panose="020B0503020204020204" charset="-122"/>
                <a:sym typeface="Arial" panose="020B0604020202020204"/>
              </a:rPr>
              <a:t>（</a:t>
            </a:r>
            <a:r>
              <a:rPr lang="zh-CN" altLang="en-US" sz="1600" b="1" dirty="0">
                <a:solidFill>
                  <a:srgbClr val="314865"/>
                </a:solidFill>
                <a:latin typeface="Arial" panose="020B0604020202020204"/>
                <a:ea typeface="微软雅黑" panose="020B0503020204020204" charset="-122"/>
                <a:sym typeface="Arial" panose="020B0604020202020204"/>
              </a:rPr>
              <a:t>由于人员不够、车道数多，8人同时调查一个走向的入口）</a:t>
            </a:r>
          </a:p>
        </p:txBody>
      </p:sp>
      <p:pic>
        <p:nvPicPr>
          <p:cNvPr id="3" name="图片 2"/>
          <p:cNvPicPr>
            <a:picLocks noChangeAspect="1"/>
          </p:cNvPicPr>
          <p:nvPr/>
        </p:nvPicPr>
        <p:blipFill>
          <a:blip r:embed="rId3"/>
          <a:stretch>
            <a:fillRect/>
          </a:stretch>
        </p:blipFill>
        <p:spPr>
          <a:xfrm>
            <a:off x="62230" y="2257425"/>
            <a:ext cx="6054725" cy="32124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heel(1)">
                                      <p:cBhvr>
                                        <p:cTn id="11" dur="600"/>
                                        <p:tgtEl>
                                          <p:spTgt spid="61"/>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p:cTn id="15" dur="300" fill="hold"/>
                                        <p:tgtEl>
                                          <p:spTgt spid="62"/>
                                        </p:tgtEl>
                                        <p:attrNameLst>
                                          <p:attrName>ppt_w</p:attrName>
                                        </p:attrNameLst>
                                      </p:cBhvr>
                                      <p:tavLst>
                                        <p:tav tm="0">
                                          <p:val>
                                            <p:fltVal val="0"/>
                                          </p:val>
                                        </p:tav>
                                        <p:tav tm="100000">
                                          <p:val>
                                            <p:strVal val="#ppt_w"/>
                                          </p:val>
                                        </p:tav>
                                      </p:tavLst>
                                    </p:anim>
                                    <p:anim calcmode="lin" valueType="num">
                                      <p:cBhvr>
                                        <p:cTn id="16" dur="300" fill="hold"/>
                                        <p:tgtEl>
                                          <p:spTgt spid="62"/>
                                        </p:tgtEl>
                                        <p:attrNameLst>
                                          <p:attrName>ppt_h</p:attrName>
                                        </p:attrNameLst>
                                      </p:cBhvr>
                                      <p:tavLst>
                                        <p:tav tm="0">
                                          <p:val>
                                            <p:fltVal val="0"/>
                                          </p:val>
                                        </p:tav>
                                        <p:tav tm="100000">
                                          <p:val>
                                            <p:strVal val="#ppt_h"/>
                                          </p:val>
                                        </p:tav>
                                      </p:tavLst>
                                    </p:anim>
                                    <p:anim calcmode="lin" valueType="num">
                                      <p:cBhvr>
                                        <p:cTn id="17" dur="300" fill="hold"/>
                                        <p:tgtEl>
                                          <p:spTgt spid="62"/>
                                        </p:tgtEl>
                                        <p:attrNameLst>
                                          <p:attrName>style.rotation</p:attrName>
                                        </p:attrNameLst>
                                      </p:cBhvr>
                                      <p:tavLst>
                                        <p:tav tm="0">
                                          <p:val>
                                            <p:fltVal val="90"/>
                                          </p:val>
                                        </p:tav>
                                        <p:tav tm="100000">
                                          <p:val>
                                            <p:fltVal val="0"/>
                                          </p:val>
                                        </p:tav>
                                      </p:tavLst>
                                    </p:anim>
                                    <p:animEffect transition="in" filter="fade">
                                      <p:cBhvr>
                                        <p:cTn id="18" dur="300"/>
                                        <p:tgtEl>
                                          <p:spTgt spid="62"/>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wipe(left)">
                                      <p:cBhvr>
                                        <p:cTn id="22" dur="500"/>
                                        <p:tgtEl>
                                          <p:spTgt spid="7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42" presetClass="path" presetSubtype="0" accel="50000" decel="50000" fill="hold" grpId="1" nodeType="withEffect">
                                  <p:stCondLst>
                                    <p:cond delay="0"/>
                                  </p:stCondLst>
                                  <p:childTnLst>
                                    <p:animMotion origin="layout" path="M 0 -4.07407E-6 L 0 -0.28078 " pathEditMode="relative" rAng="0" ptsTypes="AA">
                                      <p:cBhvr>
                                        <p:cTn id="30" dur="500" spd="-100000" fill="hold"/>
                                        <p:tgtEl>
                                          <p:spTgt spid="63"/>
                                        </p:tgtEl>
                                        <p:attrNameLst>
                                          <p:attrName>ppt_x</p:attrName>
                                          <p:attrName>ppt_y</p:attrName>
                                        </p:attrNameLst>
                                      </p:cBhvr>
                                      <p:rCtr x="0" y="-14051"/>
                                    </p:animMotion>
                                  </p:childTnLst>
                                </p:cTn>
                              </p:par>
                              <p:par>
                                <p:cTn id="31" presetID="22" presetClass="entr" presetSubtype="1"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par>
                          <p:cTn id="34" fill="hold">
                            <p:stCondLst>
                              <p:cond delay="2500"/>
                            </p:stCondLst>
                            <p:childTnLst>
                              <p:par>
                                <p:cTn id="35" presetID="31"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300" fill="hold"/>
                                        <p:tgtEl>
                                          <p:spTgt spid="64"/>
                                        </p:tgtEl>
                                        <p:attrNameLst>
                                          <p:attrName>ppt_w</p:attrName>
                                        </p:attrNameLst>
                                      </p:cBhvr>
                                      <p:tavLst>
                                        <p:tav tm="0">
                                          <p:val>
                                            <p:fltVal val="0"/>
                                          </p:val>
                                        </p:tav>
                                        <p:tav tm="100000">
                                          <p:val>
                                            <p:strVal val="#ppt_w"/>
                                          </p:val>
                                        </p:tav>
                                      </p:tavLst>
                                    </p:anim>
                                    <p:anim calcmode="lin" valueType="num">
                                      <p:cBhvr>
                                        <p:cTn id="38" dur="300" fill="hold"/>
                                        <p:tgtEl>
                                          <p:spTgt spid="64"/>
                                        </p:tgtEl>
                                        <p:attrNameLst>
                                          <p:attrName>ppt_h</p:attrName>
                                        </p:attrNameLst>
                                      </p:cBhvr>
                                      <p:tavLst>
                                        <p:tav tm="0">
                                          <p:val>
                                            <p:fltVal val="0"/>
                                          </p:val>
                                        </p:tav>
                                        <p:tav tm="100000">
                                          <p:val>
                                            <p:strVal val="#ppt_h"/>
                                          </p:val>
                                        </p:tav>
                                      </p:tavLst>
                                    </p:anim>
                                    <p:anim calcmode="lin" valueType="num">
                                      <p:cBhvr>
                                        <p:cTn id="39" dur="300" fill="hold"/>
                                        <p:tgtEl>
                                          <p:spTgt spid="64"/>
                                        </p:tgtEl>
                                        <p:attrNameLst>
                                          <p:attrName>style.rotation</p:attrName>
                                        </p:attrNameLst>
                                      </p:cBhvr>
                                      <p:tavLst>
                                        <p:tav tm="0">
                                          <p:val>
                                            <p:fltVal val="90"/>
                                          </p:val>
                                        </p:tav>
                                        <p:tav tm="100000">
                                          <p:val>
                                            <p:fltVal val="0"/>
                                          </p:val>
                                        </p:tav>
                                      </p:tavLst>
                                    </p:anim>
                                    <p:animEffect transition="in" filter="fade">
                                      <p:cBhvr>
                                        <p:cTn id="40" dur="300"/>
                                        <p:tgtEl>
                                          <p:spTgt spid="64"/>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left)">
                                      <p:cBhvr>
                                        <p:cTn id="44" dur="500"/>
                                        <p:tgtEl>
                                          <p:spTgt spid="68"/>
                                        </p:tgtEl>
                                      </p:cBhvr>
                                    </p:animEffect>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500"/>
                                        <p:tgtEl>
                                          <p:spTgt spid="71"/>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childTnLst>
                                </p:cTn>
                              </p:par>
                              <p:par>
                                <p:cTn id="52" presetID="42" presetClass="path" presetSubtype="0" accel="50000" decel="50000" fill="hold" grpId="1" nodeType="withEffect">
                                  <p:stCondLst>
                                    <p:cond delay="0"/>
                                  </p:stCondLst>
                                  <p:childTnLst>
                                    <p:animMotion origin="layout" path="M 0 -3.7037E-6 L 0 -0.28078 " pathEditMode="relative" rAng="0" ptsTypes="AA">
                                      <p:cBhvr>
                                        <p:cTn id="53" dur="500" spd="-100000" fill="hold"/>
                                        <p:tgtEl>
                                          <p:spTgt spid="65"/>
                                        </p:tgtEl>
                                        <p:attrNameLst>
                                          <p:attrName>ppt_x</p:attrName>
                                          <p:attrName>ppt_y</p:attrName>
                                        </p:attrNameLst>
                                      </p:cBhvr>
                                      <p:rCtr x="0" y="-14051"/>
                                    </p:animMotion>
                                  </p:childTnLst>
                                </p:cTn>
                              </p:par>
                              <p:par>
                                <p:cTn id="54" presetID="22" presetClass="entr" presetSubtype="1" fill="hold"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up)">
                                      <p:cBhvr>
                                        <p:cTn id="56" dur="500"/>
                                        <p:tgtEl>
                                          <p:spTgt spid="57"/>
                                        </p:tgtEl>
                                      </p:cBhvr>
                                    </p:animEffect>
                                  </p:childTnLst>
                                </p:cTn>
                              </p:par>
                            </p:childTnLst>
                          </p:cTn>
                        </p:par>
                        <p:par>
                          <p:cTn id="57" fill="hold">
                            <p:stCondLst>
                              <p:cond delay="4000"/>
                            </p:stCondLst>
                            <p:childTnLst>
                              <p:par>
                                <p:cTn id="58" presetID="31" presetClass="entr" presetSubtype="0" fill="hold" grpId="0"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 calcmode="lin" valueType="num">
                                      <p:cBhvr>
                                        <p:cTn id="62" dur="300" fill="hold"/>
                                        <p:tgtEl>
                                          <p:spTgt spid="66"/>
                                        </p:tgtEl>
                                        <p:attrNameLst>
                                          <p:attrName>style.rotation</p:attrName>
                                        </p:attrNameLst>
                                      </p:cBhvr>
                                      <p:tavLst>
                                        <p:tav tm="0">
                                          <p:val>
                                            <p:fltVal val="90"/>
                                          </p:val>
                                        </p:tav>
                                        <p:tav tm="100000">
                                          <p:val>
                                            <p:fltVal val="0"/>
                                          </p:val>
                                        </p:tav>
                                      </p:tavLst>
                                    </p:anim>
                                    <p:animEffect transition="in" filter="fade">
                                      <p:cBhvr>
                                        <p:cTn id="63" dur="300"/>
                                        <p:tgtEl>
                                          <p:spTgt spid="66"/>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left)">
                                      <p:cBhvr>
                                        <p:cTn id="67" dur="500"/>
                                        <p:tgtEl>
                                          <p:spTgt spid="72"/>
                                        </p:tgtEl>
                                      </p:cBhvr>
                                    </p:animEffect>
                                  </p:childTnLst>
                                </p:cTn>
                              </p:par>
                            </p:childTnLst>
                          </p:cTn>
                        </p:par>
                        <p:par>
                          <p:cTn id="68" fill="hold">
                            <p:stCondLst>
                              <p:cond delay="5000"/>
                            </p:stCondLst>
                            <p:childTnLst>
                              <p:par>
                                <p:cTn id="69" presetID="22" presetClass="entr" presetSubtype="1"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up)">
                                      <p:cBhvr>
                                        <p:cTn id="7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ldLvl="0" animBg="1"/>
      <p:bldP spid="62" grpId="0"/>
      <p:bldP spid="63" grpId="0" bldLvl="0" animBg="1"/>
      <p:bldP spid="63" grpId="1" bldLvl="0" animBg="1"/>
      <p:bldP spid="64" grpId="0"/>
      <p:bldP spid="65" grpId="0" bldLvl="0" animBg="1"/>
      <p:bldP spid="65" grpId="1" bldLvl="0" animBg="1"/>
      <p:bldP spid="66" grpId="0"/>
      <p:bldP spid="68" grpId="0"/>
      <p:bldP spid="69" grpId="0"/>
      <p:bldP spid="70" grpId="0"/>
      <p:bldP spid="71" grpId="0"/>
      <p:bldP spid="72" grpId="0"/>
      <p:bldP spid="75" grpId="0"/>
      <p:bldP spid="8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extBox 22"/>
          <p:cNvSpPr txBox="1"/>
          <p:nvPr/>
        </p:nvSpPr>
        <p:spPr>
          <a:xfrm>
            <a:off x="50165" y="1459230"/>
            <a:ext cx="6252845" cy="4661535"/>
          </a:xfrm>
          <a:prstGeom prst="rect">
            <a:avLst/>
          </a:prstGeom>
          <a:solidFill>
            <a:srgbClr val="314865">
              <a:alpha val="85000"/>
            </a:srgbClr>
          </a:solidFill>
        </p:spPr>
        <p:txBody>
          <a:bodyPr wrap="square" rtlCol="0" anchor="ctr">
            <a:spAutoFit/>
          </a:bodyPr>
          <a:lstStyle/>
          <a:p>
            <a:pPr algn="ctr">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调查注意事项：</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①对于定周期信号交叉口，应将观测的起始时间与信号周期的始点错开。</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②停驶车辆是指经过停车后通过停车线的车辆，</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不停</a:t>
            </a:r>
            <a:r>
              <a:rPr 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驶</a:t>
            </a: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车辆是指不经过停车而直接通过停车线的车辆。</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③如果人员不足，可对各入口引道轮流进行观测，</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但时间耗费较多，各引道的调查结果可比性也不强。</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④“在下列时间内停在引道内的车辆数”是指0s，15s，30s，45s时停在引道上的车辆数。</a:t>
            </a:r>
          </a:p>
          <a:p>
            <a:pPr algn="l">
              <a:lnSpc>
                <a:spcPct val="150000"/>
              </a:lnSpc>
            </a:pPr>
            <a:r>
              <a:rPr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⑤每15s报时一次，观察员在报时后即统计停留在入口引道停车线后的车辆数。</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endParaRPr>
          </a:p>
        </p:txBody>
      </p:sp>
      <p:grpSp>
        <p:nvGrpSpPr>
          <p:cNvPr id="5" name="组合 4"/>
          <p:cNvGrpSpPr/>
          <p:nvPr/>
        </p:nvGrpSpPr>
        <p:grpSpPr>
          <a:xfrm>
            <a:off x="164616" y="178180"/>
            <a:ext cx="2804616" cy="460375"/>
            <a:chOff x="164616" y="178180"/>
            <a:chExt cx="2804616" cy="460375"/>
          </a:xfrm>
        </p:grpSpPr>
        <p:cxnSp>
          <p:nvCxnSpPr>
            <p:cNvPr id="6" name="直接连接符 5"/>
            <p:cNvCxnSpPr/>
            <p:nvPr/>
          </p:nvCxnSpPr>
          <p:spPr>
            <a:xfrm flipV="1">
              <a:off x="164616" y="535956"/>
              <a:ext cx="2804616" cy="10804"/>
            </a:xfrm>
            <a:prstGeom prst="line">
              <a:avLst/>
            </a:prstGeom>
            <a:ln>
              <a:solidFill>
                <a:srgbClr val="314865"/>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34486" y="178180"/>
              <a:ext cx="2434746" cy="460375"/>
            </a:xfrm>
            <a:prstGeom prst="rect">
              <a:avLst/>
            </a:prstGeom>
            <a:noFill/>
          </p:spPr>
          <p:txBody>
            <a:bodyPr wrap="square" rtlCol="0">
              <a:spAutoFit/>
            </a:bodyPr>
            <a:lstStyle/>
            <a:p>
              <a:pPr algn="dist">
                <a:spcBef>
                  <a:spcPct val="20000"/>
                </a:spcBef>
                <a:buClr>
                  <a:schemeClr val="hlink"/>
                </a:buClr>
                <a:buSzPct val="65000"/>
              </a:pPr>
              <a:r>
                <a:rPr lang="zh-CN" altLang="en-US" sz="2400" b="1" dirty="0">
                  <a:solidFill>
                    <a:srgbClr val="314865"/>
                  </a:solidFill>
                  <a:effectLst>
                    <a:innerShdw blurRad="63500" dist="50800" dir="13500000">
                      <a:prstClr val="black">
                        <a:alpha val="50000"/>
                      </a:prstClr>
                    </a:innerShdw>
                  </a:effectLst>
                  <a:latin typeface="Arial" panose="020B0604020202020204"/>
                  <a:ea typeface="微软雅黑" panose="020B0503020204020204" charset="-122"/>
                  <a:sym typeface="Arial" panose="020B0604020202020204"/>
                </a:rPr>
                <a:t>调查方案</a:t>
              </a:r>
            </a:p>
          </p:txBody>
        </p:sp>
        <p:sp>
          <p:nvSpPr>
            <p:cNvPr id="9" name="矩形 8"/>
            <p:cNvSpPr/>
            <p:nvPr/>
          </p:nvSpPr>
          <p:spPr>
            <a:xfrm>
              <a:off x="164616" y="178180"/>
              <a:ext cx="47829" cy="284416"/>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矩形 9"/>
            <p:cNvSpPr/>
            <p:nvPr/>
          </p:nvSpPr>
          <p:spPr>
            <a:xfrm>
              <a:off x="275779" y="252586"/>
              <a:ext cx="47828" cy="210010"/>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1" name="矩形 10"/>
            <p:cNvSpPr/>
            <p:nvPr/>
          </p:nvSpPr>
          <p:spPr>
            <a:xfrm flipH="1">
              <a:off x="377808" y="320388"/>
              <a:ext cx="47827" cy="142208"/>
            </a:xfrm>
            <a:prstGeom prst="rect">
              <a:avLst/>
            </a:prstGeom>
            <a:solidFill>
              <a:srgbClr val="314865"/>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pic>
        <p:nvPicPr>
          <p:cNvPr id="2" name="图片 1"/>
          <p:cNvPicPr>
            <a:picLocks noChangeAspect="1"/>
          </p:cNvPicPr>
          <p:nvPr/>
        </p:nvPicPr>
        <p:blipFill>
          <a:blip r:embed="rId3"/>
          <a:stretch>
            <a:fillRect/>
          </a:stretch>
        </p:blipFill>
        <p:spPr>
          <a:xfrm>
            <a:off x="6303645" y="1941195"/>
            <a:ext cx="5810885" cy="3786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7">
                                            <p:txEl>
                                              <p:pRg st="0" end="0"/>
                                            </p:txEl>
                                          </p:spTgt>
                                        </p:tgtEl>
                                        <p:attrNameLst>
                                          <p:attrName>style.visibility</p:attrName>
                                        </p:attrNameLst>
                                      </p:cBhvr>
                                      <p:to>
                                        <p:strVal val="visible"/>
                                      </p:to>
                                    </p:set>
                                    <p:animEffect transition="in" filter="checkerboard(across)">
                                      <p:cBhvr>
                                        <p:cTn id="12" dur="1000"/>
                                        <p:tgtEl>
                                          <p:spTgt spid="7">
                                            <p:txEl>
                                              <p:pRg st="0" end="0"/>
                                            </p:txEl>
                                          </p:spTgt>
                                        </p:tgtEl>
                                      </p:cBhvr>
                                    </p:animEffect>
                                  </p:childTnLst>
                                </p:cTn>
                              </p:par>
                              <p:par>
                                <p:cTn id="13" presetID="5" presetClass="entr" presetSubtype="10" fill="hold" nodeType="withEffect">
                                  <p:stCondLst>
                                    <p:cond delay="0"/>
                                  </p:stCondLst>
                                  <p:childTnLst>
                                    <p:set>
                                      <p:cBhvr>
                                        <p:cTn id="14" dur="1000" fill="hold">
                                          <p:stCondLst>
                                            <p:cond delay="0"/>
                                          </p:stCondLst>
                                        </p:cTn>
                                        <p:tgtEl>
                                          <p:spTgt spid="7">
                                            <p:txEl>
                                              <p:pRg st="1" end="1"/>
                                            </p:txEl>
                                          </p:spTgt>
                                        </p:tgtEl>
                                        <p:attrNameLst>
                                          <p:attrName>style.visibility</p:attrName>
                                        </p:attrNameLst>
                                      </p:cBhvr>
                                      <p:to>
                                        <p:strVal val="visible"/>
                                      </p:to>
                                    </p:set>
                                    <p:animEffect transition="in" filter="checkerboard(across)">
                                      <p:cBhvr>
                                        <p:cTn id="15" dur="1000"/>
                                        <p:tgtEl>
                                          <p:spTgt spid="7">
                                            <p:txEl>
                                              <p:pRg st="1" end="1"/>
                                            </p:txEl>
                                          </p:spTgt>
                                        </p:tgtEl>
                                      </p:cBhvr>
                                    </p:animEffect>
                                  </p:childTnLst>
                                </p:cTn>
                              </p:par>
                              <p:par>
                                <p:cTn id="16" presetID="5" presetClass="entr" presetSubtype="10" fill="hold" nodeType="withEffect">
                                  <p:stCondLst>
                                    <p:cond delay="0"/>
                                  </p:stCondLst>
                                  <p:childTnLst>
                                    <p:set>
                                      <p:cBhvr>
                                        <p:cTn id="17" dur="1000" fill="hold">
                                          <p:stCondLst>
                                            <p:cond delay="0"/>
                                          </p:stCondLst>
                                        </p:cTn>
                                        <p:tgtEl>
                                          <p:spTgt spid="7">
                                            <p:txEl>
                                              <p:pRg st="2" end="2"/>
                                            </p:txEl>
                                          </p:spTgt>
                                        </p:tgtEl>
                                        <p:attrNameLst>
                                          <p:attrName>style.visibility</p:attrName>
                                        </p:attrNameLst>
                                      </p:cBhvr>
                                      <p:to>
                                        <p:strVal val="visible"/>
                                      </p:to>
                                    </p:set>
                                    <p:animEffect transition="in" filter="checkerboard(across)">
                                      <p:cBhvr>
                                        <p:cTn id="18" dur="1000"/>
                                        <p:tgtEl>
                                          <p:spTgt spid="7">
                                            <p:txEl>
                                              <p:pRg st="2" end="2"/>
                                            </p:txEl>
                                          </p:spTgt>
                                        </p:tgtEl>
                                      </p:cBhvr>
                                    </p:animEffect>
                                  </p:childTnLst>
                                </p:cTn>
                              </p:par>
                              <p:par>
                                <p:cTn id="19" presetID="5" presetClass="entr" presetSubtype="10" fill="hold" nodeType="withEffect">
                                  <p:stCondLst>
                                    <p:cond delay="0"/>
                                  </p:stCondLst>
                                  <p:childTnLst>
                                    <p:set>
                                      <p:cBhvr>
                                        <p:cTn id="20" dur="1000" fill="hold">
                                          <p:stCondLst>
                                            <p:cond delay="0"/>
                                          </p:stCondLst>
                                        </p:cTn>
                                        <p:tgtEl>
                                          <p:spTgt spid="7">
                                            <p:txEl>
                                              <p:pRg st="3" end="3"/>
                                            </p:txEl>
                                          </p:spTgt>
                                        </p:tgtEl>
                                        <p:attrNameLst>
                                          <p:attrName>style.visibility</p:attrName>
                                        </p:attrNameLst>
                                      </p:cBhvr>
                                      <p:to>
                                        <p:strVal val="visible"/>
                                      </p:to>
                                    </p:set>
                                    <p:animEffect transition="in" filter="checkerboard(across)">
                                      <p:cBhvr>
                                        <p:cTn id="21" dur="1000"/>
                                        <p:tgtEl>
                                          <p:spTgt spid="7">
                                            <p:txEl>
                                              <p:pRg st="3" end="3"/>
                                            </p:txEl>
                                          </p:spTgt>
                                        </p:tgtEl>
                                      </p:cBhvr>
                                    </p:animEffect>
                                  </p:childTnLst>
                                </p:cTn>
                              </p:par>
                              <p:par>
                                <p:cTn id="22" presetID="5" presetClass="entr" presetSubtype="10" fill="hold" nodeType="withEffect">
                                  <p:stCondLst>
                                    <p:cond delay="0"/>
                                  </p:stCondLst>
                                  <p:childTnLst>
                                    <p:set>
                                      <p:cBhvr>
                                        <p:cTn id="23" dur="1000" fill="hold">
                                          <p:stCondLst>
                                            <p:cond delay="0"/>
                                          </p:stCondLst>
                                        </p:cTn>
                                        <p:tgtEl>
                                          <p:spTgt spid="7">
                                            <p:txEl>
                                              <p:pRg st="4" end="4"/>
                                            </p:txEl>
                                          </p:spTgt>
                                        </p:tgtEl>
                                        <p:attrNameLst>
                                          <p:attrName>style.visibility</p:attrName>
                                        </p:attrNameLst>
                                      </p:cBhvr>
                                      <p:to>
                                        <p:strVal val="visible"/>
                                      </p:to>
                                    </p:set>
                                    <p:animEffect transition="in" filter="checkerboard(across)">
                                      <p:cBhvr>
                                        <p:cTn id="24" dur="1000"/>
                                        <p:tgtEl>
                                          <p:spTgt spid="7">
                                            <p:txEl>
                                              <p:pRg st="4" end="4"/>
                                            </p:txEl>
                                          </p:spTgt>
                                        </p:tgtEl>
                                      </p:cBhvr>
                                    </p:animEffect>
                                  </p:childTnLst>
                                </p:cTn>
                              </p:par>
                              <p:par>
                                <p:cTn id="25" presetID="5" presetClass="entr" presetSubtype="10" fill="hold" nodeType="withEffect">
                                  <p:stCondLst>
                                    <p:cond delay="0"/>
                                  </p:stCondLst>
                                  <p:childTnLst>
                                    <p:set>
                                      <p:cBhvr>
                                        <p:cTn id="26" dur="1000" fill="hold">
                                          <p:stCondLst>
                                            <p:cond delay="0"/>
                                          </p:stCondLst>
                                        </p:cTn>
                                        <p:tgtEl>
                                          <p:spTgt spid="7">
                                            <p:txEl>
                                              <p:pRg st="5" end="5"/>
                                            </p:txEl>
                                          </p:spTgt>
                                        </p:tgtEl>
                                        <p:attrNameLst>
                                          <p:attrName>style.visibility</p:attrName>
                                        </p:attrNameLst>
                                      </p:cBhvr>
                                      <p:to>
                                        <p:strVal val="visible"/>
                                      </p:to>
                                    </p:set>
                                    <p:animEffect transition="in" filter="checkerboard(across)">
                                      <p:cBhvr>
                                        <p:cTn id="27" dur="1000"/>
                                        <p:tgtEl>
                                          <p:spTgt spid="7">
                                            <p:txEl>
                                              <p:pRg st="5" end="5"/>
                                            </p:txEl>
                                          </p:spTgt>
                                        </p:tgtEl>
                                      </p:cBhvr>
                                    </p:animEffect>
                                  </p:childTnLst>
                                </p:cTn>
                              </p:par>
                              <p:par>
                                <p:cTn id="28" presetID="5" presetClass="entr" presetSubtype="10" fill="hold" nodeType="withEffect">
                                  <p:stCondLst>
                                    <p:cond delay="0"/>
                                  </p:stCondLst>
                                  <p:childTnLst>
                                    <p:set>
                                      <p:cBhvr>
                                        <p:cTn id="29" dur="1000" fill="hold">
                                          <p:stCondLst>
                                            <p:cond delay="0"/>
                                          </p:stCondLst>
                                        </p:cTn>
                                        <p:tgtEl>
                                          <p:spTgt spid="7">
                                            <p:txEl>
                                              <p:pRg st="6" end="6"/>
                                            </p:txEl>
                                          </p:spTgt>
                                        </p:tgtEl>
                                        <p:attrNameLst>
                                          <p:attrName>style.visibility</p:attrName>
                                        </p:attrNameLst>
                                      </p:cBhvr>
                                      <p:to>
                                        <p:strVal val="visible"/>
                                      </p:to>
                                    </p:set>
                                    <p:animEffect transition="in" filter="checkerboard(across)">
                                      <p:cBhvr>
                                        <p:cTn id="30" dur="1000"/>
                                        <p:tgtEl>
                                          <p:spTgt spid="7">
                                            <p:txEl>
                                              <p:pRg st="6" end="6"/>
                                            </p:txEl>
                                          </p:spTgt>
                                        </p:tgtEl>
                                      </p:cBhvr>
                                    </p:animEffect>
                                  </p:childTnLst>
                                </p:cTn>
                              </p:par>
                              <p:par>
                                <p:cTn id="31" presetID="5" presetClass="entr" presetSubtype="10" fill="hold" nodeType="withEffect">
                                  <p:stCondLst>
                                    <p:cond delay="0"/>
                                  </p:stCondLst>
                                  <p:childTnLst>
                                    <p:set>
                                      <p:cBhvr>
                                        <p:cTn id="32" dur="1000" fill="hold">
                                          <p:stCondLst>
                                            <p:cond delay="0"/>
                                          </p:stCondLst>
                                        </p:cTn>
                                        <p:tgtEl>
                                          <p:spTgt spid="7">
                                            <p:txEl>
                                              <p:pRg st="7" end="7"/>
                                            </p:txEl>
                                          </p:spTgt>
                                        </p:tgtEl>
                                        <p:attrNameLst>
                                          <p:attrName>style.visibility</p:attrName>
                                        </p:attrNameLst>
                                      </p:cBhvr>
                                      <p:to>
                                        <p:strVal val="visible"/>
                                      </p:to>
                                    </p:set>
                                    <p:animEffect transition="in" filter="checkerboard(across)">
                                      <p:cBhvr>
                                        <p:cTn id="33" dur="10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66942" y="1957174"/>
            <a:ext cx="9655728" cy="1106805"/>
          </a:xfrm>
          <a:prstGeom prst="rect">
            <a:avLst/>
          </a:prstGeom>
          <a:solidFill>
            <a:srgbClr val="314865"/>
          </a:solidFill>
          <a:ln>
            <a:solidFill>
              <a:schemeClr val="tx1">
                <a:lumMod val="75000"/>
                <a:lumOff val="25000"/>
              </a:schemeClr>
            </a:solidFill>
          </a:ln>
        </p:spPr>
        <p:txBody>
          <a:bodyPr wrap="square">
            <a:spAutoFit/>
          </a:bodyPr>
          <a:lstStyle/>
          <a:p>
            <a:pPr algn="ctr"/>
            <a:r>
              <a:rPr lang="zh-CN" altLang="en-US" sz="6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感谢聆听</a:t>
            </a:r>
          </a:p>
        </p:txBody>
      </p:sp>
      <p:sp>
        <p:nvSpPr>
          <p:cNvPr id="14" name="矩形 13"/>
          <p:cNvSpPr/>
          <p:nvPr/>
        </p:nvSpPr>
        <p:spPr>
          <a:xfrm>
            <a:off x="2635885" y="3383280"/>
            <a:ext cx="6718300" cy="922020"/>
          </a:xfrm>
          <a:prstGeom prst="rect">
            <a:avLst/>
          </a:prstGeom>
          <a:ln>
            <a:solidFill>
              <a:schemeClr val="tx1">
                <a:lumMod val="75000"/>
                <a:lumOff val="25000"/>
              </a:schemeClr>
            </a:solidFill>
          </a:ln>
        </p:spPr>
        <p:txBody>
          <a:bodyPr wrap="square">
            <a:spAutoFit/>
          </a:bodyPr>
          <a:lstStyle/>
          <a:p>
            <a:pPr algn="ctr">
              <a:lnSpc>
                <a:spcPct val="150000"/>
              </a:lnSpc>
            </a:pPr>
            <a:r>
              <a:rPr lang="zh-CN" altLang="en-US" b="0" dirty="0">
                <a:solidFill>
                  <a:srgbClr val="314865"/>
                </a:solidFill>
                <a:latin typeface="Arial" panose="020B0604020202020204"/>
                <a:ea typeface="微软雅黑" panose="020B0503020204020204" charset="-122"/>
                <a:sym typeface="Arial" panose="020B0604020202020204"/>
              </a:rPr>
              <a:t>组长：黎子源</a:t>
            </a:r>
          </a:p>
          <a:p>
            <a:pPr algn="ctr">
              <a:lnSpc>
                <a:spcPct val="150000"/>
              </a:lnSpc>
            </a:pPr>
            <a:r>
              <a:rPr lang="zh-CN" altLang="en-US" b="0" dirty="0">
                <a:solidFill>
                  <a:srgbClr val="314865"/>
                </a:solidFill>
                <a:latin typeface="Arial" panose="020B0604020202020204"/>
                <a:ea typeface="微软雅黑" panose="020B0503020204020204" charset="-122"/>
                <a:sym typeface="Arial" panose="020B0604020202020204"/>
              </a:rPr>
              <a:t>组员：</a:t>
            </a:r>
            <a:r>
              <a:rPr lang="zh-CN" altLang="en-US" dirty="0">
                <a:solidFill>
                  <a:srgbClr val="314865"/>
                </a:solidFill>
                <a:ea typeface="微软雅黑" panose="020B0503020204020204" charset="-122"/>
                <a:cs typeface="+mn-ea"/>
                <a:sym typeface="+mn-ea"/>
              </a:rPr>
              <a:t>李锦豪 李文德 李逸文 赖麒峰 刘俊杰 刘晟 刘先哲</a:t>
            </a:r>
            <a:endParaRPr lang="zh-CN" altLang="en-US" b="0" dirty="0">
              <a:solidFill>
                <a:srgbClr val="314865"/>
              </a:solidFill>
              <a:latin typeface="Arial" panose="020B0604020202020204"/>
              <a:ea typeface="微软雅黑" panose="020B0503020204020204" charset="-122"/>
              <a:cs typeface="+mn-ea"/>
              <a:sym typeface="+mn-ea"/>
            </a:endParaRPr>
          </a:p>
        </p:txBody>
      </p:sp>
      <p:sp>
        <p:nvSpPr>
          <p:cNvPr id="21" name="TextBox 7"/>
          <p:cNvSpPr>
            <a:spLocks noChangeArrowheads="1"/>
          </p:cNvSpPr>
          <p:nvPr/>
        </p:nvSpPr>
        <p:spPr bwMode="auto">
          <a:xfrm>
            <a:off x="3966845" y="4591685"/>
            <a:ext cx="3049905"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dirty="0">
                <a:solidFill>
                  <a:srgbClr val="314865"/>
                </a:solidFill>
                <a:latin typeface="Arial" panose="020B0604020202020204"/>
                <a:ea typeface="微软雅黑" panose="020B0503020204020204" charset="-122"/>
                <a:sym typeface="Arial" panose="020B0604020202020204"/>
              </a:rPr>
              <a:t>汇报时间：</a:t>
            </a:r>
            <a:r>
              <a:rPr lang="en-US" altLang="zh-CN" dirty="0">
                <a:solidFill>
                  <a:srgbClr val="314865"/>
                </a:solidFill>
                <a:latin typeface="Arial" panose="020B0604020202020204"/>
                <a:ea typeface="微软雅黑" panose="020B0503020204020204" charset="-122"/>
                <a:sym typeface="Arial" panose="020B0604020202020204"/>
              </a:rPr>
              <a:t>2018</a:t>
            </a:r>
            <a:r>
              <a:rPr lang="zh-CN" altLang="en-US" dirty="0">
                <a:solidFill>
                  <a:srgbClr val="314865"/>
                </a:solidFill>
                <a:latin typeface="Arial" panose="020B0604020202020204"/>
                <a:ea typeface="微软雅黑" panose="020B0503020204020204" charset="-122"/>
                <a:sym typeface="Arial" panose="020B0604020202020204"/>
              </a:rPr>
              <a:t>年</a:t>
            </a:r>
            <a:r>
              <a:rPr lang="en-US" altLang="zh-CN" dirty="0">
                <a:solidFill>
                  <a:srgbClr val="314865"/>
                </a:solidFill>
                <a:latin typeface="Arial" panose="020B0604020202020204"/>
                <a:ea typeface="微软雅黑" panose="020B0503020204020204" charset="-122"/>
                <a:sym typeface="Arial" panose="020B0604020202020204"/>
              </a:rPr>
              <a:t>11</a:t>
            </a:r>
            <a:r>
              <a:rPr lang="zh-CN" altLang="en-US" dirty="0">
                <a:solidFill>
                  <a:srgbClr val="314865"/>
                </a:solidFill>
                <a:latin typeface="Arial" panose="020B0604020202020204"/>
                <a:ea typeface="微软雅黑" panose="020B0503020204020204" charset="-122"/>
                <a:sym typeface="Arial" panose="020B0604020202020204"/>
              </a:rPr>
              <a:t>月 </a:t>
            </a:r>
            <a:r>
              <a:rPr lang="en-US" altLang="zh-CN" dirty="0">
                <a:solidFill>
                  <a:srgbClr val="314865"/>
                </a:solidFill>
                <a:latin typeface="Arial" panose="020B0604020202020204"/>
                <a:ea typeface="微软雅黑" panose="020B0503020204020204" charset="-122"/>
                <a:sym typeface="Arial" panose="020B0604020202020204"/>
              </a:rPr>
              <a:t>20</a:t>
            </a:r>
            <a:r>
              <a:rPr lang="zh-CN" altLang="en-US" dirty="0">
                <a:solidFill>
                  <a:srgbClr val="314865"/>
                </a:solidFill>
                <a:latin typeface="Arial" panose="020B0604020202020204"/>
                <a:ea typeface="微软雅黑" panose="020B0503020204020204" charset="-122"/>
                <a:sym typeface="Arial" panose="020B0604020202020204"/>
              </a:rPr>
              <a:t>日     汇报人：李逸文、赖麒峰</a:t>
            </a:r>
          </a:p>
        </p:txBody>
      </p:sp>
      <p:cxnSp>
        <p:nvCxnSpPr>
          <p:cNvPr id="22" name="直接连接符 21"/>
          <p:cNvCxnSpPr/>
          <p:nvPr/>
        </p:nvCxnSpPr>
        <p:spPr>
          <a:xfrm flipH="1">
            <a:off x="3675005" y="4901446"/>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203396" y="4901446"/>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outVertical)">
                                      <p:cBhvr>
                                        <p:cTn id="17" dur="1000"/>
                                        <p:tgtEl>
                                          <p:spTgt spid="21"/>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par>
                                <p:cTn id="22" presetID="22" presetClass="entr" presetSubtype="8"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0.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Franklin Gothic Medium"/>
        <a:ea typeface="微软雅黑"/>
        <a:cs typeface=""/>
      </a:majorFont>
      <a:minorFont>
        <a:latin typeface="Franklin Gothic Book"/>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1031</Words>
  <Application>Microsoft Office PowerPoint</Application>
  <PresentationFormat>宽屏</PresentationFormat>
  <Paragraphs>177</Paragraphs>
  <Slides>20</Slides>
  <Notes>20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33" baseType="lpstr">
      <vt:lpstr>等线</vt:lpstr>
      <vt:lpstr>宋体</vt:lpstr>
      <vt:lpstr>微软雅黑</vt:lpstr>
      <vt:lpstr>Arial</vt:lpstr>
      <vt:lpstr>Bahnschrift</vt:lpstr>
      <vt:lpstr>Calibri</vt:lpstr>
      <vt:lpstr>Franklin Gothic Book</vt:lpstr>
      <vt:lpstr>Franklin Gothic Medium</vt:lpstr>
      <vt:lpstr>Helvetica</vt:lpstr>
      <vt:lpstr>Times New Roman</vt:lpstr>
      <vt:lpstr>Wingdings</vt:lpstr>
      <vt:lpstr>Office 主题</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2017工作总结与2018工作规划PPT模板</dc:title>
  <dc:creator>carrie_xie</dc:creator>
  <cp:lastModifiedBy>黎 子源</cp:lastModifiedBy>
  <cp:revision>104</cp:revision>
  <dcterms:created xsi:type="dcterms:W3CDTF">2013-07-01T03:05:00Z</dcterms:created>
  <dcterms:modified xsi:type="dcterms:W3CDTF">2018-11-20T01:05:10Z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2052-11.1.0.7967</vt:lpwstr>
  </property>
</Properties>
</file>