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73" r:id="rId3"/>
    <p:sldId id="256" r:id="rId4"/>
    <p:sldId id="266" r:id="rId5"/>
    <p:sldId id="261" r:id="rId6"/>
    <p:sldId id="267" r:id="rId7"/>
    <p:sldId id="260" r:id="rId8"/>
    <p:sldId id="274" r:id="rId9"/>
    <p:sldId id="284" r:id="rId10"/>
    <p:sldId id="272" r:id="rId11"/>
    <p:sldId id="280" r:id="rId12"/>
    <p:sldId id="281" r:id="rId13"/>
    <p:sldId id="282" r:id="rId14"/>
    <p:sldId id="283" r:id="rId15"/>
    <p:sldId id="264" r:id="rId16"/>
    <p:sldId id="270" r:id="rId17"/>
  </p:sldIdLst>
  <p:sldSz cx="12193588" cy="6858000"/>
  <p:notesSz cx="6858000" cy="9144000"/>
  <p:defaultTextStyle>
    <a:defPPr>
      <a:defRPr lang="en-US"/>
    </a:defPPr>
    <a:lvl1pPr marL="0" algn="l" defTabSz="609600" rtl="0" eaLnBrk="1" latinLnBrk="0" hangingPunct="1">
      <a:defRPr sz="2400" kern="1200">
        <a:solidFill>
          <a:schemeClr val="tx1"/>
        </a:solidFill>
        <a:latin typeface="+mn-lt"/>
        <a:ea typeface="+mn-ea"/>
        <a:cs typeface="+mn-cs"/>
      </a:defRPr>
    </a:lvl1pPr>
    <a:lvl2pPr marL="609600" algn="l" defTabSz="609600" rtl="0" eaLnBrk="1" latinLnBrk="0" hangingPunct="1">
      <a:defRPr sz="2400" kern="1200">
        <a:solidFill>
          <a:schemeClr val="tx1"/>
        </a:solidFill>
        <a:latin typeface="+mn-lt"/>
        <a:ea typeface="+mn-ea"/>
        <a:cs typeface="+mn-cs"/>
      </a:defRPr>
    </a:lvl2pPr>
    <a:lvl3pPr marL="1219200" algn="l" defTabSz="609600" rtl="0" eaLnBrk="1" latinLnBrk="0" hangingPunct="1">
      <a:defRPr sz="2400" kern="1200">
        <a:solidFill>
          <a:schemeClr val="tx1"/>
        </a:solidFill>
        <a:latin typeface="+mn-lt"/>
        <a:ea typeface="+mn-ea"/>
        <a:cs typeface="+mn-cs"/>
      </a:defRPr>
    </a:lvl3pPr>
    <a:lvl4pPr marL="1828800" algn="l" defTabSz="609600" rtl="0" eaLnBrk="1" latinLnBrk="0" hangingPunct="1">
      <a:defRPr sz="2400" kern="1200">
        <a:solidFill>
          <a:schemeClr val="tx1"/>
        </a:solidFill>
        <a:latin typeface="+mn-lt"/>
        <a:ea typeface="+mn-ea"/>
        <a:cs typeface="+mn-cs"/>
      </a:defRPr>
    </a:lvl4pPr>
    <a:lvl5pPr marL="2438400" algn="l" defTabSz="609600" rtl="0" eaLnBrk="1" latinLnBrk="0" hangingPunct="1">
      <a:defRPr sz="2400" kern="1200">
        <a:solidFill>
          <a:schemeClr val="tx1"/>
        </a:solidFill>
        <a:latin typeface="+mn-lt"/>
        <a:ea typeface="+mn-ea"/>
        <a:cs typeface="+mn-cs"/>
      </a:defRPr>
    </a:lvl5pPr>
    <a:lvl6pPr marL="3048000" algn="l" defTabSz="609600" rtl="0" eaLnBrk="1" latinLnBrk="0" hangingPunct="1">
      <a:defRPr sz="2400" kern="1200">
        <a:solidFill>
          <a:schemeClr val="tx1"/>
        </a:solidFill>
        <a:latin typeface="+mn-lt"/>
        <a:ea typeface="+mn-ea"/>
        <a:cs typeface="+mn-cs"/>
      </a:defRPr>
    </a:lvl6pPr>
    <a:lvl7pPr marL="3657600" algn="l" defTabSz="609600" rtl="0" eaLnBrk="1" latinLnBrk="0" hangingPunct="1">
      <a:defRPr sz="2400" kern="1200">
        <a:solidFill>
          <a:schemeClr val="tx1"/>
        </a:solidFill>
        <a:latin typeface="+mn-lt"/>
        <a:ea typeface="+mn-ea"/>
        <a:cs typeface="+mn-cs"/>
      </a:defRPr>
    </a:lvl7pPr>
    <a:lvl8pPr marL="4267200" algn="l" defTabSz="609600" rtl="0" eaLnBrk="1" latinLnBrk="0" hangingPunct="1">
      <a:defRPr sz="2400" kern="1200">
        <a:solidFill>
          <a:schemeClr val="tx1"/>
        </a:solidFill>
        <a:latin typeface="+mn-lt"/>
        <a:ea typeface="+mn-ea"/>
        <a:cs typeface="+mn-cs"/>
      </a:defRPr>
    </a:lvl8pPr>
    <a:lvl9pPr marL="4876800" algn="l" defTabSz="60960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BD94"/>
    <a:srgbClr val="E73A1C"/>
    <a:srgbClr val="000000"/>
    <a:srgbClr val="393F41"/>
    <a:srgbClr val="2B2F32"/>
    <a:srgbClr val="324444"/>
    <a:srgbClr val="1A1E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46"/>
  </p:normalViewPr>
  <p:slideViewPr>
    <p:cSldViewPr snapToGrid="0" snapToObjects="1">
      <p:cViewPr varScale="1">
        <p:scale>
          <a:sx n="86" d="100"/>
          <a:sy n="86" d="100"/>
        </p:scale>
        <p:origin x="509" y="67"/>
      </p:cViewPr>
      <p:guideLst>
        <p:guide orient="horz" pos="2160"/>
        <p:guide pos="3841"/>
      </p:guideLst>
    </p:cSldViewPr>
  </p:slideViewPr>
  <p:notesTextViewPr>
    <p:cViewPr>
      <p:scale>
        <a:sx n="100" d="100"/>
        <a:sy n="100" d="100"/>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office.msn.com.cn/"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1A1E2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2CBD94"/>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324444"/>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2B2F32"/>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393F4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空白">
    <p:bg>
      <p:bgPr>
        <a:solidFill>
          <a:srgbClr val="E73A1C"/>
        </a:solidFill>
        <a:effectLst/>
      </p:bgPr>
    </p:bg>
    <p:spTree>
      <p:nvGrpSpPr>
        <p:cNvPr id="1" name=""/>
        <p:cNvGrpSpPr/>
        <p:nvPr/>
      </p:nvGrpSpPr>
      <p:grpSpPr>
        <a:xfrm>
          <a:off x="0" y="0"/>
          <a:ext cx="0" cy="0"/>
          <a:chOff x="0" y="0"/>
          <a:chExt cx="0" cy="0"/>
        </a:xfrm>
      </p:grpSpPr>
      <p:sp>
        <p:nvSpPr>
          <p:cNvPr id="2" name="矩形 1"/>
          <p:cNvSpPr/>
          <p:nvPr userDrawn="1"/>
        </p:nvSpPr>
        <p:spPr>
          <a:xfrm>
            <a:off x="440661" y="759873"/>
            <a:ext cx="662361" cy="379656"/>
          </a:xfrm>
          <a:prstGeom prst="rect">
            <a:avLst/>
          </a:prstGeom>
        </p:spPr>
        <p:txBody>
          <a:bodyPr wrap="none">
            <a:spAutoFit/>
          </a:bodyPr>
          <a:lstStyle/>
          <a:p>
            <a:r>
              <a:rPr lang="zh-CN" altLang="en-US" sz="1865" dirty="0">
                <a:solidFill>
                  <a:srgbClr val="FFFFFF"/>
                </a:solidFill>
                <a:latin typeface="Segoe UI Light" panose="020B0502040204020203"/>
                <a:cs typeface="Segoe UI Light" panose="020B0502040204020203"/>
              </a:rPr>
              <a:t>标注</a:t>
            </a:r>
          </a:p>
        </p:txBody>
      </p:sp>
      <p:sp>
        <p:nvSpPr>
          <p:cNvPr id="3" name="矩形 2"/>
          <p:cNvSpPr/>
          <p:nvPr userDrawn="1"/>
        </p:nvSpPr>
        <p:spPr>
          <a:xfrm>
            <a:off x="2858045" y="841948"/>
            <a:ext cx="1336033" cy="3292440"/>
          </a:xfrm>
          <a:prstGeom prst="rect">
            <a:avLst/>
          </a:prstGeom>
        </p:spPr>
        <p:txBody>
          <a:bodyPr wrap="square">
            <a:spAutoFit/>
          </a:bodyPr>
          <a:lstStyle/>
          <a:p>
            <a:pPr>
              <a:lnSpc>
                <a:spcPct val="130000"/>
              </a:lnSpc>
            </a:pPr>
            <a:r>
              <a:rPr lang="zh-CN" altLang="en-US" sz="1335" dirty="0">
                <a:solidFill>
                  <a:srgbClr val="FFFFFF"/>
                </a:solidFill>
                <a:latin typeface="Segoe UI Light" panose="020B0502040204020203"/>
                <a:cs typeface="Segoe UI Light" panose="020B0502040204020203"/>
              </a:rPr>
              <a:t>字体使用 </a:t>
            </a:r>
            <a:endParaRPr lang="en-US" altLang="zh-CN" sz="1335" dirty="0">
              <a:solidFill>
                <a:srgbClr val="FFFFFF"/>
              </a:solidFill>
              <a:latin typeface="Segoe UI Light" panose="020B0502040204020203"/>
              <a:cs typeface="Segoe UI Light" panose="020B0502040204020203"/>
            </a:endParaRPr>
          </a:p>
          <a:p>
            <a:pPr>
              <a:lnSpc>
                <a:spcPct val="130000"/>
              </a:lnSpc>
            </a:pPr>
            <a:endParaRPr lang="en-US" altLang="zh-CN" sz="1335" dirty="0">
              <a:solidFill>
                <a:srgbClr val="FFFFFF"/>
              </a:solidFill>
              <a:latin typeface="Segoe UI Light" panose="020B0502040204020203"/>
              <a:cs typeface="Segoe UI Light" panose="020B0502040204020203"/>
            </a:endParaRPr>
          </a:p>
          <a:p>
            <a:pPr>
              <a:lnSpc>
                <a:spcPct val="130000"/>
              </a:lnSpc>
            </a:pPr>
            <a:endParaRPr lang="en-US" altLang="zh-CN" sz="1335" dirty="0">
              <a:solidFill>
                <a:srgbClr val="FFFFFF"/>
              </a:solidFill>
              <a:latin typeface="Segoe UI Light" panose="020B0502040204020203"/>
              <a:cs typeface="Segoe UI Light" panose="020B0502040204020203"/>
            </a:endParaRPr>
          </a:p>
          <a:p>
            <a:pPr>
              <a:lnSpc>
                <a:spcPct val="130000"/>
              </a:lnSpc>
            </a:pPr>
            <a:endParaRPr lang="en-US" altLang="zh-CN" sz="1335" dirty="0">
              <a:solidFill>
                <a:srgbClr val="FFFFFF"/>
              </a:solidFill>
              <a:latin typeface="Segoe UI Light" panose="020B0502040204020203"/>
              <a:cs typeface="Segoe UI Light" panose="020B0502040204020203"/>
            </a:endParaRPr>
          </a:p>
          <a:p>
            <a:pPr>
              <a:lnSpc>
                <a:spcPct val="130000"/>
              </a:lnSpc>
            </a:pPr>
            <a:endParaRPr lang="en-US" altLang="zh-CN" sz="1335" dirty="0">
              <a:solidFill>
                <a:srgbClr val="FFFFFF"/>
              </a:solidFill>
              <a:latin typeface="Segoe UI Light" panose="020B0502040204020203"/>
              <a:cs typeface="Segoe UI Light" panose="020B0502040204020203"/>
            </a:endParaRPr>
          </a:p>
          <a:p>
            <a:pPr>
              <a:lnSpc>
                <a:spcPct val="130000"/>
              </a:lnSpc>
            </a:pPr>
            <a:r>
              <a:rPr lang="zh-CN" altLang="en-US" sz="1335" dirty="0">
                <a:solidFill>
                  <a:srgbClr val="FFFFFF"/>
                </a:solidFill>
                <a:latin typeface="Segoe UI Light" panose="020B0502040204020203"/>
                <a:cs typeface="Segoe UI Light" panose="020B0502040204020203"/>
              </a:rPr>
              <a:t>行距</a:t>
            </a:r>
            <a:endParaRPr lang="en-US" altLang="zh-CN" sz="1335" dirty="0">
              <a:solidFill>
                <a:srgbClr val="FFFFFF"/>
              </a:solidFill>
              <a:latin typeface="Segoe UI Light" panose="020B0502040204020203"/>
              <a:cs typeface="Segoe UI Light" panose="020B0502040204020203"/>
            </a:endParaRPr>
          </a:p>
          <a:p>
            <a:pPr>
              <a:lnSpc>
                <a:spcPct val="130000"/>
              </a:lnSpc>
            </a:pPr>
            <a:endParaRPr lang="en-US" altLang="zh-CN" sz="1335" dirty="0">
              <a:solidFill>
                <a:srgbClr val="FFFFFF"/>
              </a:solidFill>
              <a:latin typeface="Segoe UI Light" panose="020B0502040204020203"/>
              <a:cs typeface="Segoe UI Light" panose="020B0502040204020203"/>
            </a:endParaRPr>
          </a:p>
          <a:p>
            <a:pPr>
              <a:lnSpc>
                <a:spcPct val="130000"/>
              </a:lnSpc>
            </a:pPr>
            <a:endParaRPr lang="en-US" altLang="zh-CN" sz="1335" dirty="0">
              <a:solidFill>
                <a:srgbClr val="FFFFFF"/>
              </a:solidFill>
              <a:latin typeface="Segoe UI Light" panose="020B0502040204020203"/>
              <a:cs typeface="Segoe UI Light" panose="020B0502040204020203"/>
            </a:endParaRPr>
          </a:p>
          <a:p>
            <a:pPr>
              <a:lnSpc>
                <a:spcPct val="130000"/>
              </a:lnSpc>
            </a:pPr>
            <a:r>
              <a:rPr lang="zh-CN" altLang="en-US" sz="1335" dirty="0">
                <a:solidFill>
                  <a:srgbClr val="FFFFFF"/>
                </a:solidFill>
                <a:latin typeface="Segoe UI Light" panose="020B0502040204020203"/>
                <a:cs typeface="Segoe UI Light" panose="020B0502040204020203"/>
              </a:rPr>
              <a:t>背景图片出处</a:t>
            </a:r>
          </a:p>
          <a:p>
            <a:pPr>
              <a:lnSpc>
                <a:spcPct val="130000"/>
              </a:lnSpc>
            </a:pPr>
            <a:endParaRPr lang="zh-CN" altLang="en-US" sz="1335" dirty="0">
              <a:solidFill>
                <a:srgbClr val="FFFFFF"/>
              </a:solidFill>
              <a:latin typeface="Segoe UI Light" panose="020B0502040204020203"/>
              <a:cs typeface="Segoe UI Light" panose="020B0502040204020203"/>
            </a:endParaRPr>
          </a:p>
          <a:p>
            <a:pPr>
              <a:lnSpc>
                <a:spcPct val="130000"/>
              </a:lnSpc>
            </a:pPr>
            <a:endParaRPr lang="zh-CN" altLang="en-US" sz="1335" dirty="0">
              <a:solidFill>
                <a:srgbClr val="FFFFFF"/>
              </a:solidFill>
              <a:latin typeface="Segoe UI Light" panose="020B0502040204020203"/>
              <a:cs typeface="Segoe UI Light" panose="020B0502040204020203"/>
            </a:endParaRPr>
          </a:p>
          <a:p>
            <a:pPr>
              <a:lnSpc>
                <a:spcPct val="130000"/>
              </a:lnSpc>
            </a:pPr>
            <a:r>
              <a:rPr lang="zh-CN" altLang="en-US" sz="1335" dirty="0">
                <a:solidFill>
                  <a:srgbClr val="FFFFFF"/>
                </a:solidFill>
                <a:latin typeface="Segoe UI Light" panose="020B0502040204020203"/>
                <a:cs typeface="Segoe UI Light" panose="020B0502040204020203"/>
              </a:rPr>
              <a:t>声明</a:t>
            </a:r>
            <a:endParaRPr lang="en-US" altLang="zh-CN" sz="1335" dirty="0">
              <a:solidFill>
                <a:srgbClr val="FFFFFF"/>
              </a:solidFill>
              <a:latin typeface="Segoe UI Light" panose="020B0502040204020203"/>
              <a:cs typeface="Segoe UI Light" panose="020B0502040204020203"/>
            </a:endParaRPr>
          </a:p>
        </p:txBody>
      </p:sp>
      <p:sp>
        <p:nvSpPr>
          <p:cNvPr id="4" name="矩形 3"/>
          <p:cNvSpPr/>
          <p:nvPr userDrawn="1"/>
        </p:nvSpPr>
        <p:spPr>
          <a:xfrm>
            <a:off x="4395623" y="841948"/>
            <a:ext cx="3612598" cy="3825791"/>
          </a:xfrm>
          <a:prstGeom prst="rect">
            <a:avLst/>
          </a:prstGeom>
        </p:spPr>
        <p:txBody>
          <a:bodyPr wrap="square">
            <a:spAutoFit/>
          </a:bodyPr>
          <a:lstStyle/>
          <a:p>
            <a:pPr>
              <a:lnSpc>
                <a:spcPct val="130000"/>
              </a:lnSpc>
            </a:pPr>
            <a:r>
              <a:rPr lang="zh-CN" altLang="en-US" sz="1335" dirty="0">
                <a:solidFill>
                  <a:srgbClr val="FFFFFF"/>
                </a:solidFill>
                <a:latin typeface="Segoe UI Light" panose="020B0502040204020203"/>
                <a:cs typeface="Segoe UI Light" panose="020B0502040204020203"/>
              </a:rPr>
              <a:t>英文 </a:t>
            </a:r>
            <a:r>
              <a:rPr lang="en-US" altLang="zh-CN" sz="1335" dirty="0">
                <a:solidFill>
                  <a:srgbClr val="FFFFFF"/>
                </a:solidFill>
                <a:latin typeface="Segoe UI Light" panose="020B0502040204020203"/>
                <a:cs typeface="Segoe UI Light" panose="020B0502040204020203"/>
              </a:rPr>
              <a:t>Century Gothic</a:t>
            </a:r>
          </a:p>
          <a:p>
            <a:pPr>
              <a:lnSpc>
                <a:spcPct val="130000"/>
              </a:lnSpc>
            </a:pPr>
            <a:endParaRPr lang="en-US" altLang="zh-CN" sz="1335" dirty="0">
              <a:solidFill>
                <a:srgbClr val="FFFFFF"/>
              </a:solidFill>
              <a:latin typeface="Segoe UI Light" panose="020B0502040204020203"/>
              <a:cs typeface="Segoe UI Light" panose="020B0502040204020203"/>
            </a:endParaRPr>
          </a:p>
          <a:p>
            <a:pPr>
              <a:lnSpc>
                <a:spcPct val="130000"/>
              </a:lnSpc>
            </a:pPr>
            <a:r>
              <a:rPr lang="zh-CN" altLang="en-US" sz="1335" dirty="0">
                <a:solidFill>
                  <a:srgbClr val="FFFFFF"/>
                </a:solidFill>
                <a:latin typeface="Segoe UI Light" panose="020B0502040204020203"/>
                <a:cs typeface="Segoe UI Light" panose="020B0502040204020203"/>
              </a:rPr>
              <a:t>中文 微软雅黑</a:t>
            </a:r>
            <a:endParaRPr lang="en-US" altLang="zh-CN" sz="1335" dirty="0">
              <a:solidFill>
                <a:srgbClr val="FFFFFF"/>
              </a:solidFill>
              <a:latin typeface="Segoe UI Light" panose="020B0502040204020203"/>
              <a:cs typeface="Segoe UI Light" panose="020B0502040204020203"/>
            </a:endParaRPr>
          </a:p>
          <a:p>
            <a:pPr>
              <a:lnSpc>
                <a:spcPct val="130000"/>
              </a:lnSpc>
            </a:pPr>
            <a:endParaRPr lang="en-US" altLang="zh-CN" sz="1335" dirty="0">
              <a:solidFill>
                <a:srgbClr val="FFFFFF"/>
              </a:solidFill>
              <a:latin typeface="Segoe UI Light" panose="020B0502040204020203"/>
              <a:cs typeface="Segoe UI Light" panose="020B0502040204020203"/>
            </a:endParaRPr>
          </a:p>
          <a:p>
            <a:pPr>
              <a:lnSpc>
                <a:spcPct val="130000"/>
              </a:lnSpc>
            </a:pPr>
            <a:endParaRPr lang="en-US" altLang="zh-CN" sz="1335" dirty="0">
              <a:solidFill>
                <a:srgbClr val="FFFFFF"/>
              </a:solidFill>
              <a:latin typeface="Segoe UI Light" panose="020B0502040204020203"/>
              <a:cs typeface="Segoe UI Light" panose="020B0502040204020203"/>
            </a:endParaRPr>
          </a:p>
          <a:p>
            <a:pPr>
              <a:lnSpc>
                <a:spcPct val="130000"/>
              </a:lnSpc>
            </a:pPr>
            <a:r>
              <a:rPr lang="zh-CN" altLang="en-US" sz="1335" dirty="0">
                <a:solidFill>
                  <a:srgbClr val="FFFFFF"/>
                </a:solidFill>
                <a:latin typeface="Segoe UI Light" panose="020B0502040204020203"/>
                <a:cs typeface="Segoe UI Light" panose="020B0502040204020203"/>
              </a:rPr>
              <a:t>正文 </a:t>
            </a:r>
            <a:r>
              <a:rPr lang="en-US" altLang="zh-CN" sz="1335" dirty="0">
                <a:solidFill>
                  <a:srgbClr val="FFFFFF"/>
                </a:solidFill>
                <a:latin typeface="Segoe UI Light" panose="020B0502040204020203"/>
                <a:cs typeface="Segoe UI Light" panose="020B0502040204020203"/>
              </a:rPr>
              <a:t>1.3</a:t>
            </a:r>
          </a:p>
          <a:p>
            <a:pPr>
              <a:lnSpc>
                <a:spcPct val="130000"/>
              </a:lnSpc>
            </a:pPr>
            <a:endParaRPr lang="en-US" altLang="zh-CN" sz="1335" dirty="0">
              <a:solidFill>
                <a:srgbClr val="FFFFFF"/>
              </a:solidFill>
              <a:latin typeface="Segoe UI Light" panose="020B0502040204020203"/>
              <a:cs typeface="Segoe UI Light" panose="020B0502040204020203"/>
            </a:endParaRPr>
          </a:p>
          <a:p>
            <a:pPr>
              <a:lnSpc>
                <a:spcPct val="130000"/>
              </a:lnSpc>
            </a:pPr>
            <a:endParaRPr lang="en-US" altLang="zh-CN" sz="1335" dirty="0">
              <a:solidFill>
                <a:srgbClr val="FFFFFF"/>
              </a:solidFill>
              <a:latin typeface="Segoe UI Light" panose="020B0502040204020203"/>
              <a:cs typeface="Segoe UI Light" panose="020B0502040204020203"/>
            </a:endParaRPr>
          </a:p>
          <a:p>
            <a:pPr>
              <a:lnSpc>
                <a:spcPct val="130000"/>
              </a:lnSpc>
            </a:pPr>
            <a:r>
              <a:rPr lang="en-US" altLang="zh-CN" sz="1335" dirty="0" err="1">
                <a:solidFill>
                  <a:srgbClr val="FFFFFF"/>
                </a:solidFill>
                <a:latin typeface="Segoe UI Light" panose="020B0502040204020203"/>
                <a:cs typeface="Segoe UI Light" panose="020B0502040204020203"/>
              </a:rPr>
              <a:t>cn.bing.com</a:t>
            </a:r>
            <a:endParaRPr lang="zh-CN" altLang="en-US" sz="1335" dirty="0">
              <a:solidFill>
                <a:srgbClr val="FFFFFF"/>
              </a:solidFill>
              <a:latin typeface="Segoe UI Light" panose="020B0502040204020203"/>
              <a:cs typeface="Segoe UI Light" panose="020B0502040204020203"/>
            </a:endParaRPr>
          </a:p>
          <a:p>
            <a:pPr>
              <a:lnSpc>
                <a:spcPct val="130000"/>
              </a:lnSpc>
            </a:pPr>
            <a:endParaRPr lang="zh-CN" altLang="en-US" sz="1335" dirty="0">
              <a:solidFill>
                <a:srgbClr val="FFFFFF"/>
              </a:solidFill>
              <a:latin typeface="Segoe UI Light" panose="020B0502040204020203"/>
              <a:cs typeface="Segoe UI Light" panose="020B0502040204020203"/>
            </a:endParaRPr>
          </a:p>
          <a:p>
            <a:pPr>
              <a:lnSpc>
                <a:spcPct val="130000"/>
              </a:lnSpc>
            </a:pPr>
            <a:endParaRPr lang="zh-CN" altLang="en-US" sz="1335" dirty="0">
              <a:solidFill>
                <a:srgbClr val="FFFFFF"/>
              </a:solidFill>
              <a:latin typeface="Segoe UI Light" panose="020B0502040204020203"/>
              <a:cs typeface="Segoe UI Light" panose="020B0502040204020203"/>
            </a:endParaRPr>
          </a:p>
          <a:p>
            <a:pPr>
              <a:lnSpc>
                <a:spcPct val="130000"/>
              </a:lnSpc>
            </a:pPr>
            <a:r>
              <a:rPr lang="zh-CN" altLang="en-US" sz="1335" dirty="0">
                <a:solidFill>
                  <a:prstClr val="white"/>
                </a:solidFill>
              </a:rPr>
              <a:t>互联网是一个开放共享的平台</a:t>
            </a:r>
          </a:p>
          <a:p>
            <a:pPr>
              <a:lnSpc>
                <a:spcPct val="130000"/>
              </a:lnSpc>
            </a:pPr>
            <a:r>
              <a:rPr kumimoji="1" lang="en-US" altLang="zh-CN" sz="1335" dirty="0">
                <a:solidFill>
                  <a:srgbClr val="FFFFFF"/>
                </a:solidFill>
                <a:latin typeface="Segoe UI Light" panose="020B0502040204020203"/>
                <a:cs typeface="Segoe UI Light" panose="020B0502040204020203"/>
              </a:rPr>
              <a:t>OfficePLUS</a:t>
            </a:r>
            <a:r>
              <a:rPr lang="zh-CN" altLang="en-US" sz="1335" dirty="0">
                <a:solidFill>
                  <a:prstClr val="white"/>
                </a:solidFill>
              </a:rPr>
              <a:t> 部分设计灵感与元素来源于网络</a:t>
            </a:r>
          </a:p>
          <a:p>
            <a:pPr>
              <a:lnSpc>
                <a:spcPct val="130000"/>
              </a:lnSpc>
            </a:pPr>
            <a:r>
              <a:rPr lang="zh-CN" altLang="en-US" sz="1335" dirty="0">
                <a:solidFill>
                  <a:prstClr val="white"/>
                </a:solidFill>
              </a:rPr>
              <a:t>如有建议</a:t>
            </a:r>
            <a:r>
              <a:rPr lang="zh-CN" altLang="en-US" sz="1335">
                <a:solidFill>
                  <a:prstClr val="white"/>
                </a:solidFill>
              </a:rPr>
              <a:t>请联系 </a:t>
            </a:r>
            <a:r>
              <a:rPr lang="zh-CN" altLang="en-US" sz="1335">
                <a:solidFill>
                  <a:prstClr val="white"/>
                </a:solidFill>
                <a:latin typeface="Segoe UI Light" panose="020B0502040204020203" charset="0"/>
                <a:ea typeface="Segoe UI Light" panose="020B0502040204020203" charset="0"/>
                <a:cs typeface="Segoe UI Light" panose="020B0502040204020203" charset="0"/>
              </a:rPr>
              <a:t>officeplus@microsoft.com</a:t>
            </a:r>
            <a:endParaRPr lang="en-US" altLang="zh-CN" sz="1335" dirty="0">
              <a:solidFill>
                <a:srgbClr val="FFFFFF"/>
              </a:solidFill>
              <a:latin typeface="Segoe UI Light" panose="020B0502040204020203" charset="0"/>
              <a:ea typeface="Segoe UI Light" panose="020B0502040204020203" charset="0"/>
              <a:cs typeface="Segoe UI Light" panose="020B0502040204020203" charset="0"/>
            </a:endParaRPr>
          </a:p>
        </p:txBody>
      </p:sp>
      <p:sp>
        <p:nvSpPr>
          <p:cNvPr id="5" name="矩形 4"/>
          <p:cNvSpPr/>
          <p:nvPr userDrawn="1"/>
        </p:nvSpPr>
        <p:spPr>
          <a:xfrm>
            <a:off x="440661" y="182445"/>
            <a:ext cx="816249" cy="256545"/>
          </a:xfrm>
          <a:prstGeom prst="rect">
            <a:avLst/>
          </a:prstGeom>
        </p:spPr>
        <p:txBody>
          <a:bodyPr wrap="none">
            <a:spAutoFit/>
          </a:bodyPr>
          <a:lstStyle/>
          <a:p>
            <a:r>
              <a:rPr kumimoji="1" lang="en-US" altLang="zh-CN" sz="1065" dirty="0">
                <a:solidFill>
                  <a:srgbClr val="FFFFFF"/>
                </a:solidFill>
                <a:latin typeface="Segoe UI Light" panose="020B0502040204020203"/>
                <a:cs typeface="Segoe UI Light" panose="020B0502040204020203"/>
              </a:rPr>
              <a:t>OfficePLUS</a:t>
            </a:r>
            <a:endParaRPr lang="zh-CN" altLang="en-US" sz="1065" dirty="0">
              <a:solidFill>
                <a:prstClr val="white"/>
              </a:solidFill>
              <a:latin typeface="Segoe UI Light" panose="020B0502040204020203"/>
              <a:cs typeface="Segoe UI Light" panose="020B0502040204020203"/>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
        <p:nvSpPr>
          <p:cNvPr id="4" name="文本框 3"/>
          <p:cNvSpPr txBox="1"/>
          <p:nvPr userDrawn="1"/>
        </p:nvSpPr>
        <p:spPr>
          <a:xfrm>
            <a:off x="4143155" y="4093452"/>
            <a:ext cx="3296095" cy="297454"/>
          </a:xfrm>
          <a:prstGeom prst="rect">
            <a:avLst/>
          </a:prstGeom>
          <a:noFill/>
        </p:spPr>
        <p:txBody>
          <a:bodyPr wrap="none" rtlCol="0">
            <a:spAutoFit/>
          </a:bodyPr>
          <a:lstStyle/>
          <a:p>
            <a:pPr algn="ctr" defTabSz="608965"/>
            <a:r>
              <a:rPr kumimoji="1" lang="zh-CN" altLang="en-US" sz="1335" dirty="0">
                <a:solidFill>
                  <a:srgbClr val="000000"/>
                </a:solidFill>
                <a:latin typeface="Century Gothic" panose="020B0502020202020204"/>
                <a:ea typeface="微软雅黑" panose="020B0503020204020204" charset="-122"/>
              </a:rPr>
              <a:t>点击</a:t>
            </a:r>
            <a:r>
              <a:rPr kumimoji="1" lang="en-US" altLang="zh-CN" sz="1335" dirty="0">
                <a:solidFill>
                  <a:srgbClr val="000000"/>
                </a:solidFill>
                <a:latin typeface="Segoe UI Light" panose="020B0502040204020203" charset="0"/>
                <a:ea typeface="Segoe UI Light" panose="020B0502040204020203" charset="0"/>
                <a:cs typeface="Segoe UI Light" panose="020B0502040204020203" charset="0"/>
              </a:rPr>
              <a:t>Logo</a:t>
            </a:r>
            <a:r>
              <a:rPr kumimoji="1" lang="zh-CN" altLang="en-US" sz="1335" dirty="0">
                <a:solidFill>
                  <a:srgbClr val="000000"/>
                </a:solidFill>
                <a:latin typeface="Century Gothic" panose="020B0502020202020204"/>
                <a:ea typeface="微软雅黑" panose="020B0503020204020204" charset="-122"/>
              </a:rPr>
              <a:t>获取更多优质模板（放映模式）</a:t>
            </a:r>
          </a:p>
        </p:txBody>
      </p:sp>
      <p:pic>
        <p:nvPicPr>
          <p:cNvPr id="5" name="图片 4">
            <a:hlinkClick r:id="rId2"/>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67200" y="2862560"/>
            <a:ext cx="3048000" cy="4023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容页_3">
    <p:spTree>
      <p:nvGrpSpPr>
        <p:cNvPr id="1" name=""/>
        <p:cNvGrpSpPr/>
        <p:nvPr/>
      </p:nvGrpSpPr>
      <p:grpSpPr>
        <a:xfrm>
          <a:off x="0" y="0"/>
          <a:ext cx="0" cy="0"/>
          <a:chOff x="0" y="0"/>
          <a:chExt cx="0" cy="0"/>
        </a:xfrm>
      </p:grpSpPr>
      <p:sp>
        <p:nvSpPr>
          <p:cNvPr id="3" name="矩形 2"/>
          <p:cNvSpPr/>
          <p:nvPr userDrawn="1"/>
        </p:nvSpPr>
        <p:spPr>
          <a:xfrm>
            <a:off x="0" y="3429001"/>
            <a:ext cx="12193270" cy="3429001"/>
          </a:xfrm>
          <a:prstGeom prst="rect">
            <a:avLst/>
          </a:prstGeom>
          <a:solidFill>
            <a:srgbClr val="2CBD9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矩形 4"/>
          <p:cNvSpPr/>
          <p:nvPr userDrawn="1"/>
        </p:nvSpPr>
        <p:spPr>
          <a:xfrm>
            <a:off x="0" y="0"/>
            <a:ext cx="12193270" cy="3429001"/>
          </a:xfrm>
          <a:prstGeom prst="rect">
            <a:avLst/>
          </a:prstGeom>
          <a:solidFill>
            <a:srgbClr val="393F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矩形 3"/>
          <p:cNvSpPr/>
          <p:nvPr userDrawn="1"/>
        </p:nvSpPr>
        <p:spPr>
          <a:xfrm>
            <a:off x="365163" y="204788"/>
            <a:ext cx="2911778" cy="157162"/>
          </a:xfrm>
          <a:prstGeom prst="rect">
            <a:avLst/>
          </a:prstGeom>
          <a:solidFill>
            <a:srgbClr val="2CBD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占位符 4"/>
          <p:cNvSpPr>
            <a:spLocks noGrp="1"/>
          </p:cNvSpPr>
          <p:nvPr>
            <p:ph type="body" sz="quarter" idx="15" hasCustomPrompt="1"/>
          </p:nvPr>
        </p:nvSpPr>
        <p:spPr>
          <a:xfrm>
            <a:off x="365163" y="450632"/>
            <a:ext cx="3060565" cy="646331"/>
          </a:xfrm>
          <a:prstGeom prst="rect">
            <a:avLst/>
          </a:prstGeom>
        </p:spPr>
        <p:txBody>
          <a:bodyPr wrap="square">
            <a:spAutoFit/>
          </a:bodyPr>
          <a:lstStyle>
            <a:lvl1pPr marL="0" indent="0" algn="l">
              <a:buNone/>
              <a:defRPr sz="4000" b="1" baseline="0">
                <a:solidFill>
                  <a:schemeClr val="bg1"/>
                </a:solidFill>
              </a:defRPr>
            </a:lvl1pPr>
          </a:lstStyle>
          <a:p>
            <a:pPr lvl="0"/>
            <a:r>
              <a:rPr lang="zh-CN" altLang="en-US" dirty="0"/>
              <a:t>输入标题</a:t>
            </a:r>
            <a:endParaRPr lang="en-US" altLang="zh-C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08965"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608965" rtl="0" eaLnBrk="1" latinLnBrk="0" hangingPunct="1">
        <a:spcBef>
          <a:spcPct val="20000"/>
        </a:spcBef>
        <a:buFont typeface="Arial" panose="020B0604020202020204"/>
        <a:buChar char="•"/>
        <a:defRPr sz="4265" kern="1200">
          <a:solidFill>
            <a:schemeClr val="tx1"/>
          </a:solidFill>
          <a:latin typeface="+mn-lt"/>
          <a:ea typeface="+mn-ea"/>
          <a:cs typeface="+mn-cs"/>
        </a:defRPr>
      </a:lvl1pPr>
      <a:lvl2pPr marL="990600" indent="-381000" algn="l" defTabSz="608965" rtl="0" eaLnBrk="1" latinLnBrk="0" hangingPunct="1">
        <a:spcBef>
          <a:spcPct val="20000"/>
        </a:spcBef>
        <a:buFont typeface="Arial" panose="020B0604020202020204"/>
        <a:buChar char="–"/>
        <a:defRPr sz="3735" kern="1200">
          <a:solidFill>
            <a:schemeClr val="tx1"/>
          </a:solidFill>
          <a:latin typeface="+mn-lt"/>
          <a:ea typeface="+mn-ea"/>
          <a:cs typeface="+mn-cs"/>
        </a:defRPr>
      </a:lvl2pPr>
      <a:lvl3pPr marL="1524000" indent="-304800" algn="l" defTabSz="608965" rtl="0" eaLnBrk="1" latinLnBrk="0" hangingPunct="1">
        <a:spcBef>
          <a:spcPct val="20000"/>
        </a:spcBef>
        <a:buFont typeface="Arial" panose="020B0604020202020204"/>
        <a:buChar char="•"/>
        <a:defRPr sz="3200" kern="1200">
          <a:solidFill>
            <a:schemeClr val="tx1"/>
          </a:solidFill>
          <a:latin typeface="+mn-lt"/>
          <a:ea typeface="+mn-ea"/>
          <a:cs typeface="+mn-cs"/>
        </a:defRPr>
      </a:lvl3pPr>
      <a:lvl4pPr marL="21336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4pPr>
      <a:lvl5pPr marL="27432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5pPr>
      <a:lvl6pPr marL="33528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6pPr>
      <a:lvl7pPr marL="39624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7pPr>
      <a:lvl8pPr marL="45720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8pPr>
      <a:lvl9pPr marL="51816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9pPr>
    </p:bodyStyle>
    <p:otherStyle>
      <a:defPPr>
        <a:defRPr lang="en-US"/>
      </a:defPPr>
      <a:lvl1pPr marL="0" algn="l" defTabSz="608965" rtl="0" eaLnBrk="1" latinLnBrk="0" hangingPunct="1">
        <a:defRPr sz="2400" kern="1200">
          <a:solidFill>
            <a:schemeClr val="tx1"/>
          </a:solidFill>
          <a:latin typeface="+mn-lt"/>
          <a:ea typeface="+mn-ea"/>
          <a:cs typeface="+mn-cs"/>
        </a:defRPr>
      </a:lvl1pPr>
      <a:lvl2pPr marL="609600" algn="l" defTabSz="608965" rtl="0" eaLnBrk="1" latinLnBrk="0" hangingPunct="1">
        <a:defRPr sz="2400" kern="1200">
          <a:solidFill>
            <a:schemeClr val="tx1"/>
          </a:solidFill>
          <a:latin typeface="+mn-lt"/>
          <a:ea typeface="+mn-ea"/>
          <a:cs typeface="+mn-cs"/>
        </a:defRPr>
      </a:lvl2pPr>
      <a:lvl3pPr marL="1219200" algn="l" defTabSz="608965" rtl="0" eaLnBrk="1" latinLnBrk="0" hangingPunct="1">
        <a:defRPr sz="2400" kern="1200">
          <a:solidFill>
            <a:schemeClr val="tx1"/>
          </a:solidFill>
          <a:latin typeface="+mn-lt"/>
          <a:ea typeface="+mn-ea"/>
          <a:cs typeface="+mn-cs"/>
        </a:defRPr>
      </a:lvl3pPr>
      <a:lvl4pPr marL="1828800" algn="l" defTabSz="608965" rtl="0" eaLnBrk="1" latinLnBrk="0" hangingPunct="1">
        <a:defRPr sz="2400" kern="1200">
          <a:solidFill>
            <a:schemeClr val="tx1"/>
          </a:solidFill>
          <a:latin typeface="+mn-lt"/>
          <a:ea typeface="+mn-ea"/>
          <a:cs typeface="+mn-cs"/>
        </a:defRPr>
      </a:lvl4pPr>
      <a:lvl5pPr marL="2438400" algn="l" defTabSz="608965" rtl="0" eaLnBrk="1" latinLnBrk="0" hangingPunct="1">
        <a:defRPr sz="2400" kern="1200">
          <a:solidFill>
            <a:schemeClr val="tx1"/>
          </a:solidFill>
          <a:latin typeface="+mn-lt"/>
          <a:ea typeface="+mn-ea"/>
          <a:cs typeface="+mn-cs"/>
        </a:defRPr>
      </a:lvl5pPr>
      <a:lvl6pPr marL="3048000" algn="l" defTabSz="608965" rtl="0" eaLnBrk="1" latinLnBrk="0" hangingPunct="1">
        <a:defRPr sz="2400" kern="1200">
          <a:solidFill>
            <a:schemeClr val="tx1"/>
          </a:solidFill>
          <a:latin typeface="+mn-lt"/>
          <a:ea typeface="+mn-ea"/>
          <a:cs typeface="+mn-cs"/>
        </a:defRPr>
      </a:lvl6pPr>
      <a:lvl7pPr marL="3657600" algn="l" defTabSz="608965" rtl="0" eaLnBrk="1" latinLnBrk="0" hangingPunct="1">
        <a:defRPr sz="2400" kern="1200">
          <a:solidFill>
            <a:schemeClr val="tx1"/>
          </a:solidFill>
          <a:latin typeface="+mn-lt"/>
          <a:ea typeface="+mn-ea"/>
          <a:cs typeface="+mn-cs"/>
        </a:defRPr>
      </a:lvl7pPr>
      <a:lvl8pPr marL="4267200" algn="l" defTabSz="608965" rtl="0" eaLnBrk="1" latinLnBrk="0" hangingPunct="1">
        <a:defRPr sz="2400" kern="1200">
          <a:solidFill>
            <a:schemeClr val="tx1"/>
          </a:solidFill>
          <a:latin typeface="+mn-lt"/>
          <a:ea typeface="+mn-ea"/>
          <a:cs typeface="+mn-cs"/>
        </a:defRPr>
      </a:lvl8pPr>
      <a:lvl9pPr marL="4876800" algn="l" defTabSz="6089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tags" Target="../tags/tag2.xml"/><Relationship Id="rId6" Type="http://schemas.openxmlformats.org/officeDocument/2006/relationships/image" Target="../media/image8.jpeg"/><Relationship Id="rId5" Type="http://schemas.openxmlformats.org/officeDocument/2006/relationships/image" Target="../media/image7.jpe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5.xml"/><Relationship Id="rId1" Type="http://schemas.openxmlformats.org/officeDocument/2006/relationships/tags" Target="../tags/tag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矩形 2"/>
          <p:cNvSpPr/>
          <p:nvPr/>
        </p:nvSpPr>
        <p:spPr>
          <a:xfrm>
            <a:off x="1588" y="0"/>
            <a:ext cx="12192000" cy="6858000"/>
          </a:xfrm>
          <a:prstGeom prst="rect">
            <a:avLst/>
          </a:prstGeom>
          <a:solidFill>
            <a:srgbClr val="1A1E2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2CBD94"/>
              </a:solidFill>
            </a:endParaRPr>
          </a:p>
        </p:txBody>
      </p:sp>
      <p:sp>
        <p:nvSpPr>
          <p:cNvPr id="4" name="椭圆 3"/>
          <p:cNvSpPr/>
          <p:nvPr/>
        </p:nvSpPr>
        <p:spPr>
          <a:xfrm>
            <a:off x="5222957" y="659623"/>
            <a:ext cx="1747677" cy="1747677"/>
          </a:xfrm>
          <a:prstGeom prst="ellipse">
            <a:avLst/>
          </a:prstGeom>
          <a:noFill/>
          <a:ln w="63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rgbClr val="FFFFFF"/>
              </a:solidFill>
            </a:endParaRPr>
          </a:p>
        </p:txBody>
      </p:sp>
      <p:sp>
        <p:nvSpPr>
          <p:cNvPr id="5" name="矩形 4"/>
          <p:cNvSpPr/>
          <p:nvPr/>
        </p:nvSpPr>
        <p:spPr>
          <a:xfrm>
            <a:off x="3048794" y="2774179"/>
            <a:ext cx="6096000" cy="748988"/>
          </a:xfrm>
          <a:prstGeom prst="rect">
            <a:avLst/>
          </a:prstGeom>
        </p:spPr>
        <p:txBody>
          <a:bodyPr>
            <a:spAutoFit/>
          </a:bodyPr>
          <a:lstStyle/>
          <a:p>
            <a:pPr algn="ctr"/>
            <a:r>
              <a:rPr kumimoji="1" lang="zh-CN" altLang="en-US" sz="4265" dirty="0">
                <a:solidFill>
                  <a:srgbClr val="2CBD94"/>
                </a:solidFill>
              </a:rPr>
              <a:t>行程车速</a:t>
            </a:r>
            <a:endParaRPr kumimoji="1" lang="en-US" altLang="zh-CN" sz="4265" dirty="0">
              <a:solidFill>
                <a:srgbClr val="FFFFFF"/>
              </a:solidFill>
            </a:endParaRPr>
          </a:p>
        </p:txBody>
      </p:sp>
      <p:cxnSp>
        <p:nvCxnSpPr>
          <p:cNvPr id="6" name="直线连接符 5"/>
          <p:cNvCxnSpPr/>
          <p:nvPr/>
        </p:nvCxnSpPr>
        <p:spPr>
          <a:xfrm flipH="1">
            <a:off x="1344187" y="3205065"/>
            <a:ext cx="1525312" cy="0"/>
          </a:xfrm>
          <a:prstGeom prst="line">
            <a:avLst/>
          </a:prstGeom>
          <a:ln w="63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7" name="直线连接符 6"/>
          <p:cNvCxnSpPr/>
          <p:nvPr/>
        </p:nvCxnSpPr>
        <p:spPr>
          <a:xfrm flipH="1">
            <a:off x="9271903" y="3212323"/>
            <a:ext cx="1525312" cy="0"/>
          </a:xfrm>
          <a:prstGeom prst="line">
            <a:avLst/>
          </a:prstGeom>
          <a:ln w="6350" cmpd="sng">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8" name="矩形 7"/>
          <p:cNvSpPr/>
          <p:nvPr/>
        </p:nvSpPr>
        <p:spPr>
          <a:xfrm>
            <a:off x="3681719" y="5120271"/>
            <a:ext cx="4830169" cy="584775"/>
          </a:xfrm>
          <a:prstGeom prst="rect">
            <a:avLst/>
          </a:prstGeom>
        </p:spPr>
        <p:txBody>
          <a:bodyPr wrap="none">
            <a:spAutoFit/>
          </a:bodyPr>
          <a:lstStyle/>
          <a:p>
            <a:pPr algn="ctr"/>
            <a:r>
              <a:rPr kumimoji="1" lang="zh-CN" altLang="en-US" sz="1600" dirty="0">
                <a:solidFill>
                  <a:srgbClr val="FFFFFF"/>
                </a:solidFill>
              </a:rPr>
              <a:t>组长：吴晓杨</a:t>
            </a:r>
            <a:endParaRPr kumimoji="1" lang="en-US" altLang="zh-CN" sz="1600" dirty="0">
              <a:solidFill>
                <a:srgbClr val="FFFFFF"/>
              </a:solidFill>
            </a:endParaRPr>
          </a:p>
          <a:p>
            <a:pPr algn="ctr"/>
            <a:r>
              <a:rPr kumimoji="1" lang="zh-CN" altLang="en-US" sz="1600" dirty="0">
                <a:solidFill>
                  <a:srgbClr val="FFFFFF"/>
                </a:solidFill>
              </a:rPr>
              <a:t>组员：熊睿 薛田莉 杨健 杨召阳 叶芝桧 玉悦钊 张凯</a:t>
            </a:r>
          </a:p>
        </p:txBody>
      </p:sp>
      <p:sp>
        <p:nvSpPr>
          <p:cNvPr id="9" name="矩形 8"/>
          <p:cNvSpPr/>
          <p:nvPr/>
        </p:nvSpPr>
        <p:spPr>
          <a:xfrm>
            <a:off x="3048794" y="3459468"/>
            <a:ext cx="6096000" cy="748988"/>
          </a:xfrm>
          <a:prstGeom prst="rect">
            <a:avLst/>
          </a:prstGeom>
        </p:spPr>
        <p:txBody>
          <a:bodyPr>
            <a:spAutoFit/>
          </a:bodyPr>
          <a:lstStyle/>
          <a:p>
            <a:pPr algn="ctr"/>
            <a:r>
              <a:rPr kumimoji="1" lang="zh-CN" altLang="en-US" sz="4265" dirty="0">
                <a:solidFill>
                  <a:srgbClr val="FFFFFF"/>
                </a:solidFill>
              </a:rPr>
              <a:t>调查方案设计</a:t>
            </a:r>
            <a:endParaRPr kumimoji="1" lang="en-US" altLang="zh-CN" sz="4265" dirty="0">
              <a:solidFill>
                <a:srgbClr val="FFFFFF"/>
              </a:solidFill>
            </a:endParaRPr>
          </a:p>
        </p:txBody>
      </p:sp>
      <p:pic>
        <p:nvPicPr>
          <p:cNvPr id="11" name="图片 10"/>
          <p:cNvPicPr>
            <a:picLocks noChangeAspect="1"/>
          </p:cNvPicPr>
          <p:nvPr/>
        </p:nvPicPr>
        <p:blipFill>
          <a:blip r:embed="rId3">
            <a:biLevel thresh="25000"/>
            <a:extLst>
              <a:ext uri="{BEBA8EAE-BF5A-486C-A8C5-ECC9F3942E4B}">
                <a14:imgProps xmlns:a14="http://schemas.microsoft.com/office/drawing/2010/main">
                  <a14:imgLayer r:embed="rId4">
                    <a14:imgEffect>
                      <a14:saturation sat="300000"/>
                    </a14:imgEffect>
                  </a14:imgLayer>
                </a14:imgProps>
              </a:ext>
            </a:extLst>
          </a:blip>
          <a:stretch>
            <a:fillRect/>
          </a:stretch>
        </p:blipFill>
        <p:spPr>
          <a:xfrm>
            <a:off x="5222957" y="656743"/>
            <a:ext cx="1747677" cy="1747677"/>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7" name="矩形 6"/>
          <p:cNvSpPr/>
          <p:nvPr/>
        </p:nvSpPr>
        <p:spPr>
          <a:xfrm>
            <a:off x="794" y="0"/>
            <a:ext cx="12192000" cy="881869"/>
          </a:xfrm>
          <a:prstGeom prst="rect">
            <a:avLst/>
          </a:prstGeom>
          <a:solidFill>
            <a:srgbClr val="1A1E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1" lang="zh-CN" altLang="en-US" sz="3200" b="0" i="0" u="none" strike="noStrike" kern="1200" cap="none" spc="0" normalizeH="0" baseline="0" noProof="0">
              <a:ln>
                <a:noFill/>
              </a:ln>
              <a:solidFill>
                <a:srgbClr val="FFFFFF"/>
              </a:solidFill>
              <a:effectLst/>
              <a:uLnTx/>
              <a:uFillTx/>
              <a:latin typeface="Century Gothic" panose="020B0502020202020204"/>
              <a:ea typeface="微软雅黑" panose="020B0503020204020204" charset="-122"/>
              <a:cs typeface="+mn-cs"/>
            </a:endParaRPr>
          </a:p>
        </p:txBody>
      </p:sp>
      <p:sp>
        <p:nvSpPr>
          <p:cNvPr id="17" name="矩形 16"/>
          <p:cNvSpPr/>
          <p:nvPr/>
        </p:nvSpPr>
        <p:spPr>
          <a:xfrm>
            <a:off x="662628" y="1402540"/>
            <a:ext cx="4288735" cy="3782849"/>
          </a:xfrm>
          <a:prstGeom prst="rect">
            <a:avLst/>
          </a:prstGeom>
          <a:solidFill>
            <a:srgbClr val="2CBD94">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1" lang="zh-CN" altLang="en-US" sz="1335" b="1" i="0" u="none" strike="noStrike" kern="1200" cap="none" spc="0" normalizeH="0" baseline="0" noProof="0" dirty="0">
              <a:ln>
                <a:noFill/>
              </a:ln>
              <a:solidFill>
                <a:srgbClr val="1A1E21"/>
              </a:solidFill>
              <a:effectLst/>
              <a:uLnTx/>
              <a:uFillTx/>
              <a:latin typeface="Century Gothic" panose="020B0502020202020204"/>
              <a:ea typeface="微软雅黑" panose="020B0503020204020204" charset="-122"/>
              <a:cs typeface="+mn-cs"/>
            </a:endParaRPr>
          </a:p>
        </p:txBody>
      </p:sp>
      <p:sp>
        <p:nvSpPr>
          <p:cNvPr id="18" name="矩形 17"/>
          <p:cNvSpPr/>
          <p:nvPr/>
        </p:nvSpPr>
        <p:spPr>
          <a:xfrm>
            <a:off x="794" y="6302422"/>
            <a:ext cx="12192000" cy="555577"/>
          </a:xfrm>
          <a:prstGeom prst="rect">
            <a:avLst/>
          </a:prstGeom>
          <a:solidFill>
            <a:srgbClr val="1A1E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1" lang="zh-CN" altLang="en-US" sz="3200" b="0" i="0" u="none" strike="noStrike" kern="1200" cap="none" spc="0" normalizeH="0" baseline="0" noProof="0">
              <a:ln>
                <a:noFill/>
              </a:ln>
              <a:solidFill>
                <a:srgbClr val="FFFFFF"/>
              </a:solidFill>
              <a:effectLst/>
              <a:uLnTx/>
              <a:uFillTx/>
              <a:latin typeface="Century Gothic" panose="020B0502020202020204"/>
              <a:ea typeface="微软雅黑" panose="020B0503020204020204" charset="-122"/>
              <a:cs typeface="+mn-cs"/>
            </a:endParaRPr>
          </a:p>
        </p:txBody>
      </p:sp>
      <p:sp>
        <p:nvSpPr>
          <p:cNvPr id="19" name="文本框 18"/>
          <p:cNvSpPr txBox="1"/>
          <p:nvPr/>
        </p:nvSpPr>
        <p:spPr>
          <a:xfrm>
            <a:off x="987181" y="1734582"/>
            <a:ext cx="1550424" cy="572786"/>
          </a:xfrm>
          <a:prstGeom prst="rect">
            <a:avLst/>
          </a:prstGeom>
          <a:noFill/>
        </p:spPr>
        <p:txBody>
          <a:bodyPr wrap="none" rtlCol="0">
            <a:spAutoFit/>
          </a:bodyPr>
          <a:lstStyle/>
          <a:p>
            <a:pPr lvl="0">
              <a:lnSpc>
                <a:spcPct val="130000"/>
              </a:lnSpc>
            </a:pPr>
            <a:r>
              <a:rPr kumimoji="1" lang="zh-CN" altLang="en-US" sz="2665" dirty="0">
                <a:solidFill>
                  <a:srgbClr val="FFFFFF"/>
                </a:solidFill>
              </a:rPr>
              <a:t>行程车速</a:t>
            </a:r>
            <a:endParaRPr kumimoji="1" lang="zh-CN" altLang="en-US" sz="2665" b="0" i="0" u="none" strike="noStrike" kern="1200" cap="none" spc="0" normalizeH="0" baseline="0" noProof="0" dirty="0">
              <a:ln>
                <a:noFill/>
              </a:ln>
              <a:solidFill>
                <a:srgbClr val="FFFFFF"/>
              </a:solidFill>
              <a:effectLst/>
              <a:uLnTx/>
              <a:uFillTx/>
              <a:latin typeface="Century Gothic" panose="020B0502020202020204"/>
              <a:ea typeface="微软雅黑" panose="020B0503020204020204" charset="-122"/>
              <a:cs typeface="+mn-cs"/>
            </a:endParaRPr>
          </a:p>
        </p:txBody>
      </p:sp>
      <p:sp>
        <p:nvSpPr>
          <p:cNvPr id="20" name="文本框 19"/>
          <p:cNvSpPr txBox="1"/>
          <p:nvPr/>
        </p:nvSpPr>
        <p:spPr>
          <a:xfrm>
            <a:off x="1000059" y="2484862"/>
            <a:ext cx="3700729" cy="1894878"/>
          </a:xfrm>
          <a:prstGeom prst="rect">
            <a:avLst/>
          </a:prstGeom>
          <a:noFill/>
        </p:spPr>
        <p:txBody>
          <a:bodyPr wrap="square" rtlCol="0">
            <a:spAutoFit/>
          </a:bodyPr>
          <a:lstStyle/>
          <a:p>
            <a:pPr lvl="0">
              <a:lnSpc>
                <a:spcPct val="150000"/>
              </a:lnSpc>
            </a:pPr>
            <a:r>
              <a:rPr kumimoji="1" lang="zh-CN" altLang="en-US" sz="1600" dirty="0">
                <a:solidFill>
                  <a:srgbClr val="FFFFFF"/>
                </a:solidFill>
              </a:rPr>
              <a:t>亦称区间速度，是车辆行驶在道路某一区间的距离与行程时间的比值。行程时间包括行驶时间和中途受阻时的停车时间。行程车速是评价道路行车通畅程度与分析车辆发生延误原因的重要数据。</a:t>
            </a:r>
            <a:endParaRPr kumimoji="1" lang="zh-CN" altLang="en-US" sz="1600" b="0" i="0" u="none" strike="noStrike" kern="1200" cap="none" spc="0" normalizeH="0" baseline="0" noProof="0" dirty="0">
              <a:ln>
                <a:noFill/>
              </a:ln>
              <a:solidFill>
                <a:srgbClr val="FFFFFF"/>
              </a:solidFill>
              <a:effectLst/>
              <a:uLnTx/>
              <a:uFillTx/>
              <a:latin typeface="Century Gothic" panose="020B0502020202020204"/>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7" name="矩形 6"/>
          <p:cNvSpPr/>
          <p:nvPr/>
        </p:nvSpPr>
        <p:spPr>
          <a:xfrm>
            <a:off x="794" y="0"/>
            <a:ext cx="12192000" cy="881869"/>
          </a:xfrm>
          <a:prstGeom prst="rect">
            <a:avLst/>
          </a:prstGeom>
          <a:solidFill>
            <a:srgbClr val="1A1E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9" name="文本框 8"/>
          <p:cNvSpPr txBox="1"/>
          <p:nvPr/>
        </p:nvSpPr>
        <p:spPr>
          <a:xfrm>
            <a:off x="6247014" y="45242"/>
            <a:ext cx="1003800" cy="599203"/>
          </a:xfrm>
          <a:prstGeom prst="rect">
            <a:avLst/>
          </a:prstGeom>
          <a:noFill/>
        </p:spPr>
        <p:txBody>
          <a:bodyPr wrap="none" rtlCol="0">
            <a:spAutoFit/>
          </a:bodyPr>
          <a:lstStyle/>
          <a:p>
            <a:pPr algn="ctr">
              <a:lnSpc>
                <a:spcPct val="130000"/>
              </a:lnSpc>
            </a:pPr>
            <a:r>
              <a:rPr kumimoji="1" lang="en-US" altLang="zh-CN" sz="1335" dirty="0">
                <a:solidFill>
                  <a:srgbClr val="A6A6A6"/>
                </a:solidFill>
              </a:rPr>
              <a:t>PART</a:t>
            </a:r>
            <a:r>
              <a:rPr kumimoji="1" lang="zh-CN" altLang="en-US" sz="1335" dirty="0">
                <a:solidFill>
                  <a:srgbClr val="A6A6A6"/>
                </a:solidFill>
              </a:rPr>
              <a:t> </a:t>
            </a:r>
            <a:r>
              <a:rPr kumimoji="1" lang="en-US" altLang="zh-CN" sz="1335" dirty="0">
                <a:solidFill>
                  <a:srgbClr val="A6A6A6"/>
                </a:solidFill>
              </a:rPr>
              <a:t>ONE</a:t>
            </a:r>
          </a:p>
          <a:p>
            <a:pPr lvl="0" algn="ctr">
              <a:lnSpc>
                <a:spcPct val="130000"/>
              </a:lnSpc>
            </a:pPr>
            <a:r>
              <a:rPr kumimoji="1" lang="zh-CN" altLang="en-US" sz="1335" dirty="0">
                <a:solidFill>
                  <a:srgbClr val="A6A6A6"/>
                </a:solidFill>
              </a:rPr>
              <a:t>测量目的</a:t>
            </a:r>
          </a:p>
        </p:txBody>
      </p:sp>
      <p:sp>
        <p:nvSpPr>
          <p:cNvPr id="10" name="文本框 9"/>
          <p:cNvSpPr txBox="1"/>
          <p:nvPr/>
        </p:nvSpPr>
        <p:spPr>
          <a:xfrm>
            <a:off x="7490401" y="63775"/>
            <a:ext cx="1213795" cy="599203"/>
          </a:xfrm>
          <a:prstGeom prst="rect">
            <a:avLst/>
          </a:prstGeom>
          <a:noFill/>
        </p:spPr>
        <p:txBody>
          <a:bodyPr wrap="none" rtlCol="0">
            <a:spAutoFit/>
          </a:bodyPr>
          <a:lstStyle/>
          <a:p>
            <a:pPr algn="ctr">
              <a:lnSpc>
                <a:spcPct val="130000"/>
              </a:lnSpc>
            </a:pPr>
            <a:r>
              <a:rPr kumimoji="1" lang="en-US" altLang="zh-CN" sz="1335" dirty="0">
                <a:solidFill>
                  <a:srgbClr val="A6A6A6"/>
                </a:solidFill>
              </a:rPr>
              <a:t>PART</a:t>
            </a:r>
            <a:r>
              <a:rPr kumimoji="1" lang="zh-CN" altLang="en-US" sz="1335" dirty="0">
                <a:solidFill>
                  <a:srgbClr val="A6A6A6"/>
                </a:solidFill>
              </a:rPr>
              <a:t> </a:t>
            </a:r>
            <a:r>
              <a:rPr kumimoji="1" lang="en-US" altLang="zh-CN" sz="1335" dirty="0">
                <a:solidFill>
                  <a:srgbClr val="A6A6A6"/>
                </a:solidFill>
              </a:rPr>
              <a:t>TWO</a:t>
            </a:r>
          </a:p>
          <a:p>
            <a:pPr lvl="0" algn="ctr">
              <a:lnSpc>
                <a:spcPct val="130000"/>
              </a:lnSpc>
            </a:pPr>
            <a:r>
              <a:rPr kumimoji="1" lang="zh-CN" altLang="en-US" sz="1335" dirty="0">
                <a:solidFill>
                  <a:srgbClr val="A6A6A6"/>
                </a:solidFill>
              </a:rPr>
              <a:t>踩点及预调查</a:t>
            </a:r>
          </a:p>
        </p:txBody>
      </p:sp>
      <p:sp>
        <p:nvSpPr>
          <p:cNvPr id="11" name="文本框 10"/>
          <p:cNvSpPr txBox="1"/>
          <p:nvPr/>
        </p:nvSpPr>
        <p:spPr>
          <a:xfrm>
            <a:off x="8942341" y="63775"/>
            <a:ext cx="1112804" cy="599203"/>
          </a:xfrm>
          <a:prstGeom prst="rect">
            <a:avLst/>
          </a:prstGeom>
          <a:noFill/>
        </p:spPr>
        <p:txBody>
          <a:bodyPr wrap="none" rtlCol="0">
            <a:spAutoFit/>
          </a:bodyPr>
          <a:lstStyle/>
          <a:p>
            <a:pPr algn="ctr">
              <a:lnSpc>
                <a:spcPct val="130000"/>
              </a:lnSpc>
            </a:pPr>
            <a:r>
              <a:rPr kumimoji="1" lang="en-US" altLang="zh-CN" sz="1335" dirty="0">
                <a:solidFill>
                  <a:srgbClr val="A6A6A6"/>
                </a:solidFill>
              </a:rPr>
              <a:t>PART</a:t>
            </a:r>
            <a:r>
              <a:rPr kumimoji="1" lang="zh-CN" altLang="en-US" sz="1335" dirty="0">
                <a:solidFill>
                  <a:srgbClr val="A6A6A6"/>
                </a:solidFill>
              </a:rPr>
              <a:t> </a:t>
            </a:r>
            <a:r>
              <a:rPr kumimoji="1" lang="en-US" altLang="zh-CN" sz="1335" dirty="0">
                <a:solidFill>
                  <a:srgbClr val="A6A6A6"/>
                </a:solidFill>
              </a:rPr>
              <a:t>THREE</a:t>
            </a:r>
          </a:p>
          <a:p>
            <a:pPr algn="ctr">
              <a:lnSpc>
                <a:spcPct val="130000"/>
              </a:lnSpc>
            </a:pPr>
            <a:r>
              <a:rPr kumimoji="1" lang="zh-CN" altLang="en-US" sz="1335" dirty="0">
                <a:solidFill>
                  <a:srgbClr val="A6A6A6"/>
                </a:solidFill>
              </a:rPr>
              <a:t>调查方案</a:t>
            </a:r>
          </a:p>
        </p:txBody>
      </p:sp>
      <p:sp>
        <p:nvSpPr>
          <p:cNvPr id="12" name="文本框 11"/>
          <p:cNvSpPr txBox="1"/>
          <p:nvPr/>
        </p:nvSpPr>
        <p:spPr>
          <a:xfrm>
            <a:off x="10392238" y="63775"/>
            <a:ext cx="1077595" cy="627380"/>
          </a:xfrm>
          <a:prstGeom prst="rect">
            <a:avLst/>
          </a:prstGeom>
          <a:noFill/>
        </p:spPr>
        <p:txBody>
          <a:bodyPr wrap="none" rtlCol="0">
            <a:spAutoFit/>
          </a:bodyPr>
          <a:lstStyle/>
          <a:p>
            <a:pPr algn="ctr">
              <a:lnSpc>
                <a:spcPct val="130000"/>
              </a:lnSpc>
            </a:pPr>
            <a:r>
              <a:rPr kumimoji="1" lang="en-US" altLang="zh-CN" sz="1335" dirty="0">
                <a:solidFill>
                  <a:srgbClr val="A6A6A6"/>
                </a:solidFill>
              </a:rPr>
              <a:t>PART</a:t>
            </a:r>
            <a:r>
              <a:rPr kumimoji="1" lang="zh-CN" altLang="en-US" sz="1335" dirty="0">
                <a:solidFill>
                  <a:srgbClr val="A6A6A6"/>
                </a:solidFill>
              </a:rPr>
              <a:t> </a:t>
            </a:r>
            <a:r>
              <a:rPr kumimoji="1" lang="en-US" altLang="zh-CN" sz="1335" dirty="0">
                <a:solidFill>
                  <a:srgbClr val="A6A6A6"/>
                </a:solidFill>
              </a:rPr>
              <a:t>FOUR</a:t>
            </a:r>
          </a:p>
          <a:p>
            <a:pPr algn="ctr">
              <a:lnSpc>
                <a:spcPct val="130000"/>
              </a:lnSpc>
            </a:pPr>
            <a:r>
              <a:rPr kumimoji="1" lang="zh-CN" altLang="en-US" sz="1335" dirty="0">
                <a:solidFill>
                  <a:srgbClr val="A6A6A6"/>
                </a:solidFill>
              </a:rPr>
              <a:t>数据分析</a:t>
            </a:r>
          </a:p>
        </p:txBody>
      </p:sp>
      <p:sp>
        <p:nvSpPr>
          <p:cNvPr id="13" name="矩形 12"/>
          <p:cNvSpPr/>
          <p:nvPr/>
        </p:nvSpPr>
        <p:spPr>
          <a:xfrm flipV="1">
            <a:off x="4951363" y="820909"/>
            <a:ext cx="893745" cy="60959"/>
          </a:xfrm>
          <a:prstGeom prst="rect">
            <a:avLst/>
          </a:prstGeom>
          <a:solidFill>
            <a:srgbClr val="2CB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5" b="1" dirty="0">
              <a:solidFill>
                <a:srgbClr val="1A1E21"/>
              </a:solidFill>
            </a:endParaRPr>
          </a:p>
        </p:txBody>
      </p:sp>
      <p:sp>
        <p:nvSpPr>
          <p:cNvPr id="16" name="文本框 15"/>
          <p:cNvSpPr txBox="1"/>
          <p:nvPr/>
        </p:nvSpPr>
        <p:spPr>
          <a:xfrm>
            <a:off x="4858201" y="41776"/>
            <a:ext cx="1047082" cy="625684"/>
          </a:xfrm>
          <a:prstGeom prst="rect">
            <a:avLst/>
          </a:prstGeom>
          <a:noFill/>
        </p:spPr>
        <p:txBody>
          <a:bodyPr wrap="none" rtlCol="0">
            <a:spAutoFit/>
          </a:bodyPr>
          <a:lstStyle/>
          <a:p>
            <a:pPr algn="ctr">
              <a:lnSpc>
                <a:spcPct val="130000"/>
              </a:lnSpc>
            </a:pPr>
            <a:r>
              <a:rPr kumimoji="1" lang="en-US" altLang="zh-CN" sz="1335" dirty="0">
                <a:solidFill>
                  <a:schemeClr val="bg1"/>
                </a:solidFill>
              </a:rPr>
              <a:t>CONTENTS</a:t>
            </a:r>
          </a:p>
          <a:p>
            <a:pPr algn="ctr">
              <a:lnSpc>
                <a:spcPct val="130000"/>
              </a:lnSpc>
            </a:pPr>
            <a:r>
              <a:rPr kumimoji="1" lang="zh-CN" altLang="en-US" sz="1335" dirty="0">
                <a:solidFill>
                  <a:schemeClr val="bg1"/>
                </a:solidFill>
              </a:rPr>
              <a:t>目录</a:t>
            </a:r>
          </a:p>
        </p:txBody>
      </p:sp>
      <p:sp>
        <p:nvSpPr>
          <p:cNvPr id="17" name="矩形 16"/>
          <p:cNvSpPr/>
          <p:nvPr/>
        </p:nvSpPr>
        <p:spPr>
          <a:xfrm>
            <a:off x="675507" y="1402540"/>
            <a:ext cx="4288735" cy="3782849"/>
          </a:xfrm>
          <a:prstGeom prst="rect">
            <a:avLst/>
          </a:prstGeom>
          <a:solidFill>
            <a:srgbClr val="2CBD94">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5" b="1" dirty="0">
              <a:solidFill>
                <a:srgbClr val="1A1E21"/>
              </a:solidFill>
            </a:endParaRPr>
          </a:p>
        </p:txBody>
      </p:sp>
      <p:sp>
        <p:nvSpPr>
          <p:cNvPr id="18" name="矩形 17"/>
          <p:cNvSpPr/>
          <p:nvPr/>
        </p:nvSpPr>
        <p:spPr>
          <a:xfrm>
            <a:off x="794" y="6302422"/>
            <a:ext cx="12192000" cy="555577"/>
          </a:xfrm>
          <a:prstGeom prst="rect">
            <a:avLst/>
          </a:prstGeom>
          <a:solidFill>
            <a:srgbClr val="1A1E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9" name="文本框 18"/>
          <p:cNvSpPr txBox="1"/>
          <p:nvPr/>
        </p:nvSpPr>
        <p:spPr>
          <a:xfrm>
            <a:off x="948544" y="1889130"/>
            <a:ext cx="2686954" cy="625877"/>
          </a:xfrm>
          <a:prstGeom prst="rect">
            <a:avLst/>
          </a:prstGeom>
          <a:noFill/>
        </p:spPr>
        <p:txBody>
          <a:bodyPr wrap="none" rtlCol="0">
            <a:spAutoFit/>
          </a:bodyPr>
          <a:lstStyle/>
          <a:p>
            <a:pPr>
              <a:lnSpc>
                <a:spcPct val="130000"/>
              </a:lnSpc>
            </a:pPr>
            <a:r>
              <a:rPr kumimoji="1" lang="en-US" altLang="zh-CN" sz="2665" dirty="0">
                <a:solidFill>
                  <a:schemeClr val="bg1"/>
                </a:solidFill>
              </a:rPr>
              <a:t>CONTENTS</a:t>
            </a:r>
            <a:r>
              <a:rPr kumimoji="1" lang="zh-CN" altLang="en-US" sz="2665" dirty="0">
                <a:solidFill>
                  <a:schemeClr val="bg1"/>
                </a:solidFill>
              </a:rPr>
              <a:t> 目录</a:t>
            </a:r>
          </a:p>
        </p:txBody>
      </p:sp>
      <p:sp>
        <p:nvSpPr>
          <p:cNvPr id="20" name="文本框 19"/>
          <p:cNvSpPr txBox="1"/>
          <p:nvPr/>
        </p:nvSpPr>
        <p:spPr>
          <a:xfrm>
            <a:off x="1000060" y="2748541"/>
            <a:ext cx="2045753" cy="412421"/>
          </a:xfrm>
          <a:prstGeom prst="rect">
            <a:avLst/>
          </a:prstGeom>
          <a:noFill/>
        </p:spPr>
        <p:txBody>
          <a:bodyPr wrap="none" rtlCol="0">
            <a:spAutoFit/>
          </a:bodyPr>
          <a:lstStyle/>
          <a:p>
            <a:pPr>
              <a:lnSpc>
                <a:spcPct val="130000"/>
              </a:lnSpc>
            </a:pPr>
            <a:r>
              <a:rPr kumimoji="1" lang="en-US" altLang="zh-CN" sz="1600" dirty="0">
                <a:solidFill>
                  <a:schemeClr val="bg1"/>
                </a:solidFill>
              </a:rPr>
              <a:t>PART</a:t>
            </a:r>
            <a:r>
              <a:rPr kumimoji="1" lang="zh-CN" altLang="en-US" sz="1600" dirty="0">
                <a:solidFill>
                  <a:schemeClr val="bg1"/>
                </a:solidFill>
              </a:rPr>
              <a:t> </a:t>
            </a:r>
            <a:r>
              <a:rPr kumimoji="1" lang="en-US" altLang="zh-CN" sz="1600" dirty="0">
                <a:solidFill>
                  <a:schemeClr val="bg1"/>
                </a:solidFill>
              </a:rPr>
              <a:t>ONE</a:t>
            </a:r>
            <a:r>
              <a:rPr kumimoji="1" lang="zh-CN" altLang="en-US" sz="1600" dirty="0">
                <a:solidFill>
                  <a:schemeClr val="bg1"/>
                </a:solidFill>
              </a:rPr>
              <a:t> 第一部分</a:t>
            </a:r>
          </a:p>
        </p:txBody>
      </p:sp>
      <p:sp>
        <p:nvSpPr>
          <p:cNvPr id="21" name="文本框 20"/>
          <p:cNvSpPr txBox="1"/>
          <p:nvPr/>
        </p:nvSpPr>
        <p:spPr>
          <a:xfrm>
            <a:off x="1000060" y="3178353"/>
            <a:ext cx="2068195" cy="412421"/>
          </a:xfrm>
          <a:prstGeom prst="rect">
            <a:avLst/>
          </a:prstGeom>
          <a:noFill/>
        </p:spPr>
        <p:txBody>
          <a:bodyPr wrap="none" rtlCol="0">
            <a:spAutoFit/>
          </a:bodyPr>
          <a:lstStyle/>
          <a:p>
            <a:pPr>
              <a:lnSpc>
                <a:spcPct val="130000"/>
              </a:lnSpc>
            </a:pPr>
            <a:r>
              <a:rPr kumimoji="1" lang="en-US" altLang="zh-CN" sz="1600" dirty="0">
                <a:solidFill>
                  <a:schemeClr val="bg1"/>
                </a:solidFill>
              </a:rPr>
              <a:t>PART</a:t>
            </a:r>
            <a:r>
              <a:rPr kumimoji="1" lang="zh-CN" altLang="en-US" sz="1600" dirty="0">
                <a:solidFill>
                  <a:schemeClr val="bg1"/>
                </a:solidFill>
              </a:rPr>
              <a:t> </a:t>
            </a:r>
            <a:r>
              <a:rPr kumimoji="1" lang="en-US" altLang="zh-CN" sz="1600" dirty="0">
                <a:solidFill>
                  <a:schemeClr val="bg1"/>
                </a:solidFill>
              </a:rPr>
              <a:t>TWO</a:t>
            </a:r>
            <a:r>
              <a:rPr kumimoji="1" lang="zh-CN" altLang="en-US" sz="1600" dirty="0">
                <a:solidFill>
                  <a:schemeClr val="bg1"/>
                </a:solidFill>
              </a:rPr>
              <a:t> 第二部分</a:t>
            </a:r>
          </a:p>
        </p:txBody>
      </p:sp>
      <p:sp>
        <p:nvSpPr>
          <p:cNvPr id="22" name="文本框 21"/>
          <p:cNvSpPr txBox="1"/>
          <p:nvPr/>
        </p:nvSpPr>
        <p:spPr>
          <a:xfrm>
            <a:off x="1000059" y="3608165"/>
            <a:ext cx="2178802" cy="412421"/>
          </a:xfrm>
          <a:prstGeom prst="rect">
            <a:avLst/>
          </a:prstGeom>
          <a:noFill/>
        </p:spPr>
        <p:txBody>
          <a:bodyPr wrap="none" rtlCol="0">
            <a:spAutoFit/>
          </a:bodyPr>
          <a:lstStyle/>
          <a:p>
            <a:pPr>
              <a:lnSpc>
                <a:spcPct val="130000"/>
              </a:lnSpc>
            </a:pPr>
            <a:r>
              <a:rPr kumimoji="1" lang="en-US" altLang="zh-CN" sz="1600" dirty="0">
                <a:solidFill>
                  <a:schemeClr val="bg1"/>
                </a:solidFill>
              </a:rPr>
              <a:t>PART</a:t>
            </a:r>
            <a:r>
              <a:rPr kumimoji="1" lang="zh-CN" altLang="en-US" sz="1600" dirty="0">
                <a:solidFill>
                  <a:schemeClr val="bg1"/>
                </a:solidFill>
              </a:rPr>
              <a:t> </a:t>
            </a:r>
            <a:r>
              <a:rPr kumimoji="1" lang="en-US" altLang="zh-CN" sz="1600" dirty="0">
                <a:solidFill>
                  <a:schemeClr val="bg1"/>
                </a:solidFill>
              </a:rPr>
              <a:t>THREE</a:t>
            </a:r>
            <a:r>
              <a:rPr kumimoji="1" lang="zh-CN" altLang="en-US" sz="1600" dirty="0">
                <a:solidFill>
                  <a:schemeClr val="bg1"/>
                </a:solidFill>
              </a:rPr>
              <a:t> 第三部分</a:t>
            </a:r>
          </a:p>
        </p:txBody>
      </p:sp>
      <p:sp>
        <p:nvSpPr>
          <p:cNvPr id="23" name="文本框 22"/>
          <p:cNvSpPr txBox="1"/>
          <p:nvPr/>
        </p:nvSpPr>
        <p:spPr>
          <a:xfrm>
            <a:off x="1000060" y="4037978"/>
            <a:ext cx="2141933" cy="412421"/>
          </a:xfrm>
          <a:prstGeom prst="rect">
            <a:avLst/>
          </a:prstGeom>
          <a:noFill/>
        </p:spPr>
        <p:txBody>
          <a:bodyPr wrap="none" rtlCol="0">
            <a:spAutoFit/>
          </a:bodyPr>
          <a:lstStyle/>
          <a:p>
            <a:pPr>
              <a:lnSpc>
                <a:spcPct val="130000"/>
              </a:lnSpc>
            </a:pPr>
            <a:r>
              <a:rPr kumimoji="1" lang="en-US" altLang="zh-CN" sz="1600" dirty="0">
                <a:solidFill>
                  <a:schemeClr val="bg1"/>
                </a:solidFill>
              </a:rPr>
              <a:t>PART</a:t>
            </a:r>
            <a:r>
              <a:rPr kumimoji="1" lang="zh-CN" altLang="en-US" sz="1600" dirty="0">
                <a:solidFill>
                  <a:schemeClr val="bg1"/>
                </a:solidFill>
              </a:rPr>
              <a:t> </a:t>
            </a:r>
            <a:r>
              <a:rPr kumimoji="1" lang="en-US" altLang="zh-CN" sz="1600" dirty="0">
                <a:solidFill>
                  <a:schemeClr val="bg1"/>
                </a:solidFill>
              </a:rPr>
              <a:t>FOUR</a:t>
            </a:r>
            <a:r>
              <a:rPr kumimoji="1" lang="zh-CN" altLang="en-US" sz="1600" dirty="0">
                <a:solidFill>
                  <a:schemeClr val="bg1"/>
                </a:solidFill>
              </a:rPr>
              <a:t> 第四部分</a:t>
            </a:r>
          </a:p>
        </p:txBody>
      </p:sp>
      <p:sp>
        <p:nvSpPr>
          <p:cNvPr id="2" name="矩形 1"/>
          <p:cNvSpPr/>
          <p:nvPr/>
        </p:nvSpPr>
        <p:spPr>
          <a:xfrm>
            <a:off x="3101077" y="2744143"/>
            <a:ext cx="1005403" cy="412421"/>
          </a:xfrm>
          <a:prstGeom prst="rect">
            <a:avLst/>
          </a:prstGeom>
        </p:spPr>
        <p:txBody>
          <a:bodyPr wrap="none">
            <a:spAutoFit/>
          </a:bodyPr>
          <a:lstStyle/>
          <a:p>
            <a:pPr lvl="0">
              <a:lnSpc>
                <a:spcPct val="130000"/>
              </a:lnSpc>
            </a:pPr>
            <a:r>
              <a:rPr kumimoji="1" lang="zh-CN" altLang="en-US" sz="1600" dirty="0">
                <a:solidFill>
                  <a:srgbClr val="FFFFFF"/>
                </a:solidFill>
              </a:rPr>
              <a:t>测量目的</a:t>
            </a:r>
          </a:p>
        </p:txBody>
      </p:sp>
      <p:sp>
        <p:nvSpPr>
          <p:cNvPr id="24" name="矩形 23"/>
          <p:cNvSpPr/>
          <p:nvPr/>
        </p:nvSpPr>
        <p:spPr>
          <a:xfrm>
            <a:off x="3126835" y="3171128"/>
            <a:ext cx="1415772" cy="412421"/>
          </a:xfrm>
          <a:prstGeom prst="rect">
            <a:avLst/>
          </a:prstGeom>
        </p:spPr>
        <p:txBody>
          <a:bodyPr wrap="none">
            <a:spAutoFit/>
          </a:bodyPr>
          <a:lstStyle/>
          <a:p>
            <a:pPr lvl="0">
              <a:lnSpc>
                <a:spcPct val="130000"/>
              </a:lnSpc>
            </a:pPr>
            <a:r>
              <a:rPr kumimoji="1" lang="zh-CN" altLang="en-US" sz="1600" dirty="0">
                <a:solidFill>
                  <a:srgbClr val="FFFFFF"/>
                </a:solidFill>
              </a:rPr>
              <a:t>踩点及预调查</a:t>
            </a:r>
          </a:p>
        </p:txBody>
      </p:sp>
      <p:sp>
        <p:nvSpPr>
          <p:cNvPr id="25" name="矩形 24"/>
          <p:cNvSpPr/>
          <p:nvPr/>
        </p:nvSpPr>
        <p:spPr>
          <a:xfrm>
            <a:off x="3229865" y="3610993"/>
            <a:ext cx="1005403" cy="412421"/>
          </a:xfrm>
          <a:prstGeom prst="rect">
            <a:avLst/>
          </a:prstGeom>
        </p:spPr>
        <p:txBody>
          <a:bodyPr wrap="none">
            <a:spAutoFit/>
          </a:bodyPr>
          <a:lstStyle/>
          <a:p>
            <a:pPr lvl="0">
              <a:lnSpc>
                <a:spcPct val="130000"/>
              </a:lnSpc>
            </a:pPr>
            <a:r>
              <a:rPr kumimoji="1" lang="zh-CN" altLang="en-US" sz="1600" dirty="0">
                <a:solidFill>
                  <a:srgbClr val="FFFFFF"/>
                </a:solidFill>
              </a:rPr>
              <a:t>调查方案</a:t>
            </a:r>
          </a:p>
        </p:txBody>
      </p:sp>
      <p:sp>
        <p:nvSpPr>
          <p:cNvPr id="26" name="矩形 25"/>
          <p:cNvSpPr/>
          <p:nvPr/>
        </p:nvSpPr>
        <p:spPr>
          <a:xfrm>
            <a:off x="3229865" y="4037978"/>
            <a:ext cx="1005403" cy="412421"/>
          </a:xfrm>
          <a:prstGeom prst="rect">
            <a:avLst/>
          </a:prstGeom>
        </p:spPr>
        <p:txBody>
          <a:bodyPr wrap="none">
            <a:spAutoFit/>
          </a:bodyPr>
          <a:lstStyle/>
          <a:p>
            <a:pPr lvl="0">
              <a:lnSpc>
                <a:spcPct val="130000"/>
              </a:lnSpc>
            </a:pPr>
            <a:r>
              <a:rPr kumimoji="1" lang="zh-CN" altLang="en-US" sz="1600" dirty="0">
                <a:solidFill>
                  <a:srgbClr val="FFFFFF"/>
                </a:solidFill>
              </a:rPr>
              <a:t>后期工作</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5240920" y="1245315"/>
            <a:ext cx="1711749" cy="1711749"/>
          </a:xfrm>
          <a:prstGeom prst="ellipse">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r>
              <a:rPr kumimoji="1" lang="en-US" altLang="zh-CN" sz="12000" dirty="0">
                <a:solidFill>
                  <a:schemeClr val="bg1"/>
                </a:solidFill>
              </a:rPr>
              <a:t>1</a:t>
            </a:r>
            <a:endParaRPr kumimoji="1" lang="zh-CN" altLang="en-US" sz="12000" dirty="0">
              <a:solidFill>
                <a:schemeClr val="bg1"/>
              </a:solidFill>
            </a:endParaRPr>
          </a:p>
        </p:txBody>
      </p:sp>
      <p:sp>
        <p:nvSpPr>
          <p:cNvPr id="4" name="文本框 3"/>
          <p:cNvSpPr txBox="1"/>
          <p:nvPr/>
        </p:nvSpPr>
        <p:spPr>
          <a:xfrm>
            <a:off x="4956017" y="3166869"/>
            <a:ext cx="2281555" cy="1370965"/>
          </a:xfrm>
          <a:prstGeom prst="rect">
            <a:avLst/>
          </a:prstGeom>
          <a:noFill/>
        </p:spPr>
        <p:txBody>
          <a:bodyPr wrap="none" rtlCol="0">
            <a:spAutoFit/>
          </a:bodyPr>
          <a:lstStyle/>
          <a:p>
            <a:pPr lvl="0" algn="ctr">
              <a:lnSpc>
                <a:spcPct val="130000"/>
              </a:lnSpc>
            </a:pPr>
            <a:r>
              <a:rPr kumimoji="1" lang="en-US" altLang="zh-CN" sz="3200" dirty="0">
                <a:solidFill>
                  <a:srgbClr val="FFFFFF"/>
                </a:solidFill>
              </a:rPr>
              <a:t>OBJECTIVE</a:t>
            </a:r>
          </a:p>
          <a:p>
            <a:pPr lvl="0" algn="ctr">
              <a:lnSpc>
                <a:spcPct val="130000"/>
              </a:lnSpc>
            </a:pPr>
            <a:r>
              <a:rPr kumimoji="1" lang="zh-CN" altLang="en-US" sz="3200" dirty="0">
                <a:solidFill>
                  <a:srgbClr val="FFFFFF"/>
                </a:solidFill>
              </a:rPr>
              <a:t>测量目的</a:t>
            </a: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flipV="1">
            <a:off x="6334578" y="820909"/>
            <a:ext cx="893745" cy="60959"/>
          </a:xfrm>
          <a:prstGeom prst="rect">
            <a:avLst/>
          </a:prstGeom>
          <a:solidFill>
            <a:srgbClr val="2CB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5" b="1" dirty="0">
              <a:solidFill>
                <a:srgbClr val="1A1E21"/>
              </a:solidFill>
            </a:endParaRPr>
          </a:p>
        </p:txBody>
      </p:sp>
      <p:sp>
        <p:nvSpPr>
          <p:cNvPr id="15" name="文本框 14"/>
          <p:cNvSpPr txBox="1"/>
          <p:nvPr/>
        </p:nvSpPr>
        <p:spPr>
          <a:xfrm>
            <a:off x="4858201" y="41776"/>
            <a:ext cx="1047082" cy="625684"/>
          </a:xfrm>
          <a:prstGeom prst="rect">
            <a:avLst/>
          </a:prstGeom>
          <a:noFill/>
        </p:spPr>
        <p:txBody>
          <a:bodyPr wrap="none" rtlCol="0">
            <a:spAutoFit/>
          </a:bodyPr>
          <a:lstStyle/>
          <a:p>
            <a:pPr algn="ctr">
              <a:lnSpc>
                <a:spcPct val="130000"/>
              </a:lnSpc>
            </a:pPr>
            <a:r>
              <a:rPr kumimoji="1" lang="en-US" altLang="zh-CN" sz="1335" dirty="0">
                <a:solidFill>
                  <a:schemeClr val="bg1">
                    <a:lumMod val="65000"/>
                  </a:schemeClr>
                </a:solidFill>
              </a:rPr>
              <a:t>CONTENTS</a:t>
            </a:r>
          </a:p>
          <a:p>
            <a:pPr algn="ctr">
              <a:lnSpc>
                <a:spcPct val="130000"/>
              </a:lnSpc>
            </a:pPr>
            <a:r>
              <a:rPr kumimoji="1" lang="zh-CN" altLang="en-US" sz="1335" dirty="0">
                <a:solidFill>
                  <a:schemeClr val="bg1">
                    <a:lumMod val="65000"/>
                  </a:schemeClr>
                </a:solidFill>
              </a:rPr>
              <a:t>目录</a:t>
            </a:r>
          </a:p>
        </p:txBody>
      </p:sp>
      <p:sp>
        <p:nvSpPr>
          <p:cNvPr id="56" name="文本框 55"/>
          <p:cNvSpPr txBox="1"/>
          <p:nvPr/>
        </p:nvSpPr>
        <p:spPr>
          <a:xfrm>
            <a:off x="6587344" y="2548132"/>
            <a:ext cx="4752827" cy="2765181"/>
          </a:xfrm>
          <a:prstGeom prst="rect">
            <a:avLst/>
          </a:prstGeom>
          <a:noFill/>
        </p:spPr>
        <p:txBody>
          <a:bodyPr wrap="square" rtlCol="0">
            <a:spAutoFit/>
          </a:bodyPr>
          <a:lstStyle/>
          <a:p>
            <a:pPr>
              <a:lnSpc>
                <a:spcPct val="150000"/>
              </a:lnSpc>
            </a:pPr>
            <a:r>
              <a:rPr lang="en-US" altLang="zh-CN" sz="1600" dirty="0">
                <a:solidFill>
                  <a:srgbClr val="FFFFFF"/>
                </a:solidFill>
              </a:rPr>
              <a:t>1</a:t>
            </a:r>
            <a:r>
              <a:rPr lang="zh-CN" altLang="en-US" sz="1600" dirty="0">
                <a:solidFill>
                  <a:srgbClr val="FFFFFF"/>
                </a:solidFill>
              </a:rPr>
              <a:t>、测量目的路段</a:t>
            </a:r>
            <a:r>
              <a:rPr lang="en-US" altLang="zh-CN" sz="1600" dirty="0">
                <a:solidFill>
                  <a:srgbClr val="FFFFFF"/>
                </a:solidFill>
              </a:rPr>
              <a:t>—</a:t>
            </a:r>
            <a:r>
              <a:rPr lang="zh-CN" altLang="en-US" sz="1600" dirty="0">
                <a:solidFill>
                  <a:srgbClr val="FFFFFF"/>
                </a:solidFill>
              </a:rPr>
              <a:t>中山大道</a:t>
            </a:r>
            <a:r>
              <a:rPr lang="en-US" altLang="zh-CN" sz="1600" dirty="0">
                <a:solidFill>
                  <a:srgbClr val="FFFFFF"/>
                </a:solidFill>
              </a:rPr>
              <a:t>-</a:t>
            </a:r>
            <a:r>
              <a:rPr lang="zh-CN" altLang="en-US" sz="1600" dirty="0">
                <a:solidFill>
                  <a:srgbClr val="FFFFFF"/>
                </a:solidFill>
              </a:rPr>
              <a:t>车陂路交叉口在中山大道上最近的两个人行天桥之间（如图中蓝线范围内）双向的不同车型的车辆的行程车速并分析不同类别车辆的行程车速速度差别。</a:t>
            </a:r>
            <a:endParaRPr lang="en-US" altLang="zh-CN" sz="1600" dirty="0">
              <a:solidFill>
                <a:srgbClr val="FFFFFF"/>
              </a:solidFill>
            </a:endParaRPr>
          </a:p>
          <a:p>
            <a:pPr>
              <a:lnSpc>
                <a:spcPct val="130000"/>
              </a:lnSpc>
            </a:pPr>
            <a:endParaRPr kumimoji="1" lang="en-US" altLang="zh-CN" sz="1335" dirty="0">
              <a:solidFill>
                <a:srgbClr val="FFFFFF"/>
              </a:solidFill>
            </a:endParaRPr>
          </a:p>
          <a:p>
            <a:pPr>
              <a:lnSpc>
                <a:spcPct val="130000"/>
              </a:lnSpc>
            </a:pPr>
            <a:r>
              <a:rPr lang="en-US" altLang="zh-CN" sz="1600" dirty="0">
                <a:solidFill>
                  <a:srgbClr val="FFFFFF"/>
                </a:solidFill>
              </a:rPr>
              <a:t>2</a:t>
            </a:r>
            <a:r>
              <a:rPr lang="zh-CN" altLang="en-US" sz="1600" dirty="0">
                <a:solidFill>
                  <a:srgbClr val="FFFFFF"/>
                </a:solidFill>
              </a:rPr>
              <a:t>、分析目的路段的出租车车辆的行驶规律，对比出租车实际速度调查结果与</a:t>
            </a:r>
            <a:r>
              <a:rPr lang="en-US" altLang="zh-CN" sz="1600" dirty="0">
                <a:solidFill>
                  <a:srgbClr val="FFFFFF"/>
                </a:solidFill>
              </a:rPr>
              <a:t>GPS</a:t>
            </a:r>
            <a:r>
              <a:rPr lang="zh-CN" altLang="en-US" sz="1600" dirty="0">
                <a:solidFill>
                  <a:srgbClr val="FFFFFF"/>
                </a:solidFill>
              </a:rPr>
              <a:t>估计结果的误差并分析其原因。</a:t>
            </a:r>
            <a:endParaRPr kumimoji="1" lang="en-US" altLang="zh-CN" sz="1600" dirty="0">
              <a:solidFill>
                <a:srgbClr val="FFFFFF"/>
              </a:solidFill>
            </a:endParaRPr>
          </a:p>
        </p:txBody>
      </p:sp>
      <p:grpSp>
        <p:nvGrpSpPr>
          <p:cNvPr id="62" name="组 61"/>
          <p:cNvGrpSpPr/>
          <p:nvPr/>
        </p:nvGrpSpPr>
        <p:grpSpPr>
          <a:xfrm>
            <a:off x="6264797" y="2614029"/>
            <a:ext cx="322547" cy="322547"/>
            <a:chOff x="4698002" y="1679252"/>
            <a:chExt cx="241910" cy="241910"/>
          </a:xfrm>
        </p:grpSpPr>
        <p:sp>
          <p:nvSpPr>
            <p:cNvPr id="58" name="椭圆 57"/>
            <p:cNvSpPr/>
            <p:nvPr/>
          </p:nvSpPr>
          <p:spPr>
            <a:xfrm>
              <a:off x="4698002" y="1679252"/>
              <a:ext cx="241910" cy="241910"/>
            </a:xfrm>
            <a:prstGeom prst="ellipse">
              <a:avLst/>
            </a:prstGeom>
            <a:solidFill>
              <a:srgbClr val="2CB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p>
          </p:txBody>
        </p:sp>
        <p:grpSp>
          <p:nvGrpSpPr>
            <p:cNvPr id="61" name="组 60"/>
            <p:cNvGrpSpPr/>
            <p:nvPr/>
          </p:nvGrpSpPr>
          <p:grpSpPr>
            <a:xfrm>
              <a:off x="4774151" y="1756188"/>
              <a:ext cx="67207" cy="118600"/>
              <a:chOff x="4874449" y="957803"/>
              <a:chExt cx="339228" cy="598633"/>
            </a:xfrm>
            <a:solidFill>
              <a:srgbClr val="1A1E21"/>
            </a:solidFill>
          </p:grpSpPr>
          <p:sp>
            <p:nvSpPr>
              <p:cNvPr id="59" name="矩形 58"/>
              <p:cNvSpPr/>
              <p:nvPr/>
            </p:nvSpPr>
            <p:spPr>
              <a:xfrm rot="2704067">
                <a:off x="4750337" y="1329531"/>
                <a:ext cx="293944" cy="45719"/>
              </a:xfrm>
              <a:prstGeom prst="rect">
                <a:avLst/>
              </a:prstGeom>
              <a:grpFill/>
              <a:ln w="19050" cmpd="sng">
                <a:solidFill>
                  <a:srgbClr val="1A1E2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0" name="矩形 59"/>
              <p:cNvSpPr/>
              <p:nvPr/>
            </p:nvSpPr>
            <p:spPr>
              <a:xfrm rot="18895933" flipH="1" flipV="1">
                <a:off x="4891501" y="1234260"/>
                <a:ext cx="598633" cy="45719"/>
              </a:xfrm>
              <a:prstGeom prst="rect">
                <a:avLst/>
              </a:prstGeom>
              <a:grpFill/>
              <a:ln w="19050" cmpd="sng">
                <a:solidFill>
                  <a:srgbClr val="1A1E2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grpSp>
      </p:grpSp>
      <p:grpSp>
        <p:nvGrpSpPr>
          <p:cNvPr id="63" name="组 62"/>
          <p:cNvGrpSpPr/>
          <p:nvPr/>
        </p:nvGrpSpPr>
        <p:grpSpPr>
          <a:xfrm>
            <a:off x="6247014" y="3946787"/>
            <a:ext cx="322547" cy="322547"/>
            <a:chOff x="4698002" y="1679252"/>
            <a:chExt cx="241910" cy="241910"/>
          </a:xfrm>
        </p:grpSpPr>
        <p:sp>
          <p:nvSpPr>
            <p:cNvPr id="64" name="椭圆 63"/>
            <p:cNvSpPr/>
            <p:nvPr/>
          </p:nvSpPr>
          <p:spPr>
            <a:xfrm>
              <a:off x="4698002" y="1679252"/>
              <a:ext cx="241910" cy="241910"/>
            </a:xfrm>
            <a:prstGeom prst="ellipse">
              <a:avLst/>
            </a:prstGeom>
            <a:solidFill>
              <a:srgbClr val="2CB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p>
          </p:txBody>
        </p:sp>
        <p:grpSp>
          <p:nvGrpSpPr>
            <p:cNvPr id="65" name="组 64"/>
            <p:cNvGrpSpPr/>
            <p:nvPr/>
          </p:nvGrpSpPr>
          <p:grpSpPr>
            <a:xfrm>
              <a:off x="4774151" y="1756188"/>
              <a:ext cx="67207" cy="118600"/>
              <a:chOff x="4874449" y="957803"/>
              <a:chExt cx="339228" cy="598633"/>
            </a:xfrm>
            <a:solidFill>
              <a:srgbClr val="1A1E21"/>
            </a:solidFill>
          </p:grpSpPr>
          <p:sp>
            <p:nvSpPr>
              <p:cNvPr id="66" name="矩形 65"/>
              <p:cNvSpPr/>
              <p:nvPr/>
            </p:nvSpPr>
            <p:spPr>
              <a:xfrm rot="2704067">
                <a:off x="4750337" y="1329531"/>
                <a:ext cx="293944" cy="45719"/>
              </a:xfrm>
              <a:prstGeom prst="rect">
                <a:avLst/>
              </a:prstGeom>
              <a:grpFill/>
              <a:ln w="19050" cmpd="sng">
                <a:solidFill>
                  <a:srgbClr val="1A1E2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67" name="矩形 66"/>
              <p:cNvSpPr/>
              <p:nvPr/>
            </p:nvSpPr>
            <p:spPr>
              <a:xfrm rot="18895933" flipH="1" flipV="1">
                <a:off x="4891501" y="1234260"/>
                <a:ext cx="598633" cy="45719"/>
              </a:xfrm>
              <a:prstGeom prst="rect">
                <a:avLst/>
              </a:prstGeom>
              <a:grpFill/>
              <a:ln w="19050" cmpd="sng">
                <a:solidFill>
                  <a:srgbClr val="1A1E2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grpSp>
      </p:grpSp>
      <p:sp>
        <p:nvSpPr>
          <p:cNvPr id="55" name="文本框 54"/>
          <p:cNvSpPr txBox="1"/>
          <p:nvPr/>
        </p:nvSpPr>
        <p:spPr>
          <a:xfrm>
            <a:off x="6247014" y="45242"/>
            <a:ext cx="1003800" cy="596958"/>
          </a:xfrm>
          <a:prstGeom prst="rect">
            <a:avLst/>
          </a:prstGeom>
          <a:noFill/>
        </p:spPr>
        <p:txBody>
          <a:bodyPr wrap="none" rtlCol="0">
            <a:spAutoFit/>
          </a:bodyPr>
          <a:lstStyle/>
          <a:p>
            <a:pPr algn="ctr">
              <a:lnSpc>
                <a:spcPct val="130000"/>
              </a:lnSpc>
            </a:pPr>
            <a:r>
              <a:rPr kumimoji="1" lang="en-US" altLang="zh-CN" sz="1335" dirty="0">
                <a:solidFill>
                  <a:srgbClr val="FFFFFF"/>
                </a:solidFill>
              </a:rPr>
              <a:t>PART</a:t>
            </a:r>
            <a:r>
              <a:rPr kumimoji="1" lang="zh-CN" altLang="en-US" sz="1335" dirty="0">
                <a:solidFill>
                  <a:srgbClr val="FFFFFF"/>
                </a:solidFill>
              </a:rPr>
              <a:t> </a:t>
            </a:r>
            <a:r>
              <a:rPr kumimoji="1" lang="en-US" altLang="zh-CN" sz="1335" dirty="0">
                <a:solidFill>
                  <a:srgbClr val="FFFFFF"/>
                </a:solidFill>
              </a:rPr>
              <a:t>ONE</a:t>
            </a:r>
          </a:p>
          <a:p>
            <a:pPr lvl="0" algn="ctr">
              <a:lnSpc>
                <a:spcPct val="130000"/>
              </a:lnSpc>
            </a:pPr>
            <a:r>
              <a:rPr kumimoji="1" lang="zh-CN" altLang="en-US" sz="1335" dirty="0">
                <a:solidFill>
                  <a:srgbClr val="FFFFFF"/>
                </a:solidFill>
              </a:rPr>
              <a:t>测量目的</a:t>
            </a:r>
          </a:p>
        </p:txBody>
      </p:sp>
      <p:sp>
        <p:nvSpPr>
          <p:cNvPr id="73" name="文本框 72"/>
          <p:cNvSpPr txBox="1"/>
          <p:nvPr/>
        </p:nvSpPr>
        <p:spPr>
          <a:xfrm>
            <a:off x="7490401" y="63775"/>
            <a:ext cx="1213795" cy="599203"/>
          </a:xfrm>
          <a:prstGeom prst="rect">
            <a:avLst/>
          </a:prstGeom>
          <a:noFill/>
        </p:spPr>
        <p:txBody>
          <a:bodyPr wrap="none" rtlCol="0">
            <a:spAutoFit/>
          </a:bodyPr>
          <a:lstStyle/>
          <a:p>
            <a:pPr algn="ctr">
              <a:lnSpc>
                <a:spcPct val="130000"/>
              </a:lnSpc>
            </a:pPr>
            <a:r>
              <a:rPr kumimoji="1" lang="en-US" altLang="zh-CN" sz="1335" dirty="0">
                <a:solidFill>
                  <a:srgbClr val="A6A6A6"/>
                </a:solidFill>
              </a:rPr>
              <a:t>PART</a:t>
            </a:r>
            <a:r>
              <a:rPr kumimoji="1" lang="zh-CN" altLang="en-US" sz="1335" dirty="0">
                <a:solidFill>
                  <a:srgbClr val="A6A6A6"/>
                </a:solidFill>
              </a:rPr>
              <a:t> </a:t>
            </a:r>
            <a:r>
              <a:rPr kumimoji="1" lang="en-US" altLang="zh-CN" sz="1335" dirty="0">
                <a:solidFill>
                  <a:srgbClr val="A6A6A6"/>
                </a:solidFill>
              </a:rPr>
              <a:t>TWO</a:t>
            </a:r>
          </a:p>
          <a:p>
            <a:pPr lvl="0" algn="ctr">
              <a:lnSpc>
                <a:spcPct val="130000"/>
              </a:lnSpc>
            </a:pPr>
            <a:r>
              <a:rPr kumimoji="1" lang="zh-CN" altLang="en-US" sz="1335" dirty="0">
                <a:solidFill>
                  <a:srgbClr val="A6A6A6"/>
                </a:solidFill>
              </a:rPr>
              <a:t>踩点及预调查</a:t>
            </a:r>
          </a:p>
        </p:txBody>
      </p:sp>
      <p:sp>
        <p:nvSpPr>
          <p:cNvPr id="74" name="文本框 73"/>
          <p:cNvSpPr txBox="1"/>
          <p:nvPr/>
        </p:nvSpPr>
        <p:spPr>
          <a:xfrm>
            <a:off x="8942340" y="63775"/>
            <a:ext cx="1112804" cy="599203"/>
          </a:xfrm>
          <a:prstGeom prst="rect">
            <a:avLst/>
          </a:prstGeom>
          <a:noFill/>
        </p:spPr>
        <p:txBody>
          <a:bodyPr wrap="none" rtlCol="0">
            <a:spAutoFit/>
          </a:bodyPr>
          <a:lstStyle/>
          <a:p>
            <a:pPr algn="ctr">
              <a:lnSpc>
                <a:spcPct val="130000"/>
              </a:lnSpc>
            </a:pPr>
            <a:r>
              <a:rPr kumimoji="1" lang="en-US" altLang="zh-CN" sz="1335" dirty="0">
                <a:solidFill>
                  <a:srgbClr val="A6A6A6"/>
                </a:solidFill>
              </a:rPr>
              <a:t>PART</a:t>
            </a:r>
            <a:r>
              <a:rPr kumimoji="1" lang="zh-CN" altLang="en-US" sz="1335" dirty="0">
                <a:solidFill>
                  <a:srgbClr val="A6A6A6"/>
                </a:solidFill>
              </a:rPr>
              <a:t> </a:t>
            </a:r>
            <a:r>
              <a:rPr kumimoji="1" lang="en-US" altLang="zh-CN" sz="1335" dirty="0">
                <a:solidFill>
                  <a:srgbClr val="A6A6A6"/>
                </a:solidFill>
              </a:rPr>
              <a:t>THREE</a:t>
            </a:r>
          </a:p>
          <a:p>
            <a:pPr algn="ctr">
              <a:lnSpc>
                <a:spcPct val="130000"/>
              </a:lnSpc>
            </a:pPr>
            <a:r>
              <a:rPr kumimoji="1" lang="zh-CN" altLang="en-US" sz="1335" dirty="0">
                <a:solidFill>
                  <a:srgbClr val="A6A6A6"/>
                </a:solidFill>
              </a:rPr>
              <a:t>调查方案</a:t>
            </a:r>
          </a:p>
        </p:txBody>
      </p:sp>
      <p:sp>
        <p:nvSpPr>
          <p:cNvPr id="75" name="文本框 74"/>
          <p:cNvSpPr txBox="1"/>
          <p:nvPr/>
        </p:nvSpPr>
        <p:spPr>
          <a:xfrm>
            <a:off x="10392238" y="63775"/>
            <a:ext cx="1077595" cy="627380"/>
          </a:xfrm>
          <a:prstGeom prst="rect">
            <a:avLst/>
          </a:prstGeom>
          <a:noFill/>
        </p:spPr>
        <p:txBody>
          <a:bodyPr wrap="none" rtlCol="0">
            <a:spAutoFit/>
          </a:bodyPr>
          <a:lstStyle/>
          <a:p>
            <a:pPr algn="ctr">
              <a:lnSpc>
                <a:spcPct val="130000"/>
              </a:lnSpc>
            </a:pPr>
            <a:r>
              <a:rPr kumimoji="1" lang="en-US" altLang="zh-CN" sz="1335" dirty="0">
                <a:solidFill>
                  <a:srgbClr val="A6A6A6"/>
                </a:solidFill>
              </a:rPr>
              <a:t>PART</a:t>
            </a:r>
            <a:r>
              <a:rPr kumimoji="1" lang="zh-CN" altLang="en-US" sz="1335" dirty="0">
                <a:solidFill>
                  <a:srgbClr val="A6A6A6"/>
                </a:solidFill>
              </a:rPr>
              <a:t> </a:t>
            </a:r>
            <a:r>
              <a:rPr kumimoji="1" lang="en-US" altLang="zh-CN" sz="1335" dirty="0">
                <a:solidFill>
                  <a:srgbClr val="A6A6A6"/>
                </a:solidFill>
              </a:rPr>
              <a:t>FOUR</a:t>
            </a:r>
          </a:p>
          <a:p>
            <a:pPr algn="ctr">
              <a:lnSpc>
                <a:spcPct val="130000"/>
              </a:lnSpc>
            </a:pPr>
            <a:r>
              <a:rPr kumimoji="1" lang="zh-CN" altLang="en-US" sz="1335" dirty="0">
                <a:solidFill>
                  <a:srgbClr val="A6A6A6"/>
                </a:solidFill>
              </a:rPr>
              <a:t>数据分析</a:t>
            </a:r>
          </a:p>
        </p:txBody>
      </p:sp>
      <p:pic>
        <p:nvPicPr>
          <p:cNvPr id="4" name="图片 3"/>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456141" y="1671638"/>
            <a:ext cx="5243281" cy="4043362"/>
          </a:xfrm>
          <a:prstGeom prst="rect">
            <a:avLst/>
          </a:prstGeom>
        </p:spPr>
      </p:pic>
      <p:sp>
        <p:nvSpPr>
          <p:cNvPr id="5" name="矩形 4"/>
          <p:cNvSpPr/>
          <p:nvPr/>
        </p:nvSpPr>
        <p:spPr>
          <a:xfrm>
            <a:off x="257176" y="1443039"/>
            <a:ext cx="5648108" cy="4614862"/>
          </a:xfrm>
          <a:prstGeom prst="rect">
            <a:avLst/>
          </a:prstGeom>
          <a:noFill/>
          <a:ln w="127000">
            <a:solidFill>
              <a:srgbClr val="2CBD9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5240920" y="1245315"/>
            <a:ext cx="1711749" cy="1711749"/>
          </a:xfrm>
          <a:prstGeom prst="ellipse">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r>
              <a:rPr kumimoji="1" lang="en-US" altLang="zh-CN" sz="12000" dirty="0">
                <a:solidFill>
                  <a:schemeClr val="bg1"/>
                </a:solidFill>
              </a:rPr>
              <a:t>2</a:t>
            </a:r>
            <a:endParaRPr kumimoji="1" lang="zh-CN" altLang="en-US" sz="12000" dirty="0">
              <a:solidFill>
                <a:schemeClr val="bg1"/>
              </a:solidFill>
            </a:endParaRPr>
          </a:p>
        </p:txBody>
      </p:sp>
      <p:sp>
        <p:nvSpPr>
          <p:cNvPr id="7" name="文本框 6"/>
          <p:cNvSpPr txBox="1"/>
          <p:nvPr/>
        </p:nvSpPr>
        <p:spPr>
          <a:xfrm>
            <a:off x="1721241" y="3166869"/>
            <a:ext cx="8751115" cy="1309013"/>
          </a:xfrm>
          <a:prstGeom prst="rect">
            <a:avLst/>
          </a:prstGeom>
          <a:noFill/>
        </p:spPr>
        <p:txBody>
          <a:bodyPr wrap="none" rtlCol="0">
            <a:spAutoFit/>
          </a:bodyPr>
          <a:lstStyle/>
          <a:p>
            <a:pPr lvl="0" algn="ctr">
              <a:lnSpc>
                <a:spcPct val="130000"/>
              </a:lnSpc>
            </a:pPr>
            <a:r>
              <a:rPr kumimoji="1" lang="en-US" altLang="zh-CN" sz="3200" dirty="0">
                <a:solidFill>
                  <a:srgbClr val="FFFFFF"/>
                </a:solidFill>
              </a:rPr>
              <a:t>PRE CONSIDERATION &amp; PRE INVESTIGATION </a:t>
            </a:r>
          </a:p>
          <a:p>
            <a:pPr lvl="0" algn="ctr">
              <a:lnSpc>
                <a:spcPct val="130000"/>
              </a:lnSpc>
            </a:pPr>
            <a:r>
              <a:rPr kumimoji="1" lang="zh-CN" altLang="en-US" sz="3200" dirty="0">
                <a:solidFill>
                  <a:srgbClr val="FFFFFF"/>
                </a:solidFill>
              </a:rPr>
              <a:t>踩点以及预调查</a:t>
            </a:r>
          </a:p>
        </p:txBody>
      </p:sp>
      <p:sp>
        <p:nvSpPr>
          <p:cNvPr id="8" name="文本框 7"/>
          <p:cNvSpPr txBox="1"/>
          <p:nvPr/>
        </p:nvSpPr>
        <p:spPr>
          <a:xfrm>
            <a:off x="4568170" y="4804798"/>
            <a:ext cx="3825848" cy="596958"/>
          </a:xfrm>
          <a:prstGeom prst="rect">
            <a:avLst/>
          </a:prstGeom>
          <a:noFill/>
        </p:spPr>
        <p:txBody>
          <a:bodyPr wrap="square" rtlCol="0">
            <a:spAutoFit/>
          </a:bodyPr>
          <a:lstStyle/>
          <a:p>
            <a:pPr>
              <a:lnSpc>
                <a:spcPct val="130000"/>
              </a:lnSpc>
            </a:pPr>
            <a:r>
              <a:rPr lang="zh-CN" altLang="en-US" sz="1335" dirty="0">
                <a:solidFill>
                  <a:srgbClr val="FFFFFF"/>
                </a:solidFill>
              </a:rPr>
              <a:t>踩点日期：</a:t>
            </a:r>
            <a:r>
              <a:rPr lang="en-US" altLang="zh-CN" sz="1335" dirty="0">
                <a:solidFill>
                  <a:srgbClr val="FFFFFF"/>
                </a:solidFill>
              </a:rPr>
              <a:t>2018</a:t>
            </a:r>
            <a:r>
              <a:rPr lang="zh-CN" altLang="en-US" sz="1335" dirty="0">
                <a:solidFill>
                  <a:srgbClr val="FFFFFF"/>
                </a:solidFill>
              </a:rPr>
              <a:t>年</a:t>
            </a:r>
            <a:r>
              <a:rPr lang="en-US" altLang="zh-CN" sz="1335" dirty="0">
                <a:solidFill>
                  <a:srgbClr val="FFFFFF"/>
                </a:solidFill>
              </a:rPr>
              <a:t>11</a:t>
            </a:r>
            <a:r>
              <a:rPr lang="zh-CN" altLang="en-US" sz="1335" dirty="0">
                <a:solidFill>
                  <a:srgbClr val="FFFFFF"/>
                </a:solidFill>
              </a:rPr>
              <a:t>月</a:t>
            </a:r>
            <a:r>
              <a:rPr lang="en-US" altLang="zh-CN" sz="1335" dirty="0">
                <a:solidFill>
                  <a:srgbClr val="FFFFFF"/>
                </a:solidFill>
              </a:rPr>
              <a:t>13</a:t>
            </a:r>
            <a:r>
              <a:rPr lang="zh-CN" altLang="en-US" sz="1335" dirty="0">
                <a:solidFill>
                  <a:srgbClr val="FFFFFF"/>
                </a:solidFill>
              </a:rPr>
              <a:t>日（星期二）</a:t>
            </a:r>
            <a:endParaRPr lang="en-US" altLang="zh-CN" sz="1335" dirty="0">
              <a:solidFill>
                <a:srgbClr val="FFFFFF"/>
              </a:solidFill>
            </a:endParaRPr>
          </a:p>
          <a:p>
            <a:pPr>
              <a:lnSpc>
                <a:spcPct val="130000"/>
              </a:lnSpc>
            </a:pPr>
            <a:r>
              <a:rPr kumimoji="1" lang="zh-CN" altLang="en-US" sz="1335" dirty="0">
                <a:solidFill>
                  <a:srgbClr val="FFFFFF"/>
                </a:solidFill>
              </a:rPr>
              <a:t>预调查时间：</a:t>
            </a:r>
            <a:r>
              <a:rPr kumimoji="1" lang="en-US" altLang="zh-CN" sz="1335" dirty="0">
                <a:solidFill>
                  <a:srgbClr val="FFFFFF"/>
                </a:solidFill>
              </a:rPr>
              <a:t>11</a:t>
            </a:r>
            <a:r>
              <a:rPr kumimoji="1" lang="zh-CN" altLang="en-US" sz="1335" dirty="0">
                <a:solidFill>
                  <a:srgbClr val="FFFFFF"/>
                </a:solidFill>
              </a:rPr>
              <a:t>月</a:t>
            </a:r>
            <a:r>
              <a:rPr kumimoji="1" lang="en-US" altLang="zh-CN" sz="1335" dirty="0">
                <a:solidFill>
                  <a:srgbClr val="FFFFFF"/>
                </a:solidFill>
              </a:rPr>
              <a:t>13</a:t>
            </a:r>
            <a:r>
              <a:rPr kumimoji="1" lang="zh-CN" altLang="en-US" sz="1335" dirty="0">
                <a:solidFill>
                  <a:srgbClr val="FFFFFF"/>
                </a:solidFill>
              </a:rPr>
              <a:t>日早</a:t>
            </a:r>
            <a:r>
              <a:rPr kumimoji="1" lang="en-US" altLang="zh-CN" sz="1335" dirty="0">
                <a:solidFill>
                  <a:srgbClr val="FFFFFF"/>
                </a:solidFill>
              </a:rPr>
              <a:t>9:57-10:02</a:t>
            </a:r>
            <a:endParaRPr kumimoji="1" lang="zh-CN" altLang="en-US" sz="1335"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flipV="1">
            <a:off x="794" y="5192485"/>
            <a:ext cx="12192000" cy="1665515"/>
          </a:xfrm>
          <a:prstGeom prst="rect">
            <a:avLst/>
          </a:prstGeom>
          <a:solidFill>
            <a:srgbClr val="1A1E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5" b="1" dirty="0">
              <a:solidFill>
                <a:srgbClr val="1A1E21"/>
              </a:solidFill>
            </a:endParaRPr>
          </a:p>
        </p:txBody>
      </p:sp>
      <p:sp>
        <p:nvSpPr>
          <p:cNvPr id="56" name="矩形 55"/>
          <p:cNvSpPr/>
          <p:nvPr/>
        </p:nvSpPr>
        <p:spPr>
          <a:xfrm flipV="1">
            <a:off x="7655436" y="790429"/>
            <a:ext cx="893745" cy="609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5" b="1" dirty="0">
              <a:solidFill>
                <a:srgbClr val="1A1E21"/>
              </a:solidFill>
            </a:endParaRPr>
          </a:p>
        </p:txBody>
      </p:sp>
      <p:sp>
        <p:nvSpPr>
          <p:cNvPr id="57" name="文本框 56"/>
          <p:cNvSpPr txBox="1"/>
          <p:nvPr/>
        </p:nvSpPr>
        <p:spPr>
          <a:xfrm>
            <a:off x="4858201" y="41776"/>
            <a:ext cx="1047082" cy="625684"/>
          </a:xfrm>
          <a:prstGeom prst="rect">
            <a:avLst/>
          </a:prstGeom>
          <a:noFill/>
        </p:spPr>
        <p:txBody>
          <a:bodyPr wrap="none" rtlCol="0">
            <a:spAutoFit/>
          </a:bodyPr>
          <a:lstStyle/>
          <a:p>
            <a:pPr algn="ctr">
              <a:lnSpc>
                <a:spcPct val="130000"/>
              </a:lnSpc>
            </a:pPr>
            <a:r>
              <a:rPr kumimoji="1" lang="en-US" altLang="zh-CN" sz="1335" dirty="0">
                <a:solidFill>
                  <a:srgbClr val="1A1E21"/>
                </a:solidFill>
              </a:rPr>
              <a:t>CONTENTS</a:t>
            </a:r>
          </a:p>
          <a:p>
            <a:pPr algn="ctr">
              <a:lnSpc>
                <a:spcPct val="130000"/>
              </a:lnSpc>
            </a:pPr>
            <a:r>
              <a:rPr kumimoji="1" lang="zh-CN" altLang="en-US" sz="1335" dirty="0">
                <a:solidFill>
                  <a:srgbClr val="1A1E21"/>
                </a:solidFill>
              </a:rPr>
              <a:t>目录</a:t>
            </a:r>
          </a:p>
        </p:txBody>
      </p:sp>
      <p:sp>
        <p:nvSpPr>
          <p:cNvPr id="58" name="文本框 57"/>
          <p:cNvSpPr txBox="1"/>
          <p:nvPr/>
        </p:nvSpPr>
        <p:spPr>
          <a:xfrm>
            <a:off x="6247014" y="45242"/>
            <a:ext cx="1003800" cy="599203"/>
          </a:xfrm>
          <a:prstGeom prst="rect">
            <a:avLst/>
          </a:prstGeom>
          <a:noFill/>
        </p:spPr>
        <p:txBody>
          <a:bodyPr wrap="none" rtlCol="0">
            <a:spAutoFit/>
          </a:bodyPr>
          <a:lstStyle/>
          <a:p>
            <a:pPr algn="ctr">
              <a:lnSpc>
                <a:spcPct val="130000"/>
              </a:lnSpc>
            </a:pPr>
            <a:r>
              <a:rPr kumimoji="1" lang="en-US" altLang="zh-CN" sz="1335" dirty="0">
                <a:solidFill>
                  <a:srgbClr val="1A1E21"/>
                </a:solidFill>
              </a:rPr>
              <a:t>PART</a:t>
            </a:r>
            <a:r>
              <a:rPr kumimoji="1" lang="zh-CN" altLang="en-US" sz="1335" dirty="0">
                <a:solidFill>
                  <a:srgbClr val="1A1E21"/>
                </a:solidFill>
              </a:rPr>
              <a:t> </a:t>
            </a:r>
            <a:r>
              <a:rPr kumimoji="1" lang="en-US" altLang="zh-CN" sz="1335" dirty="0">
                <a:solidFill>
                  <a:srgbClr val="1A1E21"/>
                </a:solidFill>
              </a:rPr>
              <a:t>ONE</a:t>
            </a:r>
          </a:p>
          <a:p>
            <a:pPr lvl="0" algn="ctr">
              <a:lnSpc>
                <a:spcPct val="130000"/>
              </a:lnSpc>
            </a:pPr>
            <a:r>
              <a:rPr kumimoji="1" lang="zh-CN" altLang="en-US" sz="1335" dirty="0">
                <a:solidFill>
                  <a:srgbClr val="1A1E21"/>
                </a:solidFill>
              </a:rPr>
              <a:t>测量目的</a:t>
            </a:r>
          </a:p>
        </p:txBody>
      </p:sp>
      <p:sp>
        <p:nvSpPr>
          <p:cNvPr id="59" name="文本框 58"/>
          <p:cNvSpPr txBox="1"/>
          <p:nvPr/>
        </p:nvSpPr>
        <p:spPr>
          <a:xfrm>
            <a:off x="7490401" y="63775"/>
            <a:ext cx="1213795" cy="599203"/>
          </a:xfrm>
          <a:prstGeom prst="rect">
            <a:avLst/>
          </a:prstGeom>
          <a:noFill/>
        </p:spPr>
        <p:txBody>
          <a:bodyPr wrap="none" rtlCol="0">
            <a:spAutoFit/>
          </a:bodyPr>
          <a:lstStyle/>
          <a:p>
            <a:pPr algn="ctr">
              <a:lnSpc>
                <a:spcPct val="130000"/>
              </a:lnSpc>
            </a:pPr>
            <a:r>
              <a:rPr kumimoji="1" lang="en-US" altLang="zh-CN" sz="1335" dirty="0">
                <a:solidFill>
                  <a:schemeClr val="bg1"/>
                </a:solidFill>
              </a:rPr>
              <a:t>PART</a:t>
            </a:r>
            <a:r>
              <a:rPr kumimoji="1" lang="zh-CN" altLang="en-US" sz="1335" dirty="0">
                <a:solidFill>
                  <a:schemeClr val="bg1"/>
                </a:solidFill>
              </a:rPr>
              <a:t> </a:t>
            </a:r>
            <a:r>
              <a:rPr kumimoji="1" lang="en-US" altLang="zh-CN" sz="1335" dirty="0">
                <a:solidFill>
                  <a:schemeClr val="bg1"/>
                </a:solidFill>
              </a:rPr>
              <a:t>TWO</a:t>
            </a:r>
          </a:p>
          <a:p>
            <a:pPr lvl="0" algn="ctr">
              <a:lnSpc>
                <a:spcPct val="130000"/>
              </a:lnSpc>
            </a:pPr>
            <a:r>
              <a:rPr kumimoji="1" lang="zh-CN" altLang="en-US" sz="1335" dirty="0">
                <a:solidFill>
                  <a:schemeClr val="bg1"/>
                </a:solidFill>
              </a:rPr>
              <a:t>踩点及预调查</a:t>
            </a:r>
          </a:p>
        </p:txBody>
      </p:sp>
      <p:sp>
        <p:nvSpPr>
          <p:cNvPr id="60" name="文本框 59"/>
          <p:cNvSpPr txBox="1"/>
          <p:nvPr/>
        </p:nvSpPr>
        <p:spPr>
          <a:xfrm>
            <a:off x="8942340" y="63775"/>
            <a:ext cx="1112804" cy="599203"/>
          </a:xfrm>
          <a:prstGeom prst="rect">
            <a:avLst/>
          </a:prstGeom>
          <a:noFill/>
        </p:spPr>
        <p:txBody>
          <a:bodyPr wrap="none" rtlCol="0">
            <a:spAutoFit/>
          </a:bodyPr>
          <a:lstStyle/>
          <a:p>
            <a:pPr algn="ctr">
              <a:lnSpc>
                <a:spcPct val="130000"/>
              </a:lnSpc>
            </a:pPr>
            <a:r>
              <a:rPr kumimoji="1" lang="en-US" altLang="zh-CN" sz="1335" dirty="0">
                <a:solidFill>
                  <a:srgbClr val="1A1E21"/>
                </a:solidFill>
              </a:rPr>
              <a:t>PART</a:t>
            </a:r>
            <a:r>
              <a:rPr kumimoji="1" lang="zh-CN" altLang="en-US" sz="1335" dirty="0">
                <a:solidFill>
                  <a:srgbClr val="1A1E21"/>
                </a:solidFill>
              </a:rPr>
              <a:t> </a:t>
            </a:r>
            <a:r>
              <a:rPr kumimoji="1" lang="en-US" altLang="zh-CN" sz="1335" dirty="0">
                <a:solidFill>
                  <a:srgbClr val="1A1E21"/>
                </a:solidFill>
              </a:rPr>
              <a:t>THREE</a:t>
            </a:r>
          </a:p>
          <a:p>
            <a:pPr algn="ctr">
              <a:lnSpc>
                <a:spcPct val="130000"/>
              </a:lnSpc>
            </a:pPr>
            <a:r>
              <a:rPr kumimoji="1" lang="zh-CN" altLang="en-US" sz="1335" dirty="0">
                <a:solidFill>
                  <a:srgbClr val="1A1E21"/>
                </a:solidFill>
              </a:rPr>
              <a:t>调查方案</a:t>
            </a:r>
          </a:p>
        </p:txBody>
      </p:sp>
      <p:sp>
        <p:nvSpPr>
          <p:cNvPr id="61" name="文本框 60"/>
          <p:cNvSpPr txBox="1"/>
          <p:nvPr/>
        </p:nvSpPr>
        <p:spPr>
          <a:xfrm>
            <a:off x="10392238" y="63775"/>
            <a:ext cx="1077595" cy="627380"/>
          </a:xfrm>
          <a:prstGeom prst="rect">
            <a:avLst/>
          </a:prstGeom>
          <a:noFill/>
        </p:spPr>
        <p:txBody>
          <a:bodyPr wrap="none" rtlCol="0">
            <a:spAutoFit/>
          </a:bodyPr>
          <a:lstStyle/>
          <a:p>
            <a:pPr algn="ctr">
              <a:lnSpc>
                <a:spcPct val="130000"/>
              </a:lnSpc>
            </a:pPr>
            <a:r>
              <a:rPr kumimoji="1" lang="en-US" altLang="zh-CN" sz="1335" dirty="0">
                <a:solidFill>
                  <a:srgbClr val="1A1E21"/>
                </a:solidFill>
              </a:rPr>
              <a:t>PART</a:t>
            </a:r>
            <a:r>
              <a:rPr kumimoji="1" lang="zh-CN" altLang="en-US" sz="1335" dirty="0">
                <a:solidFill>
                  <a:srgbClr val="1A1E21"/>
                </a:solidFill>
              </a:rPr>
              <a:t> </a:t>
            </a:r>
            <a:r>
              <a:rPr kumimoji="1" lang="en-US" altLang="zh-CN" sz="1335" dirty="0">
                <a:solidFill>
                  <a:srgbClr val="1A1E21"/>
                </a:solidFill>
              </a:rPr>
              <a:t>FOUR</a:t>
            </a:r>
          </a:p>
          <a:p>
            <a:pPr algn="ctr">
              <a:lnSpc>
                <a:spcPct val="130000"/>
              </a:lnSpc>
            </a:pPr>
            <a:r>
              <a:rPr kumimoji="1" lang="zh-CN" altLang="en-US" sz="1335" dirty="0">
                <a:solidFill>
                  <a:srgbClr val="1A1E21"/>
                </a:solidFill>
              </a:rPr>
              <a:t>数据分析</a:t>
            </a:r>
          </a:p>
        </p:txBody>
      </p:sp>
      <p:pic>
        <p:nvPicPr>
          <p:cNvPr id="10" name="图片 9"/>
          <p:cNvPicPr>
            <a:picLocks noChangeAspect="1"/>
          </p:cNvPicPr>
          <p:nvPr/>
        </p:nvPicPr>
        <p:blipFill>
          <a:blip r:embed="rId3">
            <a:extLst>
              <a:ext uri="{BEBA8EAE-BF5A-486C-A8C5-ECC9F3942E4B}">
                <a14:imgProps xmlns:a14="http://schemas.microsoft.com/office/drawing/2010/main">
                  <a14:imgLayer r:embed="rId4">
                    <a14:imgEffect>
                      <a14:brightnessContrast contrast="7000"/>
                    </a14:imgEffect>
                  </a14:imgLayer>
                </a14:imgProps>
              </a:ext>
            </a:extLst>
          </a:blip>
          <a:stretch>
            <a:fillRect/>
          </a:stretch>
        </p:blipFill>
        <p:spPr>
          <a:xfrm>
            <a:off x="3729038" y="1100756"/>
            <a:ext cx="4657725" cy="3903320"/>
          </a:xfrm>
          <a:prstGeom prst="rect">
            <a:avLst/>
          </a:prstGeom>
          <a:effectLst>
            <a:glow rad="63500">
              <a:schemeClr val="bg1">
                <a:alpha val="40000"/>
              </a:schemeClr>
            </a:glow>
          </a:effectLst>
        </p:spPr>
      </p:pic>
      <p:sp>
        <p:nvSpPr>
          <p:cNvPr id="20" name="对话气泡: 矩形 19"/>
          <p:cNvSpPr/>
          <p:nvPr/>
        </p:nvSpPr>
        <p:spPr>
          <a:xfrm>
            <a:off x="800100" y="1100757"/>
            <a:ext cx="2600325" cy="1456706"/>
          </a:xfrm>
          <a:prstGeom prst="wedgeRectCallout">
            <a:avLst>
              <a:gd name="adj1" fmla="val 68178"/>
              <a:gd name="adj2" fmla="val 58577"/>
            </a:avLst>
          </a:prstGeom>
          <a:blipFill>
            <a:blip r:embed="rId5"/>
            <a:stretch>
              <a:fillRect/>
            </a:stretch>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4" name="对话气泡: 矩形 53"/>
          <p:cNvSpPr/>
          <p:nvPr/>
        </p:nvSpPr>
        <p:spPr>
          <a:xfrm>
            <a:off x="800099" y="3146620"/>
            <a:ext cx="2600325" cy="1456707"/>
          </a:xfrm>
          <a:prstGeom prst="wedgeRectCallout">
            <a:avLst>
              <a:gd name="adj1" fmla="val 67079"/>
              <a:gd name="adj2" fmla="val -56178"/>
            </a:avLst>
          </a:prstGeom>
          <a:blipFill>
            <a:blip r:embed="rId6"/>
            <a:stretch>
              <a:fillRect/>
            </a:stretch>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5" name="对话气泡: 矩形 54"/>
          <p:cNvSpPr/>
          <p:nvPr/>
        </p:nvSpPr>
        <p:spPr>
          <a:xfrm>
            <a:off x="8704196" y="2192673"/>
            <a:ext cx="2600325" cy="1456707"/>
          </a:xfrm>
          <a:prstGeom prst="wedgeRectCallout">
            <a:avLst>
              <a:gd name="adj1" fmla="val -73031"/>
              <a:gd name="adj2" fmla="val 24249"/>
            </a:avLst>
          </a:prstGeom>
          <a:blipFill>
            <a:blip r:embed="rId7"/>
            <a:stretch>
              <a:fillRect/>
            </a:stretch>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62" name="文本框 61"/>
          <p:cNvSpPr txBox="1"/>
          <p:nvPr/>
        </p:nvSpPr>
        <p:spPr>
          <a:xfrm>
            <a:off x="292961" y="5202991"/>
            <a:ext cx="11581360" cy="1525546"/>
          </a:xfrm>
          <a:prstGeom prst="rect">
            <a:avLst/>
          </a:prstGeom>
          <a:noFill/>
        </p:spPr>
        <p:txBody>
          <a:bodyPr wrap="square" rtlCol="0">
            <a:spAutoFit/>
          </a:bodyPr>
          <a:lstStyle/>
          <a:p>
            <a:pPr>
              <a:lnSpc>
                <a:spcPct val="150000"/>
              </a:lnSpc>
            </a:pPr>
            <a:r>
              <a:rPr kumimoji="1" lang="zh-CN" altLang="en-US" sz="1600" dirty="0">
                <a:solidFill>
                  <a:schemeClr val="bg1"/>
                </a:solidFill>
              </a:rPr>
              <a:t>经过实地勘查后，决定选取东边的天桥和西边</a:t>
            </a:r>
            <a:r>
              <a:rPr kumimoji="1" lang="en-US" altLang="zh-CN" sz="1600" dirty="0">
                <a:solidFill>
                  <a:schemeClr val="bg1"/>
                </a:solidFill>
              </a:rPr>
              <a:t>BRT</a:t>
            </a:r>
            <a:r>
              <a:rPr kumimoji="1" lang="zh-CN" altLang="en-US" sz="1600" dirty="0">
                <a:solidFill>
                  <a:schemeClr val="bg1"/>
                </a:solidFill>
              </a:rPr>
              <a:t>站点为起终点的断面。因为在西边的人行天桥上虽然视野比较开阔，但手机的摄像清晰度不足以获得车牌信息，因此选择在</a:t>
            </a:r>
            <a:r>
              <a:rPr kumimoji="1" lang="en-US" altLang="zh-CN" sz="1600" dirty="0">
                <a:solidFill>
                  <a:schemeClr val="bg1"/>
                </a:solidFill>
              </a:rPr>
              <a:t>BRT</a:t>
            </a:r>
            <a:r>
              <a:rPr kumimoji="1" lang="zh-CN" altLang="en-US" sz="1600" dirty="0">
                <a:solidFill>
                  <a:schemeClr val="bg1"/>
                </a:solidFill>
              </a:rPr>
              <a:t>站点处；同时在两断面之间的区间内也可以测得车辆经过这个交叉口的时间与车速，所得到的信息还可以用来进一步地分析交叉口对车辆的影响。我们计划在交叉口两边每个行车方向设置一个调查点，一共四个点。具体位置如图所示。</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flipV="1">
            <a:off x="794" y="5192485"/>
            <a:ext cx="12192000" cy="1665515"/>
          </a:xfrm>
          <a:prstGeom prst="rect">
            <a:avLst/>
          </a:prstGeom>
          <a:solidFill>
            <a:srgbClr val="1A1E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zh-CN" altLang="en-US" sz="1335" b="1" dirty="0">
                <a:solidFill>
                  <a:srgbClr val="1A1E21"/>
                </a:solidFill>
              </a:rPr>
              <a:t>“”</a:t>
            </a:r>
            <a:br>
              <a:rPr kumimoji="1" lang="en-US" altLang="zh-CN" sz="1335" b="1" dirty="0">
                <a:solidFill>
                  <a:srgbClr val="1A1E21"/>
                </a:solidFill>
              </a:rPr>
            </a:br>
            <a:r>
              <a:rPr kumimoji="1" lang="en-US" altLang="zh-CN" sz="1335" b="1" dirty="0">
                <a:solidFill>
                  <a:srgbClr val="1A1E21"/>
                </a:solidFill>
              </a:rPr>
              <a:t>}{}</a:t>
            </a:r>
            <a:br>
              <a:rPr kumimoji="1" lang="en-US" altLang="zh-CN" sz="1335" b="1" dirty="0">
                <a:solidFill>
                  <a:srgbClr val="1A1E21"/>
                </a:solidFill>
              </a:rPr>
            </a:br>
            <a:endParaRPr kumimoji="1" lang="zh-CN" altLang="en-US" sz="1335" b="1" dirty="0">
              <a:solidFill>
                <a:srgbClr val="1A1E21"/>
              </a:solidFill>
            </a:endParaRPr>
          </a:p>
        </p:txBody>
      </p:sp>
      <p:pic>
        <p:nvPicPr>
          <p:cNvPr id="20" name="图片 19"/>
          <p:cNvPicPr>
            <a:picLocks noChangeAspect="1"/>
          </p:cNvPicPr>
          <p:nvPr/>
        </p:nvPicPr>
        <p:blipFill>
          <a:blip r:embed="rId2"/>
          <a:stretch>
            <a:fillRect/>
          </a:stretch>
        </p:blipFill>
        <p:spPr>
          <a:xfrm>
            <a:off x="4565789" y="1343937"/>
            <a:ext cx="2968502" cy="4223346"/>
          </a:xfrm>
          <a:prstGeom prst="rect">
            <a:avLst/>
          </a:prstGeom>
        </p:spPr>
      </p:pic>
      <p:grpSp>
        <p:nvGrpSpPr>
          <p:cNvPr id="42" name="组 41"/>
          <p:cNvGrpSpPr/>
          <p:nvPr/>
        </p:nvGrpSpPr>
        <p:grpSpPr>
          <a:xfrm>
            <a:off x="8247455" y="1343937"/>
            <a:ext cx="603451" cy="603451"/>
            <a:chOff x="6156176" y="1007953"/>
            <a:chExt cx="452588" cy="452588"/>
          </a:xfrm>
        </p:grpSpPr>
        <p:sp>
          <p:nvSpPr>
            <p:cNvPr id="3" name="椭圆 2"/>
            <p:cNvSpPr/>
            <p:nvPr/>
          </p:nvSpPr>
          <p:spPr>
            <a:xfrm>
              <a:off x="6156176" y="1007953"/>
              <a:ext cx="452588" cy="452588"/>
            </a:xfrm>
            <a:prstGeom prst="ellipse">
              <a:avLst/>
            </a:prstGeom>
            <a:noFill/>
            <a:ln w="6350" cmpd="sng">
              <a:solidFill>
                <a:srgbClr val="1A1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3200">
                <a:solidFill>
                  <a:prstClr val="white"/>
                </a:solidFill>
                <a:latin typeface="Arial" panose="020B0604020202020204"/>
                <a:ea typeface="微软雅黑" panose="020B0503020204020204" charset="-122"/>
              </a:endParaRPr>
            </a:p>
          </p:txBody>
        </p:sp>
        <p:grpSp>
          <p:nvGrpSpPr>
            <p:cNvPr id="4" name="组合 124"/>
            <p:cNvGrpSpPr/>
            <p:nvPr/>
          </p:nvGrpSpPr>
          <p:grpSpPr>
            <a:xfrm>
              <a:off x="6259715" y="1104364"/>
              <a:ext cx="245510" cy="259766"/>
              <a:chOff x="5908675" y="1281113"/>
              <a:chExt cx="246063" cy="260350"/>
            </a:xfrm>
            <a:solidFill>
              <a:srgbClr val="1A1E21"/>
            </a:solidFill>
            <a:effectLst/>
          </p:grpSpPr>
          <p:sp>
            <p:nvSpPr>
              <p:cNvPr id="5" name="Rectangle 5"/>
              <p:cNvSpPr>
                <a:spLocks noChangeArrowheads="1"/>
              </p:cNvSpPr>
              <p:nvPr/>
            </p:nvSpPr>
            <p:spPr bwMode="auto">
              <a:xfrm>
                <a:off x="6024563" y="1320800"/>
                <a:ext cx="15875" cy="163513"/>
              </a:xfrm>
              <a:prstGeom prst="rect">
                <a:avLst/>
              </a:prstGeom>
              <a:grpFill/>
              <a:ln w="6350" cmpd="sng">
                <a:noFill/>
                <a:miter lim="800000"/>
              </a:ln>
            </p:spPr>
            <p:txBody>
              <a:bodyPr vert="horz" wrap="square" lIns="121920" tIns="60960" rIns="121920" bIns="60960" numCol="1" anchor="t" anchorCtr="0" compatLnSpc="1"/>
              <a:lstStyle/>
              <a:p>
                <a:pPr defTabSz="1218565"/>
                <a:endParaRPr lang="zh-CN" altLang="en-US" sz="3200">
                  <a:solidFill>
                    <a:prstClr val="black">
                      <a:lumMod val="75000"/>
                      <a:lumOff val="25000"/>
                    </a:prstClr>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6"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w="6350" cmpd="sng">
                <a:noFill/>
                <a:round/>
              </a:ln>
            </p:spPr>
            <p:txBody>
              <a:bodyPr vert="horz" wrap="square" lIns="121920" tIns="60960" rIns="121920" bIns="60960" numCol="1" anchor="t" anchorCtr="0" compatLnSpc="1"/>
              <a:lstStyle/>
              <a:p>
                <a:pPr defTabSz="1218565"/>
                <a:endParaRPr lang="zh-CN" altLang="en-US" sz="3200">
                  <a:solidFill>
                    <a:prstClr val="black">
                      <a:lumMod val="75000"/>
                      <a:lumOff val="25000"/>
                    </a:prstClr>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7"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w="6350" cmpd="sng">
                <a:noFill/>
                <a:round/>
              </a:ln>
            </p:spPr>
            <p:txBody>
              <a:bodyPr vert="horz" wrap="square" lIns="121920" tIns="60960" rIns="121920" bIns="60960" numCol="1" anchor="t" anchorCtr="0" compatLnSpc="1"/>
              <a:lstStyle/>
              <a:p>
                <a:pPr defTabSz="1218565"/>
                <a:endParaRPr lang="zh-CN" altLang="en-US" sz="3200">
                  <a:solidFill>
                    <a:prstClr val="black">
                      <a:lumMod val="75000"/>
                      <a:lumOff val="25000"/>
                    </a:prstClr>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8"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w="6350" cmpd="sng">
                <a:noFill/>
                <a:round/>
              </a:ln>
            </p:spPr>
            <p:txBody>
              <a:bodyPr vert="horz" wrap="square" lIns="121920" tIns="60960" rIns="121920" bIns="60960" numCol="1" anchor="t" anchorCtr="0" compatLnSpc="1"/>
              <a:lstStyle/>
              <a:p>
                <a:pPr defTabSz="1218565"/>
                <a:endParaRPr lang="zh-CN" altLang="en-US" sz="3200">
                  <a:solidFill>
                    <a:prstClr val="black">
                      <a:lumMod val="75000"/>
                      <a:lumOff val="25000"/>
                    </a:prstClr>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9"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w="6350" cmpd="sng">
                <a:noFill/>
                <a:round/>
              </a:ln>
            </p:spPr>
            <p:txBody>
              <a:bodyPr vert="horz" wrap="square" lIns="121920" tIns="60960" rIns="121920" bIns="60960" numCol="1" anchor="t" anchorCtr="0" compatLnSpc="1"/>
              <a:lstStyle/>
              <a:p>
                <a:pPr defTabSz="1218565"/>
                <a:endParaRPr lang="zh-CN" altLang="en-US" sz="3200">
                  <a:solidFill>
                    <a:prstClr val="black">
                      <a:lumMod val="75000"/>
                      <a:lumOff val="25000"/>
                    </a:prstClr>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grpSp>
      </p:grpSp>
      <p:grpSp>
        <p:nvGrpSpPr>
          <p:cNvPr id="40" name="组 39"/>
          <p:cNvGrpSpPr/>
          <p:nvPr/>
        </p:nvGrpSpPr>
        <p:grpSpPr>
          <a:xfrm>
            <a:off x="3381109" y="1343937"/>
            <a:ext cx="603451" cy="603451"/>
            <a:chOff x="2535236" y="1007953"/>
            <a:chExt cx="452588" cy="452588"/>
          </a:xfrm>
        </p:grpSpPr>
        <p:sp>
          <p:nvSpPr>
            <p:cNvPr id="11" name="椭圆 10"/>
            <p:cNvSpPr/>
            <p:nvPr/>
          </p:nvSpPr>
          <p:spPr>
            <a:xfrm>
              <a:off x="2535236" y="1007953"/>
              <a:ext cx="452588" cy="452588"/>
            </a:xfrm>
            <a:prstGeom prst="ellipse">
              <a:avLst/>
            </a:prstGeom>
            <a:noFill/>
            <a:ln w="6350" cmpd="sng">
              <a:solidFill>
                <a:srgbClr val="1A1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3200">
                <a:solidFill>
                  <a:prstClr val="white"/>
                </a:solidFill>
                <a:latin typeface="Arial" panose="020B0604020202020204"/>
                <a:ea typeface="微软雅黑" panose="020B0503020204020204" charset="-122"/>
              </a:endParaRPr>
            </a:p>
          </p:txBody>
        </p:sp>
        <p:grpSp>
          <p:nvGrpSpPr>
            <p:cNvPr id="12" name="组合 138"/>
            <p:cNvGrpSpPr/>
            <p:nvPr/>
          </p:nvGrpSpPr>
          <p:grpSpPr>
            <a:xfrm>
              <a:off x="2633231" y="1105948"/>
              <a:ext cx="256597" cy="256598"/>
              <a:chOff x="5903913" y="4632325"/>
              <a:chExt cx="257175" cy="257176"/>
            </a:xfrm>
            <a:solidFill>
              <a:srgbClr val="1A1E21"/>
            </a:solidFill>
            <a:effectLst/>
          </p:grpSpPr>
          <p:sp>
            <p:nvSpPr>
              <p:cNvPr id="13"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w="6350" cmpd="sng">
                <a:noFill/>
                <a:round/>
              </a:ln>
            </p:spPr>
            <p:txBody>
              <a:bodyPr vert="horz" wrap="square" lIns="121920" tIns="60960" rIns="121920" bIns="60960" numCol="1" anchor="t" anchorCtr="0" compatLnSpc="1"/>
              <a:lstStyle/>
              <a:p>
                <a:pPr defTabSz="1218565"/>
                <a:endParaRPr lang="zh-CN" altLang="en-US" sz="3200">
                  <a:solidFill>
                    <a:prstClr val="black">
                      <a:lumMod val="75000"/>
                      <a:lumOff val="25000"/>
                    </a:prstClr>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14"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w="6350" cmpd="sng">
                <a:noFill/>
                <a:round/>
              </a:ln>
            </p:spPr>
            <p:txBody>
              <a:bodyPr vert="horz" wrap="square" lIns="121920" tIns="60960" rIns="121920" bIns="60960" numCol="1" anchor="t" anchorCtr="0" compatLnSpc="1"/>
              <a:lstStyle/>
              <a:p>
                <a:pPr defTabSz="1218565"/>
                <a:endParaRPr lang="zh-CN" altLang="en-US" sz="3200">
                  <a:solidFill>
                    <a:prstClr val="black">
                      <a:lumMod val="75000"/>
                      <a:lumOff val="25000"/>
                    </a:prstClr>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15"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w="6350" cmpd="sng">
                <a:noFill/>
                <a:round/>
              </a:ln>
            </p:spPr>
            <p:txBody>
              <a:bodyPr vert="horz" wrap="square" lIns="121920" tIns="60960" rIns="121920" bIns="60960" numCol="1" anchor="t" anchorCtr="0" compatLnSpc="1"/>
              <a:lstStyle/>
              <a:p>
                <a:pPr defTabSz="1218565"/>
                <a:endParaRPr lang="zh-CN" altLang="en-US" sz="3200">
                  <a:solidFill>
                    <a:prstClr val="black">
                      <a:lumMod val="75000"/>
                      <a:lumOff val="25000"/>
                    </a:prstClr>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16"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w="6350" cmpd="sng">
                <a:noFill/>
                <a:round/>
              </a:ln>
            </p:spPr>
            <p:txBody>
              <a:bodyPr vert="horz" wrap="square" lIns="121920" tIns="60960" rIns="121920" bIns="60960" numCol="1" anchor="t" anchorCtr="0" compatLnSpc="1"/>
              <a:lstStyle/>
              <a:p>
                <a:pPr defTabSz="1218565"/>
                <a:endParaRPr lang="zh-CN" altLang="en-US" sz="3200">
                  <a:solidFill>
                    <a:prstClr val="black">
                      <a:lumMod val="75000"/>
                      <a:lumOff val="25000"/>
                    </a:prstClr>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grpSp>
      </p:grpSp>
      <p:grpSp>
        <p:nvGrpSpPr>
          <p:cNvPr id="41" name="组 40"/>
          <p:cNvGrpSpPr/>
          <p:nvPr/>
        </p:nvGrpSpPr>
        <p:grpSpPr>
          <a:xfrm>
            <a:off x="3406817" y="4008813"/>
            <a:ext cx="603451" cy="603451"/>
            <a:chOff x="2534442" y="2443198"/>
            <a:chExt cx="452588" cy="452588"/>
          </a:xfrm>
        </p:grpSpPr>
        <p:sp>
          <p:nvSpPr>
            <p:cNvPr id="18" name="椭圆 17"/>
            <p:cNvSpPr/>
            <p:nvPr/>
          </p:nvSpPr>
          <p:spPr>
            <a:xfrm>
              <a:off x="2534442" y="2443198"/>
              <a:ext cx="452588" cy="452588"/>
            </a:xfrm>
            <a:prstGeom prst="ellipse">
              <a:avLst/>
            </a:prstGeom>
            <a:noFill/>
            <a:ln w="6350" cmpd="sng">
              <a:solidFill>
                <a:srgbClr val="1A1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3200">
                <a:solidFill>
                  <a:prstClr val="white"/>
                </a:solidFill>
                <a:latin typeface="Arial" panose="020B0604020202020204"/>
                <a:ea typeface="微软雅黑" panose="020B0503020204020204" charset="-122"/>
              </a:endParaRPr>
            </a:p>
          </p:txBody>
        </p:sp>
        <p:sp>
          <p:nvSpPr>
            <p:cNvPr id="19" name="Freeform 10"/>
            <p:cNvSpPr/>
            <p:nvPr/>
          </p:nvSpPr>
          <p:spPr bwMode="auto">
            <a:xfrm>
              <a:off x="2630061" y="2546737"/>
              <a:ext cx="261349" cy="245511"/>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1A1E21"/>
            </a:solidFill>
            <a:ln w="6350" cmpd="sng">
              <a:noFill/>
            </a:ln>
            <a:effectLst/>
          </p:spPr>
          <p:txBody>
            <a:bodyPr vert="horz" wrap="square" lIns="121920" tIns="60960" rIns="121920" bIns="60960" numCol="1" anchor="t" anchorCtr="0" compatLnSpc="1"/>
            <a:lstStyle/>
            <a:p>
              <a:pPr defTabSz="1218565"/>
              <a:endParaRPr lang="zh-CN" altLang="en-US" sz="3200">
                <a:solidFill>
                  <a:prstClr val="black"/>
                </a:solidFill>
                <a:latin typeface="Arial" panose="020B0604020202020204"/>
                <a:ea typeface="微软雅黑" panose="020B0503020204020204" charset="-122"/>
              </a:endParaRPr>
            </a:p>
          </p:txBody>
        </p:sp>
      </p:grpSp>
      <p:sp>
        <p:nvSpPr>
          <p:cNvPr id="28" name="矩形 27"/>
          <p:cNvSpPr/>
          <p:nvPr/>
        </p:nvSpPr>
        <p:spPr>
          <a:xfrm>
            <a:off x="180304" y="1801563"/>
            <a:ext cx="3073579" cy="2308324"/>
          </a:xfrm>
          <a:prstGeom prst="rect">
            <a:avLst/>
          </a:prstGeom>
          <a:noFill/>
        </p:spPr>
        <p:txBody>
          <a:bodyPr wrap="square">
            <a:spAutoFit/>
          </a:bodyPr>
          <a:lstStyle/>
          <a:p>
            <a:pPr algn="just" defTabSz="1218565">
              <a:lnSpc>
                <a:spcPct val="150000"/>
              </a:lnSpc>
            </a:pPr>
            <a:r>
              <a:rPr lang="zh-CN" altLang="en-US" sz="1600" dirty="0">
                <a:latin typeface="Arial" panose="020B0604020202020204"/>
              </a:rPr>
              <a:t>我们在非高峰时段内的</a:t>
            </a:r>
            <a:r>
              <a:rPr lang="en-US" altLang="zh-CN" sz="1600" dirty="0">
                <a:latin typeface="Arial" panose="020B0604020202020204"/>
              </a:rPr>
              <a:t>9:57~10:02</a:t>
            </a:r>
            <a:r>
              <a:rPr lang="zh-CN" altLang="en-US" sz="1600" dirty="0">
                <a:latin typeface="Arial" panose="020B0604020202020204"/>
              </a:rPr>
              <a:t>这五分钟内测了一个方向（以东天桥为起点）的车辆行程车速，所得到的数据如右所示，</a:t>
            </a:r>
            <a:r>
              <a:rPr lang="zh-CN" altLang="en-US" sz="1600" dirty="0">
                <a:latin typeface="Arial" panose="020B0604020202020204"/>
                <a:ea typeface="微软雅黑" panose="020B0503020204020204" charset="-122"/>
              </a:rPr>
              <a:t>其中车型编号为 </a:t>
            </a:r>
            <a:r>
              <a:rPr lang="en-US" altLang="zh-CN" sz="1600" dirty="0">
                <a:latin typeface="Arial" panose="020B0604020202020204"/>
                <a:ea typeface="微软雅黑" panose="020B0503020204020204" charset="-122"/>
                <a:sym typeface="Wingdings" panose="05000000000000000000" pitchFamily="2" charset="2"/>
              </a:rPr>
              <a:t>1-</a:t>
            </a:r>
            <a:r>
              <a:rPr lang="zh-CN" altLang="en-US" sz="1600" dirty="0">
                <a:latin typeface="Arial" panose="020B0604020202020204"/>
                <a:ea typeface="微软雅黑" panose="020B0503020204020204" charset="-122"/>
                <a:sym typeface="Wingdings" panose="05000000000000000000" pitchFamily="2" charset="2"/>
              </a:rPr>
              <a:t>出租车、</a:t>
            </a:r>
            <a:r>
              <a:rPr lang="en-US" altLang="zh-CN" sz="1600" dirty="0">
                <a:latin typeface="Arial" panose="020B0604020202020204"/>
                <a:ea typeface="微软雅黑" panose="020B0503020204020204" charset="-122"/>
                <a:sym typeface="Wingdings" panose="05000000000000000000" pitchFamily="2" charset="2"/>
              </a:rPr>
              <a:t>2-BRT</a:t>
            </a:r>
            <a:r>
              <a:rPr lang="zh-CN" altLang="en-US" sz="1600" dirty="0">
                <a:latin typeface="Arial" panose="020B0604020202020204"/>
                <a:ea typeface="微软雅黑" panose="020B0503020204020204" charset="-122"/>
                <a:sym typeface="Wingdings" panose="05000000000000000000" pitchFamily="2" charset="2"/>
              </a:rPr>
              <a:t>公交车、</a:t>
            </a:r>
            <a:r>
              <a:rPr lang="en-US" altLang="zh-CN" sz="1600" dirty="0">
                <a:latin typeface="Arial" panose="020B0604020202020204"/>
                <a:ea typeface="微软雅黑" panose="020B0503020204020204" charset="-122"/>
                <a:sym typeface="Wingdings" panose="05000000000000000000" pitchFamily="2" charset="2"/>
              </a:rPr>
              <a:t>3-</a:t>
            </a:r>
            <a:r>
              <a:rPr lang="zh-CN" altLang="en-US" sz="1600" dirty="0">
                <a:latin typeface="Arial" panose="020B0604020202020204"/>
                <a:ea typeface="微软雅黑" panose="020B0503020204020204" charset="-122"/>
                <a:sym typeface="Wingdings" panose="05000000000000000000" pitchFamily="2" charset="2"/>
              </a:rPr>
              <a:t>货车、</a:t>
            </a:r>
            <a:r>
              <a:rPr lang="en-US" altLang="zh-CN" sz="1600" dirty="0">
                <a:latin typeface="Arial" panose="020B0604020202020204"/>
                <a:ea typeface="微软雅黑" panose="020B0503020204020204" charset="-122"/>
                <a:sym typeface="Wingdings" panose="05000000000000000000" pitchFamily="2" charset="2"/>
              </a:rPr>
              <a:t>4-</a:t>
            </a:r>
            <a:r>
              <a:rPr lang="zh-CN" altLang="en-US" sz="1600" dirty="0">
                <a:latin typeface="Arial" panose="020B0604020202020204"/>
                <a:ea typeface="微软雅黑" panose="020B0503020204020204" charset="-122"/>
                <a:sym typeface="Wingdings" panose="05000000000000000000" pitchFamily="2" charset="2"/>
              </a:rPr>
              <a:t>其他</a:t>
            </a:r>
            <a:endParaRPr lang="en-US" altLang="zh-CN" sz="1600" dirty="0">
              <a:latin typeface="Arial" panose="020B0604020202020204"/>
            </a:endParaRPr>
          </a:p>
        </p:txBody>
      </p:sp>
      <p:sp>
        <p:nvSpPr>
          <p:cNvPr id="29" name="TextBox 155"/>
          <p:cNvSpPr txBox="1"/>
          <p:nvPr/>
        </p:nvSpPr>
        <p:spPr>
          <a:xfrm>
            <a:off x="411546" y="1364771"/>
            <a:ext cx="2804928" cy="461665"/>
          </a:xfrm>
          <a:prstGeom prst="rect">
            <a:avLst/>
          </a:prstGeom>
          <a:noFill/>
          <a:effectLst/>
        </p:spPr>
        <p:txBody>
          <a:bodyPr wrap="square" rtlCol="0">
            <a:spAutoFit/>
          </a:bodyPr>
          <a:lstStyle/>
          <a:p>
            <a:pPr algn="r" defTabSz="1218565"/>
            <a:r>
              <a:rPr lang="zh-CN" altLang="en-US" b="1" dirty="0">
                <a:solidFill>
                  <a:prstClr val="black">
                    <a:lumMod val="85000"/>
                    <a:lumOff val="15000"/>
                  </a:prstClr>
                </a:solidFill>
                <a:latin typeface="Arial" panose="020B0604020202020204"/>
              </a:rPr>
              <a:t>预调查数据</a:t>
            </a:r>
            <a:endParaRPr lang="zh-CN" altLang="en-US" b="1" dirty="0">
              <a:solidFill>
                <a:prstClr val="black">
                  <a:lumMod val="85000"/>
                  <a:lumOff val="15000"/>
                </a:prstClr>
              </a:solidFill>
              <a:latin typeface="Arial" panose="020B0604020202020204"/>
              <a:ea typeface="微软雅黑" panose="020B0503020204020204" charset="-122"/>
            </a:endParaRPr>
          </a:p>
        </p:txBody>
      </p:sp>
      <p:sp>
        <p:nvSpPr>
          <p:cNvPr id="30" name="矩形 29"/>
          <p:cNvSpPr/>
          <p:nvPr/>
        </p:nvSpPr>
        <p:spPr>
          <a:xfrm>
            <a:off x="442521" y="4582091"/>
            <a:ext cx="2804928" cy="417743"/>
          </a:xfrm>
          <a:prstGeom prst="rect">
            <a:avLst/>
          </a:prstGeom>
          <a:noFill/>
        </p:spPr>
        <p:txBody>
          <a:bodyPr wrap="square">
            <a:spAutoFit/>
          </a:bodyPr>
          <a:lstStyle/>
          <a:p>
            <a:pPr algn="r" defTabSz="1218565">
              <a:lnSpc>
                <a:spcPct val="150000"/>
              </a:lnSpc>
              <a:spcBef>
                <a:spcPts val="800"/>
              </a:spcBef>
            </a:pPr>
            <a:r>
              <a:rPr lang="zh-CN" altLang="en-US" sz="1600" dirty="0">
                <a:latin typeface="Arial" panose="020B0604020202020204"/>
              </a:rPr>
              <a:t>平均行程车速为</a:t>
            </a:r>
            <a:r>
              <a:rPr lang="en-US" altLang="zh-CN" sz="1600" dirty="0">
                <a:latin typeface="Arial" panose="020B0604020202020204"/>
              </a:rPr>
              <a:t>22.92Km/h</a:t>
            </a:r>
          </a:p>
        </p:txBody>
      </p:sp>
      <p:sp>
        <p:nvSpPr>
          <p:cNvPr id="31" name="TextBox 157"/>
          <p:cNvSpPr txBox="1"/>
          <p:nvPr/>
        </p:nvSpPr>
        <p:spPr>
          <a:xfrm>
            <a:off x="448956" y="4195408"/>
            <a:ext cx="2804928" cy="461665"/>
          </a:xfrm>
          <a:prstGeom prst="rect">
            <a:avLst/>
          </a:prstGeom>
          <a:noFill/>
          <a:effectLst/>
        </p:spPr>
        <p:txBody>
          <a:bodyPr wrap="square" rtlCol="0">
            <a:spAutoFit/>
          </a:bodyPr>
          <a:lstStyle/>
          <a:p>
            <a:pPr algn="r" defTabSz="1218565"/>
            <a:r>
              <a:rPr lang="zh-CN" altLang="en-US" b="1" dirty="0">
                <a:solidFill>
                  <a:prstClr val="black">
                    <a:lumMod val="85000"/>
                    <a:lumOff val="15000"/>
                  </a:prstClr>
                </a:solidFill>
                <a:latin typeface="Arial" panose="020B0604020202020204"/>
              </a:rPr>
              <a:t>平均行程车速</a:t>
            </a:r>
          </a:p>
        </p:txBody>
      </p:sp>
      <p:sp>
        <p:nvSpPr>
          <p:cNvPr id="32" name="矩形 31"/>
          <p:cNvSpPr/>
          <p:nvPr/>
        </p:nvSpPr>
        <p:spPr>
          <a:xfrm>
            <a:off x="8956495" y="1801563"/>
            <a:ext cx="2804928" cy="2677656"/>
          </a:xfrm>
          <a:prstGeom prst="rect">
            <a:avLst/>
          </a:prstGeom>
          <a:noFill/>
        </p:spPr>
        <p:txBody>
          <a:bodyPr wrap="square">
            <a:spAutoFit/>
          </a:bodyPr>
          <a:lstStyle/>
          <a:p>
            <a:pPr defTabSz="1218565">
              <a:lnSpc>
                <a:spcPct val="150000"/>
              </a:lnSpc>
              <a:spcBef>
                <a:spcPts val="800"/>
              </a:spcBef>
            </a:pPr>
            <a:r>
              <a:rPr lang="zh-CN" altLang="en-US" sz="1600" dirty="0">
                <a:latin typeface="+mn-ea"/>
              </a:rPr>
              <a:t>根据交通调查手册，取置信水平为</a:t>
            </a:r>
            <a:r>
              <a:rPr lang="en-US" altLang="zh-CN" sz="1600" dirty="0">
                <a:latin typeface="+mn-ea"/>
              </a:rPr>
              <a:t>95%</a:t>
            </a:r>
            <a:r>
              <a:rPr lang="zh-CN" altLang="en-US" sz="1600" dirty="0">
                <a:latin typeface="+mn-ea"/>
              </a:rPr>
              <a:t>，允许误差取值范围为</a:t>
            </a:r>
            <a:r>
              <a:rPr lang="en-US" altLang="zh-CN" sz="1600" dirty="0">
                <a:latin typeface="+mn-ea"/>
              </a:rPr>
              <a:t>3.5km/h,</a:t>
            </a:r>
            <a:r>
              <a:rPr lang="zh-CN" altLang="en-US" sz="1600" dirty="0">
                <a:latin typeface="+mn-ea"/>
              </a:rPr>
              <a:t>据表（</a:t>
            </a:r>
            <a:r>
              <a:rPr lang="en-US" altLang="zh-CN" sz="1600" dirty="0">
                <a:latin typeface="+mn-ea"/>
              </a:rPr>
              <a:t>3-19</a:t>
            </a:r>
            <a:r>
              <a:rPr lang="zh-CN" altLang="en-US" sz="1600" dirty="0">
                <a:latin typeface="+mn-ea"/>
              </a:rPr>
              <a:t>）可得最少样本量为 </a:t>
            </a:r>
            <a:r>
              <a:rPr lang="en-US" altLang="zh-CN" sz="1600" dirty="0">
                <a:latin typeface="+mn-ea"/>
              </a:rPr>
              <a:t>9</a:t>
            </a:r>
            <a:r>
              <a:rPr lang="zh-CN" altLang="en-US" sz="1600" dirty="0">
                <a:latin typeface="+mn-ea"/>
              </a:rPr>
              <a:t> ，而五分钟内的车辆数达到 </a:t>
            </a:r>
            <a:r>
              <a:rPr lang="en-US" altLang="zh-CN" sz="1600" b="1" dirty="0">
                <a:latin typeface="+mn-ea"/>
              </a:rPr>
              <a:t>38</a:t>
            </a:r>
            <a:r>
              <a:rPr lang="zh-CN" altLang="en-US" sz="1600" dirty="0">
                <a:latin typeface="+mn-ea"/>
              </a:rPr>
              <a:t> 大于最少样本量，所以选取五分钟的测量方案可行。</a:t>
            </a:r>
          </a:p>
        </p:txBody>
      </p:sp>
      <p:sp>
        <p:nvSpPr>
          <p:cNvPr id="33" name="TextBox 159"/>
          <p:cNvSpPr txBox="1"/>
          <p:nvPr/>
        </p:nvSpPr>
        <p:spPr>
          <a:xfrm>
            <a:off x="8956495" y="1364771"/>
            <a:ext cx="2804928" cy="461665"/>
          </a:xfrm>
          <a:prstGeom prst="rect">
            <a:avLst/>
          </a:prstGeom>
          <a:noFill/>
          <a:effectLst/>
        </p:spPr>
        <p:txBody>
          <a:bodyPr wrap="square" rtlCol="0">
            <a:spAutoFit/>
          </a:bodyPr>
          <a:lstStyle/>
          <a:p>
            <a:pPr defTabSz="1218565"/>
            <a:r>
              <a:rPr lang="zh-CN" altLang="en-US" b="1" dirty="0">
                <a:solidFill>
                  <a:prstClr val="black">
                    <a:lumMod val="85000"/>
                    <a:lumOff val="15000"/>
                  </a:prstClr>
                </a:solidFill>
                <a:latin typeface="Arial" panose="020B0604020202020204"/>
              </a:rPr>
              <a:t>最小样本量</a:t>
            </a:r>
          </a:p>
        </p:txBody>
      </p:sp>
      <p:pic>
        <p:nvPicPr>
          <p:cNvPr id="38" name="Picture 3" descr="C:\Documents and Settings\Administrator\桌面\ipa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9811" y="836520"/>
            <a:ext cx="3269960" cy="5238180"/>
          </a:xfrm>
          <a:prstGeom prst="rect">
            <a:avLst/>
          </a:prstGeom>
          <a:noFill/>
          <a:effectLst>
            <a:outerShdw blurRad="50800" dist="38100" dir="2700000" algn="tl" rotWithShape="0">
              <a:prstClr val="black">
                <a:alpha val="40000"/>
              </a:prstClr>
            </a:outerShdw>
          </a:effectLst>
        </p:spPr>
      </p:pic>
      <p:sp>
        <p:nvSpPr>
          <p:cNvPr id="56" name="矩形 55"/>
          <p:cNvSpPr/>
          <p:nvPr/>
        </p:nvSpPr>
        <p:spPr>
          <a:xfrm flipV="1">
            <a:off x="7655436" y="790429"/>
            <a:ext cx="893745" cy="609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5" b="1" dirty="0">
              <a:solidFill>
                <a:srgbClr val="1A1E21"/>
              </a:solidFill>
            </a:endParaRPr>
          </a:p>
        </p:txBody>
      </p:sp>
      <p:sp>
        <p:nvSpPr>
          <p:cNvPr id="57" name="文本框 56"/>
          <p:cNvSpPr txBox="1"/>
          <p:nvPr/>
        </p:nvSpPr>
        <p:spPr>
          <a:xfrm>
            <a:off x="4858201" y="41776"/>
            <a:ext cx="1047082" cy="625684"/>
          </a:xfrm>
          <a:prstGeom prst="rect">
            <a:avLst/>
          </a:prstGeom>
          <a:noFill/>
        </p:spPr>
        <p:txBody>
          <a:bodyPr wrap="none" rtlCol="0">
            <a:spAutoFit/>
          </a:bodyPr>
          <a:lstStyle/>
          <a:p>
            <a:pPr algn="ctr">
              <a:lnSpc>
                <a:spcPct val="130000"/>
              </a:lnSpc>
            </a:pPr>
            <a:r>
              <a:rPr kumimoji="1" lang="en-US" altLang="zh-CN" sz="1335" dirty="0">
                <a:solidFill>
                  <a:srgbClr val="1A1E21"/>
                </a:solidFill>
              </a:rPr>
              <a:t>CONTENTS</a:t>
            </a:r>
          </a:p>
          <a:p>
            <a:pPr algn="ctr">
              <a:lnSpc>
                <a:spcPct val="130000"/>
              </a:lnSpc>
            </a:pPr>
            <a:r>
              <a:rPr kumimoji="1" lang="zh-CN" altLang="en-US" sz="1335" dirty="0">
                <a:solidFill>
                  <a:srgbClr val="1A1E21"/>
                </a:solidFill>
              </a:rPr>
              <a:t>目录</a:t>
            </a:r>
          </a:p>
        </p:txBody>
      </p:sp>
      <p:sp>
        <p:nvSpPr>
          <p:cNvPr id="58" name="文本框 57"/>
          <p:cNvSpPr txBox="1"/>
          <p:nvPr/>
        </p:nvSpPr>
        <p:spPr>
          <a:xfrm>
            <a:off x="6247014" y="45242"/>
            <a:ext cx="1003800" cy="599203"/>
          </a:xfrm>
          <a:prstGeom prst="rect">
            <a:avLst/>
          </a:prstGeom>
          <a:noFill/>
        </p:spPr>
        <p:txBody>
          <a:bodyPr wrap="none" rtlCol="0">
            <a:spAutoFit/>
          </a:bodyPr>
          <a:lstStyle/>
          <a:p>
            <a:pPr algn="ctr">
              <a:lnSpc>
                <a:spcPct val="130000"/>
              </a:lnSpc>
            </a:pPr>
            <a:r>
              <a:rPr kumimoji="1" lang="en-US" altLang="zh-CN" sz="1335" dirty="0">
                <a:solidFill>
                  <a:srgbClr val="1A1E21"/>
                </a:solidFill>
              </a:rPr>
              <a:t>PART</a:t>
            </a:r>
            <a:r>
              <a:rPr kumimoji="1" lang="zh-CN" altLang="en-US" sz="1335" dirty="0">
                <a:solidFill>
                  <a:srgbClr val="1A1E21"/>
                </a:solidFill>
              </a:rPr>
              <a:t> </a:t>
            </a:r>
            <a:r>
              <a:rPr kumimoji="1" lang="en-US" altLang="zh-CN" sz="1335" dirty="0">
                <a:solidFill>
                  <a:srgbClr val="1A1E21"/>
                </a:solidFill>
              </a:rPr>
              <a:t>ONE</a:t>
            </a:r>
          </a:p>
          <a:p>
            <a:pPr lvl="0" algn="ctr">
              <a:lnSpc>
                <a:spcPct val="130000"/>
              </a:lnSpc>
            </a:pPr>
            <a:r>
              <a:rPr kumimoji="1" lang="zh-CN" altLang="en-US" sz="1335" dirty="0">
                <a:solidFill>
                  <a:srgbClr val="1A1E21"/>
                </a:solidFill>
              </a:rPr>
              <a:t>测量目的</a:t>
            </a:r>
          </a:p>
        </p:txBody>
      </p:sp>
      <p:sp>
        <p:nvSpPr>
          <p:cNvPr id="59" name="文本框 58"/>
          <p:cNvSpPr txBox="1"/>
          <p:nvPr/>
        </p:nvSpPr>
        <p:spPr>
          <a:xfrm>
            <a:off x="7490401" y="63775"/>
            <a:ext cx="1213795" cy="599203"/>
          </a:xfrm>
          <a:prstGeom prst="rect">
            <a:avLst/>
          </a:prstGeom>
          <a:noFill/>
        </p:spPr>
        <p:txBody>
          <a:bodyPr wrap="none" rtlCol="0">
            <a:spAutoFit/>
          </a:bodyPr>
          <a:lstStyle/>
          <a:p>
            <a:pPr algn="ctr">
              <a:lnSpc>
                <a:spcPct val="130000"/>
              </a:lnSpc>
            </a:pPr>
            <a:r>
              <a:rPr kumimoji="1" lang="en-US" altLang="zh-CN" sz="1335" dirty="0">
                <a:solidFill>
                  <a:schemeClr val="bg1"/>
                </a:solidFill>
              </a:rPr>
              <a:t>PART</a:t>
            </a:r>
            <a:r>
              <a:rPr kumimoji="1" lang="zh-CN" altLang="en-US" sz="1335" dirty="0">
                <a:solidFill>
                  <a:schemeClr val="bg1"/>
                </a:solidFill>
              </a:rPr>
              <a:t> </a:t>
            </a:r>
            <a:r>
              <a:rPr kumimoji="1" lang="en-US" altLang="zh-CN" sz="1335" dirty="0">
                <a:solidFill>
                  <a:schemeClr val="bg1"/>
                </a:solidFill>
              </a:rPr>
              <a:t>TWO</a:t>
            </a:r>
          </a:p>
          <a:p>
            <a:pPr lvl="0" algn="ctr">
              <a:lnSpc>
                <a:spcPct val="130000"/>
              </a:lnSpc>
            </a:pPr>
            <a:r>
              <a:rPr kumimoji="1" lang="zh-CN" altLang="en-US" sz="1335" dirty="0">
                <a:solidFill>
                  <a:schemeClr val="bg1"/>
                </a:solidFill>
              </a:rPr>
              <a:t>踩点及预调查</a:t>
            </a:r>
          </a:p>
        </p:txBody>
      </p:sp>
      <p:sp>
        <p:nvSpPr>
          <p:cNvPr id="60" name="文本框 59"/>
          <p:cNvSpPr txBox="1"/>
          <p:nvPr/>
        </p:nvSpPr>
        <p:spPr>
          <a:xfrm>
            <a:off x="8942340" y="63775"/>
            <a:ext cx="1112804" cy="599203"/>
          </a:xfrm>
          <a:prstGeom prst="rect">
            <a:avLst/>
          </a:prstGeom>
          <a:noFill/>
        </p:spPr>
        <p:txBody>
          <a:bodyPr wrap="none" rtlCol="0">
            <a:spAutoFit/>
          </a:bodyPr>
          <a:lstStyle/>
          <a:p>
            <a:pPr algn="ctr">
              <a:lnSpc>
                <a:spcPct val="130000"/>
              </a:lnSpc>
            </a:pPr>
            <a:r>
              <a:rPr kumimoji="1" lang="en-US" altLang="zh-CN" sz="1335" dirty="0">
                <a:solidFill>
                  <a:srgbClr val="1A1E21"/>
                </a:solidFill>
              </a:rPr>
              <a:t>PART</a:t>
            </a:r>
            <a:r>
              <a:rPr kumimoji="1" lang="zh-CN" altLang="en-US" sz="1335" dirty="0">
                <a:solidFill>
                  <a:srgbClr val="1A1E21"/>
                </a:solidFill>
              </a:rPr>
              <a:t> </a:t>
            </a:r>
            <a:r>
              <a:rPr kumimoji="1" lang="en-US" altLang="zh-CN" sz="1335" dirty="0">
                <a:solidFill>
                  <a:srgbClr val="1A1E21"/>
                </a:solidFill>
              </a:rPr>
              <a:t>THREE</a:t>
            </a:r>
          </a:p>
          <a:p>
            <a:pPr algn="ctr">
              <a:lnSpc>
                <a:spcPct val="130000"/>
              </a:lnSpc>
            </a:pPr>
            <a:r>
              <a:rPr kumimoji="1" lang="zh-CN" altLang="en-US" sz="1335" dirty="0">
                <a:solidFill>
                  <a:srgbClr val="1A1E21"/>
                </a:solidFill>
              </a:rPr>
              <a:t>调查方案</a:t>
            </a:r>
          </a:p>
        </p:txBody>
      </p:sp>
      <p:sp>
        <p:nvSpPr>
          <p:cNvPr id="61" name="文本框 60"/>
          <p:cNvSpPr txBox="1"/>
          <p:nvPr/>
        </p:nvSpPr>
        <p:spPr>
          <a:xfrm>
            <a:off x="10392238" y="63775"/>
            <a:ext cx="1077595" cy="627380"/>
          </a:xfrm>
          <a:prstGeom prst="rect">
            <a:avLst/>
          </a:prstGeom>
          <a:noFill/>
        </p:spPr>
        <p:txBody>
          <a:bodyPr wrap="none" rtlCol="0">
            <a:spAutoFit/>
          </a:bodyPr>
          <a:lstStyle/>
          <a:p>
            <a:pPr algn="ctr">
              <a:lnSpc>
                <a:spcPct val="130000"/>
              </a:lnSpc>
            </a:pPr>
            <a:r>
              <a:rPr kumimoji="1" lang="en-US" altLang="zh-CN" sz="1335" dirty="0">
                <a:solidFill>
                  <a:srgbClr val="1A1E21"/>
                </a:solidFill>
              </a:rPr>
              <a:t>PART</a:t>
            </a:r>
            <a:r>
              <a:rPr kumimoji="1" lang="zh-CN" altLang="en-US" sz="1335" dirty="0">
                <a:solidFill>
                  <a:srgbClr val="1A1E21"/>
                </a:solidFill>
              </a:rPr>
              <a:t> </a:t>
            </a:r>
            <a:r>
              <a:rPr kumimoji="1" lang="en-US" altLang="zh-CN" sz="1335" dirty="0">
                <a:solidFill>
                  <a:srgbClr val="1A1E21"/>
                </a:solidFill>
              </a:rPr>
              <a:t>FOUR</a:t>
            </a:r>
          </a:p>
          <a:p>
            <a:pPr algn="ctr">
              <a:lnSpc>
                <a:spcPct val="130000"/>
              </a:lnSpc>
            </a:pPr>
            <a:r>
              <a:rPr kumimoji="1" lang="zh-CN" altLang="en-US" sz="1335" dirty="0">
                <a:solidFill>
                  <a:srgbClr val="1A1E21"/>
                </a:solidFill>
              </a:rPr>
              <a:t>数据分析</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6DC66E7E-8CAB-4041-8F3E-CD477E474864}"/>
              </a:ext>
            </a:extLst>
          </p:cNvPr>
          <p:cNvPicPr>
            <a:picLocks noChangeAspect="1"/>
          </p:cNvPicPr>
          <p:nvPr/>
        </p:nvPicPr>
        <p:blipFill>
          <a:blip r:embed="rId2"/>
          <a:stretch>
            <a:fillRect/>
          </a:stretch>
        </p:blipFill>
        <p:spPr>
          <a:xfrm>
            <a:off x="1938255" y="212089"/>
            <a:ext cx="7969226" cy="6433821"/>
          </a:xfrm>
          <a:prstGeom prst="rect">
            <a:avLst/>
          </a:prstGeom>
        </p:spPr>
      </p:pic>
    </p:spTree>
    <p:extLst>
      <p:ext uri="{BB962C8B-B14F-4D97-AF65-F5344CB8AC3E}">
        <p14:creationId xmlns:p14="http://schemas.microsoft.com/office/powerpoint/2010/main" val="2538264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5200915" y="1325325"/>
            <a:ext cx="1711749" cy="1711749"/>
          </a:xfrm>
          <a:prstGeom prst="ellipse">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r>
              <a:rPr kumimoji="1" lang="en-US" altLang="zh-CN" sz="12000" dirty="0">
                <a:solidFill>
                  <a:schemeClr val="bg1"/>
                </a:solidFill>
              </a:rPr>
              <a:t>3</a:t>
            </a:r>
            <a:endParaRPr kumimoji="1" lang="zh-CN" altLang="en-US" sz="12000" dirty="0">
              <a:solidFill>
                <a:schemeClr val="bg1"/>
              </a:solidFill>
            </a:endParaRPr>
          </a:p>
        </p:txBody>
      </p:sp>
      <p:sp>
        <p:nvSpPr>
          <p:cNvPr id="7" name="文本框 6"/>
          <p:cNvSpPr txBox="1"/>
          <p:nvPr/>
        </p:nvSpPr>
        <p:spPr>
          <a:xfrm>
            <a:off x="4665186" y="3246879"/>
            <a:ext cx="2783205" cy="1223645"/>
          </a:xfrm>
          <a:prstGeom prst="rect">
            <a:avLst/>
          </a:prstGeom>
          <a:noFill/>
        </p:spPr>
        <p:txBody>
          <a:bodyPr wrap="none" rtlCol="0">
            <a:spAutoFit/>
          </a:bodyPr>
          <a:lstStyle/>
          <a:p>
            <a:pPr algn="ctr"/>
            <a:r>
              <a:rPr kumimoji="1" lang="en-US" sz="3200" dirty="0">
                <a:solidFill>
                  <a:schemeClr val="bg1"/>
                </a:solidFill>
              </a:rPr>
              <a:t>SURVEY PLAN</a:t>
            </a:r>
            <a:endParaRPr kumimoji="1" lang="en-US" altLang="zh-CN" sz="3200" dirty="0">
              <a:solidFill>
                <a:schemeClr val="bg1"/>
              </a:solidFill>
            </a:endParaRPr>
          </a:p>
          <a:p>
            <a:pPr lvl="0" algn="ctr">
              <a:lnSpc>
                <a:spcPct val="130000"/>
              </a:lnSpc>
            </a:pPr>
            <a:r>
              <a:rPr kumimoji="1" lang="zh-CN" altLang="en-US" sz="3200" dirty="0">
                <a:solidFill>
                  <a:srgbClr val="FFFFFF"/>
                </a:solidFill>
              </a:rPr>
              <a:t>调查方案 </a:t>
            </a: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1656715" y="1176655"/>
            <a:ext cx="9056370" cy="5256530"/>
            <a:chOff x="2897" y="1853"/>
            <a:chExt cx="14262" cy="8278"/>
          </a:xfrm>
        </p:grpSpPr>
        <p:grpSp>
          <p:nvGrpSpPr>
            <p:cNvPr id="65" name="组合 64"/>
            <p:cNvGrpSpPr/>
            <p:nvPr/>
          </p:nvGrpSpPr>
          <p:grpSpPr>
            <a:xfrm>
              <a:off x="2996" y="1853"/>
              <a:ext cx="13211" cy="8278"/>
              <a:chOff x="4415" y="1973"/>
              <a:chExt cx="10420" cy="6902"/>
            </a:xfrm>
          </p:grpSpPr>
          <p:sp useBgFill="1">
            <p:nvSpPr>
              <p:cNvPr id="9" name="任意多边形 6"/>
              <p:cNvSpPr/>
              <p:nvPr/>
            </p:nvSpPr>
            <p:spPr>
              <a:xfrm>
                <a:off x="4415" y="3004"/>
                <a:ext cx="1552" cy="2360"/>
              </a:xfrm>
              <a:custGeom>
                <a:avLst/>
                <a:gdLst>
                  <a:gd name="connsiteX0" fmla="*/ 0 w 906780"/>
                  <a:gd name="connsiteY0" fmla="*/ 1379220 h 1379220"/>
                  <a:gd name="connsiteX1" fmla="*/ 571500 w 906780"/>
                  <a:gd name="connsiteY1" fmla="*/ 1379220 h 1379220"/>
                  <a:gd name="connsiteX2" fmla="*/ 906780 w 906780"/>
                  <a:gd name="connsiteY2" fmla="*/ 1059180 h 1379220"/>
                  <a:gd name="connsiteX3" fmla="*/ 906780 w 906780"/>
                  <a:gd name="connsiteY3" fmla="*/ 0 h 1379220"/>
                  <a:gd name="connsiteX0-1" fmla="*/ 0 w 906780"/>
                  <a:gd name="connsiteY0-2" fmla="*/ 1379220 h 1379220"/>
                  <a:gd name="connsiteX1-3" fmla="*/ 571500 w 906780"/>
                  <a:gd name="connsiteY1-4" fmla="*/ 1379220 h 1379220"/>
                  <a:gd name="connsiteX2-5" fmla="*/ 906780 w 906780"/>
                  <a:gd name="connsiteY2-6" fmla="*/ 1059180 h 1379220"/>
                  <a:gd name="connsiteX3-7" fmla="*/ 906780 w 906780"/>
                  <a:gd name="connsiteY3-8" fmla="*/ 0 h 1379220"/>
                  <a:gd name="connsiteX0-9" fmla="*/ 0 w 906780"/>
                  <a:gd name="connsiteY0-10" fmla="*/ 1379220 h 1379220"/>
                  <a:gd name="connsiteX1-11" fmla="*/ 571500 w 906780"/>
                  <a:gd name="connsiteY1-12" fmla="*/ 1379220 h 1379220"/>
                  <a:gd name="connsiteX2-13" fmla="*/ 906780 w 906780"/>
                  <a:gd name="connsiteY2-14" fmla="*/ 1059180 h 1379220"/>
                  <a:gd name="connsiteX3-15" fmla="*/ 906780 w 906780"/>
                  <a:gd name="connsiteY3-16" fmla="*/ 0 h 1379220"/>
                  <a:gd name="connsiteX0-17" fmla="*/ 0 w 906780"/>
                  <a:gd name="connsiteY0-18" fmla="*/ 1379220 h 1379220"/>
                  <a:gd name="connsiteX1-19" fmla="*/ 571500 w 906780"/>
                  <a:gd name="connsiteY1-20" fmla="*/ 1379220 h 1379220"/>
                  <a:gd name="connsiteX2-21" fmla="*/ 906780 w 906780"/>
                  <a:gd name="connsiteY2-22" fmla="*/ 1059180 h 1379220"/>
                  <a:gd name="connsiteX3-23" fmla="*/ 906780 w 906780"/>
                  <a:gd name="connsiteY3-24" fmla="*/ 0 h 1379220"/>
                </a:gdLst>
                <a:ahLst/>
                <a:cxnLst>
                  <a:cxn ang="0">
                    <a:pos x="connsiteX0-1" y="connsiteY0-2"/>
                  </a:cxn>
                  <a:cxn ang="0">
                    <a:pos x="connsiteX1-3" y="connsiteY1-4"/>
                  </a:cxn>
                  <a:cxn ang="0">
                    <a:pos x="connsiteX2-5" y="connsiteY2-6"/>
                  </a:cxn>
                  <a:cxn ang="0">
                    <a:pos x="connsiteX3-7" y="connsiteY3-8"/>
                  </a:cxn>
                </a:cxnLst>
                <a:rect l="l" t="t" r="r" b="b"/>
                <a:pathLst>
                  <a:path w="906780" h="1379220">
                    <a:moveTo>
                      <a:pt x="0" y="1379220"/>
                    </a:moveTo>
                    <a:lnTo>
                      <a:pt x="571500" y="1379220"/>
                    </a:lnTo>
                    <a:cubicBezTo>
                      <a:pt x="611821" y="1120139"/>
                      <a:pt x="766445" y="1061085"/>
                      <a:pt x="906780" y="1059180"/>
                    </a:cubicBezTo>
                    <a:lnTo>
                      <a:pt x="906780" y="0"/>
                    </a:lnTo>
                  </a:path>
                </a:pathLst>
              </a:custGeom>
              <a:ln w="38100">
                <a:solidFill>
                  <a:schemeClr val="bg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a:solidFill>
                    <a:sysClr val="windowText" lastClr="000000"/>
                  </a:solidFill>
                  <a:cs typeface="+mn-ea"/>
                  <a:sym typeface="+mn-lt"/>
                </a:endParaRPr>
              </a:p>
            </p:txBody>
          </p:sp>
          <p:sp>
            <p:nvSpPr>
              <p:cNvPr id="10" name="任意多边形 7"/>
              <p:cNvSpPr/>
              <p:nvPr/>
            </p:nvSpPr>
            <p:spPr>
              <a:xfrm>
                <a:off x="5915" y="5391"/>
                <a:ext cx="2321" cy="2360"/>
              </a:xfrm>
              <a:custGeom>
                <a:avLst/>
                <a:gdLst>
                  <a:gd name="connsiteX0" fmla="*/ 0 w 1356360"/>
                  <a:gd name="connsiteY0" fmla="*/ 320040 h 1379220"/>
                  <a:gd name="connsiteX1" fmla="*/ 373380 w 1356360"/>
                  <a:gd name="connsiteY1" fmla="*/ 0 h 1379220"/>
                  <a:gd name="connsiteX2" fmla="*/ 990600 w 1356360"/>
                  <a:gd name="connsiteY2" fmla="*/ 0 h 1379220"/>
                  <a:gd name="connsiteX3" fmla="*/ 1356360 w 1356360"/>
                  <a:gd name="connsiteY3" fmla="*/ 342900 h 1379220"/>
                  <a:gd name="connsiteX4" fmla="*/ 1356360 w 1356360"/>
                  <a:gd name="connsiteY4" fmla="*/ 1379220 h 1379220"/>
                  <a:gd name="connsiteX0-1" fmla="*/ 0 w 1356360"/>
                  <a:gd name="connsiteY0-2" fmla="*/ 320040 h 1379220"/>
                  <a:gd name="connsiteX1-3" fmla="*/ 373380 w 1356360"/>
                  <a:gd name="connsiteY1-4" fmla="*/ 0 h 1379220"/>
                  <a:gd name="connsiteX2-5" fmla="*/ 990600 w 1356360"/>
                  <a:gd name="connsiteY2-6" fmla="*/ 0 h 1379220"/>
                  <a:gd name="connsiteX3-7" fmla="*/ 1356360 w 1356360"/>
                  <a:gd name="connsiteY3-8" fmla="*/ 342900 h 1379220"/>
                  <a:gd name="connsiteX4-9" fmla="*/ 1356360 w 1356360"/>
                  <a:gd name="connsiteY4-10" fmla="*/ 1379220 h 1379220"/>
                  <a:gd name="connsiteX0-11" fmla="*/ 0 w 1356360"/>
                  <a:gd name="connsiteY0-12" fmla="*/ 320040 h 1379220"/>
                  <a:gd name="connsiteX1-13" fmla="*/ 373380 w 1356360"/>
                  <a:gd name="connsiteY1-14" fmla="*/ 0 h 1379220"/>
                  <a:gd name="connsiteX2-15" fmla="*/ 990600 w 1356360"/>
                  <a:gd name="connsiteY2-16" fmla="*/ 0 h 1379220"/>
                  <a:gd name="connsiteX3-17" fmla="*/ 1356360 w 1356360"/>
                  <a:gd name="connsiteY3-18" fmla="*/ 342900 h 1379220"/>
                  <a:gd name="connsiteX4-19" fmla="*/ 1356360 w 1356360"/>
                  <a:gd name="connsiteY4-20" fmla="*/ 1379220 h 1379220"/>
                  <a:gd name="connsiteX0-21" fmla="*/ 0 w 1356360"/>
                  <a:gd name="connsiteY0-22" fmla="*/ 320040 h 1379220"/>
                  <a:gd name="connsiteX1-23" fmla="*/ 373380 w 1356360"/>
                  <a:gd name="connsiteY1-24" fmla="*/ 0 h 1379220"/>
                  <a:gd name="connsiteX2-25" fmla="*/ 990600 w 1356360"/>
                  <a:gd name="connsiteY2-26" fmla="*/ 0 h 1379220"/>
                  <a:gd name="connsiteX3-27" fmla="*/ 1356360 w 1356360"/>
                  <a:gd name="connsiteY3-28" fmla="*/ 342900 h 1379220"/>
                  <a:gd name="connsiteX4-29" fmla="*/ 1356360 w 1356360"/>
                  <a:gd name="connsiteY4-30" fmla="*/ 1379220 h 1379220"/>
                  <a:gd name="connsiteX0-31" fmla="*/ 0 w 1356360"/>
                  <a:gd name="connsiteY0-32" fmla="*/ 320040 h 1379220"/>
                  <a:gd name="connsiteX1-33" fmla="*/ 373380 w 1356360"/>
                  <a:gd name="connsiteY1-34" fmla="*/ 0 h 1379220"/>
                  <a:gd name="connsiteX2-35" fmla="*/ 990600 w 1356360"/>
                  <a:gd name="connsiteY2-36" fmla="*/ 0 h 1379220"/>
                  <a:gd name="connsiteX3-37" fmla="*/ 1356360 w 1356360"/>
                  <a:gd name="connsiteY3-38" fmla="*/ 342900 h 1379220"/>
                  <a:gd name="connsiteX4-39" fmla="*/ 1356360 w 1356360"/>
                  <a:gd name="connsiteY4-40" fmla="*/ 1379220 h 1379220"/>
                  <a:gd name="connsiteX0-41" fmla="*/ 0 w 1356360"/>
                  <a:gd name="connsiteY0-42" fmla="*/ 320040 h 1379220"/>
                  <a:gd name="connsiteX1-43" fmla="*/ 373380 w 1356360"/>
                  <a:gd name="connsiteY1-44" fmla="*/ 0 h 1379220"/>
                  <a:gd name="connsiteX2-45" fmla="*/ 990600 w 1356360"/>
                  <a:gd name="connsiteY2-46" fmla="*/ 0 h 1379220"/>
                  <a:gd name="connsiteX3-47" fmla="*/ 1356360 w 1356360"/>
                  <a:gd name="connsiteY3-48" fmla="*/ 342900 h 1379220"/>
                  <a:gd name="connsiteX4-49" fmla="*/ 1356360 w 1356360"/>
                  <a:gd name="connsiteY4-50" fmla="*/ 1379220 h 1379220"/>
                  <a:gd name="connsiteX0-51" fmla="*/ 0 w 1356360"/>
                  <a:gd name="connsiteY0-52" fmla="*/ 320040 h 1379220"/>
                  <a:gd name="connsiteX1-53" fmla="*/ 373380 w 1356360"/>
                  <a:gd name="connsiteY1-54" fmla="*/ 0 h 1379220"/>
                  <a:gd name="connsiteX2-55" fmla="*/ 990600 w 1356360"/>
                  <a:gd name="connsiteY2-56" fmla="*/ 0 h 1379220"/>
                  <a:gd name="connsiteX3-57" fmla="*/ 1356360 w 1356360"/>
                  <a:gd name="connsiteY3-58" fmla="*/ 342900 h 1379220"/>
                  <a:gd name="connsiteX4-59" fmla="*/ 1356360 w 1356360"/>
                  <a:gd name="connsiteY4-60" fmla="*/ 1379220 h 13792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6360" h="1379220">
                    <a:moveTo>
                      <a:pt x="0" y="320040"/>
                    </a:moveTo>
                    <a:cubicBezTo>
                      <a:pt x="322104" y="337185"/>
                      <a:pt x="346551" y="149542"/>
                      <a:pt x="373380" y="0"/>
                    </a:cubicBezTo>
                    <a:lnTo>
                      <a:pt x="990600" y="0"/>
                    </a:lnTo>
                    <a:cubicBezTo>
                      <a:pt x="1024413" y="230981"/>
                      <a:pt x="1191577" y="345281"/>
                      <a:pt x="1356360" y="342900"/>
                    </a:cubicBezTo>
                    <a:lnTo>
                      <a:pt x="1356360" y="1379220"/>
                    </a:lnTo>
                  </a:path>
                </a:pathLst>
              </a:custGeom>
              <a:noFill/>
              <a:ln w="38100">
                <a:solidFill>
                  <a:schemeClr val="bg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a:solidFill>
                    <a:sysClr val="windowText" lastClr="000000"/>
                  </a:solidFill>
                  <a:cs typeface="+mn-ea"/>
                  <a:sym typeface="+mn-lt"/>
                </a:endParaRPr>
              </a:p>
            </p:txBody>
          </p:sp>
          <p:sp>
            <p:nvSpPr>
              <p:cNvPr id="16" name="任意多边形 8"/>
              <p:cNvSpPr/>
              <p:nvPr/>
            </p:nvSpPr>
            <p:spPr>
              <a:xfrm>
                <a:off x="8171" y="3043"/>
                <a:ext cx="2295" cy="2360"/>
              </a:xfrm>
              <a:custGeom>
                <a:avLst/>
                <a:gdLst>
                  <a:gd name="connsiteX0" fmla="*/ 0 w 1341120"/>
                  <a:gd name="connsiteY0" fmla="*/ 1021080 h 1379220"/>
                  <a:gd name="connsiteX1" fmla="*/ 396240 w 1341120"/>
                  <a:gd name="connsiteY1" fmla="*/ 1379220 h 1379220"/>
                  <a:gd name="connsiteX2" fmla="*/ 1013460 w 1341120"/>
                  <a:gd name="connsiteY2" fmla="*/ 1379220 h 1379220"/>
                  <a:gd name="connsiteX3" fmla="*/ 1341120 w 1341120"/>
                  <a:gd name="connsiteY3" fmla="*/ 1036320 h 1379220"/>
                  <a:gd name="connsiteX4" fmla="*/ 1341120 w 1341120"/>
                  <a:gd name="connsiteY4" fmla="*/ 0 h 1379220"/>
                  <a:gd name="connsiteX0-1" fmla="*/ 0 w 1341120"/>
                  <a:gd name="connsiteY0-2" fmla="*/ 1021080 h 1379220"/>
                  <a:gd name="connsiteX1-3" fmla="*/ 396240 w 1341120"/>
                  <a:gd name="connsiteY1-4" fmla="*/ 1379220 h 1379220"/>
                  <a:gd name="connsiteX2-5" fmla="*/ 1013460 w 1341120"/>
                  <a:gd name="connsiteY2-6" fmla="*/ 1379220 h 1379220"/>
                  <a:gd name="connsiteX3-7" fmla="*/ 1341120 w 1341120"/>
                  <a:gd name="connsiteY3-8" fmla="*/ 1036320 h 1379220"/>
                  <a:gd name="connsiteX4-9" fmla="*/ 1341120 w 1341120"/>
                  <a:gd name="connsiteY4-10" fmla="*/ 0 h 1379220"/>
                  <a:gd name="connsiteX0-11" fmla="*/ 0 w 1341120"/>
                  <a:gd name="connsiteY0-12" fmla="*/ 1021080 h 1379220"/>
                  <a:gd name="connsiteX1-13" fmla="*/ 396240 w 1341120"/>
                  <a:gd name="connsiteY1-14" fmla="*/ 1379220 h 1379220"/>
                  <a:gd name="connsiteX2-15" fmla="*/ 1013460 w 1341120"/>
                  <a:gd name="connsiteY2-16" fmla="*/ 1379220 h 1379220"/>
                  <a:gd name="connsiteX3-17" fmla="*/ 1341120 w 1341120"/>
                  <a:gd name="connsiteY3-18" fmla="*/ 1036320 h 1379220"/>
                  <a:gd name="connsiteX4-19" fmla="*/ 1341120 w 1341120"/>
                  <a:gd name="connsiteY4-20" fmla="*/ 0 h 1379220"/>
                  <a:gd name="connsiteX0-21" fmla="*/ 0 w 1341120"/>
                  <a:gd name="connsiteY0-22" fmla="*/ 1021080 h 1379220"/>
                  <a:gd name="connsiteX1-23" fmla="*/ 396240 w 1341120"/>
                  <a:gd name="connsiteY1-24" fmla="*/ 1379220 h 1379220"/>
                  <a:gd name="connsiteX2-25" fmla="*/ 1013460 w 1341120"/>
                  <a:gd name="connsiteY2-26" fmla="*/ 1379220 h 1379220"/>
                  <a:gd name="connsiteX3-27" fmla="*/ 1341120 w 1341120"/>
                  <a:gd name="connsiteY3-28" fmla="*/ 1036320 h 1379220"/>
                  <a:gd name="connsiteX4-29" fmla="*/ 1341120 w 1341120"/>
                  <a:gd name="connsiteY4-30" fmla="*/ 0 h 1379220"/>
                  <a:gd name="connsiteX0-31" fmla="*/ 0 w 1341120"/>
                  <a:gd name="connsiteY0-32" fmla="*/ 1021080 h 1379220"/>
                  <a:gd name="connsiteX1-33" fmla="*/ 396240 w 1341120"/>
                  <a:gd name="connsiteY1-34" fmla="*/ 1379220 h 1379220"/>
                  <a:gd name="connsiteX2-35" fmla="*/ 1013460 w 1341120"/>
                  <a:gd name="connsiteY2-36" fmla="*/ 1379220 h 1379220"/>
                  <a:gd name="connsiteX3-37" fmla="*/ 1341120 w 1341120"/>
                  <a:gd name="connsiteY3-38" fmla="*/ 1036320 h 1379220"/>
                  <a:gd name="connsiteX4-39" fmla="*/ 1341120 w 1341120"/>
                  <a:gd name="connsiteY4-40" fmla="*/ 0 h 1379220"/>
                  <a:gd name="connsiteX0-41" fmla="*/ 0 w 1341120"/>
                  <a:gd name="connsiteY0-42" fmla="*/ 1021080 h 1379220"/>
                  <a:gd name="connsiteX1-43" fmla="*/ 396240 w 1341120"/>
                  <a:gd name="connsiteY1-44" fmla="*/ 1379220 h 1379220"/>
                  <a:gd name="connsiteX2-45" fmla="*/ 1013460 w 1341120"/>
                  <a:gd name="connsiteY2-46" fmla="*/ 1379220 h 1379220"/>
                  <a:gd name="connsiteX3-47" fmla="*/ 1341120 w 1341120"/>
                  <a:gd name="connsiteY3-48" fmla="*/ 1036320 h 1379220"/>
                  <a:gd name="connsiteX4-49" fmla="*/ 1341120 w 1341120"/>
                  <a:gd name="connsiteY4-50" fmla="*/ 0 h 1379220"/>
                  <a:gd name="connsiteX0-51" fmla="*/ 0 w 1341120"/>
                  <a:gd name="connsiteY0-52" fmla="*/ 1021080 h 1379220"/>
                  <a:gd name="connsiteX1-53" fmla="*/ 396240 w 1341120"/>
                  <a:gd name="connsiteY1-54" fmla="*/ 1379220 h 1379220"/>
                  <a:gd name="connsiteX2-55" fmla="*/ 1013460 w 1341120"/>
                  <a:gd name="connsiteY2-56" fmla="*/ 1379220 h 1379220"/>
                  <a:gd name="connsiteX3-57" fmla="*/ 1341120 w 1341120"/>
                  <a:gd name="connsiteY3-58" fmla="*/ 1036320 h 1379220"/>
                  <a:gd name="connsiteX4-59" fmla="*/ 1341120 w 1341120"/>
                  <a:gd name="connsiteY4-60" fmla="*/ 0 h 1379220"/>
                  <a:gd name="connsiteX0-61" fmla="*/ 0 w 1341120"/>
                  <a:gd name="connsiteY0-62" fmla="*/ 1021080 h 1379220"/>
                  <a:gd name="connsiteX1-63" fmla="*/ 396240 w 1341120"/>
                  <a:gd name="connsiteY1-64" fmla="*/ 1379220 h 1379220"/>
                  <a:gd name="connsiteX2-65" fmla="*/ 1013460 w 1341120"/>
                  <a:gd name="connsiteY2-66" fmla="*/ 1379220 h 1379220"/>
                  <a:gd name="connsiteX3-67" fmla="*/ 1341120 w 1341120"/>
                  <a:gd name="connsiteY3-68" fmla="*/ 1036320 h 1379220"/>
                  <a:gd name="connsiteX4-69" fmla="*/ 1341120 w 1341120"/>
                  <a:gd name="connsiteY4-70" fmla="*/ 0 h 1379220"/>
                  <a:gd name="connsiteX0-71" fmla="*/ 0 w 1341120"/>
                  <a:gd name="connsiteY0-72" fmla="*/ 1021080 h 1379220"/>
                  <a:gd name="connsiteX1-73" fmla="*/ 396240 w 1341120"/>
                  <a:gd name="connsiteY1-74" fmla="*/ 1379220 h 1379220"/>
                  <a:gd name="connsiteX2-75" fmla="*/ 1013460 w 1341120"/>
                  <a:gd name="connsiteY2-76" fmla="*/ 1379220 h 1379220"/>
                  <a:gd name="connsiteX3-77" fmla="*/ 1341120 w 1341120"/>
                  <a:gd name="connsiteY3-78" fmla="*/ 1036320 h 1379220"/>
                  <a:gd name="connsiteX4-79" fmla="*/ 1341120 w 1341120"/>
                  <a:gd name="connsiteY4-80" fmla="*/ 0 h 1379220"/>
                  <a:gd name="connsiteX0-81" fmla="*/ 0 w 1341120"/>
                  <a:gd name="connsiteY0-82" fmla="*/ 1021080 h 1379220"/>
                  <a:gd name="connsiteX1-83" fmla="*/ 396240 w 1341120"/>
                  <a:gd name="connsiteY1-84" fmla="*/ 1379220 h 1379220"/>
                  <a:gd name="connsiteX2-85" fmla="*/ 1013460 w 1341120"/>
                  <a:gd name="connsiteY2-86" fmla="*/ 1379220 h 1379220"/>
                  <a:gd name="connsiteX3-87" fmla="*/ 1341120 w 1341120"/>
                  <a:gd name="connsiteY3-88" fmla="*/ 1036320 h 1379220"/>
                  <a:gd name="connsiteX4-89" fmla="*/ 1341120 w 1341120"/>
                  <a:gd name="connsiteY4-90" fmla="*/ 0 h 13792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1120" h="1379220">
                    <a:moveTo>
                      <a:pt x="0" y="1021080"/>
                    </a:moveTo>
                    <a:cubicBezTo>
                      <a:pt x="267812" y="1011872"/>
                      <a:pt x="371317" y="1171734"/>
                      <a:pt x="396240" y="1379220"/>
                    </a:cubicBezTo>
                    <a:lnTo>
                      <a:pt x="1013460" y="1379220"/>
                    </a:lnTo>
                    <a:cubicBezTo>
                      <a:pt x="1020286" y="1100615"/>
                      <a:pt x="1169987" y="1045845"/>
                      <a:pt x="1341120" y="1036320"/>
                    </a:cubicBezTo>
                    <a:lnTo>
                      <a:pt x="1341120" y="0"/>
                    </a:lnTo>
                  </a:path>
                </a:pathLst>
              </a:custGeom>
              <a:noFill/>
              <a:ln w="38100">
                <a:solidFill>
                  <a:schemeClr val="bg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a:solidFill>
                    <a:sysClr val="windowText" lastClr="000000"/>
                  </a:solidFill>
                  <a:cs typeface="+mn-ea"/>
                  <a:sym typeface="+mn-lt"/>
                </a:endParaRPr>
              </a:p>
            </p:txBody>
          </p:sp>
          <p:sp>
            <p:nvSpPr>
              <p:cNvPr id="24" name="任意多边形 9"/>
              <p:cNvSpPr/>
              <p:nvPr/>
            </p:nvSpPr>
            <p:spPr>
              <a:xfrm>
                <a:off x="12696" y="4809"/>
                <a:ext cx="2139" cy="582"/>
              </a:xfrm>
              <a:custGeom>
                <a:avLst/>
                <a:gdLst>
                  <a:gd name="connsiteX0" fmla="*/ 0 w 1249680"/>
                  <a:gd name="connsiteY0" fmla="*/ 0 h 335280"/>
                  <a:gd name="connsiteX1" fmla="*/ 365760 w 1249680"/>
                  <a:gd name="connsiteY1" fmla="*/ 335280 h 335280"/>
                  <a:gd name="connsiteX2" fmla="*/ 1249680 w 1249680"/>
                  <a:gd name="connsiteY2" fmla="*/ 335280 h 335280"/>
                  <a:gd name="connsiteX0-1" fmla="*/ 0 w 1249680"/>
                  <a:gd name="connsiteY0-2" fmla="*/ 1933 h 337213"/>
                  <a:gd name="connsiteX1-3" fmla="*/ 365760 w 1249680"/>
                  <a:gd name="connsiteY1-4" fmla="*/ 337213 h 337213"/>
                  <a:gd name="connsiteX2-5" fmla="*/ 1249680 w 1249680"/>
                  <a:gd name="connsiteY2-6" fmla="*/ 337213 h 337213"/>
                  <a:gd name="connsiteX0-7" fmla="*/ 0 w 1249680"/>
                  <a:gd name="connsiteY0-8" fmla="*/ 3084 h 338364"/>
                  <a:gd name="connsiteX1-9" fmla="*/ 365760 w 1249680"/>
                  <a:gd name="connsiteY1-10" fmla="*/ 338364 h 338364"/>
                  <a:gd name="connsiteX2-11" fmla="*/ 1249680 w 1249680"/>
                  <a:gd name="connsiteY2-12" fmla="*/ 338364 h 338364"/>
                  <a:gd name="connsiteX0-13" fmla="*/ 0 w 1249680"/>
                  <a:gd name="connsiteY0-14" fmla="*/ 4623 h 339903"/>
                  <a:gd name="connsiteX1-15" fmla="*/ 365760 w 1249680"/>
                  <a:gd name="connsiteY1-16" fmla="*/ 339903 h 339903"/>
                  <a:gd name="connsiteX2-17" fmla="*/ 1249680 w 1249680"/>
                  <a:gd name="connsiteY2-18" fmla="*/ 339903 h 339903"/>
                </a:gdLst>
                <a:ahLst/>
                <a:cxnLst>
                  <a:cxn ang="0">
                    <a:pos x="connsiteX0-1" y="connsiteY0-2"/>
                  </a:cxn>
                  <a:cxn ang="0">
                    <a:pos x="connsiteX1-3" y="connsiteY1-4"/>
                  </a:cxn>
                  <a:cxn ang="0">
                    <a:pos x="connsiteX2-5" y="connsiteY2-6"/>
                  </a:cxn>
                </a:cxnLst>
                <a:rect l="l" t="t" r="r" b="b"/>
                <a:pathLst>
                  <a:path w="1249680" h="339903">
                    <a:moveTo>
                      <a:pt x="0" y="4623"/>
                    </a:moveTo>
                    <a:cubicBezTo>
                      <a:pt x="219552" y="-28874"/>
                      <a:pt x="334328" y="123368"/>
                      <a:pt x="365760" y="339903"/>
                    </a:cubicBezTo>
                    <a:lnTo>
                      <a:pt x="1249680" y="339903"/>
                    </a:lnTo>
                  </a:path>
                </a:pathLst>
              </a:custGeom>
              <a:noFill/>
              <a:ln w="38100">
                <a:solidFill>
                  <a:schemeClr val="bg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a:solidFill>
                    <a:sysClr val="windowText" lastClr="000000"/>
                  </a:solidFill>
                  <a:cs typeface="+mn-ea"/>
                  <a:sym typeface="+mn-lt"/>
                </a:endParaRPr>
              </a:p>
            </p:txBody>
          </p:sp>
          <p:sp>
            <p:nvSpPr>
              <p:cNvPr id="25" name="任意多边形 10"/>
              <p:cNvSpPr/>
              <p:nvPr/>
            </p:nvSpPr>
            <p:spPr>
              <a:xfrm>
                <a:off x="10450" y="5382"/>
                <a:ext cx="2321" cy="2360"/>
              </a:xfrm>
              <a:custGeom>
                <a:avLst/>
                <a:gdLst>
                  <a:gd name="connsiteX0" fmla="*/ 0 w 1356360"/>
                  <a:gd name="connsiteY0" fmla="*/ 320040 h 1379220"/>
                  <a:gd name="connsiteX1" fmla="*/ 373380 w 1356360"/>
                  <a:gd name="connsiteY1" fmla="*/ 0 h 1379220"/>
                  <a:gd name="connsiteX2" fmla="*/ 990600 w 1356360"/>
                  <a:gd name="connsiteY2" fmla="*/ 0 h 1379220"/>
                  <a:gd name="connsiteX3" fmla="*/ 1356360 w 1356360"/>
                  <a:gd name="connsiteY3" fmla="*/ 342900 h 1379220"/>
                  <a:gd name="connsiteX4" fmla="*/ 1356360 w 1356360"/>
                  <a:gd name="connsiteY4" fmla="*/ 1379220 h 1379220"/>
                  <a:gd name="connsiteX0-1" fmla="*/ 0 w 1356360"/>
                  <a:gd name="connsiteY0-2" fmla="*/ 320040 h 1379220"/>
                  <a:gd name="connsiteX1-3" fmla="*/ 373380 w 1356360"/>
                  <a:gd name="connsiteY1-4" fmla="*/ 0 h 1379220"/>
                  <a:gd name="connsiteX2-5" fmla="*/ 990600 w 1356360"/>
                  <a:gd name="connsiteY2-6" fmla="*/ 0 h 1379220"/>
                  <a:gd name="connsiteX3-7" fmla="*/ 1356360 w 1356360"/>
                  <a:gd name="connsiteY3-8" fmla="*/ 342900 h 1379220"/>
                  <a:gd name="connsiteX4-9" fmla="*/ 1356360 w 1356360"/>
                  <a:gd name="connsiteY4-10" fmla="*/ 1379220 h 1379220"/>
                  <a:gd name="connsiteX0-11" fmla="*/ 0 w 1356360"/>
                  <a:gd name="connsiteY0-12" fmla="*/ 320040 h 1379220"/>
                  <a:gd name="connsiteX1-13" fmla="*/ 373380 w 1356360"/>
                  <a:gd name="connsiteY1-14" fmla="*/ 0 h 1379220"/>
                  <a:gd name="connsiteX2-15" fmla="*/ 990600 w 1356360"/>
                  <a:gd name="connsiteY2-16" fmla="*/ 0 h 1379220"/>
                  <a:gd name="connsiteX3-17" fmla="*/ 1356360 w 1356360"/>
                  <a:gd name="connsiteY3-18" fmla="*/ 342900 h 1379220"/>
                  <a:gd name="connsiteX4-19" fmla="*/ 1356360 w 1356360"/>
                  <a:gd name="connsiteY4-20" fmla="*/ 1379220 h 1379220"/>
                  <a:gd name="connsiteX0-21" fmla="*/ 0 w 1356360"/>
                  <a:gd name="connsiteY0-22" fmla="*/ 320040 h 1379220"/>
                  <a:gd name="connsiteX1-23" fmla="*/ 373380 w 1356360"/>
                  <a:gd name="connsiteY1-24" fmla="*/ 0 h 1379220"/>
                  <a:gd name="connsiteX2-25" fmla="*/ 990600 w 1356360"/>
                  <a:gd name="connsiteY2-26" fmla="*/ 0 h 1379220"/>
                  <a:gd name="connsiteX3-27" fmla="*/ 1356360 w 1356360"/>
                  <a:gd name="connsiteY3-28" fmla="*/ 342900 h 1379220"/>
                  <a:gd name="connsiteX4-29" fmla="*/ 1356360 w 1356360"/>
                  <a:gd name="connsiteY4-30" fmla="*/ 1379220 h 1379220"/>
                  <a:gd name="connsiteX0-31" fmla="*/ 0 w 1356360"/>
                  <a:gd name="connsiteY0-32" fmla="*/ 320040 h 1379220"/>
                  <a:gd name="connsiteX1-33" fmla="*/ 373380 w 1356360"/>
                  <a:gd name="connsiteY1-34" fmla="*/ 0 h 1379220"/>
                  <a:gd name="connsiteX2-35" fmla="*/ 990600 w 1356360"/>
                  <a:gd name="connsiteY2-36" fmla="*/ 0 h 1379220"/>
                  <a:gd name="connsiteX3-37" fmla="*/ 1356360 w 1356360"/>
                  <a:gd name="connsiteY3-38" fmla="*/ 342900 h 1379220"/>
                  <a:gd name="connsiteX4-39" fmla="*/ 1356360 w 1356360"/>
                  <a:gd name="connsiteY4-40" fmla="*/ 1379220 h 1379220"/>
                  <a:gd name="connsiteX0-41" fmla="*/ 0 w 1356360"/>
                  <a:gd name="connsiteY0-42" fmla="*/ 320040 h 1379220"/>
                  <a:gd name="connsiteX1-43" fmla="*/ 373380 w 1356360"/>
                  <a:gd name="connsiteY1-44" fmla="*/ 0 h 1379220"/>
                  <a:gd name="connsiteX2-45" fmla="*/ 990600 w 1356360"/>
                  <a:gd name="connsiteY2-46" fmla="*/ 0 h 1379220"/>
                  <a:gd name="connsiteX3-47" fmla="*/ 1356360 w 1356360"/>
                  <a:gd name="connsiteY3-48" fmla="*/ 342900 h 1379220"/>
                  <a:gd name="connsiteX4-49" fmla="*/ 1356360 w 1356360"/>
                  <a:gd name="connsiteY4-50" fmla="*/ 1379220 h 1379220"/>
                  <a:gd name="connsiteX0-51" fmla="*/ 0 w 1356360"/>
                  <a:gd name="connsiteY0-52" fmla="*/ 320040 h 1379220"/>
                  <a:gd name="connsiteX1-53" fmla="*/ 373380 w 1356360"/>
                  <a:gd name="connsiteY1-54" fmla="*/ 0 h 1379220"/>
                  <a:gd name="connsiteX2-55" fmla="*/ 990600 w 1356360"/>
                  <a:gd name="connsiteY2-56" fmla="*/ 0 h 1379220"/>
                  <a:gd name="connsiteX3-57" fmla="*/ 1356360 w 1356360"/>
                  <a:gd name="connsiteY3-58" fmla="*/ 342900 h 1379220"/>
                  <a:gd name="connsiteX4-59" fmla="*/ 1356360 w 1356360"/>
                  <a:gd name="connsiteY4-60" fmla="*/ 1379220 h 13792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6360" h="1379220">
                    <a:moveTo>
                      <a:pt x="0" y="320040"/>
                    </a:moveTo>
                    <a:cubicBezTo>
                      <a:pt x="322104" y="337185"/>
                      <a:pt x="346551" y="149542"/>
                      <a:pt x="373380" y="0"/>
                    </a:cubicBezTo>
                    <a:lnTo>
                      <a:pt x="990600" y="0"/>
                    </a:lnTo>
                    <a:cubicBezTo>
                      <a:pt x="1024413" y="230981"/>
                      <a:pt x="1191577" y="345281"/>
                      <a:pt x="1356360" y="342900"/>
                    </a:cubicBezTo>
                    <a:lnTo>
                      <a:pt x="1356360" y="1379220"/>
                    </a:lnTo>
                  </a:path>
                </a:pathLst>
              </a:custGeom>
              <a:noFill/>
              <a:ln w="38100">
                <a:solidFill>
                  <a:schemeClr val="bg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a:solidFill>
                    <a:sysClr val="windowText" lastClr="000000"/>
                  </a:solidFill>
                  <a:cs typeface="+mn-ea"/>
                  <a:sym typeface="+mn-lt"/>
                </a:endParaRPr>
              </a:p>
            </p:txBody>
          </p:sp>
          <p:sp>
            <p:nvSpPr>
              <p:cNvPr id="38" name="任意多边形 11"/>
              <p:cNvSpPr/>
              <p:nvPr/>
            </p:nvSpPr>
            <p:spPr>
              <a:xfrm>
                <a:off x="10476" y="1973"/>
                <a:ext cx="489" cy="587"/>
              </a:xfrm>
              <a:custGeom>
                <a:avLst/>
                <a:gdLst>
                  <a:gd name="connsiteX0" fmla="*/ 0 w 285750"/>
                  <a:gd name="connsiteY0" fmla="*/ 0 h 342900"/>
                  <a:gd name="connsiteX1" fmla="*/ 285750 w 285750"/>
                  <a:gd name="connsiteY1" fmla="*/ 342900 h 342900"/>
                  <a:gd name="connsiteX0-1" fmla="*/ 0 w 285750"/>
                  <a:gd name="connsiteY0-2" fmla="*/ 0 h 342900"/>
                  <a:gd name="connsiteX1-3" fmla="*/ 285750 w 285750"/>
                  <a:gd name="connsiteY1-4" fmla="*/ 342900 h 342900"/>
                  <a:gd name="connsiteX0-5" fmla="*/ 0 w 285750"/>
                  <a:gd name="connsiteY0-6" fmla="*/ 0 h 342900"/>
                  <a:gd name="connsiteX1-7" fmla="*/ 285750 w 285750"/>
                  <a:gd name="connsiteY1-8" fmla="*/ 342900 h 342900"/>
                  <a:gd name="connsiteX0-9" fmla="*/ 0 w 285750"/>
                  <a:gd name="connsiteY0-10" fmla="*/ 0 h 342900"/>
                  <a:gd name="connsiteX1-11" fmla="*/ 285750 w 285750"/>
                  <a:gd name="connsiteY1-12" fmla="*/ 342900 h 342900"/>
                  <a:gd name="connsiteX0-13" fmla="*/ 0 w 285750"/>
                  <a:gd name="connsiteY0-14" fmla="*/ 0 h 342900"/>
                  <a:gd name="connsiteX1-15" fmla="*/ 285750 w 285750"/>
                  <a:gd name="connsiteY1-16" fmla="*/ 342900 h 342900"/>
                  <a:gd name="connsiteX0-17" fmla="*/ 0 w 285800"/>
                  <a:gd name="connsiteY0-18" fmla="*/ 0 h 342900"/>
                  <a:gd name="connsiteX1-19" fmla="*/ 285750 w 285800"/>
                  <a:gd name="connsiteY1-20" fmla="*/ 342900 h 342900"/>
                </a:gdLst>
                <a:ahLst/>
                <a:cxnLst>
                  <a:cxn ang="0">
                    <a:pos x="connsiteX0-1" y="connsiteY0-2"/>
                  </a:cxn>
                  <a:cxn ang="0">
                    <a:pos x="connsiteX1-3" y="connsiteY1-4"/>
                  </a:cxn>
                </a:cxnLst>
                <a:rect l="l" t="t" r="r" b="b"/>
                <a:pathLst>
                  <a:path w="285800" h="342900">
                    <a:moveTo>
                      <a:pt x="0" y="0"/>
                    </a:moveTo>
                    <a:cubicBezTo>
                      <a:pt x="207169" y="16669"/>
                      <a:pt x="288132" y="135732"/>
                      <a:pt x="285750" y="342900"/>
                    </a:cubicBezTo>
                  </a:path>
                </a:pathLst>
              </a:custGeom>
              <a:noFill/>
              <a:ln w="38100">
                <a:solidFill>
                  <a:schemeClr val="bg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a:solidFill>
                    <a:sysClr val="windowText" lastClr="000000"/>
                  </a:solidFill>
                  <a:cs typeface="+mn-ea"/>
                  <a:sym typeface="+mn-lt"/>
                </a:endParaRPr>
              </a:p>
            </p:txBody>
          </p:sp>
          <p:sp>
            <p:nvSpPr>
              <p:cNvPr id="39" name="任意多边形 12"/>
              <p:cNvSpPr/>
              <p:nvPr/>
            </p:nvSpPr>
            <p:spPr>
              <a:xfrm>
                <a:off x="5967" y="1973"/>
                <a:ext cx="489" cy="587"/>
              </a:xfrm>
              <a:custGeom>
                <a:avLst/>
                <a:gdLst>
                  <a:gd name="connsiteX0" fmla="*/ 0 w 285750"/>
                  <a:gd name="connsiteY0" fmla="*/ 0 h 342900"/>
                  <a:gd name="connsiteX1" fmla="*/ 285750 w 285750"/>
                  <a:gd name="connsiteY1" fmla="*/ 342900 h 342900"/>
                  <a:gd name="connsiteX0-1" fmla="*/ 0 w 285750"/>
                  <a:gd name="connsiteY0-2" fmla="*/ 0 h 342900"/>
                  <a:gd name="connsiteX1-3" fmla="*/ 285750 w 285750"/>
                  <a:gd name="connsiteY1-4" fmla="*/ 342900 h 342900"/>
                  <a:gd name="connsiteX0-5" fmla="*/ 0 w 285750"/>
                  <a:gd name="connsiteY0-6" fmla="*/ 0 h 342900"/>
                  <a:gd name="connsiteX1-7" fmla="*/ 285750 w 285750"/>
                  <a:gd name="connsiteY1-8" fmla="*/ 342900 h 342900"/>
                  <a:gd name="connsiteX0-9" fmla="*/ 0 w 285750"/>
                  <a:gd name="connsiteY0-10" fmla="*/ 0 h 342900"/>
                  <a:gd name="connsiteX1-11" fmla="*/ 285750 w 285750"/>
                  <a:gd name="connsiteY1-12" fmla="*/ 342900 h 342900"/>
                  <a:gd name="connsiteX0-13" fmla="*/ 0 w 285750"/>
                  <a:gd name="connsiteY0-14" fmla="*/ 0 h 342900"/>
                  <a:gd name="connsiteX1-15" fmla="*/ 285750 w 285750"/>
                  <a:gd name="connsiteY1-16" fmla="*/ 342900 h 342900"/>
                  <a:gd name="connsiteX0-17" fmla="*/ 0 w 285800"/>
                  <a:gd name="connsiteY0-18" fmla="*/ 0 h 342900"/>
                  <a:gd name="connsiteX1-19" fmla="*/ 285750 w 285800"/>
                  <a:gd name="connsiteY1-20" fmla="*/ 342900 h 342900"/>
                </a:gdLst>
                <a:ahLst/>
                <a:cxnLst>
                  <a:cxn ang="0">
                    <a:pos x="connsiteX0-1" y="connsiteY0-2"/>
                  </a:cxn>
                  <a:cxn ang="0">
                    <a:pos x="connsiteX1-3" y="connsiteY1-4"/>
                  </a:cxn>
                </a:cxnLst>
                <a:rect l="l" t="t" r="r" b="b"/>
                <a:pathLst>
                  <a:path w="285800" h="342900">
                    <a:moveTo>
                      <a:pt x="0" y="0"/>
                    </a:moveTo>
                    <a:cubicBezTo>
                      <a:pt x="207169" y="16669"/>
                      <a:pt x="288132" y="135732"/>
                      <a:pt x="285750" y="342900"/>
                    </a:cubicBezTo>
                  </a:path>
                </a:pathLst>
              </a:custGeom>
              <a:noFill/>
              <a:ln w="38100">
                <a:solidFill>
                  <a:schemeClr val="bg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a:solidFill>
                    <a:sysClr val="windowText" lastClr="000000"/>
                  </a:solidFill>
                  <a:cs typeface="+mn-ea"/>
                  <a:sym typeface="+mn-lt"/>
                </a:endParaRPr>
              </a:p>
            </p:txBody>
          </p:sp>
          <p:cxnSp>
            <p:nvCxnSpPr>
              <p:cNvPr id="40" name="直接连接符 39"/>
              <p:cNvCxnSpPr/>
              <p:nvPr/>
            </p:nvCxnSpPr>
            <p:spPr>
              <a:xfrm>
                <a:off x="6824" y="5617"/>
                <a:ext cx="554" cy="0"/>
              </a:xfrm>
              <a:prstGeom prst="line">
                <a:avLst/>
              </a:prstGeom>
              <a:noFill/>
              <a:ln w="38100">
                <a:solidFill>
                  <a:schemeClr val="bg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cxnSp>
          <p:cxnSp>
            <p:nvCxnSpPr>
              <p:cNvPr id="41" name="直接连接符 40"/>
              <p:cNvCxnSpPr/>
              <p:nvPr/>
            </p:nvCxnSpPr>
            <p:spPr>
              <a:xfrm>
                <a:off x="9041" y="5157"/>
                <a:ext cx="554" cy="0"/>
              </a:xfrm>
              <a:prstGeom prst="line">
                <a:avLst/>
              </a:prstGeom>
              <a:noFill/>
              <a:ln w="38100">
                <a:solidFill>
                  <a:schemeClr val="bg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cxnSp>
          <p:cxnSp>
            <p:nvCxnSpPr>
              <p:cNvPr id="42" name="直接连接符 41"/>
              <p:cNvCxnSpPr/>
              <p:nvPr/>
            </p:nvCxnSpPr>
            <p:spPr>
              <a:xfrm>
                <a:off x="11333" y="5617"/>
                <a:ext cx="554" cy="0"/>
              </a:xfrm>
              <a:prstGeom prst="line">
                <a:avLst/>
              </a:prstGeom>
              <a:noFill/>
              <a:ln w="38100">
                <a:solidFill>
                  <a:schemeClr val="bg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cxnSp>
          <p:sp>
            <p:nvSpPr>
              <p:cNvPr id="43" name="任意多边形 42"/>
              <p:cNvSpPr/>
              <p:nvPr/>
            </p:nvSpPr>
            <p:spPr>
              <a:xfrm flipH="1" flipV="1">
                <a:off x="12246" y="8288"/>
                <a:ext cx="489" cy="587"/>
              </a:xfrm>
              <a:custGeom>
                <a:avLst/>
                <a:gdLst>
                  <a:gd name="connsiteX0" fmla="*/ 0 w 285750"/>
                  <a:gd name="connsiteY0" fmla="*/ 0 h 342900"/>
                  <a:gd name="connsiteX1" fmla="*/ 285750 w 285750"/>
                  <a:gd name="connsiteY1" fmla="*/ 342900 h 342900"/>
                  <a:gd name="connsiteX0-1" fmla="*/ 0 w 285750"/>
                  <a:gd name="connsiteY0-2" fmla="*/ 0 h 342900"/>
                  <a:gd name="connsiteX1-3" fmla="*/ 285750 w 285750"/>
                  <a:gd name="connsiteY1-4" fmla="*/ 342900 h 342900"/>
                  <a:gd name="connsiteX0-5" fmla="*/ 0 w 285750"/>
                  <a:gd name="connsiteY0-6" fmla="*/ 0 h 342900"/>
                  <a:gd name="connsiteX1-7" fmla="*/ 285750 w 285750"/>
                  <a:gd name="connsiteY1-8" fmla="*/ 342900 h 342900"/>
                  <a:gd name="connsiteX0-9" fmla="*/ 0 w 285750"/>
                  <a:gd name="connsiteY0-10" fmla="*/ 0 h 342900"/>
                  <a:gd name="connsiteX1-11" fmla="*/ 285750 w 285750"/>
                  <a:gd name="connsiteY1-12" fmla="*/ 342900 h 342900"/>
                  <a:gd name="connsiteX0-13" fmla="*/ 0 w 285750"/>
                  <a:gd name="connsiteY0-14" fmla="*/ 0 h 342900"/>
                  <a:gd name="connsiteX1-15" fmla="*/ 285750 w 285750"/>
                  <a:gd name="connsiteY1-16" fmla="*/ 342900 h 342900"/>
                  <a:gd name="connsiteX0-17" fmla="*/ 0 w 285800"/>
                  <a:gd name="connsiteY0-18" fmla="*/ 0 h 342900"/>
                  <a:gd name="connsiteX1-19" fmla="*/ 285750 w 285800"/>
                  <a:gd name="connsiteY1-20" fmla="*/ 342900 h 342900"/>
                </a:gdLst>
                <a:ahLst/>
                <a:cxnLst>
                  <a:cxn ang="0">
                    <a:pos x="connsiteX0-1" y="connsiteY0-2"/>
                  </a:cxn>
                  <a:cxn ang="0">
                    <a:pos x="connsiteX1-3" y="connsiteY1-4"/>
                  </a:cxn>
                </a:cxnLst>
                <a:rect l="l" t="t" r="r" b="b"/>
                <a:pathLst>
                  <a:path w="285800" h="342900">
                    <a:moveTo>
                      <a:pt x="0" y="0"/>
                    </a:moveTo>
                    <a:cubicBezTo>
                      <a:pt x="207169" y="16669"/>
                      <a:pt x="288132" y="135732"/>
                      <a:pt x="285750" y="342900"/>
                    </a:cubicBezTo>
                  </a:path>
                </a:pathLst>
              </a:custGeom>
              <a:noFill/>
              <a:ln w="38100">
                <a:solidFill>
                  <a:schemeClr val="bg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a:solidFill>
                    <a:sysClr val="windowText" lastClr="000000"/>
                  </a:solidFill>
                  <a:cs typeface="+mn-ea"/>
                  <a:sym typeface="+mn-lt"/>
                </a:endParaRPr>
              </a:p>
            </p:txBody>
          </p:sp>
          <p:sp>
            <p:nvSpPr>
              <p:cNvPr id="44" name="任意多边形 43"/>
              <p:cNvSpPr/>
              <p:nvPr/>
            </p:nvSpPr>
            <p:spPr>
              <a:xfrm flipH="1" flipV="1">
                <a:off x="7644" y="8252"/>
                <a:ext cx="489" cy="587"/>
              </a:xfrm>
              <a:custGeom>
                <a:avLst/>
                <a:gdLst>
                  <a:gd name="connsiteX0" fmla="*/ 0 w 285750"/>
                  <a:gd name="connsiteY0" fmla="*/ 0 h 342900"/>
                  <a:gd name="connsiteX1" fmla="*/ 285750 w 285750"/>
                  <a:gd name="connsiteY1" fmla="*/ 342900 h 342900"/>
                  <a:gd name="connsiteX0-1" fmla="*/ 0 w 285750"/>
                  <a:gd name="connsiteY0-2" fmla="*/ 0 h 342900"/>
                  <a:gd name="connsiteX1-3" fmla="*/ 285750 w 285750"/>
                  <a:gd name="connsiteY1-4" fmla="*/ 342900 h 342900"/>
                  <a:gd name="connsiteX0-5" fmla="*/ 0 w 285750"/>
                  <a:gd name="connsiteY0-6" fmla="*/ 0 h 342900"/>
                  <a:gd name="connsiteX1-7" fmla="*/ 285750 w 285750"/>
                  <a:gd name="connsiteY1-8" fmla="*/ 342900 h 342900"/>
                  <a:gd name="connsiteX0-9" fmla="*/ 0 w 285750"/>
                  <a:gd name="connsiteY0-10" fmla="*/ 0 h 342900"/>
                  <a:gd name="connsiteX1-11" fmla="*/ 285750 w 285750"/>
                  <a:gd name="connsiteY1-12" fmla="*/ 342900 h 342900"/>
                  <a:gd name="connsiteX0-13" fmla="*/ 0 w 285750"/>
                  <a:gd name="connsiteY0-14" fmla="*/ 0 h 342900"/>
                  <a:gd name="connsiteX1-15" fmla="*/ 285750 w 285750"/>
                  <a:gd name="connsiteY1-16" fmla="*/ 342900 h 342900"/>
                  <a:gd name="connsiteX0-17" fmla="*/ 0 w 285800"/>
                  <a:gd name="connsiteY0-18" fmla="*/ 0 h 342900"/>
                  <a:gd name="connsiteX1-19" fmla="*/ 285750 w 285800"/>
                  <a:gd name="connsiteY1-20" fmla="*/ 342900 h 342900"/>
                </a:gdLst>
                <a:ahLst/>
                <a:cxnLst>
                  <a:cxn ang="0">
                    <a:pos x="connsiteX0-1" y="connsiteY0-2"/>
                  </a:cxn>
                  <a:cxn ang="0">
                    <a:pos x="connsiteX1-3" y="connsiteY1-4"/>
                  </a:cxn>
                </a:cxnLst>
                <a:rect l="l" t="t" r="r" b="b"/>
                <a:pathLst>
                  <a:path w="285800" h="342900">
                    <a:moveTo>
                      <a:pt x="0" y="0"/>
                    </a:moveTo>
                    <a:cubicBezTo>
                      <a:pt x="207169" y="16669"/>
                      <a:pt x="288132" y="135732"/>
                      <a:pt x="285750" y="342900"/>
                    </a:cubicBezTo>
                  </a:path>
                </a:pathLst>
              </a:custGeom>
              <a:noFill/>
              <a:ln w="38100">
                <a:solidFill>
                  <a:schemeClr val="bg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a:solidFill>
                    <a:sysClr val="windowText" lastClr="000000"/>
                  </a:solidFill>
                  <a:cs typeface="+mn-ea"/>
                  <a:sym typeface="+mn-lt"/>
                </a:endParaRPr>
              </a:p>
            </p:txBody>
          </p:sp>
          <p:sp>
            <p:nvSpPr>
              <p:cNvPr id="45" name="椭圆 44"/>
              <p:cNvSpPr>
                <a:spLocks noChangeAspect="1"/>
              </p:cNvSpPr>
              <p:nvPr/>
            </p:nvSpPr>
            <p:spPr>
              <a:xfrm>
                <a:off x="7843" y="5034"/>
                <a:ext cx="739" cy="739"/>
              </a:xfrm>
              <a:prstGeom prst="ellipse">
                <a:avLst/>
              </a:prstGeom>
              <a:solidFill>
                <a:srgbClr val="26A2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dirty="0">
                  <a:solidFill>
                    <a:schemeClr val="accent2"/>
                  </a:solidFill>
                  <a:cs typeface="+mn-ea"/>
                  <a:sym typeface="+mn-lt"/>
                </a:endParaRPr>
              </a:p>
            </p:txBody>
          </p:sp>
          <p:sp>
            <p:nvSpPr>
              <p:cNvPr id="46" name="椭圆 45"/>
              <p:cNvSpPr>
                <a:spLocks noChangeAspect="1"/>
              </p:cNvSpPr>
              <p:nvPr/>
            </p:nvSpPr>
            <p:spPr>
              <a:xfrm>
                <a:off x="5597" y="4995"/>
                <a:ext cx="739" cy="739"/>
              </a:xfrm>
              <a:prstGeom prst="ellipse">
                <a:avLst/>
              </a:prstGeom>
              <a:solidFill>
                <a:srgbClr val="2CBD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dirty="0">
                  <a:solidFill>
                    <a:sysClr val="windowText" lastClr="000000"/>
                  </a:solidFill>
                  <a:cs typeface="+mn-ea"/>
                  <a:sym typeface="+mn-lt"/>
                </a:endParaRPr>
              </a:p>
            </p:txBody>
          </p:sp>
          <p:sp>
            <p:nvSpPr>
              <p:cNvPr id="47" name="椭圆 46"/>
              <p:cNvSpPr>
                <a:spLocks noChangeAspect="1"/>
              </p:cNvSpPr>
              <p:nvPr/>
            </p:nvSpPr>
            <p:spPr>
              <a:xfrm>
                <a:off x="10106" y="5034"/>
                <a:ext cx="739" cy="739"/>
              </a:xfrm>
              <a:prstGeom prst="ellipse">
                <a:avLst/>
              </a:prstGeom>
              <a:solidFill>
                <a:srgbClr val="2CBD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dirty="0">
                  <a:solidFill>
                    <a:sysClr val="windowText" lastClr="000000"/>
                  </a:solidFill>
                  <a:cs typeface="+mn-ea"/>
                  <a:sym typeface="+mn-lt"/>
                </a:endParaRPr>
              </a:p>
            </p:txBody>
          </p:sp>
          <p:sp>
            <p:nvSpPr>
              <p:cNvPr id="48" name="椭圆 47"/>
              <p:cNvSpPr>
                <a:spLocks noChangeAspect="1"/>
              </p:cNvSpPr>
              <p:nvPr/>
            </p:nvSpPr>
            <p:spPr>
              <a:xfrm>
                <a:off x="12401" y="4988"/>
                <a:ext cx="739" cy="739"/>
              </a:xfrm>
              <a:prstGeom prst="ellipse">
                <a:avLst/>
              </a:prstGeom>
              <a:solidFill>
                <a:srgbClr val="2CBD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dirty="0">
                  <a:solidFill>
                    <a:sysClr val="windowText" lastClr="000000"/>
                  </a:solidFill>
                  <a:cs typeface="+mn-ea"/>
                  <a:sym typeface="+mn-lt"/>
                </a:endParaRPr>
              </a:p>
            </p:txBody>
          </p:sp>
          <p:sp>
            <p:nvSpPr>
              <p:cNvPr id="49" name="椭圆 48"/>
              <p:cNvSpPr>
                <a:spLocks noChangeAspect="1"/>
              </p:cNvSpPr>
              <p:nvPr/>
            </p:nvSpPr>
            <p:spPr>
              <a:xfrm>
                <a:off x="5597" y="2118"/>
                <a:ext cx="739" cy="739"/>
              </a:xfrm>
              <a:prstGeom prst="ellipse">
                <a:avLst/>
              </a:prstGeom>
              <a:solidFill>
                <a:srgbClr val="2CBD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a:solidFill>
                    <a:srgbClr val="FF0000"/>
                  </a:solidFill>
                  <a:cs typeface="+mn-ea"/>
                  <a:sym typeface="+mn-lt"/>
                </a:endParaRPr>
              </a:p>
            </p:txBody>
          </p:sp>
          <p:sp>
            <p:nvSpPr>
              <p:cNvPr id="50" name="椭圆 49"/>
              <p:cNvSpPr>
                <a:spLocks noChangeAspect="1"/>
              </p:cNvSpPr>
              <p:nvPr/>
            </p:nvSpPr>
            <p:spPr>
              <a:xfrm>
                <a:off x="7848" y="8032"/>
                <a:ext cx="739" cy="699"/>
              </a:xfrm>
              <a:prstGeom prst="ellipse">
                <a:avLst/>
              </a:prstGeom>
              <a:solidFill>
                <a:srgbClr val="26A2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a:solidFill>
                    <a:schemeClr val="accent2"/>
                  </a:solidFill>
                  <a:cs typeface="+mn-ea"/>
                  <a:sym typeface="+mn-lt"/>
                </a:endParaRPr>
              </a:p>
            </p:txBody>
          </p:sp>
          <p:sp>
            <p:nvSpPr>
              <p:cNvPr id="51" name="椭圆 50"/>
              <p:cNvSpPr>
                <a:spLocks noChangeAspect="1"/>
              </p:cNvSpPr>
              <p:nvPr/>
            </p:nvSpPr>
            <p:spPr>
              <a:xfrm>
                <a:off x="12405" y="7992"/>
                <a:ext cx="739" cy="739"/>
              </a:xfrm>
              <a:prstGeom prst="ellipse">
                <a:avLst/>
              </a:prstGeom>
              <a:solidFill>
                <a:srgbClr val="2CBD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a:solidFill>
                    <a:sysClr val="windowText" lastClr="000000"/>
                  </a:solidFill>
                  <a:cs typeface="+mn-ea"/>
                  <a:sym typeface="+mn-lt"/>
                </a:endParaRPr>
              </a:p>
            </p:txBody>
          </p:sp>
          <p:sp>
            <p:nvSpPr>
              <p:cNvPr id="52" name="椭圆 51"/>
              <p:cNvSpPr>
                <a:spLocks noChangeAspect="1"/>
              </p:cNvSpPr>
              <p:nvPr/>
            </p:nvSpPr>
            <p:spPr>
              <a:xfrm>
                <a:off x="10096" y="2118"/>
                <a:ext cx="739" cy="739"/>
              </a:xfrm>
              <a:prstGeom prst="ellipse">
                <a:avLst/>
              </a:prstGeom>
              <a:solidFill>
                <a:srgbClr val="2CBD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defTabSz="913765"/>
                <a:endParaRPr lang="en-US" sz="3200" kern="0">
                  <a:solidFill>
                    <a:sysClr val="windowText" lastClr="000000"/>
                  </a:solidFill>
                  <a:cs typeface="+mn-ea"/>
                  <a:sym typeface="+mn-lt"/>
                </a:endParaRPr>
              </a:p>
            </p:txBody>
          </p:sp>
          <p:sp>
            <p:nvSpPr>
              <p:cNvPr id="53" name="文本框 52"/>
              <p:cNvSpPr txBox="1"/>
              <p:nvPr/>
            </p:nvSpPr>
            <p:spPr>
              <a:xfrm>
                <a:off x="6114" y="3497"/>
                <a:ext cx="4197" cy="500"/>
              </a:xfrm>
              <a:prstGeom prst="rect">
                <a:avLst/>
              </a:prstGeom>
              <a:noFill/>
            </p:spPr>
            <p:txBody>
              <a:bodyPr wrap="square" rtlCol="0">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defTabSz="913765">
                  <a:lnSpc>
                    <a:spcPct val="130000"/>
                  </a:lnSpc>
                </a:pPr>
                <a:r>
                  <a:rPr lang="en-US" altLang="zh-CN" sz="1600" kern="0" dirty="0">
                    <a:solidFill>
                      <a:schemeClr val="bg1"/>
                    </a:solidFill>
                    <a:cs typeface="+mn-ea"/>
                    <a:sym typeface="+mn-lt"/>
                  </a:rPr>
                  <a:t>11</a:t>
                </a:r>
                <a:r>
                  <a:rPr lang="zh-CN" altLang="en-US" sz="1600" kern="0" dirty="0">
                    <a:solidFill>
                      <a:schemeClr val="bg1"/>
                    </a:solidFill>
                    <a:cs typeface="+mn-ea"/>
                    <a:sym typeface="+mn-lt"/>
                  </a:rPr>
                  <a:t>月</a:t>
                </a:r>
                <a:r>
                  <a:rPr lang="en-US" altLang="zh-CN" sz="1600" kern="0" dirty="0">
                    <a:solidFill>
                      <a:schemeClr val="bg1"/>
                    </a:solidFill>
                    <a:cs typeface="+mn-ea"/>
                    <a:sym typeface="+mn-lt"/>
                  </a:rPr>
                  <a:t>27</a:t>
                </a:r>
                <a:r>
                  <a:rPr lang="zh-CN" altLang="en-US" sz="1600" kern="0" dirty="0">
                    <a:solidFill>
                      <a:schemeClr val="bg1"/>
                    </a:solidFill>
                    <a:cs typeface="+mn-ea"/>
                    <a:sym typeface="+mn-lt"/>
                  </a:rPr>
                  <a:t> 日至</a:t>
                </a:r>
                <a:r>
                  <a:rPr lang="en-US" altLang="zh-CN" sz="1600" kern="0" dirty="0">
                    <a:solidFill>
                      <a:schemeClr val="bg1"/>
                    </a:solidFill>
                    <a:cs typeface="+mn-ea"/>
                    <a:sym typeface="+mn-lt"/>
                  </a:rPr>
                  <a:t>11</a:t>
                </a:r>
                <a:r>
                  <a:rPr lang="zh-CN" altLang="en-US" sz="1600" kern="0" dirty="0">
                    <a:solidFill>
                      <a:schemeClr val="bg1"/>
                    </a:solidFill>
                    <a:cs typeface="+mn-ea"/>
                    <a:sym typeface="+mn-lt"/>
                  </a:rPr>
                  <a:t>月 </a:t>
                </a:r>
                <a:r>
                  <a:rPr lang="en-US" altLang="zh-CN" sz="1600" kern="0" dirty="0">
                    <a:solidFill>
                      <a:schemeClr val="bg1"/>
                    </a:solidFill>
                    <a:cs typeface="+mn-ea"/>
                    <a:sym typeface="+mn-lt"/>
                  </a:rPr>
                  <a:t>28</a:t>
                </a:r>
                <a:r>
                  <a:rPr lang="zh-CN" altLang="en-US" sz="1600" kern="0" dirty="0">
                    <a:solidFill>
                      <a:schemeClr val="bg1"/>
                    </a:solidFill>
                    <a:cs typeface="+mn-ea"/>
                    <a:sym typeface="+mn-lt"/>
                  </a:rPr>
                  <a:t>日</a:t>
                </a:r>
              </a:p>
            </p:txBody>
          </p:sp>
          <p:sp>
            <p:nvSpPr>
              <p:cNvPr id="54" name="矩形 53"/>
              <p:cNvSpPr/>
              <p:nvPr/>
            </p:nvSpPr>
            <p:spPr>
              <a:xfrm>
                <a:off x="6114" y="2850"/>
                <a:ext cx="3111" cy="606"/>
              </a:xfrm>
              <a:prstGeom prst="rect">
                <a:avLst/>
              </a:prstGeom>
            </p:spPr>
            <p:txBody>
              <a:bodyPr wrap="square">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defTabSz="913765"/>
                <a:r>
                  <a:rPr lang="zh-CN" altLang="en-US" sz="2400" b="1" kern="0" dirty="0">
                    <a:solidFill>
                      <a:srgbClr val="2CBD94"/>
                    </a:solidFill>
                    <a:cs typeface="+mn-ea"/>
                    <a:sym typeface="+mn-lt"/>
                  </a:rPr>
                  <a:t>时间</a:t>
                </a:r>
                <a:endParaRPr lang="en-US" altLang="zh-CN" sz="2400" b="1" kern="0" dirty="0">
                  <a:solidFill>
                    <a:srgbClr val="2CBD94"/>
                  </a:solidFill>
                  <a:cs typeface="+mn-ea"/>
                  <a:sym typeface="+mn-lt"/>
                </a:endParaRPr>
              </a:p>
            </p:txBody>
          </p:sp>
          <p:sp>
            <p:nvSpPr>
              <p:cNvPr id="55" name="矩形 54"/>
              <p:cNvSpPr/>
              <p:nvPr/>
            </p:nvSpPr>
            <p:spPr>
              <a:xfrm>
                <a:off x="5037" y="6157"/>
                <a:ext cx="3096" cy="606"/>
              </a:xfrm>
              <a:prstGeom prst="rect">
                <a:avLst/>
              </a:prstGeom>
            </p:spPr>
            <p:txBody>
              <a:bodyPr wrap="square">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r" defTabSz="913765"/>
                <a:r>
                  <a:rPr lang="zh-CN" altLang="en-US" sz="2400" b="1" kern="0" dirty="0">
                    <a:solidFill>
                      <a:srgbClr val="26A27F"/>
                    </a:solidFill>
                    <a:cs typeface="+mn-ea"/>
                    <a:sym typeface="+mn-lt"/>
                  </a:rPr>
                  <a:t>地点</a:t>
                </a:r>
                <a:endParaRPr lang="en-US" altLang="zh-CN" b="1" kern="0" dirty="0">
                  <a:solidFill>
                    <a:srgbClr val="26A27F"/>
                  </a:solidFill>
                  <a:cs typeface="+mn-ea"/>
                  <a:sym typeface="+mn-lt"/>
                </a:endParaRPr>
              </a:p>
            </p:txBody>
          </p:sp>
          <p:sp>
            <p:nvSpPr>
              <p:cNvPr id="56" name="文本框 55"/>
              <p:cNvSpPr txBox="1"/>
              <p:nvPr/>
            </p:nvSpPr>
            <p:spPr>
              <a:xfrm>
                <a:off x="8457" y="6832"/>
                <a:ext cx="4197" cy="500"/>
              </a:xfrm>
              <a:prstGeom prst="rect">
                <a:avLst/>
              </a:prstGeom>
              <a:noFill/>
            </p:spPr>
            <p:txBody>
              <a:bodyPr wrap="square" rtlCol="0">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r" defTabSz="913765">
                  <a:lnSpc>
                    <a:spcPct val="130000"/>
                  </a:lnSpc>
                </a:pPr>
                <a:r>
                  <a:rPr lang="zh-CN" altLang="en-US" sz="1600" kern="0" dirty="0">
                    <a:solidFill>
                      <a:schemeClr val="bg1"/>
                    </a:solidFill>
                    <a:cs typeface="+mn-ea"/>
                    <a:sym typeface="+mn-lt"/>
                  </a:rPr>
                  <a:t>手机、相机、三脚架等</a:t>
                </a:r>
              </a:p>
            </p:txBody>
          </p:sp>
          <p:sp>
            <p:nvSpPr>
              <p:cNvPr id="57" name="矩形 56"/>
              <p:cNvSpPr/>
              <p:nvPr/>
            </p:nvSpPr>
            <p:spPr>
              <a:xfrm>
                <a:off x="9596" y="6148"/>
                <a:ext cx="3096" cy="606"/>
              </a:xfrm>
              <a:prstGeom prst="rect">
                <a:avLst/>
              </a:prstGeom>
            </p:spPr>
            <p:txBody>
              <a:bodyPr wrap="square">
                <a:spAutoFit/>
                <a:scene3d>
                  <a:camera prst="orthographicFront"/>
                  <a:lightRig rig="threePt" dir="t"/>
                </a:scene3d>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r" defTabSz="913765"/>
                <a:r>
                  <a:rPr lang="zh-CN" altLang="en-US" sz="2400" b="1" kern="0" dirty="0">
                    <a:solidFill>
                      <a:srgbClr val="2CBD94"/>
                    </a:solidFill>
                    <a:effectLst>
                      <a:outerShdw blurRad="38100" dist="25400" dir="5400000" algn="ctr" rotWithShape="0">
                        <a:srgbClr val="6E747A">
                          <a:alpha val="43000"/>
                        </a:srgbClr>
                      </a:outerShdw>
                    </a:effectLst>
                    <a:cs typeface="+mn-ea"/>
                    <a:sym typeface="+mn-lt"/>
                  </a:rPr>
                  <a:t>设备</a:t>
                </a:r>
              </a:p>
            </p:txBody>
          </p:sp>
          <p:sp>
            <p:nvSpPr>
              <p:cNvPr id="58" name="矩形 57"/>
              <p:cNvSpPr/>
              <p:nvPr/>
            </p:nvSpPr>
            <p:spPr>
              <a:xfrm>
                <a:off x="5642" y="4974"/>
                <a:ext cx="649" cy="921"/>
              </a:xfrm>
              <a:prstGeom prst="rect">
                <a:avLst/>
              </a:prstGeom>
            </p:spPr>
            <p:txBody>
              <a:bodyPr wrap="none">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defTabSz="913765"/>
                <a:r>
                  <a:rPr lang="en-US" altLang="zh-CN" sz="3200" kern="0" dirty="0">
                    <a:solidFill>
                      <a:srgbClr val="FFFFFF"/>
                    </a:solidFill>
                    <a:cs typeface="+mn-ea"/>
                    <a:sym typeface="+mn-lt"/>
                  </a:rPr>
                  <a:t>1</a:t>
                </a:r>
              </a:p>
            </p:txBody>
          </p:sp>
          <p:sp>
            <p:nvSpPr>
              <p:cNvPr id="59" name="矩形 58"/>
              <p:cNvSpPr/>
              <p:nvPr/>
            </p:nvSpPr>
            <p:spPr>
              <a:xfrm>
                <a:off x="7883" y="4994"/>
                <a:ext cx="649" cy="921"/>
              </a:xfrm>
              <a:prstGeom prst="rect">
                <a:avLst/>
              </a:prstGeom>
            </p:spPr>
            <p:txBody>
              <a:bodyPr wrap="none">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defTabSz="913765"/>
                <a:r>
                  <a:rPr lang="en-US" altLang="zh-CN" sz="3200" kern="0" dirty="0">
                    <a:solidFill>
                      <a:srgbClr val="FFFFFF"/>
                    </a:solidFill>
                    <a:cs typeface="+mn-ea"/>
                    <a:sym typeface="+mn-lt"/>
                  </a:rPr>
                  <a:t>2</a:t>
                </a:r>
              </a:p>
            </p:txBody>
          </p:sp>
          <p:sp>
            <p:nvSpPr>
              <p:cNvPr id="60" name="矩形 59"/>
              <p:cNvSpPr/>
              <p:nvPr/>
            </p:nvSpPr>
            <p:spPr>
              <a:xfrm>
                <a:off x="10140" y="4997"/>
                <a:ext cx="649" cy="921"/>
              </a:xfrm>
              <a:prstGeom prst="rect">
                <a:avLst/>
              </a:prstGeom>
            </p:spPr>
            <p:txBody>
              <a:bodyPr wrap="none">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defTabSz="913765"/>
                <a:r>
                  <a:rPr lang="en-US" altLang="zh-CN" sz="3200" kern="0" dirty="0">
                    <a:solidFill>
                      <a:srgbClr val="FFFFFF"/>
                    </a:solidFill>
                    <a:cs typeface="+mn-ea"/>
                    <a:sym typeface="+mn-lt"/>
                  </a:rPr>
                  <a:t>3</a:t>
                </a:r>
              </a:p>
            </p:txBody>
          </p:sp>
          <p:sp>
            <p:nvSpPr>
              <p:cNvPr id="61" name="矩形 60"/>
              <p:cNvSpPr/>
              <p:nvPr/>
            </p:nvSpPr>
            <p:spPr>
              <a:xfrm>
                <a:off x="12418" y="4953"/>
                <a:ext cx="649" cy="921"/>
              </a:xfrm>
              <a:prstGeom prst="rect">
                <a:avLst/>
              </a:prstGeom>
            </p:spPr>
            <p:txBody>
              <a:bodyPr wrap="none">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defTabSz="913765"/>
                <a:r>
                  <a:rPr lang="en-US" altLang="zh-CN" sz="3200" kern="0" dirty="0">
                    <a:solidFill>
                      <a:srgbClr val="FFFFFF"/>
                    </a:solidFill>
                    <a:cs typeface="+mn-ea"/>
                    <a:sym typeface="+mn-lt"/>
                  </a:rPr>
                  <a:t>4</a:t>
                </a:r>
              </a:p>
            </p:txBody>
          </p:sp>
          <p:sp>
            <p:nvSpPr>
              <p:cNvPr id="62" name="文本框 61"/>
              <p:cNvSpPr txBox="1"/>
              <p:nvPr/>
            </p:nvSpPr>
            <p:spPr>
              <a:xfrm>
                <a:off x="10718" y="2667"/>
                <a:ext cx="3143" cy="690"/>
              </a:xfrm>
              <a:prstGeom prst="rect">
                <a:avLst/>
              </a:prstGeom>
              <a:noFill/>
            </p:spPr>
            <p:txBody>
              <a:bodyPr wrap="square" rtlCol="0">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nSpc>
                    <a:spcPct val="130000"/>
                  </a:lnSpc>
                  <a:spcBef>
                    <a:spcPts val="600"/>
                  </a:spcBef>
                </a:pPr>
                <a:r>
                  <a:rPr lang="zh-CN" altLang="en-US" sz="2400" b="1" kern="0" dirty="0">
                    <a:solidFill>
                      <a:srgbClr val="2CBD94"/>
                    </a:solidFill>
                    <a:latin typeface="微软雅黑" panose="020B0503020204020204" charset="-122"/>
                    <a:ea typeface="微软雅黑" panose="020B0503020204020204" charset="-122"/>
                    <a:cs typeface="+mn-ea"/>
                    <a:sym typeface="+mn-lt"/>
                  </a:rPr>
                  <a:t>人员配备</a:t>
                </a:r>
              </a:p>
            </p:txBody>
          </p:sp>
        </p:grpSp>
        <p:sp>
          <p:nvSpPr>
            <p:cNvPr id="63" name="文本框 62"/>
            <p:cNvSpPr txBox="1"/>
            <p:nvPr/>
          </p:nvSpPr>
          <p:spPr>
            <a:xfrm>
              <a:off x="2897" y="7640"/>
              <a:ext cx="4816" cy="1103"/>
            </a:xfrm>
            <a:prstGeom prst="rect">
              <a:avLst/>
            </a:prstGeom>
            <a:noFill/>
          </p:spPr>
          <p:txBody>
            <a:bodyPr wrap="square" rtlCol="0">
              <a:spAutoFit/>
            </a:bodyPr>
            <a:lstStyle/>
            <a:p>
              <a:pPr algn="r" defTabSz="913765">
                <a:lnSpc>
                  <a:spcPct val="130000"/>
                </a:lnSpc>
              </a:pPr>
              <a:r>
                <a:rPr lang="zh-CN" altLang="en-US" sz="1600" kern="0" dirty="0">
                  <a:solidFill>
                    <a:schemeClr val="bg1"/>
                  </a:solidFill>
                  <a:cs typeface="+mn-ea"/>
                  <a:sym typeface="+mn-lt"/>
                </a:rPr>
                <a:t>广州市天河区中山大道西如图所示距离为</a:t>
              </a:r>
              <a:r>
                <a:rPr lang="en-US" altLang="zh-CN" sz="1600" kern="0" dirty="0">
                  <a:solidFill>
                    <a:schemeClr val="bg1"/>
                  </a:solidFill>
                  <a:cs typeface="+mn-ea"/>
                  <a:sym typeface="+mn-lt"/>
                </a:rPr>
                <a:t>325m</a:t>
              </a:r>
              <a:r>
                <a:rPr lang="zh-CN" altLang="en-US" sz="1600" kern="0" dirty="0">
                  <a:solidFill>
                    <a:schemeClr val="bg1"/>
                  </a:solidFill>
                  <a:cs typeface="+mn-ea"/>
                  <a:sym typeface="+mn-lt"/>
                </a:rPr>
                <a:t>的路段</a:t>
              </a:r>
            </a:p>
          </p:txBody>
        </p:sp>
        <p:sp>
          <p:nvSpPr>
            <p:cNvPr id="64" name="文本框 63"/>
            <p:cNvSpPr txBox="1"/>
            <p:nvPr/>
          </p:nvSpPr>
          <p:spPr>
            <a:xfrm>
              <a:off x="10999" y="3633"/>
              <a:ext cx="6160" cy="1608"/>
            </a:xfrm>
            <a:prstGeom prst="rect">
              <a:avLst/>
            </a:prstGeom>
            <a:noFill/>
          </p:spPr>
          <p:txBody>
            <a:bodyPr wrap="square" rtlCol="0">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defTabSz="913765">
                <a:lnSpc>
                  <a:spcPct val="130000"/>
                </a:lnSpc>
              </a:pPr>
              <a:r>
                <a:rPr lang="zh-CN" altLang="en-US" sz="1600" kern="0" dirty="0">
                  <a:solidFill>
                    <a:schemeClr val="bg1"/>
                  </a:solidFill>
                  <a:cs typeface="+mn-ea"/>
                  <a:sym typeface="+mn-lt"/>
                </a:rPr>
                <a:t>在直行路段每个方向的起终点断面各配置</a:t>
              </a:r>
              <a:r>
                <a:rPr lang="en-US" altLang="zh-CN" sz="1600" kern="0" dirty="0">
                  <a:solidFill>
                    <a:schemeClr val="bg1"/>
                  </a:solidFill>
                  <a:cs typeface="+mn-ea"/>
                  <a:sym typeface="+mn-lt"/>
                </a:rPr>
                <a:t>2</a:t>
              </a:r>
              <a:r>
                <a:rPr lang="zh-CN" altLang="en-US" sz="1600" kern="0" dirty="0">
                  <a:solidFill>
                    <a:schemeClr val="bg1"/>
                  </a:solidFill>
                  <a:cs typeface="+mn-ea"/>
                  <a:sym typeface="+mn-lt"/>
                </a:rPr>
                <a:t>名观测员，轮流进行对负责断面的摄像工作</a:t>
              </a:r>
            </a:p>
          </p:txBody>
        </p:sp>
      </p:grpSp>
      <p:grpSp>
        <p:nvGrpSpPr>
          <p:cNvPr id="68" name="组合 67"/>
          <p:cNvGrpSpPr/>
          <p:nvPr/>
        </p:nvGrpSpPr>
        <p:grpSpPr>
          <a:xfrm>
            <a:off x="5318343" y="53876"/>
            <a:ext cx="6540695" cy="828139"/>
            <a:chOff x="5077043" y="53876"/>
            <a:chExt cx="6540695" cy="828139"/>
          </a:xfrm>
        </p:grpSpPr>
        <p:sp>
          <p:nvSpPr>
            <p:cNvPr id="69" name="矩形 68"/>
            <p:cNvSpPr/>
            <p:nvPr/>
          </p:nvSpPr>
          <p:spPr>
            <a:xfrm flipV="1">
              <a:off x="9273105" y="821055"/>
              <a:ext cx="893445" cy="60960"/>
            </a:xfrm>
            <a:prstGeom prst="rect">
              <a:avLst/>
            </a:prstGeom>
            <a:solidFill>
              <a:srgbClr val="2CB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5" b="1" dirty="0">
                <a:solidFill>
                  <a:srgbClr val="1A1E21"/>
                </a:solidFill>
              </a:endParaRPr>
            </a:p>
          </p:txBody>
        </p:sp>
        <p:sp>
          <p:nvSpPr>
            <p:cNvPr id="70" name="文本框 69"/>
            <p:cNvSpPr txBox="1"/>
            <p:nvPr/>
          </p:nvSpPr>
          <p:spPr>
            <a:xfrm>
              <a:off x="5077043" y="53876"/>
              <a:ext cx="1047115" cy="625475"/>
            </a:xfrm>
            <a:prstGeom prst="rect">
              <a:avLst/>
            </a:prstGeom>
            <a:noFill/>
          </p:spPr>
          <p:txBody>
            <a:bodyPr wrap="none" rtlCol="0">
              <a:spAutoFit/>
            </a:bodyPr>
            <a:lstStyle/>
            <a:p>
              <a:pPr algn="ctr">
                <a:lnSpc>
                  <a:spcPct val="130000"/>
                </a:lnSpc>
              </a:pPr>
              <a:r>
                <a:rPr kumimoji="1" lang="en-US" altLang="zh-CN" sz="1335" dirty="0">
                  <a:solidFill>
                    <a:srgbClr val="A6A6A6"/>
                  </a:solidFill>
                </a:rPr>
                <a:t>CONTENTS</a:t>
              </a:r>
            </a:p>
            <a:p>
              <a:pPr algn="ctr">
                <a:lnSpc>
                  <a:spcPct val="130000"/>
                </a:lnSpc>
              </a:pPr>
              <a:r>
                <a:rPr kumimoji="1" lang="zh-CN" altLang="en-US" sz="1335" dirty="0">
                  <a:solidFill>
                    <a:srgbClr val="A6A6A6"/>
                  </a:solidFill>
                </a:rPr>
                <a:t>目录</a:t>
              </a:r>
            </a:p>
          </p:txBody>
        </p:sp>
        <p:sp>
          <p:nvSpPr>
            <p:cNvPr id="72" name="文本框 71"/>
            <p:cNvSpPr txBox="1"/>
            <p:nvPr/>
          </p:nvSpPr>
          <p:spPr>
            <a:xfrm>
              <a:off x="6380112" y="63500"/>
              <a:ext cx="1003801" cy="599908"/>
            </a:xfrm>
            <a:prstGeom prst="rect">
              <a:avLst/>
            </a:prstGeom>
            <a:noFill/>
          </p:spPr>
          <p:txBody>
            <a:bodyPr wrap="none" rtlCol="0">
              <a:spAutoFit/>
            </a:bodyPr>
            <a:lstStyle/>
            <a:p>
              <a:pPr algn="ctr">
                <a:lnSpc>
                  <a:spcPct val="130000"/>
                </a:lnSpc>
              </a:pPr>
              <a:r>
                <a:rPr kumimoji="1" lang="en-US" altLang="zh-CN" sz="1335" dirty="0">
                  <a:solidFill>
                    <a:schemeClr val="bg1">
                      <a:lumMod val="65000"/>
                    </a:schemeClr>
                  </a:solidFill>
                </a:rPr>
                <a:t>PART</a:t>
              </a:r>
              <a:r>
                <a:rPr kumimoji="1" lang="zh-CN" altLang="en-US" sz="1335" dirty="0">
                  <a:solidFill>
                    <a:schemeClr val="bg1">
                      <a:lumMod val="65000"/>
                    </a:schemeClr>
                  </a:solidFill>
                </a:rPr>
                <a:t> </a:t>
              </a:r>
              <a:r>
                <a:rPr kumimoji="1" lang="en-US" altLang="zh-CN" sz="1335" dirty="0">
                  <a:solidFill>
                    <a:schemeClr val="bg1">
                      <a:lumMod val="65000"/>
                    </a:schemeClr>
                  </a:solidFill>
                </a:rPr>
                <a:t>ONE</a:t>
              </a:r>
            </a:p>
            <a:p>
              <a:pPr lvl="0" algn="ctr">
                <a:lnSpc>
                  <a:spcPct val="130000"/>
                </a:lnSpc>
              </a:pPr>
              <a:r>
                <a:rPr kumimoji="1" lang="zh-CN" altLang="en-US" sz="1335" dirty="0">
                  <a:solidFill>
                    <a:schemeClr val="bg1">
                      <a:lumMod val="65000"/>
                    </a:schemeClr>
                  </a:solidFill>
                </a:rPr>
                <a:t>测量目的 </a:t>
              </a:r>
            </a:p>
          </p:txBody>
        </p:sp>
        <p:sp>
          <p:nvSpPr>
            <p:cNvPr id="73" name="文本框 72"/>
            <p:cNvSpPr txBox="1"/>
            <p:nvPr/>
          </p:nvSpPr>
          <p:spPr>
            <a:xfrm>
              <a:off x="7676243" y="63500"/>
              <a:ext cx="1213794" cy="599908"/>
            </a:xfrm>
            <a:prstGeom prst="rect">
              <a:avLst/>
            </a:prstGeom>
            <a:noFill/>
          </p:spPr>
          <p:txBody>
            <a:bodyPr wrap="none" rtlCol="0">
              <a:spAutoFit/>
            </a:bodyPr>
            <a:lstStyle/>
            <a:p>
              <a:pPr algn="ctr">
                <a:lnSpc>
                  <a:spcPct val="130000"/>
                </a:lnSpc>
              </a:pPr>
              <a:r>
                <a:rPr kumimoji="1" lang="en-US" altLang="zh-CN" sz="1335" dirty="0">
                  <a:solidFill>
                    <a:schemeClr val="bg1">
                      <a:lumMod val="65000"/>
                    </a:schemeClr>
                  </a:solidFill>
                </a:rPr>
                <a:t>PART</a:t>
              </a:r>
              <a:r>
                <a:rPr kumimoji="1" lang="zh-CN" altLang="en-US" sz="1335" dirty="0">
                  <a:solidFill>
                    <a:schemeClr val="bg1">
                      <a:lumMod val="65000"/>
                    </a:schemeClr>
                  </a:solidFill>
                </a:rPr>
                <a:t> </a:t>
              </a:r>
              <a:r>
                <a:rPr kumimoji="1" lang="en-US" altLang="zh-CN" sz="1335" dirty="0">
                  <a:solidFill>
                    <a:schemeClr val="bg1">
                      <a:lumMod val="65000"/>
                    </a:schemeClr>
                  </a:solidFill>
                </a:rPr>
                <a:t>TWO</a:t>
              </a:r>
            </a:p>
            <a:p>
              <a:pPr algn="ctr">
                <a:lnSpc>
                  <a:spcPct val="130000"/>
                </a:lnSpc>
              </a:pPr>
              <a:r>
                <a:rPr kumimoji="1" lang="zh-CN" altLang="en-US" sz="1335" dirty="0">
                  <a:solidFill>
                    <a:schemeClr val="bg1">
                      <a:lumMod val="65000"/>
                    </a:schemeClr>
                  </a:solidFill>
                </a:rPr>
                <a:t>踩点及预调查</a:t>
              </a:r>
            </a:p>
          </p:txBody>
        </p:sp>
        <p:sp>
          <p:nvSpPr>
            <p:cNvPr id="74" name="文本框 73"/>
            <p:cNvSpPr txBox="1"/>
            <p:nvPr/>
          </p:nvSpPr>
          <p:spPr>
            <a:xfrm>
              <a:off x="9163425" y="63500"/>
              <a:ext cx="1112805" cy="599908"/>
            </a:xfrm>
            <a:prstGeom prst="rect">
              <a:avLst/>
            </a:prstGeom>
            <a:noFill/>
          </p:spPr>
          <p:txBody>
            <a:bodyPr wrap="none" rtlCol="0">
              <a:spAutoFit/>
            </a:bodyPr>
            <a:lstStyle/>
            <a:p>
              <a:pPr algn="ctr">
                <a:lnSpc>
                  <a:spcPct val="130000"/>
                </a:lnSpc>
              </a:pPr>
              <a:r>
                <a:rPr kumimoji="1" lang="en-US" altLang="zh-CN" sz="1335" dirty="0">
                  <a:solidFill>
                    <a:srgbClr val="2CBD94"/>
                  </a:solidFill>
                </a:rPr>
                <a:t>PART</a:t>
              </a:r>
              <a:r>
                <a:rPr kumimoji="1" lang="zh-CN" altLang="en-US" sz="1335" dirty="0">
                  <a:solidFill>
                    <a:srgbClr val="2CBD94"/>
                  </a:solidFill>
                </a:rPr>
                <a:t> </a:t>
              </a:r>
              <a:r>
                <a:rPr kumimoji="1" lang="en-US" altLang="zh-CN" sz="1335" dirty="0">
                  <a:solidFill>
                    <a:srgbClr val="2CBD94"/>
                  </a:solidFill>
                </a:rPr>
                <a:t>THREE</a:t>
              </a:r>
            </a:p>
            <a:p>
              <a:pPr algn="ctr">
                <a:lnSpc>
                  <a:spcPct val="130000"/>
                </a:lnSpc>
              </a:pPr>
              <a:r>
                <a:rPr kumimoji="1" lang="zh-CN" altLang="en-US" sz="1335" dirty="0">
                  <a:solidFill>
                    <a:srgbClr val="2CBD94"/>
                  </a:solidFill>
                </a:rPr>
                <a:t>调查方案 </a:t>
              </a:r>
            </a:p>
          </p:txBody>
        </p:sp>
        <p:sp>
          <p:nvSpPr>
            <p:cNvPr id="75" name="文本框 74"/>
            <p:cNvSpPr txBox="1"/>
            <p:nvPr/>
          </p:nvSpPr>
          <p:spPr>
            <a:xfrm>
              <a:off x="10532184" y="64426"/>
              <a:ext cx="1085554" cy="599908"/>
            </a:xfrm>
            <a:prstGeom prst="rect">
              <a:avLst/>
            </a:prstGeom>
            <a:noFill/>
          </p:spPr>
          <p:txBody>
            <a:bodyPr wrap="none" rtlCol="0">
              <a:spAutoFit/>
            </a:bodyPr>
            <a:lstStyle/>
            <a:p>
              <a:pPr algn="ctr">
                <a:lnSpc>
                  <a:spcPct val="130000"/>
                </a:lnSpc>
              </a:pPr>
              <a:r>
                <a:rPr kumimoji="1" lang="en-US" altLang="zh-CN" sz="1335" dirty="0">
                  <a:solidFill>
                    <a:schemeClr val="bg1">
                      <a:lumMod val="65000"/>
                    </a:schemeClr>
                  </a:solidFill>
                </a:rPr>
                <a:t>PART</a:t>
              </a:r>
              <a:r>
                <a:rPr kumimoji="1" lang="zh-CN" altLang="en-US" sz="1335" dirty="0">
                  <a:solidFill>
                    <a:schemeClr val="bg1">
                      <a:lumMod val="65000"/>
                    </a:schemeClr>
                  </a:solidFill>
                </a:rPr>
                <a:t> </a:t>
              </a:r>
              <a:r>
                <a:rPr kumimoji="1" lang="en-US" altLang="zh-CN" sz="1335" dirty="0">
                  <a:solidFill>
                    <a:schemeClr val="bg1">
                      <a:lumMod val="65000"/>
                    </a:schemeClr>
                  </a:solidFill>
                </a:rPr>
                <a:t>FOUR</a:t>
              </a:r>
            </a:p>
            <a:p>
              <a:pPr lvl="0" algn="ctr">
                <a:lnSpc>
                  <a:spcPct val="130000"/>
                </a:lnSpc>
              </a:pPr>
              <a:r>
                <a:rPr kumimoji="1" lang="zh-CN" altLang="en-US" sz="1335" dirty="0">
                  <a:solidFill>
                    <a:schemeClr val="bg1">
                      <a:lumMod val="65000"/>
                    </a:schemeClr>
                  </a:solidFill>
                </a:rPr>
                <a:t> 数据分析 </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9361" y="51197"/>
            <a:ext cx="3950487" cy="4872355"/>
          </a:xfrm>
          <a:prstGeom prst="rect">
            <a:avLst/>
          </a:prstGeom>
        </p:spPr>
        <p:txBody>
          <a:bodyPr wrap="square">
            <a:spAutoFit/>
          </a:bodyPr>
          <a:lstStyle/>
          <a:p>
            <a:pPr marL="0" marR="0" lvl="0" indent="0" algn="just" defTabSz="457200" eaLnBrk="1" fontAlgn="auto" latinLnBrk="0" hangingPunct="1">
              <a:lnSpc>
                <a:spcPct val="130000"/>
              </a:lnSpc>
              <a:spcBef>
                <a:spcPts val="0"/>
              </a:spcBef>
              <a:spcAft>
                <a:spcPts val="0"/>
              </a:spcAft>
              <a:buClrTx/>
              <a:buSzTx/>
              <a:buFontTx/>
              <a:buNone/>
              <a:defRPr/>
            </a:pPr>
            <a:r>
              <a:rPr kumimoji="0" lang="zh-CN" altLang="en-US" sz="23900" b="0" i="0" u="none" strike="noStrike" kern="0" cap="none" spc="0" normalizeH="0" baseline="0" noProof="0" dirty="0">
                <a:ln>
                  <a:noFill/>
                </a:ln>
                <a:solidFill>
                  <a:schemeClr val="bg1"/>
                </a:solidFill>
                <a:effectLst/>
                <a:uLnTx/>
                <a:uFillTx/>
                <a:latin typeface="+mn-ea"/>
              </a:rPr>
              <a:t>“</a:t>
            </a:r>
            <a:endParaRPr kumimoji="0" lang="en-US" altLang="zh-CN" sz="23900" b="0" i="0" u="none" strike="noStrike" kern="0" cap="none" spc="0" normalizeH="0" baseline="0" noProof="0" dirty="0">
              <a:ln>
                <a:noFill/>
              </a:ln>
              <a:solidFill>
                <a:schemeClr val="bg1"/>
              </a:solidFill>
              <a:effectLst/>
              <a:uLnTx/>
              <a:uFillTx/>
              <a:latin typeface="+mn-ea"/>
            </a:endParaRPr>
          </a:p>
        </p:txBody>
      </p:sp>
      <p:sp>
        <p:nvSpPr>
          <p:cNvPr id="2" name="文本占位符 1"/>
          <p:cNvSpPr>
            <a:spLocks noGrp="1"/>
          </p:cNvSpPr>
          <p:nvPr>
            <p:ph type="body" sz="quarter" idx="15"/>
          </p:nvPr>
        </p:nvSpPr>
        <p:spPr>
          <a:xfrm>
            <a:off x="433999" y="413085"/>
            <a:ext cx="3060246" cy="706755"/>
          </a:xfrm>
        </p:spPr>
        <p:txBody>
          <a:bodyPr/>
          <a:lstStyle/>
          <a:p>
            <a:r>
              <a:rPr lang="en-US" altLang="zh-CN" dirty="0"/>
              <a:t>5.</a:t>
            </a:r>
            <a:r>
              <a:rPr lang="zh-CN" altLang="en-US" dirty="0"/>
              <a:t>调查方法</a:t>
            </a:r>
          </a:p>
        </p:txBody>
      </p:sp>
      <p:sp>
        <p:nvSpPr>
          <p:cNvPr id="3" name="矩形 2"/>
          <p:cNvSpPr/>
          <p:nvPr/>
        </p:nvSpPr>
        <p:spPr>
          <a:xfrm>
            <a:off x="1652662" y="4109096"/>
            <a:ext cx="8734674" cy="1895519"/>
          </a:xfrm>
          <a:prstGeom prst="rect">
            <a:avLst/>
          </a:prstGeom>
        </p:spPr>
        <p:txBody>
          <a:bodyPr wrap="square">
            <a:spAutoFit/>
          </a:bodyPr>
          <a:lstStyle/>
          <a:p>
            <a:pPr lvl="0" algn="just" defTabSz="457200">
              <a:lnSpc>
                <a:spcPct val="150000"/>
              </a:lnSpc>
              <a:defRPr/>
            </a:pPr>
            <a:r>
              <a:rPr kumimoji="0" lang="zh-CN" sz="1600" b="0" i="0" u="none" strike="noStrike" kern="0" cap="none" spc="0" normalizeH="0" baseline="0" noProof="0" dirty="0">
                <a:ln>
                  <a:noFill/>
                </a:ln>
                <a:effectLst/>
                <a:uLnTx/>
                <a:uFillTx/>
                <a:latin typeface="+mn-ea"/>
              </a:rPr>
              <a:t>在预调查期间，</a:t>
            </a:r>
            <a:r>
              <a:rPr kumimoji="0" altLang="zh-CN" sz="1600" b="0" i="0" u="none" strike="noStrike" kern="0" cap="none" spc="0" normalizeH="0" baseline="0" noProof="0" dirty="0">
                <a:ln>
                  <a:noFill/>
                </a:ln>
                <a:effectLst/>
                <a:uLnTx/>
                <a:uFillTx/>
                <a:latin typeface="+mn-ea"/>
              </a:rPr>
              <a:t>我们</a:t>
            </a:r>
            <a:r>
              <a:rPr kumimoji="0" lang="zh-CN" sz="1600" b="0" i="0" u="none" strike="noStrike" kern="0" cap="none" spc="0" normalizeH="0" baseline="0" noProof="0" dirty="0">
                <a:ln>
                  <a:noFill/>
                </a:ln>
                <a:effectLst/>
                <a:uLnTx/>
                <a:uFillTx/>
                <a:latin typeface="+mn-ea"/>
              </a:rPr>
              <a:t>观察到几乎没有大型车通过该路段</a:t>
            </a:r>
            <a:r>
              <a:rPr kumimoji="0" altLang="zh-CN" sz="1600" b="0" i="0" u="none" strike="noStrike" kern="0" cap="none" spc="0" normalizeH="0" baseline="0" noProof="0" dirty="0">
                <a:ln>
                  <a:noFill/>
                </a:ln>
                <a:effectLst/>
                <a:uLnTx/>
                <a:uFillTx/>
                <a:latin typeface="+mn-ea"/>
              </a:rPr>
              <a:t>，</a:t>
            </a:r>
            <a:r>
              <a:rPr kumimoji="0" altLang="zh-CN" sz="1600" b="0" i="0" u="none" strike="noStrike" kern="0" cap="none" spc="0" normalizeH="0" baseline="0" noProof="0" dirty="0" err="1">
                <a:ln>
                  <a:noFill/>
                </a:ln>
                <a:effectLst/>
                <a:uLnTx/>
                <a:uFillTx/>
                <a:latin typeface="+mn-ea"/>
              </a:rPr>
              <a:t>且需要对</a:t>
            </a:r>
            <a:r>
              <a:rPr kumimoji="0" lang="zh-CN" altLang="en-US" sz="1600" b="0" i="0" u="none" strike="noStrike" kern="0" cap="none" spc="0" normalizeH="0" baseline="0" noProof="0" dirty="0">
                <a:ln>
                  <a:noFill/>
                </a:ln>
                <a:effectLst/>
                <a:uLnTx/>
                <a:uFillTx/>
                <a:latin typeface="+mn-ea"/>
              </a:rPr>
              <a:t>出租车</a:t>
            </a:r>
            <a:r>
              <a:rPr kumimoji="0" altLang="zh-CN" sz="1600" b="0" i="0" u="none" strike="noStrike" kern="0" cap="none" spc="0" normalizeH="0" baseline="0" noProof="0" dirty="0" err="1">
                <a:ln>
                  <a:noFill/>
                </a:ln>
                <a:effectLst/>
                <a:uLnTx/>
                <a:uFillTx/>
                <a:latin typeface="+mn-ea"/>
              </a:rPr>
              <a:t>进行单独分析，所以</a:t>
            </a:r>
            <a:r>
              <a:rPr kumimoji="0" lang="zh-CN" sz="1600" b="0" i="0" u="none" strike="noStrike" kern="0" cap="none" spc="0" normalizeH="0" baseline="0" noProof="0" dirty="0">
                <a:ln>
                  <a:noFill/>
                </a:ln>
                <a:effectLst/>
                <a:uLnTx/>
                <a:uFillTx/>
                <a:latin typeface="+mn-ea"/>
              </a:rPr>
              <a:t>计划</a:t>
            </a:r>
            <a:r>
              <a:rPr kumimoji="0" altLang="zh-CN" sz="1600" b="0" i="0" u="none" strike="noStrike" kern="0" cap="none" spc="0" normalizeH="0" baseline="0" noProof="0" dirty="0" err="1">
                <a:ln>
                  <a:noFill/>
                </a:ln>
                <a:effectLst/>
                <a:uLnTx/>
                <a:uFillTx/>
                <a:latin typeface="+mn-ea"/>
              </a:rPr>
              <a:t>进行对</a:t>
            </a:r>
            <a:r>
              <a:rPr kumimoji="0" altLang="zh-CN" sz="1600" b="1" i="0" u="none" strike="noStrike" kern="0" cap="none" spc="0" normalizeH="0" baseline="0" noProof="0" dirty="0" err="1">
                <a:ln>
                  <a:noFill/>
                </a:ln>
                <a:effectLst/>
                <a:uLnTx/>
                <a:uFillTx/>
                <a:latin typeface="+mn-ea"/>
              </a:rPr>
              <a:t>出租车、货车、BRT公交车和其他车（主要为小轿车）</a:t>
            </a:r>
            <a:r>
              <a:rPr kumimoji="0" altLang="zh-CN" sz="1600" b="0" i="0" u="none" strike="noStrike" kern="0" cap="none" spc="0" normalizeH="0" baseline="0" noProof="0" dirty="0" err="1">
                <a:ln>
                  <a:noFill/>
                </a:ln>
                <a:effectLst/>
                <a:uLnTx/>
                <a:uFillTx/>
                <a:latin typeface="+mn-ea"/>
              </a:rPr>
              <a:t>共四种车辆的调查。关于测量的时段，我们选了</a:t>
            </a:r>
            <a:r>
              <a:rPr kumimoji="0" lang="en-US" altLang="zh-CN" sz="1600" b="0" i="0" u="none" strike="noStrike" kern="0" cap="none" spc="0" normalizeH="0" baseline="0" noProof="0" dirty="0">
                <a:ln>
                  <a:noFill/>
                </a:ln>
                <a:effectLst/>
                <a:uLnTx/>
                <a:uFillTx/>
                <a:latin typeface="+mn-ea"/>
              </a:rPr>
              <a:t> </a:t>
            </a:r>
            <a:r>
              <a:rPr kumimoji="0" altLang="zh-CN" sz="1600" b="1" i="0" u="none" strike="noStrike" kern="0" cap="none" spc="0" normalizeH="0" baseline="0" noProof="0" dirty="0">
                <a:ln>
                  <a:noFill/>
                </a:ln>
                <a:effectLst/>
                <a:uLnTx/>
                <a:uFillTx/>
                <a:latin typeface="+mn-ea"/>
              </a:rPr>
              <a:t>早</a:t>
            </a:r>
            <a:r>
              <a:rPr lang="en-US" altLang="zh-CN" sz="1600" b="1" kern="0" dirty="0">
                <a:latin typeface="+mn-ea"/>
              </a:rPr>
              <a:t>/</a:t>
            </a:r>
            <a:r>
              <a:rPr lang="zh-CN" altLang="en-US" sz="1600" b="1" kern="0" dirty="0">
                <a:latin typeface="+mn-ea"/>
              </a:rPr>
              <a:t>晚</a:t>
            </a:r>
            <a:r>
              <a:rPr kumimoji="0" altLang="zh-CN" sz="1600" b="1" i="0" u="none" strike="noStrike" kern="0" cap="none" spc="0" normalizeH="0" baseline="0" noProof="0" dirty="0" err="1">
                <a:ln>
                  <a:noFill/>
                </a:ln>
                <a:effectLst/>
                <a:uLnTx/>
                <a:uFillTx/>
                <a:latin typeface="+mn-ea"/>
              </a:rPr>
              <a:t>高峰时段</a:t>
            </a:r>
            <a:r>
              <a:rPr kumimoji="0" lang="en-US" altLang="zh-CN" sz="1600" b="1" i="0" u="none" strike="noStrike" kern="0" cap="none" spc="0" normalizeH="0" baseline="0" noProof="0" dirty="0">
                <a:ln>
                  <a:noFill/>
                </a:ln>
                <a:effectLst/>
                <a:uLnTx/>
                <a:uFillTx/>
                <a:latin typeface="+mn-ea"/>
              </a:rPr>
              <a:t> </a:t>
            </a:r>
            <a:r>
              <a:rPr kumimoji="0" altLang="zh-CN" sz="1600" b="0" i="0" u="none" strike="noStrike" kern="0" cap="none" spc="0" normalizeH="0" baseline="0" noProof="0" dirty="0">
                <a:ln>
                  <a:noFill/>
                </a:ln>
                <a:effectLst/>
                <a:uLnTx/>
                <a:uFillTx/>
                <a:latin typeface="+mn-ea"/>
              </a:rPr>
              <a:t>和</a:t>
            </a:r>
            <a:r>
              <a:rPr kumimoji="0" lang="en-US" altLang="zh-CN" sz="1600" b="0" i="0" u="none" strike="noStrike" kern="0" cap="none" spc="0" normalizeH="0" baseline="0" noProof="0" dirty="0">
                <a:ln>
                  <a:noFill/>
                </a:ln>
                <a:effectLst/>
                <a:uLnTx/>
                <a:uFillTx/>
                <a:latin typeface="+mn-ea"/>
              </a:rPr>
              <a:t> </a:t>
            </a:r>
            <a:r>
              <a:rPr lang="zh-CN" altLang="en-US" sz="1600" b="1" kern="0" dirty="0">
                <a:latin typeface="+mn-ea"/>
              </a:rPr>
              <a:t>非高</a:t>
            </a:r>
            <a:r>
              <a:rPr kumimoji="0" lang="zh-CN" sz="1600" b="1" i="0" u="none" strike="noStrike" kern="0" cap="none" spc="0" normalizeH="0" baseline="0" noProof="0" dirty="0">
                <a:ln>
                  <a:noFill/>
                </a:ln>
                <a:effectLst/>
                <a:uLnTx/>
                <a:uFillTx/>
                <a:latin typeface="+mn-ea"/>
              </a:rPr>
              <a:t>峰</a:t>
            </a:r>
            <a:r>
              <a:rPr kumimoji="0" altLang="zh-CN" sz="1600" b="1" i="0" u="none" strike="noStrike" kern="0" cap="none" spc="0" normalizeH="0" baseline="0" noProof="0" dirty="0" err="1">
                <a:ln>
                  <a:noFill/>
                </a:ln>
                <a:effectLst/>
                <a:uLnTx/>
                <a:uFillTx/>
                <a:latin typeface="+mn-ea"/>
              </a:rPr>
              <a:t>时段</a:t>
            </a:r>
            <a:r>
              <a:rPr kumimoji="0" altLang="zh-CN" sz="1600" b="0" i="0" u="none" strike="noStrike" kern="0" cap="none" spc="0" normalizeH="0" baseline="0" noProof="0" dirty="0">
                <a:ln>
                  <a:noFill/>
                </a:ln>
                <a:effectLst/>
                <a:uLnTx/>
                <a:uFillTx/>
                <a:latin typeface="+mn-ea"/>
              </a:rPr>
              <a:t>，</a:t>
            </a:r>
            <a:r>
              <a:rPr lang="zh-CN" altLang="en-US" sz="1600" kern="0" dirty="0">
                <a:latin typeface="+mn-ea"/>
              </a:rPr>
              <a:t>早高峰时段我们初步选在</a:t>
            </a:r>
            <a:r>
              <a:rPr lang="en-US" altLang="zh-CN" sz="1600" kern="0" dirty="0">
                <a:latin typeface="+mn-ea"/>
              </a:rPr>
              <a:t>8:00~8:30</a:t>
            </a:r>
            <a:r>
              <a:rPr lang="zh-CN" altLang="en-US" sz="1600" kern="0" dirty="0">
                <a:latin typeface="+mn-ea"/>
              </a:rPr>
              <a:t>内，晚高峰为</a:t>
            </a:r>
            <a:r>
              <a:rPr lang="en-US" altLang="zh-CN" sz="1600" kern="0" dirty="0">
                <a:latin typeface="+mn-ea"/>
              </a:rPr>
              <a:t>5:00~5:30</a:t>
            </a:r>
            <a:r>
              <a:rPr lang="zh-CN" altLang="en-US" sz="1600" kern="0" dirty="0">
                <a:latin typeface="+mn-ea"/>
              </a:rPr>
              <a:t>内，非高峰时段选在</a:t>
            </a:r>
            <a:r>
              <a:rPr lang="en-US" altLang="zh-CN" sz="1600" kern="0" dirty="0">
                <a:latin typeface="+mn-ea"/>
              </a:rPr>
              <a:t>10:00~10:30</a:t>
            </a:r>
            <a:r>
              <a:rPr lang="zh-CN" altLang="en-US" sz="1600" kern="0" dirty="0">
                <a:latin typeface="+mn-ea"/>
              </a:rPr>
              <a:t>之间</a:t>
            </a:r>
            <a:r>
              <a:rPr kumimoji="0" altLang="zh-CN" sz="1600" b="0" i="0" u="none" strike="noStrike" kern="0" cap="none" spc="0" normalizeH="0" baseline="0" noProof="0" dirty="0">
                <a:ln>
                  <a:noFill/>
                </a:ln>
                <a:effectLst/>
                <a:uLnTx/>
                <a:uFillTx/>
                <a:latin typeface="+mn-ea"/>
              </a:rPr>
              <a:t>。每个时段测三次，每次测五分钟。（应在每一次的调查结果中选取部分数据进行最少样本量的计算）</a:t>
            </a:r>
          </a:p>
        </p:txBody>
      </p:sp>
      <p:sp>
        <p:nvSpPr>
          <p:cNvPr id="4" name="直角三角形 3"/>
          <p:cNvSpPr/>
          <p:nvPr/>
        </p:nvSpPr>
        <p:spPr>
          <a:xfrm flipH="1">
            <a:off x="9899378" y="2980956"/>
            <a:ext cx="487958" cy="487958"/>
          </a:xfrm>
          <a:prstGeom prst="rtTriangle">
            <a:avLst/>
          </a:prstGeom>
          <a:solidFill>
            <a:srgbClr val="2CBD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flipV="1">
            <a:off x="1408683" y="3384390"/>
            <a:ext cx="487958" cy="487958"/>
          </a:xfrm>
          <a:prstGeom prst="rtTriangle">
            <a:avLst/>
          </a:prstGeom>
          <a:solidFill>
            <a:srgbClr val="393F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091249" y="1166526"/>
            <a:ext cx="8734674" cy="1895519"/>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defRPr/>
            </a:pPr>
            <a:r>
              <a:rPr kumimoji="0" altLang="zh-CN" sz="1600" b="0" i="0" u="none" strike="noStrike" kern="0" cap="none" spc="0" normalizeH="0" baseline="0" noProof="0" dirty="0">
                <a:ln>
                  <a:noFill/>
                </a:ln>
                <a:solidFill>
                  <a:schemeClr val="bg1"/>
                </a:solidFill>
                <a:effectLst/>
                <a:uLnTx/>
                <a:uFillTx/>
                <a:latin typeface="+mn-ea"/>
              </a:rPr>
              <a:t>此次</a:t>
            </a:r>
            <a:r>
              <a:rPr kumimoji="0" lang="zh-CN" sz="1600" b="0" i="0" u="none" strike="noStrike" kern="0" cap="none" spc="0" normalizeH="0" baseline="0" noProof="0" dirty="0">
                <a:ln>
                  <a:noFill/>
                </a:ln>
                <a:solidFill>
                  <a:schemeClr val="bg1"/>
                </a:solidFill>
                <a:effectLst/>
                <a:uLnTx/>
                <a:uFillTx/>
                <a:latin typeface="+mn-ea"/>
              </a:rPr>
              <a:t>调查</a:t>
            </a:r>
            <a:r>
              <a:rPr kumimoji="0" altLang="zh-CN" sz="1600" b="0" i="0" u="none" strike="noStrike" kern="0" cap="none" spc="0" normalizeH="0" baseline="0" noProof="0" dirty="0">
                <a:ln>
                  <a:noFill/>
                </a:ln>
                <a:solidFill>
                  <a:schemeClr val="bg1"/>
                </a:solidFill>
                <a:effectLst/>
                <a:uLnTx/>
                <a:uFillTx/>
                <a:latin typeface="+mn-ea"/>
              </a:rPr>
              <a:t>采用</a:t>
            </a:r>
            <a:r>
              <a:rPr kumimoji="0" altLang="zh-CN" sz="1600" b="1" i="0" u="none" strike="noStrike" kern="0" cap="none" spc="0" normalizeH="0" baseline="0" noProof="0" dirty="0">
                <a:ln>
                  <a:noFill/>
                </a:ln>
                <a:solidFill>
                  <a:schemeClr val="bg1"/>
                </a:solidFill>
                <a:effectLst/>
                <a:uLnTx/>
                <a:uFillTx/>
                <a:latin typeface="+mn-ea"/>
              </a:rPr>
              <a:t>汽车牌照号码登记法</a:t>
            </a:r>
            <a:r>
              <a:rPr kumimoji="0" altLang="zh-CN" sz="1600" b="0" i="0" u="none" strike="noStrike" kern="0" cap="none" spc="0" normalizeH="0" baseline="0" noProof="0" dirty="0">
                <a:ln>
                  <a:noFill/>
                </a:ln>
                <a:solidFill>
                  <a:schemeClr val="bg1"/>
                </a:solidFill>
                <a:effectLst/>
                <a:uLnTx/>
                <a:uFillTx/>
                <a:latin typeface="+mn-ea"/>
              </a:rPr>
              <a:t>，实测车辆通过325米路段的行程车速。由于车辆较多，人员不足以记清通过车辆的车牌号，于是采用摄像技术辅助调查，后期再通过处理录像对数据</a:t>
            </a:r>
            <a:r>
              <a:rPr kumimoji="0" lang="zh-CN" sz="1600" b="0" i="0" u="none" strike="noStrike" kern="0" cap="none" spc="0" normalizeH="0" baseline="0" noProof="0" dirty="0">
                <a:ln>
                  <a:noFill/>
                </a:ln>
                <a:solidFill>
                  <a:schemeClr val="bg1"/>
                </a:solidFill>
                <a:effectLst/>
                <a:uLnTx/>
                <a:uFillTx/>
                <a:latin typeface="+mn-ea"/>
              </a:rPr>
              <a:t>做</a:t>
            </a:r>
            <a:r>
              <a:rPr kumimoji="0" altLang="zh-CN" sz="1600" b="0" i="0" u="none" strike="noStrike" kern="0" cap="none" spc="0" normalizeH="0" baseline="0" noProof="0" dirty="0">
                <a:ln>
                  <a:noFill/>
                </a:ln>
                <a:solidFill>
                  <a:schemeClr val="bg1"/>
                </a:solidFill>
                <a:effectLst/>
                <a:uLnTx/>
                <a:uFillTx/>
                <a:latin typeface="+mn-ea"/>
              </a:rPr>
              <a:t>进一步</a:t>
            </a:r>
            <a:r>
              <a:rPr kumimoji="0" lang="zh-CN" sz="1600" b="0" i="0" u="none" strike="noStrike" kern="0" cap="none" spc="0" normalizeH="0" baseline="0" noProof="0" dirty="0">
                <a:ln>
                  <a:noFill/>
                </a:ln>
                <a:solidFill>
                  <a:schemeClr val="bg1"/>
                </a:solidFill>
                <a:effectLst/>
                <a:uLnTx/>
                <a:uFillTx/>
                <a:latin typeface="+mn-ea"/>
              </a:rPr>
              <a:t>的</a:t>
            </a:r>
            <a:r>
              <a:rPr kumimoji="0" altLang="zh-CN" sz="1600" b="0" i="0" u="none" strike="noStrike" kern="0" cap="none" spc="0" normalizeH="0" baseline="0" noProof="0" dirty="0">
                <a:ln>
                  <a:noFill/>
                </a:ln>
                <a:solidFill>
                  <a:schemeClr val="bg1"/>
                </a:solidFill>
                <a:effectLst/>
                <a:uLnTx/>
                <a:uFillTx/>
                <a:latin typeface="+mn-ea"/>
              </a:rPr>
              <a:t>分析。但是，我们也发现</a:t>
            </a:r>
            <a:r>
              <a:rPr kumimoji="0" lang="zh-CN" sz="1600" b="0" i="0" u="none" strike="noStrike" kern="0" cap="none" spc="0" normalizeH="0" baseline="0" noProof="0" dirty="0">
                <a:ln>
                  <a:noFill/>
                </a:ln>
                <a:solidFill>
                  <a:schemeClr val="bg1"/>
                </a:solidFill>
                <a:effectLst/>
                <a:uLnTx/>
                <a:uFillTx/>
                <a:latin typeface="+mn-ea"/>
              </a:rPr>
              <a:t>在</a:t>
            </a:r>
            <a:r>
              <a:rPr kumimoji="0" altLang="zh-CN" sz="1600" b="0" i="0" u="none" strike="noStrike" kern="0" cap="none" spc="0" normalizeH="0" baseline="0" noProof="0" dirty="0">
                <a:ln>
                  <a:noFill/>
                </a:ln>
                <a:solidFill>
                  <a:schemeClr val="bg1"/>
                </a:solidFill>
                <a:effectLst/>
                <a:uLnTx/>
                <a:uFillTx/>
                <a:latin typeface="+mn-ea"/>
              </a:rPr>
              <a:t>西处的调查点</a:t>
            </a:r>
            <a:r>
              <a:rPr kumimoji="0" lang="zh-CN" sz="1600" b="0" i="0" u="none" strike="noStrike" kern="0" cap="none" spc="0" normalizeH="0" baseline="0" noProof="0" dirty="0">
                <a:ln>
                  <a:noFill/>
                </a:ln>
                <a:solidFill>
                  <a:schemeClr val="bg1"/>
                </a:solidFill>
                <a:effectLst/>
                <a:uLnTx/>
                <a:uFillTx/>
                <a:latin typeface="+mn-ea"/>
              </a:rPr>
              <a:t>处</a:t>
            </a:r>
            <a:r>
              <a:rPr kumimoji="0" altLang="zh-CN" sz="1600" b="0" i="0" u="none" strike="noStrike" kern="0" cap="none" spc="0" normalizeH="0" baseline="0" noProof="0" dirty="0">
                <a:ln>
                  <a:noFill/>
                </a:ln>
                <a:solidFill>
                  <a:schemeClr val="bg1"/>
                </a:solidFill>
                <a:effectLst/>
                <a:uLnTx/>
                <a:uFillTx/>
                <a:latin typeface="+mn-ea"/>
              </a:rPr>
              <a:t>设有公交站，公交车会阻碍摄影视线，考虑到公交车在此处会降速（</a:t>
            </a:r>
            <a:r>
              <a:rPr kumimoji="0" lang="zh-CN" sz="1600" b="0" i="0" u="none" strike="noStrike" kern="0" cap="none" spc="0" normalizeH="0" baseline="0" noProof="0" dirty="0">
                <a:ln>
                  <a:noFill/>
                </a:ln>
                <a:solidFill>
                  <a:schemeClr val="bg1"/>
                </a:solidFill>
                <a:effectLst/>
                <a:uLnTx/>
                <a:uFillTx/>
                <a:latin typeface="+mn-ea"/>
              </a:rPr>
              <a:t>由于</a:t>
            </a:r>
            <a:r>
              <a:rPr kumimoji="0" altLang="zh-CN" sz="1600" b="0" i="0" u="none" strike="noStrike" kern="0" cap="none" spc="0" normalizeH="0" baseline="0" noProof="0" dirty="0">
                <a:ln>
                  <a:noFill/>
                </a:ln>
                <a:solidFill>
                  <a:schemeClr val="bg1"/>
                </a:solidFill>
                <a:effectLst/>
                <a:uLnTx/>
                <a:uFillTx/>
                <a:latin typeface="+mn-ea"/>
              </a:rPr>
              <a:t>公交站的存在）</a:t>
            </a:r>
            <a:r>
              <a:rPr kumimoji="0" lang="zh-CN" sz="1600" b="0" i="0" u="none" strike="noStrike" kern="0" cap="none" spc="0" normalizeH="0" baseline="0" noProof="0" dirty="0">
                <a:ln>
                  <a:noFill/>
                </a:ln>
                <a:solidFill>
                  <a:schemeClr val="bg1"/>
                </a:solidFill>
                <a:effectLst/>
                <a:uLnTx/>
                <a:uFillTx/>
                <a:latin typeface="+mn-ea"/>
              </a:rPr>
              <a:t>，</a:t>
            </a:r>
            <a:r>
              <a:rPr kumimoji="0" altLang="zh-CN" sz="1600" b="0" i="0" u="none" strike="noStrike" kern="0" cap="none" spc="0" normalizeH="0" baseline="0" noProof="0" dirty="0">
                <a:ln>
                  <a:noFill/>
                </a:ln>
                <a:solidFill>
                  <a:schemeClr val="bg1"/>
                </a:solidFill>
                <a:effectLst/>
                <a:uLnTx/>
                <a:uFillTx/>
                <a:latin typeface="+mn-ea"/>
              </a:rPr>
              <a:t>我们</a:t>
            </a:r>
            <a:r>
              <a:rPr kumimoji="0" lang="zh-CN" sz="1600" b="0" i="0" u="none" strike="noStrike" kern="0" cap="none" spc="0" normalizeH="0" baseline="0" noProof="0" dirty="0">
                <a:ln>
                  <a:noFill/>
                </a:ln>
                <a:solidFill>
                  <a:schemeClr val="bg1"/>
                </a:solidFill>
                <a:effectLst/>
                <a:uLnTx/>
                <a:uFillTx/>
                <a:latin typeface="+mn-ea"/>
              </a:rPr>
              <a:t>计划</a:t>
            </a:r>
            <a:r>
              <a:rPr kumimoji="0" altLang="zh-CN" sz="1600" b="0" i="0" u="none" strike="noStrike" kern="0" cap="none" spc="0" normalizeH="0" baseline="0" noProof="0" dirty="0">
                <a:ln>
                  <a:noFill/>
                </a:ln>
                <a:solidFill>
                  <a:schemeClr val="bg1"/>
                </a:solidFill>
                <a:effectLst/>
                <a:uLnTx/>
                <a:uFillTx/>
                <a:latin typeface="+mn-ea"/>
              </a:rPr>
              <a:t>人工记录公交车的信息，同时</a:t>
            </a:r>
            <a:r>
              <a:rPr kumimoji="0" lang="zh-CN" sz="1600" b="0" i="0" u="none" strike="noStrike" kern="0" cap="none" spc="0" normalizeH="0" baseline="0" noProof="0" dirty="0">
                <a:ln>
                  <a:noFill/>
                </a:ln>
                <a:solidFill>
                  <a:schemeClr val="bg1"/>
                </a:solidFill>
                <a:effectLst/>
                <a:uLnTx/>
                <a:uFillTx/>
                <a:latin typeface="+mn-ea"/>
              </a:rPr>
              <a:t>调整好</a:t>
            </a:r>
            <a:r>
              <a:rPr kumimoji="0" altLang="zh-CN" sz="1600" b="0" i="0" u="none" strike="noStrike" kern="0" cap="none" spc="0" normalizeH="0" baseline="0" noProof="0" dirty="0">
                <a:ln>
                  <a:noFill/>
                </a:ln>
                <a:solidFill>
                  <a:schemeClr val="bg1"/>
                </a:solidFill>
                <a:effectLst/>
                <a:uLnTx/>
                <a:uFillTx/>
                <a:latin typeface="+mn-ea"/>
              </a:rPr>
              <a:t>摄影角度，避免摄影视线被公交车阻碍。</a:t>
            </a:r>
          </a:p>
        </p:txBody>
      </p:sp>
      <p:grpSp>
        <p:nvGrpSpPr>
          <p:cNvPr id="16" name="组合 15"/>
          <p:cNvGrpSpPr/>
          <p:nvPr/>
        </p:nvGrpSpPr>
        <p:grpSpPr>
          <a:xfrm>
            <a:off x="5318343" y="53876"/>
            <a:ext cx="6540695" cy="828139"/>
            <a:chOff x="5077043" y="53876"/>
            <a:chExt cx="6540695" cy="828139"/>
          </a:xfrm>
        </p:grpSpPr>
        <p:sp>
          <p:nvSpPr>
            <p:cNvPr id="17" name="矩形 16"/>
            <p:cNvSpPr/>
            <p:nvPr/>
          </p:nvSpPr>
          <p:spPr>
            <a:xfrm flipV="1">
              <a:off x="9273105" y="821055"/>
              <a:ext cx="893445" cy="60960"/>
            </a:xfrm>
            <a:prstGeom prst="rect">
              <a:avLst/>
            </a:prstGeom>
            <a:solidFill>
              <a:srgbClr val="2CB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5" b="1" dirty="0">
                <a:solidFill>
                  <a:srgbClr val="1A1E21"/>
                </a:solidFill>
              </a:endParaRPr>
            </a:p>
          </p:txBody>
        </p:sp>
        <p:sp>
          <p:nvSpPr>
            <p:cNvPr id="18" name="文本框 17"/>
            <p:cNvSpPr txBox="1"/>
            <p:nvPr/>
          </p:nvSpPr>
          <p:spPr>
            <a:xfrm>
              <a:off x="5077043" y="53876"/>
              <a:ext cx="1047115" cy="625475"/>
            </a:xfrm>
            <a:prstGeom prst="rect">
              <a:avLst/>
            </a:prstGeom>
            <a:noFill/>
          </p:spPr>
          <p:txBody>
            <a:bodyPr wrap="none" rtlCol="0">
              <a:spAutoFit/>
            </a:bodyPr>
            <a:lstStyle/>
            <a:p>
              <a:pPr algn="ctr">
                <a:lnSpc>
                  <a:spcPct val="130000"/>
                </a:lnSpc>
              </a:pPr>
              <a:r>
                <a:rPr kumimoji="1" lang="en-US" altLang="zh-CN" sz="1335" dirty="0">
                  <a:solidFill>
                    <a:srgbClr val="A6A6A6"/>
                  </a:solidFill>
                </a:rPr>
                <a:t>CONTENTS</a:t>
              </a:r>
            </a:p>
            <a:p>
              <a:pPr algn="ctr">
                <a:lnSpc>
                  <a:spcPct val="130000"/>
                </a:lnSpc>
              </a:pPr>
              <a:r>
                <a:rPr kumimoji="1" lang="zh-CN" altLang="en-US" sz="1335" dirty="0">
                  <a:solidFill>
                    <a:srgbClr val="A6A6A6"/>
                  </a:solidFill>
                </a:rPr>
                <a:t>目录</a:t>
              </a:r>
            </a:p>
          </p:txBody>
        </p:sp>
        <p:sp>
          <p:nvSpPr>
            <p:cNvPr id="19" name="文本框 18"/>
            <p:cNvSpPr txBox="1"/>
            <p:nvPr/>
          </p:nvSpPr>
          <p:spPr>
            <a:xfrm>
              <a:off x="6380112" y="63500"/>
              <a:ext cx="1003801" cy="599908"/>
            </a:xfrm>
            <a:prstGeom prst="rect">
              <a:avLst/>
            </a:prstGeom>
            <a:noFill/>
          </p:spPr>
          <p:txBody>
            <a:bodyPr wrap="none" rtlCol="0">
              <a:spAutoFit/>
            </a:bodyPr>
            <a:lstStyle/>
            <a:p>
              <a:pPr algn="ctr">
                <a:lnSpc>
                  <a:spcPct val="130000"/>
                </a:lnSpc>
              </a:pPr>
              <a:r>
                <a:rPr kumimoji="1" lang="en-US" altLang="zh-CN" sz="1335" dirty="0">
                  <a:solidFill>
                    <a:schemeClr val="bg1">
                      <a:lumMod val="65000"/>
                    </a:schemeClr>
                  </a:solidFill>
                </a:rPr>
                <a:t>PART</a:t>
              </a:r>
              <a:r>
                <a:rPr kumimoji="1" lang="zh-CN" altLang="en-US" sz="1335" dirty="0">
                  <a:solidFill>
                    <a:schemeClr val="bg1">
                      <a:lumMod val="65000"/>
                    </a:schemeClr>
                  </a:solidFill>
                </a:rPr>
                <a:t> </a:t>
              </a:r>
              <a:r>
                <a:rPr kumimoji="1" lang="en-US" altLang="zh-CN" sz="1335" dirty="0">
                  <a:solidFill>
                    <a:schemeClr val="bg1">
                      <a:lumMod val="65000"/>
                    </a:schemeClr>
                  </a:solidFill>
                </a:rPr>
                <a:t>ONE</a:t>
              </a:r>
            </a:p>
            <a:p>
              <a:pPr lvl="0" algn="ctr">
                <a:lnSpc>
                  <a:spcPct val="130000"/>
                </a:lnSpc>
              </a:pPr>
              <a:r>
                <a:rPr kumimoji="1" lang="zh-CN" altLang="en-US" sz="1335" dirty="0">
                  <a:solidFill>
                    <a:schemeClr val="bg1">
                      <a:lumMod val="65000"/>
                    </a:schemeClr>
                  </a:solidFill>
                </a:rPr>
                <a:t>测量目的 </a:t>
              </a:r>
            </a:p>
          </p:txBody>
        </p:sp>
        <p:sp>
          <p:nvSpPr>
            <p:cNvPr id="20" name="文本框 19"/>
            <p:cNvSpPr txBox="1"/>
            <p:nvPr/>
          </p:nvSpPr>
          <p:spPr>
            <a:xfrm>
              <a:off x="7676243" y="63500"/>
              <a:ext cx="1213794" cy="599908"/>
            </a:xfrm>
            <a:prstGeom prst="rect">
              <a:avLst/>
            </a:prstGeom>
            <a:noFill/>
          </p:spPr>
          <p:txBody>
            <a:bodyPr wrap="none" rtlCol="0">
              <a:spAutoFit/>
            </a:bodyPr>
            <a:lstStyle/>
            <a:p>
              <a:pPr algn="ctr">
                <a:lnSpc>
                  <a:spcPct val="130000"/>
                </a:lnSpc>
              </a:pPr>
              <a:r>
                <a:rPr kumimoji="1" lang="en-US" altLang="zh-CN" sz="1335" dirty="0">
                  <a:solidFill>
                    <a:schemeClr val="bg1">
                      <a:lumMod val="65000"/>
                    </a:schemeClr>
                  </a:solidFill>
                </a:rPr>
                <a:t>PART</a:t>
              </a:r>
              <a:r>
                <a:rPr kumimoji="1" lang="zh-CN" altLang="en-US" sz="1335" dirty="0">
                  <a:solidFill>
                    <a:schemeClr val="bg1">
                      <a:lumMod val="65000"/>
                    </a:schemeClr>
                  </a:solidFill>
                </a:rPr>
                <a:t> </a:t>
              </a:r>
              <a:r>
                <a:rPr kumimoji="1" lang="en-US" altLang="zh-CN" sz="1335" dirty="0">
                  <a:solidFill>
                    <a:schemeClr val="bg1">
                      <a:lumMod val="65000"/>
                    </a:schemeClr>
                  </a:solidFill>
                </a:rPr>
                <a:t>TWO</a:t>
              </a:r>
            </a:p>
            <a:p>
              <a:pPr algn="ctr">
                <a:lnSpc>
                  <a:spcPct val="130000"/>
                </a:lnSpc>
              </a:pPr>
              <a:r>
                <a:rPr kumimoji="1" lang="zh-CN" altLang="en-US" sz="1335" dirty="0">
                  <a:solidFill>
                    <a:schemeClr val="bg1">
                      <a:lumMod val="65000"/>
                    </a:schemeClr>
                  </a:solidFill>
                </a:rPr>
                <a:t>踩点及预调查</a:t>
              </a:r>
            </a:p>
          </p:txBody>
        </p:sp>
        <p:sp>
          <p:nvSpPr>
            <p:cNvPr id="21" name="文本框 20"/>
            <p:cNvSpPr txBox="1"/>
            <p:nvPr/>
          </p:nvSpPr>
          <p:spPr>
            <a:xfrm>
              <a:off x="9163425" y="63500"/>
              <a:ext cx="1112805" cy="599908"/>
            </a:xfrm>
            <a:prstGeom prst="rect">
              <a:avLst/>
            </a:prstGeom>
            <a:noFill/>
          </p:spPr>
          <p:txBody>
            <a:bodyPr wrap="none" rtlCol="0">
              <a:spAutoFit/>
            </a:bodyPr>
            <a:lstStyle/>
            <a:p>
              <a:pPr algn="ctr">
                <a:lnSpc>
                  <a:spcPct val="130000"/>
                </a:lnSpc>
              </a:pPr>
              <a:r>
                <a:rPr kumimoji="1" lang="en-US" altLang="zh-CN" sz="1335" dirty="0">
                  <a:solidFill>
                    <a:srgbClr val="2CBD94"/>
                  </a:solidFill>
                </a:rPr>
                <a:t>PART</a:t>
              </a:r>
              <a:r>
                <a:rPr kumimoji="1" lang="zh-CN" altLang="en-US" sz="1335" dirty="0">
                  <a:solidFill>
                    <a:srgbClr val="2CBD94"/>
                  </a:solidFill>
                </a:rPr>
                <a:t> </a:t>
              </a:r>
              <a:r>
                <a:rPr kumimoji="1" lang="en-US" altLang="zh-CN" sz="1335" dirty="0">
                  <a:solidFill>
                    <a:srgbClr val="2CBD94"/>
                  </a:solidFill>
                </a:rPr>
                <a:t>THREE</a:t>
              </a:r>
            </a:p>
            <a:p>
              <a:pPr algn="ctr">
                <a:lnSpc>
                  <a:spcPct val="130000"/>
                </a:lnSpc>
              </a:pPr>
              <a:r>
                <a:rPr kumimoji="1" lang="zh-CN" altLang="en-US" sz="1335" dirty="0">
                  <a:solidFill>
                    <a:srgbClr val="2CBD94"/>
                  </a:solidFill>
                </a:rPr>
                <a:t>调查方案 </a:t>
              </a:r>
            </a:p>
          </p:txBody>
        </p:sp>
        <p:sp>
          <p:nvSpPr>
            <p:cNvPr id="22" name="文本框 21"/>
            <p:cNvSpPr txBox="1"/>
            <p:nvPr/>
          </p:nvSpPr>
          <p:spPr>
            <a:xfrm>
              <a:off x="10532184" y="64426"/>
              <a:ext cx="1085554" cy="599908"/>
            </a:xfrm>
            <a:prstGeom prst="rect">
              <a:avLst/>
            </a:prstGeom>
            <a:noFill/>
          </p:spPr>
          <p:txBody>
            <a:bodyPr wrap="none" rtlCol="0">
              <a:spAutoFit/>
            </a:bodyPr>
            <a:lstStyle/>
            <a:p>
              <a:pPr algn="ctr">
                <a:lnSpc>
                  <a:spcPct val="130000"/>
                </a:lnSpc>
              </a:pPr>
              <a:r>
                <a:rPr kumimoji="1" lang="en-US" altLang="zh-CN" sz="1335" dirty="0">
                  <a:solidFill>
                    <a:schemeClr val="bg1">
                      <a:lumMod val="65000"/>
                    </a:schemeClr>
                  </a:solidFill>
                </a:rPr>
                <a:t>PART</a:t>
              </a:r>
              <a:r>
                <a:rPr kumimoji="1" lang="zh-CN" altLang="en-US" sz="1335" dirty="0">
                  <a:solidFill>
                    <a:schemeClr val="bg1">
                      <a:lumMod val="65000"/>
                    </a:schemeClr>
                  </a:solidFill>
                </a:rPr>
                <a:t> </a:t>
              </a:r>
              <a:r>
                <a:rPr kumimoji="1" lang="en-US" altLang="zh-CN" sz="1335" dirty="0">
                  <a:solidFill>
                    <a:schemeClr val="bg1">
                      <a:lumMod val="65000"/>
                    </a:schemeClr>
                  </a:solidFill>
                </a:rPr>
                <a:t>FOUR</a:t>
              </a:r>
            </a:p>
            <a:p>
              <a:pPr lvl="0" algn="ctr">
                <a:lnSpc>
                  <a:spcPct val="130000"/>
                </a:lnSpc>
              </a:pPr>
              <a:r>
                <a:rPr kumimoji="1" lang="zh-CN" altLang="en-US" sz="1335" dirty="0">
                  <a:solidFill>
                    <a:schemeClr val="bg1">
                      <a:lumMod val="65000"/>
                    </a:schemeClr>
                  </a:solidFill>
                </a:rPr>
                <a:t> 数据分析 </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9361" y="272612"/>
            <a:ext cx="3950487" cy="4872355"/>
          </a:xfrm>
          <a:prstGeom prst="rect">
            <a:avLst/>
          </a:prstGeom>
        </p:spPr>
        <p:txBody>
          <a:bodyPr wrap="square">
            <a:spAutoFit/>
          </a:bodyPr>
          <a:lstStyle/>
          <a:p>
            <a:pPr marL="0" marR="0" lvl="0" indent="0" algn="just" defTabSz="457200" eaLnBrk="1" fontAlgn="auto" latinLnBrk="0" hangingPunct="1">
              <a:lnSpc>
                <a:spcPct val="130000"/>
              </a:lnSpc>
              <a:spcBef>
                <a:spcPts val="0"/>
              </a:spcBef>
              <a:spcAft>
                <a:spcPts val="0"/>
              </a:spcAft>
              <a:buClrTx/>
              <a:buSzTx/>
              <a:buFontTx/>
              <a:buNone/>
              <a:defRPr/>
            </a:pPr>
            <a:r>
              <a:rPr kumimoji="0" lang="zh-CN" altLang="en-US" sz="23900" b="0" i="0" u="none" strike="noStrike" kern="0" cap="none" spc="0" normalizeH="0" baseline="0" noProof="0" dirty="0">
                <a:ln>
                  <a:noFill/>
                </a:ln>
                <a:solidFill>
                  <a:schemeClr val="bg1"/>
                </a:solidFill>
                <a:effectLst/>
                <a:uLnTx/>
                <a:uFillTx/>
                <a:latin typeface="+mn-ea"/>
              </a:rPr>
              <a:t>“</a:t>
            </a:r>
            <a:endParaRPr kumimoji="0" lang="en-US" altLang="zh-CN" sz="23900" b="0" i="0" u="none" strike="noStrike" kern="0" cap="none" spc="0" normalizeH="0" baseline="0" noProof="0" dirty="0">
              <a:ln>
                <a:noFill/>
              </a:ln>
              <a:solidFill>
                <a:schemeClr val="bg1"/>
              </a:solidFill>
              <a:effectLst/>
              <a:uLnTx/>
              <a:uFillTx/>
              <a:latin typeface="+mn-ea"/>
            </a:endParaRPr>
          </a:p>
        </p:txBody>
      </p:sp>
      <p:sp>
        <p:nvSpPr>
          <p:cNvPr id="2" name="文本占位符 1"/>
          <p:cNvSpPr>
            <a:spLocks noGrp="1"/>
          </p:cNvSpPr>
          <p:nvPr>
            <p:ph type="body" sz="quarter" idx="15"/>
          </p:nvPr>
        </p:nvSpPr>
        <p:spPr>
          <a:xfrm>
            <a:off x="514850" y="412532"/>
            <a:ext cx="3060246" cy="706755"/>
          </a:xfrm>
        </p:spPr>
        <p:txBody>
          <a:bodyPr/>
          <a:lstStyle/>
          <a:p>
            <a:r>
              <a:rPr lang="en-US" altLang="zh-CN" dirty="0"/>
              <a:t>6.</a:t>
            </a:r>
            <a:r>
              <a:rPr lang="zh-CN" altLang="en-US" dirty="0"/>
              <a:t>表格设计</a:t>
            </a:r>
          </a:p>
        </p:txBody>
      </p:sp>
      <p:sp>
        <p:nvSpPr>
          <p:cNvPr id="6" name="矩形 5"/>
          <p:cNvSpPr/>
          <p:nvPr/>
        </p:nvSpPr>
        <p:spPr>
          <a:xfrm>
            <a:off x="3091249" y="1406556"/>
            <a:ext cx="8734674" cy="1156214"/>
          </a:xfrm>
          <a:prstGeom prst="rect">
            <a:avLst/>
          </a:prstGeom>
        </p:spPr>
        <p:txBody>
          <a:bodyPr wrap="square">
            <a:spAutoFit/>
          </a:bodyPr>
          <a:lstStyle/>
          <a:p>
            <a:pPr>
              <a:lnSpc>
                <a:spcPct val="150000"/>
              </a:lnSpc>
            </a:pPr>
            <a:r>
              <a:rPr lang="zh-CN" altLang="en-US" sz="1600" dirty="0">
                <a:solidFill>
                  <a:schemeClr val="bg1"/>
                </a:solidFill>
              </a:rPr>
              <a:t>为了调查的方便，此次我们决定采用四种表格，分别为平峰行程车速观测表、高峰行程车速观测表、平峰行程车速统计表和高峰行程车速统计表。前两个表格在统计录像中的车牌时使用，后两种则在分析对比数据时使用。</a:t>
            </a:r>
          </a:p>
        </p:txBody>
      </p:sp>
      <p:pic>
        <p:nvPicPr>
          <p:cNvPr id="15" name="图片 14" descr="QQ图片20181115000112"/>
          <p:cNvPicPr>
            <a:picLocks noChangeAspect="1"/>
          </p:cNvPicPr>
          <p:nvPr/>
        </p:nvPicPr>
        <p:blipFill>
          <a:blip r:embed="rId2"/>
          <a:srcRect b="4054"/>
          <a:stretch>
            <a:fillRect/>
          </a:stretch>
        </p:blipFill>
        <p:spPr>
          <a:xfrm>
            <a:off x="859621" y="3140041"/>
            <a:ext cx="5136202" cy="2376000"/>
          </a:xfrm>
          <a:prstGeom prst="rect">
            <a:avLst/>
          </a:prstGeom>
        </p:spPr>
      </p:pic>
      <p:pic>
        <p:nvPicPr>
          <p:cNvPr id="16" name="图片 15" descr="QQ图片20181115000115"/>
          <p:cNvPicPr>
            <a:picLocks noChangeAspect="1"/>
          </p:cNvPicPr>
          <p:nvPr/>
        </p:nvPicPr>
        <p:blipFill>
          <a:blip r:embed="rId3"/>
          <a:srcRect b="5167"/>
          <a:stretch>
            <a:fillRect/>
          </a:stretch>
        </p:blipFill>
        <p:spPr>
          <a:xfrm>
            <a:off x="6506116" y="3128008"/>
            <a:ext cx="5105901" cy="2376000"/>
          </a:xfrm>
          <a:prstGeom prst="rect">
            <a:avLst/>
          </a:prstGeom>
        </p:spPr>
      </p:pic>
      <p:pic>
        <p:nvPicPr>
          <p:cNvPr id="17" name="图片 16" descr="QQ图片20181115000054"/>
          <p:cNvPicPr>
            <a:picLocks noChangeAspect="1"/>
          </p:cNvPicPr>
          <p:nvPr/>
        </p:nvPicPr>
        <p:blipFill rotWithShape="1">
          <a:blip r:embed="rId4"/>
          <a:srcRect l="1023" r="699"/>
          <a:stretch>
            <a:fillRect/>
          </a:stretch>
        </p:blipFill>
        <p:spPr>
          <a:xfrm>
            <a:off x="366227" y="3128007"/>
            <a:ext cx="11414807" cy="2388033"/>
          </a:xfrm>
          <a:prstGeom prst="rect">
            <a:avLst/>
          </a:prstGeom>
        </p:spPr>
      </p:pic>
      <p:pic>
        <p:nvPicPr>
          <p:cNvPr id="18" name="图片 17" descr="QQ图片20181115000107"/>
          <p:cNvPicPr>
            <a:picLocks noChangeAspect="1"/>
          </p:cNvPicPr>
          <p:nvPr/>
        </p:nvPicPr>
        <p:blipFill>
          <a:blip r:embed="rId5"/>
          <a:srcRect r="3338"/>
          <a:stretch>
            <a:fillRect/>
          </a:stretch>
        </p:blipFill>
        <p:spPr>
          <a:xfrm>
            <a:off x="337295" y="3117188"/>
            <a:ext cx="11476596" cy="2422911"/>
          </a:xfrm>
          <a:prstGeom prst="rect">
            <a:avLst/>
          </a:prstGeom>
        </p:spPr>
      </p:pic>
      <p:sp>
        <p:nvSpPr>
          <p:cNvPr id="19" name="矩形 18"/>
          <p:cNvSpPr/>
          <p:nvPr/>
        </p:nvSpPr>
        <p:spPr>
          <a:xfrm>
            <a:off x="365163" y="204788"/>
            <a:ext cx="2911778" cy="157162"/>
          </a:xfrm>
          <a:prstGeom prst="rect">
            <a:avLst/>
          </a:prstGeom>
          <a:solidFill>
            <a:srgbClr val="2CBD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5318343" y="53876"/>
            <a:ext cx="6540695" cy="828139"/>
            <a:chOff x="5077043" y="53876"/>
            <a:chExt cx="6540695" cy="828139"/>
          </a:xfrm>
        </p:grpSpPr>
        <p:sp>
          <p:nvSpPr>
            <p:cNvPr id="29" name="矩形 28"/>
            <p:cNvSpPr/>
            <p:nvPr/>
          </p:nvSpPr>
          <p:spPr>
            <a:xfrm flipV="1">
              <a:off x="9273105" y="821055"/>
              <a:ext cx="893445" cy="60960"/>
            </a:xfrm>
            <a:prstGeom prst="rect">
              <a:avLst/>
            </a:prstGeom>
            <a:solidFill>
              <a:srgbClr val="2CB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5" b="1" dirty="0">
                <a:solidFill>
                  <a:srgbClr val="1A1E21"/>
                </a:solidFill>
              </a:endParaRPr>
            </a:p>
          </p:txBody>
        </p:sp>
        <p:sp>
          <p:nvSpPr>
            <p:cNvPr id="30" name="文本框 29"/>
            <p:cNvSpPr txBox="1"/>
            <p:nvPr/>
          </p:nvSpPr>
          <p:spPr>
            <a:xfrm>
              <a:off x="5077043" y="53876"/>
              <a:ext cx="1047115" cy="625475"/>
            </a:xfrm>
            <a:prstGeom prst="rect">
              <a:avLst/>
            </a:prstGeom>
            <a:noFill/>
          </p:spPr>
          <p:txBody>
            <a:bodyPr wrap="none" rtlCol="0">
              <a:spAutoFit/>
            </a:bodyPr>
            <a:lstStyle/>
            <a:p>
              <a:pPr algn="ctr">
                <a:lnSpc>
                  <a:spcPct val="130000"/>
                </a:lnSpc>
              </a:pPr>
              <a:r>
                <a:rPr kumimoji="1" lang="en-US" altLang="zh-CN" sz="1335" dirty="0">
                  <a:solidFill>
                    <a:srgbClr val="A6A6A6"/>
                  </a:solidFill>
                </a:rPr>
                <a:t>CONTENTS</a:t>
              </a:r>
            </a:p>
            <a:p>
              <a:pPr algn="ctr">
                <a:lnSpc>
                  <a:spcPct val="130000"/>
                </a:lnSpc>
              </a:pPr>
              <a:r>
                <a:rPr kumimoji="1" lang="zh-CN" altLang="en-US" sz="1335" dirty="0">
                  <a:solidFill>
                    <a:srgbClr val="A6A6A6"/>
                  </a:solidFill>
                </a:rPr>
                <a:t>目录</a:t>
              </a:r>
            </a:p>
          </p:txBody>
        </p:sp>
        <p:sp>
          <p:nvSpPr>
            <p:cNvPr id="31" name="文本框 30"/>
            <p:cNvSpPr txBox="1"/>
            <p:nvPr/>
          </p:nvSpPr>
          <p:spPr>
            <a:xfrm>
              <a:off x="6380112" y="63500"/>
              <a:ext cx="1003801" cy="599908"/>
            </a:xfrm>
            <a:prstGeom prst="rect">
              <a:avLst/>
            </a:prstGeom>
            <a:noFill/>
          </p:spPr>
          <p:txBody>
            <a:bodyPr wrap="none" rtlCol="0">
              <a:spAutoFit/>
            </a:bodyPr>
            <a:lstStyle/>
            <a:p>
              <a:pPr algn="ctr">
                <a:lnSpc>
                  <a:spcPct val="130000"/>
                </a:lnSpc>
              </a:pPr>
              <a:r>
                <a:rPr kumimoji="1" lang="en-US" altLang="zh-CN" sz="1335" dirty="0">
                  <a:solidFill>
                    <a:schemeClr val="bg1">
                      <a:lumMod val="65000"/>
                    </a:schemeClr>
                  </a:solidFill>
                </a:rPr>
                <a:t>PART</a:t>
              </a:r>
              <a:r>
                <a:rPr kumimoji="1" lang="zh-CN" altLang="en-US" sz="1335" dirty="0">
                  <a:solidFill>
                    <a:schemeClr val="bg1">
                      <a:lumMod val="65000"/>
                    </a:schemeClr>
                  </a:solidFill>
                </a:rPr>
                <a:t> </a:t>
              </a:r>
              <a:r>
                <a:rPr kumimoji="1" lang="en-US" altLang="zh-CN" sz="1335" dirty="0">
                  <a:solidFill>
                    <a:schemeClr val="bg1">
                      <a:lumMod val="65000"/>
                    </a:schemeClr>
                  </a:solidFill>
                </a:rPr>
                <a:t>ONE</a:t>
              </a:r>
            </a:p>
            <a:p>
              <a:pPr lvl="0" algn="ctr">
                <a:lnSpc>
                  <a:spcPct val="130000"/>
                </a:lnSpc>
              </a:pPr>
              <a:r>
                <a:rPr kumimoji="1" lang="zh-CN" altLang="en-US" sz="1335" dirty="0">
                  <a:solidFill>
                    <a:schemeClr val="bg1">
                      <a:lumMod val="65000"/>
                    </a:schemeClr>
                  </a:solidFill>
                </a:rPr>
                <a:t>测量目的 </a:t>
              </a:r>
            </a:p>
          </p:txBody>
        </p:sp>
        <p:sp>
          <p:nvSpPr>
            <p:cNvPr id="32" name="文本框 31"/>
            <p:cNvSpPr txBox="1"/>
            <p:nvPr/>
          </p:nvSpPr>
          <p:spPr>
            <a:xfrm>
              <a:off x="7676243" y="63500"/>
              <a:ext cx="1213794" cy="599908"/>
            </a:xfrm>
            <a:prstGeom prst="rect">
              <a:avLst/>
            </a:prstGeom>
            <a:noFill/>
          </p:spPr>
          <p:txBody>
            <a:bodyPr wrap="none" rtlCol="0">
              <a:spAutoFit/>
            </a:bodyPr>
            <a:lstStyle/>
            <a:p>
              <a:pPr algn="ctr">
                <a:lnSpc>
                  <a:spcPct val="130000"/>
                </a:lnSpc>
              </a:pPr>
              <a:r>
                <a:rPr kumimoji="1" lang="en-US" altLang="zh-CN" sz="1335" dirty="0">
                  <a:solidFill>
                    <a:schemeClr val="bg1">
                      <a:lumMod val="65000"/>
                    </a:schemeClr>
                  </a:solidFill>
                </a:rPr>
                <a:t>PART</a:t>
              </a:r>
              <a:r>
                <a:rPr kumimoji="1" lang="zh-CN" altLang="en-US" sz="1335" dirty="0">
                  <a:solidFill>
                    <a:schemeClr val="bg1">
                      <a:lumMod val="65000"/>
                    </a:schemeClr>
                  </a:solidFill>
                </a:rPr>
                <a:t> </a:t>
              </a:r>
              <a:r>
                <a:rPr kumimoji="1" lang="en-US" altLang="zh-CN" sz="1335" dirty="0">
                  <a:solidFill>
                    <a:schemeClr val="bg1">
                      <a:lumMod val="65000"/>
                    </a:schemeClr>
                  </a:solidFill>
                </a:rPr>
                <a:t>TWO</a:t>
              </a:r>
            </a:p>
            <a:p>
              <a:pPr algn="ctr">
                <a:lnSpc>
                  <a:spcPct val="130000"/>
                </a:lnSpc>
              </a:pPr>
              <a:r>
                <a:rPr kumimoji="1" lang="zh-CN" altLang="en-US" sz="1335" dirty="0">
                  <a:solidFill>
                    <a:schemeClr val="bg1">
                      <a:lumMod val="65000"/>
                    </a:schemeClr>
                  </a:solidFill>
                </a:rPr>
                <a:t>踩点及预调查</a:t>
              </a:r>
            </a:p>
          </p:txBody>
        </p:sp>
        <p:sp>
          <p:nvSpPr>
            <p:cNvPr id="33" name="文本框 32"/>
            <p:cNvSpPr txBox="1"/>
            <p:nvPr/>
          </p:nvSpPr>
          <p:spPr>
            <a:xfrm>
              <a:off x="9163425" y="63500"/>
              <a:ext cx="1112805" cy="599908"/>
            </a:xfrm>
            <a:prstGeom prst="rect">
              <a:avLst/>
            </a:prstGeom>
            <a:noFill/>
          </p:spPr>
          <p:txBody>
            <a:bodyPr wrap="none" rtlCol="0">
              <a:spAutoFit/>
            </a:bodyPr>
            <a:lstStyle/>
            <a:p>
              <a:pPr algn="ctr">
                <a:lnSpc>
                  <a:spcPct val="130000"/>
                </a:lnSpc>
              </a:pPr>
              <a:r>
                <a:rPr kumimoji="1" lang="en-US" altLang="zh-CN" sz="1335" dirty="0">
                  <a:solidFill>
                    <a:srgbClr val="2CBD94"/>
                  </a:solidFill>
                </a:rPr>
                <a:t>PART</a:t>
              </a:r>
              <a:r>
                <a:rPr kumimoji="1" lang="zh-CN" altLang="en-US" sz="1335" dirty="0">
                  <a:solidFill>
                    <a:srgbClr val="2CBD94"/>
                  </a:solidFill>
                </a:rPr>
                <a:t> </a:t>
              </a:r>
              <a:r>
                <a:rPr kumimoji="1" lang="en-US" altLang="zh-CN" sz="1335" dirty="0">
                  <a:solidFill>
                    <a:srgbClr val="2CBD94"/>
                  </a:solidFill>
                </a:rPr>
                <a:t>THREE</a:t>
              </a:r>
            </a:p>
            <a:p>
              <a:pPr algn="ctr">
                <a:lnSpc>
                  <a:spcPct val="130000"/>
                </a:lnSpc>
              </a:pPr>
              <a:r>
                <a:rPr kumimoji="1" lang="zh-CN" altLang="en-US" sz="1335" dirty="0">
                  <a:solidFill>
                    <a:srgbClr val="2CBD94"/>
                  </a:solidFill>
                </a:rPr>
                <a:t>调查方案 </a:t>
              </a:r>
            </a:p>
          </p:txBody>
        </p:sp>
        <p:sp>
          <p:nvSpPr>
            <p:cNvPr id="34" name="文本框 33"/>
            <p:cNvSpPr txBox="1"/>
            <p:nvPr/>
          </p:nvSpPr>
          <p:spPr>
            <a:xfrm>
              <a:off x="10532184" y="64426"/>
              <a:ext cx="1085554" cy="599908"/>
            </a:xfrm>
            <a:prstGeom prst="rect">
              <a:avLst/>
            </a:prstGeom>
            <a:noFill/>
          </p:spPr>
          <p:txBody>
            <a:bodyPr wrap="none" rtlCol="0">
              <a:spAutoFit/>
            </a:bodyPr>
            <a:lstStyle/>
            <a:p>
              <a:pPr algn="ctr">
                <a:lnSpc>
                  <a:spcPct val="130000"/>
                </a:lnSpc>
              </a:pPr>
              <a:r>
                <a:rPr kumimoji="1" lang="en-US" altLang="zh-CN" sz="1335" dirty="0">
                  <a:solidFill>
                    <a:schemeClr val="bg1">
                      <a:lumMod val="65000"/>
                    </a:schemeClr>
                  </a:solidFill>
                </a:rPr>
                <a:t>PART</a:t>
              </a:r>
              <a:r>
                <a:rPr kumimoji="1" lang="zh-CN" altLang="en-US" sz="1335" dirty="0">
                  <a:solidFill>
                    <a:schemeClr val="bg1">
                      <a:lumMod val="65000"/>
                    </a:schemeClr>
                  </a:solidFill>
                </a:rPr>
                <a:t> </a:t>
              </a:r>
              <a:r>
                <a:rPr kumimoji="1" lang="en-US" altLang="zh-CN" sz="1335" dirty="0">
                  <a:solidFill>
                    <a:schemeClr val="bg1">
                      <a:lumMod val="65000"/>
                    </a:schemeClr>
                  </a:solidFill>
                </a:rPr>
                <a:t>FOUR</a:t>
              </a:r>
            </a:p>
            <a:p>
              <a:pPr lvl="0" algn="ctr">
                <a:lnSpc>
                  <a:spcPct val="130000"/>
                </a:lnSpc>
              </a:pPr>
              <a:r>
                <a:rPr kumimoji="1" lang="zh-CN" altLang="en-US" sz="1335" dirty="0">
                  <a:solidFill>
                    <a:schemeClr val="bg1">
                      <a:lumMod val="65000"/>
                    </a:schemeClr>
                  </a:solidFill>
                </a:rPr>
                <a:t> 数据分析 </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5200915" y="1325325"/>
            <a:ext cx="1711749" cy="1711749"/>
          </a:xfrm>
          <a:prstGeom prst="ellipse">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r>
              <a:rPr kumimoji="1" lang="en-US" altLang="zh-CN" sz="12000" dirty="0">
                <a:solidFill>
                  <a:schemeClr val="bg1"/>
                </a:solidFill>
              </a:rPr>
              <a:t>4</a:t>
            </a:r>
            <a:endParaRPr kumimoji="1" lang="zh-CN" altLang="en-US" sz="12000" dirty="0">
              <a:solidFill>
                <a:schemeClr val="bg1"/>
              </a:solidFill>
            </a:endParaRPr>
          </a:p>
        </p:txBody>
      </p:sp>
      <p:sp>
        <p:nvSpPr>
          <p:cNvPr id="7" name="文本框 6"/>
          <p:cNvSpPr txBox="1"/>
          <p:nvPr/>
        </p:nvSpPr>
        <p:spPr>
          <a:xfrm>
            <a:off x="4441603" y="3246879"/>
            <a:ext cx="3230373" cy="1224951"/>
          </a:xfrm>
          <a:prstGeom prst="rect">
            <a:avLst/>
          </a:prstGeom>
          <a:noFill/>
        </p:spPr>
        <p:txBody>
          <a:bodyPr wrap="none" rtlCol="0">
            <a:spAutoFit/>
          </a:bodyPr>
          <a:lstStyle/>
          <a:p>
            <a:pPr algn="ctr"/>
            <a:r>
              <a:rPr kumimoji="1" lang="en-US" sz="3200" dirty="0">
                <a:solidFill>
                  <a:schemeClr val="bg1"/>
                </a:solidFill>
              </a:rPr>
              <a:t>DATA ANALYSIS</a:t>
            </a:r>
            <a:endParaRPr kumimoji="1" lang="en-US" altLang="zh-CN" sz="3200" dirty="0">
              <a:solidFill>
                <a:schemeClr val="bg1"/>
              </a:solidFill>
            </a:endParaRPr>
          </a:p>
          <a:p>
            <a:pPr lvl="0" algn="ctr">
              <a:lnSpc>
                <a:spcPct val="130000"/>
              </a:lnSpc>
            </a:pPr>
            <a:r>
              <a:rPr kumimoji="1" lang="zh-CN" altLang="en-US" sz="3200" dirty="0">
                <a:solidFill>
                  <a:srgbClr val="FFFFFF"/>
                </a:solidFill>
              </a:rPr>
              <a:t>数据分析 </a:t>
            </a: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isḻïḍè"/>
          <p:cNvGrpSpPr/>
          <p:nvPr/>
        </p:nvGrpSpPr>
        <p:grpSpPr>
          <a:xfrm>
            <a:off x="4152265" y="1313815"/>
            <a:ext cx="3874135" cy="4678045"/>
            <a:chOff x="4152302" y="823213"/>
            <a:chExt cx="3874061" cy="4678174"/>
          </a:xfrm>
        </p:grpSpPr>
        <p:sp>
          <p:nvSpPr>
            <p:cNvPr id="6" name="iṡ1îďé"/>
            <p:cNvSpPr/>
            <p:nvPr/>
          </p:nvSpPr>
          <p:spPr bwMode="auto">
            <a:xfrm>
              <a:off x="6731731" y="972417"/>
              <a:ext cx="1294632" cy="3408031"/>
            </a:xfrm>
            <a:custGeom>
              <a:avLst/>
              <a:gdLst>
                <a:gd name="T0" fmla="*/ 64 w 177"/>
                <a:gd name="T1" fmla="*/ 433 h 468"/>
                <a:gd name="T2" fmla="*/ 155 w 177"/>
                <a:gd name="T3" fmla="*/ 98 h 468"/>
                <a:gd name="T4" fmla="*/ 168 w 177"/>
                <a:gd name="T5" fmla="*/ 50 h 468"/>
                <a:gd name="T6" fmla="*/ 114 w 177"/>
                <a:gd name="T7" fmla="*/ 35 h 468"/>
                <a:gd name="T8" fmla="*/ 23 w 177"/>
                <a:gd name="T9" fmla="*/ 370 h 468"/>
                <a:gd name="T10" fmla="*/ 10 w 177"/>
                <a:gd name="T11" fmla="*/ 418 h 468"/>
                <a:gd name="T12" fmla="*/ 64 w 177"/>
                <a:gd name="T13" fmla="*/ 433 h 468"/>
              </a:gdLst>
              <a:ahLst/>
              <a:cxnLst>
                <a:cxn ang="0">
                  <a:pos x="T0" y="T1"/>
                </a:cxn>
                <a:cxn ang="0">
                  <a:pos x="T2" y="T3"/>
                </a:cxn>
                <a:cxn ang="0">
                  <a:pos x="T4" y="T5"/>
                </a:cxn>
                <a:cxn ang="0">
                  <a:pos x="T6" y="T7"/>
                </a:cxn>
                <a:cxn ang="0">
                  <a:pos x="T8" y="T9"/>
                </a:cxn>
                <a:cxn ang="0">
                  <a:pos x="T10" y="T11"/>
                </a:cxn>
                <a:cxn ang="0">
                  <a:pos x="T12" y="T13"/>
                </a:cxn>
              </a:cxnLst>
              <a:rect l="0" t="0" r="r" b="b"/>
              <a:pathLst>
                <a:path w="177" h="468">
                  <a:moveTo>
                    <a:pt x="64" y="433"/>
                  </a:moveTo>
                  <a:cubicBezTo>
                    <a:pt x="94" y="321"/>
                    <a:pt x="124" y="210"/>
                    <a:pt x="155" y="98"/>
                  </a:cubicBezTo>
                  <a:cubicBezTo>
                    <a:pt x="159" y="82"/>
                    <a:pt x="163" y="66"/>
                    <a:pt x="168" y="50"/>
                  </a:cubicBezTo>
                  <a:cubicBezTo>
                    <a:pt x="177" y="15"/>
                    <a:pt x="123" y="0"/>
                    <a:pt x="114" y="35"/>
                  </a:cubicBezTo>
                  <a:cubicBezTo>
                    <a:pt x="83" y="147"/>
                    <a:pt x="53" y="259"/>
                    <a:pt x="23" y="370"/>
                  </a:cubicBezTo>
                  <a:cubicBezTo>
                    <a:pt x="18" y="386"/>
                    <a:pt x="14" y="402"/>
                    <a:pt x="10" y="418"/>
                  </a:cubicBezTo>
                  <a:cubicBezTo>
                    <a:pt x="0" y="453"/>
                    <a:pt x="54" y="468"/>
                    <a:pt x="64" y="433"/>
                  </a:cubicBezTo>
                  <a:close/>
                </a:path>
              </a:pathLst>
            </a:custGeom>
            <a:solidFill>
              <a:srgbClr val="2CBD94"/>
            </a:solidFill>
            <a:ln>
              <a:noFill/>
            </a:ln>
          </p:spPr>
          <p:txBody>
            <a:bodyPr anchor="ctr"/>
            <a:lstStyle/>
            <a:p>
              <a:pPr algn="ctr"/>
              <a:endParaRPr/>
            </a:p>
          </p:txBody>
        </p:sp>
        <p:sp>
          <p:nvSpPr>
            <p:cNvPr id="9" name="işḷîḍè"/>
            <p:cNvSpPr/>
            <p:nvPr/>
          </p:nvSpPr>
          <p:spPr bwMode="auto">
            <a:xfrm>
              <a:off x="6839540" y="823213"/>
              <a:ext cx="409384" cy="3418529"/>
            </a:xfrm>
            <a:custGeom>
              <a:avLst/>
              <a:gdLst>
                <a:gd name="T0" fmla="*/ 56 w 56"/>
                <a:gd name="T1" fmla="*/ 432 h 469"/>
                <a:gd name="T2" fmla="*/ 56 w 56"/>
                <a:gd name="T3" fmla="*/ 85 h 469"/>
                <a:gd name="T4" fmla="*/ 56 w 56"/>
                <a:gd name="T5" fmla="*/ 36 h 469"/>
                <a:gd name="T6" fmla="*/ 0 w 56"/>
                <a:gd name="T7" fmla="*/ 36 h 469"/>
                <a:gd name="T8" fmla="*/ 0 w 56"/>
                <a:gd name="T9" fmla="*/ 383 h 469"/>
                <a:gd name="T10" fmla="*/ 0 w 56"/>
                <a:gd name="T11" fmla="*/ 432 h 469"/>
                <a:gd name="T12" fmla="*/ 56 w 56"/>
                <a:gd name="T13" fmla="*/ 432 h 469"/>
              </a:gdLst>
              <a:ahLst/>
              <a:cxnLst>
                <a:cxn ang="0">
                  <a:pos x="T0" y="T1"/>
                </a:cxn>
                <a:cxn ang="0">
                  <a:pos x="T2" y="T3"/>
                </a:cxn>
                <a:cxn ang="0">
                  <a:pos x="T4" y="T5"/>
                </a:cxn>
                <a:cxn ang="0">
                  <a:pos x="T6" y="T7"/>
                </a:cxn>
                <a:cxn ang="0">
                  <a:pos x="T8" y="T9"/>
                </a:cxn>
                <a:cxn ang="0">
                  <a:pos x="T10" y="T11"/>
                </a:cxn>
                <a:cxn ang="0">
                  <a:pos x="T12" y="T13"/>
                </a:cxn>
              </a:cxnLst>
              <a:rect l="0" t="0" r="r" b="b"/>
              <a:pathLst>
                <a:path w="56" h="469">
                  <a:moveTo>
                    <a:pt x="56" y="432"/>
                  </a:moveTo>
                  <a:cubicBezTo>
                    <a:pt x="56" y="317"/>
                    <a:pt x="56" y="201"/>
                    <a:pt x="56" y="85"/>
                  </a:cubicBezTo>
                  <a:cubicBezTo>
                    <a:pt x="56" y="69"/>
                    <a:pt x="56" y="52"/>
                    <a:pt x="56" y="36"/>
                  </a:cubicBezTo>
                  <a:cubicBezTo>
                    <a:pt x="56" y="0"/>
                    <a:pt x="0" y="0"/>
                    <a:pt x="0" y="36"/>
                  </a:cubicBezTo>
                  <a:cubicBezTo>
                    <a:pt x="0" y="151"/>
                    <a:pt x="0" y="267"/>
                    <a:pt x="0" y="383"/>
                  </a:cubicBezTo>
                  <a:cubicBezTo>
                    <a:pt x="0" y="399"/>
                    <a:pt x="0" y="416"/>
                    <a:pt x="0" y="432"/>
                  </a:cubicBezTo>
                  <a:cubicBezTo>
                    <a:pt x="0" y="469"/>
                    <a:pt x="56" y="469"/>
                    <a:pt x="56" y="432"/>
                  </a:cubicBezTo>
                  <a:close/>
                </a:path>
              </a:pathLst>
            </a:custGeom>
            <a:solidFill>
              <a:srgbClr val="2CBD94"/>
            </a:solidFill>
            <a:ln>
              <a:noFill/>
            </a:ln>
          </p:spPr>
          <p:txBody>
            <a:bodyPr anchor="ctr"/>
            <a:lstStyle/>
            <a:p>
              <a:pPr algn="ctr"/>
              <a:endParaRPr/>
            </a:p>
          </p:txBody>
        </p:sp>
        <p:sp>
          <p:nvSpPr>
            <p:cNvPr id="16" name="iṧľïḓè"/>
            <p:cNvSpPr/>
            <p:nvPr/>
          </p:nvSpPr>
          <p:spPr>
            <a:xfrm>
              <a:off x="6075585" y="1131760"/>
              <a:ext cx="943367" cy="2127593"/>
            </a:xfrm>
            <a:custGeom>
              <a:avLst/>
              <a:gdLst>
                <a:gd name="connsiteX0" fmla="*/ 173278 w 709175"/>
                <a:gd name="connsiteY0" fmla="*/ 314 h 1599415"/>
                <a:gd name="connsiteX1" fmla="*/ 301695 w 709175"/>
                <a:gd name="connsiteY1" fmla="*/ 109055 h 1599415"/>
                <a:gd name="connsiteX2" fmla="*/ 680133 w 709175"/>
                <a:gd name="connsiteY2" fmla="*/ 1499569 h 1599415"/>
                <a:gd name="connsiteX3" fmla="*/ 704814 w 709175"/>
                <a:gd name="connsiteY3" fmla="*/ 1584423 h 1599415"/>
                <a:gd name="connsiteX4" fmla="*/ 709175 w 709175"/>
                <a:gd name="connsiteY4" fmla="*/ 1599415 h 1599415"/>
                <a:gd name="connsiteX5" fmla="*/ 391067 w 709175"/>
                <a:gd name="connsiteY5" fmla="*/ 1599415 h 1599415"/>
                <a:gd name="connsiteX6" fmla="*/ 386706 w 709175"/>
                <a:gd name="connsiteY6" fmla="*/ 1584423 h 1599415"/>
                <a:gd name="connsiteX7" fmla="*/ 362026 w 709175"/>
                <a:gd name="connsiteY7" fmla="*/ 1499569 h 1599415"/>
                <a:gd name="connsiteX8" fmla="*/ 76827 w 709175"/>
                <a:gd name="connsiteY8" fmla="*/ 453946 h 1599415"/>
                <a:gd name="connsiteX9" fmla="*/ 5527 w 709175"/>
                <a:gd name="connsiteY9" fmla="*/ 191172 h 1599415"/>
                <a:gd name="connsiteX10" fmla="*/ 173278 w 709175"/>
                <a:gd name="connsiteY10" fmla="*/ 314 h 15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9175" h="1599415">
                  <a:moveTo>
                    <a:pt x="173278" y="314"/>
                  </a:moveTo>
                  <a:cubicBezTo>
                    <a:pt x="229967" y="3843"/>
                    <a:pt x="283184" y="37203"/>
                    <a:pt x="301695" y="109055"/>
                  </a:cubicBezTo>
                  <a:cubicBezTo>
                    <a:pt x="427841" y="574385"/>
                    <a:pt x="553987" y="1034240"/>
                    <a:pt x="680133" y="1499569"/>
                  </a:cubicBezTo>
                  <a:cubicBezTo>
                    <a:pt x="688360" y="1526941"/>
                    <a:pt x="696587" y="1555682"/>
                    <a:pt x="704814" y="1584423"/>
                  </a:cubicBezTo>
                  <a:lnTo>
                    <a:pt x="709175" y="1599415"/>
                  </a:lnTo>
                  <a:lnTo>
                    <a:pt x="391067" y="1599415"/>
                  </a:lnTo>
                  <a:lnTo>
                    <a:pt x="386706" y="1584423"/>
                  </a:lnTo>
                  <a:cubicBezTo>
                    <a:pt x="378480" y="1555682"/>
                    <a:pt x="370253" y="1526941"/>
                    <a:pt x="362026" y="1499569"/>
                  </a:cubicBezTo>
                  <a:cubicBezTo>
                    <a:pt x="268788" y="1149203"/>
                    <a:pt x="175549" y="804312"/>
                    <a:pt x="76827" y="453946"/>
                  </a:cubicBezTo>
                  <a:cubicBezTo>
                    <a:pt x="54888" y="366355"/>
                    <a:pt x="32950" y="278764"/>
                    <a:pt x="5527" y="191172"/>
                  </a:cubicBezTo>
                  <a:cubicBezTo>
                    <a:pt x="-25324" y="71418"/>
                    <a:pt x="78797" y="-5566"/>
                    <a:pt x="173278" y="314"/>
                  </a:cubicBezTo>
                  <a:close/>
                </a:path>
              </a:pathLst>
            </a:custGeom>
            <a:solidFill>
              <a:srgbClr val="2CBD9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íšlïḍe"/>
            <p:cNvSpPr/>
            <p:nvPr/>
          </p:nvSpPr>
          <p:spPr bwMode="auto">
            <a:xfrm>
              <a:off x="4152302" y="2243812"/>
              <a:ext cx="3128110" cy="3257575"/>
            </a:xfrm>
            <a:custGeom>
              <a:avLst/>
              <a:gdLst>
                <a:gd name="T0" fmla="*/ 116 w 428"/>
                <a:gd name="T1" fmla="*/ 116 h 447"/>
                <a:gd name="T2" fmla="*/ 286 w 428"/>
                <a:gd name="T3" fmla="*/ 97 h 447"/>
                <a:gd name="T4" fmla="*/ 363 w 428"/>
                <a:gd name="T5" fmla="*/ 221 h 447"/>
                <a:gd name="T6" fmla="*/ 143 w 428"/>
                <a:gd name="T7" fmla="*/ 358 h 447"/>
                <a:gd name="T8" fmla="*/ 67 w 428"/>
                <a:gd name="T9" fmla="*/ 208 h 447"/>
                <a:gd name="T10" fmla="*/ 7 w 428"/>
                <a:gd name="T11" fmla="*/ 208 h 447"/>
                <a:gd name="T12" fmla="*/ 95 w 428"/>
                <a:gd name="T13" fmla="*/ 398 h 447"/>
                <a:gd name="T14" fmla="*/ 307 w 428"/>
                <a:gd name="T15" fmla="*/ 415 h 447"/>
                <a:gd name="T16" fmla="*/ 423 w 428"/>
                <a:gd name="T17" fmla="*/ 240 h 447"/>
                <a:gd name="T18" fmla="*/ 330 w 428"/>
                <a:gd name="T19" fmla="*/ 53 h 447"/>
                <a:gd name="T20" fmla="*/ 74 w 428"/>
                <a:gd name="T21" fmla="*/ 74 h 447"/>
                <a:gd name="T22" fmla="*/ 116 w 428"/>
                <a:gd name="T23" fmla="*/ 11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8" h="447">
                  <a:moveTo>
                    <a:pt x="116" y="116"/>
                  </a:moveTo>
                  <a:cubicBezTo>
                    <a:pt x="163" y="75"/>
                    <a:pt x="231" y="67"/>
                    <a:pt x="286" y="97"/>
                  </a:cubicBezTo>
                  <a:cubicBezTo>
                    <a:pt x="331" y="122"/>
                    <a:pt x="361" y="169"/>
                    <a:pt x="363" y="221"/>
                  </a:cubicBezTo>
                  <a:cubicBezTo>
                    <a:pt x="368" y="334"/>
                    <a:pt x="244" y="414"/>
                    <a:pt x="143" y="358"/>
                  </a:cubicBezTo>
                  <a:cubicBezTo>
                    <a:pt x="89" y="328"/>
                    <a:pt x="61" y="269"/>
                    <a:pt x="67" y="208"/>
                  </a:cubicBezTo>
                  <a:cubicBezTo>
                    <a:pt x="71" y="169"/>
                    <a:pt x="11" y="170"/>
                    <a:pt x="7" y="208"/>
                  </a:cubicBezTo>
                  <a:cubicBezTo>
                    <a:pt x="0" y="282"/>
                    <a:pt x="34" y="355"/>
                    <a:pt x="95" y="398"/>
                  </a:cubicBezTo>
                  <a:cubicBezTo>
                    <a:pt x="156" y="442"/>
                    <a:pt x="239" y="447"/>
                    <a:pt x="307" y="415"/>
                  </a:cubicBezTo>
                  <a:cubicBezTo>
                    <a:pt x="374" y="383"/>
                    <a:pt x="418" y="314"/>
                    <a:pt x="423" y="240"/>
                  </a:cubicBezTo>
                  <a:cubicBezTo>
                    <a:pt x="428" y="166"/>
                    <a:pt x="391" y="94"/>
                    <a:pt x="330" y="53"/>
                  </a:cubicBezTo>
                  <a:cubicBezTo>
                    <a:pt x="250" y="0"/>
                    <a:pt x="145" y="12"/>
                    <a:pt x="74" y="74"/>
                  </a:cubicBezTo>
                  <a:cubicBezTo>
                    <a:pt x="44" y="99"/>
                    <a:pt x="87" y="142"/>
                    <a:pt x="116" y="116"/>
                  </a:cubicBezTo>
                  <a:close/>
                </a:path>
              </a:pathLst>
            </a:custGeom>
            <a:solidFill>
              <a:srgbClr val="2CBD94"/>
            </a:solidFill>
            <a:ln>
              <a:noFill/>
            </a:ln>
          </p:spPr>
          <p:txBody>
            <a:bodyPr anchor="ctr"/>
            <a:lstStyle/>
            <a:p>
              <a:pPr algn="ctr"/>
              <a:endParaRPr/>
            </a:p>
          </p:txBody>
        </p:sp>
        <p:sp>
          <p:nvSpPr>
            <p:cNvPr id="25" name="iṩlíḍè"/>
            <p:cNvSpPr/>
            <p:nvPr/>
          </p:nvSpPr>
          <p:spPr bwMode="auto">
            <a:xfrm>
              <a:off x="5167211" y="3427884"/>
              <a:ext cx="1029534" cy="952486"/>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rgbClr val="2CBD94"/>
            </a:solidFill>
            <a:ln w="9525">
              <a:noFill/>
              <a:round/>
            </a:ln>
          </p:spPr>
          <p:txBody>
            <a:bodyPr anchor="ctr"/>
            <a:lstStyle/>
            <a:p>
              <a:pPr algn="ctr"/>
              <a:endParaRPr/>
            </a:p>
          </p:txBody>
        </p:sp>
      </p:grpSp>
      <p:grpSp>
        <p:nvGrpSpPr>
          <p:cNvPr id="61" name="组合 60"/>
          <p:cNvGrpSpPr/>
          <p:nvPr>
            <p:custDataLst>
              <p:tags r:id="rId2"/>
            </p:custDataLst>
          </p:nvPr>
        </p:nvGrpSpPr>
        <p:grpSpPr>
          <a:xfrm>
            <a:off x="675680" y="2278319"/>
            <a:ext cx="10845000" cy="3097581"/>
            <a:chOff x="675680" y="2278319"/>
            <a:chExt cx="10845000" cy="3097581"/>
          </a:xfrm>
        </p:grpSpPr>
        <p:sp>
          <p:nvSpPr>
            <p:cNvPr id="72" name="iŝľïḑê"/>
            <p:cNvSpPr txBox="1"/>
            <p:nvPr/>
          </p:nvSpPr>
          <p:spPr>
            <a:xfrm>
              <a:off x="8221913" y="4594700"/>
              <a:ext cx="3276000" cy="781200"/>
            </a:xfrm>
            <a:prstGeom prst="rect">
              <a:avLst/>
            </a:prstGeom>
            <a:noFill/>
          </p:spPr>
          <p:txBody>
            <a:bodyPr wrap="square" lIns="90000" tIns="46800" rIns="90000" bIns="46800" anchor="ctr" anchorCtr="0">
              <a:noAutofit/>
            </a:bodyPr>
            <a:lstStyle/>
            <a:p>
              <a:pPr>
                <a:lnSpc>
                  <a:spcPct val="150000"/>
                </a:lnSpc>
              </a:pPr>
              <a:r>
                <a:rPr lang="en-US" altLang="zh-CN" sz="1600" dirty="0">
                  <a:solidFill>
                    <a:schemeClr val="bg1"/>
                  </a:solidFill>
                </a:rPr>
                <a:t>4. </a:t>
              </a:r>
              <a:r>
                <a:rPr lang="zh-CN" altLang="en-US" sz="1600" dirty="0">
                  <a:solidFill>
                    <a:schemeClr val="bg1"/>
                  </a:solidFill>
                </a:rPr>
                <a:t>通过对速度的分析得出目的路段的行车通畅程度，对道路进行等级评估</a:t>
              </a:r>
            </a:p>
          </p:txBody>
        </p:sp>
        <p:sp>
          <p:nvSpPr>
            <p:cNvPr id="70" name="îṥ1îḍê"/>
            <p:cNvSpPr txBox="1"/>
            <p:nvPr/>
          </p:nvSpPr>
          <p:spPr>
            <a:xfrm>
              <a:off x="675680" y="4399787"/>
              <a:ext cx="3276302" cy="781555"/>
            </a:xfrm>
            <a:prstGeom prst="rect">
              <a:avLst/>
            </a:prstGeom>
            <a:noFill/>
          </p:spPr>
          <p:txBody>
            <a:bodyPr wrap="square" lIns="90000" tIns="46800" rIns="90000" bIns="46800" anchor="ctr" anchorCtr="0">
              <a:noAutofit/>
            </a:bodyPr>
            <a:lstStyle/>
            <a:p>
              <a:pPr algn="r">
                <a:lnSpc>
                  <a:spcPct val="150000"/>
                </a:lnSpc>
              </a:pPr>
              <a:r>
                <a:rPr lang="en-US" altLang="zh-CN" sz="1600" dirty="0">
                  <a:solidFill>
                    <a:schemeClr val="bg1"/>
                  </a:solidFill>
                </a:rPr>
                <a:t>2. </a:t>
              </a:r>
              <a:r>
                <a:rPr lang="zh-CN" altLang="en-US" sz="1600" dirty="0">
                  <a:solidFill>
                    <a:schemeClr val="bg1"/>
                  </a:solidFill>
                </a:rPr>
                <a:t>对比分析不同类车辆在同一种时间段上行驶特性的差异</a:t>
              </a:r>
            </a:p>
          </p:txBody>
        </p:sp>
        <p:sp>
          <p:nvSpPr>
            <p:cNvPr id="68" name="í$ļíde"/>
            <p:cNvSpPr txBox="1"/>
            <p:nvPr/>
          </p:nvSpPr>
          <p:spPr>
            <a:xfrm>
              <a:off x="8244680" y="2447490"/>
              <a:ext cx="3276000" cy="781200"/>
            </a:xfrm>
            <a:prstGeom prst="rect">
              <a:avLst/>
            </a:prstGeom>
            <a:noFill/>
          </p:spPr>
          <p:txBody>
            <a:bodyPr wrap="square" lIns="90000" tIns="46800" rIns="90000" bIns="46800" anchor="ctr" anchorCtr="0">
              <a:noAutofit/>
            </a:bodyPr>
            <a:lstStyle/>
            <a:p>
              <a:pPr>
                <a:lnSpc>
                  <a:spcPct val="150000"/>
                </a:lnSpc>
              </a:pPr>
              <a:r>
                <a:rPr lang="en-US" altLang="zh-CN" sz="1600" dirty="0">
                  <a:solidFill>
                    <a:schemeClr val="bg1"/>
                  </a:solidFill>
                </a:rPr>
                <a:t>3. </a:t>
              </a:r>
              <a:r>
                <a:rPr lang="zh-CN" altLang="en-US" sz="1600" dirty="0">
                  <a:solidFill>
                    <a:schemeClr val="bg1"/>
                  </a:solidFill>
                </a:rPr>
                <a:t>对比分析同一类车辆在高峰时段和低峰时段行驶特性的差异（重点：出租车）</a:t>
              </a:r>
            </a:p>
            <a:p>
              <a:pPr>
                <a:lnSpc>
                  <a:spcPct val="150000"/>
                </a:lnSpc>
              </a:pPr>
              <a:endParaRPr lang="en-US" altLang="zh-CN" sz="1100" dirty="0">
                <a:solidFill>
                  <a:schemeClr val="bg1"/>
                </a:solidFill>
              </a:endParaRPr>
            </a:p>
          </p:txBody>
        </p:sp>
        <p:sp>
          <p:nvSpPr>
            <p:cNvPr id="66" name="íśḷiḓê"/>
            <p:cNvSpPr txBox="1"/>
            <p:nvPr/>
          </p:nvSpPr>
          <p:spPr>
            <a:xfrm>
              <a:off x="675680" y="2278319"/>
              <a:ext cx="3276302" cy="781555"/>
            </a:xfrm>
            <a:prstGeom prst="rect">
              <a:avLst/>
            </a:prstGeom>
            <a:noFill/>
          </p:spPr>
          <p:txBody>
            <a:bodyPr wrap="square" lIns="90000" tIns="46800" rIns="90000" bIns="46800" anchor="ctr" anchorCtr="0">
              <a:noAutofit/>
            </a:bodyPr>
            <a:lstStyle/>
            <a:p>
              <a:pPr algn="r">
                <a:lnSpc>
                  <a:spcPct val="150000"/>
                </a:lnSpc>
              </a:pPr>
              <a:r>
                <a:rPr lang="en-US" altLang="zh-CN" sz="1600" dirty="0">
                  <a:solidFill>
                    <a:schemeClr val="bg1"/>
                  </a:solidFill>
                </a:rPr>
                <a:t>1. </a:t>
              </a:r>
              <a:r>
                <a:rPr lang="zh-CN" altLang="en-US" sz="1600" dirty="0">
                  <a:solidFill>
                    <a:schemeClr val="bg1"/>
                  </a:solidFill>
                </a:rPr>
                <a:t>运用统计数据计算各类车辆的行程车速</a:t>
              </a:r>
            </a:p>
            <a:p>
              <a:pPr marL="171450" indent="-171450" algn="r">
                <a:lnSpc>
                  <a:spcPct val="150000"/>
                </a:lnSpc>
                <a:buFont typeface="Arial" panose="020B0604020202020204" pitchFamily="34" charset="0"/>
                <a:buChar char="•"/>
              </a:pPr>
              <a:endParaRPr lang="en-US" altLang="zh-CN" sz="1050" dirty="0">
                <a:solidFill>
                  <a:schemeClr val="bg1"/>
                </a:solidFill>
              </a:endParaRPr>
            </a:p>
          </p:txBody>
        </p:sp>
      </p:grpSp>
      <p:grpSp>
        <p:nvGrpSpPr>
          <p:cNvPr id="21" name="组合 20"/>
          <p:cNvGrpSpPr/>
          <p:nvPr/>
        </p:nvGrpSpPr>
        <p:grpSpPr>
          <a:xfrm>
            <a:off x="5318343" y="53876"/>
            <a:ext cx="6540695" cy="828139"/>
            <a:chOff x="5077043" y="53876"/>
            <a:chExt cx="6540695" cy="828139"/>
          </a:xfrm>
        </p:grpSpPr>
        <p:sp>
          <p:nvSpPr>
            <p:cNvPr id="22" name="矩形 21"/>
            <p:cNvSpPr/>
            <p:nvPr/>
          </p:nvSpPr>
          <p:spPr>
            <a:xfrm flipV="1">
              <a:off x="10628238" y="821055"/>
              <a:ext cx="893445" cy="60960"/>
            </a:xfrm>
            <a:prstGeom prst="rect">
              <a:avLst/>
            </a:prstGeom>
            <a:solidFill>
              <a:srgbClr val="2CB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5" b="1" dirty="0">
                <a:solidFill>
                  <a:srgbClr val="1A1E21"/>
                </a:solidFill>
              </a:endParaRPr>
            </a:p>
          </p:txBody>
        </p:sp>
        <p:sp>
          <p:nvSpPr>
            <p:cNvPr id="23" name="文本框 22"/>
            <p:cNvSpPr txBox="1"/>
            <p:nvPr/>
          </p:nvSpPr>
          <p:spPr>
            <a:xfrm>
              <a:off x="5077043" y="53876"/>
              <a:ext cx="1047115" cy="625475"/>
            </a:xfrm>
            <a:prstGeom prst="rect">
              <a:avLst/>
            </a:prstGeom>
            <a:noFill/>
          </p:spPr>
          <p:txBody>
            <a:bodyPr wrap="none" rtlCol="0">
              <a:spAutoFit/>
            </a:bodyPr>
            <a:lstStyle/>
            <a:p>
              <a:pPr algn="ctr">
                <a:lnSpc>
                  <a:spcPct val="130000"/>
                </a:lnSpc>
              </a:pPr>
              <a:r>
                <a:rPr kumimoji="1" lang="en-US" altLang="zh-CN" sz="1335" dirty="0">
                  <a:solidFill>
                    <a:srgbClr val="A6A6A6"/>
                  </a:solidFill>
                </a:rPr>
                <a:t>CONTENTS</a:t>
              </a:r>
            </a:p>
            <a:p>
              <a:pPr algn="ctr">
                <a:lnSpc>
                  <a:spcPct val="130000"/>
                </a:lnSpc>
              </a:pPr>
              <a:r>
                <a:rPr kumimoji="1" lang="zh-CN" altLang="en-US" sz="1335" dirty="0">
                  <a:solidFill>
                    <a:srgbClr val="A6A6A6"/>
                  </a:solidFill>
                </a:rPr>
                <a:t>目录</a:t>
              </a:r>
            </a:p>
          </p:txBody>
        </p:sp>
        <p:sp>
          <p:nvSpPr>
            <p:cNvPr id="26" name="文本框 25"/>
            <p:cNvSpPr txBox="1"/>
            <p:nvPr/>
          </p:nvSpPr>
          <p:spPr>
            <a:xfrm>
              <a:off x="6380112" y="63500"/>
              <a:ext cx="1003801" cy="599908"/>
            </a:xfrm>
            <a:prstGeom prst="rect">
              <a:avLst/>
            </a:prstGeom>
            <a:noFill/>
          </p:spPr>
          <p:txBody>
            <a:bodyPr wrap="none" rtlCol="0">
              <a:spAutoFit/>
            </a:bodyPr>
            <a:lstStyle/>
            <a:p>
              <a:pPr algn="ctr">
                <a:lnSpc>
                  <a:spcPct val="130000"/>
                </a:lnSpc>
              </a:pPr>
              <a:r>
                <a:rPr kumimoji="1" lang="en-US" altLang="zh-CN" sz="1335" dirty="0">
                  <a:solidFill>
                    <a:schemeClr val="bg1">
                      <a:lumMod val="65000"/>
                    </a:schemeClr>
                  </a:solidFill>
                </a:rPr>
                <a:t>PART</a:t>
              </a:r>
              <a:r>
                <a:rPr kumimoji="1" lang="zh-CN" altLang="en-US" sz="1335" dirty="0">
                  <a:solidFill>
                    <a:schemeClr val="bg1">
                      <a:lumMod val="65000"/>
                    </a:schemeClr>
                  </a:solidFill>
                </a:rPr>
                <a:t> </a:t>
              </a:r>
              <a:r>
                <a:rPr kumimoji="1" lang="en-US" altLang="zh-CN" sz="1335" dirty="0">
                  <a:solidFill>
                    <a:schemeClr val="bg1">
                      <a:lumMod val="65000"/>
                    </a:schemeClr>
                  </a:solidFill>
                </a:rPr>
                <a:t>ONE</a:t>
              </a:r>
            </a:p>
            <a:p>
              <a:pPr lvl="0" algn="ctr">
                <a:lnSpc>
                  <a:spcPct val="130000"/>
                </a:lnSpc>
              </a:pPr>
              <a:r>
                <a:rPr kumimoji="1" lang="zh-CN" altLang="en-US" sz="1335" dirty="0">
                  <a:solidFill>
                    <a:schemeClr val="bg1">
                      <a:lumMod val="65000"/>
                    </a:schemeClr>
                  </a:solidFill>
                </a:rPr>
                <a:t>测量目的 </a:t>
              </a:r>
            </a:p>
          </p:txBody>
        </p:sp>
        <p:sp>
          <p:nvSpPr>
            <p:cNvPr id="27" name="文本框 26"/>
            <p:cNvSpPr txBox="1"/>
            <p:nvPr/>
          </p:nvSpPr>
          <p:spPr>
            <a:xfrm>
              <a:off x="7676243" y="63500"/>
              <a:ext cx="1213794" cy="599908"/>
            </a:xfrm>
            <a:prstGeom prst="rect">
              <a:avLst/>
            </a:prstGeom>
            <a:noFill/>
          </p:spPr>
          <p:txBody>
            <a:bodyPr wrap="none" rtlCol="0">
              <a:spAutoFit/>
            </a:bodyPr>
            <a:lstStyle/>
            <a:p>
              <a:pPr algn="ctr">
                <a:lnSpc>
                  <a:spcPct val="130000"/>
                </a:lnSpc>
              </a:pPr>
              <a:r>
                <a:rPr kumimoji="1" lang="en-US" altLang="zh-CN" sz="1335" dirty="0">
                  <a:solidFill>
                    <a:schemeClr val="bg1">
                      <a:lumMod val="65000"/>
                    </a:schemeClr>
                  </a:solidFill>
                </a:rPr>
                <a:t>PART</a:t>
              </a:r>
              <a:r>
                <a:rPr kumimoji="1" lang="zh-CN" altLang="en-US" sz="1335" dirty="0">
                  <a:solidFill>
                    <a:schemeClr val="bg1">
                      <a:lumMod val="65000"/>
                    </a:schemeClr>
                  </a:solidFill>
                </a:rPr>
                <a:t> </a:t>
              </a:r>
              <a:r>
                <a:rPr kumimoji="1" lang="en-US" altLang="zh-CN" sz="1335" dirty="0">
                  <a:solidFill>
                    <a:schemeClr val="bg1">
                      <a:lumMod val="65000"/>
                    </a:schemeClr>
                  </a:solidFill>
                </a:rPr>
                <a:t>TWO</a:t>
              </a:r>
            </a:p>
            <a:p>
              <a:pPr algn="ctr">
                <a:lnSpc>
                  <a:spcPct val="130000"/>
                </a:lnSpc>
              </a:pPr>
              <a:r>
                <a:rPr kumimoji="1" lang="zh-CN" altLang="en-US" sz="1335" dirty="0">
                  <a:solidFill>
                    <a:schemeClr val="bg1">
                      <a:lumMod val="65000"/>
                    </a:schemeClr>
                  </a:solidFill>
                </a:rPr>
                <a:t>踩点及预调查</a:t>
              </a:r>
            </a:p>
          </p:txBody>
        </p:sp>
        <p:sp>
          <p:nvSpPr>
            <p:cNvPr id="28" name="文本框 27"/>
            <p:cNvSpPr txBox="1"/>
            <p:nvPr/>
          </p:nvSpPr>
          <p:spPr>
            <a:xfrm>
              <a:off x="9163425" y="63500"/>
              <a:ext cx="1112805" cy="599908"/>
            </a:xfrm>
            <a:prstGeom prst="rect">
              <a:avLst/>
            </a:prstGeom>
            <a:noFill/>
          </p:spPr>
          <p:txBody>
            <a:bodyPr wrap="none" rtlCol="0">
              <a:spAutoFit/>
            </a:bodyPr>
            <a:lstStyle/>
            <a:p>
              <a:pPr algn="ctr">
                <a:lnSpc>
                  <a:spcPct val="130000"/>
                </a:lnSpc>
              </a:pPr>
              <a:r>
                <a:rPr kumimoji="1" lang="en-US" altLang="zh-CN" sz="1335" dirty="0">
                  <a:solidFill>
                    <a:schemeClr val="bg1">
                      <a:lumMod val="65000"/>
                    </a:schemeClr>
                  </a:solidFill>
                </a:rPr>
                <a:t>PART</a:t>
              </a:r>
              <a:r>
                <a:rPr kumimoji="1" lang="zh-CN" altLang="en-US" sz="1335" dirty="0">
                  <a:solidFill>
                    <a:schemeClr val="bg1">
                      <a:lumMod val="65000"/>
                    </a:schemeClr>
                  </a:solidFill>
                </a:rPr>
                <a:t> </a:t>
              </a:r>
              <a:r>
                <a:rPr kumimoji="1" lang="en-US" altLang="zh-CN" sz="1335" dirty="0">
                  <a:solidFill>
                    <a:schemeClr val="bg1">
                      <a:lumMod val="65000"/>
                    </a:schemeClr>
                  </a:solidFill>
                </a:rPr>
                <a:t>THREE</a:t>
              </a:r>
            </a:p>
            <a:p>
              <a:pPr algn="ctr">
                <a:lnSpc>
                  <a:spcPct val="130000"/>
                </a:lnSpc>
              </a:pPr>
              <a:r>
                <a:rPr kumimoji="1" lang="zh-CN" altLang="en-US" sz="1335" dirty="0">
                  <a:solidFill>
                    <a:schemeClr val="bg1">
                      <a:lumMod val="65000"/>
                    </a:schemeClr>
                  </a:solidFill>
                </a:rPr>
                <a:t>调查方案 </a:t>
              </a:r>
            </a:p>
          </p:txBody>
        </p:sp>
        <p:sp>
          <p:nvSpPr>
            <p:cNvPr id="29" name="文本框 28"/>
            <p:cNvSpPr txBox="1"/>
            <p:nvPr/>
          </p:nvSpPr>
          <p:spPr>
            <a:xfrm>
              <a:off x="10532184" y="64426"/>
              <a:ext cx="1085554" cy="599908"/>
            </a:xfrm>
            <a:prstGeom prst="rect">
              <a:avLst/>
            </a:prstGeom>
            <a:noFill/>
          </p:spPr>
          <p:txBody>
            <a:bodyPr wrap="none" rtlCol="0">
              <a:spAutoFit/>
            </a:bodyPr>
            <a:lstStyle/>
            <a:p>
              <a:pPr algn="ctr">
                <a:lnSpc>
                  <a:spcPct val="130000"/>
                </a:lnSpc>
              </a:pPr>
              <a:r>
                <a:rPr kumimoji="1" lang="en-US" altLang="zh-CN" sz="1335" dirty="0">
                  <a:solidFill>
                    <a:srgbClr val="2CBD94"/>
                  </a:solidFill>
                </a:rPr>
                <a:t>PART</a:t>
              </a:r>
              <a:r>
                <a:rPr kumimoji="1" lang="zh-CN" altLang="en-US" sz="1335" dirty="0">
                  <a:solidFill>
                    <a:srgbClr val="2CBD94"/>
                  </a:solidFill>
                </a:rPr>
                <a:t> </a:t>
              </a:r>
              <a:r>
                <a:rPr kumimoji="1" lang="en-US" altLang="zh-CN" sz="1335" dirty="0">
                  <a:solidFill>
                    <a:srgbClr val="2CBD94"/>
                  </a:solidFill>
                </a:rPr>
                <a:t>FOUR</a:t>
              </a:r>
            </a:p>
            <a:p>
              <a:pPr lvl="0" algn="ctr">
                <a:lnSpc>
                  <a:spcPct val="130000"/>
                </a:lnSpc>
              </a:pPr>
              <a:r>
                <a:rPr kumimoji="1" lang="zh-CN" altLang="en-US" sz="1335" dirty="0">
                  <a:solidFill>
                    <a:srgbClr val="2CBD94"/>
                  </a:solidFill>
                </a:rPr>
                <a:t> 数据分析 </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588" y="0"/>
            <a:ext cx="12192000" cy="6858000"/>
          </a:xfrm>
          <a:prstGeom prst="rect">
            <a:avLst/>
          </a:prstGeom>
          <a:solidFill>
            <a:srgbClr val="1A1E2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2CBD94"/>
              </a:solidFill>
            </a:endParaRPr>
          </a:p>
        </p:txBody>
      </p:sp>
      <p:sp>
        <p:nvSpPr>
          <p:cNvPr id="5" name="矩形 4"/>
          <p:cNvSpPr/>
          <p:nvPr/>
        </p:nvSpPr>
        <p:spPr>
          <a:xfrm>
            <a:off x="3048794" y="2658325"/>
            <a:ext cx="6096000" cy="1107996"/>
          </a:xfrm>
          <a:prstGeom prst="rect">
            <a:avLst/>
          </a:prstGeom>
        </p:spPr>
        <p:txBody>
          <a:bodyPr>
            <a:spAutoFit/>
          </a:bodyPr>
          <a:lstStyle/>
          <a:p>
            <a:pPr algn="ctr"/>
            <a:r>
              <a:rPr kumimoji="1" lang="en-US" altLang="zh-CN" sz="6600" dirty="0">
                <a:solidFill>
                  <a:srgbClr val="2CBD94"/>
                </a:solidFill>
              </a:rPr>
              <a:t>THANK</a:t>
            </a:r>
            <a:r>
              <a:rPr kumimoji="1" lang="zh-CN" altLang="en-US" sz="6600" dirty="0">
                <a:solidFill>
                  <a:schemeClr val="bg1"/>
                </a:solidFill>
              </a:rPr>
              <a:t> </a:t>
            </a:r>
            <a:r>
              <a:rPr kumimoji="1" lang="en-US" altLang="zh-CN" sz="6600" dirty="0">
                <a:solidFill>
                  <a:schemeClr val="bg1"/>
                </a:solidFill>
              </a:rPr>
              <a:t>YOU</a:t>
            </a:r>
          </a:p>
        </p:txBody>
      </p:sp>
      <p:cxnSp>
        <p:nvCxnSpPr>
          <p:cNvPr id="6" name="直线连接符 5"/>
          <p:cNvCxnSpPr/>
          <p:nvPr/>
        </p:nvCxnSpPr>
        <p:spPr>
          <a:xfrm flipH="1">
            <a:off x="1344187" y="3205065"/>
            <a:ext cx="1525312" cy="0"/>
          </a:xfrm>
          <a:prstGeom prst="line">
            <a:avLst/>
          </a:prstGeom>
          <a:ln w="63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7" name="直线连接符 6"/>
          <p:cNvCxnSpPr/>
          <p:nvPr/>
        </p:nvCxnSpPr>
        <p:spPr>
          <a:xfrm flipH="1">
            <a:off x="9271903" y="3212323"/>
            <a:ext cx="1525312" cy="0"/>
          </a:xfrm>
          <a:prstGeom prst="line">
            <a:avLst/>
          </a:prstGeom>
          <a:ln w="6350" cmpd="sng">
            <a:solidFill>
              <a:srgbClr val="FFFFFF"/>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2.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3.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4.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5.xml><?xml version="1.0" encoding="utf-8"?>
<p:tagLst xmlns:a="http://schemas.openxmlformats.org/drawingml/2006/main" xmlns:r="http://schemas.openxmlformats.org/officeDocument/2006/relationships" xmlns:p="http://schemas.openxmlformats.org/presentationml/2006/main">
  <p:tag name="ISLIDE.DIAGRAM" val="1dc454a8-13c3-4d20-be3a-b92f52a2e274"/>
</p:tagLst>
</file>

<file path=ppt/theme/theme1.xml><?xml version="1.0" encoding="utf-8"?>
<a:theme xmlns:a="http://schemas.openxmlformats.org/drawingml/2006/main" name="Office Theme">
  <a:themeElements>
    <a:clrScheme name="自定义 97">
      <a:dk1>
        <a:srgbClr val="103154"/>
      </a:dk1>
      <a:lt1>
        <a:srgbClr val="FFFFFF"/>
      </a:lt1>
      <a:dk2>
        <a:srgbClr val="FF7F01"/>
      </a:dk2>
      <a:lt2>
        <a:srgbClr val="0096FF"/>
      </a:lt2>
      <a:accent1>
        <a:srgbClr val="00BFC3"/>
      </a:accent1>
      <a:accent2>
        <a:srgbClr val="F1B015"/>
      </a:accent2>
      <a:accent3>
        <a:srgbClr val="FBEC85"/>
      </a:accent3>
      <a:accent4>
        <a:srgbClr val="D2C2F1"/>
      </a:accent4>
      <a:accent5>
        <a:srgbClr val="DA5AF4"/>
      </a:accent5>
      <a:accent6>
        <a:srgbClr val="9D09D1"/>
      </a:accent6>
      <a:hlink>
        <a:srgbClr val="1286C9"/>
      </a:hlink>
      <a:folHlink>
        <a:srgbClr val="A8C2E7"/>
      </a:folHlink>
    </a:clrScheme>
    <a:fontScheme name="Century Gothic">
      <a:majorFont>
        <a:latin typeface="Century Gothic"/>
        <a:ea typeface="微软雅黑"/>
        <a:cs typeface=""/>
      </a:majorFont>
      <a:minorFont>
        <a:latin typeface="Century Gothic"/>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932</Words>
  <Application>Microsoft Office PowerPoint</Application>
  <PresentationFormat>自定义</PresentationFormat>
  <Paragraphs>144</Paragraphs>
  <Slides>16</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16</vt:i4>
      </vt:variant>
    </vt:vector>
  </HeadingPairs>
  <TitlesOfParts>
    <vt:vector size="22" baseType="lpstr">
      <vt:lpstr>微软雅黑</vt:lpstr>
      <vt:lpstr>Arial</vt:lpstr>
      <vt:lpstr>Century Gothic</vt:lpstr>
      <vt:lpstr>Segoe UI Light</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 PLUS</dc:creator>
  <cp:lastModifiedBy>吴 晓杨</cp:lastModifiedBy>
  <cp:revision>123</cp:revision>
  <dcterms:created xsi:type="dcterms:W3CDTF">2010-04-12T23:12:00Z</dcterms:created>
  <dcterms:modified xsi:type="dcterms:W3CDTF">2018-11-19T16:13:25Z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y fmtid="{D5CDD505-2E9C-101B-9397-08002B2CF9AE}" pid="3" name="KSOProductBuildVer">
    <vt:lpwstr>2052-10.1.0.7671</vt:lpwstr>
  </property>
</Properties>
</file>