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26"/>
  </p:notesMasterIdLst>
  <p:sldIdLst>
    <p:sldId id="470" r:id="rId11"/>
    <p:sldId id="471" r:id="rId12"/>
    <p:sldId id="498" r:id="rId13"/>
    <p:sldId id="480" r:id="rId14"/>
    <p:sldId id="495" r:id="rId15"/>
    <p:sldId id="496" r:id="rId16"/>
    <p:sldId id="487" r:id="rId17"/>
    <p:sldId id="477" r:id="rId18"/>
    <p:sldId id="497" r:id="rId19"/>
    <p:sldId id="474" r:id="rId20"/>
    <p:sldId id="352" r:id="rId21"/>
    <p:sldId id="499" r:id="rId22"/>
    <p:sldId id="500" r:id="rId23"/>
    <p:sldId id="501" r:id="rId24"/>
    <p:sldId id="297" r:id="rId25"/>
  </p:sldIdLst>
  <p:sldSz cx="12190413" cy="68595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45A"/>
    <a:srgbClr val="9D7F60"/>
    <a:srgbClr val="B8D7E9"/>
    <a:srgbClr val="F8CDB1"/>
    <a:srgbClr val="177F61"/>
    <a:srgbClr val="D12C82"/>
    <a:srgbClr val="003E57"/>
    <a:srgbClr val="1F474E"/>
    <a:srgbClr val="88470C"/>
    <a:srgbClr val="368A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89" autoAdjust="0"/>
    <p:restoredTop sz="95394" autoAdjust="0"/>
  </p:normalViewPr>
  <p:slideViewPr>
    <p:cSldViewPr snapToGrid="0" showGuides="1">
      <p:cViewPr varScale="1">
        <p:scale>
          <a:sx n="75" d="100"/>
          <a:sy n="75" d="100"/>
        </p:scale>
        <p:origin x="110" y="149"/>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2019/11/17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139536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925534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914573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997097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977574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233926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570168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619247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704963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2019/11/17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2019/11/17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2019/11/17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11/17/2019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11/17/2019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11/17/2019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11/17/2019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11/17/2019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11/17/2019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11/17/2019</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11/17/2019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11/17/2019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11/17/2019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11/17/2019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2019/11/17</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17/11/2019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11/17/2019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jpg"/><Relationship Id="rId5" Type="http://schemas.openxmlformats.org/officeDocument/2006/relationships/notesSlide" Target="../notesSlides/notesSlide1.xml"/><Relationship Id="rId4"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3.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雷锋PPT网www.lfppt.com"/>
          <p:cNvPicPr>
            <a:picLocks noChangeAspect="1"/>
          </p:cNvPicPr>
          <p:nvPr/>
        </p:nvPicPr>
        <p:blipFill>
          <a:blip r:embed="rId6">
            <a:extLst>
              <a:ext uri="{28A0092B-C50C-407E-A947-70E740481C1C}">
                <a14:useLocalDpi xmlns:a14="http://schemas.microsoft.com/office/drawing/2010/main"/>
              </a:ext>
            </a:extLst>
          </a:blip>
          <a:stretch>
            <a:fillRect/>
          </a:stretch>
        </p:blipFill>
        <p:spPr>
          <a:xfrm flipH="1">
            <a:off x="-101150" y="9651"/>
            <a:ext cx="12190413" cy="6857107"/>
          </a:xfrm>
          <a:prstGeom prst="rect">
            <a:avLst/>
          </a:prstGeom>
        </p:spPr>
      </p:pic>
      <p:sp>
        <p:nvSpPr>
          <p:cNvPr id="19" name="矩形 18"/>
          <p:cNvSpPr/>
          <p:nvPr/>
        </p:nvSpPr>
        <p:spPr>
          <a:xfrm>
            <a:off x="455612" y="456057"/>
            <a:ext cx="11279188" cy="5947472"/>
          </a:xfrm>
          <a:prstGeom prst="rect">
            <a:avLst/>
          </a:prstGeom>
          <a:noFill/>
          <a:ln w="1905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直接连接符 30"/>
          <p:cNvCxnSpPr>
            <a:cxnSpLocks/>
          </p:cNvCxnSpPr>
          <p:nvPr/>
        </p:nvCxnSpPr>
        <p:spPr>
          <a:xfrm>
            <a:off x="11734800" y="4670029"/>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cxnSpLocks/>
          </p:cNvCxnSpPr>
          <p:nvPr/>
        </p:nvCxnSpPr>
        <p:spPr>
          <a:xfrm>
            <a:off x="455612" y="176075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04980" y="233033"/>
            <a:ext cx="535258" cy="535258"/>
            <a:chOff x="193829" y="255335"/>
            <a:chExt cx="535258" cy="535258"/>
          </a:xfrm>
        </p:grpSpPr>
        <p:cxnSp>
          <p:nvCxnSpPr>
            <p:cNvPr id="7" name="直接连接符 6"/>
            <p:cNvCxnSpPr>
              <a:cxnSpLocks/>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cxnSpLocks/>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35" name="直接连接符 34"/>
          <p:cNvCxnSpPr>
            <a:cxnSpLocks/>
          </p:cNvCxnSpPr>
          <p:nvPr/>
        </p:nvCxnSpPr>
        <p:spPr>
          <a:xfrm rot="16200000">
            <a:off x="5122668" y="188428"/>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cxnSpLocks/>
          </p:cNvCxnSpPr>
          <p:nvPr/>
        </p:nvCxnSpPr>
        <p:spPr>
          <a:xfrm rot="16200000">
            <a:off x="8077741" y="613590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flipH="1" flipV="1">
            <a:off x="11427349" y="6095680"/>
            <a:ext cx="535258" cy="535258"/>
            <a:chOff x="193829" y="255335"/>
            <a:chExt cx="535258" cy="535258"/>
          </a:xfrm>
        </p:grpSpPr>
        <p:cxnSp>
          <p:nvCxnSpPr>
            <p:cNvPr id="38" name="直接连接符 37"/>
            <p:cNvCxnSpPr>
              <a:cxnSpLocks/>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cxnSpLocks/>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rot="16200000">
            <a:off x="6214844" y="2757885"/>
            <a:ext cx="1062320" cy="1111022"/>
            <a:chOff x="-287489" y="951781"/>
            <a:chExt cx="12886128" cy="6712270"/>
          </a:xfrm>
        </p:grpSpPr>
        <p:sp>
          <p:nvSpPr>
            <p:cNvPr id="40" name="矩形 39"/>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a:cxnSpLocks/>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cxnSpLocks/>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287489" y="951781"/>
              <a:ext cx="1779668" cy="1010503"/>
              <a:chOff x="-298640" y="64448"/>
              <a:chExt cx="1779668" cy="1010503"/>
            </a:xfrm>
          </p:grpSpPr>
          <p:cxnSp>
            <p:nvCxnSpPr>
              <p:cNvPr id="44" name="直接连接符 43"/>
              <p:cNvCxnSpPr>
                <a:cxnSpLocks/>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cxnSpLocks/>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46" name="直接连接符 45"/>
            <p:cNvCxnSpPr>
              <a:cxnSpLocks/>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cxnSpLocks/>
              <a:stCxn id="40"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flipH="1" flipV="1">
              <a:off x="10409814" y="6622459"/>
              <a:ext cx="2188825" cy="1041592"/>
              <a:chOff x="-442203" y="131857"/>
              <a:chExt cx="2188825" cy="1041592"/>
            </a:xfrm>
          </p:grpSpPr>
          <p:cxnSp>
            <p:nvCxnSpPr>
              <p:cNvPr id="49" name="直接连接符 48"/>
              <p:cNvCxnSpPr>
                <a:cxnSpLocks/>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cxnSpLocks/>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grpSp>
        <p:nvGrpSpPr>
          <p:cNvPr id="74" name="组合 73"/>
          <p:cNvGrpSpPr/>
          <p:nvPr/>
        </p:nvGrpSpPr>
        <p:grpSpPr>
          <a:xfrm rot="16200000">
            <a:off x="3616959" y="2806509"/>
            <a:ext cx="1062316" cy="1111016"/>
            <a:chOff x="-287489" y="951781"/>
            <a:chExt cx="12886128" cy="6712270"/>
          </a:xfrm>
        </p:grpSpPr>
        <p:sp>
          <p:nvSpPr>
            <p:cNvPr id="75" name="矩形 74"/>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6" name="直接连接符 75"/>
            <p:cNvCxnSpPr>
              <a:cxnSpLocks/>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cxnSpLocks/>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78" name="组合 77"/>
            <p:cNvGrpSpPr/>
            <p:nvPr/>
          </p:nvGrpSpPr>
          <p:grpSpPr>
            <a:xfrm>
              <a:off x="-287489" y="951781"/>
              <a:ext cx="1779668" cy="1010503"/>
              <a:chOff x="-298640" y="64448"/>
              <a:chExt cx="1779668" cy="1010503"/>
            </a:xfrm>
          </p:grpSpPr>
          <p:cxnSp>
            <p:nvCxnSpPr>
              <p:cNvPr id="84" name="直接连接符 83"/>
              <p:cNvCxnSpPr>
                <a:cxnSpLocks/>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a:cxnSpLocks/>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79" name="直接连接符 78"/>
            <p:cNvCxnSpPr>
              <a:cxnSpLocks/>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cxnSpLocks/>
              <a:stCxn id="75"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flipH="1" flipV="1">
              <a:off x="10409814" y="6622459"/>
              <a:ext cx="2188825" cy="1041592"/>
              <a:chOff x="-442203" y="131857"/>
              <a:chExt cx="2188825" cy="1041592"/>
            </a:xfrm>
          </p:grpSpPr>
          <p:cxnSp>
            <p:nvCxnSpPr>
              <p:cNvPr id="82" name="直接连接符 81"/>
              <p:cNvCxnSpPr>
                <a:cxnSpLocks/>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a:cxnSpLocks/>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grpSp>
        <p:nvGrpSpPr>
          <p:cNvPr id="99" name="组合 98"/>
          <p:cNvGrpSpPr/>
          <p:nvPr/>
        </p:nvGrpSpPr>
        <p:grpSpPr>
          <a:xfrm rot="16200000">
            <a:off x="4919900" y="2801532"/>
            <a:ext cx="1062316" cy="1111016"/>
            <a:chOff x="-287489" y="951781"/>
            <a:chExt cx="12886128" cy="6712270"/>
          </a:xfrm>
        </p:grpSpPr>
        <p:sp>
          <p:nvSpPr>
            <p:cNvPr id="100" name="矩形 99"/>
            <p:cNvSpPr/>
            <p:nvPr/>
          </p:nvSpPr>
          <p:spPr>
            <a:xfrm>
              <a:off x="455612" y="1365692"/>
              <a:ext cx="11279188" cy="5947472"/>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1" name="直接连接符 100"/>
            <p:cNvCxnSpPr>
              <a:cxnSpLocks/>
            </p:cNvCxnSpPr>
            <p:nvPr/>
          </p:nvCxnSpPr>
          <p:spPr>
            <a:xfrm rot="5400000">
              <a:off x="11139801" y="5476669"/>
              <a:ext cx="11899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rot="5400000">
              <a:off x="-109414" y="4013902"/>
              <a:ext cx="113005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03" name="组合 102"/>
            <p:cNvGrpSpPr/>
            <p:nvPr/>
          </p:nvGrpSpPr>
          <p:grpSpPr>
            <a:xfrm>
              <a:off x="-287489" y="951781"/>
              <a:ext cx="1779668" cy="1010503"/>
              <a:chOff x="-298640" y="64448"/>
              <a:chExt cx="1779668" cy="1010503"/>
            </a:xfrm>
          </p:grpSpPr>
          <p:cxnSp>
            <p:nvCxnSpPr>
              <p:cNvPr id="109" name="直接连接符 108"/>
              <p:cNvCxnSpPr>
                <a:cxnSpLocks/>
              </p:cNvCxnSpPr>
              <p:nvPr/>
            </p:nvCxnSpPr>
            <p:spPr>
              <a:xfrm rot="5400000">
                <a:off x="-693258" y="569700"/>
                <a:ext cx="1010503"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a:cxnSpLocks/>
              </p:cNvCxnSpPr>
              <p:nvPr/>
            </p:nvCxnSpPr>
            <p:spPr>
              <a:xfrm rot="5400000" flipV="1">
                <a:off x="591194" y="-745280"/>
                <a:ext cx="0" cy="177966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104" name="直接连接符 103"/>
            <p:cNvCxnSpPr>
              <a:cxnSpLocks/>
            </p:cNvCxnSpPr>
            <p:nvPr/>
          </p:nvCxnSpPr>
          <p:spPr>
            <a:xfrm rot="5400000" flipV="1">
              <a:off x="6095211" y="441510"/>
              <a:ext cx="0" cy="184836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cxnSpLocks/>
              <a:stCxn id="100" idx="2"/>
            </p:cNvCxnSpPr>
            <p:nvPr/>
          </p:nvCxnSpPr>
          <p:spPr>
            <a:xfrm rot="5400000" flipV="1">
              <a:off x="7220277" y="6188094"/>
              <a:ext cx="0" cy="2250143"/>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06" name="组合 105"/>
            <p:cNvGrpSpPr/>
            <p:nvPr/>
          </p:nvGrpSpPr>
          <p:grpSpPr>
            <a:xfrm flipH="1" flipV="1">
              <a:off x="10409814" y="6622459"/>
              <a:ext cx="2188825" cy="1041592"/>
              <a:chOff x="-442203" y="131857"/>
              <a:chExt cx="2188825" cy="1041592"/>
            </a:xfrm>
          </p:grpSpPr>
          <p:cxnSp>
            <p:nvCxnSpPr>
              <p:cNvPr id="107" name="直接连接符 106"/>
              <p:cNvCxnSpPr>
                <a:cxnSpLocks/>
              </p:cNvCxnSpPr>
              <p:nvPr/>
            </p:nvCxnSpPr>
            <p:spPr>
              <a:xfrm rot="5400000" flipV="1">
                <a:off x="-872208" y="652653"/>
                <a:ext cx="104159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a:cxnSpLocks/>
              </p:cNvCxnSpPr>
              <p:nvPr/>
            </p:nvCxnSpPr>
            <p:spPr>
              <a:xfrm rot="5400000" flipH="1" flipV="1">
                <a:off x="652210" y="-886980"/>
                <a:ext cx="0" cy="21888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pic>
        <p:nvPicPr>
          <p:cNvPr id="27" name="PA_MakeIt Last.mp3">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7" cstate="print"/>
          <a:stretch>
            <a:fillRect/>
          </a:stretch>
        </p:blipFill>
        <p:spPr>
          <a:xfrm>
            <a:off x="196483" y="6195421"/>
            <a:ext cx="609600" cy="609600"/>
          </a:xfrm>
          <a:prstGeom prst="rect">
            <a:avLst/>
          </a:prstGeom>
        </p:spPr>
      </p:pic>
      <p:grpSp>
        <p:nvGrpSpPr>
          <p:cNvPr id="111" name="组合 110"/>
          <p:cNvGrpSpPr/>
          <p:nvPr/>
        </p:nvGrpSpPr>
        <p:grpSpPr>
          <a:xfrm rot="16200000">
            <a:off x="7530504" y="2765371"/>
            <a:ext cx="1062316" cy="1111016"/>
            <a:chOff x="-287489" y="951781"/>
            <a:chExt cx="12886128" cy="6712270"/>
          </a:xfrm>
        </p:grpSpPr>
        <p:sp>
          <p:nvSpPr>
            <p:cNvPr id="112" name="矩形 111"/>
            <p:cNvSpPr/>
            <p:nvPr/>
          </p:nvSpPr>
          <p:spPr>
            <a:xfrm>
              <a:off x="455612" y="1365692"/>
              <a:ext cx="11279188" cy="5947472"/>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cxnSpLocks/>
            </p:cNvCxnSpPr>
            <p:nvPr/>
          </p:nvCxnSpPr>
          <p:spPr>
            <a:xfrm rot="5400000">
              <a:off x="11139801" y="5476669"/>
              <a:ext cx="11899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cxnSpLocks/>
            </p:cNvCxnSpPr>
            <p:nvPr/>
          </p:nvCxnSpPr>
          <p:spPr>
            <a:xfrm rot="5400000">
              <a:off x="-109414" y="4013902"/>
              <a:ext cx="113005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15" name="组合 114"/>
            <p:cNvGrpSpPr/>
            <p:nvPr/>
          </p:nvGrpSpPr>
          <p:grpSpPr>
            <a:xfrm>
              <a:off x="-287489" y="951781"/>
              <a:ext cx="1779668" cy="1010503"/>
              <a:chOff x="-298640" y="64448"/>
              <a:chExt cx="1779668" cy="1010503"/>
            </a:xfrm>
          </p:grpSpPr>
          <p:cxnSp>
            <p:nvCxnSpPr>
              <p:cNvPr id="121" name="直接连接符 120"/>
              <p:cNvCxnSpPr>
                <a:cxnSpLocks/>
              </p:cNvCxnSpPr>
              <p:nvPr/>
            </p:nvCxnSpPr>
            <p:spPr>
              <a:xfrm rot="5400000">
                <a:off x="-693258" y="569700"/>
                <a:ext cx="1010503"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a:cxnSpLocks/>
              </p:cNvCxnSpPr>
              <p:nvPr/>
            </p:nvCxnSpPr>
            <p:spPr>
              <a:xfrm rot="5400000" flipV="1">
                <a:off x="591194" y="-745280"/>
                <a:ext cx="0" cy="177966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116" name="直接连接符 115"/>
            <p:cNvCxnSpPr>
              <a:cxnSpLocks/>
            </p:cNvCxnSpPr>
            <p:nvPr/>
          </p:nvCxnSpPr>
          <p:spPr>
            <a:xfrm rot="5400000" flipV="1">
              <a:off x="6095211" y="441510"/>
              <a:ext cx="0" cy="184836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cxnSpLocks/>
              <a:stCxn id="112" idx="2"/>
            </p:cNvCxnSpPr>
            <p:nvPr/>
          </p:nvCxnSpPr>
          <p:spPr>
            <a:xfrm rot="5400000" flipV="1">
              <a:off x="7220277" y="6188094"/>
              <a:ext cx="0" cy="2250143"/>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18" name="组合 117"/>
            <p:cNvGrpSpPr/>
            <p:nvPr/>
          </p:nvGrpSpPr>
          <p:grpSpPr>
            <a:xfrm flipH="1" flipV="1">
              <a:off x="10409814" y="6622459"/>
              <a:ext cx="2188825" cy="1041592"/>
              <a:chOff x="-442203" y="131857"/>
              <a:chExt cx="2188825" cy="1041592"/>
            </a:xfrm>
          </p:grpSpPr>
          <p:cxnSp>
            <p:nvCxnSpPr>
              <p:cNvPr id="119" name="直接连接符 118"/>
              <p:cNvCxnSpPr>
                <a:cxnSpLocks/>
              </p:cNvCxnSpPr>
              <p:nvPr/>
            </p:nvCxnSpPr>
            <p:spPr>
              <a:xfrm rot="5400000" flipV="1">
                <a:off x="-872208" y="652653"/>
                <a:ext cx="104159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cxnSpLocks/>
              </p:cNvCxnSpPr>
              <p:nvPr/>
            </p:nvCxnSpPr>
            <p:spPr>
              <a:xfrm rot="5400000" flipH="1" flipV="1">
                <a:off x="652210" y="-886980"/>
                <a:ext cx="0" cy="21888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sp>
        <p:nvSpPr>
          <p:cNvPr id="63" name="Title 1"/>
          <p:cNvSpPr txBox="1">
            <a:spLocks/>
          </p:cNvSpPr>
          <p:nvPr/>
        </p:nvSpPr>
        <p:spPr>
          <a:xfrm>
            <a:off x="6203753" y="2927597"/>
            <a:ext cx="1123334" cy="956072"/>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14345A"/>
                </a:solidFill>
                <a:latin typeface="华文新魏" panose="02010800040101010101" pitchFamily="2" charset="-122"/>
                <a:ea typeface="华文新魏" panose="02010800040101010101" pitchFamily="2" charset="-122"/>
              </a:rPr>
              <a:t>配</a:t>
            </a:r>
            <a:endParaRPr lang="id-ID" sz="6000" dirty="0">
              <a:solidFill>
                <a:srgbClr val="14345A"/>
              </a:solidFill>
              <a:latin typeface="华文新魏" panose="02010800040101010101" pitchFamily="2" charset="-122"/>
              <a:ea typeface="华文新魏" panose="02010800040101010101" pitchFamily="2" charset="-122"/>
            </a:endParaRPr>
          </a:p>
        </p:txBody>
      </p:sp>
      <p:sp>
        <p:nvSpPr>
          <p:cNvPr id="64" name="Title 1"/>
          <p:cNvSpPr txBox="1">
            <a:spLocks/>
          </p:cNvSpPr>
          <p:nvPr/>
        </p:nvSpPr>
        <p:spPr>
          <a:xfrm>
            <a:off x="7503467" y="2913658"/>
            <a:ext cx="1123334" cy="956072"/>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chemeClr val="accent2"/>
                </a:solidFill>
                <a:latin typeface="华文新魏" panose="02010800040101010101" pitchFamily="2" charset="-122"/>
                <a:ea typeface="华文新魏" panose="02010800040101010101" pitchFamily="2" charset="-122"/>
              </a:rPr>
              <a:t>时</a:t>
            </a:r>
            <a:endParaRPr lang="id-ID" sz="6000" dirty="0">
              <a:solidFill>
                <a:schemeClr val="accent2"/>
              </a:solidFill>
              <a:latin typeface="华文新魏" panose="02010800040101010101" pitchFamily="2" charset="-122"/>
              <a:ea typeface="华文新魏" panose="02010800040101010101" pitchFamily="2" charset="-122"/>
            </a:endParaRPr>
          </a:p>
        </p:txBody>
      </p:sp>
      <p:sp>
        <p:nvSpPr>
          <p:cNvPr id="65" name="Title 1"/>
          <p:cNvSpPr txBox="1">
            <a:spLocks/>
          </p:cNvSpPr>
          <p:nvPr/>
        </p:nvSpPr>
        <p:spPr>
          <a:xfrm>
            <a:off x="3580827" y="2946785"/>
            <a:ext cx="1151106" cy="97971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14345A"/>
                </a:solidFill>
                <a:latin typeface="华文新魏" panose="02010800040101010101" pitchFamily="2" charset="-122"/>
                <a:ea typeface="华文新魏" panose="02010800040101010101" pitchFamily="2" charset="-122"/>
              </a:rPr>
              <a:t>信</a:t>
            </a:r>
            <a:endParaRPr lang="id-ID" sz="6000" dirty="0">
              <a:solidFill>
                <a:srgbClr val="14345A"/>
              </a:solidFill>
              <a:latin typeface="华文新魏" panose="02010800040101010101" pitchFamily="2" charset="-122"/>
              <a:ea typeface="华文新魏" panose="02010800040101010101" pitchFamily="2" charset="-122"/>
            </a:endParaRPr>
          </a:p>
        </p:txBody>
      </p:sp>
      <p:sp>
        <p:nvSpPr>
          <p:cNvPr id="66" name="Title 1"/>
          <p:cNvSpPr txBox="1">
            <a:spLocks/>
          </p:cNvSpPr>
          <p:nvPr/>
        </p:nvSpPr>
        <p:spPr>
          <a:xfrm>
            <a:off x="4891963" y="2970151"/>
            <a:ext cx="1151106" cy="97971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chemeClr val="accent2"/>
                </a:solidFill>
                <a:latin typeface="华文新魏" panose="02010800040101010101" pitchFamily="2" charset="-122"/>
                <a:ea typeface="华文新魏" panose="02010800040101010101" pitchFamily="2" charset="-122"/>
              </a:rPr>
              <a:t>号</a:t>
            </a:r>
            <a:endParaRPr lang="id-ID" sz="6000" dirty="0">
              <a:solidFill>
                <a:schemeClr val="accent2"/>
              </a:solidFill>
              <a:latin typeface="华文新魏" panose="02010800040101010101" pitchFamily="2" charset="-122"/>
              <a:ea typeface="华文新魏" panose="02010800040101010101" pitchFamily="2" charset="-122"/>
            </a:endParaRPr>
          </a:p>
        </p:txBody>
      </p:sp>
      <p:sp>
        <p:nvSpPr>
          <p:cNvPr id="67" name="Title 1"/>
          <p:cNvSpPr txBox="1">
            <a:spLocks/>
          </p:cNvSpPr>
          <p:nvPr/>
        </p:nvSpPr>
        <p:spPr>
          <a:xfrm>
            <a:off x="4911011" y="1242972"/>
            <a:ext cx="2641513" cy="20239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8000" dirty="0">
                <a:solidFill>
                  <a:srgbClr val="14345A"/>
                </a:solidFill>
                <a:latin typeface="华文新魏" panose="02010800040101010101" pitchFamily="2" charset="-122"/>
                <a:ea typeface="华文新魏" panose="02010800040101010101" pitchFamily="2" charset="-122"/>
              </a:rPr>
              <a:t>2019</a:t>
            </a:r>
            <a:endParaRPr lang="id-ID" sz="8000" dirty="0">
              <a:solidFill>
                <a:schemeClr val="accent2"/>
              </a:solidFill>
              <a:latin typeface="华文新魏" panose="02010800040101010101" pitchFamily="2" charset="-122"/>
              <a:ea typeface="华文新魏" panose="02010800040101010101" pitchFamily="2" charset="-122"/>
            </a:endParaRPr>
          </a:p>
        </p:txBody>
      </p:sp>
      <p:sp>
        <p:nvSpPr>
          <p:cNvPr id="70" name="矩形 69"/>
          <p:cNvSpPr/>
          <p:nvPr/>
        </p:nvSpPr>
        <p:spPr>
          <a:xfrm>
            <a:off x="3393714" y="4207875"/>
            <a:ext cx="5402983" cy="646331"/>
          </a:xfrm>
          <a:prstGeom prst="rect">
            <a:avLst/>
          </a:prstGeom>
        </p:spPr>
        <p:txBody>
          <a:bodyPr wrap="square">
            <a:spAutoFit/>
          </a:bodyPr>
          <a:lstStyle/>
          <a:p>
            <a:r>
              <a:rPr lang="zh-CN" altLang="en-US" dirty="0">
                <a:latin typeface="Adobe 黑体 Std R" panose="020B0400000000000000" pitchFamily="34" charset="-122"/>
                <a:ea typeface="Adobe 黑体 Std R" panose="020B0400000000000000" pitchFamily="34" charset="-122"/>
              </a:rPr>
              <a:t>组长：陈政良</a:t>
            </a:r>
          </a:p>
          <a:p>
            <a:r>
              <a:rPr lang="zh-CN" altLang="en-US" dirty="0">
                <a:latin typeface="Adobe 黑体 Std R" panose="020B0400000000000000" pitchFamily="34" charset="-122"/>
                <a:ea typeface="Adobe 黑体 Std R" panose="020B0400000000000000" pitchFamily="34" charset="-122"/>
              </a:rPr>
              <a:t>组员：陈启洋、陈健、何建雄、何刚、冯明健</a:t>
            </a: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14" presetClass="entr" presetSubtype="1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randombar(horizontal)">
                                      <p:cBhvr>
                                        <p:cTn id="9" dur="750"/>
                                        <p:tgtEl>
                                          <p:spTgt spid="3"/>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Effect transition="in" filter="fade">
                                      <p:cBhvr>
                                        <p:cTn id="14" dur="1000"/>
                                        <p:tgtEl>
                                          <p:spTgt spid="19"/>
                                        </p:tgtEl>
                                      </p:cBhvr>
                                    </p:animEffect>
                                  </p:childTnLst>
                                </p:cTn>
                              </p:par>
                              <p:par>
                                <p:cTn id="15" presetID="8" presetClass="emph" presetSubtype="0" fill="hold" nodeType="withEffect">
                                  <p:stCondLst>
                                    <p:cond delay="750"/>
                                  </p:stCondLst>
                                  <p:childTnLst>
                                    <p:animRot by="21600000">
                                      <p:cBhvr>
                                        <p:cTn id="16" dur="1500" fill="hold"/>
                                        <p:tgtEl>
                                          <p:spTgt spid="74"/>
                                        </p:tgtEl>
                                        <p:attrNameLst>
                                          <p:attrName>r</p:attrName>
                                        </p:attrNameLst>
                                      </p:cBhvr>
                                    </p:animRot>
                                  </p:childTnLst>
                                </p:cTn>
                              </p:par>
                              <p:par>
                                <p:cTn id="17" presetID="8" presetClass="emph" presetSubtype="0" fill="hold" nodeType="withEffect">
                                  <p:stCondLst>
                                    <p:cond delay="750"/>
                                  </p:stCondLst>
                                  <p:childTnLst>
                                    <p:animRot by="21600000">
                                      <p:cBhvr>
                                        <p:cTn id="18" dur="1500" fill="hold"/>
                                        <p:tgtEl>
                                          <p:spTgt spid="99"/>
                                        </p:tgtEl>
                                        <p:attrNameLst>
                                          <p:attrName>r</p:attrName>
                                        </p:attrNameLst>
                                      </p:cBhvr>
                                    </p:animRot>
                                  </p:childTnLst>
                                </p:cTn>
                              </p:par>
                              <p:par>
                                <p:cTn id="19" presetID="8" presetClass="emph" presetSubtype="0" fill="hold" nodeType="withEffect">
                                  <p:stCondLst>
                                    <p:cond delay="750"/>
                                  </p:stCondLst>
                                  <p:childTnLst>
                                    <p:animRot by="21600000">
                                      <p:cBhvr>
                                        <p:cTn id="20" dur="1500" fill="hold"/>
                                        <p:tgtEl>
                                          <p:spTgt spid="11"/>
                                        </p:tgtEl>
                                        <p:attrNameLst>
                                          <p:attrName>r</p:attrName>
                                        </p:attrNameLst>
                                      </p:cBhvr>
                                    </p:animRot>
                                  </p:childTnLst>
                                </p:cTn>
                              </p:par>
                              <p:par>
                                <p:cTn id="21" presetID="8" presetClass="emph" presetSubtype="0" fill="hold" nodeType="withEffect">
                                  <p:stCondLst>
                                    <p:cond delay="750"/>
                                  </p:stCondLst>
                                  <p:childTnLst>
                                    <p:animRot by="21600000">
                                      <p:cBhvr>
                                        <p:cTn id="22" dur="1500" fill="hold"/>
                                        <p:tgtEl>
                                          <p:spTgt spid="111"/>
                                        </p:tgtEl>
                                        <p:attrNameLst>
                                          <p:attrName>r</p:attrName>
                                        </p:attrNameLst>
                                      </p:cBhvr>
                                    </p:animRot>
                                  </p:childTnLst>
                                </p:cTn>
                              </p:par>
                              <p:par>
                                <p:cTn id="23" presetID="63" presetClass="path" presetSubtype="0" accel="50000" decel="50000" fill="hold" nodeType="withEffect">
                                  <p:stCondLst>
                                    <p:cond delay="750"/>
                                  </p:stCondLst>
                                  <p:childTnLst>
                                    <p:animMotion origin="layout" path="M 2.98997E-6 1.89771E-7 L 0.50488 1.89771E-7 " pathEditMode="relative" rAng="0" ptsTypes="AA">
                                      <p:cBhvr>
                                        <p:cTn id="24" dur="2000" fill="hold"/>
                                        <p:tgtEl>
                                          <p:spTgt spid="35"/>
                                        </p:tgtEl>
                                        <p:attrNameLst>
                                          <p:attrName>ppt_x</p:attrName>
                                          <p:attrName>ppt_y</p:attrName>
                                        </p:attrNameLst>
                                      </p:cBhvr>
                                      <p:rCtr x="25238" y="0"/>
                                    </p:animMotion>
                                  </p:childTnLst>
                                </p:cTn>
                              </p:par>
                              <p:par>
                                <p:cTn id="25" presetID="10" presetClass="exit" presetSubtype="0" fill="hold" nodeType="withEffect">
                                  <p:stCondLst>
                                    <p:cond delay="2500"/>
                                  </p:stCondLst>
                                  <p:childTnLst>
                                    <p:animEffect transition="out" filter="fade">
                                      <p:cBhvr>
                                        <p:cTn id="26" dur="500"/>
                                        <p:tgtEl>
                                          <p:spTgt spid="35"/>
                                        </p:tgtEl>
                                      </p:cBhvr>
                                    </p:animEffect>
                                    <p:set>
                                      <p:cBhvr>
                                        <p:cTn id="27" dur="1" fill="hold">
                                          <p:stCondLst>
                                            <p:cond delay="499"/>
                                          </p:stCondLst>
                                        </p:cTn>
                                        <p:tgtEl>
                                          <p:spTgt spid="35"/>
                                        </p:tgtEl>
                                        <p:attrNameLst>
                                          <p:attrName>style.visibility</p:attrName>
                                        </p:attrNameLst>
                                      </p:cBhvr>
                                      <p:to>
                                        <p:strVal val="hidden"/>
                                      </p:to>
                                    </p:set>
                                  </p:childTnLst>
                                </p:cTn>
                              </p:par>
                              <p:par>
                                <p:cTn id="28" presetID="35" presetClass="path" presetSubtype="0" accel="50000" decel="50000" fill="hold" nodeType="withEffect">
                                  <p:stCondLst>
                                    <p:cond delay="750"/>
                                  </p:stCondLst>
                                  <p:childTnLst>
                                    <p:animMotion origin="layout" path="M 3.72575E-6 1.23814E-6 L -0.58992 1.23814E-6 " pathEditMode="relative" rAng="0" ptsTypes="AA">
                                      <p:cBhvr>
                                        <p:cTn id="29" dur="2000" fill="hold"/>
                                        <p:tgtEl>
                                          <p:spTgt spid="36"/>
                                        </p:tgtEl>
                                        <p:attrNameLst>
                                          <p:attrName>ppt_x</p:attrName>
                                          <p:attrName>ppt_y</p:attrName>
                                        </p:attrNameLst>
                                      </p:cBhvr>
                                      <p:rCtr x="-29496" y="0"/>
                                    </p:animMotion>
                                  </p:childTnLst>
                                </p:cTn>
                              </p:par>
                              <p:par>
                                <p:cTn id="30" presetID="10" presetClass="exit" presetSubtype="0" fill="hold" nodeType="withEffect">
                                  <p:stCondLst>
                                    <p:cond delay="2500"/>
                                  </p:stCondLst>
                                  <p:childTnLst>
                                    <p:animEffect transition="out" filter="fade">
                                      <p:cBhvr>
                                        <p:cTn id="31" dur="500"/>
                                        <p:tgtEl>
                                          <p:spTgt spid="36"/>
                                        </p:tgtEl>
                                      </p:cBhvr>
                                    </p:animEffect>
                                    <p:set>
                                      <p:cBhvr>
                                        <p:cTn id="32" dur="1" fill="hold">
                                          <p:stCondLst>
                                            <p:cond delay="499"/>
                                          </p:stCondLst>
                                        </p:cTn>
                                        <p:tgtEl>
                                          <p:spTgt spid="36"/>
                                        </p:tgtEl>
                                        <p:attrNameLst>
                                          <p:attrName>style.visibility</p:attrName>
                                        </p:attrNameLst>
                                      </p:cBhvr>
                                      <p:to>
                                        <p:strVal val="hidden"/>
                                      </p:to>
                                    </p:set>
                                  </p:childTnLst>
                                </p:cTn>
                              </p:par>
                              <p:par>
                                <p:cTn id="33" presetID="42" presetClass="path" presetSubtype="0" accel="50000" decel="50000" fill="hold" nodeType="withEffect">
                                  <p:stCondLst>
                                    <p:cond delay="750"/>
                                  </p:stCondLst>
                                  <p:childTnLst>
                                    <p:animMotion origin="layout" path="M 4.65816E-6 -8.00741E-7 L 4.65816E-6 0.16894 " pathEditMode="relative" rAng="0" ptsTypes="AA">
                                      <p:cBhvr>
                                        <p:cTn id="34" dur="1500" fill="hold"/>
                                        <p:tgtEl>
                                          <p:spTgt spid="31"/>
                                        </p:tgtEl>
                                        <p:attrNameLst>
                                          <p:attrName>ppt_x</p:attrName>
                                          <p:attrName>ppt_y</p:attrName>
                                        </p:attrNameLst>
                                      </p:cBhvr>
                                      <p:rCtr x="0" y="8447"/>
                                    </p:animMotion>
                                  </p:childTnLst>
                                </p:cTn>
                              </p:par>
                              <p:par>
                                <p:cTn id="35" presetID="10" presetClass="exit" presetSubtype="0" fill="hold" nodeType="withEffect">
                                  <p:stCondLst>
                                    <p:cond delay="2000"/>
                                  </p:stCondLst>
                                  <p:childTnLst>
                                    <p:animEffect transition="out" filter="fade">
                                      <p:cBhvr>
                                        <p:cTn id="36" dur="500"/>
                                        <p:tgtEl>
                                          <p:spTgt spid="31"/>
                                        </p:tgtEl>
                                      </p:cBhvr>
                                    </p:animEffect>
                                    <p:set>
                                      <p:cBhvr>
                                        <p:cTn id="37" dur="1" fill="hold">
                                          <p:stCondLst>
                                            <p:cond delay="499"/>
                                          </p:stCondLst>
                                        </p:cTn>
                                        <p:tgtEl>
                                          <p:spTgt spid="31"/>
                                        </p:tgtEl>
                                        <p:attrNameLst>
                                          <p:attrName>style.visibility</p:attrName>
                                        </p:attrNameLst>
                                      </p:cBhvr>
                                      <p:to>
                                        <p:strVal val="hidden"/>
                                      </p:to>
                                    </p:set>
                                  </p:childTnLst>
                                </p:cTn>
                              </p:par>
                              <p:par>
                                <p:cTn id="38" presetID="64" presetClass="path" presetSubtype="0" accel="50000" decel="50000" fill="hold" nodeType="withEffect">
                                  <p:stCondLst>
                                    <p:cond delay="750"/>
                                  </p:stCondLst>
                                  <p:childTnLst>
                                    <p:animMotion origin="layout" path="M -4.65816E-6 -3.44133E-6 L -4.65816E-6 -0.18352 " pathEditMode="relative" rAng="0" ptsTypes="AA">
                                      <p:cBhvr>
                                        <p:cTn id="39" dur="1500" fill="hold"/>
                                        <p:tgtEl>
                                          <p:spTgt spid="32"/>
                                        </p:tgtEl>
                                        <p:attrNameLst>
                                          <p:attrName>ppt_x</p:attrName>
                                          <p:attrName>ppt_y</p:attrName>
                                        </p:attrNameLst>
                                      </p:cBhvr>
                                      <p:rCtr x="0" y="-9188"/>
                                    </p:animMotion>
                                  </p:childTnLst>
                                </p:cTn>
                              </p:par>
                              <p:par>
                                <p:cTn id="40" presetID="10" presetClass="exit" presetSubtype="0" fill="hold" nodeType="withEffect">
                                  <p:stCondLst>
                                    <p:cond delay="2000"/>
                                  </p:stCondLst>
                                  <p:childTnLst>
                                    <p:animEffect transition="out" filter="fade">
                                      <p:cBhvr>
                                        <p:cTn id="41" dur="500"/>
                                        <p:tgtEl>
                                          <p:spTgt spid="32"/>
                                        </p:tgtEl>
                                      </p:cBhvr>
                                    </p:animEffect>
                                    <p:set>
                                      <p:cBhvr>
                                        <p:cTn id="42" dur="1" fill="hold">
                                          <p:stCondLst>
                                            <p:cond delay="499"/>
                                          </p:stCondLst>
                                        </p:cTn>
                                        <p:tgtEl>
                                          <p:spTgt spid="32"/>
                                        </p:tgtEl>
                                        <p:attrNameLst>
                                          <p:attrName>style.visibility</p:attrName>
                                        </p:attrNameLst>
                                      </p:cBhvr>
                                      <p:to>
                                        <p:strVal val="hidden"/>
                                      </p:to>
                                    </p:set>
                                  </p:childTnLst>
                                </p:cTn>
                              </p:par>
                              <p:par>
                                <p:cTn id="43" presetID="53" presetClass="entr" presetSubtype="16" fill="hold" nodeType="withEffect">
                                  <p:stCondLst>
                                    <p:cond delay="25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nodeType="withEffect">
                                  <p:stCondLst>
                                    <p:cond delay="2500"/>
                                  </p:stCondLst>
                                  <p:childTnLst>
                                    <p:set>
                                      <p:cBhvr>
                                        <p:cTn id="49" dur="1" fill="hold">
                                          <p:stCondLst>
                                            <p:cond delay="0"/>
                                          </p:stCondLst>
                                        </p:cTn>
                                        <p:tgtEl>
                                          <p:spTgt spid="37"/>
                                        </p:tgtEl>
                                        <p:attrNameLst>
                                          <p:attrName>style.visibility</p:attrName>
                                        </p:attrNameLst>
                                      </p:cBhvr>
                                      <p:to>
                                        <p:strVal val="visible"/>
                                      </p:to>
                                    </p:set>
                                    <p:anim calcmode="lin" valueType="num">
                                      <p:cBhvr>
                                        <p:cTn id="50" dur="500" fill="hold"/>
                                        <p:tgtEl>
                                          <p:spTgt spid="37"/>
                                        </p:tgtEl>
                                        <p:attrNameLst>
                                          <p:attrName>ppt_w</p:attrName>
                                        </p:attrNameLst>
                                      </p:cBhvr>
                                      <p:tavLst>
                                        <p:tav tm="0">
                                          <p:val>
                                            <p:fltVal val="0"/>
                                          </p:val>
                                        </p:tav>
                                        <p:tav tm="100000">
                                          <p:val>
                                            <p:strVal val="#ppt_w"/>
                                          </p:val>
                                        </p:tav>
                                      </p:tavLst>
                                    </p:anim>
                                    <p:anim calcmode="lin" valueType="num">
                                      <p:cBhvr>
                                        <p:cTn id="51" dur="500" fill="hold"/>
                                        <p:tgtEl>
                                          <p:spTgt spid="37"/>
                                        </p:tgtEl>
                                        <p:attrNameLst>
                                          <p:attrName>ppt_h</p:attrName>
                                        </p:attrNameLst>
                                      </p:cBhvr>
                                      <p:tavLst>
                                        <p:tav tm="0">
                                          <p:val>
                                            <p:fltVal val="0"/>
                                          </p:val>
                                        </p:tav>
                                        <p:tav tm="100000">
                                          <p:val>
                                            <p:strVal val="#ppt_h"/>
                                          </p:val>
                                        </p:tav>
                                      </p:tavLst>
                                    </p:anim>
                                    <p:animEffect transition="in" filter="fade">
                                      <p:cBhvr>
                                        <p:cTn id="52" dur="500"/>
                                        <p:tgtEl>
                                          <p:spTgt spid="37"/>
                                        </p:tgtEl>
                                      </p:cBhvr>
                                    </p:animEffect>
                                  </p:childTnLst>
                                </p:cTn>
                              </p:par>
                              <p:par>
                                <p:cTn id="53" presetID="16" presetClass="entr" presetSubtype="37" fill="hold" grpId="0" nodeType="withEffect">
                                  <p:stCondLst>
                                    <p:cond delay="2750"/>
                                  </p:stCondLst>
                                  <p:childTnLst>
                                    <p:set>
                                      <p:cBhvr>
                                        <p:cTn id="54" dur="1" fill="hold">
                                          <p:stCondLst>
                                            <p:cond delay="0"/>
                                          </p:stCondLst>
                                        </p:cTn>
                                        <p:tgtEl>
                                          <p:spTgt spid="65"/>
                                        </p:tgtEl>
                                        <p:attrNameLst>
                                          <p:attrName>style.visibility</p:attrName>
                                        </p:attrNameLst>
                                      </p:cBhvr>
                                      <p:to>
                                        <p:strVal val="visible"/>
                                      </p:to>
                                    </p:set>
                                    <p:animEffect transition="in" filter="barn(outVertical)">
                                      <p:cBhvr>
                                        <p:cTn id="55" dur="500"/>
                                        <p:tgtEl>
                                          <p:spTgt spid="65"/>
                                        </p:tgtEl>
                                      </p:cBhvr>
                                    </p:animEffect>
                                  </p:childTnLst>
                                </p:cTn>
                              </p:par>
                              <p:par>
                                <p:cTn id="56" presetID="16" presetClass="entr" presetSubtype="37" fill="hold" grpId="0" nodeType="withEffect">
                                  <p:stCondLst>
                                    <p:cond delay="3000"/>
                                  </p:stCondLst>
                                  <p:childTnLst>
                                    <p:set>
                                      <p:cBhvr>
                                        <p:cTn id="57" dur="1" fill="hold">
                                          <p:stCondLst>
                                            <p:cond delay="0"/>
                                          </p:stCondLst>
                                        </p:cTn>
                                        <p:tgtEl>
                                          <p:spTgt spid="66"/>
                                        </p:tgtEl>
                                        <p:attrNameLst>
                                          <p:attrName>style.visibility</p:attrName>
                                        </p:attrNameLst>
                                      </p:cBhvr>
                                      <p:to>
                                        <p:strVal val="visible"/>
                                      </p:to>
                                    </p:set>
                                    <p:animEffect transition="in" filter="barn(outVertical)">
                                      <p:cBhvr>
                                        <p:cTn id="58" dur="500"/>
                                        <p:tgtEl>
                                          <p:spTgt spid="66"/>
                                        </p:tgtEl>
                                      </p:cBhvr>
                                    </p:animEffect>
                                  </p:childTnLst>
                                </p:cTn>
                              </p:par>
                              <p:par>
                                <p:cTn id="59" presetID="16" presetClass="entr" presetSubtype="37" fill="hold" grpId="0" nodeType="withEffect">
                                  <p:stCondLst>
                                    <p:cond delay="3250"/>
                                  </p:stCondLst>
                                  <p:childTnLst>
                                    <p:set>
                                      <p:cBhvr>
                                        <p:cTn id="60" dur="1" fill="hold">
                                          <p:stCondLst>
                                            <p:cond delay="0"/>
                                          </p:stCondLst>
                                        </p:cTn>
                                        <p:tgtEl>
                                          <p:spTgt spid="63"/>
                                        </p:tgtEl>
                                        <p:attrNameLst>
                                          <p:attrName>style.visibility</p:attrName>
                                        </p:attrNameLst>
                                      </p:cBhvr>
                                      <p:to>
                                        <p:strVal val="visible"/>
                                      </p:to>
                                    </p:set>
                                    <p:animEffect transition="in" filter="barn(outVertical)">
                                      <p:cBhvr>
                                        <p:cTn id="61" dur="500"/>
                                        <p:tgtEl>
                                          <p:spTgt spid="63"/>
                                        </p:tgtEl>
                                      </p:cBhvr>
                                    </p:animEffect>
                                  </p:childTnLst>
                                </p:cTn>
                              </p:par>
                              <p:par>
                                <p:cTn id="62" presetID="16" presetClass="entr" presetSubtype="37"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barn(outVertical)">
                                      <p:cBhvr>
                                        <p:cTn id="64" dur="500"/>
                                        <p:tgtEl>
                                          <p:spTgt spid="64"/>
                                        </p:tgtEl>
                                      </p:cBhvr>
                                    </p:animEffect>
                                  </p:childTnLst>
                                </p:cTn>
                              </p:par>
                              <p:par>
                                <p:cTn id="65" presetID="16" presetClass="entr" presetSubtype="37" fill="hold" grpId="0" nodeType="withEffect">
                                  <p:stCondLst>
                                    <p:cond delay="3750"/>
                                  </p:stCondLst>
                                  <p:childTnLst>
                                    <p:set>
                                      <p:cBhvr>
                                        <p:cTn id="66" dur="1" fill="hold">
                                          <p:stCondLst>
                                            <p:cond delay="0"/>
                                          </p:stCondLst>
                                        </p:cTn>
                                        <p:tgtEl>
                                          <p:spTgt spid="67"/>
                                        </p:tgtEl>
                                        <p:attrNameLst>
                                          <p:attrName>style.visibility</p:attrName>
                                        </p:attrNameLst>
                                      </p:cBhvr>
                                      <p:to>
                                        <p:strVal val="visible"/>
                                      </p:to>
                                    </p:set>
                                    <p:animEffect transition="in" filter="barn(outVertical)">
                                      <p:cBhvr>
                                        <p:cTn id="67" dur="500"/>
                                        <p:tgtEl>
                                          <p:spTgt spid="67"/>
                                        </p:tgtEl>
                                      </p:cBhvr>
                                    </p:animEffect>
                                  </p:childTnLst>
                                </p:cTn>
                              </p:par>
                            </p:childTnLst>
                          </p:cTn>
                        </p:par>
                        <p:par>
                          <p:cTn id="68" fill="hold">
                            <p:stCondLst>
                              <p:cond delay="4250"/>
                            </p:stCondLst>
                            <p:childTnLst>
                              <p:par>
                                <p:cTn id="69" presetID="2" presetClass="entr" presetSubtype="4" fill="hold" grpId="0" nodeType="afterEffect">
                                  <p:stCondLst>
                                    <p:cond delay="0"/>
                                  </p:stCondLst>
                                  <p:childTnLst>
                                    <p:set>
                                      <p:cBhvr>
                                        <p:cTn id="70" dur="1" fill="hold">
                                          <p:stCondLst>
                                            <p:cond delay="0"/>
                                          </p:stCondLst>
                                        </p:cTn>
                                        <p:tgtEl>
                                          <p:spTgt spid="70"/>
                                        </p:tgtEl>
                                        <p:attrNameLst>
                                          <p:attrName>style.visibility</p:attrName>
                                        </p:attrNameLst>
                                      </p:cBhvr>
                                      <p:to>
                                        <p:strVal val="visible"/>
                                      </p:to>
                                    </p:set>
                                    <p:anim calcmode="lin" valueType="num">
                                      <p:cBhvr additive="base">
                                        <p:cTn id="71" dur="500" fill="hold"/>
                                        <p:tgtEl>
                                          <p:spTgt spid="70"/>
                                        </p:tgtEl>
                                        <p:attrNameLst>
                                          <p:attrName>ppt_x</p:attrName>
                                        </p:attrNameLst>
                                      </p:cBhvr>
                                      <p:tavLst>
                                        <p:tav tm="0">
                                          <p:val>
                                            <p:strVal val="#ppt_x"/>
                                          </p:val>
                                        </p:tav>
                                        <p:tav tm="100000">
                                          <p:val>
                                            <p:strVal val="#ppt_x"/>
                                          </p:val>
                                        </p:tav>
                                      </p:tavLst>
                                    </p:anim>
                                    <p:anim calcmode="lin" valueType="num">
                                      <p:cBhvr additive="base">
                                        <p:cTn id="72"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73" fill="hold" display="0">
                  <p:stCondLst>
                    <p:cond delay="indefinite"/>
                  </p:stCondLst>
                  <p:endCondLst>
                    <p:cond evt="onStopAudio" delay="0">
                      <p:tgtEl>
                        <p:sldTgt/>
                      </p:tgtEl>
                    </p:cond>
                  </p:endCondLst>
                </p:cTn>
                <p:tgtEl>
                  <p:spTgt spid="27"/>
                </p:tgtEl>
              </p:cMediaNode>
            </p:audio>
          </p:childTnLst>
        </p:cTn>
      </p:par>
    </p:tnLst>
    <p:bldLst>
      <p:bldP spid="19" grpId="0" animBg="1"/>
      <p:bldP spid="63" grpId="0"/>
      <p:bldP spid="64" grpId="0"/>
      <p:bldP spid="65" grpId="0"/>
      <p:bldP spid="66" grpId="0"/>
      <p:bldP spid="67" grpId="0"/>
      <p:bldP spid="7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雷锋PPT网www.lfppt.com"/>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47518" y="0"/>
            <a:ext cx="12190413" cy="6857107"/>
          </a:xfrm>
          <a:prstGeom prst="rect">
            <a:avLst/>
          </a:prstGeom>
        </p:spPr>
      </p:pic>
      <p:sp>
        <p:nvSpPr>
          <p:cNvPr id="50" name="矩形 49"/>
          <p:cNvSpPr/>
          <p:nvPr/>
        </p:nvSpPr>
        <p:spPr>
          <a:xfrm>
            <a:off x="455612" y="456057"/>
            <a:ext cx="11279188" cy="5947472"/>
          </a:xfrm>
          <a:prstGeom prst="rect">
            <a:avLst/>
          </a:prstGeom>
          <a:noFill/>
          <a:ln w="1905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连接符 56"/>
          <p:cNvCxnSpPr>
            <a:cxnSpLocks/>
          </p:cNvCxnSpPr>
          <p:nvPr/>
        </p:nvCxnSpPr>
        <p:spPr>
          <a:xfrm>
            <a:off x="11734800" y="4670029"/>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cxnSpLocks/>
          </p:cNvCxnSpPr>
          <p:nvPr/>
        </p:nvCxnSpPr>
        <p:spPr>
          <a:xfrm>
            <a:off x="455612" y="176075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204980" y="233033"/>
            <a:ext cx="535258" cy="535258"/>
            <a:chOff x="193829" y="255335"/>
            <a:chExt cx="535258" cy="535258"/>
          </a:xfrm>
        </p:grpSpPr>
        <p:cxnSp>
          <p:nvCxnSpPr>
            <p:cNvPr id="60" name="直接连接符 59"/>
            <p:cNvCxnSpPr>
              <a:cxnSpLocks/>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a:cxnSpLocks/>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62" name="直接连接符 61"/>
          <p:cNvCxnSpPr>
            <a:cxnSpLocks/>
          </p:cNvCxnSpPr>
          <p:nvPr/>
        </p:nvCxnSpPr>
        <p:spPr>
          <a:xfrm rot="16200000">
            <a:off x="5122668" y="188428"/>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a:cxnSpLocks/>
          </p:cNvCxnSpPr>
          <p:nvPr/>
        </p:nvCxnSpPr>
        <p:spPr>
          <a:xfrm rot="16200000">
            <a:off x="8077741" y="613590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64" name="组合 63"/>
          <p:cNvGrpSpPr/>
          <p:nvPr/>
        </p:nvGrpSpPr>
        <p:grpSpPr>
          <a:xfrm flipH="1" flipV="1">
            <a:off x="11427349" y="6095680"/>
            <a:ext cx="535258" cy="535258"/>
            <a:chOff x="193829" y="255335"/>
            <a:chExt cx="535258" cy="535258"/>
          </a:xfrm>
        </p:grpSpPr>
        <p:cxnSp>
          <p:nvCxnSpPr>
            <p:cNvPr id="65" name="直接连接符 64"/>
            <p:cNvCxnSpPr>
              <a:cxnSpLocks/>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a:cxnSpLocks/>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2837379" y="646156"/>
            <a:ext cx="624684" cy="600549"/>
            <a:chOff x="2215144" y="982844"/>
            <a:chExt cx="1120898" cy="842780"/>
          </a:xfrm>
          <a:noFill/>
        </p:grpSpPr>
        <p:sp>
          <p:nvSpPr>
            <p:cNvPr id="23" name="平行四边形 22"/>
            <p:cNvSpPr/>
            <p:nvPr/>
          </p:nvSpPr>
          <p:spPr>
            <a:xfrm>
              <a:off x="2215144" y="982844"/>
              <a:ext cx="1120898" cy="842780"/>
            </a:xfrm>
            <a:prstGeom prst="parallelogram">
              <a:avLst>
                <a:gd name="adj" fmla="val 0"/>
              </a:avLst>
            </a:prstGeom>
            <a:grp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14345A"/>
                </a:solidFill>
                <a:latin typeface="微软雅黑" panose="020B0503020204020204" pitchFamily="34" charset="-122"/>
                <a:ea typeface="微软雅黑" panose="020B0503020204020204" pitchFamily="34" charset="-122"/>
              </a:endParaRPr>
            </a:p>
          </p:txBody>
        </p:sp>
        <p:sp>
          <p:nvSpPr>
            <p:cNvPr id="24"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14345A"/>
                  </a:solidFill>
                  <a:latin typeface="微软雅黑" panose="020B0503020204020204" pitchFamily="34" charset="-122"/>
                  <a:ea typeface="微软雅黑" panose="020B0503020204020204" pitchFamily="34" charset="-122"/>
                </a:rPr>
                <a:t>01</a:t>
              </a:r>
              <a:endParaRPr lang="zh-CN" altLang="en-US" sz="2400" b="1" dirty="0">
                <a:solidFill>
                  <a:srgbClr val="14345A"/>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2823900" y="2669006"/>
            <a:ext cx="624684" cy="600549"/>
            <a:chOff x="2215144" y="982844"/>
            <a:chExt cx="1120898" cy="842780"/>
          </a:xfrm>
          <a:noFill/>
        </p:grpSpPr>
        <p:sp>
          <p:nvSpPr>
            <p:cNvPr id="26" name="平行四边形 25"/>
            <p:cNvSpPr/>
            <p:nvPr/>
          </p:nvSpPr>
          <p:spPr>
            <a:xfrm>
              <a:off x="2215144" y="982844"/>
              <a:ext cx="1120898" cy="842780"/>
            </a:xfrm>
            <a:prstGeom prst="parallelogram">
              <a:avLst>
                <a:gd name="adj" fmla="val 0"/>
              </a:avLst>
            </a:prstGeom>
            <a:grp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14345A"/>
                </a:solidFill>
                <a:latin typeface="微软雅黑" panose="020B0503020204020204" pitchFamily="34" charset="-122"/>
                <a:ea typeface="微软雅黑" panose="020B0503020204020204" pitchFamily="34" charset="-122"/>
              </a:endParaRPr>
            </a:p>
          </p:txBody>
        </p:sp>
        <p:sp>
          <p:nvSpPr>
            <p:cNvPr id="27"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14345A"/>
                  </a:solidFill>
                  <a:latin typeface="微软雅黑" panose="020B0503020204020204" pitchFamily="34" charset="-122"/>
                  <a:ea typeface="微软雅黑" panose="020B0503020204020204" pitchFamily="34" charset="-122"/>
                </a:rPr>
                <a:t>03</a:t>
              </a:r>
              <a:endParaRPr lang="zh-CN" altLang="en-US" sz="2400" b="1" dirty="0">
                <a:solidFill>
                  <a:srgbClr val="14345A"/>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2845259" y="1702762"/>
            <a:ext cx="624684" cy="600549"/>
            <a:chOff x="2215144" y="982844"/>
            <a:chExt cx="1120898" cy="842780"/>
          </a:xfrm>
          <a:noFill/>
        </p:grpSpPr>
        <p:sp>
          <p:nvSpPr>
            <p:cNvPr id="29" name="平行四边形 28"/>
            <p:cNvSpPr/>
            <p:nvPr/>
          </p:nvSpPr>
          <p:spPr>
            <a:xfrm>
              <a:off x="2215144" y="982844"/>
              <a:ext cx="1120898" cy="842780"/>
            </a:xfrm>
            <a:prstGeom prst="parallelogram">
              <a:avLst>
                <a:gd name="adj" fmla="val 0"/>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D12C82"/>
                </a:solidFill>
                <a:latin typeface="微软雅黑" panose="020B0503020204020204" pitchFamily="34" charset="-122"/>
                <a:ea typeface="微软雅黑" panose="020B0503020204020204" pitchFamily="34" charset="-122"/>
              </a:endParaRPr>
            </a:p>
          </p:txBody>
        </p:sp>
        <p:sp>
          <p:nvSpPr>
            <p:cNvPr id="30"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accent2"/>
                  </a:solidFill>
                  <a:latin typeface="微软雅黑" panose="020B0503020204020204" pitchFamily="34" charset="-122"/>
                  <a:ea typeface="微软雅黑" panose="020B0503020204020204" pitchFamily="34" charset="-122"/>
                </a:rPr>
                <a:t>02</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837379" y="3645703"/>
            <a:ext cx="624684" cy="600549"/>
            <a:chOff x="2215144" y="982844"/>
            <a:chExt cx="1120898" cy="842780"/>
          </a:xfrm>
          <a:noFill/>
        </p:grpSpPr>
        <p:sp>
          <p:nvSpPr>
            <p:cNvPr id="47" name="平行四边形 46"/>
            <p:cNvSpPr/>
            <p:nvPr/>
          </p:nvSpPr>
          <p:spPr>
            <a:xfrm>
              <a:off x="2215144" y="982844"/>
              <a:ext cx="1120898" cy="842780"/>
            </a:xfrm>
            <a:prstGeom prst="parallelogram">
              <a:avLst>
                <a:gd name="adj" fmla="val 0"/>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48"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accent2"/>
                  </a:solidFill>
                  <a:latin typeface="微软雅黑" panose="020B0503020204020204" pitchFamily="34" charset="-122"/>
                  <a:ea typeface="微软雅黑" panose="020B0503020204020204" pitchFamily="34" charset="-122"/>
                </a:rPr>
                <a:t>04</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3835467" y="691764"/>
            <a:ext cx="2713464" cy="3498576"/>
            <a:chOff x="7848779" y="1598933"/>
            <a:chExt cx="2713464" cy="3498576"/>
          </a:xfrm>
        </p:grpSpPr>
        <p:grpSp>
          <p:nvGrpSpPr>
            <p:cNvPr id="41" name="组合 40"/>
            <p:cNvGrpSpPr/>
            <p:nvPr/>
          </p:nvGrpSpPr>
          <p:grpSpPr>
            <a:xfrm>
              <a:off x="7848779" y="1598933"/>
              <a:ext cx="2713464" cy="463420"/>
              <a:chOff x="3382715" y="1432965"/>
              <a:chExt cx="2713464" cy="463420"/>
            </a:xfrm>
            <a:solidFill>
              <a:schemeClr val="accent5"/>
            </a:solidFill>
          </p:grpSpPr>
          <p:sp>
            <p:nvSpPr>
              <p:cNvPr id="55" name="燕尾形 80"/>
              <p:cNvSpPr/>
              <p:nvPr/>
            </p:nvSpPr>
            <p:spPr>
              <a:xfrm>
                <a:off x="3382715" y="1432965"/>
                <a:ext cx="2713464" cy="463420"/>
              </a:xfrm>
              <a:prstGeom prst="chevron">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56" name="矩形 55"/>
              <p:cNvSpPr/>
              <p:nvPr/>
            </p:nvSpPr>
            <p:spPr>
              <a:xfrm>
                <a:off x="4321101" y="1470368"/>
                <a:ext cx="697627" cy="400110"/>
              </a:xfrm>
              <a:prstGeom prst="rect">
                <a:avLst/>
              </a:prstGeom>
              <a:noFill/>
            </p:spPr>
            <p:txBody>
              <a:bodyPr wrap="none">
                <a:spAutoFit/>
              </a:bodyPr>
              <a:lstStyle/>
              <a:p>
                <a:pPr algn="ctr" fontAlgn="base">
                  <a:spcBef>
                    <a:spcPct val="0"/>
                  </a:spcBef>
                  <a:spcAft>
                    <a:spcPct val="0"/>
                  </a:spcAft>
                </a:pPr>
                <a:r>
                  <a:rPr lang="zh-CN" altLang="en-US" sz="2000" dirty="0">
                    <a:latin typeface="微软雅黑" panose="020B0503020204020204" pitchFamily="34" charset="-122"/>
                    <a:ea typeface="微软雅黑" panose="020B0503020204020204" pitchFamily="34" charset="-122"/>
                  </a:rPr>
                  <a:t>背景</a:t>
                </a:r>
              </a:p>
            </p:txBody>
          </p:sp>
        </p:grpSp>
        <p:grpSp>
          <p:nvGrpSpPr>
            <p:cNvPr id="42" name="组合 41"/>
            <p:cNvGrpSpPr/>
            <p:nvPr/>
          </p:nvGrpSpPr>
          <p:grpSpPr>
            <a:xfrm>
              <a:off x="7848779" y="2624727"/>
              <a:ext cx="2713464" cy="463420"/>
              <a:chOff x="4463688" y="2372845"/>
              <a:chExt cx="2713464" cy="463420"/>
            </a:xfrm>
            <a:solidFill>
              <a:schemeClr val="accent5"/>
            </a:solidFill>
          </p:grpSpPr>
          <p:sp>
            <p:nvSpPr>
              <p:cNvPr id="53" name="燕尾形 78"/>
              <p:cNvSpPr/>
              <p:nvPr/>
            </p:nvSpPr>
            <p:spPr>
              <a:xfrm>
                <a:off x="4463688" y="2372845"/>
                <a:ext cx="2713464" cy="463420"/>
              </a:xfrm>
              <a:prstGeom prst="chevr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54" name="矩形 53"/>
              <p:cNvSpPr/>
              <p:nvPr/>
            </p:nvSpPr>
            <p:spPr>
              <a:xfrm>
                <a:off x="5375785" y="2396219"/>
                <a:ext cx="697627" cy="400110"/>
              </a:xfrm>
              <a:prstGeom prst="rect">
                <a:avLst/>
              </a:prstGeom>
              <a:noFill/>
            </p:spPr>
            <p:txBody>
              <a:bodyPr wrap="none">
                <a:spAutoFit/>
              </a:bodyPr>
              <a:lstStyle/>
              <a:p>
                <a:pPr fontAlgn="base">
                  <a:spcBef>
                    <a:spcPct val="0"/>
                  </a:spcBef>
                  <a:spcAft>
                    <a:spcPct val="0"/>
                  </a:spcAft>
                </a:pPr>
                <a:r>
                  <a:rPr lang="zh-CN" altLang="en-US" sz="2000" dirty="0">
                    <a:latin typeface="微软雅黑" panose="020B0503020204020204" pitchFamily="34" charset="-122"/>
                    <a:ea typeface="微软雅黑" panose="020B0503020204020204" pitchFamily="34" charset="-122"/>
                  </a:rPr>
                  <a:t>目的</a:t>
                </a:r>
              </a:p>
            </p:txBody>
          </p:sp>
        </p:grpSp>
        <p:grpSp>
          <p:nvGrpSpPr>
            <p:cNvPr id="43" name="组合 42"/>
            <p:cNvGrpSpPr/>
            <p:nvPr/>
          </p:nvGrpSpPr>
          <p:grpSpPr>
            <a:xfrm>
              <a:off x="7848779" y="3613512"/>
              <a:ext cx="2713464" cy="463420"/>
              <a:chOff x="5477851" y="3145090"/>
              <a:chExt cx="2713464" cy="463420"/>
            </a:xfrm>
            <a:solidFill>
              <a:schemeClr val="accent5"/>
            </a:solidFill>
          </p:grpSpPr>
          <p:sp>
            <p:nvSpPr>
              <p:cNvPr id="51" name="燕尾形 76"/>
              <p:cNvSpPr/>
              <p:nvPr/>
            </p:nvSpPr>
            <p:spPr>
              <a:xfrm>
                <a:off x="5477851" y="3145090"/>
                <a:ext cx="2713464" cy="463420"/>
              </a:xfrm>
              <a:prstGeom prst="chevron">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52" name="矩形 51"/>
              <p:cNvSpPr/>
              <p:nvPr/>
            </p:nvSpPr>
            <p:spPr>
              <a:xfrm>
                <a:off x="6389947" y="3160303"/>
                <a:ext cx="697627" cy="400110"/>
              </a:xfrm>
              <a:prstGeom prst="rect">
                <a:avLst/>
              </a:prstGeom>
              <a:noFill/>
            </p:spPr>
            <p:txBody>
              <a:bodyPr wrap="none">
                <a:spAutoFit/>
              </a:bodyPr>
              <a:lstStyle/>
              <a:p>
                <a:pPr fontAlgn="base">
                  <a:spcBef>
                    <a:spcPct val="0"/>
                  </a:spcBef>
                  <a:spcAft>
                    <a:spcPct val="0"/>
                  </a:spcAft>
                </a:pPr>
                <a:r>
                  <a:rPr lang="zh-CN" altLang="en-US" sz="2000" dirty="0">
                    <a:latin typeface="微软雅黑" panose="020B0503020204020204" pitchFamily="34" charset="-122"/>
                    <a:ea typeface="微软雅黑" panose="020B0503020204020204" pitchFamily="34" charset="-122"/>
                  </a:rPr>
                  <a:t>时间</a:t>
                </a:r>
              </a:p>
            </p:txBody>
          </p:sp>
        </p:grpSp>
        <p:grpSp>
          <p:nvGrpSpPr>
            <p:cNvPr id="44" name="组合 43"/>
            <p:cNvGrpSpPr/>
            <p:nvPr/>
          </p:nvGrpSpPr>
          <p:grpSpPr>
            <a:xfrm>
              <a:off x="7848779" y="4634089"/>
              <a:ext cx="2713464" cy="463420"/>
              <a:chOff x="4469387" y="4065239"/>
              <a:chExt cx="2713464" cy="463420"/>
            </a:xfrm>
            <a:solidFill>
              <a:schemeClr val="accent5"/>
            </a:solidFill>
          </p:grpSpPr>
          <p:sp>
            <p:nvSpPr>
              <p:cNvPr id="45" name="燕尾形 74"/>
              <p:cNvSpPr/>
              <p:nvPr/>
            </p:nvSpPr>
            <p:spPr>
              <a:xfrm>
                <a:off x="4469387" y="4065239"/>
                <a:ext cx="2713464" cy="463420"/>
              </a:xfrm>
              <a:prstGeom prst="chevr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solidFill>
                </a:endParaRPr>
              </a:p>
            </p:txBody>
          </p:sp>
          <p:sp>
            <p:nvSpPr>
              <p:cNvPr id="46" name="矩形 45"/>
              <p:cNvSpPr/>
              <p:nvPr/>
            </p:nvSpPr>
            <p:spPr>
              <a:xfrm>
                <a:off x="5381483" y="4101258"/>
                <a:ext cx="697627" cy="400110"/>
              </a:xfrm>
              <a:prstGeom prst="rect">
                <a:avLst/>
              </a:prstGeom>
              <a:noFill/>
            </p:spPr>
            <p:txBody>
              <a:bodyPr wrap="none">
                <a:spAutoFit/>
              </a:bodyPr>
              <a:lstStyle/>
              <a:p>
                <a:pPr fontAlgn="base">
                  <a:spcBef>
                    <a:spcPct val="0"/>
                  </a:spcBef>
                  <a:spcAft>
                    <a:spcPct val="0"/>
                  </a:spcAft>
                </a:pPr>
                <a:r>
                  <a:rPr lang="zh-CN" altLang="en-US" sz="2000" dirty="0">
                    <a:latin typeface="微软雅黑" panose="020B0503020204020204" pitchFamily="34" charset="-122"/>
                    <a:ea typeface="微软雅黑" panose="020B0503020204020204" pitchFamily="34" charset="-122"/>
                  </a:rPr>
                  <a:t>地点</a:t>
                </a:r>
              </a:p>
            </p:txBody>
          </p:sp>
        </p:grpSp>
      </p:grpSp>
      <p:grpSp>
        <p:nvGrpSpPr>
          <p:cNvPr id="67" name="组合 66"/>
          <p:cNvGrpSpPr/>
          <p:nvPr/>
        </p:nvGrpSpPr>
        <p:grpSpPr>
          <a:xfrm rot="16200000">
            <a:off x="468864" y="638827"/>
            <a:ext cx="2080332" cy="1603505"/>
            <a:chOff x="-287489" y="951781"/>
            <a:chExt cx="12886128" cy="6712270"/>
          </a:xfrm>
        </p:grpSpPr>
        <p:sp>
          <p:nvSpPr>
            <p:cNvPr id="68" name="矩形 67"/>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a:cxnSpLocks/>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cxnSpLocks/>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71" name="组合 70"/>
            <p:cNvGrpSpPr/>
            <p:nvPr/>
          </p:nvGrpSpPr>
          <p:grpSpPr>
            <a:xfrm>
              <a:off x="-287489" y="951781"/>
              <a:ext cx="1779668" cy="1010503"/>
              <a:chOff x="-298640" y="64448"/>
              <a:chExt cx="1779668" cy="1010503"/>
            </a:xfrm>
          </p:grpSpPr>
          <p:cxnSp>
            <p:nvCxnSpPr>
              <p:cNvPr id="77" name="直接连接符 76"/>
              <p:cNvCxnSpPr>
                <a:cxnSpLocks/>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cxnSpLocks/>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72" name="直接连接符 71"/>
            <p:cNvCxnSpPr>
              <a:cxnSpLocks/>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cxnSpLocks/>
              <a:stCxn id="68"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flipH="1" flipV="1">
              <a:off x="10409814" y="6622459"/>
              <a:ext cx="2188825" cy="1041592"/>
              <a:chOff x="-442203" y="131857"/>
              <a:chExt cx="2188825" cy="1041592"/>
            </a:xfrm>
          </p:grpSpPr>
          <p:cxnSp>
            <p:nvCxnSpPr>
              <p:cNvPr id="75" name="直接连接符 74"/>
              <p:cNvCxnSpPr>
                <a:cxnSpLocks/>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cxnSpLocks/>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sp>
        <p:nvSpPr>
          <p:cNvPr id="79" name="Title 1"/>
          <p:cNvSpPr txBox="1">
            <a:spLocks/>
          </p:cNvSpPr>
          <p:nvPr/>
        </p:nvSpPr>
        <p:spPr>
          <a:xfrm>
            <a:off x="1012695" y="743328"/>
            <a:ext cx="1071552" cy="1413994"/>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14345A"/>
                </a:solidFill>
                <a:latin typeface="华文新魏" panose="02010800040101010101" pitchFamily="2" charset="-122"/>
                <a:ea typeface="华文新魏" panose="02010800040101010101" pitchFamily="2" charset="-122"/>
              </a:rPr>
              <a:t>目录</a:t>
            </a:r>
            <a:endParaRPr lang="id-ID" sz="6000" dirty="0">
              <a:solidFill>
                <a:srgbClr val="14345A"/>
              </a:solidFill>
              <a:latin typeface="华文新魏" panose="02010800040101010101" pitchFamily="2" charset="-122"/>
              <a:ea typeface="华文新魏" panose="02010800040101010101" pitchFamily="2" charset="-122"/>
            </a:endParaRPr>
          </a:p>
        </p:txBody>
      </p:sp>
      <p:grpSp>
        <p:nvGrpSpPr>
          <p:cNvPr id="80" name="组合 79">
            <a:extLst>
              <a:ext uri="{FF2B5EF4-FFF2-40B4-BE49-F238E27FC236}">
                <a16:creationId xmlns:a16="http://schemas.microsoft.com/office/drawing/2014/main" id="{4A59D68B-DA39-48E2-8E76-3805FE81BBA2}"/>
              </a:ext>
            </a:extLst>
          </p:cNvPr>
          <p:cNvGrpSpPr/>
          <p:nvPr/>
        </p:nvGrpSpPr>
        <p:grpSpPr>
          <a:xfrm>
            <a:off x="6548931" y="1706711"/>
            <a:ext cx="2713464" cy="3498576"/>
            <a:chOff x="7848779" y="1598933"/>
            <a:chExt cx="2713464" cy="3498576"/>
          </a:xfrm>
        </p:grpSpPr>
        <p:grpSp>
          <p:nvGrpSpPr>
            <p:cNvPr id="81" name="组合 80">
              <a:extLst>
                <a:ext uri="{FF2B5EF4-FFF2-40B4-BE49-F238E27FC236}">
                  <a16:creationId xmlns:a16="http://schemas.microsoft.com/office/drawing/2014/main" id="{68C8F650-B449-4BD3-A784-141F8AB2A477}"/>
                </a:ext>
              </a:extLst>
            </p:cNvPr>
            <p:cNvGrpSpPr/>
            <p:nvPr/>
          </p:nvGrpSpPr>
          <p:grpSpPr>
            <a:xfrm>
              <a:off x="7848779" y="1598933"/>
              <a:ext cx="2713464" cy="463420"/>
              <a:chOff x="3382715" y="1432965"/>
              <a:chExt cx="2713464" cy="463420"/>
            </a:xfrm>
            <a:solidFill>
              <a:schemeClr val="accent5"/>
            </a:solidFill>
          </p:grpSpPr>
          <p:sp>
            <p:nvSpPr>
              <p:cNvPr id="91" name="燕尾形 80">
                <a:extLst>
                  <a:ext uri="{FF2B5EF4-FFF2-40B4-BE49-F238E27FC236}">
                    <a16:creationId xmlns:a16="http://schemas.microsoft.com/office/drawing/2014/main" id="{55E54126-B506-4C2C-AA83-FC3E363785F7}"/>
                  </a:ext>
                </a:extLst>
              </p:cNvPr>
              <p:cNvSpPr/>
              <p:nvPr/>
            </p:nvSpPr>
            <p:spPr>
              <a:xfrm>
                <a:off x="3382715" y="1432965"/>
                <a:ext cx="2713464" cy="463420"/>
              </a:xfrm>
              <a:prstGeom prst="chevron">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92" name="矩形 91">
                <a:extLst>
                  <a:ext uri="{FF2B5EF4-FFF2-40B4-BE49-F238E27FC236}">
                    <a16:creationId xmlns:a16="http://schemas.microsoft.com/office/drawing/2014/main" id="{3D5833AD-037D-4AD8-A4EB-AF5B410ED06C}"/>
                  </a:ext>
                </a:extLst>
              </p:cNvPr>
              <p:cNvSpPr/>
              <p:nvPr/>
            </p:nvSpPr>
            <p:spPr>
              <a:xfrm>
                <a:off x="3762421" y="1487004"/>
                <a:ext cx="1723549" cy="400110"/>
              </a:xfrm>
              <a:prstGeom prst="rect">
                <a:avLst/>
              </a:prstGeom>
              <a:noFill/>
            </p:spPr>
            <p:txBody>
              <a:bodyPr wrap="none">
                <a:spAutoFit/>
              </a:bodyPr>
              <a:lstStyle/>
              <a:p>
                <a:pPr fontAlgn="base">
                  <a:spcBef>
                    <a:spcPct val="0"/>
                  </a:spcBef>
                  <a:spcAft>
                    <a:spcPct val="0"/>
                  </a:spcAft>
                </a:pPr>
                <a:r>
                  <a:rPr lang="zh-CN" altLang="en-US" sz="2000" dirty="0">
                    <a:latin typeface="微软雅黑" panose="020B0503020204020204" pitchFamily="34" charset="-122"/>
                    <a:ea typeface="微软雅黑" panose="020B0503020204020204" pitchFamily="34" charset="-122"/>
                  </a:rPr>
                  <a:t>人员站位安排</a:t>
                </a:r>
              </a:p>
            </p:txBody>
          </p:sp>
        </p:grpSp>
        <p:grpSp>
          <p:nvGrpSpPr>
            <p:cNvPr id="82" name="组合 81">
              <a:extLst>
                <a:ext uri="{FF2B5EF4-FFF2-40B4-BE49-F238E27FC236}">
                  <a16:creationId xmlns:a16="http://schemas.microsoft.com/office/drawing/2014/main" id="{8451524C-B393-477B-B338-A12C0E02008C}"/>
                </a:ext>
              </a:extLst>
            </p:cNvPr>
            <p:cNvGrpSpPr/>
            <p:nvPr/>
          </p:nvGrpSpPr>
          <p:grpSpPr>
            <a:xfrm>
              <a:off x="7848779" y="2624727"/>
              <a:ext cx="2713464" cy="463420"/>
              <a:chOff x="4463688" y="2372845"/>
              <a:chExt cx="2713464" cy="463420"/>
            </a:xfrm>
            <a:solidFill>
              <a:schemeClr val="accent5"/>
            </a:solidFill>
          </p:grpSpPr>
          <p:sp>
            <p:nvSpPr>
              <p:cNvPr id="89" name="燕尾形 78">
                <a:extLst>
                  <a:ext uri="{FF2B5EF4-FFF2-40B4-BE49-F238E27FC236}">
                    <a16:creationId xmlns:a16="http://schemas.microsoft.com/office/drawing/2014/main" id="{742175C0-DD55-4F70-A6EA-425DD7BDBD03}"/>
                  </a:ext>
                </a:extLst>
              </p:cNvPr>
              <p:cNvSpPr/>
              <p:nvPr/>
            </p:nvSpPr>
            <p:spPr>
              <a:xfrm>
                <a:off x="4463688" y="2372845"/>
                <a:ext cx="2713464" cy="463420"/>
              </a:xfrm>
              <a:prstGeom prst="chevr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90" name="矩形 89">
                <a:extLst>
                  <a:ext uri="{FF2B5EF4-FFF2-40B4-BE49-F238E27FC236}">
                    <a16:creationId xmlns:a16="http://schemas.microsoft.com/office/drawing/2014/main" id="{588254D1-155C-484C-A60D-3B772CABA237}"/>
                  </a:ext>
                </a:extLst>
              </p:cNvPr>
              <p:cNvSpPr/>
              <p:nvPr/>
            </p:nvSpPr>
            <p:spPr>
              <a:xfrm>
                <a:off x="5119575" y="2385730"/>
                <a:ext cx="1210588" cy="400110"/>
              </a:xfrm>
              <a:prstGeom prst="rect">
                <a:avLst/>
              </a:prstGeom>
              <a:noFill/>
            </p:spPr>
            <p:txBody>
              <a:bodyPr wrap="none">
                <a:spAutoFit/>
              </a:bodyPr>
              <a:lstStyle/>
              <a:p>
                <a:pPr fontAlgn="base">
                  <a:spcBef>
                    <a:spcPct val="0"/>
                  </a:spcBef>
                  <a:spcAft>
                    <a:spcPct val="0"/>
                  </a:spcAft>
                </a:pPr>
                <a:r>
                  <a:rPr lang="zh-CN" altLang="en-US" sz="2000" dirty="0">
                    <a:latin typeface="微软雅黑" panose="020B0503020204020204" pitchFamily="34" charset="-122"/>
                    <a:ea typeface="微软雅黑" panose="020B0503020204020204" pitchFamily="34" charset="-122"/>
                  </a:rPr>
                  <a:t>调查工具</a:t>
                </a:r>
              </a:p>
            </p:txBody>
          </p:sp>
        </p:grpSp>
        <p:grpSp>
          <p:nvGrpSpPr>
            <p:cNvPr id="83" name="组合 82">
              <a:extLst>
                <a:ext uri="{FF2B5EF4-FFF2-40B4-BE49-F238E27FC236}">
                  <a16:creationId xmlns:a16="http://schemas.microsoft.com/office/drawing/2014/main" id="{954A880F-0E95-4EEA-8B84-D21660B4E9F3}"/>
                </a:ext>
              </a:extLst>
            </p:cNvPr>
            <p:cNvGrpSpPr/>
            <p:nvPr/>
          </p:nvGrpSpPr>
          <p:grpSpPr>
            <a:xfrm>
              <a:off x="7848779" y="3613512"/>
              <a:ext cx="2713464" cy="463420"/>
              <a:chOff x="5477851" y="3145090"/>
              <a:chExt cx="2713464" cy="463420"/>
            </a:xfrm>
            <a:solidFill>
              <a:schemeClr val="accent5"/>
            </a:solidFill>
          </p:grpSpPr>
          <p:sp>
            <p:nvSpPr>
              <p:cNvPr id="87" name="燕尾形 76">
                <a:extLst>
                  <a:ext uri="{FF2B5EF4-FFF2-40B4-BE49-F238E27FC236}">
                    <a16:creationId xmlns:a16="http://schemas.microsoft.com/office/drawing/2014/main" id="{A0FB39AB-1B0E-41F0-B5FF-825DA4AFF556}"/>
                  </a:ext>
                </a:extLst>
              </p:cNvPr>
              <p:cNvSpPr/>
              <p:nvPr/>
            </p:nvSpPr>
            <p:spPr>
              <a:xfrm>
                <a:off x="5477851" y="3145090"/>
                <a:ext cx="2713464" cy="463420"/>
              </a:xfrm>
              <a:prstGeom prst="chevron">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solidFill>
                </a:endParaRPr>
              </a:p>
            </p:txBody>
          </p:sp>
          <p:sp>
            <p:nvSpPr>
              <p:cNvPr id="88" name="矩形 87">
                <a:extLst>
                  <a:ext uri="{FF2B5EF4-FFF2-40B4-BE49-F238E27FC236}">
                    <a16:creationId xmlns:a16="http://schemas.microsoft.com/office/drawing/2014/main" id="{1FA18FF5-DF92-41B5-9056-C72F11E1EFC3}"/>
                  </a:ext>
                </a:extLst>
              </p:cNvPr>
              <p:cNvSpPr/>
              <p:nvPr/>
            </p:nvSpPr>
            <p:spPr>
              <a:xfrm>
                <a:off x="6133738" y="3169722"/>
                <a:ext cx="1210588" cy="400110"/>
              </a:xfrm>
              <a:prstGeom prst="rect">
                <a:avLst/>
              </a:prstGeom>
              <a:noFill/>
            </p:spPr>
            <p:txBody>
              <a:bodyPr wrap="none">
                <a:spAutoFit/>
              </a:bodyPr>
              <a:lstStyle/>
              <a:p>
                <a:pPr fontAlgn="base">
                  <a:spcBef>
                    <a:spcPct val="0"/>
                  </a:spcBef>
                  <a:spcAft>
                    <a:spcPct val="0"/>
                  </a:spcAft>
                </a:pPr>
                <a:r>
                  <a:rPr lang="zh-CN" altLang="en-US" sz="2000" dirty="0">
                    <a:latin typeface="微软雅黑" panose="020B0503020204020204" pitchFamily="34" charset="-122"/>
                    <a:ea typeface="微软雅黑" panose="020B0503020204020204" pitchFamily="34" charset="-122"/>
                  </a:rPr>
                  <a:t>预期成果</a:t>
                </a:r>
              </a:p>
            </p:txBody>
          </p:sp>
        </p:grpSp>
        <p:grpSp>
          <p:nvGrpSpPr>
            <p:cNvPr id="84" name="组合 83">
              <a:extLst>
                <a:ext uri="{FF2B5EF4-FFF2-40B4-BE49-F238E27FC236}">
                  <a16:creationId xmlns:a16="http://schemas.microsoft.com/office/drawing/2014/main" id="{81D8ABF4-3818-4906-9B30-02C37F1D55C7}"/>
                </a:ext>
              </a:extLst>
            </p:cNvPr>
            <p:cNvGrpSpPr/>
            <p:nvPr/>
          </p:nvGrpSpPr>
          <p:grpSpPr>
            <a:xfrm>
              <a:off x="7848779" y="4634089"/>
              <a:ext cx="2713464" cy="463420"/>
              <a:chOff x="4469387" y="4065239"/>
              <a:chExt cx="2713464" cy="463420"/>
            </a:xfrm>
            <a:solidFill>
              <a:schemeClr val="accent5"/>
            </a:solidFill>
          </p:grpSpPr>
          <p:sp>
            <p:nvSpPr>
              <p:cNvPr id="85" name="燕尾形 74">
                <a:extLst>
                  <a:ext uri="{FF2B5EF4-FFF2-40B4-BE49-F238E27FC236}">
                    <a16:creationId xmlns:a16="http://schemas.microsoft.com/office/drawing/2014/main" id="{484F520D-D659-494B-AB29-9902B292759F}"/>
                  </a:ext>
                </a:extLst>
              </p:cNvPr>
              <p:cNvSpPr/>
              <p:nvPr/>
            </p:nvSpPr>
            <p:spPr>
              <a:xfrm>
                <a:off x="4469387" y="4065239"/>
                <a:ext cx="2713464" cy="463420"/>
              </a:xfrm>
              <a:prstGeom prst="chevr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solidFill>
                </a:endParaRPr>
              </a:p>
            </p:txBody>
          </p:sp>
          <p:sp>
            <p:nvSpPr>
              <p:cNvPr id="86" name="矩形 85">
                <a:extLst>
                  <a:ext uri="{FF2B5EF4-FFF2-40B4-BE49-F238E27FC236}">
                    <a16:creationId xmlns:a16="http://schemas.microsoft.com/office/drawing/2014/main" id="{E6C59C66-EAD2-4899-A302-6F719BE8C09A}"/>
                  </a:ext>
                </a:extLst>
              </p:cNvPr>
              <p:cNvSpPr/>
              <p:nvPr/>
            </p:nvSpPr>
            <p:spPr>
              <a:xfrm>
                <a:off x="5099271" y="4103556"/>
                <a:ext cx="1210588" cy="400110"/>
              </a:xfrm>
              <a:prstGeom prst="rect">
                <a:avLst/>
              </a:prstGeom>
              <a:noFill/>
            </p:spPr>
            <p:txBody>
              <a:bodyPr wrap="none">
                <a:spAutoFit/>
              </a:bodyPr>
              <a:lstStyle/>
              <a:p>
                <a:pPr fontAlgn="base">
                  <a:spcBef>
                    <a:spcPct val="0"/>
                  </a:spcBef>
                  <a:spcAft>
                    <a:spcPct val="0"/>
                  </a:spcAft>
                </a:pPr>
                <a:r>
                  <a:rPr lang="zh-CN" altLang="en-US" sz="2000" dirty="0">
                    <a:latin typeface="微软雅黑" panose="020B0503020204020204" pitchFamily="34" charset="-122"/>
                    <a:ea typeface="微软雅黑" panose="020B0503020204020204" pitchFamily="34" charset="-122"/>
                  </a:rPr>
                  <a:t>注意事项</a:t>
                </a:r>
              </a:p>
            </p:txBody>
          </p:sp>
        </p:grpSp>
      </p:grpSp>
      <p:sp>
        <p:nvSpPr>
          <p:cNvPr id="120" name="燕尾形 76">
            <a:extLst>
              <a:ext uri="{FF2B5EF4-FFF2-40B4-BE49-F238E27FC236}">
                <a16:creationId xmlns:a16="http://schemas.microsoft.com/office/drawing/2014/main" id="{27F6B757-82BE-4A8C-AE6A-EE514BC8F185}"/>
              </a:ext>
            </a:extLst>
          </p:cNvPr>
          <p:cNvSpPr/>
          <p:nvPr/>
        </p:nvSpPr>
        <p:spPr>
          <a:xfrm>
            <a:off x="3835466" y="4736237"/>
            <a:ext cx="2713464" cy="463420"/>
          </a:xfrm>
          <a:prstGeom prst="chevron">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solidFill>
            </a:endParaRPr>
          </a:p>
        </p:txBody>
      </p:sp>
      <p:sp>
        <p:nvSpPr>
          <p:cNvPr id="121" name="燕尾形 76">
            <a:extLst>
              <a:ext uri="{FF2B5EF4-FFF2-40B4-BE49-F238E27FC236}">
                <a16:creationId xmlns:a16="http://schemas.microsoft.com/office/drawing/2014/main" id="{9D752D02-31D7-4EF6-AB7A-2B255FD6A687}"/>
              </a:ext>
            </a:extLst>
          </p:cNvPr>
          <p:cNvSpPr/>
          <p:nvPr/>
        </p:nvSpPr>
        <p:spPr>
          <a:xfrm>
            <a:off x="6548930" y="5536778"/>
            <a:ext cx="2713464" cy="463420"/>
          </a:xfrm>
          <a:prstGeom prst="chevron">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solidFill>
            </a:endParaRPr>
          </a:p>
        </p:txBody>
      </p:sp>
      <p:grpSp>
        <p:nvGrpSpPr>
          <p:cNvPr id="122" name="组合 121">
            <a:extLst>
              <a:ext uri="{FF2B5EF4-FFF2-40B4-BE49-F238E27FC236}">
                <a16:creationId xmlns:a16="http://schemas.microsoft.com/office/drawing/2014/main" id="{348961A9-2AD4-459C-8485-6EECF2FDF256}"/>
              </a:ext>
            </a:extLst>
          </p:cNvPr>
          <p:cNvGrpSpPr/>
          <p:nvPr/>
        </p:nvGrpSpPr>
        <p:grpSpPr>
          <a:xfrm>
            <a:off x="9687205" y="5468213"/>
            <a:ext cx="624684" cy="600549"/>
            <a:chOff x="2215144" y="982844"/>
            <a:chExt cx="1120898" cy="842780"/>
          </a:xfrm>
          <a:noFill/>
        </p:grpSpPr>
        <p:sp>
          <p:nvSpPr>
            <p:cNvPr id="123" name="平行四边形 122">
              <a:extLst>
                <a:ext uri="{FF2B5EF4-FFF2-40B4-BE49-F238E27FC236}">
                  <a16:creationId xmlns:a16="http://schemas.microsoft.com/office/drawing/2014/main" id="{475D5119-1DFA-48C2-9B56-FFF310A2FF68}"/>
                </a:ext>
              </a:extLst>
            </p:cNvPr>
            <p:cNvSpPr/>
            <p:nvPr/>
          </p:nvSpPr>
          <p:spPr>
            <a:xfrm>
              <a:off x="2215144" y="982844"/>
              <a:ext cx="1120898" cy="842780"/>
            </a:xfrm>
            <a:prstGeom prst="parallelogram">
              <a:avLst>
                <a:gd name="adj" fmla="val 0"/>
              </a:avLst>
            </a:prstGeom>
            <a:grp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14345A"/>
                </a:solidFill>
                <a:latin typeface="微软雅黑" panose="020B0503020204020204" pitchFamily="34" charset="-122"/>
                <a:ea typeface="微软雅黑" panose="020B0503020204020204" pitchFamily="34" charset="-122"/>
              </a:endParaRPr>
            </a:p>
          </p:txBody>
        </p:sp>
        <p:sp>
          <p:nvSpPr>
            <p:cNvPr id="124" name="文本框 9">
              <a:extLst>
                <a:ext uri="{FF2B5EF4-FFF2-40B4-BE49-F238E27FC236}">
                  <a16:creationId xmlns:a16="http://schemas.microsoft.com/office/drawing/2014/main" id="{CE143BF4-A24F-4E49-AC46-C53AC487E6DF}"/>
                </a:ext>
              </a:extLst>
            </p:cNvPr>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14345A"/>
                  </a:solidFill>
                  <a:latin typeface="微软雅黑" panose="020B0503020204020204" pitchFamily="34" charset="-122"/>
                  <a:ea typeface="微软雅黑" panose="020B0503020204020204" pitchFamily="34" charset="-122"/>
                </a:rPr>
                <a:t>10</a:t>
              </a:r>
              <a:endParaRPr lang="zh-CN" altLang="en-US" sz="2400" b="1" dirty="0">
                <a:solidFill>
                  <a:srgbClr val="14345A"/>
                </a:solidFill>
                <a:latin typeface="微软雅黑" panose="020B0503020204020204" pitchFamily="34" charset="-122"/>
                <a:ea typeface="微软雅黑" panose="020B0503020204020204" pitchFamily="34" charset="-122"/>
              </a:endParaRPr>
            </a:p>
          </p:txBody>
        </p:sp>
      </p:grpSp>
      <p:grpSp>
        <p:nvGrpSpPr>
          <p:cNvPr id="125" name="组合 124">
            <a:extLst>
              <a:ext uri="{FF2B5EF4-FFF2-40B4-BE49-F238E27FC236}">
                <a16:creationId xmlns:a16="http://schemas.microsoft.com/office/drawing/2014/main" id="{043F0B8A-5C0B-4A15-82BE-4D47ADB9700A}"/>
              </a:ext>
            </a:extLst>
          </p:cNvPr>
          <p:cNvGrpSpPr/>
          <p:nvPr/>
        </p:nvGrpSpPr>
        <p:grpSpPr>
          <a:xfrm>
            <a:off x="9687205" y="3624382"/>
            <a:ext cx="624684" cy="600549"/>
            <a:chOff x="2215144" y="982844"/>
            <a:chExt cx="1120898" cy="842780"/>
          </a:xfrm>
          <a:noFill/>
        </p:grpSpPr>
        <p:sp>
          <p:nvSpPr>
            <p:cNvPr id="126" name="平行四边形 125">
              <a:extLst>
                <a:ext uri="{FF2B5EF4-FFF2-40B4-BE49-F238E27FC236}">
                  <a16:creationId xmlns:a16="http://schemas.microsoft.com/office/drawing/2014/main" id="{3DEBBD9A-5C9A-4F75-960C-ABD74868B6A6}"/>
                </a:ext>
              </a:extLst>
            </p:cNvPr>
            <p:cNvSpPr/>
            <p:nvPr/>
          </p:nvSpPr>
          <p:spPr>
            <a:xfrm>
              <a:off x="2215144" y="982844"/>
              <a:ext cx="1120898" cy="842780"/>
            </a:xfrm>
            <a:prstGeom prst="parallelogram">
              <a:avLst>
                <a:gd name="adj" fmla="val 0"/>
              </a:avLst>
            </a:prstGeom>
            <a:grp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14345A"/>
                </a:solidFill>
                <a:latin typeface="微软雅黑" panose="020B0503020204020204" pitchFamily="34" charset="-122"/>
                <a:ea typeface="微软雅黑" panose="020B0503020204020204" pitchFamily="34" charset="-122"/>
              </a:endParaRPr>
            </a:p>
          </p:txBody>
        </p:sp>
        <p:sp>
          <p:nvSpPr>
            <p:cNvPr id="127" name="文本框 9">
              <a:extLst>
                <a:ext uri="{FF2B5EF4-FFF2-40B4-BE49-F238E27FC236}">
                  <a16:creationId xmlns:a16="http://schemas.microsoft.com/office/drawing/2014/main" id="{9B829A0D-E15B-45D6-9EBD-9671F00AEEF0}"/>
                </a:ext>
              </a:extLst>
            </p:cNvPr>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14345A"/>
                  </a:solidFill>
                  <a:latin typeface="微软雅黑" panose="020B0503020204020204" pitchFamily="34" charset="-122"/>
                  <a:ea typeface="微软雅黑" panose="020B0503020204020204" pitchFamily="34" charset="-122"/>
                </a:rPr>
                <a:t>08</a:t>
              </a:r>
              <a:endParaRPr lang="zh-CN" altLang="en-US" sz="2400" b="1" dirty="0">
                <a:solidFill>
                  <a:srgbClr val="14345A"/>
                </a:solidFill>
                <a:latin typeface="微软雅黑" panose="020B0503020204020204" pitchFamily="34" charset="-122"/>
                <a:ea typeface="微软雅黑" panose="020B0503020204020204" pitchFamily="34" charset="-122"/>
              </a:endParaRPr>
            </a:p>
          </p:txBody>
        </p:sp>
      </p:grpSp>
      <p:grpSp>
        <p:nvGrpSpPr>
          <p:cNvPr id="128" name="组合 127">
            <a:extLst>
              <a:ext uri="{FF2B5EF4-FFF2-40B4-BE49-F238E27FC236}">
                <a16:creationId xmlns:a16="http://schemas.microsoft.com/office/drawing/2014/main" id="{7687322C-A922-4F89-BED9-76E300919A30}"/>
              </a:ext>
            </a:extLst>
          </p:cNvPr>
          <p:cNvGrpSpPr/>
          <p:nvPr/>
        </p:nvGrpSpPr>
        <p:grpSpPr>
          <a:xfrm>
            <a:off x="9670489" y="1648993"/>
            <a:ext cx="624684" cy="600549"/>
            <a:chOff x="2215144" y="982844"/>
            <a:chExt cx="1120898" cy="842780"/>
          </a:xfrm>
          <a:noFill/>
        </p:grpSpPr>
        <p:sp>
          <p:nvSpPr>
            <p:cNvPr id="129" name="平行四边形 128">
              <a:extLst>
                <a:ext uri="{FF2B5EF4-FFF2-40B4-BE49-F238E27FC236}">
                  <a16:creationId xmlns:a16="http://schemas.microsoft.com/office/drawing/2014/main" id="{E8BFB171-D795-41BF-98C2-DF2BCE49BC21}"/>
                </a:ext>
              </a:extLst>
            </p:cNvPr>
            <p:cNvSpPr/>
            <p:nvPr/>
          </p:nvSpPr>
          <p:spPr>
            <a:xfrm>
              <a:off x="2215144" y="982844"/>
              <a:ext cx="1120898" cy="842780"/>
            </a:xfrm>
            <a:prstGeom prst="parallelogram">
              <a:avLst>
                <a:gd name="adj" fmla="val 0"/>
              </a:avLst>
            </a:prstGeom>
            <a:grp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14345A"/>
                </a:solidFill>
                <a:latin typeface="微软雅黑" panose="020B0503020204020204" pitchFamily="34" charset="-122"/>
                <a:ea typeface="微软雅黑" panose="020B0503020204020204" pitchFamily="34" charset="-122"/>
              </a:endParaRPr>
            </a:p>
          </p:txBody>
        </p:sp>
        <p:sp>
          <p:nvSpPr>
            <p:cNvPr id="130" name="文本框 9">
              <a:extLst>
                <a:ext uri="{FF2B5EF4-FFF2-40B4-BE49-F238E27FC236}">
                  <a16:creationId xmlns:a16="http://schemas.microsoft.com/office/drawing/2014/main" id="{C4A56397-0AEA-4017-93E1-D6B97C93ECF3}"/>
                </a:ext>
              </a:extLst>
            </p:cNvPr>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14345A"/>
                  </a:solidFill>
                  <a:latin typeface="微软雅黑" panose="020B0503020204020204" pitchFamily="34" charset="-122"/>
                  <a:ea typeface="微软雅黑" panose="020B0503020204020204" pitchFamily="34" charset="-122"/>
                </a:rPr>
                <a:t>06</a:t>
              </a:r>
              <a:endParaRPr lang="zh-CN" altLang="en-US" sz="2400" b="1" dirty="0">
                <a:solidFill>
                  <a:srgbClr val="14345A"/>
                </a:solidFill>
                <a:latin typeface="微软雅黑" panose="020B0503020204020204" pitchFamily="34" charset="-122"/>
                <a:ea typeface="微软雅黑" panose="020B0503020204020204" pitchFamily="34" charset="-122"/>
              </a:endParaRPr>
            </a:p>
          </p:txBody>
        </p:sp>
      </p:grpSp>
      <p:grpSp>
        <p:nvGrpSpPr>
          <p:cNvPr id="131" name="组合 130">
            <a:extLst>
              <a:ext uri="{FF2B5EF4-FFF2-40B4-BE49-F238E27FC236}">
                <a16:creationId xmlns:a16="http://schemas.microsoft.com/office/drawing/2014/main" id="{B919F320-3A27-4BB6-97F7-D07A71AC9B9B}"/>
              </a:ext>
            </a:extLst>
          </p:cNvPr>
          <p:cNvGrpSpPr/>
          <p:nvPr/>
        </p:nvGrpSpPr>
        <p:grpSpPr>
          <a:xfrm>
            <a:off x="2823900" y="4640028"/>
            <a:ext cx="624684" cy="600549"/>
            <a:chOff x="2215144" y="982844"/>
            <a:chExt cx="1120898" cy="842780"/>
          </a:xfrm>
          <a:noFill/>
        </p:grpSpPr>
        <p:sp>
          <p:nvSpPr>
            <p:cNvPr id="132" name="平行四边形 131">
              <a:extLst>
                <a:ext uri="{FF2B5EF4-FFF2-40B4-BE49-F238E27FC236}">
                  <a16:creationId xmlns:a16="http://schemas.microsoft.com/office/drawing/2014/main" id="{E896C905-3D45-4131-871A-CD5D53466513}"/>
                </a:ext>
              </a:extLst>
            </p:cNvPr>
            <p:cNvSpPr/>
            <p:nvPr/>
          </p:nvSpPr>
          <p:spPr>
            <a:xfrm>
              <a:off x="2215144" y="982844"/>
              <a:ext cx="1120898" cy="842780"/>
            </a:xfrm>
            <a:prstGeom prst="parallelogram">
              <a:avLst>
                <a:gd name="adj" fmla="val 0"/>
              </a:avLst>
            </a:prstGeom>
            <a:grp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14345A"/>
                </a:solidFill>
                <a:latin typeface="微软雅黑" panose="020B0503020204020204" pitchFamily="34" charset="-122"/>
                <a:ea typeface="微软雅黑" panose="020B0503020204020204" pitchFamily="34" charset="-122"/>
              </a:endParaRPr>
            </a:p>
          </p:txBody>
        </p:sp>
        <p:sp>
          <p:nvSpPr>
            <p:cNvPr id="133" name="文本框 9">
              <a:extLst>
                <a:ext uri="{FF2B5EF4-FFF2-40B4-BE49-F238E27FC236}">
                  <a16:creationId xmlns:a16="http://schemas.microsoft.com/office/drawing/2014/main" id="{531AA9CC-99B4-41E8-A88D-64D04811DC92}"/>
                </a:ext>
              </a:extLst>
            </p:cNvPr>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14345A"/>
                  </a:solidFill>
                  <a:latin typeface="微软雅黑" panose="020B0503020204020204" pitchFamily="34" charset="-122"/>
                  <a:ea typeface="微软雅黑" panose="020B0503020204020204" pitchFamily="34" charset="-122"/>
                </a:rPr>
                <a:t>05</a:t>
              </a:r>
              <a:endParaRPr lang="zh-CN" altLang="en-US" sz="2400" b="1" dirty="0">
                <a:solidFill>
                  <a:srgbClr val="14345A"/>
                </a:solidFill>
                <a:latin typeface="微软雅黑" panose="020B0503020204020204" pitchFamily="34" charset="-122"/>
                <a:ea typeface="微软雅黑" panose="020B0503020204020204" pitchFamily="34" charset="-122"/>
              </a:endParaRPr>
            </a:p>
          </p:txBody>
        </p:sp>
      </p:grpSp>
      <p:grpSp>
        <p:nvGrpSpPr>
          <p:cNvPr id="134" name="组合 133">
            <a:extLst>
              <a:ext uri="{FF2B5EF4-FFF2-40B4-BE49-F238E27FC236}">
                <a16:creationId xmlns:a16="http://schemas.microsoft.com/office/drawing/2014/main" id="{EA9D603F-3A38-4E0C-90FB-36DED67387A5}"/>
              </a:ext>
            </a:extLst>
          </p:cNvPr>
          <p:cNvGrpSpPr/>
          <p:nvPr/>
        </p:nvGrpSpPr>
        <p:grpSpPr>
          <a:xfrm>
            <a:off x="9687205" y="4657086"/>
            <a:ext cx="624684" cy="600549"/>
            <a:chOff x="2215144" y="982844"/>
            <a:chExt cx="1120898" cy="842780"/>
          </a:xfrm>
          <a:noFill/>
        </p:grpSpPr>
        <p:sp>
          <p:nvSpPr>
            <p:cNvPr id="135" name="平行四边形 134">
              <a:extLst>
                <a:ext uri="{FF2B5EF4-FFF2-40B4-BE49-F238E27FC236}">
                  <a16:creationId xmlns:a16="http://schemas.microsoft.com/office/drawing/2014/main" id="{C5CCA7A6-BF6A-48E8-ACE3-E58ED8A6CD8A}"/>
                </a:ext>
              </a:extLst>
            </p:cNvPr>
            <p:cNvSpPr/>
            <p:nvPr/>
          </p:nvSpPr>
          <p:spPr>
            <a:xfrm>
              <a:off x="2215144" y="982844"/>
              <a:ext cx="1120898" cy="842780"/>
            </a:xfrm>
            <a:prstGeom prst="parallelogram">
              <a:avLst>
                <a:gd name="adj" fmla="val 0"/>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36" name="文本框 9">
              <a:extLst>
                <a:ext uri="{FF2B5EF4-FFF2-40B4-BE49-F238E27FC236}">
                  <a16:creationId xmlns:a16="http://schemas.microsoft.com/office/drawing/2014/main" id="{3D785103-A82C-4D68-B783-E9E7DB3D2702}"/>
                </a:ext>
              </a:extLst>
            </p:cNvPr>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accent2"/>
                  </a:solidFill>
                  <a:latin typeface="微软雅黑" panose="020B0503020204020204" pitchFamily="34" charset="-122"/>
                  <a:ea typeface="微软雅黑" panose="020B0503020204020204" pitchFamily="34" charset="-122"/>
                </a:rPr>
                <a:t>09</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grpSp>
      <p:grpSp>
        <p:nvGrpSpPr>
          <p:cNvPr id="137" name="组合 136">
            <a:extLst>
              <a:ext uri="{FF2B5EF4-FFF2-40B4-BE49-F238E27FC236}">
                <a16:creationId xmlns:a16="http://schemas.microsoft.com/office/drawing/2014/main" id="{2BAA80F8-DEDE-4DE4-873C-23E5F6F8F2AF}"/>
              </a:ext>
            </a:extLst>
          </p:cNvPr>
          <p:cNvGrpSpPr/>
          <p:nvPr/>
        </p:nvGrpSpPr>
        <p:grpSpPr>
          <a:xfrm>
            <a:off x="9670489" y="2645171"/>
            <a:ext cx="624684" cy="600549"/>
            <a:chOff x="2215144" y="982844"/>
            <a:chExt cx="1120898" cy="842780"/>
          </a:xfrm>
          <a:noFill/>
        </p:grpSpPr>
        <p:sp>
          <p:nvSpPr>
            <p:cNvPr id="138" name="平行四边形 137">
              <a:extLst>
                <a:ext uri="{FF2B5EF4-FFF2-40B4-BE49-F238E27FC236}">
                  <a16:creationId xmlns:a16="http://schemas.microsoft.com/office/drawing/2014/main" id="{021010E3-8D8A-4B75-80ED-82316F3553AF}"/>
                </a:ext>
              </a:extLst>
            </p:cNvPr>
            <p:cNvSpPr/>
            <p:nvPr/>
          </p:nvSpPr>
          <p:spPr>
            <a:xfrm>
              <a:off x="2215144" y="982844"/>
              <a:ext cx="1120898" cy="842780"/>
            </a:xfrm>
            <a:prstGeom prst="parallelogram">
              <a:avLst>
                <a:gd name="adj" fmla="val 0"/>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39" name="文本框 9">
              <a:extLst>
                <a:ext uri="{FF2B5EF4-FFF2-40B4-BE49-F238E27FC236}">
                  <a16:creationId xmlns:a16="http://schemas.microsoft.com/office/drawing/2014/main" id="{91D7667B-294F-47B4-B1C3-0447D6CB0876}"/>
                </a:ext>
              </a:extLst>
            </p:cNvPr>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accent2"/>
                  </a:solidFill>
                  <a:latin typeface="微软雅黑" panose="020B0503020204020204" pitchFamily="34" charset="-122"/>
                  <a:ea typeface="微软雅黑" panose="020B0503020204020204" pitchFamily="34" charset="-122"/>
                </a:rPr>
                <a:t>07</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grpSp>
      <p:sp>
        <p:nvSpPr>
          <p:cNvPr id="140" name="矩形 139">
            <a:extLst>
              <a:ext uri="{FF2B5EF4-FFF2-40B4-BE49-F238E27FC236}">
                <a16:creationId xmlns:a16="http://schemas.microsoft.com/office/drawing/2014/main" id="{994FCF9D-64C5-45EF-A275-301C9A320027}"/>
              </a:ext>
            </a:extLst>
          </p:cNvPr>
          <p:cNvSpPr/>
          <p:nvPr/>
        </p:nvSpPr>
        <p:spPr>
          <a:xfrm>
            <a:off x="4517373" y="4772837"/>
            <a:ext cx="1210588" cy="400110"/>
          </a:xfrm>
          <a:prstGeom prst="rect">
            <a:avLst/>
          </a:prstGeom>
          <a:noFill/>
        </p:spPr>
        <p:txBody>
          <a:bodyPr wrap="none">
            <a:spAutoFit/>
          </a:bodyPr>
          <a:lstStyle/>
          <a:p>
            <a:pPr fontAlgn="base">
              <a:spcBef>
                <a:spcPct val="0"/>
              </a:spcBef>
              <a:spcAft>
                <a:spcPct val="0"/>
              </a:spcAft>
            </a:pPr>
            <a:r>
              <a:rPr lang="zh-CN" altLang="en-US" sz="2000" dirty="0">
                <a:latin typeface="微软雅黑" panose="020B0503020204020204" pitchFamily="34" charset="-122"/>
                <a:ea typeface="微软雅黑" panose="020B0503020204020204" pitchFamily="34" charset="-122"/>
              </a:rPr>
              <a:t>调查方法</a:t>
            </a:r>
          </a:p>
        </p:txBody>
      </p:sp>
      <p:sp>
        <p:nvSpPr>
          <p:cNvPr id="141" name="矩形 140">
            <a:extLst>
              <a:ext uri="{FF2B5EF4-FFF2-40B4-BE49-F238E27FC236}">
                <a16:creationId xmlns:a16="http://schemas.microsoft.com/office/drawing/2014/main" id="{C2704F17-1689-4F2D-8BFA-5151296CC945}"/>
              </a:ext>
            </a:extLst>
          </p:cNvPr>
          <p:cNvSpPr/>
          <p:nvPr/>
        </p:nvSpPr>
        <p:spPr>
          <a:xfrm>
            <a:off x="7449264" y="5568432"/>
            <a:ext cx="721696" cy="400110"/>
          </a:xfrm>
          <a:prstGeom prst="rect">
            <a:avLst/>
          </a:prstGeom>
          <a:noFill/>
        </p:spPr>
        <p:txBody>
          <a:bodyPr wrap="square">
            <a:spAutoFit/>
          </a:bodyPr>
          <a:lstStyle/>
          <a:p>
            <a:pPr fontAlgn="base">
              <a:spcBef>
                <a:spcPct val="0"/>
              </a:spcBef>
              <a:spcAft>
                <a:spcPct val="0"/>
              </a:spcAft>
            </a:pPr>
            <a:r>
              <a:rPr lang="zh-CN" altLang="en-US" sz="2000" dirty="0">
                <a:latin typeface="微软雅黑" panose="020B0503020204020204" pitchFamily="34" charset="-122"/>
                <a:ea typeface="微软雅黑" panose="020B0503020204020204" pitchFamily="34" charset="-122"/>
              </a:rPr>
              <a:t>附件</a:t>
            </a: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750"/>
                                        <p:tgtEl>
                                          <p:spTgt spid="4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50"/>
                                        </p:tgtEl>
                                        <p:attrNameLst>
                                          <p:attrName>style.visibility</p:attrName>
                                        </p:attrNameLst>
                                      </p:cBhvr>
                                      <p:to>
                                        <p:strVal val="visible"/>
                                      </p:to>
                                    </p:set>
                                    <p:anim calcmode="lin" valueType="num">
                                      <p:cBhvr>
                                        <p:cTn id="10" dur="1000" fill="hold"/>
                                        <p:tgtEl>
                                          <p:spTgt spid="50"/>
                                        </p:tgtEl>
                                        <p:attrNameLst>
                                          <p:attrName>ppt_w</p:attrName>
                                        </p:attrNameLst>
                                      </p:cBhvr>
                                      <p:tavLst>
                                        <p:tav tm="0">
                                          <p:val>
                                            <p:fltVal val="0"/>
                                          </p:val>
                                        </p:tav>
                                        <p:tav tm="100000">
                                          <p:val>
                                            <p:strVal val="#ppt_w"/>
                                          </p:val>
                                        </p:tav>
                                      </p:tavLst>
                                    </p:anim>
                                    <p:anim calcmode="lin" valueType="num">
                                      <p:cBhvr>
                                        <p:cTn id="11" dur="1000" fill="hold"/>
                                        <p:tgtEl>
                                          <p:spTgt spid="50"/>
                                        </p:tgtEl>
                                        <p:attrNameLst>
                                          <p:attrName>ppt_h</p:attrName>
                                        </p:attrNameLst>
                                      </p:cBhvr>
                                      <p:tavLst>
                                        <p:tav tm="0">
                                          <p:val>
                                            <p:fltVal val="0"/>
                                          </p:val>
                                        </p:tav>
                                        <p:tav tm="100000">
                                          <p:val>
                                            <p:strVal val="#ppt_h"/>
                                          </p:val>
                                        </p:tav>
                                      </p:tavLst>
                                    </p:anim>
                                    <p:animEffect transition="in" filter="fade">
                                      <p:cBhvr>
                                        <p:cTn id="12" dur="1000"/>
                                        <p:tgtEl>
                                          <p:spTgt spid="50"/>
                                        </p:tgtEl>
                                      </p:cBhvr>
                                    </p:animEffect>
                                  </p:childTnLst>
                                </p:cTn>
                              </p:par>
                              <p:par>
                                <p:cTn id="13" presetID="63" presetClass="path" presetSubtype="0" accel="50000" decel="50000" fill="hold" nodeType="withEffect">
                                  <p:stCondLst>
                                    <p:cond delay="750"/>
                                  </p:stCondLst>
                                  <p:childTnLst>
                                    <p:animMotion origin="layout" path="M 2.98997E-6 1.89771E-7 L 0.50488 1.89771E-7 " pathEditMode="relative" rAng="0" ptsTypes="AA">
                                      <p:cBhvr>
                                        <p:cTn id="14" dur="2000" fill="hold"/>
                                        <p:tgtEl>
                                          <p:spTgt spid="62"/>
                                        </p:tgtEl>
                                        <p:attrNameLst>
                                          <p:attrName>ppt_x</p:attrName>
                                          <p:attrName>ppt_y</p:attrName>
                                        </p:attrNameLst>
                                      </p:cBhvr>
                                      <p:rCtr x="25238" y="0"/>
                                    </p:animMotion>
                                  </p:childTnLst>
                                </p:cTn>
                              </p:par>
                              <p:par>
                                <p:cTn id="15" presetID="10" presetClass="exit" presetSubtype="0" fill="hold" nodeType="withEffect">
                                  <p:stCondLst>
                                    <p:cond delay="2500"/>
                                  </p:stCondLst>
                                  <p:childTnLst>
                                    <p:animEffect transition="out" filter="fade">
                                      <p:cBhvr>
                                        <p:cTn id="16" dur="500"/>
                                        <p:tgtEl>
                                          <p:spTgt spid="62"/>
                                        </p:tgtEl>
                                      </p:cBhvr>
                                    </p:animEffect>
                                    <p:set>
                                      <p:cBhvr>
                                        <p:cTn id="17" dur="1" fill="hold">
                                          <p:stCondLst>
                                            <p:cond delay="499"/>
                                          </p:stCondLst>
                                        </p:cTn>
                                        <p:tgtEl>
                                          <p:spTgt spid="62"/>
                                        </p:tgtEl>
                                        <p:attrNameLst>
                                          <p:attrName>style.visibility</p:attrName>
                                        </p:attrNameLst>
                                      </p:cBhvr>
                                      <p:to>
                                        <p:strVal val="hidden"/>
                                      </p:to>
                                    </p:set>
                                  </p:childTnLst>
                                </p:cTn>
                              </p:par>
                              <p:par>
                                <p:cTn id="18" presetID="35" presetClass="path" presetSubtype="0" accel="50000" decel="50000" fill="hold" nodeType="withEffect">
                                  <p:stCondLst>
                                    <p:cond delay="750"/>
                                  </p:stCondLst>
                                  <p:childTnLst>
                                    <p:animMotion origin="layout" path="M 3.72575E-6 1.23814E-6 L -0.58992 1.23814E-6 " pathEditMode="relative" rAng="0" ptsTypes="AA">
                                      <p:cBhvr>
                                        <p:cTn id="19" dur="2000" fill="hold"/>
                                        <p:tgtEl>
                                          <p:spTgt spid="63"/>
                                        </p:tgtEl>
                                        <p:attrNameLst>
                                          <p:attrName>ppt_x</p:attrName>
                                          <p:attrName>ppt_y</p:attrName>
                                        </p:attrNameLst>
                                      </p:cBhvr>
                                      <p:rCtr x="-29496" y="0"/>
                                    </p:animMotion>
                                  </p:childTnLst>
                                </p:cTn>
                              </p:par>
                              <p:par>
                                <p:cTn id="20" presetID="10" presetClass="exit" presetSubtype="0" fill="hold" nodeType="withEffect">
                                  <p:stCondLst>
                                    <p:cond delay="2500"/>
                                  </p:stCondLst>
                                  <p:childTnLst>
                                    <p:animEffect transition="out" filter="fade">
                                      <p:cBhvr>
                                        <p:cTn id="21" dur="500"/>
                                        <p:tgtEl>
                                          <p:spTgt spid="63"/>
                                        </p:tgtEl>
                                      </p:cBhvr>
                                    </p:animEffect>
                                    <p:set>
                                      <p:cBhvr>
                                        <p:cTn id="22" dur="1" fill="hold">
                                          <p:stCondLst>
                                            <p:cond delay="499"/>
                                          </p:stCondLst>
                                        </p:cTn>
                                        <p:tgtEl>
                                          <p:spTgt spid="63"/>
                                        </p:tgtEl>
                                        <p:attrNameLst>
                                          <p:attrName>style.visibility</p:attrName>
                                        </p:attrNameLst>
                                      </p:cBhvr>
                                      <p:to>
                                        <p:strVal val="hidden"/>
                                      </p:to>
                                    </p:set>
                                  </p:childTnLst>
                                </p:cTn>
                              </p:par>
                              <p:par>
                                <p:cTn id="23" presetID="42" presetClass="path" presetSubtype="0" accel="50000" decel="50000" fill="hold" nodeType="withEffect">
                                  <p:stCondLst>
                                    <p:cond delay="750"/>
                                  </p:stCondLst>
                                  <p:childTnLst>
                                    <p:animMotion origin="layout" path="M 4.65816E-6 -8.00741E-7 L 4.65816E-6 0.16894 " pathEditMode="relative" rAng="0" ptsTypes="AA">
                                      <p:cBhvr>
                                        <p:cTn id="24" dur="1500" fill="hold"/>
                                        <p:tgtEl>
                                          <p:spTgt spid="57"/>
                                        </p:tgtEl>
                                        <p:attrNameLst>
                                          <p:attrName>ppt_x</p:attrName>
                                          <p:attrName>ppt_y</p:attrName>
                                        </p:attrNameLst>
                                      </p:cBhvr>
                                      <p:rCtr x="0" y="8447"/>
                                    </p:animMotion>
                                  </p:childTnLst>
                                </p:cTn>
                              </p:par>
                              <p:par>
                                <p:cTn id="25" presetID="10" presetClass="exit" presetSubtype="0" fill="hold" nodeType="withEffect">
                                  <p:stCondLst>
                                    <p:cond delay="2000"/>
                                  </p:stCondLst>
                                  <p:childTnLst>
                                    <p:animEffect transition="out" filter="fade">
                                      <p:cBhvr>
                                        <p:cTn id="26" dur="500"/>
                                        <p:tgtEl>
                                          <p:spTgt spid="57"/>
                                        </p:tgtEl>
                                      </p:cBhvr>
                                    </p:animEffect>
                                    <p:set>
                                      <p:cBhvr>
                                        <p:cTn id="27" dur="1" fill="hold">
                                          <p:stCondLst>
                                            <p:cond delay="499"/>
                                          </p:stCondLst>
                                        </p:cTn>
                                        <p:tgtEl>
                                          <p:spTgt spid="57"/>
                                        </p:tgtEl>
                                        <p:attrNameLst>
                                          <p:attrName>style.visibility</p:attrName>
                                        </p:attrNameLst>
                                      </p:cBhvr>
                                      <p:to>
                                        <p:strVal val="hidden"/>
                                      </p:to>
                                    </p:set>
                                  </p:childTnLst>
                                </p:cTn>
                              </p:par>
                              <p:par>
                                <p:cTn id="28" presetID="64" presetClass="path" presetSubtype="0" accel="50000" decel="50000" fill="hold" nodeType="withEffect">
                                  <p:stCondLst>
                                    <p:cond delay="750"/>
                                  </p:stCondLst>
                                  <p:childTnLst>
                                    <p:animMotion origin="layout" path="M -4.65816E-6 -3.44133E-6 L -4.65816E-6 -0.18352 " pathEditMode="relative" rAng="0" ptsTypes="AA">
                                      <p:cBhvr>
                                        <p:cTn id="29" dur="1500" fill="hold"/>
                                        <p:tgtEl>
                                          <p:spTgt spid="58"/>
                                        </p:tgtEl>
                                        <p:attrNameLst>
                                          <p:attrName>ppt_x</p:attrName>
                                          <p:attrName>ppt_y</p:attrName>
                                        </p:attrNameLst>
                                      </p:cBhvr>
                                      <p:rCtr x="0" y="-9188"/>
                                    </p:animMotion>
                                  </p:childTnLst>
                                </p:cTn>
                              </p:par>
                              <p:par>
                                <p:cTn id="30" presetID="10" presetClass="exit" presetSubtype="0" fill="hold" nodeType="withEffect">
                                  <p:stCondLst>
                                    <p:cond delay="2000"/>
                                  </p:stCondLst>
                                  <p:childTnLst>
                                    <p:animEffect transition="out" filter="fade">
                                      <p:cBhvr>
                                        <p:cTn id="31" dur="500"/>
                                        <p:tgtEl>
                                          <p:spTgt spid="58"/>
                                        </p:tgtEl>
                                      </p:cBhvr>
                                    </p:animEffect>
                                    <p:set>
                                      <p:cBhvr>
                                        <p:cTn id="32" dur="1" fill="hold">
                                          <p:stCondLst>
                                            <p:cond delay="499"/>
                                          </p:stCondLst>
                                        </p:cTn>
                                        <p:tgtEl>
                                          <p:spTgt spid="58"/>
                                        </p:tgtEl>
                                        <p:attrNameLst>
                                          <p:attrName>style.visibility</p:attrName>
                                        </p:attrNameLst>
                                      </p:cBhvr>
                                      <p:to>
                                        <p:strVal val="hidden"/>
                                      </p:to>
                                    </p:set>
                                  </p:childTnLst>
                                </p:cTn>
                              </p:par>
                              <p:par>
                                <p:cTn id="33" presetID="53" presetClass="entr" presetSubtype="16" fill="hold" nodeType="withEffect">
                                  <p:stCondLst>
                                    <p:cond delay="2500"/>
                                  </p:stCondLst>
                                  <p:childTnLst>
                                    <p:set>
                                      <p:cBhvr>
                                        <p:cTn id="34" dur="1" fill="hold">
                                          <p:stCondLst>
                                            <p:cond delay="0"/>
                                          </p:stCondLst>
                                        </p:cTn>
                                        <p:tgtEl>
                                          <p:spTgt spid="59"/>
                                        </p:tgtEl>
                                        <p:attrNameLst>
                                          <p:attrName>style.visibility</p:attrName>
                                        </p:attrNameLst>
                                      </p:cBhvr>
                                      <p:to>
                                        <p:strVal val="visible"/>
                                      </p:to>
                                    </p:set>
                                    <p:anim calcmode="lin" valueType="num">
                                      <p:cBhvr>
                                        <p:cTn id="35" dur="500" fill="hold"/>
                                        <p:tgtEl>
                                          <p:spTgt spid="59"/>
                                        </p:tgtEl>
                                        <p:attrNameLst>
                                          <p:attrName>ppt_w</p:attrName>
                                        </p:attrNameLst>
                                      </p:cBhvr>
                                      <p:tavLst>
                                        <p:tav tm="0">
                                          <p:val>
                                            <p:fltVal val="0"/>
                                          </p:val>
                                        </p:tav>
                                        <p:tav tm="100000">
                                          <p:val>
                                            <p:strVal val="#ppt_w"/>
                                          </p:val>
                                        </p:tav>
                                      </p:tavLst>
                                    </p:anim>
                                    <p:anim calcmode="lin" valueType="num">
                                      <p:cBhvr>
                                        <p:cTn id="36" dur="500" fill="hold"/>
                                        <p:tgtEl>
                                          <p:spTgt spid="59"/>
                                        </p:tgtEl>
                                        <p:attrNameLst>
                                          <p:attrName>ppt_h</p:attrName>
                                        </p:attrNameLst>
                                      </p:cBhvr>
                                      <p:tavLst>
                                        <p:tav tm="0">
                                          <p:val>
                                            <p:fltVal val="0"/>
                                          </p:val>
                                        </p:tav>
                                        <p:tav tm="100000">
                                          <p:val>
                                            <p:strVal val="#ppt_h"/>
                                          </p:val>
                                        </p:tav>
                                      </p:tavLst>
                                    </p:anim>
                                    <p:animEffect transition="in" filter="fade">
                                      <p:cBhvr>
                                        <p:cTn id="37" dur="500"/>
                                        <p:tgtEl>
                                          <p:spTgt spid="59"/>
                                        </p:tgtEl>
                                      </p:cBhvr>
                                    </p:animEffect>
                                  </p:childTnLst>
                                </p:cTn>
                              </p:par>
                              <p:par>
                                <p:cTn id="38" presetID="53" presetClass="entr" presetSubtype="16" fill="hold" nodeType="withEffect">
                                  <p:stCondLst>
                                    <p:cond delay="2500"/>
                                  </p:stCondLst>
                                  <p:childTnLst>
                                    <p:set>
                                      <p:cBhvr>
                                        <p:cTn id="39" dur="1" fill="hold">
                                          <p:stCondLst>
                                            <p:cond delay="0"/>
                                          </p:stCondLst>
                                        </p:cTn>
                                        <p:tgtEl>
                                          <p:spTgt spid="64"/>
                                        </p:tgtEl>
                                        <p:attrNameLst>
                                          <p:attrName>style.visibility</p:attrName>
                                        </p:attrNameLst>
                                      </p:cBhvr>
                                      <p:to>
                                        <p:strVal val="visible"/>
                                      </p:to>
                                    </p:set>
                                    <p:anim calcmode="lin" valueType="num">
                                      <p:cBhvr>
                                        <p:cTn id="40" dur="500" fill="hold"/>
                                        <p:tgtEl>
                                          <p:spTgt spid="64"/>
                                        </p:tgtEl>
                                        <p:attrNameLst>
                                          <p:attrName>ppt_w</p:attrName>
                                        </p:attrNameLst>
                                      </p:cBhvr>
                                      <p:tavLst>
                                        <p:tav tm="0">
                                          <p:val>
                                            <p:fltVal val="0"/>
                                          </p:val>
                                        </p:tav>
                                        <p:tav tm="100000">
                                          <p:val>
                                            <p:strVal val="#ppt_w"/>
                                          </p:val>
                                        </p:tav>
                                      </p:tavLst>
                                    </p:anim>
                                    <p:anim calcmode="lin" valueType="num">
                                      <p:cBhvr>
                                        <p:cTn id="41" dur="500" fill="hold"/>
                                        <p:tgtEl>
                                          <p:spTgt spid="64"/>
                                        </p:tgtEl>
                                        <p:attrNameLst>
                                          <p:attrName>ppt_h</p:attrName>
                                        </p:attrNameLst>
                                      </p:cBhvr>
                                      <p:tavLst>
                                        <p:tav tm="0">
                                          <p:val>
                                            <p:fltVal val="0"/>
                                          </p:val>
                                        </p:tav>
                                        <p:tav tm="100000">
                                          <p:val>
                                            <p:strVal val="#ppt_h"/>
                                          </p:val>
                                        </p:tav>
                                      </p:tavLst>
                                    </p:anim>
                                    <p:animEffect transition="in" filter="fade">
                                      <p:cBhvr>
                                        <p:cTn id="42" dur="500"/>
                                        <p:tgtEl>
                                          <p:spTgt spid="64"/>
                                        </p:tgtEl>
                                      </p:cBhvr>
                                    </p:animEffect>
                                  </p:childTnLst>
                                </p:cTn>
                              </p:par>
                              <p:par>
                                <p:cTn id="43" presetID="8" presetClass="emph" presetSubtype="0" fill="hold" nodeType="withEffect">
                                  <p:stCondLst>
                                    <p:cond delay="750"/>
                                  </p:stCondLst>
                                  <p:childTnLst>
                                    <p:animRot by="21600000">
                                      <p:cBhvr>
                                        <p:cTn id="44" dur="1500" fill="hold"/>
                                        <p:tgtEl>
                                          <p:spTgt spid="67"/>
                                        </p:tgtEl>
                                        <p:attrNameLst>
                                          <p:attrName>r</p:attrName>
                                        </p:attrNameLst>
                                      </p:cBhvr>
                                    </p:animRot>
                                  </p:childTnLst>
                                </p:cTn>
                              </p:par>
                              <p:par>
                                <p:cTn id="45" presetID="16" presetClass="entr" presetSubtype="37" fill="hold" grpId="0" nodeType="withEffect">
                                  <p:stCondLst>
                                    <p:cond delay="2750"/>
                                  </p:stCondLst>
                                  <p:childTnLst>
                                    <p:set>
                                      <p:cBhvr>
                                        <p:cTn id="46" dur="1" fill="hold">
                                          <p:stCondLst>
                                            <p:cond delay="0"/>
                                          </p:stCondLst>
                                        </p:cTn>
                                        <p:tgtEl>
                                          <p:spTgt spid="79"/>
                                        </p:tgtEl>
                                        <p:attrNameLst>
                                          <p:attrName>style.visibility</p:attrName>
                                        </p:attrNameLst>
                                      </p:cBhvr>
                                      <p:to>
                                        <p:strVal val="visible"/>
                                      </p:to>
                                    </p:set>
                                    <p:animEffect transition="in" filter="barn(outVertical)">
                                      <p:cBhvr>
                                        <p:cTn id="47" dur="500"/>
                                        <p:tgtEl>
                                          <p:spTgt spid="79"/>
                                        </p:tgtEl>
                                      </p:cBhvr>
                                    </p:animEffect>
                                  </p:childTnLst>
                                </p:cTn>
                              </p:par>
                            </p:childTnLst>
                          </p:cTn>
                        </p:par>
                        <p:par>
                          <p:cTn id="48" fill="hold">
                            <p:stCondLst>
                              <p:cond delay="3250"/>
                            </p:stCondLst>
                            <p:childTnLst>
                              <p:par>
                                <p:cTn id="49" presetID="2" presetClass="entr" presetSubtype="8"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0-#ppt_w/2"/>
                                          </p:val>
                                        </p:tav>
                                        <p:tav tm="100000">
                                          <p:val>
                                            <p:strVal val="#ppt_x"/>
                                          </p:val>
                                        </p:tav>
                                      </p:tavLst>
                                    </p:anim>
                                    <p:anim calcmode="lin" valueType="num">
                                      <p:cBhvr additive="base">
                                        <p:cTn id="52" dur="500" fill="hold"/>
                                        <p:tgtEl>
                                          <p:spTgt spid="22"/>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0-#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0-#ppt_w/2"/>
                                          </p:val>
                                        </p:tav>
                                        <p:tav tm="100000">
                                          <p:val>
                                            <p:strVal val="#ppt_x"/>
                                          </p:val>
                                        </p:tav>
                                      </p:tavLst>
                                    </p:anim>
                                    <p:anim calcmode="lin" valueType="num">
                                      <p:cBhvr additive="base">
                                        <p:cTn id="60" dur="500" fill="hold"/>
                                        <p:tgtEl>
                                          <p:spTgt spid="28"/>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500" fill="hold"/>
                                        <p:tgtEl>
                                          <p:spTgt spid="31"/>
                                        </p:tgtEl>
                                        <p:attrNameLst>
                                          <p:attrName>ppt_x</p:attrName>
                                        </p:attrNameLst>
                                      </p:cBhvr>
                                      <p:tavLst>
                                        <p:tav tm="0">
                                          <p:val>
                                            <p:strVal val="0-#ppt_w/2"/>
                                          </p:val>
                                        </p:tav>
                                        <p:tav tm="100000">
                                          <p:val>
                                            <p:strVal val="#ppt_x"/>
                                          </p:val>
                                        </p:tav>
                                      </p:tavLst>
                                    </p:anim>
                                    <p:anim calcmode="lin" valueType="num">
                                      <p:cBhvr additive="base">
                                        <p:cTn id="64" dur="500" fill="hold"/>
                                        <p:tgtEl>
                                          <p:spTgt spid="31"/>
                                        </p:tgtEl>
                                        <p:attrNameLst>
                                          <p:attrName>ppt_y</p:attrName>
                                        </p:attrNameLst>
                                      </p:cBhvr>
                                      <p:tavLst>
                                        <p:tav tm="0">
                                          <p:val>
                                            <p:strVal val="#ppt_y"/>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1000"/>
                                        <p:tgtEl>
                                          <p:spTgt spid="40"/>
                                        </p:tgtEl>
                                      </p:cBhvr>
                                    </p:animEffect>
                                    <p:anim calcmode="lin" valueType="num">
                                      <p:cBhvr>
                                        <p:cTn id="68" dur="1000" fill="hold"/>
                                        <p:tgtEl>
                                          <p:spTgt spid="40"/>
                                        </p:tgtEl>
                                        <p:attrNameLst>
                                          <p:attrName>ppt_x</p:attrName>
                                        </p:attrNameLst>
                                      </p:cBhvr>
                                      <p:tavLst>
                                        <p:tav tm="0">
                                          <p:val>
                                            <p:strVal val="#ppt_x"/>
                                          </p:val>
                                        </p:tav>
                                        <p:tav tm="100000">
                                          <p:val>
                                            <p:strVal val="#ppt_x"/>
                                          </p:val>
                                        </p:tav>
                                      </p:tavLst>
                                    </p:anim>
                                    <p:anim calcmode="lin" valueType="num">
                                      <p:cBhvr>
                                        <p:cTn id="69" dur="1000" fill="hold"/>
                                        <p:tgtEl>
                                          <p:spTgt spid="4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20"/>
                                        </p:tgtEl>
                                        <p:attrNameLst>
                                          <p:attrName>style.visibility</p:attrName>
                                        </p:attrNameLst>
                                      </p:cBhvr>
                                      <p:to>
                                        <p:strVal val="visible"/>
                                      </p:to>
                                    </p:set>
                                    <p:animEffect transition="in" filter="fade">
                                      <p:cBhvr>
                                        <p:cTn id="72" dur="1000"/>
                                        <p:tgtEl>
                                          <p:spTgt spid="120"/>
                                        </p:tgtEl>
                                      </p:cBhvr>
                                    </p:animEffect>
                                    <p:anim calcmode="lin" valueType="num">
                                      <p:cBhvr>
                                        <p:cTn id="73" dur="1000" fill="hold"/>
                                        <p:tgtEl>
                                          <p:spTgt spid="120"/>
                                        </p:tgtEl>
                                        <p:attrNameLst>
                                          <p:attrName>ppt_x</p:attrName>
                                        </p:attrNameLst>
                                      </p:cBhvr>
                                      <p:tavLst>
                                        <p:tav tm="0">
                                          <p:val>
                                            <p:strVal val="#ppt_x"/>
                                          </p:val>
                                        </p:tav>
                                        <p:tav tm="100000">
                                          <p:val>
                                            <p:strVal val="#ppt_x"/>
                                          </p:val>
                                        </p:tav>
                                      </p:tavLst>
                                    </p:anim>
                                    <p:anim calcmode="lin" valueType="num">
                                      <p:cBhvr>
                                        <p:cTn id="74" dur="1000" fill="hold"/>
                                        <p:tgtEl>
                                          <p:spTgt spid="12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80"/>
                                        </p:tgtEl>
                                        <p:attrNameLst>
                                          <p:attrName>style.visibility</p:attrName>
                                        </p:attrNameLst>
                                      </p:cBhvr>
                                      <p:to>
                                        <p:strVal val="visible"/>
                                      </p:to>
                                    </p:set>
                                    <p:animEffect transition="in" filter="fade">
                                      <p:cBhvr>
                                        <p:cTn id="77" dur="1000"/>
                                        <p:tgtEl>
                                          <p:spTgt spid="80"/>
                                        </p:tgtEl>
                                      </p:cBhvr>
                                    </p:animEffect>
                                    <p:anim calcmode="lin" valueType="num">
                                      <p:cBhvr>
                                        <p:cTn id="78" dur="1000" fill="hold"/>
                                        <p:tgtEl>
                                          <p:spTgt spid="80"/>
                                        </p:tgtEl>
                                        <p:attrNameLst>
                                          <p:attrName>ppt_x</p:attrName>
                                        </p:attrNameLst>
                                      </p:cBhvr>
                                      <p:tavLst>
                                        <p:tav tm="0">
                                          <p:val>
                                            <p:strVal val="#ppt_x"/>
                                          </p:val>
                                        </p:tav>
                                        <p:tav tm="100000">
                                          <p:val>
                                            <p:strVal val="#ppt_x"/>
                                          </p:val>
                                        </p:tav>
                                      </p:tavLst>
                                    </p:anim>
                                    <p:anim calcmode="lin" valueType="num">
                                      <p:cBhvr>
                                        <p:cTn id="79" dur="1000" fill="hold"/>
                                        <p:tgtEl>
                                          <p:spTgt spid="8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21"/>
                                        </p:tgtEl>
                                        <p:attrNameLst>
                                          <p:attrName>style.visibility</p:attrName>
                                        </p:attrNameLst>
                                      </p:cBhvr>
                                      <p:to>
                                        <p:strVal val="visible"/>
                                      </p:to>
                                    </p:set>
                                    <p:animEffect transition="in" filter="fade">
                                      <p:cBhvr>
                                        <p:cTn id="82" dur="1000"/>
                                        <p:tgtEl>
                                          <p:spTgt spid="121"/>
                                        </p:tgtEl>
                                      </p:cBhvr>
                                    </p:animEffect>
                                    <p:anim calcmode="lin" valueType="num">
                                      <p:cBhvr>
                                        <p:cTn id="83" dur="1000" fill="hold"/>
                                        <p:tgtEl>
                                          <p:spTgt spid="121"/>
                                        </p:tgtEl>
                                        <p:attrNameLst>
                                          <p:attrName>ppt_x</p:attrName>
                                        </p:attrNameLst>
                                      </p:cBhvr>
                                      <p:tavLst>
                                        <p:tav tm="0">
                                          <p:val>
                                            <p:strVal val="#ppt_x"/>
                                          </p:val>
                                        </p:tav>
                                        <p:tav tm="100000">
                                          <p:val>
                                            <p:strVal val="#ppt_x"/>
                                          </p:val>
                                        </p:tav>
                                      </p:tavLst>
                                    </p:anim>
                                    <p:anim calcmode="lin" valueType="num">
                                      <p:cBhvr>
                                        <p:cTn id="84" dur="1000" fill="hold"/>
                                        <p:tgtEl>
                                          <p:spTgt spid="12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40"/>
                                        </p:tgtEl>
                                        <p:attrNameLst>
                                          <p:attrName>style.visibility</p:attrName>
                                        </p:attrNameLst>
                                      </p:cBhvr>
                                      <p:to>
                                        <p:strVal val="visible"/>
                                      </p:to>
                                    </p:set>
                                    <p:animEffect transition="in" filter="fade">
                                      <p:cBhvr>
                                        <p:cTn id="87" dur="1000"/>
                                        <p:tgtEl>
                                          <p:spTgt spid="140"/>
                                        </p:tgtEl>
                                      </p:cBhvr>
                                    </p:animEffect>
                                    <p:anim calcmode="lin" valueType="num">
                                      <p:cBhvr>
                                        <p:cTn id="88" dur="1000" fill="hold"/>
                                        <p:tgtEl>
                                          <p:spTgt spid="140"/>
                                        </p:tgtEl>
                                        <p:attrNameLst>
                                          <p:attrName>ppt_x</p:attrName>
                                        </p:attrNameLst>
                                      </p:cBhvr>
                                      <p:tavLst>
                                        <p:tav tm="0">
                                          <p:val>
                                            <p:strVal val="#ppt_x"/>
                                          </p:val>
                                        </p:tav>
                                        <p:tav tm="100000">
                                          <p:val>
                                            <p:strVal val="#ppt_x"/>
                                          </p:val>
                                        </p:tav>
                                      </p:tavLst>
                                    </p:anim>
                                    <p:anim calcmode="lin" valueType="num">
                                      <p:cBhvr>
                                        <p:cTn id="89" dur="1000" fill="hold"/>
                                        <p:tgtEl>
                                          <p:spTgt spid="14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41"/>
                                        </p:tgtEl>
                                        <p:attrNameLst>
                                          <p:attrName>style.visibility</p:attrName>
                                        </p:attrNameLst>
                                      </p:cBhvr>
                                      <p:to>
                                        <p:strVal val="visible"/>
                                      </p:to>
                                    </p:set>
                                    <p:animEffect transition="in" filter="fade">
                                      <p:cBhvr>
                                        <p:cTn id="92" dur="1000"/>
                                        <p:tgtEl>
                                          <p:spTgt spid="141"/>
                                        </p:tgtEl>
                                      </p:cBhvr>
                                    </p:animEffect>
                                    <p:anim calcmode="lin" valueType="num">
                                      <p:cBhvr>
                                        <p:cTn id="93" dur="1000" fill="hold"/>
                                        <p:tgtEl>
                                          <p:spTgt spid="141"/>
                                        </p:tgtEl>
                                        <p:attrNameLst>
                                          <p:attrName>ppt_x</p:attrName>
                                        </p:attrNameLst>
                                      </p:cBhvr>
                                      <p:tavLst>
                                        <p:tav tm="0">
                                          <p:val>
                                            <p:strVal val="#ppt_x"/>
                                          </p:val>
                                        </p:tav>
                                        <p:tav tm="100000">
                                          <p:val>
                                            <p:strVal val="#ppt_x"/>
                                          </p:val>
                                        </p:tav>
                                      </p:tavLst>
                                    </p:anim>
                                    <p:anim calcmode="lin" valueType="num">
                                      <p:cBhvr>
                                        <p:cTn id="94" dur="1000" fill="hold"/>
                                        <p:tgtEl>
                                          <p:spTgt spid="141"/>
                                        </p:tgtEl>
                                        <p:attrNameLst>
                                          <p:attrName>ppt_y</p:attrName>
                                        </p:attrNameLst>
                                      </p:cBhvr>
                                      <p:tavLst>
                                        <p:tav tm="0">
                                          <p:val>
                                            <p:strVal val="#ppt_y+.1"/>
                                          </p:val>
                                        </p:tav>
                                        <p:tav tm="100000">
                                          <p:val>
                                            <p:strVal val="#ppt_y"/>
                                          </p:val>
                                        </p:tav>
                                      </p:tavLst>
                                    </p:anim>
                                  </p:childTnLst>
                                </p:cTn>
                              </p:par>
                              <p:par>
                                <p:cTn id="95" presetID="2" presetClass="entr" presetSubtype="8" fill="hold" nodeType="withEffect">
                                  <p:stCondLst>
                                    <p:cond delay="0"/>
                                  </p:stCondLst>
                                  <p:childTnLst>
                                    <p:set>
                                      <p:cBhvr>
                                        <p:cTn id="96" dur="1" fill="hold">
                                          <p:stCondLst>
                                            <p:cond delay="0"/>
                                          </p:stCondLst>
                                        </p:cTn>
                                        <p:tgtEl>
                                          <p:spTgt spid="122"/>
                                        </p:tgtEl>
                                        <p:attrNameLst>
                                          <p:attrName>style.visibility</p:attrName>
                                        </p:attrNameLst>
                                      </p:cBhvr>
                                      <p:to>
                                        <p:strVal val="visible"/>
                                      </p:to>
                                    </p:set>
                                    <p:anim calcmode="lin" valueType="num">
                                      <p:cBhvr additive="base">
                                        <p:cTn id="97" dur="500" fill="hold"/>
                                        <p:tgtEl>
                                          <p:spTgt spid="122"/>
                                        </p:tgtEl>
                                        <p:attrNameLst>
                                          <p:attrName>ppt_x</p:attrName>
                                        </p:attrNameLst>
                                      </p:cBhvr>
                                      <p:tavLst>
                                        <p:tav tm="0">
                                          <p:val>
                                            <p:strVal val="0-#ppt_w/2"/>
                                          </p:val>
                                        </p:tav>
                                        <p:tav tm="100000">
                                          <p:val>
                                            <p:strVal val="#ppt_x"/>
                                          </p:val>
                                        </p:tav>
                                      </p:tavLst>
                                    </p:anim>
                                    <p:anim calcmode="lin" valueType="num">
                                      <p:cBhvr additive="base">
                                        <p:cTn id="98" dur="500" fill="hold"/>
                                        <p:tgtEl>
                                          <p:spTgt spid="122"/>
                                        </p:tgtEl>
                                        <p:attrNameLst>
                                          <p:attrName>ppt_y</p:attrName>
                                        </p:attrNameLst>
                                      </p:cBhvr>
                                      <p:tavLst>
                                        <p:tav tm="0">
                                          <p:val>
                                            <p:strVal val="#ppt_y"/>
                                          </p:val>
                                        </p:tav>
                                        <p:tav tm="100000">
                                          <p:val>
                                            <p:strVal val="#ppt_y"/>
                                          </p:val>
                                        </p:tav>
                                      </p:tavLst>
                                    </p:anim>
                                  </p:childTnLst>
                                </p:cTn>
                              </p:par>
                              <p:par>
                                <p:cTn id="99" presetID="2" presetClass="entr" presetSubtype="8" fill="hold" nodeType="withEffect">
                                  <p:stCondLst>
                                    <p:cond delay="0"/>
                                  </p:stCondLst>
                                  <p:childTnLst>
                                    <p:set>
                                      <p:cBhvr>
                                        <p:cTn id="100" dur="1" fill="hold">
                                          <p:stCondLst>
                                            <p:cond delay="0"/>
                                          </p:stCondLst>
                                        </p:cTn>
                                        <p:tgtEl>
                                          <p:spTgt spid="125"/>
                                        </p:tgtEl>
                                        <p:attrNameLst>
                                          <p:attrName>style.visibility</p:attrName>
                                        </p:attrNameLst>
                                      </p:cBhvr>
                                      <p:to>
                                        <p:strVal val="visible"/>
                                      </p:to>
                                    </p:set>
                                    <p:anim calcmode="lin" valueType="num">
                                      <p:cBhvr additive="base">
                                        <p:cTn id="101" dur="500" fill="hold"/>
                                        <p:tgtEl>
                                          <p:spTgt spid="125"/>
                                        </p:tgtEl>
                                        <p:attrNameLst>
                                          <p:attrName>ppt_x</p:attrName>
                                        </p:attrNameLst>
                                      </p:cBhvr>
                                      <p:tavLst>
                                        <p:tav tm="0">
                                          <p:val>
                                            <p:strVal val="0-#ppt_w/2"/>
                                          </p:val>
                                        </p:tav>
                                        <p:tav tm="100000">
                                          <p:val>
                                            <p:strVal val="#ppt_x"/>
                                          </p:val>
                                        </p:tav>
                                      </p:tavLst>
                                    </p:anim>
                                    <p:anim calcmode="lin" valueType="num">
                                      <p:cBhvr additive="base">
                                        <p:cTn id="102" dur="500" fill="hold"/>
                                        <p:tgtEl>
                                          <p:spTgt spid="125"/>
                                        </p:tgtEl>
                                        <p:attrNameLst>
                                          <p:attrName>ppt_y</p:attrName>
                                        </p:attrNameLst>
                                      </p:cBhvr>
                                      <p:tavLst>
                                        <p:tav tm="0">
                                          <p:val>
                                            <p:strVal val="#ppt_y"/>
                                          </p:val>
                                        </p:tav>
                                        <p:tav tm="100000">
                                          <p:val>
                                            <p:strVal val="#ppt_y"/>
                                          </p:val>
                                        </p:tav>
                                      </p:tavLst>
                                    </p:anim>
                                  </p:childTnLst>
                                </p:cTn>
                              </p:par>
                              <p:par>
                                <p:cTn id="103" presetID="2" presetClass="entr" presetSubtype="8" fill="hold" nodeType="withEffect">
                                  <p:stCondLst>
                                    <p:cond delay="0"/>
                                  </p:stCondLst>
                                  <p:childTnLst>
                                    <p:set>
                                      <p:cBhvr>
                                        <p:cTn id="104" dur="1" fill="hold">
                                          <p:stCondLst>
                                            <p:cond delay="0"/>
                                          </p:stCondLst>
                                        </p:cTn>
                                        <p:tgtEl>
                                          <p:spTgt spid="128"/>
                                        </p:tgtEl>
                                        <p:attrNameLst>
                                          <p:attrName>style.visibility</p:attrName>
                                        </p:attrNameLst>
                                      </p:cBhvr>
                                      <p:to>
                                        <p:strVal val="visible"/>
                                      </p:to>
                                    </p:set>
                                    <p:anim calcmode="lin" valueType="num">
                                      <p:cBhvr additive="base">
                                        <p:cTn id="105" dur="500" fill="hold"/>
                                        <p:tgtEl>
                                          <p:spTgt spid="128"/>
                                        </p:tgtEl>
                                        <p:attrNameLst>
                                          <p:attrName>ppt_x</p:attrName>
                                        </p:attrNameLst>
                                      </p:cBhvr>
                                      <p:tavLst>
                                        <p:tav tm="0">
                                          <p:val>
                                            <p:strVal val="0-#ppt_w/2"/>
                                          </p:val>
                                        </p:tav>
                                        <p:tav tm="100000">
                                          <p:val>
                                            <p:strVal val="#ppt_x"/>
                                          </p:val>
                                        </p:tav>
                                      </p:tavLst>
                                    </p:anim>
                                    <p:anim calcmode="lin" valueType="num">
                                      <p:cBhvr additive="base">
                                        <p:cTn id="106" dur="500" fill="hold"/>
                                        <p:tgtEl>
                                          <p:spTgt spid="128"/>
                                        </p:tgtEl>
                                        <p:attrNameLst>
                                          <p:attrName>ppt_y</p:attrName>
                                        </p:attrNameLst>
                                      </p:cBhvr>
                                      <p:tavLst>
                                        <p:tav tm="0">
                                          <p:val>
                                            <p:strVal val="#ppt_y"/>
                                          </p:val>
                                        </p:tav>
                                        <p:tav tm="100000">
                                          <p:val>
                                            <p:strVal val="#ppt_y"/>
                                          </p:val>
                                        </p:tav>
                                      </p:tavLst>
                                    </p:anim>
                                  </p:childTnLst>
                                </p:cTn>
                              </p:par>
                              <p:par>
                                <p:cTn id="107" presetID="2" presetClass="entr" presetSubtype="8" fill="hold" nodeType="withEffect">
                                  <p:stCondLst>
                                    <p:cond delay="0"/>
                                  </p:stCondLst>
                                  <p:childTnLst>
                                    <p:set>
                                      <p:cBhvr>
                                        <p:cTn id="108" dur="1" fill="hold">
                                          <p:stCondLst>
                                            <p:cond delay="0"/>
                                          </p:stCondLst>
                                        </p:cTn>
                                        <p:tgtEl>
                                          <p:spTgt spid="131"/>
                                        </p:tgtEl>
                                        <p:attrNameLst>
                                          <p:attrName>style.visibility</p:attrName>
                                        </p:attrNameLst>
                                      </p:cBhvr>
                                      <p:to>
                                        <p:strVal val="visible"/>
                                      </p:to>
                                    </p:set>
                                    <p:anim calcmode="lin" valueType="num">
                                      <p:cBhvr additive="base">
                                        <p:cTn id="109" dur="500" fill="hold"/>
                                        <p:tgtEl>
                                          <p:spTgt spid="131"/>
                                        </p:tgtEl>
                                        <p:attrNameLst>
                                          <p:attrName>ppt_x</p:attrName>
                                        </p:attrNameLst>
                                      </p:cBhvr>
                                      <p:tavLst>
                                        <p:tav tm="0">
                                          <p:val>
                                            <p:strVal val="0-#ppt_w/2"/>
                                          </p:val>
                                        </p:tav>
                                        <p:tav tm="100000">
                                          <p:val>
                                            <p:strVal val="#ppt_x"/>
                                          </p:val>
                                        </p:tav>
                                      </p:tavLst>
                                    </p:anim>
                                    <p:anim calcmode="lin" valueType="num">
                                      <p:cBhvr additive="base">
                                        <p:cTn id="110" dur="500" fill="hold"/>
                                        <p:tgtEl>
                                          <p:spTgt spid="131"/>
                                        </p:tgtEl>
                                        <p:attrNameLst>
                                          <p:attrName>ppt_y</p:attrName>
                                        </p:attrNameLst>
                                      </p:cBhvr>
                                      <p:tavLst>
                                        <p:tav tm="0">
                                          <p:val>
                                            <p:strVal val="#ppt_y"/>
                                          </p:val>
                                        </p:tav>
                                        <p:tav tm="100000">
                                          <p:val>
                                            <p:strVal val="#ppt_y"/>
                                          </p:val>
                                        </p:tav>
                                      </p:tavLst>
                                    </p:anim>
                                  </p:childTnLst>
                                </p:cTn>
                              </p:par>
                              <p:par>
                                <p:cTn id="111" presetID="2" presetClass="entr" presetSubtype="8" fill="hold" nodeType="withEffect">
                                  <p:stCondLst>
                                    <p:cond delay="0"/>
                                  </p:stCondLst>
                                  <p:childTnLst>
                                    <p:set>
                                      <p:cBhvr>
                                        <p:cTn id="112" dur="1" fill="hold">
                                          <p:stCondLst>
                                            <p:cond delay="0"/>
                                          </p:stCondLst>
                                        </p:cTn>
                                        <p:tgtEl>
                                          <p:spTgt spid="134"/>
                                        </p:tgtEl>
                                        <p:attrNameLst>
                                          <p:attrName>style.visibility</p:attrName>
                                        </p:attrNameLst>
                                      </p:cBhvr>
                                      <p:to>
                                        <p:strVal val="visible"/>
                                      </p:to>
                                    </p:set>
                                    <p:anim calcmode="lin" valueType="num">
                                      <p:cBhvr additive="base">
                                        <p:cTn id="113" dur="500" fill="hold"/>
                                        <p:tgtEl>
                                          <p:spTgt spid="134"/>
                                        </p:tgtEl>
                                        <p:attrNameLst>
                                          <p:attrName>ppt_x</p:attrName>
                                        </p:attrNameLst>
                                      </p:cBhvr>
                                      <p:tavLst>
                                        <p:tav tm="0">
                                          <p:val>
                                            <p:strVal val="0-#ppt_w/2"/>
                                          </p:val>
                                        </p:tav>
                                        <p:tav tm="100000">
                                          <p:val>
                                            <p:strVal val="#ppt_x"/>
                                          </p:val>
                                        </p:tav>
                                      </p:tavLst>
                                    </p:anim>
                                    <p:anim calcmode="lin" valueType="num">
                                      <p:cBhvr additive="base">
                                        <p:cTn id="114" dur="500" fill="hold"/>
                                        <p:tgtEl>
                                          <p:spTgt spid="134"/>
                                        </p:tgtEl>
                                        <p:attrNameLst>
                                          <p:attrName>ppt_y</p:attrName>
                                        </p:attrNameLst>
                                      </p:cBhvr>
                                      <p:tavLst>
                                        <p:tav tm="0">
                                          <p:val>
                                            <p:strVal val="#ppt_y"/>
                                          </p:val>
                                        </p:tav>
                                        <p:tav tm="100000">
                                          <p:val>
                                            <p:strVal val="#ppt_y"/>
                                          </p:val>
                                        </p:tav>
                                      </p:tavLst>
                                    </p:anim>
                                  </p:childTnLst>
                                </p:cTn>
                              </p:par>
                              <p:par>
                                <p:cTn id="115" presetID="2" presetClass="entr" presetSubtype="8" fill="hold" nodeType="withEffect">
                                  <p:stCondLst>
                                    <p:cond delay="0"/>
                                  </p:stCondLst>
                                  <p:childTnLst>
                                    <p:set>
                                      <p:cBhvr>
                                        <p:cTn id="116" dur="1" fill="hold">
                                          <p:stCondLst>
                                            <p:cond delay="0"/>
                                          </p:stCondLst>
                                        </p:cTn>
                                        <p:tgtEl>
                                          <p:spTgt spid="137"/>
                                        </p:tgtEl>
                                        <p:attrNameLst>
                                          <p:attrName>style.visibility</p:attrName>
                                        </p:attrNameLst>
                                      </p:cBhvr>
                                      <p:to>
                                        <p:strVal val="visible"/>
                                      </p:to>
                                    </p:set>
                                    <p:anim calcmode="lin" valueType="num">
                                      <p:cBhvr additive="base">
                                        <p:cTn id="117" dur="500" fill="hold"/>
                                        <p:tgtEl>
                                          <p:spTgt spid="137"/>
                                        </p:tgtEl>
                                        <p:attrNameLst>
                                          <p:attrName>ppt_x</p:attrName>
                                        </p:attrNameLst>
                                      </p:cBhvr>
                                      <p:tavLst>
                                        <p:tav tm="0">
                                          <p:val>
                                            <p:strVal val="0-#ppt_w/2"/>
                                          </p:val>
                                        </p:tav>
                                        <p:tav tm="100000">
                                          <p:val>
                                            <p:strVal val="#ppt_x"/>
                                          </p:val>
                                        </p:tav>
                                      </p:tavLst>
                                    </p:anim>
                                    <p:anim calcmode="lin" valueType="num">
                                      <p:cBhvr additive="base">
                                        <p:cTn id="118" dur="500" fill="hold"/>
                                        <p:tgtEl>
                                          <p:spTgt spid="1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79" grpId="0"/>
      <p:bldP spid="120" grpId="0" animBg="1"/>
      <p:bldP spid="121" grpId="0" animBg="1"/>
      <p:bldP spid="140" grpId="0"/>
      <p:bldP spid="1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a:spLocks/>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14345A"/>
                  </a:solidFill>
                  <a:latin typeface="微软雅黑" panose="020B0503020204020204" pitchFamily="34" charset="-122"/>
                  <a:ea typeface="微软雅黑" panose="020B0503020204020204" pitchFamily="34" charset="-122"/>
                </a:rPr>
                <a:t>1</a:t>
              </a:r>
              <a:r>
                <a:rPr lang="zh-CN" altLang="en-US" sz="2400" cap="small" dirty="0">
                  <a:solidFill>
                    <a:srgbClr val="14345A"/>
                  </a:solidFill>
                  <a:latin typeface="微软雅黑" panose="020B0503020204020204" pitchFamily="34" charset="-122"/>
                  <a:ea typeface="微软雅黑" panose="020B0503020204020204" pitchFamily="34" charset="-122"/>
                </a:rPr>
                <a:t>、背景</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chemeClr val="bg1"/>
                </a:solidFill>
                <a:effectLst/>
                <a:uLnTx/>
                <a:uFillTx/>
              </a:endParaRPr>
            </a:p>
          </p:txBody>
        </p:sp>
      </p:grpSp>
      <p:sp>
        <p:nvSpPr>
          <p:cNvPr id="31" name="文本框 49"/>
          <p:cNvSpPr txBox="1"/>
          <p:nvPr/>
        </p:nvSpPr>
        <p:spPr>
          <a:xfrm>
            <a:off x="922077" y="1865983"/>
            <a:ext cx="10994306" cy="1631216"/>
          </a:xfrm>
          <a:prstGeom prst="rect">
            <a:avLst/>
          </a:prstGeom>
          <a:noFill/>
          <a:effectLst/>
        </p:spPr>
        <p:txBody>
          <a:bodyPr wrap="square" rtlCol="0">
            <a:spAutoFit/>
          </a:bodyPr>
          <a:lstStyle/>
          <a:p>
            <a:pPr marL="342900" indent="-342900">
              <a:buFont typeface="Arial" panose="020B0604020202020204" pitchFamily="34" charset="0"/>
              <a:buChar char="•"/>
            </a:pPr>
            <a:r>
              <a:rPr lang="zh-CN" altLang="en-US" sz="2400" dirty="0">
                <a:latin typeface="微软雅黑（正文）"/>
                <a:ea typeface="微软雅黑" panose="020B0503020204020204" pitchFamily="34" charset="-122"/>
              </a:rPr>
              <a:t>广州核心城区路网复杂，道路状况繁多，“中山大道-车陂路交叉口”作为广州市天河区的重要交叉口之一，能清楚体现交叉口具备的各种特性，适合进行课堂所学知识的实践和延申</a:t>
            </a:r>
            <a:r>
              <a:rPr lang="zh-CN" altLang="en-US" sz="2400" dirty="0">
                <a:latin typeface="微软雅黑" panose="020B0503020204020204" pitchFamily="34" charset="-122"/>
                <a:ea typeface="微软雅黑" panose="020B0503020204020204" pitchFamily="34" charset="-122"/>
              </a:rPr>
              <a:t>。</a:t>
            </a:r>
          </a:p>
          <a:p>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a:p>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p:txBody>
      </p:sp>
    </p:spTree>
    <p:extLst>
      <p:ext uri="{BB962C8B-B14F-4D97-AF65-F5344CB8AC3E}">
        <p14:creationId xmlns:p14="http://schemas.microsoft.com/office/powerpoint/2010/main" val="269670792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250"/>
                                        <p:tgtEl>
                                          <p:spTgt spid="31"/>
                                        </p:tgtEl>
                                      </p:cBhvr>
                                    </p:animEffect>
                                    <p:anim calcmode="lin" valueType="num">
                                      <p:cBhvr>
                                        <p:cTn id="14" dur="250" fill="hold"/>
                                        <p:tgtEl>
                                          <p:spTgt spid="31"/>
                                        </p:tgtEl>
                                        <p:attrNameLst>
                                          <p:attrName>ppt_x</p:attrName>
                                        </p:attrNameLst>
                                      </p:cBhvr>
                                      <p:tavLst>
                                        <p:tav tm="0">
                                          <p:val>
                                            <p:strVal val="#ppt_x"/>
                                          </p:val>
                                        </p:tav>
                                        <p:tav tm="100000">
                                          <p:val>
                                            <p:strVal val="#ppt_x"/>
                                          </p:val>
                                        </p:tav>
                                      </p:tavLst>
                                    </p:anim>
                                    <p:anim calcmode="lin" valueType="num">
                                      <p:cBhvr>
                                        <p:cTn id="15"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a:spLocks/>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14345A"/>
                  </a:solidFill>
                  <a:latin typeface="微软雅黑" panose="020B0503020204020204" pitchFamily="34" charset="-122"/>
                  <a:ea typeface="微软雅黑" panose="020B0503020204020204" pitchFamily="34" charset="-122"/>
                </a:rPr>
                <a:t>2</a:t>
              </a:r>
              <a:r>
                <a:rPr lang="zh-CN" altLang="en-US" sz="2400" cap="small" dirty="0">
                  <a:solidFill>
                    <a:srgbClr val="14345A"/>
                  </a:solidFill>
                  <a:latin typeface="微软雅黑" panose="020B0503020204020204" pitchFamily="34" charset="-122"/>
                  <a:ea typeface="微软雅黑" panose="020B0503020204020204" pitchFamily="34" charset="-122"/>
                </a:rPr>
                <a:t>、目的</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chemeClr val="bg1"/>
                </a:solidFill>
                <a:effectLst/>
                <a:uLnTx/>
                <a:uFillTx/>
              </a:endParaRPr>
            </a:p>
          </p:txBody>
        </p:sp>
      </p:grpSp>
      <p:sp>
        <p:nvSpPr>
          <p:cNvPr id="6" name="Oval 34"/>
          <p:cNvSpPr/>
          <p:nvPr/>
        </p:nvSpPr>
        <p:spPr>
          <a:xfrm flipH="1">
            <a:off x="880289" y="2206450"/>
            <a:ext cx="4005478" cy="4005478"/>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文本框 2">
            <a:extLst>
              <a:ext uri="{FF2B5EF4-FFF2-40B4-BE49-F238E27FC236}">
                <a16:creationId xmlns:a16="http://schemas.microsoft.com/office/drawing/2014/main" id="{23C6AFF3-3C42-4115-B459-D72B9DE1503E}"/>
              </a:ext>
            </a:extLst>
          </p:cNvPr>
          <p:cNvSpPr txBox="1"/>
          <p:nvPr/>
        </p:nvSpPr>
        <p:spPr>
          <a:xfrm>
            <a:off x="5327780" y="2639528"/>
            <a:ext cx="6354147" cy="3139321"/>
          </a:xfrm>
          <a:prstGeom prst="rect">
            <a:avLst/>
          </a:prstGeom>
          <a:noFill/>
        </p:spPr>
        <p:txBody>
          <a:bodyPr wrap="square" rtlCol="0">
            <a:spAutoFit/>
          </a:bodyPr>
          <a:lstStyle/>
          <a:p>
            <a:pPr marL="285750" indent="-28575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1.熟悉各种交通调查工具（流量计数器、测距轮、秒表等）的使用；</a:t>
            </a:r>
          </a:p>
          <a:p>
            <a:pPr marL="285750" indent="-28575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2.认识各种交通调查方法（牌照法等）的实际应用；</a:t>
            </a:r>
          </a:p>
          <a:p>
            <a:pPr marL="285750" indent="-28575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3.理解交通流理论在实际交通中的体现；</a:t>
            </a:r>
          </a:p>
          <a:p>
            <a:pPr marL="285750" indent="-28575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4.理解交通调查在交通评价与优化中的作用；</a:t>
            </a:r>
          </a:p>
          <a:p>
            <a:pPr marL="285750" indent="-28575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5.培养理论与实践相结合的学习模式；</a:t>
            </a:r>
          </a:p>
          <a:p>
            <a:pPr marL="285750" indent="-28575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6.培养自主调研与团队合作的能力；</a:t>
            </a:r>
          </a:p>
          <a:p>
            <a:pPr marL="285750" indent="-28575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7.认识交通数据分析方法；</a:t>
            </a:r>
          </a:p>
          <a:p>
            <a:pPr marL="285750" indent="-28575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8.培养通过数据发现问题并提出解决方法的能力</a:t>
            </a:r>
          </a:p>
          <a:p>
            <a:endParaRPr lang="zh-CN" altLang="en-US" dirty="0"/>
          </a:p>
        </p:txBody>
      </p:sp>
    </p:spTree>
    <p:extLst>
      <p:ext uri="{BB962C8B-B14F-4D97-AF65-F5344CB8AC3E}">
        <p14:creationId xmlns:p14="http://schemas.microsoft.com/office/powerpoint/2010/main" val="332380391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1000"/>
                                        <p:tgtEl>
                                          <p:spTgt spid="3">
                                            <p:txEl>
                                              <p:pRg st="4" end="4"/>
                                            </p:txEl>
                                          </p:spTgt>
                                        </p:tgtEl>
                                      </p:cBhvr>
                                    </p:animEffect>
                                    <p:anim calcmode="lin" valueType="num">
                                      <p:cBhvr>
                                        <p:cTn id="3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1000"/>
                                        <p:tgtEl>
                                          <p:spTgt spid="3">
                                            <p:txEl>
                                              <p:pRg st="7" end="7"/>
                                            </p:txEl>
                                          </p:spTgt>
                                        </p:tgtEl>
                                      </p:cBhvr>
                                    </p:animEffect>
                                    <p:anim calcmode="lin" valueType="num">
                                      <p:cBhvr>
                                        <p:cTn id="4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a:spLocks/>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14345A"/>
                  </a:solidFill>
                  <a:latin typeface="微软雅黑" panose="020B0503020204020204" pitchFamily="34" charset="-122"/>
                  <a:ea typeface="微软雅黑" panose="020B0503020204020204" pitchFamily="34" charset="-122"/>
                </a:rPr>
                <a:t>3</a:t>
              </a:r>
              <a:r>
                <a:rPr lang="zh-CN" altLang="en-US" sz="2400" cap="small" dirty="0">
                  <a:solidFill>
                    <a:srgbClr val="14345A"/>
                  </a:solidFill>
                  <a:latin typeface="微软雅黑" panose="020B0503020204020204" pitchFamily="34" charset="-122"/>
                  <a:ea typeface="微软雅黑" panose="020B0503020204020204" pitchFamily="34" charset="-122"/>
                </a:rPr>
                <a:t>、时间</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chemeClr val="bg1"/>
                </a:solidFill>
                <a:effectLst/>
                <a:uLnTx/>
                <a:uFillTx/>
              </a:endParaRPr>
            </a:p>
          </p:txBody>
        </p:sp>
      </p:grpSp>
      <p:sp>
        <p:nvSpPr>
          <p:cNvPr id="31" name="文本框 49"/>
          <p:cNvSpPr txBox="1"/>
          <p:nvPr/>
        </p:nvSpPr>
        <p:spPr>
          <a:xfrm>
            <a:off x="922077" y="1865983"/>
            <a:ext cx="10994306" cy="892552"/>
          </a:xfrm>
          <a:prstGeom prst="rect">
            <a:avLst/>
          </a:prstGeom>
          <a:noFill/>
          <a:effectLst/>
        </p:spPr>
        <p:txBody>
          <a:bodyPr wrap="square" rtlCol="0">
            <a:spAutoFit/>
          </a:bodyPr>
          <a:lstStyle/>
          <a:p>
            <a:pPr marL="342900" indent="-342900">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2019年11月25日8：00am—12：00am</a:t>
            </a:r>
          </a:p>
          <a:p>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a:p>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p:txBody>
      </p:sp>
      <p:grpSp>
        <p:nvGrpSpPr>
          <p:cNvPr id="6" name="组合 5">
            <a:extLst>
              <a:ext uri="{FF2B5EF4-FFF2-40B4-BE49-F238E27FC236}">
                <a16:creationId xmlns:a16="http://schemas.microsoft.com/office/drawing/2014/main" id="{4F5B28D5-4FAA-438D-BA49-76053713C5E7}"/>
              </a:ext>
            </a:extLst>
          </p:cNvPr>
          <p:cNvGrpSpPr/>
          <p:nvPr/>
        </p:nvGrpSpPr>
        <p:grpSpPr>
          <a:xfrm>
            <a:off x="2604267" y="3643908"/>
            <a:ext cx="6981878" cy="615162"/>
            <a:chOff x="4787900" y="488950"/>
            <a:chExt cx="2628900" cy="615162"/>
          </a:xfrm>
        </p:grpSpPr>
        <p:sp>
          <p:nvSpPr>
            <p:cNvPr id="7" name="Copyright Notice">
              <a:extLst>
                <a:ext uri="{FF2B5EF4-FFF2-40B4-BE49-F238E27FC236}">
                  <a16:creationId xmlns:a16="http://schemas.microsoft.com/office/drawing/2014/main" id="{00984718-4ED4-4A73-816F-3E2DC9F920E3}"/>
                </a:ext>
              </a:extLst>
            </p:cNvPr>
            <p:cNvSpPr>
              <a:spLocks/>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14345A"/>
                  </a:solidFill>
                  <a:latin typeface="微软雅黑" panose="020B0503020204020204" pitchFamily="34" charset="-122"/>
                  <a:ea typeface="微软雅黑" panose="020B0503020204020204" pitchFamily="34" charset="-122"/>
                </a:rPr>
                <a:t>4</a:t>
              </a:r>
              <a:r>
                <a:rPr lang="zh-CN" altLang="en-US" sz="2400" cap="small" dirty="0">
                  <a:solidFill>
                    <a:srgbClr val="14345A"/>
                  </a:solidFill>
                  <a:latin typeface="微软雅黑" panose="020B0503020204020204" pitchFamily="34" charset="-122"/>
                  <a:ea typeface="微软雅黑" panose="020B0503020204020204" pitchFamily="34" charset="-122"/>
                </a:rPr>
                <a:t>、地点</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9" name="Shape 18">
              <a:extLst>
                <a:ext uri="{FF2B5EF4-FFF2-40B4-BE49-F238E27FC236}">
                  <a16:creationId xmlns:a16="http://schemas.microsoft.com/office/drawing/2014/main" id="{6031F7A1-7BC9-43F6-8914-F5DD4F1AFEEB}"/>
                </a:ext>
              </a:extLst>
            </p:cNvPr>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chemeClr val="bg1"/>
                </a:solidFill>
                <a:effectLst/>
                <a:uLnTx/>
                <a:uFillTx/>
              </a:endParaRPr>
            </a:p>
          </p:txBody>
        </p:sp>
      </p:grpSp>
      <p:sp>
        <p:nvSpPr>
          <p:cNvPr id="2" name="文本框 1">
            <a:extLst>
              <a:ext uri="{FF2B5EF4-FFF2-40B4-BE49-F238E27FC236}">
                <a16:creationId xmlns:a16="http://schemas.microsoft.com/office/drawing/2014/main" id="{E9B2E678-3BE3-4590-9BF9-ECF59FA550D8}"/>
              </a:ext>
            </a:extLst>
          </p:cNvPr>
          <p:cNvSpPr txBox="1"/>
          <p:nvPr/>
        </p:nvSpPr>
        <p:spPr>
          <a:xfrm>
            <a:off x="1063690" y="4413380"/>
            <a:ext cx="10403632" cy="800219"/>
          </a:xfrm>
          <a:prstGeom prst="rect">
            <a:avLst/>
          </a:prstGeom>
          <a:noFill/>
        </p:spPr>
        <p:txBody>
          <a:bodyPr wrap="square" rtlCol="0">
            <a:spAutoFit/>
          </a:bodyPr>
          <a:lstStyle/>
          <a:p>
            <a:pPr marL="457200" indent="-457200">
              <a:buFont typeface="Arial" panose="020B0604020202020204" pitchFamily="34" charset="0"/>
              <a:buChar char="•"/>
            </a:pPr>
            <a:r>
              <a:rPr lang="zh-CN" altLang="zh-CN" sz="2800" dirty="0">
                <a:latin typeface="微软雅黑" panose="020B0503020204020204" pitchFamily="34" charset="-122"/>
                <a:ea typeface="微软雅黑" panose="020B0503020204020204" pitchFamily="34" charset="-122"/>
              </a:rPr>
              <a:t>中山大道</a:t>
            </a:r>
            <a:r>
              <a:rPr lang="en-US" altLang="zh-CN" sz="2800" dirty="0">
                <a:latin typeface="微软雅黑" panose="020B0503020204020204" pitchFamily="34" charset="-122"/>
                <a:ea typeface="微软雅黑" panose="020B0503020204020204" pitchFamily="34" charset="-122"/>
              </a:rPr>
              <a:t>-</a:t>
            </a:r>
            <a:r>
              <a:rPr lang="zh-CN" altLang="zh-CN" sz="2800" dirty="0">
                <a:latin typeface="微软雅黑" panose="020B0503020204020204" pitchFamily="34" charset="-122"/>
                <a:ea typeface="微软雅黑" panose="020B0503020204020204" pitchFamily="34" charset="-122"/>
              </a:rPr>
              <a:t>车陂路交叉口</a:t>
            </a:r>
            <a:endParaRPr lang="zh-CN" altLang="en-US" sz="2800" dirty="0">
              <a:latin typeface="微软雅黑" panose="020B0503020204020204" pitchFamily="34" charset="-122"/>
              <a:ea typeface="微软雅黑" panose="020B0503020204020204" pitchFamily="34" charset="-122"/>
            </a:endParaRPr>
          </a:p>
          <a:p>
            <a:endParaRPr lang="zh-CN" altLang="en-US" dirty="0"/>
          </a:p>
        </p:txBody>
      </p:sp>
    </p:spTree>
    <p:extLst>
      <p:ext uri="{BB962C8B-B14F-4D97-AF65-F5344CB8AC3E}">
        <p14:creationId xmlns:p14="http://schemas.microsoft.com/office/powerpoint/2010/main" val="158867132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250"/>
                                        <p:tgtEl>
                                          <p:spTgt spid="31"/>
                                        </p:tgtEl>
                                      </p:cBhvr>
                                    </p:animEffect>
                                    <p:anim calcmode="lin" valueType="num">
                                      <p:cBhvr>
                                        <p:cTn id="14" dur="250" fill="hold"/>
                                        <p:tgtEl>
                                          <p:spTgt spid="31"/>
                                        </p:tgtEl>
                                        <p:attrNameLst>
                                          <p:attrName>ppt_x</p:attrName>
                                        </p:attrNameLst>
                                      </p:cBhvr>
                                      <p:tavLst>
                                        <p:tav tm="0">
                                          <p:val>
                                            <p:strVal val="#ppt_x"/>
                                          </p:val>
                                        </p:tav>
                                        <p:tav tm="100000">
                                          <p:val>
                                            <p:strVal val="#ppt_x"/>
                                          </p:val>
                                        </p:tav>
                                      </p:tavLst>
                                    </p:anim>
                                    <p:anim calcmode="lin" valueType="num">
                                      <p:cBhvr>
                                        <p:cTn id="15" dur="250" fill="hold"/>
                                        <p:tgtEl>
                                          <p:spTgt spid="31"/>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anim calcmode="lin" valueType="num">
                                      <p:cBhvr>
                                        <p:cTn id="19" dur="750" fill="hold"/>
                                        <p:tgtEl>
                                          <p:spTgt spid="6"/>
                                        </p:tgtEl>
                                        <p:attrNameLst>
                                          <p:attrName>ppt_x</p:attrName>
                                        </p:attrNameLst>
                                      </p:cBhvr>
                                      <p:tavLst>
                                        <p:tav tm="0">
                                          <p:val>
                                            <p:strVal val="#ppt_x"/>
                                          </p:val>
                                        </p:tav>
                                        <p:tav tm="100000">
                                          <p:val>
                                            <p:strVal val="#ppt_x"/>
                                          </p:val>
                                        </p:tav>
                                      </p:tavLst>
                                    </p:anim>
                                    <p:anim calcmode="lin" valueType="num">
                                      <p:cBhvr>
                                        <p:cTn id="20" dur="75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Effect transition="in" filter="fade">
                                      <p:cBhvr>
                                        <p:cTn id="23" dur="1000"/>
                                        <p:tgtEl>
                                          <p:spTgt spid="2">
                                            <p:txEl>
                                              <p:pRg st="0" end="0"/>
                                            </p:txEl>
                                          </p:spTgt>
                                        </p:tgtEl>
                                      </p:cBhvr>
                                    </p:animEffect>
                                    <p:anim calcmode="lin" valueType="num">
                                      <p:cBhvr>
                                        <p:cTn id="24"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a:spLocks/>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14345A"/>
                  </a:solidFill>
                  <a:latin typeface="微软雅黑" panose="020B0503020204020204" pitchFamily="34" charset="-122"/>
                  <a:ea typeface="微软雅黑" panose="020B0503020204020204" pitchFamily="34" charset="-122"/>
                </a:rPr>
                <a:t>5</a:t>
              </a:r>
              <a:r>
                <a:rPr lang="zh-CN" altLang="en-US" sz="2400" cap="small" dirty="0">
                  <a:solidFill>
                    <a:srgbClr val="14345A"/>
                  </a:solidFill>
                  <a:latin typeface="微软雅黑" panose="020B0503020204020204" pitchFamily="34" charset="-122"/>
                  <a:ea typeface="微软雅黑" panose="020B0503020204020204" pitchFamily="34" charset="-122"/>
                </a:rPr>
                <a:t>、调查方法</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chemeClr val="bg1"/>
                </a:solidFill>
                <a:effectLst/>
                <a:uLnTx/>
                <a:uFillTx/>
              </a:endParaRPr>
            </a:p>
          </p:txBody>
        </p:sp>
      </p:grpSp>
      <p:sp>
        <p:nvSpPr>
          <p:cNvPr id="31" name="文本框 49"/>
          <p:cNvSpPr txBox="1"/>
          <p:nvPr/>
        </p:nvSpPr>
        <p:spPr>
          <a:xfrm>
            <a:off x="605195" y="1847322"/>
            <a:ext cx="10994306" cy="4308872"/>
          </a:xfrm>
          <a:prstGeom prst="rect">
            <a:avLst/>
          </a:prstGeom>
          <a:noFill/>
          <a:effectLst/>
        </p:spPr>
        <p:txBody>
          <a:bodyPr wrap="square" rtlCol="0">
            <a:spAutoFit/>
          </a:bodyPr>
          <a:lstStyle/>
          <a:p>
            <a:pPr marL="342900" indent="-34290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预调查过程中，我组充分查看了该交叉口的设置，发现该交叉口配有4个右转匝道，4个大安全岛，4个小安全岛，每两个大安全岛之间有一组长人行横道信号灯，每个右转匝道有1组短人行横道信号灯（可通过按钮控制），无左转车道，直行车道的信号与和其平行的长人行横道的信号同相。</a:t>
            </a:r>
            <a:endParaRPr lang="en-US" altLang="zh-CN" sz="2000" dirty="0">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endParaRPr lang="zh-CN" altLang="en-US" sz="2000" dirty="0">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采用分组调查的方式：4人负责调查信号周期、各方向与转向的相位时长、行人相位长度，利用秒表多次测量不同信号灯持续时间。2人负责调查交叉口的饱和流率，分析交叉口的通行能力，利用计数器统计车流量以及计算车头间距。为提高调查的容错率，拟设置多人对同一项目点进行多次测量。</a:t>
            </a:r>
            <a:endParaRPr lang="en-US" altLang="zh-CN" sz="2000" dirty="0">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endParaRPr lang="zh-CN" altLang="en-US" sz="2000" dirty="0">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采用分时段的调查方式：预调查过程中，我组发现，在早十点前的信号配时与十点后的信号配时明显不同，初步预计是信号配时与早高峰时段有关，故我组将在实际调查中区别8-10时与10-12时的时间段进行调查。</a:t>
            </a:r>
            <a:endParaRPr lang="en-US" altLang="zh-CN" sz="2000" dirty="0">
              <a:solidFill>
                <a:schemeClr val="bg1">
                  <a:lumMod val="65000"/>
                </a:schemeClr>
              </a:solidFill>
              <a:latin typeface="微软雅黑" panose="020B0503020204020204" pitchFamily="34" charset="-122"/>
              <a:ea typeface="微软雅黑" panose="020B0503020204020204" pitchFamily="34" charset="-122"/>
            </a:endParaRPr>
          </a:p>
          <a:p>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p:txBody>
      </p:sp>
    </p:spTree>
    <p:extLst>
      <p:ext uri="{BB962C8B-B14F-4D97-AF65-F5344CB8AC3E}">
        <p14:creationId xmlns:p14="http://schemas.microsoft.com/office/powerpoint/2010/main" val="168816581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250"/>
                                        <p:tgtEl>
                                          <p:spTgt spid="31"/>
                                        </p:tgtEl>
                                      </p:cBhvr>
                                    </p:animEffect>
                                    <p:anim calcmode="lin" valueType="num">
                                      <p:cBhvr>
                                        <p:cTn id="14" dur="250" fill="hold"/>
                                        <p:tgtEl>
                                          <p:spTgt spid="31"/>
                                        </p:tgtEl>
                                        <p:attrNameLst>
                                          <p:attrName>ppt_x</p:attrName>
                                        </p:attrNameLst>
                                      </p:cBhvr>
                                      <p:tavLst>
                                        <p:tav tm="0">
                                          <p:val>
                                            <p:strVal val="#ppt_x"/>
                                          </p:val>
                                        </p:tav>
                                        <p:tav tm="100000">
                                          <p:val>
                                            <p:strVal val="#ppt_x"/>
                                          </p:val>
                                        </p:tav>
                                      </p:tavLst>
                                    </p:anim>
                                    <p:anim calcmode="lin" valueType="num">
                                      <p:cBhvr>
                                        <p:cTn id="15"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a:spLocks/>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14345A"/>
                  </a:solidFill>
                  <a:latin typeface="微软雅黑" panose="020B0503020204020204" pitchFamily="34" charset="-122"/>
                  <a:ea typeface="微软雅黑" panose="020B0503020204020204" pitchFamily="34" charset="-122"/>
                </a:rPr>
                <a:t>6</a:t>
              </a:r>
              <a:r>
                <a:rPr lang="zh-CN" altLang="en-US" sz="2400" cap="small" dirty="0">
                  <a:solidFill>
                    <a:srgbClr val="14345A"/>
                  </a:solidFill>
                  <a:latin typeface="微软雅黑" panose="020B0503020204020204" pitchFamily="34" charset="-122"/>
                  <a:ea typeface="微软雅黑" panose="020B0503020204020204" pitchFamily="34" charset="-122"/>
                </a:rPr>
                <a:t>、人员站位安排</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chemeClr val="bg1"/>
                </a:solidFill>
                <a:effectLst/>
                <a:uLnTx/>
                <a:uFillTx/>
              </a:endParaRPr>
            </a:p>
          </p:txBody>
        </p:sp>
      </p:grpSp>
      <p:grpSp>
        <p:nvGrpSpPr>
          <p:cNvPr id="5" name="组合 4"/>
          <p:cNvGrpSpPr/>
          <p:nvPr/>
        </p:nvGrpSpPr>
        <p:grpSpPr>
          <a:xfrm>
            <a:off x="6752935" y="2194684"/>
            <a:ext cx="4081740" cy="3816325"/>
            <a:chOff x="6459260" y="1628712"/>
            <a:chExt cx="5022149" cy="4695583"/>
          </a:xfrm>
        </p:grpSpPr>
        <p:sp>
          <p:nvSpPr>
            <p:cNvPr id="6" name="矩形 83"/>
            <p:cNvSpPr>
              <a:spLocks noChangeArrowheads="1"/>
            </p:cNvSpPr>
            <p:nvPr/>
          </p:nvSpPr>
          <p:spPr bwMode="auto">
            <a:xfrm>
              <a:off x="6520226" y="1720171"/>
              <a:ext cx="4863138" cy="4536836"/>
            </a:xfrm>
            <a:prstGeom prst="rect">
              <a:avLst/>
            </a:prstGeom>
            <a:noFill/>
            <a:ln w="9525" cmpd="sng">
              <a:solidFill>
                <a:srgbClr val="14345A"/>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7" name="TextBox 84"/>
            <p:cNvSpPr txBox="1">
              <a:spLocks noChangeArrowheads="1"/>
            </p:cNvSpPr>
            <p:nvPr/>
          </p:nvSpPr>
          <p:spPr bwMode="auto">
            <a:xfrm>
              <a:off x="6723577" y="1831150"/>
              <a:ext cx="4440435" cy="405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285750" indent="-285750">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第一组四人负责调查信号周期、各方向与转向的相位时长、行人相位长度，分别将四人设置在四个大安全岛，分别于两个时间段测量两侧长人行横道的信号配时（即为与其平行的直行车道配时，此直行车道配时包括约2s黄灯），第一项结束后，各个安全岛的负责人测量对应的短人行横道的信号配时和右转匝道相位。</a:t>
              </a:r>
              <a:endParaRPr lang="en-US" altLang="zh-CN" sz="16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endParaRPr lang="zh-CN" altLang="en-US" sz="16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第二组两人负责调查交叉口的饱和流率，分析交叉口的通行能力。</a:t>
              </a:r>
            </a:p>
          </p:txBody>
        </p:sp>
        <p:sp>
          <p:nvSpPr>
            <p:cNvPr id="9" name="Freeform 12"/>
            <p:cNvSpPr>
              <a:spLocks/>
            </p:cNvSpPr>
            <p:nvPr/>
          </p:nvSpPr>
          <p:spPr bwMode="auto">
            <a:xfrm>
              <a:off x="6459260" y="162871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10" name="Freeform 12"/>
            <p:cNvSpPr>
              <a:spLocks/>
            </p:cNvSpPr>
            <p:nvPr/>
          </p:nvSpPr>
          <p:spPr bwMode="auto">
            <a:xfrm flipH="1" flipV="1">
              <a:off x="10952771" y="579407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grpSp>
      <p:sp>
        <p:nvSpPr>
          <p:cNvPr id="12" name="Rectangle 2"/>
          <p:cNvSpPr/>
          <p:nvPr/>
        </p:nvSpPr>
        <p:spPr>
          <a:xfrm>
            <a:off x="1613701" y="2194684"/>
            <a:ext cx="4763422" cy="377868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Tree>
    <p:extLst>
      <p:ext uri="{BB962C8B-B14F-4D97-AF65-F5344CB8AC3E}">
        <p14:creationId xmlns:p14="http://schemas.microsoft.com/office/powerpoint/2010/main" val="170974294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anim calcmode="lin" valueType="num">
                                      <p:cBhvr>
                                        <p:cTn id="20" dur="500" fill="hold"/>
                                        <p:tgtEl>
                                          <p:spTgt spid="12"/>
                                        </p:tgtEl>
                                        <p:attrNameLst>
                                          <p:attrName>ppt_x</p:attrName>
                                        </p:attrNameLst>
                                      </p:cBhvr>
                                      <p:tavLst>
                                        <p:tav tm="0">
                                          <p:val>
                                            <p:strVal val="#ppt_x"/>
                                          </p:val>
                                        </p:tav>
                                        <p:tav tm="100000">
                                          <p:val>
                                            <p:strVal val="#ppt_x"/>
                                          </p:val>
                                        </p:tav>
                                      </p:tavLst>
                                    </p:anim>
                                    <p:anim calcmode="lin" valueType="num">
                                      <p:cBhvr>
                                        <p:cTn id="21"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a:spLocks/>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14345A"/>
                  </a:solidFill>
                  <a:latin typeface="微软雅黑" panose="020B0503020204020204" pitchFamily="34" charset="-122"/>
                  <a:ea typeface="微软雅黑" panose="020B0503020204020204" pitchFamily="34" charset="-122"/>
                </a:rPr>
                <a:t>7</a:t>
              </a:r>
              <a:r>
                <a:rPr lang="zh-CN" altLang="en-US" sz="2400" cap="small" dirty="0">
                  <a:solidFill>
                    <a:srgbClr val="14345A"/>
                  </a:solidFill>
                  <a:latin typeface="微软雅黑" panose="020B0503020204020204" pitchFamily="34" charset="-122"/>
                  <a:ea typeface="微软雅黑" panose="020B0503020204020204" pitchFamily="34" charset="-122"/>
                </a:rPr>
                <a:t>、调查工具</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chemeClr val="bg1"/>
                </a:solidFill>
                <a:effectLst/>
                <a:uLnTx/>
                <a:uFillTx/>
              </a:endParaRPr>
            </a:p>
          </p:txBody>
        </p:sp>
      </p:grpSp>
      <p:sp>
        <p:nvSpPr>
          <p:cNvPr id="6" name="2"/>
          <p:cNvSpPr>
            <a:spLocks noChangeArrowheads="1"/>
          </p:cNvSpPr>
          <p:nvPr/>
        </p:nvSpPr>
        <p:spPr bwMode="auto">
          <a:xfrm>
            <a:off x="1715780" y="1850426"/>
            <a:ext cx="4383412" cy="1935220"/>
          </a:xfrm>
          <a:prstGeom prst="snip2DiagRect">
            <a:avLst/>
          </a:prstGeom>
          <a:blipFill dpi="0" rotWithShape="1">
            <a:blip r:embed="rId3" cstate="screen">
              <a:extLst>
                <a:ext uri="{28A0092B-C50C-407E-A947-70E740481C1C}">
                  <a14:useLocalDpi xmlns:a14="http://schemas.microsoft.com/office/drawing/2010/main"/>
                </a:ext>
              </a:extLst>
            </a:blip>
            <a:srcRect/>
            <a:stretch>
              <a:fillRect/>
            </a:stretch>
          </a:blipFill>
          <a:ln w="9525">
            <a:noFill/>
            <a:miter lim="800000"/>
            <a:headEnd/>
            <a:tailEnd/>
          </a:ln>
        </p:spPr>
        <p:txBody>
          <a:bodyPr lIns="68573" tIns="34286" rIns="68573" bIns="34286" anchor="ctr"/>
          <a:lstStyle/>
          <a:p>
            <a:pPr defTabSz="685732" eaLnBrk="1" fontAlgn="auto" hangingPunct="1">
              <a:spcBef>
                <a:spcPts val="0"/>
              </a:spcBef>
              <a:spcAft>
                <a:spcPts val="0"/>
              </a:spcAft>
              <a:defRPr/>
            </a:pPr>
            <a:endParaRPr lang="zh-CN" altLang="en-US" sz="1400">
              <a:solidFill>
                <a:schemeClr val="bg1">
                  <a:lumMod val="65000"/>
                </a:schemeClr>
              </a:solidFill>
              <a:latin typeface="微软雅黑" panose="020B0503020204020204" pitchFamily="34" charset="-122"/>
              <a:ea typeface="微软雅黑" panose="020B0503020204020204" pitchFamily="34" charset="-122"/>
              <a:sym typeface="Calibri" pitchFamily="34" charset="0"/>
            </a:endParaRPr>
          </a:p>
        </p:txBody>
      </p:sp>
      <p:sp>
        <p:nvSpPr>
          <p:cNvPr id="9" name="Oval 12"/>
          <p:cNvSpPr>
            <a:spLocks noChangeArrowheads="1"/>
          </p:cNvSpPr>
          <p:nvPr/>
        </p:nvSpPr>
        <p:spPr bwMode="auto">
          <a:xfrm flipH="1">
            <a:off x="8689419" y="4152789"/>
            <a:ext cx="756589" cy="758304"/>
          </a:xfrm>
          <a:prstGeom prst="ellipse">
            <a:avLst/>
          </a:prstGeom>
          <a:noFill/>
          <a:ln>
            <a:solidFill>
              <a:srgbClr val="14345A"/>
            </a:solid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 name="Oval 14"/>
          <p:cNvSpPr>
            <a:spLocks noChangeArrowheads="1"/>
          </p:cNvSpPr>
          <p:nvPr/>
        </p:nvSpPr>
        <p:spPr bwMode="auto">
          <a:xfrm flipH="1">
            <a:off x="5908132" y="4151919"/>
            <a:ext cx="754873" cy="758304"/>
          </a:xfrm>
          <a:prstGeom prst="ellipse">
            <a:avLst/>
          </a:prstGeom>
          <a:noFill/>
          <a:ln>
            <a:solidFill>
              <a:schemeClr val="accent2"/>
            </a:solid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2" name="Oval 16"/>
          <p:cNvSpPr>
            <a:spLocks noChangeArrowheads="1"/>
          </p:cNvSpPr>
          <p:nvPr/>
        </p:nvSpPr>
        <p:spPr bwMode="auto">
          <a:xfrm flipH="1">
            <a:off x="3436611" y="4152789"/>
            <a:ext cx="753158" cy="758304"/>
          </a:xfrm>
          <a:prstGeom prst="ellipse">
            <a:avLst/>
          </a:prstGeom>
          <a:noFill/>
          <a:ln>
            <a:solidFill>
              <a:srgbClr val="14345A"/>
            </a:solid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4" name="Group 23"/>
          <p:cNvGrpSpPr>
            <a:grpSpLocks/>
          </p:cNvGrpSpPr>
          <p:nvPr/>
        </p:nvGrpSpPr>
        <p:grpSpPr bwMode="auto">
          <a:xfrm flipH="1">
            <a:off x="8829217" y="4353517"/>
            <a:ext cx="410034" cy="356849"/>
            <a:chOff x="0" y="0"/>
            <a:chExt cx="389342" cy="339426"/>
          </a:xfrm>
          <a:noFill/>
        </p:grpSpPr>
        <p:sp>
          <p:nvSpPr>
            <p:cNvPr id="47" name="品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8" name="出品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9" name="出品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50" name="品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品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52" name="出品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53" name="品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54" name="出品 117"/>
            <p:cNvSpPr>
              <a:spLocks noChangeArrowheads="1"/>
            </p:cNvSpPr>
            <p:nvPr/>
          </p:nvSpPr>
          <p:spPr bwMode="auto">
            <a:xfrm>
              <a:off x="49916" y="114806"/>
              <a:ext cx="109814" cy="17471"/>
            </a:xfrm>
            <a:prstGeom prst="rect">
              <a:avLst/>
            </a:prstGeom>
            <a:grpFill/>
            <a:ln w="9525">
              <a:solidFill>
                <a:srgbClr val="14345A"/>
              </a:solidFill>
              <a:miter lim="800000"/>
              <a:headEnd/>
              <a:tailEnd/>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5" name="出品 118"/>
            <p:cNvSpPr>
              <a:spLocks noChangeArrowheads="1"/>
            </p:cNvSpPr>
            <p:nvPr/>
          </p:nvSpPr>
          <p:spPr bwMode="auto">
            <a:xfrm>
              <a:off x="49916" y="154738"/>
              <a:ext cx="109814" cy="17471"/>
            </a:xfrm>
            <a:prstGeom prst="rect">
              <a:avLst/>
            </a:prstGeom>
            <a:grpFill/>
            <a:ln w="9525">
              <a:solidFill>
                <a:srgbClr val="14345A"/>
              </a:solidFill>
              <a:miter lim="800000"/>
              <a:headEnd/>
              <a:tailEnd/>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6" name="品 119"/>
            <p:cNvSpPr>
              <a:spLocks noChangeArrowheads="1"/>
            </p:cNvSpPr>
            <p:nvPr/>
          </p:nvSpPr>
          <p:spPr bwMode="auto">
            <a:xfrm>
              <a:off x="49916" y="199662"/>
              <a:ext cx="109814" cy="14975"/>
            </a:xfrm>
            <a:prstGeom prst="rect">
              <a:avLst/>
            </a:prstGeom>
            <a:grpFill/>
            <a:ln w="9525">
              <a:solidFill>
                <a:srgbClr val="14345A"/>
              </a:solidFill>
              <a:miter lim="800000"/>
              <a:headEnd/>
              <a:tailEnd/>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7" name="7出品 120"/>
            <p:cNvSpPr>
              <a:spLocks noChangeArrowheads="1"/>
            </p:cNvSpPr>
            <p:nvPr/>
          </p:nvSpPr>
          <p:spPr bwMode="auto">
            <a:xfrm>
              <a:off x="49916" y="242091"/>
              <a:ext cx="109814" cy="17471"/>
            </a:xfrm>
            <a:prstGeom prst="rect">
              <a:avLst/>
            </a:prstGeom>
            <a:grpFill/>
            <a:ln w="9525">
              <a:solidFill>
                <a:srgbClr val="14345A"/>
              </a:solidFill>
              <a:miter lim="800000"/>
              <a:headEnd/>
              <a:tailEnd/>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15" name="Group 35"/>
          <p:cNvGrpSpPr>
            <a:grpSpLocks/>
          </p:cNvGrpSpPr>
          <p:nvPr/>
        </p:nvGrpSpPr>
        <p:grpSpPr bwMode="auto">
          <a:xfrm flipH="1">
            <a:off x="3627946" y="4342687"/>
            <a:ext cx="399739" cy="396308"/>
            <a:chOff x="0" y="0"/>
            <a:chExt cx="379359" cy="376864"/>
          </a:xfrm>
          <a:noFill/>
        </p:grpSpPr>
        <p:sp>
          <p:nvSpPr>
            <p:cNvPr id="30" name="出品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31" name="151"/>
            <p:cNvSpPr>
              <a:spLocks noChangeArrowheads="1"/>
            </p:cNvSpPr>
            <p:nvPr/>
          </p:nvSpPr>
          <p:spPr bwMode="auto">
            <a:xfrm>
              <a:off x="144756" y="272040"/>
              <a:ext cx="22463" cy="42429"/>
            </a:xfrm>
            <a:prstGeom prst="rect">
              <a:avLst/>
            </a:prstGeom>
            <a:grpFill/>
            <a:ln w="9525">
              <a:solidFill>
                <a:srgbClr val="14345A"/>
              </a:solidFill>
              <a:miter lim="800000"/>
              <a:headEnd/>
              <a:tailEnd/>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2" name="品 152"/>
            <p:cNvSpPr>
              <a:spLocks noChangeArrowheads="1"/>
            </p:cNvSpPr>
            <p:nvPr/>
          </p:nvSpPr>
          <p:spPr bwMode="auto">
            <a:xfrm>
              <a:off x="179697" y="272040"/>
              <a:ext cx="19966" cy="42429"/>
            </a:xfrm>
            <a:prstGeom prst="rect">
              <a:avLst/>
            </a:prstGeom>
            <a:grpFill/>
            <a:ln w="9525">
              <a:solidFill>
                <a:srgbClr val="14345A"/>
              </a:solidFill>
              <a:miter lim="800000"/>
              <a:headEnd/>
              <a:tailEnd/>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3" name="153"/>
            <p:cNvSpPr>
              <a:spLocks noChangeArrowheads="1"/>
            </p:cNvSpPr>
            <p:nvPr/>
          </p:nvSpPr>
          <p:spPr bwMode="auto">
            <a:xfrm>
              <a:off x="214638" y="272040"/>
              <a:ext cx="19966" cy="42429"/>
            </a:xfrm>
            <a:prstGeom prst="rect">
              <a:avLst/>
            </a:prstGeom>
            <a:grpFill/>
            <a:ln w="9525">
              <a:solidFill>
                <a:srgbClr val="14345A"/>
              </a:solidFill>
              <a:miter lim="800000"/>
              <a:headEnd/>
              <a:tailEnd/>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4" name="品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35" name="155"/>
            <p:cNvSpPr>
              <a:spLocks noChangeArrowheads="1"/>
            </p:cNvSpPr>
            <p:nvPr/>
          </p:nvSpPr>
          <p:spPr bwMode="auto">
            <a:xfrm>
              <a:off x="67387" y="272040"/>
              <a:ext cx="22463" cy="19966"/>
            </a:xfrm>
            <a:custGeom>
              <a:avLst/>
              <a:gdLst>
                <a:gd name="T0" fmla="*/ 0 w 9"/>
                <a:gd name="T1" fmla="*/ 37371361 h 8"/>
                <a:gd name="T2" fmla="*/ 18689216 w 9"/>
                <a:gd name="T3" fmla="*/ 49830145 h 8"/>
                <a:gd name="T4" fmla="*/ 56065152 w 9"/>
                <a:gd name="T5" fmla="*/ 6229392 h 8"/>
                <a:gd name="T6" fmla="*/ 43605675 w 9"/>
                <a:gd name="T7" fmla="*/ 0 h 8"/>
                <a:gd name="T8" fmla="*/ 0 w 9"/>
                <a:gd name="T9" fmla="*/ 37371361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36" name="品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37" name="品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38" name="品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39" name="品 159"/>
            <p:cNvSpPr>
              <a:spLocks noChangeArrowheads="1"/>
            </p:cNvSpPr>
            <p:nvPr/>
          </p:nvSpPr>
          <p:spPr bwMode="auto">
            <a:xfrm>
              <a:off x="187185" y="34941"/>
              <a:ext cx="7488" cy="22463"/>
            </a:xfrm>
            <a:prstGeom prst="rect">
              <a:avLst/>
            </a:prstGeom>
            <a:grpFill/>
            <a:ln w="9525">
              <a:solidFill>
                <a:srgbClr val="14345A"/>
              </a:solidFill>
              <a:miter lim="800000"/>
              <a:headEnd/>
              <a:tailEnd/>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0" name="品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1" name="品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2" name="品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1361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3" name="品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4" name="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5" name="品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w="9525">
              <a:solidFill>
                <a:srgbClr val="14345A"/>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6" name="167"/>
            <p:cNvSpPr>
              <a:spLocks noChangeArrowheads="1"/>
            </p:cNvSpPr>
            <p:nvPr/>
          </p:nvSpPr>
          <p:spPr bwMode="auto">
            <a:xfrm>
              <a:off x="316965" y="177200"/>
              <a:ext cx="27454" cy="7488"/>
            </a:xfrm>
            <a:prstGeom prst="rect">
              <a:avLst/>
            </a:prstGeom>
            <a:grpFill/>
            <a:ln w="9525">
              <a:solidFill>
                <a:srgbClr val="14345A"/>
              </a:solidFill>
              <a:miter lim="800000"/>
              <a:headEnd/>
              <a:tailEnd/>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16" name="Group 54"/>
          <p:cNvGrpSpPr>
            <a:grpSpLocks/>
          </p:cNvGrpSpPr>
          <p:nvPr/>
        </p:nvGrpSpPr>
        <p:grpSpPr bwMode="auto">
          <a:xfrm flipH="1">
            <a:off x="6123920" y="4363661"/>
            <a:ext cx="315674" cy="410033"/>
            <a:chOff x="0" y="0"/>
            <a:chExt cx="299494" cy="389342"/>
          </a:xfrm>
          <a:noFill/>
        </p:grpSpPr>
        <p:sp>
          <p:nvSpPr>
            <p:cNvPr id="28" name="品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pFill/>
            <a:ln w="9525">
              <a:solidFill>
                <a:schemeClr val="accent2"/>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29" name="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w="9525">
              <a:solidFill>
                <a:schemeClr val="accent2"/>
              </a:solidFill>
              <a:miter lim="800000"/>
              <a:headEnd/>
              <a:tailEnd/>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7" name="雷锋PPT网www.lfppt.com"/>
          <p:cNvSpPr/>
          <p:nvPr/>
        </p:nvSpPr>
        <p:spPr>
          <a:xfrm flipH="1">
            <a:off x="6200412" y="1931063"/>
            <a:ext cx="4645902" cy="1875175"/>
          </a:xfrm>
          <a:prstGeom prst="snip2DiagRect">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defTabSz="685732" eaLnBrk="1" fontAlgn="auto" hangingPunct="1">
              <a:spcBef>
                <a:spcPts val="0"/>
              </a:spcBef>
              <a:spcAft>
                <a:spcPts val="0"/>
              </a:spcAft>
              <a:defRPr/>
            </a:pPr>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23" name="TextBox 11"/>
          <p:cNvSpPr txBox="1">
            <a:spLocks noChangeArrowheads="1"/>
          </p:cNvSpPr>
          <p:nvPr/>
        </p:nvSpPr>
        <p:spPr bwMode="auto">
          <a:xfrm>
            <a:off x="7918574" y="5081646"/>
            <a:ext cx="2346969" cy="830997"/>
          </a:xfrm>
          <a:prstGeom prst="rect">
            <a:avLst/>
          </a:prstGeom>
          <a:noFill/>
          <a:ln>
            <a:noFill/>
          </a:ln>
          <a:effec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2400" b="1" kern="0" dirty="0">
                <a:latin typeface="微软雅黑" panose="020B0503020204020204" pitchFamily="34" charset="-122"/>
                <a:ea typeface="微软雅黑" panose="020B0503020204020204" pitchFamily="34" charset="-122"/>
                <a:cs typeface="+mn-ea"/>
                <a:sym typeface="+mn-lt"/>
              </a:rPr>
              <a:t>计数器</a:t>
            </a:r>
            <a:endParaRPr lang="en-US" altLang="zh-CN" sz="2400" b="1" kern="0" dirty="0">
              <a:latin typeface="微软雅黑" panose="020B0503020204020204" pitchFamily="34" charset="-122"/>
              <a:ea typeface="微软雅黑" panose="020B0503020204020204" pitchFamily="34" charset="-122"/>
              <a:cs typeface="+mn-ea"/>
              <a:sym typeface="+mn-lt"/>
            </a:endParaRPr>
          </a:p>
          <a:p>
            <a:pPr algn="ctr" eaLnBrk="1" fontAlgn="auto" hangingPunct="1">
              <a:spcBef>
                <a:spcPts val="0"/>
              </a:spcBef>
              <a:spcAft>
                <a:spcPts val="0"/>
              </a:spcAft>
              <a:defRPr/>
            </a:pPr>
            <a:r>
              <a:rPr lang="zh-CN" altLang="en-US" sz="2400" b="1" kern="0" dirty="0">
                <a:latin typeface="微软雅黑" panose="020B0503020204020204" pitchFamily="34" charset="-122"/>
                <a:ea typeface="微软雅黑" panose="020B0503020204020204" pitchFamily="34" charset="-122"/>
                <a:cs typeface="+mn-ea"/>
                <a:sym typeface="+mn-lt"/>
              </a:rPr>
              <a:t>（手机软件）</a:t>
            </a:r>
            <a:endParaRPr lang="en-US" altLang="zh-CN" sz="2400" b="1" kern="0" dirty="0">
              <a:latin typeface="微软雅黑" panose="020B0503020204020204" pitchFamily="34" charset="-122"/>
              <a:ea typeface="微软雅黑" panose="020B0503020204020204" pitchFamily="34" charset="-122"/>
              <a:cs typeface="+mn-ea"/>
              <a:sym typeface="+mn-lt"/>
            </a:endParaRPr>
          </a:p>
        </p:txBody>
      </p:sp>
      <p:sp>
        <p:nvSpPr>
          <p:cNvPr id="25" name="TextBox 11"/>
          <p:cNvSpPr txBox="1">
            <a:spLocks noChangeArrowheads="1"/>
          </p:cNvSpPr>
          <p:nvPr/>
        </p:nvSpPr>
        <p:spPr bwMode="auto">
          <a:xfrm>
            <a:off x="5108272" y="5297088"/>
            <a:ext cx="2346969" cy="461665"/>
          </a:xfrm>
          <a:prstGeom prst="rect">
            <a:avLst/>
          </a:prstGeom>
          <a:noFill/>
          <a:ln>
            <a:noFill/>
          </a:ln>
          <a:effec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2400" b="1" kern="0" dirty="0">
                <a:latin typeface="微软雅黑" panose="020B0503020204020204" pitchFamily="34" charset="-122"/>
                <a:ea typeface="微软雅黑" panose="020B0503020204020204" pitchFamily="34" charset="-122"/>
                <a:cs typeface="+mn-ea"/>
                <a:sym typeface="+mn-lt"/>
              </a:rPr>
              <a:t>纸笔</a:t>
            </a:r>
            <a:endParaRPr lang="en-US" altLang="zh-CN" sz="2400" b="1" kern="0" dirty="0">
              <a:latin typeface="微软雅黑" panose="020B0503020204020204" pitchFamily="34" charset="-122"/>
              <a:ea typeface="微软雅黑" panose="020B0503020204020204" pitchFamily="34" charset="-122"/>
              <a:cs typeface="+mn-ea"/>
              <a:sym typeface="+mn-lt"/>
            </a:endParaRPr>
          </a:p>
        </p:txBody>
      </p:sp>
      <p:sp>
        <p:nvSpPr>
          <p:cNvPr id="27" name="TextBox 11"/>
          <p:cNvSpPr txBox="1">
            <a:spLocks noChangeArrowheads="1"/>
          </p:cNvSpPr>
          <p:nvPr/>
        </p:nvSpPr>
        <p:spPr bwMode="auto">
          <a:xfrm>
            <a:off x="2649069" y="5297088"/>
            <a:ext cx="2346969" cy="461665"/>
          </a:xfrm>
          <a:prstGeom prst="rect">
            <a:avLst/>
          </a:prstGeom>
          <a:noFill/>
          <a:ln>
            <a:noFill/>
          </a:ln>
          <a:effec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2400" b="1" kern="0" dirty="0">
                <a:latin typeface="微软雅黑" panose="020B0503020204020204" pitchFamily="34" charset="-122"/>
                <a:ea typeface="微软雅黑" panose="020B0503020204020204" pitchFamily="34" charset="-122"/>
                <a:cs typeface="+mn-ea"/>
                <a:sym typeface="+mn-lt"/>
              </a:rPr>
              <a:t>秒表</a:t>
            </a:r>
            <a:endParaRPr lang="en-US" altLang="zh-CN" sz="2400" b="1" kern="0" dirty="0">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85170013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1000"/>
                                        <p:tgtEl>
                                          <p:spTgt spid="23"/>
                                        </p:tgtEl>
                                      </p:cBhvr>
                                    </p:animEffect>
                                    <p:anim calcmode="lin" valueType="num">
                                      <p:cBhvr>
                                        <p:cTn id="54" dur="1000" fill="hold"/>
                                        <p:tgtEl>
                                          <p:spTgt spid="23"/>
                                        </p:tgtEl>
                                        <p:attrNameLst>
                                          <p:attrName>ppt_x</p:attrName>
                                        </p:attrNameLst>
                                      </p:cBhvr>
                                      <p:tavLst>
                                        <p:tav tm="0">
                                          <p:val>
                                            <p:strVal val="#ppt_x"/>
                                          </p:val>
                                        </p:tav>
                                        <p:tav tm="100000">
                                          <p:val>
                                            <p:strVal val="#ppt_x"/>
                                          </p:val>
                                        </p:tav>
                                      </p:tavLst>
                                    </p:anim>
                                    <p:anim calcmode="lin" valueType="num">
                                      <p:cBhvr>
                                        <p:cTn id="55" dur="1000" fill="hold"/>
                                        <p:tgtEl>
                                          <p:spTgt spid="2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anim calcmode="lin" valueType="num">
                                      <p:cBhvr>
                                        <p:cTn id="59" dur="1000" fill="hold"/>
                                        <p:tgtEl>
                                          <p:spTgt spid="25"/>
                                        </p:tgtEl>
                                        <p:attrNameLst>
                                          <p:attrName>ppt_x</p:attrName>
                                        </p:attrNameLst>
                                      </p:cBhvr>
                                      <p:tavLst>
                                        <p:tav tm="0">
                                          <p:val>
                                            <p:strVal val="#ppt_x"/>
                                          </p:val>
                                        </p:tav>
                                        <p:tav tm="100000">
                                          <p:val>
                                            <p:strVal val="#ppt_x"/>
                                          </p:val>
                                        </p:tav>
                                      </p:tavLst>
                                    </p:anim>
                                    <p:anim calcmode="lin" valueType="num">
                                      <p:cBhvr>
                                        <p:cTn id="60" dur="1000" fill="hold"/>
                                        <p:tgtEl>
                                          <p:spTgt spid="2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2" grpId="0" animBg="1"/>
      <p:bldP spid="17" grpId="0" animBg="1"/>
      <p:bldP spid="23" grpId="0"/>
      <p:bldP spid="25"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a:spLocks/>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14345A"/>
                  </a:solidFill>
                  <a:latin typeface="微软雅黑" panose="020B0503020204020204" pitchFamily="34" charset="-122"/>
                  <a:ea typeface="微软雅黑" panose="020B0503020204020204" pitchFamily="34" charset="-122"/>
                </a:rPr>
                <a:t>8</a:t>
              </a:r>
              <a:r>
                <a:rPr lang="zh-CN" altLang="en-US" sz="2400" cap="small" dirty="0">
                  <a:solidFill>
                    <a:srgbClr val="14345A"/>
                  </a:solidFill>
                  <a:latin typeface="微软雅黑" panose="020B0503020204020204" pitchFamily="34" charset="-122"/>
                  <a:ea typeface="微软雅黑" panose="020B0503020204020204" pitchFamily="34" charset="-122"/>
                </a:rPr>
                <a:t>、预期成果与结论</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chemeClr val="bg1"/>
                </a:solidFill>
                <a:effectLst/>
                <a:uLnTx/>
                <a:uFillTx/>
              </a:endParaRPr>
            </a:p>
          </p:txBody>
        </p:sp>
      </p:grpSp>
      <p:sp>
        <p:nvSpPr>
          <p:cNvPr id="31" name="文本框 49"/>
          <p:cNvSpPr txBox="1"/>
          <p:nvPr/>
        </p:nvSpPr>
        <p:spPr>
          <a:xfrm>
            <a:off x="605195" y="1847322"/>
            <a:ext cx="10994306" cy="3262432"/>
          </a:xfrm>
          <a:prstGeom prst="rect">
            <a:avLst/>
          </a:prstGeom>
          <a:noFill/>
          <a:effectLst/>
        </p:spPr>
        <p:txBody>
          <a:bodyPr wrap="square" rtlCol="0">
            <a:spAutoFit/>
          </a:bodyPr>
          <a:lstStyle/>
          <a:p>
            <a:pPr marL="342900" indent="-342900">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早十点前，南北向长人行横道绿灯时间约为56s，红灯时间约为43s，南北向车道绿灯约为56s，黄灯约为2s，红灯约为41s。</a:t>
            </a:r>
          </a:p>
          <a:p>
            <a:pPr marL="342900" indent="-342900">
              <a:buFont typeface="Arial" panose="020B0604020202020204" pitchFamily="34" charset="0"/>
              <a:buChar char="•"/>
            </a:pPr>
            <a:endParaRPr lang="en-US" altLang="zh-CN" sz="2400" dirty="0">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早十点后，南北向长人行横道绿灯时间约为51s，红灯时间约为49s，南北向车道绿灯约为51s，黄灯约为2s，红灯约为47s。</a:t>
            </a:r>
          </a:p>
          <a:p>
            <a:pPr marL="342900" indent="-342900">
              <a:buFont typeface="Arial" panose="020B0604020202020204" pitchFamily="34" charset="0"/>
              <a:buChar char="•"/>
            </a:pPr>
            <a:endParaRPr lang="zh-CN" altLang="en-US" sz="2400" dirty="0">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endParaRPr lang="zh-CN" altLang="en-US" sz="2400" dirty="0">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该交叉口的信号配时并非固定不变的。</a:t>
            </a:r>
          </a:p>
          <a:p>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p:txBody>
      </p:sp>
    </p:spTree>
    <p:extLst>
      <p:ext uri="{BB962C8B-B14F-4D97-AF65-F5344CB8AC3E}">
        <p14:creationId xmlns:p14="http://schemas.microsoft.com/office/powerpoint/2010/main" val="269160074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250"/>
                                        <p:tgtEl>
                                          <p:spTgt spid="31"/>
                                        </p:tgtEl>
                                      </p:cBhvr>
                                    </p:animEffect>
                                    <p:anim calcmode="lin" valueType="num">
                                      <p:cBhvr>
                                        <p:cTn id="14" dur="250" fill="hold"/>
                                        <p:tgtEl>
                                          <p:spTgt spid="31"/>
                                        </p:tgtEl>
                                        <p:attrNameLst>
                                          <p:attrName>ppt_x</p:attrName>
                                        </p:attrNameLst>
                                      </p:cBhvr>
                                      <p:tavLst>
                                        <p:tav tm="0">
                                          <p:val>
                                            <p:strVal val="#ppt_x"/>
                                          </p:val>
                                        </p:tav>
                                        <p:tav tm="100000">
                                          <p:val>
                                            <p:strVal val="#ppt_x"/>
                                          </p:val>
                                        </p:tav>
                                      </p:tavLst>
                                    </p:anim>
                                    <p:anim calcmode="lin" valueType="num">
                                      <p:cBhvr>
                                        <p:cTn id="15"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a:spLocks/>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14345A"/>
                  </a:solidFill>
                  <a:latin typeface="微软雅黑" panose="020B0503020204020204" pitchFamily="34" charset="-122"/>
                  <a:ea typeface="微软雅黑" panose="020B0503020204020204" pitchFamily="34" charset="-122"/>
                </a:rPr>
                <a:t>9</a:t>
              </a:r>
              <a:r>
                <a:rPr lang="zh-CN" altLang="en-US" sz="2400" cap="small" dirty="0">
                  <a:solidFill>
                    <a:srgbClr val="14345A"/>
                  </a:solidFill>
                  <a:latin typeface="微软雅黑" panose="020B0503020204020204" pitchFamily="34" charset="-122"/>
                  <a:ea typeface="微软雅黑" panose="020B0503020204020204" pitchFamily="34" charset="-122"/>
                </a:rPr>
                <a:t>、注意事项</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chemeClr val="bg1"/>
                </a:solidFill>
                <a:effectLst/>
                <a:uLnTx/>
                <a:uFillTx/>
              </a:endParaRPr>
            </a:p>
          </p:txBody>
        </p:sp>
      </p:grpSp>
      <p:sp>
        <p:nvSpPr>
          <p:cNvPr id="5" name="矩形 4"/>
          <p:cNvSpPr/>
          <p:nvPr/>
        </p:nvSpPr>
        <p:spPr>
          <a:xfrm>
            <a:off x="4438375" y="1593881"/>
            <a:ext cx="3923836" cy="256067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512260" y="4300286"/>
            <a:ext cx="4897209" cy="2284876"/>
          </a:xfrm>
          <a:prstGeom prst="rect">
            <a:avLst/>
          </a:prstGeom>
          <a:blipFill dpi="0" rotWithShape="1">
            <a:blip r:embed="rId4" cstate="screen">
              <a:extLst>
                <a:ext uri="{28A0092B-C50C-407E-A947-70E740481C1C}">
                  <a14:useLocalDpi xmlns:a14="http://schemas.microsoft.com/office/drawing/2010/main"/>
                </a:ext>
              </a:extLst>
            </a:blip>
            <a:srcRect/>
            <a:tile tx="0" ty="635000" sx="35000" sy="3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4438375" y="4300286"/>
            <a:ext cx="1917911" cy="2284876"/>
          </a:xfrm>
          <a:prstGeom prst="rect">
            <a:avLst/>
          </a:prstGeom>
          <a:blipFill dpi="0" rotWithShape="1">
            <a:blip r:embed="rId5" cstate="screen">
              <a:extLst>
                <a:ext uri="{28A0092B-C50C-407E-A947-70E740481C1C}">
                  <a14:useLocalDpi xmlns:a14="http://schemas.microsoft.com/office/drawing/2010/main"/>
                </a:ext>
              </a:extLst>
            </a:blip>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68"/>
          <p:cNvSpPr>
            <a:spLocks noChangeArrowheads="1"/>
          </p:cNvSpPr>
          <p:nvPr/>
        </p:nvSpPr>
        <p:spPr bwMode="auto">
          <a:xfrm>
            <a:off x="133275" y="2089388"/>
            <a:ext cx="43051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buFont typeface="Arial" panose="020B0604020202020204" pitchFamily="34" charset="0"/>
              <a:buChar char="•"/>
            </a:pPr>
            <a:r>
              <a:rPr lang="zh-CN" altLang="en-US" sz="2100" dirty="0">
                <a:latin typeface="微软雅黑" panose="020B0503020204020204" pitchFamily="34" charset="-122"/>
                <a:ea typeface="微软雅黑" panose="020B0503020204020204" pitchFamily="34" charset="-122"/>
              </a:rPr>
              <a:t>1.注意安全！注意安全！注意安全！读交通的学生不能违反交通规则！不能阻碍交通！</a:t>
            </a:r>
          </a:p>
          <a:p>
            <a:pPr marL="342900" indent="-342900">
              <a:buFont typeface="Arial" panose="020B0604020202020204" pitchFamily="34" charset="0"/>
              <a:buChar char="•"/>
            </a:pPr>
            <a:endParaRPr lang="en-US" altLang="zh-CN" sz="2100" dirty="0">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2100" dirty="0">
                <a:latin typeface="微软雅黑" panose="020B0503020204020204" pitchFamily="34" charset="-122"/>
                <a:ea typeface="微软雅黑" panose="020B0503020204020204" pitchFamily="34" charset="-122"/>
              </a:rPr>
              <a:t>2.调查时需身着指定服装，随身携带调查证，必要时佩戴口罩</a:t>
            </a:r>
          </a:p>
          <a:p>
            <a:pPr marL="342900" indent="-342900">
              <a:buFont typeface="Arial" panose="020B0604020202020204" pitchFamily="34" charset="0"/>
              <a:buChar char="•"/>
            </a:pPr>
            <a:endParaRPr lang="en-US" altLang="zh-CN" sz="2100" dirty="0">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2100" dirty="0">
                <a:latin typeface="微软雅黑" panose="020B0503020204020204" pitchFamily="34" charset="-122"/>
                <a:ea typeface="微软雅黑" panose="020B0503020204020204" pitchFamily="34" charset="-122"/>
              </a:rPr>
              <a:t>3.需按照实际情况如实记录数据</a:t>
            </a:r>
          </a:p>
          <a:p>
            <a:pPr marL="342900" indent="-342900">
              <a:buFont typeface="Arial" panose="020B0604020202020204" pitchFamily="34" charset="0"/>
              <a:buChar char="•"/>
            </a:pPr>
            <a:endParaRPr lang="en-US" altLang="zh-CN" sz="2100" dirty="0">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2100" dirty="0">
                <a:latin typeface="微软雅黑" panose="020B0503020204020204" pitchFamily="34" charset="-122"/>
                <a:ea typeface="微软雅黑" panose="020B0503020204020204" pitchFamily="34" charset="-122"/>
              </a:rPr>
              <a:t>4.调查时，组员必须遵从调查的同时性、连贯性，以减少测量误差</a:t>
            </a:r>
          </a:p>
        </p:txBody>
      </p:sp>
      <p:sp>
        <p:nvSpPr>
          <p:cNvPr id="3" name="文本框 2">
            <a:extLst>
              <a:ext uri="{FF2B5EF4-FFF2-40B4-BE49-F238E27FC236}">
                <a16:creationId xmlns:a16="http://schemas.microsoft.com/office/drawing/2014/main" id="{9DF42D1B-DC7E-40FC-A7CA-402722110DB8}"/>
              </a:ext>
            </a:extLst>
          </p:cNvPr>
          <p:cNvSpPr txBox="1"/>
          <p:nvPr/>
        </p:nvSpPr>
        <p:spPr>
          <a:xfrm>
            <a:off x="9493120" y="2089388"/>
            <a:ext cx="3084545" cy="1569660"/>
          </a:xfrm>
          <a:prstGeom prst="rect">
            <a:avLst/>
          </a:prstGeom>
          <a:noFill/>
        </p:spPr>
        <p:txBody>
          <a:bodyPr wrap="square" rtlCol="0">
            <a:spAutoFit/>
          </a:bodyPr>
          <a:lstStyle/>
          <a:p>
            <a:r>
              <a:rPr lang="zh-CN" altLang="en-US" sz="9600" dirty="0">
                <a:sym typeface="Wingdings" panose="05000000000000000000" pitchFamily="2" charset="2"/>
              </a:rPr>
              <a:t></a:t>
            </a:r>
            <a:endParaRPr lang="zh-CN" altLang="en-US" sz="9600" dirty="0"/>
          </a:p>
        </p:txBody>
      </p:sp>
    </p:spTree>
    <p:extLst>
      <p:ext uri="{BB962C8B-B14F-4D97-AF65-F5344CB8AC3E}">
        <p14:creationId xmlns:p14="http://schemas.microsoft.com/office/powerpoint/2010/main" val="33557221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75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3750"/>
                            </p:stCondLst>
                            <p:childTnLst>
                              <p:par>
                                <p:cTn id="29" presetID="42" presetClass="entr" presetSubtype="0" fill="hold" nodeType="after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fade">
                                      <p:cBhvr>
                                        <p:cTn id="31" dur="1000"/>
                                        <p:tgtEl>
                                          <p:spTgt spid="3">
                                            <p:txEl>
                                              <p:pRg st="0" end="0"/>
                                            </p:txEl>
                                          </p:spTgt>
                                        </p:tgtEl>
                                      </p:cBhvr>
                                    </p:animEffect>
                                    <p:anim calcmode="lin" valueType="num">
                                      <p:cBhvr>
                                        <p:cTn id="3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34" fill="hold">
                            <p:stCondLst>
                              <p:cond delay="475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a:spLocks/>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14345A"/>
                  </a:solidFill>
                  <a:latin typeface="微软雅黑" panose="020B0503020204020204" pitchFamily="34" charset="-122"/>
                  <a:ea typeface="微软雅黑" panose="020B0503020204020204" pitchFamily="34" charset="-122"/>
                </a:rPr>
                <a:t>10</a:t>
              </a:r>
              <a:r>
                <a:rPr lang="zh-CN" altLang="en-US" sz="2400" cap="small" dirty="0">
                  <a:solidFill>
                    <a:srgbClr val="14345A"/>
                  </a:solidFill>
                  <a:latin typeface="微软雅黑" panose="020B0503020204020204" pitchFamily="34" charset="-122"/>
                  <a:ea typeface="微软雅黑" panose="020B0503020204020204" pitchFamily="34" charset="-122"/>
                </a:rPr>
                <a:t>、附件</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chemeClr val="bg1"/>
                </a:solidFill>
                <a:effectLst/>
                <a:uLnTx/>
                <a:uFillTx/>
              </a:endParaRPr>
            </a:p>
          </p:txBody>
        </p:sp>
      </p:grpSp>
      <p:sp>
        <p:nvSpPr>
          <p:cNvPr id="31" name="文本框 49"/>
          <p:cNvSpPr txBox="1"/>
          <p:nvPr/>
        </p:nvSpPr>
        <p:spPr>
          <a:xfrm>
            <a:off x="203620" y="1809999"/>
            <a:ext cx="10994306" cy="1261884"/>
          </a:xfrm>
          <a:prstGeom prst="rect">
            <a:avLst/>
          </a:prstGeom>
          <a:noFill/>
          <a:effectLst/>
        </p:spPr>
        <p:txBody>
          <a:bodyPr wrap="square" rtlCol="0">
            <a:spAutoFit/>
          </a:bodyPr>
          <a:lstStyle/>
          <a:p>
            <a:pPr marL="342900" indent="-342900">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示意图、调查表格、后期整理用的表格等</a:t>
            </a:r>
          </a:p>
          <a:p>
            <a:pPr marL="342900" indent="-342900">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路段示意图</a:t>
            </a:r>
          </a:p>
          <a:p>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a:p>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p:txBody>
      </p:sp>
      <p:pic>
        <p:nvPicPr>
          <p:cNvPr id="33" name="图片 -2147482623" descr="中山大道-车陂路交叉口图示">
            <a:extLst>
              <a:ext uri="{FF2B5EF4-FFF2-40B4-BE49-F238E27FC236}">
                <a16:creationId xmlns:a16="http://schemas.microsoft.com/office/drawing/2014/main" id="{E0467863-4A19-4CB4-92DB-D40EAE9B6AF4}"/>
              </a:ext>
            </a:extLst>
          </p:cNvPr>
          <p:cNvPicPr>
            <a:picLocks noChangeAspect="1"/>
          </p:cNvPicPr>
          <p:nvPr/>
        </p:nvPicPr>
        <p:blipFill>
          <a:blip r:embed="rId3"/>
          <a:stretch>
            <a:fillRect/>
          </a:stretch>
        </p:blipFill>
        <p:spPr>
          <a:xfrm>
            <a:off x="5645020" y="2479493"/>
            <a:ext cx="6138675" cy="4197531"/>
          </a:xfrm>
          <a:prstGeom prst="rect">
            <a:avLst/>
          </a:prstGeom>
          <a:noFill/>
          <a:ln w="9525">
            <a:noFill/>
          </a:ln>
        </p:spPr>
      </p:pic>
    </p:spTree>
    <p:extLst>
      <p:ext uri="{BB962C8B-B14F-4D97-AF65-F5344CB8AC3E}">
        <p14:creationId xmlns:p14="http://schemas.microsoft.com/office/powerpoint/2010/main" val="201329094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250"/>
                                        <p:tgtEl>
                                          <p:spTgt spid="31"/>
                                        </p:tgtEl>
                                      </p:cBhvr>
                                    </p:animEffect>
                                    <p:anim calcmode="lin" valueType="num">
                                      <p:cBhvr>
                                        <p:cTn id="14" dur="250" fill="hold"/>
                                        <p:tgtEl>
                                          <p:spTgt spid="31"/>
                                        </p:tgtEl>
                                        <p:attrNameLst>
                                          <p:attrName>ppt_x</p:attrName>
                                        </p:attrNameLst>
                                      </p:cBhvr>
                                      <p:tavLst>
                                        <p:tav tm="0">
                                          <p:val>
                                            <p:strVal val="#ppt_x"/>
                                          </p:val>
                                        </p:tav>
                                        <p:tav tm="100000">
                                          <p:val>
                                            <p:strVal val="#ppt_x"/>
                                          </p:val>
                                        </p:tav>
                                      </p:tavLst>
                                    </p:anim>
                                    <p:anim calcmode="lin" valueType="num">
                                      <p:cBhvr>
                                        <p:cTn id="15"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79B3B60D-04A6-4955-88DB-4C793E584019}"/>
              </a:ext>
            </a:extLst>
          </p:cNvPr>
          <p:cNvGraphicFramePr/>
          <p:nvPr>
            <p:extLst>
              <p:ext uri="{D42A27DB-BD31-4B8C-83A1-F6EECF244321}">
                <p14:modId xmlns:p14="http://schemas.microsoft.com/office/powerpoint/2010/main" val="1527386904"/>
              </p:ext>
            </p:extLst>
          </p:nvPr>
        </p:nvGraphicFramePr>
        <p:xfrm>
          <a:off x="2174715" y="1888142"/>
          <a:ext cx="7840980" cy="4085590"/>
        </p:xfrm>
        <a:graphic>
          <a:graphicData uri="http://schemas.openxmlformats.org/drawingml/2006/table">
            <a:tbl>
              <a:tblPr firstRow="1" bandRow="1">
                <a:tableStyleId>{5940675A-B579-460E-94D1-54222C63F5DA}</a:tableStyleId>
              </a:tblPr>
              <a:tblGrid>
                <a:gridCol w="1840865">
                  <a:extLst>
                    <a:ext uri="{9D8B030D-6E8A-4147-A177-3AD203B41FA5}">
                      <a16:colId xmlns:a16="http://schemas.microsoft.com/office/drawing/2014/main" val="20000"/>
                    </a:ext>
                  </a:extLst>
                </a:gridCol>
                <a:gridCol w="1114425">
                  <a:extLst>
                    <a:ext uri="{9D8B030D-6E8A-4147-A177-3AD203B41FA5}">
                      <a16:colId xmlns:a16="http://schemas.microsoft.com/office/drawing/2014/main" val="20001"/>
                    </a:ext>
                  </a:extLst>
                </a:gridCol>
                <a:gridCol w="2014855">
                  <a:extLst>
                    <a:ext uri="{9D8B030D-6E8A-4147-A177-3AD203B41FA5}">
                      <a16:colId xmlns:a16="http://schemas.microsoft.com/office/drawing/2014/main" val="20002"/>
                    </a:ext>
                  </a:extLst>
                </a:gridCol>
                <a:gridCol w="1013460">
                  <a:extLst>
                    <a:ext uri="{9D8B030D-6E8A-4147-A177-3AD203B41FA5}">
                      <a16:colId xmlns:a16="http://schemas.microsoft.com/office/drawing/2014/main" val="20003"/>
                    </a:ext>
                  </a:extLst>
                </a:gridCol>
                <a:gridCol w="963930">
                  <a:extLst>
                    <a:ext uri="{9D8B030D-6E8A-4147-A177-3AD203B41FA5}">
                      <a16:colId xmlns:a16="http://schemas.microsoft.com/office/drawing/2014/main" val="20004"/>
                    </a:ext>
                  </a:extLst>
                </a:gridCol>
                <a:gridCol w="893445">
                  <a:extLst>
                    <a:ext uri="{9D8B030D-6E8A-4147-A177-3AD203B41FA5}">
                      <a16:colId xmlns:a16="http://schemas.microsoft.com/office/drawing/2014/main" val="20005"/>
                    </a:ext>
                  </a:extLst>
                </a:gridCol>
              </a:tblGrid>
              <a:tr h="957580">
                <a:tc>
                  <a:txBody>
                    <a:bodyPr/>
                    <a:lstStyle/>
                    <a:p>
                      <a:pPr indent="0" algn="ctr">
                        <a:buNone/>
                      </a:pPr>
                      <a:r>
                        <a:rPr lang="en-US" sz="1800" b="0">
                          <a:latin typeface="等线" panose="02010600030101010101" charset="-122"/>
                          <a:ea typeface="等线" panose="02010600030101010101" charset="-122"/>
                          <a:cs typeface="等线" panose="02010600030101010101" charset="-122"/>
                        </a:rPr>
                        <a:t>时段</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方向</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饱和流量(km/h)</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行车道绿灯时间(s)</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行车道黄灯时间(s)</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人行道绿灯时间(s)</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56615">
                <a:tc rowSpan="2">
                  <a:txBody>
                    <a:bodyPr/>
                    <a:lstStyle/>
                    <a:p>
                      <a:pPr indent="0" algn="ctr">
                        <a:buNone/>
                      </a:pPr>
                      <a:r>
                        <a:rPr lang="en-US" sz="1800" b="0" dirty="0">
                          <a:latin typeface="等线" panose="02010600030101010101" charset="-122"/>
                          <a:ea typeface="等线" panose="02010600030101010101" charset="-122"/>
                          <a:cs typeface="等线" panose="02010600030101010101" charset="-122"/>
                        </a:rPr>
                        <a:t>8:00～10:00</a:t>
                      </a:r>
                      <a:endParaRPr lang="en-US" altLang="en-US" sz="1800" b="0" dirty="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南北方向</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dirty="0">
                          <a:latin typeface="等线" panose="02010600030101010101" charset="-122"/>
                          <a:ea typeface="等线" panose="02010600030101010101" charset="-122"/>
                          <a:cs typeface="等线" panose="02010600030101010101" charset="-122"/>
                        </a:rPr>
                        <a:t> </a:t>
                      </a:r>
                      <a:endParaRPr lang="en-US" altLang="en-US" sz="1800" b="0" dirty="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5755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东西方向</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56920">
                <a:tc rowSpan="2">
                  <a:txBody>
                    <a:bodyPr/>
                    <a:lstStyle/>
                    <a:p>
                      <a:pPr indent="0" algn="ctr">
                        <a:buNone/>
                      </a:pPr>
                      <a:r>
                        <a:rPr lang="en-US" sz="1800" b="0">
                          <a:latin typeface="等线" panose="02010600030101010101" charset="-122"/>
                          <a:ea typeface="等线" panose="02010600030101010101" charset="-122"/>
                          <a:cs typeface="等线" panose="02010600030101010101" charset="-122"/>
                        </a:rPr>
                        <a:t>10:00～12:00</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南北方向</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5692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东西方向</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等线" panose="02010600030101010101" charset="-122"/>
                          <a:ea typeface="等线" panose="02010600030101010101" charset="-122"/>
                          <a:cs typeface="等线" panose="02010600030101010101" charset="-122"/>
                        </a:rPr>
                        <a:t> </a:t>
                      </a:r>
                      <a:endParaRPr lang="en-US" altLang="en-US" sz="18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dirty="0">
                          <a:latin typeface="等线" panose="02010600030101010101" charset="-122"/>
                          <a:ea typeface="等线" panose="02010600030101010101" charset="-122"/>
                          <a:cs typeface="等线" panose="02010600030101010101" charset="-122"/>
                        </a:rPr>
                        <a:t> </a:t>
                      </a:r>
                      <a:endParaRPr lang="en-US" altLang="en-US" sz="1800" b="0" dirty="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 name="文本框 2">
            <a:extLst>
              <a:ext uri="{FF2B5EF4-FFF2-40B4-BE49-F238E27FC236}">
                <a16:creationId xmlns:a16="http://schemas.microsoft.com/office/drawing/2014/main" id="{6C4962E0-1D3E-4202-901D-9565856E8A80}"/>
              </a:ext>
            </a:extLst>
          </p:cNvPr>
          <p:cNvSpPr txBox="1"/>
          <p:nvPr/>
        </p:nvSpPr>
        <p:spPr>
          <a:xfrm>
            <a:off x="3128071" y="1026368"/>
            <a:ext cx="5934269" cy="861774"/>
          </a:xfrm>
          <a:prstGeom prst="rect">
            <a:avLst/>
          </a:prstGeom>
          <a:noFill/>
        </p:spPr>
        <p:txBody>
          <a:bodyPr wrap="square" rtlCol="0">
            <a:spAutoFit/>
          </a:bodyPr>
          <a:lstStyle/>
          <a:p>
            <a:pPr algn="ctr"/>
            <a:r>
              <a:rPr lang="zh-CN" altLang="zh-CN" sz="3200" dirty="0"/>
              <a:t>交叉口红绿灯配时观测数据</a:t>
            </a:r>
            <a:endParaRPr lang="en-US" altLang="zh-CN" sz="3200" dirty="0">
              <a:latin typeface="宋体" panose="02010600030101010101" pitchFamily="2" charset="-122"/>
            </a:endParaRPr>
          </a:p>
          <a:p>
            <a:endParaRPr lang="zh-CN" altLang="en-US" dirty="0"/>
          </a:p>
        </p:txBody>
      </p:sp>
    </p:spTree>
    <p:extLst>
      <p:ext uri="{BB962C8B-B14F-4D97-AF65-F5344CB8AC3E}">
        <p14:creationId xmlns:p14="http://schemas.microsoft.com/office/powerpoint/2010/main" val="213054392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DDB5B479-B83B-4AA2-A736-ADEEF685086C}"/>
              </a:ext>
            </a:extLst>
          </p:cNvPr>
          <p:cNvSpPr txBox="1"/>
          <p:nvPr/>
        </p:nvSpPr>
        <p:spPr>
          <a:xfrm>
            <a:off x="2821546" y="959886"/>
            <a:ext cx="6547317" cy="954107"/>
          </a:xfrm>
          <a:prstGeom prst="rect">
            <a:avLst/>
          </a:prstGeom>
          <a:noFill/>
          <a:ln w="9525">
            <a:noFill/>
          </a:ln>
        </p:spPr>
        <p:txBody>
          <a:bodyPr wrap="square">
            <a:spAutoFit/>
          </a:bodyPr>
          <a:lstStyle/>
          <a:p>
            <a:pPr indent="0" algn="ctr"/>
            <a:r>
              <a:rPr lang="zh-CN" sz="3200" b="0" dirty="0">
                <a:ea typeface="宋体" panose="02010600030101010101" pitchFamily="2" charset="-122"/>
              </a:rPr>
              <a:t>人行道至人工岛绿灯时间观测数据</a:t>
            </a:r>
            <a:endParaRPr lang="en-US" sz="3200" b="0" dirty="0">
              <a:latin typeface="宋体" panose="02010600030101010101" pitchFamily="2" charset="-122"/>
            </a:endParaRPr>
          </a:p>
          <a:p>
            <a:pPr indent="0" algn="ctr"/>
            <a:r>
              <a:rPr lang="en-US" sz="2400" b="0" dirty="0">
                <a:latin typeface="宋体" panose="02010600030101010101" pitchFamily="2" charset="-122"/>
              </a:rPr>
              <a:t> </a:t>
            </a:r>
            <a:endParaRPr lang="en-US" altLang="en-US" sz="2400" b="0" dirty="0">
              <a:latin typeface="宋体" panose="02010600030101010101" pitchFamily="2" charset="-122"/>
            </a:endParaRPr>
          </a:p>
        </p:txBody>
      </p:sp>
      <p:graphicFrame>
        <p:nvGraphicFramePr>
          <p:cNvPr id="3" name="表格 2">
            <a:extLst>
              <a:ext uri="{FF2B5EF4-FFF2-40B4-BE49-F238E27FC236}">
                <a16:creationId xmlns:a16="http://schemas.microsoft.com/office/drawing/2014/main" id="{9A992C98-F5B2-4444-B692-C990A2ED7A57}"/>
              </a:ext>
            </a:extLst>
          </p:cNvPr>
          <p:cNvGraphicFramePr/>
          <p:nvPr>
            <p:extLst>
              <p:ext uri="{D42A27DB-BD31-4B8C-83A1-F6EECF244321}">
                <p14:modId xmlns:p14="http://schemas.microsoft.com/office/powerpoint/2010/main" val="4178212014"/>
              </p:ext>
            </p:extLst>
          </p:nvPr>
        </p:nvGraphicFramePr>
        <p:xfrm>
          <a:off x="2441733" y="1789223"/>
          <a:ext cx="7306945" cy="3973830"/>
        </p:xfrm>
        <a:graphic>
          <a:graphicData uri="http://schemas.openxmlformats.org/drawingml/2006/table">
            <a:tbl>
              <a:tblPr firstRow="1" bandRow="1">
                <a:tableStyleId>{5940675A-B579-460E-94D1-54222C63F5DA}</a:tableStyleId>
              </a:tblPr>
              <a:tblGrid>
                <a:gridCol w="1010920">
                  <a:extLst>
                    <a:ext uri="{9D8B030D-6E8A-4147-A177-3AD203B41FA5}">
                      <a16:colId xmlns:a16="http://schemas.microsoft.com/office/drawing/2014/main" val="20000"/>
                    </a:ext>
                  </a:extLst>
                </a:gridCol>
                <a:gridCol w="680720">
                  <a:extLst>
                    <a:ext uri="{9D8B030D-6E8A-4147-A177-3AD203B41FA5}">
                      <a16:colId xmlns:a16="http://schemas.microsoft.com/office/drawing/2014/main" val="20001"/>
                    </a:ext>
                  </a:extLst>
                </a:gridCol>
                <a:gridCol w="741680">
                  <a:extLst>
                    <a:ext uri="{9D8B030D-6E8A-4147-A177-3AD203B41FA5}">
                      <a16:colId xmlns:a16="http://schemas.microsoft.com/office/drawing/2014/main" val="20002"/>
                    </a:ext>
                  </a:extLst>
                </a:gridCol>
                <a:gridCol w="813435">
                  <a:extLst>
                    <a:ext uri="{9D8B030D-6E8A-4147-A177-3AD203B41FA5}">
                      <a16:colId xmlns:a16="http://schemas.microsoft.com/office/drawing/2014/main" val="20003"/>
                    </a:ext>
                  </a:extLst>
                </a:gridCol>
                <a:gridCol w="811530">
                  <a:extLst>
                    <a:ext uri="{9D8B030D-6E8A-4147-A177-3AD203B41FA5}">
                      <a16:colId xmlns:a16="http://schemas.microsoft.com/office/drawing/2014/main" val="20004"/>
                    </a:ext>
                  </a:extLst>
                </a:gridCol>
                <a:gridCol w="812800">
                  <a:extLst>
                    <a:ext uri="{9D8B030D-6E8A-4147-A177-3AD203B41FA5}">
                      <a16:colId xmlns:a16="http://schemas.microsoft.com/office/drawing/2014/main" val="20005"/>
                    </a:ext>
                  </a:extLst>
                </a:gridCol>
                <a:gridCol w="810895">
                  <a:extLst>
                    <a:ext uri="{9D8B030D-6E8A-4147-A177-3AD203B41FA5}">
                      <a16:colId xmlns:a16="http://schemas.microsoft.com/office/drawing/2014/main" val="20006"/>
                    </a:ext>
                  </a:extLst>
                </a:gridCol>
                <a:gridCol w="810895">
                  <a:extLst>
                    <a:ext uri="{9D8B030D-6E8A-4147-A177-3AD203B41FA5}">
                      <a16:colId xmlns:a16="http://schemas.microsoft.com/office/drawing/2014/main" val="20007"/>
                    </a:ext>
                  </a:extLst>
                </a:gridCol>
                <a:gridCol w="814070">
                  <a:extLst>
                    <a:ext uri="{9D8B030D-6E8A-4147-A177-3AD203B41FA5}">
                      <a16:colId xmlns:a16="http://schemas.microsoft.com/office/drawing/2014/main" val="20008"/>
                    </a:ext>
                  </a:extLst>
                </a:gridCol>
              </a:tblGrid>
              <a:tr h="623570">
                <a:tc rowSpan="2">
                  <a:txBody>
                    <a:bodyPr/>
                    <a:lstStyle/>
                    <a:p>
                      <a:pPr indent="0" algn="ctr">
                        <a:buNone/>
                      </a:pPr>
                      <a:r>
                        <a:rPr lang="en-US" sz="2000" b="0">
                          <a:latin typeface="等线" panose="02010600030101010101" charset="-122"/>
                          <a:ea typeface="等线" panose="02010600030101010101" charset="-122"/>
                          <a:cs typeface="等线" panose="02010600030101010101" charset="-122"/>
                        </a:rPr>
                        <a:t>时段</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2000" b="0">
                          <a:latin typeface="等线" panose="02010600030101010101" charset="-122"/>
                          <a:ea typeface="等线" panose="02010600030101010101" charset="-122"/>
                          <a:cs typeface="等线" panose="02010600030101010101" charset="-122"/>
                        </a:rPr>
                        <a:t>东南角</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2">
                  <a:txBody>
                    <a:bodyPr/>
                    <a:lstStyle/>
                    <a:p>
                      <a:pPr indent="0" algn="ctr">
                        <a:buNone/>
                      </a:pPr>
                      <a:r>
                        <a:rPr lang="en-US" sz="2000" b="0">
                          <a:latin typeface="等线" panose="02010600030101010101" charset="-122"/>
                          <a:ea typeface="等线" panose="02010600030101010101" charset="-122"/>
                          <a:cs typeface="等线" panose="02010600030101010101" charset="-122"/>
                        </a:rPr>
                        <a:t>西南角</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2">
                  <a:txBody>
                    <a:bodyPr/>
                    <a:lstStyle/>
                    <a:p>
                      <a:pPr indent="0" algn="ctr">
                        <a:buNone/>
                      </a:pPr>
                      <a:r>
                        <a:rPr lang="en-US" sz="2000" b="0">
                          <a:latin typeface="等线" panose="02010600030101010101" charset="-122"/>
                          <a:ea typeface="等线" panose="02010600030101010101" charset="-122"/>
                          <a:cs typeface="等线" panose="02010600030101010101" charset="-122"/>
                        </a:rPr>
                        <a:t>西北角</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2">
                  <a:txBody>
                    <a:bodyPr/>
                    <a:lstStyle/>
                    <a:p>
                      <a:pPr indent="0" algn="ctr">
                        <a:buNone/>
                      </a:pPr>
                      <a:r>
                        <a:rPr lang="en-US" sz="2000" b="0">
                          <a:latin typeface="等线" panose="02010600030101010101" charset="-122"/>
                          <a:ea typeface="等线" panose="02010600030101010101" charset="-122"/>
                          <a:cs typeface="等线" panose="02010600030101010101" charset="-122"/>
                        </a:rPr>
                        <a:t>东北角</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0"/>
                  </a:ext>
                </a:extLst>
              </a:tr>
              <a:tr h="60960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红灯(s)</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绿灯(s)</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红灯(s)</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绿灯(s)</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红灯(s)</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绿灯(s)</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红灯(s)</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绿灯(s)</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19200">
                <a:tc>
                  <a:txBody>
                    <a:bodyPr/>
                    <a:lstStyle/>
                    <a:p>
                      <a:pPr indent="0" algn="ctr">
                        <a:buNone/>
                      </a:pPr>
                      <a:r>
                        <a:rPr lang="en-US" sz="2000" b="0">
                          <a:latin typeface="等线" panose="02010600030101010101" charset="-122"/>
                          <a:ea typeface="等线" panose="02010600030101010101" charset="-122"/>
                          <a:cs typeface="等线" panose="02010600030101010101" charset="-122"/>
                        </a:rPr>
                        <a:t>8:00～10:00</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21460">
                <a:tc>
                  <a:txBody>
                    <a:bodyPr/>
                    <a:lstStyle/>
                    <a:p>
                      <a:pPr indent="0" algn="ctr">
                        <a:buNone/>
                      </a:pPr>
                      <a:r>
                        <a:rPr lang="en-US" sz="2000" b="0">
                          <a:latin typeface="等线" panose="02010600030101010101" charset="-122"/>
                          <a:ea typeface="等线" panose="02010600030101010101" charset="-122"/>
                          <a:cs typeface="等线" panose="02010600030101010101" charset="-122"/>
                        </a:rPr>
                        <a:t>10:00～12:00</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等线" panose="02010600030101010101" charset="-122"/>
                          <a:ea typeface="等线" panose="02010600030101010101" charset="-122"/>
                          <a:cs typeface="等线" panose="02010600030101010101" charset="-122"/>
                        </a:rPr>
                        <a:t> </a:t>
                      </a:r>
                      <a:endParaRPr lang="en-US" altLang="en-US" sz="20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endParaRPr lang="en-US" altLang="en-US" sz="2000" b="0" dirty="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1336853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B2831D9-9E06-402E-BCC7-1C4445F29432}"/>
              </a:ext>
            </a:extLst>
          </p:cNvPr>
          <p:cNvSpPr txBox="1"/>
          <p:nvPr/>
        </p:nvSpPr>
        <p:spPr>
          <a:xfrm>
            <a:off x="3556000" y="61278"/>
            <a:ext cx="5080000" cy="307777"/>
          </a:xfrm>
          <a:prstGeom prst="rect">
            <a:avLst/>
          </a:prstGeom>
          <a:noFill/>
          <a:ln w="9525">
            <a:noFill/>
          </a:ln>
        </p:spPr>
        <p:txBody>
          <a:bodyPr>
            <a:spAutoFit/>
          </a:bodyPr>
          <a:lstStyle/>
          <a:p>
            <a:pPr indent="0" algn="ctr"/>
            <a:r>
              <a:rPr lang="zh-CN" sz="1400" b="1" dirty="0">
                <a:ea typeface="宋体" panose="02010600030101010101" pitchFamily="2" charset="-122"/>
              </a:rPr>
              <a:t>交叉口信号时长观察组车道信号调查表格</a:t>
            </a:r>
            <a:endParaRPr lang="zh-CN" altLang="en-US" sz="1400" b="1" dirty="0">
              <a:ea typeface="宋体" panose="02010600030101010101" pitchFamily="2" charset="-122"/>
            </a:endParaRPr>
          </a:p>
        </p:txBody>
      </p:sp>
      <p:graphicFrame>
        <p:nvGraphicFramePr>
          <p:cNvPr id="3" name="表格 2">
            <a:extLst>
              <a:ext uri="{FF2B5EF4-FFF2-40B4-BE49-F238E27FC236}">
                <a16:creationId xmlns:a16="http://schemas.microsoft.com/office/drawing/2014/main" id="{688CFDF4-AACB-433E-B2B8-06DFD11DD950}"/>
              </a:ext>
            </a:extLst>
          </p:cNvPr>
          <p:cNvGraphicFramePr/>
          <p:nvPr/>
        </p:nvGraphicFramePr>
        <p:xfrm>
          <a:off x="3556000" y="314008"/>
          <a:ext cx="5411788" cy="6583680"/>
        </p:xfrm>
        <a:graphic>
          <a:graphicData uri="http://schemas.openxmlformats.org/drawingml/2006/table">
            <a:tbl>
              <a:tblPr firstRow="1" bandRow="1">
                <a:tableStyleId>{5940675A-B579-460E-94D1-54222C63F5DA}</a:tableStyleId>
              </a:tblPr>
              <a:tblGrid>
                <a:gridCol w="1352550">
                  <a:extLst>
                    <a:ext uri="{9D8B030D-6E8A-4147-A177-3AD203B41FA5}">
                      <a16:colId xmlns:a16="http://schemas.microsoft.com/office/drawing/2014/main" val="20000"/>
                    </a:ext>
                  </a:extLst>
                </a:gridCol>
                <a:gridCol w="1352550">
                  <a:extLst>
                    <a:ext uri="{9D8B030D-6E8A-4147-A177-3AD203B41FA5}">
                      <a16:colId xmlns:a16="http://schemas.microsoft.com/office/drawing/2014/main" val="20001"/>
                    </a:ext>
                  </a:extLst>
                </a:gridCol>
                <a:gridCol w="1352550">
                  <a:extLst>
                    <a:ext uri="{9D8B030D-6E8A-4147-A177-3AD203B41FA5}">
                      <a16:colId xmlns:a16="http://schemas.microsoft.com/office/drawing/2014/main" val="20002"/>
                    </a:ext>
                  </a:extLst>
                </a:gridCol>
                <a:gridCol w="1354138">
                  <a:extLst>
                    <a:ext uri="{9D8B030D-6E8A-4147-A177-3AD203B41FA5}">
                      <a16:colId xmlns:a16="http://schemas.microsoft.com/office/drawing/2014/main" val="20003"/>
                    </a:ext>
                  </a:extLst>
                </a:gridCol>
              </a:tblGrid>
              <a:tr h="0">
                <a:tc>
                  <a:txBody>
                    <a:bodyPr/>
                    <a:lstStyle/>
                    <a:p>
                      <a:pPr indent="0" algn="ctr">
                        <a:buNone/>
                      </a:pPr>
                      <a:r>
                        <a:rPr lang="en-US" sz="1200" b="0">
                          <a:latin typeface="等线" panose="02010600030101010101" charset="-122"/>
                          <a:ea typeface="等线" panose="02010600030101010101" charset="-122"/>
                          <a:cs typeface="等线" panose="02010600030101010101" charset="-122"/>
                        </a:rPr>
                        <a:t>人工岛位置</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调查方向</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0">
                <a:tc>
                  <a:txBody>
                    <a:bodyPr/>
                    <a:lstStyle/>
                    <a:p>
                      <a:pPr indent="0" algn="ctr">
                        <a:buNone/>
                      </a:pPr>
                      <a:r>
                        <a:rPr lang="en-US" sz="1200" b="0">
                          <a:latin typeface="等线" panose="02010600030101010101" charset="-122"/>
                          <a:ea typeface="等线" panose="02010600030101010101" charset="-122"/>
                          <a:cs typeface="等线" panose="02010600030101010101" charset="-122"/>
                        </a:rPr>
                        <a:t>开始调查的时间</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结束调查时间</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0">
                <a:tc>
                  <a:txBody>
                    <a:bodyPr/>
                    <a:lstStyle/>
                    <a:p>
                      <a:pPr indent="0" algn="ctr">
                        <a:buNone/>
                      </a:pPr>
                      <a:r>
                        <a:rPr lang="en-US" sz="1200" b="0">
                          <a:latin typeface="等线" panose="02010600030101010101" charset="-122"/>
                          <a:ea typeface="等线" panose="02010600030101010101" charset="-122"/>
                          <a:cs typeface="等线" panose="02010600030101010101" charset="-122"/>
                        </a:rPr>
                        <a:t>次数</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信号灯状况</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信号时长（s）</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2"/>
                  </a:ext>
                </a:extLst>
              </a:tr>
              <a:tr h="0">
                <a:tc rowSpan="3">
                  <a:txBody>
                    <a:bodyPr/>
                    <a:lstStyle/>
                    <a:p>
                      <a:pPr indent="0" algn="ctr">
                        <a:buNone/>
                      </a:pPr>
                      <a:r>
                        <a:rPr lang="en-US" sz="1200" b="0">
                          <a:latin typeface="等线" panose="02010600030101010101" charset="-122"/>
                          <a:ea typeface="等线" panose="02010600030101010101" charset="-122"/>
                          <a:cs typeface="等线" panose="02010600030101010101" charset="-122"/>
                        </a:rPr>
                        <a:t>1</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红灯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3"/>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绿灯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4"/>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黄灯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5"/>
                  </a:ext>
                </a:extLst>
              </a:tr>
              <a:tr h="0">
                <a:tc rowSpan="3">
                  <a:txBody>
                    <a:bodyPr/>
                    <a:lstStyle/>
                    <a:p>
                      <a:pPr indent="0" algn="ctr">
                        <a:buNone/>
                      </a:pPr>
                      <a:r>
                        <a:rPr lang="en-US" sz="1200" b="0">
                          <a:latin typeface="等线" panose="02010600030101010101" charset="-122"/>
                          <a:ea typeface="等线" panose="02010600030101010101" charset="-122"/>
                          <a:cs typeface="等线" panose="02010600030101010101" charset="-122"/>
                        </a:rPr>
                        <a:t>2</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红灯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6"/>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绿灯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7"/>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黄灯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8"/>
                  </a:ext>
                </a:extLst>
              </a:tr>
              <a:tr h="0">
                <a:tc rowSpan="3">
                  <a:txBody>
                    <a:bodyPr/>
                    <a:lstStyle/>
                    <a:p>
                      <a:pPr indent="0" algn="ctr">
                        <a:buNone/>
                      </a:pPr>
                      <a:r>
                        <a:rPr lang="en-US" sz="1200" b="0">
                          <a:latin typeface="等线" panose="02010600030101010101" charset="-122"/>
                          <a:ea typeface="等线" panose="02010600030101010101" charset="-122"/>
                          <a:cs typeface="等线" panose="02010600030101010101" charset="-122"/>
                        </a:rPr>
                        <a:t>3</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红灯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9"/>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绿灯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10"/>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黄灯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11"/>
                  </a:ext>
                </a:extLst>
              </a:tr>
              <a:tr h="0">
                <a:tc rowSpan="3">
                  <a:txBody>
                    <a:bodyPr/>
                    <a:lstStyle/>
                    <a:p>
                      <a:pPr indent="0" algn="ctr">
                        <a:buNone/>
                      </a:pPr>
                      <a:r>
                        <a:rPr lang="en-US" sz="1200" b="0">
                          <a:latin typeface="等线" panose="02010600030101010101" charset="-122"/>
                          <a:ea typeface="等线" panose="02010600030101010101" charset="-122"/>
                          <a:cs typeface="等线" panose="02010600030101010101" charset="-122"/>
                        </a:rPr>
                        <a:t>4</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红灯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12"/>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绿灯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13"/>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黄灯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14"/>
                  </a:ext>
                </a:extLst>
              </a:tr>
              <a:tr h="0">
                <a:tc rowSpan="3">
                  <a:txBody>
                    <a:bodyPr/>
                    <a:lstStyle/>
                    <a:p>
                      <a:pPr indent="0" algn="ctr">
                        <a:buNone/>
                      </a:pPr>
                      <a:r>
                        <a:rPr lang="en-US" sz="1200" b="0" dirty="0">
                          <a:latin typeface="等线" panose="02010600030101010101" charset="-122"/>
                          <a:ea typeface="等线" panose="02010600030101010101" charset="-122"/>
                          <a:cs typeface="等线" panose="02010600030101010101" charset="-122"/>
                        </a:rPr>
                        <a:t>5</a:t>
                      </a:r>
                      <a:endParaRPr lang="en-US" altLang="en-US" sz="1200" b="0" dirty="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红灯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15"/>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绿灯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16"/>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黄灯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17"/>
                  </a:ext>
                </a:extLst>
              </a:tr>
              <a:tr h="0">
                <a:tc rowSpan="3">
                  <a:txBody>
                    <a:bodyPr/>
                    <a:lstStyle/>
                    <a:p>
                      <a:pPr indent="0" algn="ctr">
                        <a:buNone/>
                      </a:pPr>
                      <a:r>
                        <a:rPr lang="en-US" sz="1200" b="0">
                          <a:latin typeface="等线" panose="02010600030101010101" charset="-122"/>
                          <a:ea typeface="等线" panose="02010600030101010101" charset="-122"/>
                          <a:cs typeface="等线" panose="02010600030101010101" charset="-122"/>
                        </a:rPr>
                        <a:t>6</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红灯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18"/>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绿灯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19"/>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黄灯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20"/>
                  </a:ext>
                </a:extLst>
              </a:tr>
              <a:tr h="0">
                <a:tc rowSpan="3">
                  <a:txBody>
                    <a:bodyPr/>
                    <a:lstStyle/>
                    <a:p>
                      <a:pPr indent="0" algn="ctr">
                        <a:buNone/>
                      </a:pPr>
                      <a:r>
                        <a:rPr lang="en-US" sz="1200" b="0">
                          <a:latin typeface="等线" panose="02010600030101010101" charset="-122"/>
                          <a:ea typeface="等线" panose="02010600030101010101" charset="-122"/>
                          <a:cs typeface="等线" panose="02010600030101010101" charset="-122"/>
                        </a:rPr>
                        <a:t>7</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红灯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21"/>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绿灯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22"/>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黄灯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23"/>
                  </a:ext>
                </a:extLst>
              </a:tr>
              <a:tr h="0">
                <a:tc rowSpan="3">
                  <a:txBody>
                    <a:bodyPr/>
                    <a:lstStyle/>
                    <a:p>
                      <a:pPr indent="0" algn="ctr">
                        <a:buNone/>
                      </a:pPr>
                      <a:r>
                        <a:rPr lang="en-US" sz="1200" b="0">
                          <a:latin typeface="等线" panose="02010600030101010101" charset="-122"/>
                          <a:ea typeface="等线" panose="02010600030101010101" charset="-122"/>
                          <a:cs typeface="等线" panose="02010600030101010101" charset="-122"/>
                        </a:rPr>
                        <a:t>8</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红灯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24"/>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绿灯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25"/>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黄灯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26"/>
                  </a:ext>
                </a:extLst>
              </a:tr>
              <a:tr h="0">
                <a:tc rowSpan="3">
                  <a:txBody>
                    <a:bodyPr/>
                    <a:lstStyle/>
                    <a:p>
                      <a:pPr indent="0" algn="ctr">
                        <a:buNone/>
                      </a:pPr>
                      <a:r>
                        <a:rPr lang="en-US" sz="1200" b="0">
                          <a:latin typeface="等线" panose="02010600030101010101" charset="-122"/>
                          <a:ea typeface="等线" panose="02010600030101010101" charset="-122"/>
                          <a:cs typeface="等线" panose="02010600030101010101" charset="-122"/>
                        </a:rPr>
                        <a:t>9</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红灯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27"/>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绿灯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28"/>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黄灯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29"/>
                  </a:ext>
                </a:extLst>
              </a:tr>
              <a:tr h="0">
                <a:tc rowSpan="3">
                  <a:txBody>
                    <a:bodyPr/>
                    <a:lstStyle/>
                    <a:p>
                      <a:pPr indent="0" algn="ctr">
                        <a:buNone/>
                      </a:pPr>
                      <a:r>
                        <a:rPr lang="en-US" sz="1200" b="0">
                          <a:latin typeface="等线" panose="02010600030101010101" charset="-122"/>
                          <a:ea typeface="等线" panose="02010600030101010101" charset="-122"/>
                          <a:cs typeface="等线" panose="02010600030101010101" charset="-122"/>
                        </a:rPr>
                        <a:t>10</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红灯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30"/>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绿灯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31"/>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黄灯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32"/>
                  </a:ext>
                </a:extLst>
              </a:tr>
              <a:tr h="0">
                <a:tc rowSpan="3">
                  <a:txBody>
                    <a:bodyPr/>
                    <a:lstStyle/>
                    <a:p>
                      <a:pPr indent="0" algn="ctr">
                        <a:buNone/>
                      </a:pPr>
                      <a:r>
                        <a:rPr lang="en-US" sz="1200" b="0" dirty="0">
                          <a:latin typeface="等线" panose="02010600030101010101" charset="-122"/>
                          <a:ea typeface="等线" panose="02010600030101010101" charset="-122"/>
                          <a:cs typeface="等线" panose="02010600030101010101" charset="-122"/>
                        </a:rPr>
                        <a:t>11</a:t>
                      </a:r>
                      <a:endParaRPr lang="en-US" altLang="en-US" sz="1200" b="0" dirty="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红灯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33"/>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r>
                        <a:rPr lang="en-US" sz="1200" b="0">
                          <a:latin typeface="等线" panose="02010600030101010101" charset="-122"/>
                          <a:ea typeface="等线" panose="02010600030101010101" charset="-122"/>
                          <a:cs typeface="等线" panose="02010600030101010101" charset="-122"/>
                        </a:rPr>
                        <a:t>绿灯</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a:latin typeface="等线" panose="02010600030101010101" charset="-122"/>
                          <a:ea typeface="等线" panose="02010600030101010101" charset="-122"/>
                          <a:cs typeface="等线" panose="02010600030101010101" charset="-122"/>
                        </a:rPr>
                        <a:t> </a:t>
                      </a:r>
                      <a:endParaRPr lang="en-US" altLang="en-US" sz="1200" b="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34"/>
                  </a:ext>
                </a:extLst>
              </a:tr>
              <a:tr h="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r>
                        <a:rPr lang="en-US" sz="1200" b="0" dirty="0" err="1">
                          <a:latin typeface="等线" panose="02010600030101010101" charset="-122"/>
                          <a:ea typeface="等线" panose="02010600030101010101" charset="-122"/>
                          <a:cs typeface="等线" panose="02010600030101010101" charset="-122"/>
                        </a:rPr>
                        <a:t>黄灯</a:t>
                      </a:r>
                      <a:endParaRPr lang="en-US" altLang="en-US" sz="1200" b="0" dirty="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1200" b="0" dirty="0">
                          <a:latin typeface="等线" panose="02010600030101010101" charset="-122"/>
                          <a:ea typeface="等线" panose="02010600030101010101" charset="-122"/>
                          <a:cs typeface="等线" panose="02010600030101010101" charset="-122"/>
                        </a:rPr>
                        <a:t> </a:t>
                      </a:r>
                      <a:endParaRPr lang="en-US" altLang="en-US" sz="1200" b="0" dirty="0">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35"/>
                  </a:ext>
                </a:extLst>
              </a:tr>
            </a:tbl>
          </a:graphicData>
        </a:graphic>
      </p:graphicFrame>
    </p:spTree>
    <p:extLst>
      <p:ext uri="{BB962C8B-B14F-4D97-AF65-F5344CB8AC3E}">
        <p14:creationId xmlns:p14="http://schemas.microsoft.com/office/powerpoint/2010/main" val="4158445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sp>
        <p:nvSpPr>
          <p:cNvPr id="23" name="矩形 22"/>
          <p:cNvSpPr/>
          <p:nvPr/>
        </p:nvSpPr>
        <p:spPr>
          <a:xfrm>
            <a:off x="455612" y="456057"/>
            <a:ext cx="11279188" cy="5947472"/>
          </a:xfrm>
          <a:prstGeom prst="rect">
            <a:avLst/>
          </a:prstGeom>
          <a:noFill/>
          <a:ln w="1905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a:cxnSpLocks/>
          </p:cNvCxnSpPr>
          <p:nvPr/>
        </p:nvCxnSpPr>
        <p:spPr>
          <a:xfrm>
            <a:off x="11734800" y="4670029"/>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cxnSpLocks/>
          </p:cNvCxnSpPr>
          <p:nvPr/>
        </p:nvCxnSpPr>
        <p:spPr>
          <a:xfrm>
            <a:off x="455612" y="176075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204980" y="233033"/>
            <a:ext cx="535258" cy="535258"/>
            <a:chOff x="193829" y="255335"/>
            <a:chExt cx="535258" cy="535258"/>
          </a:xfrm>
        </p:grpSpPr>
        <p:cxnSp>
          <p:nvCxnSpPr>
            <p:cNvPr id="27" name="直接连接符 26"/>
            <p:cNvCxnSpPr>
              <a:cxnSpLocks/>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cxnSpLocks/>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29" name="直接连接符 28"/>
          <p:cNvCxnSpPr>
            <a:cxnSpLocks/>
          </p:cNvCxnSpPr>
          <p:nvPr/>
        </p:nvCxnSpPr>
        <p:spPr>
          <a:xfrm rot="16200000">
            <a:off x="5122668" y="188428"/>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cxnSpLocks/>
          </p:cNvCxnSpPr>
          <p:nvPr/>
        </p:nvCxnSpPr>
        <p:spPr>
          <a:xfrm rot="16200000">
            <a:off x="8077741" y="613590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flipH="1" flipV="1">
            <a:off x="11427349" y="6095680"/>
            <a:ext cx="535258" cy="535258"/>
            <a:chOff x="193829" y="255335"/>
            <a:chExt cx="535258" cy="535258"/>
          </a:xfrm>
        </p:grpSpPr>
        <p:cxnSp>
          <p:nvCxnSpPr>
            <p:cNvPr id="32" name="直接连接符 31"/>
            <p:cNvCxnSpPr>
              <a:cxnSpLocks/>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cxnSpLocks/>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rot="16200000">
            <a:off x="6214844" y="2757885"/>
            <a:ext cx="1062320" cy="1111022"/>
            <a:chOff x="-287489" y="951781"/>
            <a:chExt cx="12886128" cy="6712270"/>
          </a:xfrm>
        </p:grpSpPr>
        <p:sp>
          <p:nvSpPr>
            <p:cNvPr id="35" name="矩形 34"/>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a:cxnSpLocks/>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cxnSpLocks/>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287489" y="951781"/>
              <a:ext cx="1779668" cy="1010503"/>
              <a:chOff x="-298640" y="64448"/>
              <a:chExt cx="1779668" cy="1010503"/>
            </a:xfrm>
          </p:grpSpPr>
          <p:cxnSp>
            <p:nvCxnSpPr>
              <p:cNvPr id="44" name="直接连接符 43"/>
              <p:cNvCxnSpPr>
                <a:cxnSpLocks/>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cxnSpLocks/>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39" name="直接连接符 38"/>
            <p:cNvCxnSpPr>
              <a:cxnSpLocks/>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cxnSpLocks/>
              <a:stCxn id="35"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flipH="1" flipV="1">
              <a:off x="10409814" y="6622459"/>
              <a:ext cx="2188825" cy="1041592"/>
              <a:chOff x="-442203" y="131857"/>
              <a:chExt cx="2188825" cy="1041592"/>
            </a:xfrm>
          </p:grpSpPr>
          <p:cxnSp>
            <p:nvCxnSpPr>
              <p:cNvPr id="42" name="直接连接符 41"/>
              <p:cNvCxnSpPr>
                <a:cxnSpLocks/>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cxnSpLocks/>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grpSp>
        <p:nvGrpSpPr>
          <p:cNvPr id="46" name="组合 45"/>
          <p:cNvGrpSpPr/>
          <p:nvPr/>
        </p:nvGrpSpPr>
        <p:grpSpPr>
          <a:xfrm rot="16200000">
            <a:off x="3616959" y="2806509"/>
            <a:ext cx="1062316" cy="1111016"/>
            <a:chOff x="-287489" y="951781"/>
            <a:chExt cx="12886128" cy="6712270"/>
          </a:xfrm>
        </p:grpSpPr>
        <p:sp>
          <p:nvSpPr>
            <p:cNvPr id="47" name="矩形 46"/>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a:cxnSpLocks/>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cxnSpLocks/>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287489" y="951781"/>
              <a:ext cx="1779668" cy="1010503"/>
              <a:chOff x="-298640" y="64448"/>
              <a:chExt cx="1779668" cy="1010503"/>
            </a:xfrm>
          </p:grpSpPr>
          <p:cxnSp>
            <p:nvCxnSpPr>
              <p:cNvPr id="56" name="直接连接符 55"/>
              <p:cNvCxnSpPr>
                <a:cxnSpLocks/>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cxnSpLocks/>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51" name="直接连接符 50"/>
            <p:cNvCxnSpPr>
              <a:cxnSpLocks/>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cxnSpLocks/>
              <a:stCxn id="47"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flipH="1" flipV="1">
              <a:off x="10409814" y="6622459"/>
              <a:ext cx="2188825" cy="1041592"/>
              <a:chOff x="-442203" y="131857"/>
              <a:chExt cx="2188825" cy="1041592"/>
            </a:xfrm>
          </p:grpSpPr>
          <p:cxnSp>
            <p:nvCxnSpPr>
              <p:cNvPr id="54" name="直接连接符 53"/>
              <p:cNvCxnSpPr>
                <a:cxnSpLocks/>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cxnSpLocks/>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grpSp>
        <p:nvGrpSpPr>
          <p:cNvPr id="58" name="组合 57"/>
          <p:cNvGrpSpPr/>
          <p:nvPr/>
        </p:nvGrpSpPr>
        <p:grpSpPr>
          <a:xfrm rot="16200000">
            <a:off x="4919900" y="2801532"/>
            <a:ext cx="1062316" cy="1111016"/>
            <a:chOff x="-287489" y="951781"/>
            <a:chExt cx="12886128" cy="6712270"/>
          </a:xfrm>
        </p:grpSpPr>
        <p:sp>
          <p:nvSpPr>
            <p:cNvPr id="59" name="矩形 58"/>
            <p:cNvSpPr/>
            <p:nvPr/>
          </p:nvSpPr>
          <p:spPr>
            <a:xfrm>
              <a:off x="455612" y="1365692"/>
              <a:ext cx="11279188" cy="5947472"/>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p:cNvCxnSpPr>
              <a:cxnSpLocks/>
            </p:cNvCxnSpPr>
            <p:nvPr/>
          </p:nvCxnSpPr>
          <p:spPr>
            <a:xfrm rot="5400000">
              <a:off x="11139801" y="5476669"/>
              <a:ext cx="11899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a:cxnSpLocks/>
            </p:cNvCxnSpPr>
            <p:nvPr/>
          </p:nvCxnSpPr>
          <p:spPr>
            <a:xfrm rot="5400000">
              <a:off x="-109414" y="4013902"/>
              <a:ext cx="113005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a:off x="-287489" y="951781"/>
              <a:ext cx="1779668" cy="1010503"/>
              <a:chOff x="-298640" y="64448"/>
              <a:chExt cx="1779668" cy="1010503"/>
            </a:xfrm>
          </p:grpSpPr>
          <p:cxnSp>
            <p:nvCxnSpPr>
              <p:cNvPr id="68" name="直接连接符 67"/>
              <p:cNvCxnSpPr>
                <a:cxnSpLocks/>
              </p:cNvCxnSpPr>
              <p:nvPr/>
            </p:nvCxnSpPr>
            <p:spPr>
              <a:xfrm rot="5400000">
                <a:off x="-693258" y="569700"/>
                <a:ext cx="1010503"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cxnSpLocks/>
              </p:cNvCxnSpPr>
              <p:nvPr/>
            </p:nvCxnSpPr>
            <p:spPr>
              <a:xfrm rot="5400000" flipV="1">
                <a:off x="591194" y="-745280"/>
                <a:ext cx="0" cy="177966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63" name="直接连接符 62"/>
            <p:cNvCxnSpPr>
              <a:cxnSpLocks/>
            </p:cNvCxnSpPr>
            <p:nvPr/>
          </p:nvCxnSpPr>
          <p:spPr>
            <a:xfrm rot="5400000" flipV="1">
              <a:off x="6095211" y="441510"/>
              <a:ext cx="0" cy="184836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cxnSpLocks/>
              <a:stCxn id="59" idx="2"/>
            </p:cNvCxnSpPr>
            <p:nvPr/>
          </p:nvCxnSpPr>
          <p:spPr>
            <a:xfrm rot="5400000" flipV="1">
              <a:off x="7220277" y="6188094"/>
              <a:ext cx="0" cy="2250143"/>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flipH="1" flipV="1">
              <a:off x="10409814" y="6622459"/>
              <a:ext cx="2188825" cy="1041592"/>
              <a:chOff x="-442203" y="131857"/>
              <a:chExt cx="2188825" cy="1041592"/>
            </a:xfrm>
          </p:grpSpPr>
          <p:cxnSp>
            <p:nvCxnSpPr>
              <p:cNvPr id="66" name="直接连接符 65"/>
              <p:cNvCxnSpPr>
                <a:cxnSpLocks/>
              </p:cNvCxnSpPr>
              <p:nvPr/>
            </p:nvCxnSpPr>
            <p:spPr>
              <a:xfrm rot="5400000" flipV="1">
                <a:off x="-872208" y="652653"/>
                <a:ext cx="104159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cxnSpLocks/>
              </p:cNvCxnSpPr>
              <p:nvPr/>
            </p:nvCxnSpPr>
            <p:spPr>
              <a:xfrm rot="5400000" flipH="1" flipV="1">
                <a:off x="652210" y="-886980"/>
                <a:ext cx="0" cy="21888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70" name="组合 69"/>
          <p:cNvGrpSpPr/>
          <p:nvPr/>
        </p:nvGrpSpPr>
        <p:grpSpPr>
          <a:xfrm rot="16200000">
            <a:off x="7530504" y="2765371"/>
            <a:ext cx="1062316" cy="1111016"/>
            <a:chOff x="-287489" y="951781"/>
            <a:chExt cx="12886128" cy="6712270"/>
          </a:xfrm>
        </p:grpSpPr>
        <p:sp>
          <p:nvSpPr>
            <p:cNvPr id="71" name="矩形 70"/>
            <p:cNvSpPr/>
            <p:nvPr/>
          </p:nvSpPr>
          <p:spPr>
            <a:xfrm>
              <a:off x="455612" y="1365692"/>
              <a:ext cx="11279188" cy="5947472"/>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2" name="直接连接符 71"/>
            <p:cNvCxnSpPr>
              <a:cxnSpLocks/>
            </p:cNvCxnSpPr>
            <p:nvPr/>
          </p:nvCxnSpPr>
          <p:spPr>
            <a:xfrm rot="5400000">
              <a:off x="11139801" y="5476669"/>
              <a:ext cx="11899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cxnSpLocks/>
            </p:cNvCxnSpPr>
            <p:nvPr/>
          </p:nvCxnSpPr>
          <p:spPr>
            <a:xfrm rot="5400000">
              <a:off x="-109414" y="4013902"/>
              <a:ext cx="113005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287489" y="951781"/>
              <a:ext cx="1779668" cy="1010503"/>
              <a:chOff x="-298640" y="64448"/>
              <a:chExt cx="1779668" cy="1010503"/>
            </a:xfrm>
          </p:grpSpPr>
          <p:cxnSp>
            <p:nvCxnSpPr>
              <p:cNvPr id="80" name="直接连接符 79"/>
              <p:cNvCxnSpPr>
                <a:cxnSpLocks/>
              </p:cNvCxnSpPr>
              <p:nvPr/>
            </p:nvCxnSpPr>
            <p:spPr>
              <a:xfrm rot="5400000">
                <a:off x="-693258" y="569700"/>
                <a:ext cx="1010503"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cxnSpLocks/>
              </p:cNvCxnSpPr>
              <p:nvPr/>
            </p:nvCxnSpPr>
            <p:spPr>
              <a:xfrm rot="5400000" flipV="1">
                <a:off x="591194" y="-745280"/>
                <a:ext cx="0" cy="177966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75" name="直接连接符 74"/>
            <p:cNvCxnSpPr>
              <a:cxnSpLocks/>
            </p:cNvCxnSpPr>
            <p:nvPr/>
          </p:nvCxnSpPr>
          <p:spPr>
            <a:xfrm rot="5400000" flipV="1">
              <a:off x="6095211" y="441510"/>
              <a:ext cx="0" cy="184836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cxnSpLocks/>
              <a:stCxn id="71" idx="2"/>
            </p:cNvCxnSpPr>
            <p:nvPr/>
          </p:nvCxnSpPr>
          <p:spPr>
            <a:xfrm rot="5400000" flipV="1">
              <a:off x="7220277" y="6188094"/>
              <a:ext cx="0" cy="2250143"/>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flipH="1" flipV="1">
              <a:off x="10409814" y="6622459"/>
              <a:ext cx="2188825" cy="1041592"/>
              <a:chOff x="-442203" y="131857"/>
              <a:chExt cx="2188825" cy="1041592"/>
            </a:xfrm>
          </p:grpSpPr>
          <p:cxnSp>
            <p:nvCxnSpPr>
              <p:cNvPr id="78" name="直接连接符 77"/>
              <p:cNvCxnSpPr>
                <a:cxnSpLocks/>
              </p:cNvCxnSpPr>
              <p:nvPr/>
            </p:nvCxnSpPr>
            <p:spPr>
              <a:xfrm rot="5400000" flipV="1">
                <a:off x="-872208" y="652653"/>
                <a:ext cx="104159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cxnSpLocks/>
              </p:cNvCxnSpPr>
              <p:nvPr/>
            </p:nvCxnSpPr>
            <p:spPr>
              <a:xfrm rot="5400000" flipH="1" flipV="1">
                <a:off x="652210" y="-886980"/>
                <a:ext cx="0" cy="21888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sp>
        <p:nvSpPr>
          <p:cNvPr id="82" name="Title 1"/>
          <p:cNvSpPr txBox="1">
            <a:spLocks/>
          </p:cNvSpPr>
          <p:nvPr/>
        </p:nvSpPr>
        <p:spPr>
          <a:xfrm>
            <a:off x="6203753" y="2927597"/>
            <a:ext cx="1123334" cy="956072"/>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14345A"/>
                </a:solidFill>
                <a:latin typeface="华文新魏" panose="02010800040101010101" pitchFamily="2" charset="-122"/>
                <a:ea typeface="华文新魏" panose="02010800040101010101" pitchFamily="2" charset="-122"/>
              </a:rPr>
              <a:t>配</a:t>
            </a:r>
            <a:endParaRPr lang="id-ID" sz="6000" dirty="0">
              <a:solidFill>
                <a:srgbClr val="14345A"/>
              </a:solidFill>
              <a:latin typeface="华文新魏" panose="02010800040101010101" pitchFamily="2" charset="-122"/>
              <a:ea typeface="华文新魏" panose="02010800040101010101" pitchFamily="2" charset="-122"/>
            </a:endParaRPr>
          </a:p>
        </p:txBody>
      </p:sp>
      <p:sp>
        <p:nvSpPr>
          <p:cNvPr id="83" name="Title 1"/>
          <p:cNvSpPr txBox="1">
            <a:spLocks/>
          </p:cNvSpPr>
          <p:nvPr/>
        </p:nvSpPr>
        <p:spPr>
          <a:xfrm>
            <a:off x="7503467" y="2913658"/>
            <a:ext cx="1123334" cy="956072"/>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chemeClr val="accent2"/>
                </a:solidFill>
                <a:latin typeface="华文新魏" panose="02010800040101010101" pitchFamily="2" charset="-122"/>
                <a:ea typeface="华文新魏" panose="02010800040101010101" pitchFamily="2" charset="-122"/>
              </a:rPr>
              <a:t>时</a:t>
            </a:r>
            <a:endParaRPr lang="id-ID" sz="6000" dirty="0">
              <a:solidFill>
                <a:schemeClr val="accent2"/>
              </a:solidFill>
              <a:latin typeface="华文新魏" panose="02010800040101010101" pitchFamily="2" charset="-122"/>
              <a:ea typeface="华文新魏" panose="02010800040101010101" pitchFamily="2" charset="-122"/>
            </a:endParaRPr>
          </a:p>
        </p:txBody>
      </p:sp>
      <p:sp>
        <p:nvSpPr>
          <p:cNvPr id="84" name="Title 1"/>
          <p:cNvSpPr txBox="1">
            <a:spLocks/>
          </p:cNvSpPr>
          <p:nvPr/>
        </p:nvSpPr>
        <p:spPr>
          <a:xfrm>
            <a:off x="3580827" y="2946785"/>
            <a:ext cx="1151106" cy="97971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14345A"/>
                </a:solidFill>
                <a:latin typeface="华文新魏" panose="02010800040101010101" pitchFamily="2" charset="-122"/>
                <a:ea typeface="华文新魏" panose="02010800040101010101" pitchFamily="2" charset="-122"/>
              </a:rPr>
              <a:t>信</a:t>
            </a:r>
            <a:endParaRPr lang="id-ID" sz="6000" dirty="0">
              <a:solidFill>
                <a:srgbClr val="14345A"/>
              </a:solidFill>
              <a:latin typeface="华文新魏" panose="02010800040101010101" pitchFamily="2" charset="-122"/>
              <a:ea typeface="华文新魏" panose="02010800040101010101" pitchFamily="2" charset="-122"/>
            </a:endParaRPr>
          </a:p>
        </p:txBody>
      </p:sp>
      <p:sp>
        <p:nvSpPr>
          <p:cNvPr id="85" name="Title 1"/>
          <p:cNvSpPr txBox="1">
            <a:spLocks/>
          </p:cNvSpPr>
          <p:nvPr/>
        </p:nvSpPr>
        <p:spPr>
          <a:xfrm>
            <a:off x="4891963" y="2970151"/>
            <a:ext cx="1151106" cy="97971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chemeClr val="accent2"/>
                </a:solidFill>
                <a:latin typeface="华文新魏" panose="02010800040101010101" pitchFamily="2" charset="-122"/>
                <a:ea typeface="华文新魏" panose="02010800040101010101" pitchFamily="2" charset="-122"/>
              </a:rPr>
              <a:t>号</a:t>
            </a:r>
            <a:endParaRPr lang="id-ID" sz="6000" dirty="0">
              <a:solidFill>
                <a:schemeClr val="accent2"/>
              </a:solidFill>
              <a:latin typeface="华文新魏" panose="02010800040101010101" pitchFamily="2" charset="-122"/>
              <a:ea typeface="华文新魏" panose="02010800040101010101" pitchFamily="2" charset="-122"/>
            </a:endParaRPr>
          </a:p>
        </p:txBody>
      </p:sp>
      <p:sp>
        <p:nvSpPr>
          <p:cNvPr id="86" name="Title 1"/>
          <p:cNvSpPr txBox="1">
            <a:spLocks/>
          </p:cNvSpPr>
          <p:nvPr/>
        </p:nvSpPr>
        <p:spPr>
          <a:xfrm>
            <a:off x="3840387" y="1278089"/>
            <a:ext cx="4867469" cy="20239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000" dirty="0">
                <a:solidFill>
                  <a:srgbClr val="14345A"/>
                </a:solidFill>
                <a:latin typeface="华文新魏" panose="02010800040101010101" pitchFamily="2" charset="-122"/>
                <a:ea typeface="华文新魏" panose="02010800040101010101" pitchFamily="2" charset="-122"/>
              </a:rPr>
              <a:t>谢谢观看</a:t>
            </a:r>
            <a:endParaRPr lang="id-ID" sz="8000" dirty="0">
              <a:solidFill>
                <a:schemeClr val="accent2"/>
              </a:solidFill>
              <a:latin typeface="华文新魏" panose="02010800040101010101" pitchFamily="2" charset="-122"/>
              <a:ea typeface="华文新魏" panose="02010800040101010101" pitchFamily="2" charset="-122"/>
            </a:endParaRPr>
          </a:p>
        </p:txBody>
      </p:sp>
      <p:sp>
        <p:nvSpPr>
          <p:cNvPr id="87" name="矩形 86"/>
          <p:cNvSpPr/>
          <p:nvPr/>
        </p:nvSpPr>
        <p:spPr>
          <a:xfrm>
            <a:off x="3777160" y="4159805"/>
            <a:ext cx="4993925" cy="646331"/>
          </a:xfrm>
          <a:prstGeom prst="rect">
            <a:avLst/>
          </a:prstGeom>
        </p:spPr>
        <p:txBody>
          <a:bodyPr wrap="square">
            <a:spAutoFit/>
          </a:bodyPr>
          <a:lstStyle/>
          <a:p>
            <a:r>
              <a:rPr lang="zh-CN" altLang="en-US" dirty="0">
                <a:latin typeface="Adobe 黑体 Std R" panose="020B0400000000000000" pitchFamily="34" charset="-122"/>
                <a:ea typeface="Adobe 黑体 Std R" panose="020B0400000000000000" pitchFamily="34" charset="-122"/>
              </a:rPr>
              <a:t>组长：陈政良</a:t>
            </a:r>
          </a:p>
          <a:p>
            <a:r>
              <a:rPr lang="zh-CN" altLang="en-US" dirty="0">
                <a:latin typeface="Adobe 黑体 Std R" panose="020B0400000000000000" pitchFamily="34" charset="-122"/>
                <a:ea typeface="Adobe 黑体 Std R" panose="020B0400000000000000" pitchFamily="34" charset="-122"/>
              </a:rPr>
              <a:t>组员：陈启洋、陈健、何建雄、何刚、冯明健</a:t>
            </a: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750"/>
                                        <p:tgtEl>
                                          <p:spTgt spid="1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 calcmode="lin" valueType="num">
                                      <p:cBhvr>
                                        <p:cTn id="10" dur="1000" fill="hold"/>
                                        <p:tgtEl>
                                          <p:spTgt spid="23"/>
                                        </p:tgtEl>
                                        <p:attrNameLst>
                                          <p:attrName>ppt_w</p:attrName>
                                        </p:attrNameLst>
                                      </p:cBhvr>
                                      <p:tavLst>
                                        <p:tav tm="0">
                                          <p:val>
                                            <p:fltVal val="0"/>
                                          </p:val>
                                        </p:tav>
                                        <p:tav tm="100000">
                                          <p:val>
                                            <p:strVal val="#ppt_w"/>
                                          </p:val>
                                        </p:tav>
                                      </p:tavLst>
                                    </p:anim>
                                    <p:anim calcmode="lin" valueType="num">
                                      <p:cBhvr>
                                        <p:cTn id="11" dur="1000" fill="hold"/>
                                        <p:tgtEl>
                                          <p:spTgt spid="23"/>
                                        </p:tgtEl>
                                        <p:attrNameLst>
                                          <p:attrName>ppt_h</p:attrName>
                                        </p:attrNameLst>
                                      </p:cBhvr>
                                      <p:tavLst>
                                        <p:tav tm="0">
                                          <p:val>
                                            <p:fltVal val="0"/>
                                          </p:val>
                                        </p:tav>
                                        <p:tav tm="100000">
                                          <p:val>
                                            <p:strVal val="#ppt_h"/>
                                          </p:val>
                                        </p:tav>
                                      </p:tavLst>
                                    </p:anim>
                                    <p:animEffect transition="in" filter="fade">
                                      <p:cBhvr>
                                        <p:cTn id="12" dur="1000"/>
                                        <p:tgtEl>
                                          <p:spTgt spid="23"/>
                                        </p:tgtEl>
                                      </p:cBhvr>
                                    </p:animEffect>
                                  </p:childTnLst>
                                </p:cTn>
                              </p:par>
                              <p:par>
                                <p:cTn id="13" presetID="8" presetClass="emph" presetSubtype="0" fill="hold" nodeType="withEffect">
                                  <p:stCondLst>
                                    <p:cond delay="750"/>
                                  </p:stCondLst>
                                  <p:childTnLst>
                                    <p:animRot by="21600000">
                                      <p:cBhvr>
                                        <p:cTn id="14" dur="1500" fill="hold"/>
                                        <p:tgtEl>
                                          <p:spTgt spid="46"/>
                                        </p:tgtEl>
                                        <p:attrNameLst>
                                          <p:attrName>r</p:attrName>
                                        </p:attrNameLst>
                                      </p:cBhvr>
                                    </p:animRot>
                                  </p:childTnLst>
                                </p:cTn>
                              </p:par>
                              <p:par>
                                <p:cTn id="15" presetID="8" presetClass="emph" presetSubtype="0" fill="hold" nodeType="withEffect">
                                  <p:stCondLst>
                                    <p:cond delay="750"/>
                                  </p:stCondLst>
                                  <p:childTnLst>
                                    <p:animRot by="21600000">
                                      <p:cBhvr>
                                        <p:cTn id="16" dur="1500" fill="hold"/>
                                        <p:tgtEl>
                                          <p:spTgt spid="58"/>
                                        </p:tgtEl>
                                        <p:attrNameLst>
                                          <p:attrName>r</p:attrName>
                                        </p:attrNameLst>
                                      </p:cBhvr>
                                    </p:animRot>
                                  </p:childTnLst>
                                </p:cTn>
                              </p:par>
                              <p:par>
                                <p:cTn id="17" presetID="8" presetClass="emph" presetSubtype="0" fill="hold" nodeType="withEffect">
                                  <p:stCondLst>
                                    <p:cond delay="750"/>
                                  </p:stCondLst>
                                  <p:childTnLst>
                                    <p:animRot by="21600000">
                                      <p:cBhvr>
                                        <p:cTn id="18" dur="1500" fill="hold"/>
                                        <p:tgtEl>
                                          <p:spTgt spid="34"/>
                                        </p:tgtEl>
                                        <p:attrNameLst>
                                          <p:attrName>r</p:attrName>
                                        </p:attrNameLst>
                                      </p:cBhvr>
                                    </p:animRot>
                                  </p:childTnLst>
                                </p:cTn>
                              </p:par>
                              <p:par>
                                <p:cTn id="19" presetID="8" presetClass="emph" presetSubtype="0" fill="hold" nodeType="withEffect">
                                  <p:stCondLst>
                                    <p:cond delay="750"/>
                                  </p:stCondLst>
                                  <p:childTnLst>
                                    <p:animRot by="21600000">
                                      <p:cBhvr>
                                        <p:cTn id="20" dur="1500" fill="hold"/>
                                        <p:tgtEl>
                                          <p:spTgt spid="70"/>
                                        </p:tgtEl>
                                        <p:attrNameLst>
                                          <p:attrName>r</p:attrName>
                                        </p:attrNameLst>
                                      </p:cBhvr>
                                    </p:animRot>
                                  </p:childTnLst>
                                </p:cTn>
                              </p:par>
                              <p:par>
                                <p:cTn id="21" presetID="63" presetClass="path" presetSubtype="0" accel="50000" decel="50000" fill="hold" nodeType="withEffect">
                                  <p:stCondLst>
                                    <p:cond delay="750"/>
                                  </p:stCondLst>
                                  <p:childTnLst>
                                    <p:animMotion origin="layout" path="M 2.98997E-6 1.89771E-7 L 0.50488 1.89771E-7 " pathEditMode="relative" rAng="0" ptsTypes="AA">
                                      <p:cBhvr>
                                        <p:cTn id="22" dur="2000" fill="hold"/>
                                        <p:tgtEl>
                                          <p:spTgt spid="29"/>
                                        </p:tgtEl>
                                        <p:attrNameLst>
                                          <p:attrName>ppt_x</p:attrName>
                                          <p:attrName>ppt_y</p:attrName>
                                        </p:attrNameLst>
                                      </p:cBhvr>
                                      <p:rCtr x="25238" y="0"/>
                                    </p:animMotion>
                                  </p:childTnLst>
                                </p:cTn>
                              </p:par>
                              <p:par>
                                <p:cTn id="23" presetID="10" presetClass="exit" presetSubtype="0" fill="hold" nodeType="withEffect">
                                  <p:stCondLst>
                                    <p:cond delay="2500"/>
                                  </p:stCondLst>
                                  <p:childTnLst>
                                    <p:animEffect transition="out" filter="fade">
                                      <p:cBhvr>
                                        <p:cTn id="24" dur="500"/>
                                        <p:tgtEl>
                                          <p:spTgt spid="29"/>
                                        </p:tgtEl>
                                      </p:cBhvr>
                                    </p:animEffect>
                                    <p:set>
                                      <p:cBhvr>
                                        <p:cTn id="25" dur="1" fill="hold">
                                          <p:stCondLst>
                                            <p:cond delay="499"/>
                                          </p:stCondLst>
                                        </p:cTn>
                                        <p:tgtEl>
                                          <p:spTgt spid="29"/>
                                        </p:tgtEl>
                                        <p:attrNameLst>
                                          <p:attrName>style.visibility</p:attrName>
                                        </p:attrNameLst>
                                      </p:cBhvr>
                                      <p:to>
                                        <p:strVal val="hidden"/>
                                      </p:to>
                                    </p:set>
                                  </p:childTnLst>
                                </p:cTn>
                              </p:par>
                              <p:par>
                                <p:cTn id="26" presetID="35" presetClass="path" presetSubtype="0" accel="50000" decel="50000" fill="hold" nodeType="withEffect">
                                  <p:stCondLst>
                                    <p:cond delay="750"/>
                                  </p:stCondLst>
                                  <p:childTnLst>
                                    <p:animMotion origin="layout" path="M 3.72575E-6 1.23814E-6 L -0.58992 1.23814E-6 " pathEditMode="relative" rAng="0" ptsTypes="AA">
                                      <p:cBhvr>
                                        <p:cTn id="27" dur="2000" fill="hold"/>
                                        <p:tgtEl>
                                          <p:spTgt spid="30"/>
                                        </p:tgtEl>
                                        <p:attrNameLst>
                                          <p:attrName>ppt_x</p:attrName>
                                          <p:attrName>ppt_y</p:attrName>
                                        </p:attrNameLst>
                                      </p:cBhvr>
                                      <p:rCtr x="-29496" y="0"/>
                                    </p:animMotion>
                                  </p:childTnLst>
                                </p:cTn>
                              </p:par>
                              <p:par>
                                <p:cTn id="28" presetID="10" presetClass="exit" presetSubtype="0" fill="hold" nodeType="withEffect">
                                  <p:stCondLst>
                                    <p:cond delay="2500"/>
                                  </p:stCondLst>
                                  <p:childTnLst>
                                    <p:animEffect transition="out" filter="fade">
                                      <p:cBhvr>
                                        <p:cTn id="29" dur="500"/>
                                        <p:tgtEl>
                                          <p:spTgt spid="30"/>
                                        </p:tgtEl>
                                      </p:cBhvr>
                                    </p:animEffect>
                                    <p:set>
                                      <p:cBhvr>
                                        <p:cTn id="30" dur="1" fill="hold">
                                          <p:stCondLst>
                                            <p:cond delay="499"/>
                                          </p:stCondLst>
                                        </p:cTn>
                                        <p:tgtEl>
                                          <p:spTgt spid="30"/>
                                        </p:tgtEl>
                                        <p:attrNameLst>
                                          <p:attrName>style.visibility</p:attrName>
                                        </p:attrNameLst>
                                      </p:cBhvr>
                                      <p:to>
                                        <p:strVal val="hidden"/>
                                      </p:to>
                                    </p:set>
                                  </p:childTnLst>
                                </p:cTn>
                              </p:par>
                              <p:par>
                                <p:cTn id="31" presetID="42" presetClass="path" presetSubtype="0" accel="50000" decel="50000" fill="hold" nodeType="withEffect">
                                  <p:stCondLst>
                                    <p:cond delay="750"/>
                                  </p:stCondLst>
                                  <p:childTnLst>
                                    <p:animMotion origin="layout" path="M 4.65816E-6 -8.00741E-7 L 4.65816E-6 0.16894 " pathEditMode="relative" rAng="0" ptsTypes="AA">
                                      <p:cBhvr>
                                        <p:cTn id="32" dur="1500" fill="hold"/>
                                        <p:tgtEl>
                                          <p:spTgt spid="24"/>
                                        </p:tgtEl>
                                        <p:attrNameLst>
                                          <p:attrName>ppt_x</p:attrName>
                                          <p:attrName>ppt_y</p:attrName>
                                        </p:attrNameLst>
                                      </p:cBhvr>
                                      <p:rCtr x="0" y="8447"/>
                                    </p:animMotion>
                                  </p:childTnLst>
                                </p:cTn>
                              </p:par>
                              <p:par>
                                <p:cTn id="33" presetID="10" presetClass="exit" presetSubtype="0" fill="hold" nodeType="withEffect">
                                  <p:stCondLst>
                                    <p:cond delay="2000"/>
                                  </p:stCondLst>
                                  <p:childTnLst>
                                    <p:animEffect transition="out" filter="fade">
                                      <p:cBhvr>
                                        <p:cTn id="34" dur="500"/>
                                        <p:tgtEl>
                                          <p:spTgt spid="24"/>
                                        </p:tgtEl>
                                      </p:cBhvr>
                                    </p:animEffect>
                                    <p:set>
                                      <p:cBhvr>
                                        <p:cTn id="35" dur="1" fill="hold">
                                          <p:stCondLst>
                                            <p:cond delay="499"/>
                                          </p:stCondLst>
                                        </p:cTn>
                                        <p:tgtEl>
                                          <p:spTgt spid="24"/>
                                        </p:tgtEl>
                                        <p:attrNameLst>
                                          <p:attrName>style.visibility</p:attrName>
                                        </p:attrNameLst>
                                      </p:cBhvr>
                                      <p:to>
                                        <p:strVal val="hidden"/>
                                      </p:to>
                                    </p:set>
                                  </p:childTnLst>
                                </p:cTn>
                              </p:par>
                              <p:par>
                                <p:cTn id="36" presetID="64" presetClass="path" presetSubtype="0" accel="50000" decel="50000" fill="hold" nodeType="withEffect">
                                  <p:stCondLst>
                                    <p:cond delay="750"/>
                                  </p:stCondLst>
                                  <p:childTnLst>
                                    <p:animMotion origin="layout" path="M -4.65816E-6 -3.44133E-6 L -4.65816E-6 -0.18352 " pathEditMode="relative" rAng="0" ptsTypes="AA">
                                      <p:cBhvr>
                                        <p:cTn id="37" dur="1500" fill="hold"/>
                                        <p:tgtEl>
                                          <p:spTgt spid="25"/>
                                        </p:tgtEl>
                                        <p:attrNameLst>
                                          <p:attrName>ppt_x</p:attrName>
                                          <p:attrName>ppt_y</p:attrName>
                                        </p:attrNameLst>
                                      </p:cBhvr>
                                      <p:rCtr x="0" y="-9188"/>
                                    </p:animMotion>
                                  </p:childTnLst>
                                </p:cTn>
                              </p:par>
                              <p:par>
                                <p:cTn id="38" presetID="10" presetClass="exit" presetSubtype="0" fill="hold" nodeType="withEffect">
                                  <p:stCondLst>
                                    <p:cond delay="2000"/>
                                  </p:stCondLst>
                                  <p:childTnLst>
                                    <p:animEffect transition="out" filter="fade">
                                      <p:cBhvr>
                                        <p:cTn id="39" dur="500"/>
                                        <p:tgtEl>
                                          <p:spTgt spid="25"/>
                                        </p:tgtEl>
                                      </p:cBhvr>
                                    </p:animEffect>
                                    <p:set>
                                      <p:cBhvr>
                                        <p:cTn id="40" dur="1" fill="hold">
                                          <p:stCondLst>
                                            <p:cond delay="499"/>
                                          </p:stCondLst>
                                        </p:cTn>
                                        <p:tgtEl>
                                          <p:spTgt spid="25"/>
                                        </p:tgtEl>
                                        <p:attrNameLst>
                                          <p:attrName>style.visibility</p:attrName>
                                        </p:attrNameLst>
                                      </p:cBhvr>
                                      <p:to>
                                        <p:strVal val="hidden"/>
                                      </p:to>
                                    </p:set>
                                  </p:childTnLst>
                                </p:cTn>
                              </p:par>
                              <p:par>
                                <p:cTn id="41" presetID="53" presetClass="entr" presetSubtype="16" fill="hold" nodeType="withEffect">
                                  <p:stCondLst>
                                    <p:cond delay="250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par>
                                <p:cTn id="46" presetID="53" presetClass="entr" presetSubtype="16" fill="hold" nodeType="withEffect">
                                  <p:stCondLst>
                                    <p:cond delay="250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par>
                                <p:cTn id="51" presetID="16" presetClass="entr" presetSubtype="37" fill="hold" grpId="0" nodeType="withEffect">
                                  <p:stCondLst>
                                    <p:cond delay="2750"/>
                                  </p:stCondLst>
                                  <p:childTnLst>
                                    <p:set>
                                      <p:cBhvr>
                                        <p:cTn id="52" dur="1" fill="hold">
                                          <p:stCondLst>
                                            <p:cond delay="0"/>
                                          </p:stCondLst>
                                        </p:cTn>
                                        <p:tgtEl>
                                          <p:spTgt spid="84"/>
                                        </p:tgtEl>
                                        <p:attrNameLst>
                                          <p:attrName>style.visibility</p:attrName>
                                        </p:attrNameLst>
                                      </p:cBhvr>
                                      <p:to>
                                        <p:strVal val="visible"/>
                                      </p:to>
                                    </p:set>
                                    <p:animEffect transition="in" filter="barn(outVertical)">
                                      <p:cBhvr>
                                        <p:cTn id="53" dur="500"/>
                                        <p:tgtEl>
                                          <p:spTgt spid="84"/>
                                        </p:tgtEl>
                                      </p:cBhvr>
                                    </p:animEffect>
                                  </p:childTnLst>
                                </p:cTn>
                              </p:par>
                              <p:par>
                                <p:cTn id="54" presetID="16" presetClass="entr" presetSubtype="37" fill="hold" grpId="0" nodeType="withEffect">
                                  <p:stCondLst>
                                    <p:cond delay="3000"/>
                                  </p:stCondLst>
                                  <p:childTnLst>
                                    <p:set>
                                      <p:cBhvr>
                                        <p:cTn id="55" dur="1" fill="hold">
                                          <p:stCondLst>
                                            <p:cond delay="0"/>
                                          </p:stCondLst>
                                        </p:cTn>
                                        <p:tgtEl>
                                          <p:spTgt spid="85"/>
                                        </p:tgtEl>
                                        <p:attrNameLst>
                                          <p:attrName>style.visibility</p:attrName>
                                        </p:attrNameLst>
                                      </p:cBhvr>
                                      <p:to>
                                        <p:strVal val="visible"/>
                                      </p:to>
                                    </p:set>
                                    <p:animEffect transition="in" filter="barn(outVertical)">
                                      <p:cBhvr>
                                        <p:cTn id="56" dur="500"/>
                                        <p:tgtEl>
                                          <p:spTgt spid="85"/>
                                        </p:tgtEl>
                                      </p:cBhvr>
                                    </p:animEffect>
                                  </p:childTnLst>
                                </p:cTn>
                              </p:par>
                              <p:par>
                                <p:cTn id="57" presetID="16" presetClass="entr" presetSubtype="37" fill="hold" grpId="0" nodeType="withEffect">
                                  <p:stCondLst>
                                    <p:cond delay="3250"/>
                                  </p:stCondLst>
                                  <p:childTnLst>
                                    <p:set>
                                      <p:cBhvr>
                                        <p:cTn id="58" dur="1" fill="hold">
                                          <p:stCondLst>
                                            <p:cond delay="0"/>
                                          </p:stCondLst>
                                        </p:cTn>
                                        <p:tgtEl>
                                          <p:spTgt spid="82"/>
                                        </p:tgtEl>
                                        <p:attrNameLst>
                                          <p:attrName>style.visibility</p:attrName>
                                        </p:attrNameLst>
                                      </p:cBhvr>
                                      <p:to>
                                        <p:strVal val="visible"/>
                                      </p:to>
                                    </p:set>
                                    <p:animEffect transition="in" filter="barn(outVertical)">
                                      <p:cBhvr>
                                        <p:cTn id="59" dur="500"/>
                                        <p:tgtEl>
                                          <p:spTgt spid="82"/>
                                        </p:tgtEl>
                                      </p:cBhvr>
                                    </p:animEffect>
                                  </p:childTnLst>
                                </p:cTn>
                              </p:par>
                              <p:par>
                                <p:cTn id="60" presetID="16" presetClass="entr" presetSubtype="37" fill="hold" grpId="0" nodeType="withEffect">
                                  <p:stCondLst>
                                    <p:cond delay="3500"/>
                                  </p:stCondLst>
                                  <p:childTnLst>
                                    <p:set>
                                      <p:cBhvr>
                                        <p:cTn id="61" dur="1" fill="hold">
                                          <p:stCondLst>
                                            <p:cond delay="0"/>
                                          </p:stCondLst>
                                        </p:cTn>
                                        <p:tgtEl>
                                          <p:spTgt spid="83"/>
                                        </p:tgtEl>
                                        <p:attrNameLst>
                                          <p:attrName>style.visibility</p:attrName>
                                        </p:attrNameLst>
                                      </p:cBhvr>
                                      <p:to>
                                        <p:strVal val="visible"/>
                                      </p:to>
                                    </p:set>
                                    <p:animEffect transition="in" filter="barn(outVertical)">
                                      <p:cBhvr>
                                        <p:cTn id="62" dur="500"/>
                                        <p:tgtEl>
                                          <p:spTgt spid="83"/>
                                        </p:tgtEl>
                                      </p:cBhvr>
                                    </p:animEffect>
                                  </p:childTnLst>
                                </p:cTn>
                              </p:par>
                              <p:par>
                                <p:cTn id="63" presetID="16" presetClass="entr" presetSubtype="37" fill="hold" grpId="0" nodeType="withEffect">
                                  <p:stCondLst>
                                    <p:cond delay="3750"/>
                                  </p:stCondLst>
                                  <p:childTnLst>
                                    <p:set>
                                      <p:cBhvr>
                                        <p:cTn id="64" dur="1" fill="hold">
                                          <p:stCondLst>
                                            <p:cond delay="0"/>
                                          </p:stCondLst>
                                        </p:cTn>
                                        <p:tgtEl>
                                          <p:spTgt spid="86"/>
                                        </p:tgtEl>
                                        <p:attrNameLst>
                                          <p:attrName>style.visibility</p:attrName>
                                        </p:attrNameLst>
                                      </p:cBhvr>
                                      <p:to>
                                        <p:strVal val="visible"/>
                                      </p:to>
                                    </p:set>
                                    <p:animEffect transition="in" filter="barn(outVertical)">
                                      <p:cBhvr>
                                        <p:cTn id="65" dur="500"/>
                                        <p:tgtEl>
                                          <p:spTgt spid="86"/>
                                        </p:tgtEl>
                                      </p:cBhvr>
                                    </p:animEffect>
                                  </p:childTnLst>
                                </p:cTn>
                              </p:par>
                            </p:childTnLst>
                          </p:cTn>
                        </p:par>
                        <p:par>
                          <p:cTn id="66" fill="hold">
                            <p:stCondLst>
                              <p:cond delay="4250"/>
                            </p:stCondLst>
                            <p:childTnLst>
                              <p:par>
                                <p:cTn id="67" presetID="2" presetClass="entr" presetSubtype="4"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 calcmode="lin" valueType="num">
                                      <p:cBhvr additive="base">
                                        <p:cTn id="69" dur="500" fill="hold"/>
                                        <p:tgtEl>
                                          <p:spTgt spid="87"/>
                                        </p:tgtEl>
                                        <p:attrNameLst>
                                          <p:attrName>ppt_x</p:attrName>
                                        </p:attrNameLst>
                                      </p:cBhvr>
                                      <p:tavLst>
                                        <p:tav tm="0">
                                          <p:val>
                                            <p:strVal val="#ppt_x"/>
                                          </p:val>
                                        </p:tav>
                                        <p:tav tm="100000">
                                          <p:val>
                                            <p:strVal val="#ppt_x"/>
                                          </p:val>
                                        </p:tav>
                                      </p:tavLst>
                                    </p:anim>
                                    <p:anim calcmode="lin" valueType="num">
                                      <p:cBhvr additive="base">
                                        <p:cTn id="70"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82" grpId="0"/>
      <p:bldP spid="83" grpId="0"/>
      <p:bldP spid="84" grpId="0"/>
      <p:bldP spid="85" grpId="0"/>
      <p:bldP spid="86" grpId="0"/>
      <p:bldP spid="8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商务ppt"/>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1017</Words>
  <Application>Microsoft Office PowerPoint</Application>
  <PresentationFormat>自定义</PresentationFormat>
  <Paragraphs>246</Paragraphs>
  <Slides>15</Slides>
  <Notes>12</Notes>
  <HiddenSlides>0</HiddenSlides>
  <MMClips>1</MMClips>
  <ScaleCrop>false</ScaleCrop>
  <HeadingPairs>
    <vt:vector size="6" baseType="variant">
      <vt:variant>
        <vt:lpstr>已用的字体</vt:lpstr>
      </vt:variant>
      <vt:variant>
        <vt:i4>15</vt:i4>
      </vt:variant>
      <vt:variant>
        <vt:lpstr>主题</vt:lpstr>
      </vt:variant>
      <vt:variant>
        <vt:i4>10</vt:i4>
      </vt:variant>
      <vt:variant>
        <vt:lpstr>幻灯片标题</vt:lpstr>
      </vt:variant>
      <vt:variant>
        <vt:i4>15</vt:i4>
      </vt:variant>
    </vt:vector>
  </HeadingPairs>
  <TitlesOfParts>
    <vt:vector size="40" baseType="lpstr">
      <vt:lpstr>Adobe 黑体 Std R</vt:lpstr>
      <vt:lpstr>ITC Avant Garde Std Bk</vt:lpstr>
      <vt:lpstr>LiHei Pro</vt:lpstr>
      <vt:lpstr>Signika</vt:lpstr>
      <vt:lpstr>等线</vt:lpstr>
      <vt:lpstr>等线 Light</vt:lpstr>
      <vt:lpstr>方正姚体</vt:lpstr>
      <vt:lpstr>华文新魏</vt:lpstr>
      <vt:lpstr>迷你简汉真广标</vt:lpstr>
      <vt:lpstr>宋体</vt:lpstr>
      <vt:lpstr>微软雅黑</vt:lpstr>
      <vt:lpstr>微软雅黑（正文）</vt:lpstr>
      <vt:lpstr>Arial</vt:lpstr>
      <vt:lpstr>Calibri</vt:lpstr>
      <vt:lpstr>Impact</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雷锋PPT网www.lfppt.com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雷锋PPT网www.lfppt.com</dc:title>
  <dc:subject>雷锋PPT网www.lfppt.com</dc:subject>
  <dc:creator>雷锋PPT网www.lfppt.com</dc:creator>
  <cp:keywords>雷锋PPT网www.lfppt.com</cp:keywords>
  <dc:description>雷锋PPT网www.lfppt.com</dc:description>
  <cp:lastModifiedBy>a i yu</cp:lastModifiedBy>
  <cp:revision>2936</cp:revision>
  <dcterms:created xsi:type="dcterms:W3CDTF">2015-12-01T09:06:39Z</dcterms:created>
  <dcterms:modified xsi:type="dcterms:W3CDTF">2019-11-17T16:46:09Z</dcterms:modified>
  <cp:category>雷锋PPT网www.lfppt.com</cp:category>
  <cp:contentStatus>雷锋PPT网www.lfppt.com</cp:contentStatus>
</cp:coreProperties>
</file>